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B69C43-C9BD-1D7C-5AD1-FA6337B810AD}" v="4" dt="2024-10-27T11:01:40.3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ulloch, Nina" userId="e0ce6090-163e-4b19-9490-01857898861e" providerId="ADAL" clId="{ED3805D9-F59E-48E5-A37A-88E486B64C52}"/>
    <pc:docChg chg="modSld">
      <pc:chgData name="McCulloch, Nina" userId="e0ce6090-163e-4b19-9490-01857898861e" providerId="ADAL" clId="{ED3805D9-F59E-48E5-A37A-88E486B64C52}" dt="2024-10-27T20:37:48.866" v="13" actId="14100"/>
      <pc:docMkLst>
        <pc:docMk/>
      </pc:docMkLst>
      <pc:sldChg chg="addSp modSp mod">
        <pc:chgData name="McCulloch, Nina" userId="e0ce6090-163e-4b19-9490-01857898861e" providerId="ADAL" clId="{ED3805D9-F59E-48E5-A37A-88E486B64C52}" dt="2024-10-27T20:37:48.866" v="13" actId="14100"/>
        <pc:sldMkLst>
          <pc:docMk/>
          <pc:sldMk cId="1787170213" sldId="257"/>
        </pc:sldMkLst>
        <pc:graphicFrameChg chg="modGraphic">
          <ac:chgData name="McCulloch, Nina" userId="e0ce6090-163e-4b19-9490-01857898861e" providerId="ADAL" clId="{ED3805D9-F59E-48E5-A37A-88E486B64C52}" dt="2024-10-27T20:37:48.866" v="13" actId="14100"/>
          <ac:graphicFrameMkLst>
            <pc:docMk/>
            <pc:sldMk cId="1787170213" sldId="257"/>
            <ac:graphicFrameMk id="8" creationId="{00000000-0000-0000-0000-000000000000}"/>
          </ac:graphicFrameMkLst>
        </pc:graphicFrameChg>
        <pc:picChg chg="mod">
          <ac:chgData name="McCulloch, Nina" userId="e0ce6090-163e-4b19-9490-01857898861e" providerId="ADAL" clId="{ED3805D9-F59E-48E5-A37A-88E486B64C52}" dt="2024-10-27T20:37:36.368" v="10" actId="14100"/>
          <ac:picMkLst>
            <pc:docMk/>
            <pc:sldMk cId="1787170213" sldId="257"/>
            <ac:picMk id="4" creationId="{FEF64986-FF75-3C82-90C6-56E3760DB2C5}"/>
          </ac:picMkLst>
        </pc:picChg>
        <pc:picChg chg="add mod">
          <ac:chgData name="McCulloch, Nina" userId="e0ce6090-163e-4b19-9490-01857898861e" providerId="ADAL" clId="{ED3805D9-F59E-48E5-A37A-88E486B64C52}" dt="2024-10-27T20:37:02.744" v="3" actId="1076"/>
          <ac:picMkLst>
            <pc:docMk/>
            <pc:sldMk cId="1787170213" sldId="257"/>
            <ac:picMk id="5" creationId="{B49049A3-114B-6439-9177-A14B95346AEB}"/>
          </ac:picMkLst>
        </pc:picChg>
        <pc:picChg chg="mod">
          <ac:chgData name="McCulloch, Nina" userId="e0ce6090-163e-4b19-9490-01857898861e" providerId="ADAL" clId="{ED3805D9-F59E-48E5-A37A-88E486B64C52}" dt="2024-10-27T20:37:27.373" v="9" actId="1076"/>
          <ac:picMkLst>
            <pc:docMk/>
            <pc:sldMk cId="1787170213" sldId="257"/>
            <ac:picMk id="13" creationId="{00000000-0000-0000-0000-000000000000}"/>
          </ac:picMkLst>
        </pc:picChg>
        <pc:picChg chg="mod">
          <ac:chgData name="McCulloch, Nina" userId="e0ce6090-163e-4b19-9490-01857898861e" providerId="ADAL" clId="{ED3805D9-F59E-48E5-A37A-88E486B64C52}" dt="2024-10-27T20:37:43.337" v="12" actId="1076"/>
          <ac:picMkLst>
            <pc:docMk/>
            <pc:sldMk cId="1787170213" sldId="257"/>
            <ac:picMk id="50" creationId="{52B5C303-F0D4-83B9-3E84-86D11B87107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94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25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14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2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79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6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29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20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86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17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50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42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038" y="492456"/>
            <a:ext cx="9144000" cy="366169"/>
          </a:xfrm>
        </p:spPr>
        <p:txBody>
          <a:bodyPr>
            <a:noAutofit/>
          </a:bodyPr>
          <a:lstStyle/>
          <a:p>
            <a:r>
              <a:rPr lang="en-GB" sz="2800" b="1" u="sng" dirty="0">
                <a:latin typeface="Letter-join No-Lead 36" panose="02000503000000020003" pitchFamily="50" charset="0"/>
              </a:rPr>
              <a:t>Year 4 – How do people </a:t>
            </a:r>
            <a:br>
              <a:rPr lang="en-GB" sz="2800" b="1" u="sng" dirty="0">
                <a:latin typeface="Letter-join No-Lead 36" panose="02000503000000020003" pitchFamily="50" charset="0"/>
              </a:rPr>
            </a:br>
            <a:r>
              <a:rPr lang="en-GB" sz="2800" b="1" u="sng" dirty="0">
                <a:latin typeface="Letter-join No-Lead 36" panose="02000503000000020003" pitchFamily="50" charset="0"/>
              </a:rPr>
              <a:t>show commitment to God?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500936"/>
              </p:ext>
            </p:extLst>
          </p:nvPr>
        </p:nvGraphicFramePr>
        <p:xfrm>
          <a:off x="7830666" y="252749"/>
          <a:ext cx="4110446" cy="5101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320">
                  <a:extLst>
                    <a:ext uri="{9D8B030D-6E8A-4147-A177-3AD203B41FA5}">
                      <a16:colId xmlns:a16="http://schemas.microsoft.com/office/drawing/2014/main" val="4206251872"/>
                    </a:ext>
                  </a:extLst>
                </a:gridCol>
                <a:gridCol w="3074126">
                  <a:extLst>
                    <a:ext uri="{9D8B030D-6E8A-4147-A177-3AD203B41FA5}">
                      <a16:colId xmlns:a16="http://schemas.microsoft.com/office/drawing/2014/main" val="1439194525"/>
                    </a:ext>
                  </a:extLst>
                </a:gridCol>
              </a:tblGrid>
              <a:tr h="21782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Vocabulary Dozen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738203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Letter-join No-Lead 36" panose="02000503000000020003" pitchFamily="50" charset="0"/>
                        </a:rPr>
                        <a:t>Covenant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Letter-join No-Lead 36" panose="02000503000000020003" pitchFamily="50" charset="0"/>
                        </a:rPr>
                        <a:t>A special promise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284681"/>
                  </a:ext>
                </a:extLst>
              </a:tr>
              <a:tr h="30024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Shema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An important prayer for Jews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100611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Torah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The Jewish holy book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290659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Synagogue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Place of worship for Jewish people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273664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Rabbi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Jewish religious leader and teacher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237005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Hebrew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A language used by Jewish people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275605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>
                          <a:latin typeface="Letter-join No-Lead 36" panose="02000503000000020003" pitchFamily="50" charset="0"/>
                        </a:rPr>
                        <a:t>Ner</a:t>
                      </a: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 </a:t>
                      </a:r>
                      <a:r>
                        <a:rPr lang="en-GB" sz="1400" b="1" dirty="0" err="1">
                          <a:latin typeface="Letter-join No-Lead 36" panose="02000503000000020003" pitchFamily="50" charset="0"/>
                        </a:rPr>
                        <a:t>Tamid</a:t>
                      </a:r>
                      <a:endParaRPr lang="en-GB" sz="1400" b="1" dirty="0">
                        <a:latin typeface="Letter-join No-Lead 36" panose="02000503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A light that hangs above the Ark where the Torah is kept that is not allowed to go 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952605"/>
                  </a:ext>
                </a:extLst>
              </a:tr>
              <a:tr h="27867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Kashrut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The special dietary rules followed by Jews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145560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Kosher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Following Jewish laws of food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626104"/>
                  </a:ext>
                </a:extLst>
              </a:tr>
              <a:tr h="29173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Worship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Love or devotion shown to a being or an object considered sacred.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707613"/>
                  </a:ext>
                </a:extLst>
              </a:tr>
              <a:tr h="29594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Eucharist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The consecrated bread and wine used in Holy Communion.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165618"/>
                  </a:ext>
                </a:extLst>
              </a:tr>
              <a:tr h="39810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Holy Communion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Letter-join No-Lead 36" panose="02000503000000020003" pitchFamily="50" charset="0"/>
                        </a:rPr>
                        <a:t>Any of various Cristian rites in which bread and wine are consecrated and distributed as the body and blood of Jesus Christ.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60971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717356"/>
              </p:ext>
            </p:extLst>
          </p:nvPr>
        </p:nvGraphicFramePr>
        <p:xfrm>
          <a:off x="261985" y="252749"/>
          <a:ext cx="3517536" cy="6469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7536">
                  <a:extLst>
                    <a:ext uri="{9D8B030D-6E8A-4147-A177-3AD203B41FA5}">
                      <a16:colId xmlns:a16="http://schemas.microsoft.com/office/drawing/2014/main" val="3613103257"/>
                    </a:ext>
                  </a:extLst>
                </a:gridCol>
              </a:tblGrid>
              <a:tr h="319525"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Main Beliefs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30952"/>
                  </a:ext>
                </a:extLst>
              </a:tr>
              <a:tr h="303554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Jews believe in one God. They also try to lie by the </a:t>
                      </a:r>
                      <a:r>
                        <a:rPr lang="en-GB" sz="1400" b="0" dirty="0">
                          <a:solidFill>
                            <a:srgbClr val="FF0000"/>
                          </a:solidFill>
                          <a:latin typeface="Letter-join No-Lead 36" panose="02000503000000020003" pitchFamily="50" charset="0"/>
                        </a:rPr>
                        <a:t>Ten Commandments.</a:t>
                      </a:r>
                    </a:p>
                    <a:p>
                      <a:pPr algn="ctr"/>
                      <a:endParaRPr lang="en-GB" sz="1400" b="0" dirty="0">
                        <a:solidFill>
                          <a:srgbClr val="FF0000"/>
                        </a:solidFill>
                        <a:latin typeface="Letter-join No-Lead 36" panose="02000503000000020003" pitchFamily="50" charset="0"/>
                      </a:endParaRPr>
                    </a:p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Letter-join No-Lead 36" panose="02000503000000020003" pitchFamily="50" charset="0"/>
                        </a:rPr>
                        <a:t>They include using God’s name with respect, remembering </a:t>
                      </a:r>
                      <a:r>
                        <a:rPr lang="en-GB" sz="1400" b="0" dirty="0">
                          <a:solidFill>
                            <a:schemeClr val="accent2"/>
                          </a:solidFill>
                          <a:latin typeface="Letter-join No-Lead 36" panose="02000503000000020003" pitchFamily="50" charset="0"/>
                        </a:rPr>
                        <a:t>the Sabbath,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Letter-join No-Lead 36" panose="02000503000000020003" pitchFamily="50" charset="0"/>
                        </a:rPr>
                        <a:t>respecting your parents and not lying or stealing.</a:t>
                      </a:r>
                    </a:p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Letter-join No-Lead 36" panose="02000503000000020003" pitchFamily="50" charset="0"/>
                      </a:endParaRPr>
                    </a:p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Letter-join No-Lead 36" panose="02000503000000020003" pitchFamily="50" charset="0"/>
                        </a:rPr>
                        <a:t>Jews believe God gave the </a:t>
                      </a:r>
                      <a:r>
                        <a:rPr lang="en-GB" sz="1400" b="0" dirty="0">
                          <a:solidFill>
                            <a:schemeClr val="accent2"/>
                          </a:solidFill>
                          <a:latin typeface="Letter-join No-Lead 36" panose="02000503000000020003" pitchFamily="50" charset="0"/>
                        </a:rPr>
                        <a:t>Ten Commandments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Letter-join No-Lead 36" panose="02000503000000020003" pitchFamily="50" charset="0"/>
                        </a:rPr>
                        <a:t>to Moses</a:t>
                      </a:r>
                    </a:p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Letter-join No-Lead 36" panose="02000503000000020003" pitchFamily="50" charset="0"/>
                      </a:endParaRPr>
                    </a:p>
                    <a:p>
                      <a:pPr algn="l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Letter-join No-Lead 36" panose="02000503000000020003" pitchFamily="50" charset="0"/>
                        </a:rPr>
                        <a:t>.</a:t>
                      </a:r>
                      <a:endParaRPr lang="en-GB" sz="1400" b="0" dirty="0">
                        <a:solidFill>
                          <a:schemeClr val="accent2"/>
                        </a:solidFill>
                        <a:latin typeface="Letter-join No-Lead 36" panose="02000503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59127"/>
                  </a:ext>
                </a:extLst>
              </a:tr>
              <a:tr h="311465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/>
                        </a:rPr>
                        <a:t>Symbols In the Christmas story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angels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star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wise men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gifts – gold, frankincense and myrrh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manger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stable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latin typeface="Letter-join No-Lead 36" panose="02000503000000020003" pitchFamily="50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Christingle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orange – the world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candle – light of the world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red ribbon – Jesus’ blood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Four cocktail sticks - 4 corners of world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Sweets or dried fruit – God’s gifts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45038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778527"/>
              </p:ext>
            </p:extLst>
          </p:nvPr>
        </p:nvGraphicFramePr>
        <p:xfrm>
          <a:off x="3790618" y="939957"/>
          <a:ext cx="4028950" cy="376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8950">
                  <a:extLst>
                    <a:ext uri="{9D8B030D-6E8A-4147-A177-3AD203B41FA5}">
                      <a16:colId xmlns:a16="http://schemas.microsoft.com/office/drawing/2014/main" val="312864454"/>
                    </a:ext>
                  </a:extLst>
                </a:gridCol>
              </a:tblGrid>
              <a:tr h="26057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Judaism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0076"/>
                  </a:ext>
                </a:extLst>
              </a:tr>
              <a:tr h="26918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Judaism began around 4000 years ago in the idle East; Jerusalem is a place where many Jews go on pilgrimage.</a:t>
                      </a:r>
                    </a:p>
                    <a:p>
                      <a:endParaRPr lang="en-GB" sz="1200" dirty="0">
                        <a:latin typeface="Letter-join No-Lead 36" panose="02000503000000020003" pitchFamily="50" charset="0"/>
                      </a:endParaRPr>
                    </a:p>
                    <a:p>
                      <a:endParaRPr lang="en-GB" sz="1200" dirty="0">
                        <a:latin typeface="Letter-join No-Lead 36" panose="02000503000000020003" pitchFamily="50" charset="0"/>
                      </a:endParaRPr>
                    </a:p>
                    <a:p>
                      <a:endParaRPr lang="en-GB" sz="1200" dirty="0">
                        <a:latin typeface="Letter-join No-Lead 36" panose="02000503000000020003" pitchFamily="50" charset="0"/>
                      </a:endParaRPr>
                    </a:p>
                    <a:p>
                      <a:endParaRPr lang="en-GB" sz="1200" dirty="0">
                        <a:latin typeface="Letter-join No-Lead 36" panose="02000503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195371"/>
                  </a:ext>
                </a:extLst>
              </a:tr>
              <a:tr h="374568">
                <a:tc>
                  <a:txBody>
                    <a:bodyPr/>
                    <a:lstStyle/>
                    <a:p>
                      <a:r>
                        <a:rPr lang="en-GB" sz="1300" b="0" dirty="0">
                          <a:latin typeface="Letter-join No-Lead 36" panose="02000503000000020003" pitchFamily="50" charset="0"/>
                        </a:rPr>
                        <a:t>Jewish people go to </a:t>
                      </a:r>
                      <a:r>
                        <a:rPr lang="en-GB" sz="1300" b="0" dirty="0">
                          <a:solidFill>
                            <a:schemeClr val="accent2"/>
                          </a:solidFill>
                          <a:latin typeface="Letter-join No-Lead 36" panose="02000503000000020003" pitchFamily="50" charset="0"/>
                        </a:rPr>
                        <a:t>the synagogue </a:t>
                      </a:r>
                      <a:r>
                        <a:rPr lang="en-GB" sz="1300" b="0" dirty="0">
                          <a:latin typeface="Letter-join No-Lead 36" panose="02000503000000020003" pitchFamily="50" charset="0"/>
                        </a:rPr>
                        <a:t>to worship.</a:t>
                      </a:r>
                    </a:p>
                    <a:p>
                      <a:r>
                        <a:rPr lang="en-GB" sz="1300" b="0" dirty="0">
                          <a:latin typeface="Letter-join No-Lead 36" panose="02000503000000020003" pitchFamily="50" charset="0"/>
                        </a:rPr>
                        <a:t>The most important part of the synagogue is the Ark; This is where the </a:t>
                      </a:r>
                      <a:r>
                        <a:rPr lang="en-GB" sz="1300" b="0" dirty="0">
                          <a:solidFill>
                            <a:schemeClr val="accent2"/>
                          </a:solidFill>
                          <a:latin typeface="Letter-join No-Lead 36" panose="02000503000000020003" pitchFamily="50" charset="0"/>
                        </a:rPr>
                        <a:t>Torah</a:t>
                      </a:r>
                      <a:r>
                        <a:rPr lang="en-GB" sz="1300" b="0" dirty="0">
                          <a:latin typeface="Letter-join No-Lead 36" panose="02000503000000020003" pitchFamily="50" charset="0"/>
                        </a:rPr>
                        <a:t> is kept. The Torah is treated with great respect. </a:t>
                      </a:r>
                    </a:p>
                    <a:p>
                      <a:r>
                        <a:rPr lang="en-GB" sz="1300" b="0" dirty="0">
                          <a:latin typeface="Letter-join No-Lead 36" panose="02000503000000020003" pitchFamily="50" charset="0"/>
                        </a:rPr>
                        <a:t>Jews are not allowed to touch it.</a:t>
                      </a:r>
                    </a:p>
                    <a:p>
                      <a:endParaRPr lang="en-GB" sz="1300" b="0" dirty="0">
                        <a:latin typeface="Letter-join No-Lead 36" panose="02000503000000020003" pitchFamily="50" charset="0"/>
                      </a:endParaRPr>
                    </a:p>
                    <a:p>
                      <a:r>
                        <a:rPr lang="en-GB" sz="1300" b="0" dirty="0">
                          <a:latin typeface="Letter-join No-Lead 36" panose="02000503000000020003" pitchFamily="50" charset="0"/>
                        </a:rPr>
                        <a:t>Jews believe there is one God who every Jew can have a relationship with.</a:t>
                      </a:r>
                    </a:p>
                    <a:p>
                      <a:endParaRPr lang="en-GB" sz="1300" b="0" dirty="0">
                        <a:latin typeface="Letter-join No-Lead 36" panose="02000503000000020003" pitchFamily="50" charset="0"/>
                      </a:endParaRPr>
                    </a:p>
                    <a:p>
                      <a:r>
                        <a:rPr lang="en-GB" sz="1300" b="0" dirty="0">
                          <a:latin typeface="Letter-join No-Lead 36" panose="02000503000000020003" pitchFamily="50" charset="0"/>
                        </a:rPr>
                        <a:t>Jewish history begins with the Covenant between God and Abraham.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595422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52" y="0"/>
            <a:ext cx="1051888" cy="580884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201905"/>
              </p:ext>
            </p:extLst>
          </p:nvPr>
        </p:nvGraphicFramePr>
        <p:xfrm>
          <a:off x="261985" y="3233111"/>
          <a:ext cx="3517536" cy="347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7536">
                  <a:extLst>
                    <a:ext uri="{9D8B030D-6E8A-4147-A177-3AD203B41FA5}">
                      <a16:colId xmlns:a16="http://schemas.microsoft.com/office/drawing/2014/main" val="3613103257"/>
                    </a:ext>
                  </a:extLst>
                </a:gridCol>
              </a:tblGrid>
              <a:tr h="347718"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The most significant part of the nativity story for Christians.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3095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EF64986-FF75-3C82-90C6-56E3760DB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81" y="5360305"/>
            <a:ext cx="4040334" cy="136216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8A9F7C6-7128-DD05-7F6A-A2848A1C1E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888" y="2627235"/>
            <a:ext cx="3517536" cy="35297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056880A7-1F57-470D-12E5-9403BC2F95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6394" y="4810941"/>
            <a:ext cx="967824" cy="88399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64D4B140-2625-3C11-5E2F-DFFEC33BCA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9981" y="3858549"/>
            <a:ext cx="898291" cy="598861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0BA86CD3-63AF-99C1-09C8-8ACA1DA012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94998" y="1666240"/>
            <a:ext cx="1200234" cy="72014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52B5C303-F0D4-83B9-3E84-86D11B87107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16285" y="4822069"/>
            <a:ext cx="3884874" cy="19369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9049A3-114B-6439-9177-A14B95346AE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365419" y="252749"/>
            <a:ext cx="586791" cy="5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70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2057969F-8CC1-464E-AB9F-FDE5478492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EE9AD5-F6DE-4353-8EC5-FCA8FDDCD4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DEDAFD-A678-4235-A5D4-465A595D69D6}">
  <ds:schemaRefs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fbfaf87b-7bdd-4c4f-a8f3-ec676afede73"/>
    <ds:schemaRef ds:uri="597c8b6c-d28d-4116-9221-2285f0b83890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346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No-Lead 36</vt:lpstr>
      <vt:lpstr>Office Theme</vt:lpstr>
      <vt:lpstr>Year 4 – How do people  show commitment to God?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Term 1: World War 2</dc:title>
  <dc:creator>Claybourn, Steven</dc:creator>
  <cp:lastModifiedBy>McCulloch, Nina</cp:lastModifiedBy>
  <cp:revision>45</cp:revision>
  <cp:lastPrinted>2019-07-08T11:41:19Z</cp:lastPrinted>
  <dcterms:created xsi:type="dcterms:W3CDTF">2019-07-02T09:09:40Z</dcterms:created>
  <dcterms:modified xsi:type="dcterms:W3CDTF">2024-10-27T20:37:54Z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