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1" d="100"/>
          <a:sy n="71" d="100"/>
        </p:scale>
        <p:origin x="653"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talie Message" userId="27f54424-76a5-46f5-a0fc-45d769aeb86a" providerId="ADAL" clId="{8F918910-FB32-4AFA-9A5D-2C379978752B}"/>
    <pc:docChg chg="modSld">
      <pc:chgData name="Natalie Message" userId="27f54424-76a5-46f5-a0fc-45d769aeb86a" providerId="ADAL" clId="{8F918910-FB32-4AFA-9A5D-2C379978752B}" dt="2023-09-10T14:15:56.895" v="2" actId="20577"/>
      <pc:docMkLst>
        <pc:docMk/>
      </pc:docMkLst>
      <pc:sldChg chg="modSp mod">
        <pc:chgData name="Natalie Message" userId="27f54424-76a5-46f5-a0fc-45d769aeb86a" providerId="ADAL" clId="{8F918910-FB32-4AFA-9A5D-2C379978752B}" dt="2023-09-10T14:15:56.895" v="2" actId="20577"/>
        <pc:sldMkLst>
          <pc:docMk/>
          <pc:sldMk cId="3780102559" sldId="256"/>
        </pc:sldMkLst>
        <pc:spChg chg="mod">
          <ac:chgData name="Natalie Message" userId="27f54424-76a5-46f5-a0fc-45d769aeb86a" providerId="ADAL" clId="{8F918910-FB32-4AFA-9A5D-2C379978752B}" dt="2023-09-10T14:15:56.895" v="2" actId="20577"/>
          <ac:spMkLst>
            <pc:docMk/>
            <pc:sldMk cId="3780102559" sldId="256"/>
            <ac:spMk id="12" creationId="{00000000-0000-0000-0000-000000000000}"/>
          </ac:spMkLst>
        </pc:spChg>
      </pc:sldChg>
    </pc:docChg>
  </pc:docChgLst>
  <pc:docChgLst>
    <pc:chgData name="Cadman, Ben" userId="19a4090c-3457-4d71-88f3-a1d47547c2a4" providerId="ADAL" clId="{F91AC766-7C36-45D3-A014-293962DC4E28}"/>
    <pc:docChg chg="modSld">
      <pc:chgData name="Cadman, Ben" userId="19a4090c-3457-4d71-88f3-a1d47547c2a4" providerId="ADAL" clId="{F91AC766-7C36-45D3-A014-293962DC4E28}" dt="2023-08-28T12:43:39.975" v="33" actId="20577"/>
      <pc:docMkLst>
        <pc:docMk/>
      </pc:docMkLst>
      <pc:sldChg chg="modSp mod">
        <pc:chgData name="Cadman, Ben" userId="19a4090c-3457-4d71-88f3-a1d47547c2a4" providerId="ADAL" clId="{F91AC766-7C36-45D3-A014-293962DC4E28}" dt="2023-08-28T12:43:39.975" v="33" actId="20577"/>
        <pc:sldMkLst>
          <pc:docMk/>
          <pc:sldMk cId="3780102559" sldId="256"/>
        </pc:sldMkLst>
        <pc:spChg chg="mod">
          <ac:chgData name="Cadman, Ben" userId="19a4090c-3457-4d71-88f3-a1d47547c2a4" providerId="ADAL" clId="{F91AC766-7C36-45D3-A014-293962DC4E28}" dt="2023-08-28T12:43:39.975" v="33" actId="20577"/>
          <ac:spMkLst>
            <pc:docMk/>
            <pc:sldMk cId="3780102559" sldId="256"/>
            <ac:spMk id="18"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3245CD42-81F1-4F73-8CD3-FF07B4E0C641}" type="datetimeFigureOut">
              <a:rPr lang="en-GB" smtClean="0"/>
              <a:t>10/09/2023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3F71E14-400D-4311-8836-746A59EF4738}" type="slidenum">
              <a:rPr lang="en-GB" smtClean="0"/>
              <a:t>‹#›</a:t>
            </a:fld>
            <a:endParaRPr lang="en-GB" dirty="0"/>
          </a:p>
        </p:txBody>
      </p:sp>
    </p:spTree>
    <p:extLst>
      <p:ext uri="{BB962C8B-B14F-4D97-AF65-F5344CB8AC3E}">
        <p14:creationId xmlns:p14="http://schemas.microsoft.com/office/powerpoint/2010/main" val="123576392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45CD42-81F1-4F73-8CD3-FF07B4E0C641}" type="datetimeFigureOut">
              <a:rPr lang="en-GB" smtClean="0"/>
              <a:t>10/09/2023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3F71E14-400D-4311-8836-746A59EF4738}" type="slidenum">
              <a:rPr lang="en-GB" smtClean="0"/>
              <a:t>‹#›</a:t>
            </a:fld>
            <a:endParaRPr lang="en-GB" dirty="0"/>
          </a:p>
        </p:txBody>
      </p:sp>
    </p:spTree>
    <p:extLst>
      <p:ext uri="{BB962C8B-B14F-4D97-AF65-F5344CB8AC3E}">
        <p14:creationId xmlns:p14="http://schemas.microsoft.com/office/powerpoint/2010/main" val="4163472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45CD42-81F1-4F73-8CD3-FF07B4E0C641}" type="datetimeFigureOut">
              <a:rPr lang="en-GB" smtClean="0"/>
              <a:t>10/09/2023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3F71E14-400D-4311-8836-746A59EF4738}" type="slidenum">
              <a:rPr lang="en-GB" smtClean="0"/>
              <a:t>‹#›</a:t>
            </a:fld>
            <a:endParaRPr lang="en-GB" dirty="0"/>
          </a:p>
        </p:txBody>
      </p:sp>
    </p:spTree>
    <p:extLst>
      <p:ext uri="{BB962C8B-B14F-4D97-AF65-F5344CB8AC3E}">
        <p14:creationId xmlns:p14="http://schemas.microsoft.com/office/powerpoint/2010/main" val="752961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245CD42-81F1-4F73-8CD3-FF07B4E0C641}" type="datetimeFigureOut">
              <a:rPr lang="en-GB" smtClean="0"/>
              <a:t>10/09/2023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3F71E14-400D-4311-8836-746A59EF4738}" type="slidenum">
              <a:rPr lang="en-GB" smtClean="0"/>
              <a:t>‹#›</a:t>
            </a:fld>
            <a:endParaRPr lang="en-GB" dirty="0"/>
          </a:p>
        </p:txBody>
      </p:sp>
    </p:spTree>
    <p:extLst>
      <p:ext uri="{BB962C8B-B14F-4D97-AF65-F5344CB8AC3E}">
        <p14:creationId xmlns:p14="http://schemas.microsoft.com/office/powerpoint/2010/main" val="225011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3245CD42-81F1-4F73-8CD3-FF07B4E0C641}" type="datetimeFigureOut">
              <a:rPr lang="en-GB" smtClean="0"/>
              <a:t>10/09/2023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3F71E14-400D-4311-8836-746A59EF4738}" type="slidenum">
              <a:rPr lang="en-GB" smtClean="0"/>
              <a:t>‹#›</a:t>
            </a:fld>
            <a:endParaRPr lang="en-GB" dirty="0"/>
          </a:p>
        </p:txBody>
      </p:sp>
    </p:spTree>
    <p:extLst>
      <p:ext uri="{BB962C8B-B14F-4D97-AF65-F5344CB8AC3E}">
        <p14:creationId xmlns:p14="http://schemas.microsoft.com/office/powerpoint/2010/main" val="84711117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3245CD42-81F1-4F73-8CD3-FF07B4E0C641}" type="datetimeFigureOut">
              <a:rPr lang="en-GB" smtClean="0"/>
              <a:t>10/09/2023</a:t>
            </a:fld>
            <a:endParaRPr lang="en-GB" dirty="0"/>
          </a:p>
        </p:txBody>
      </p:sp>
      <p:sp>
        <p:nvSpPr>
          <p:cNvPr id="9" name="Footer Placeholder 8"/>
          <p:cNvSpPr>
            <a:spLocks noGrp="1"/>
          </p:cNvSpPr>
          <p:nvPr>
            <p:ph type="ftr" sz="quarter" idx="11"/>
          </p:nvPr>
        </p:nvSpPr>
        <p:spPr/>
        <p:txBody>
          <a:bodyPr/>
          <a:lstStyle/>
          <a:p>
            <a:endParaRPr lang="en-GB" dirty="0"/>
          </a:p>
        </p:txBody>
      </p:sp>
      <p:sp>
        <p:nvSpPr>
          <p:cNvPr id="10" name="Slide Number Placeholder 9"/>
          <p:cNvSpPr>
            <a:spLocks noGrp="1"/>
          </p:cNvSpPr>
          <p:nvPr>
            <p:ph type="sldNum" sz="quarter" idx="12"/>
          </p:nvPr>
        </p:nvSpPr>
        <p:spPr/>
        <p:txBody>
          <a:bodyPr/>
          <a:lstStyle/>
          <a:p>
            <a:fld id="{D3F71E14-400D-4311-8836-746A59EF4738}" type="slidenum">
              <a:rPr lang="en-GB" smtClean="0"/>
              <a:t>‹#›</a:t>
            </a:fld>
            <a:endParaRPr lang="en-GB" dirty="0"/>
          </a:p>
        </p:txBody>
      </p:sp>
    </p:spTree>
    <p:extLst>
      <p:ext uri="{BB962C8B-B14F-4D97-AF65-F5344CB8AC3E}">
        <p14:creationId xmlns:p14="http://schemas.microsoft.com/office/powerpoint/2010/main" val="659868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3245CD42-81F1-4F73-8CD3-FF07B4E0C641}" type="datetimeFigureOut">
              <a:rPr lang="en-GB" smtClean="0"/>
              <a:t>10/09/2023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3F71E14-400D-4311-8836-746A59EF4738}" type="slidenum">
              <a:rPr lang="en-GB" smtClean="0"/>
              <a:t>‹#›</a:t>
            </a:fld>
            <a:endParaRPr lang="en-GB"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562187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245CD42-81F1-4F73-8CD3-FF07B4E0C641}" type="datetimeFigureOut">
              <a:rPr lang="en-GB" smtClean="0"/>
              <a:t>10/09/2023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3F71E14-400D-4311-8836-746A59EF4738}" type="slidenum">
              <a:rPr lang="en-GB" smtClean="0"/>
              <a:t>‹#›</a:t>
            </a:fld>
            <a:endParaRPr lang="en-GB" dirty="0"/>
          </a:p>
        </p:txBody>
      </p:sp>
    </p:spTree>
    <p:extLst>
      <p:ext uri="{BB962C8B-B14F-4D97-AF65-F5344CB8AC3E}">
        <p14:creationId xmlns:p14="http://schemas.microsoft.com/office/powerpoint/2010/main" val="3521389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45CD42-81F1-4F73-8CD3-FF07B4E0C641}" type="datetimeFigureOut">
              <a:rPr lang="en-GB" smtClean="0"/>
              <a:t>10/09/2023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3F71E14-400D-4311-8836-746A59EF4738}" type="slidenum">
              <a:rPr lang="en-GB" smtClean="0"/>
              <a:t>‹#›</a:t>
            </a:fld>
            <a:endParaRPr lang="en-GB" dirty="0"/>
          </a:p>
        </p:txBody>
      </p:sp>
    </p:spTree>
    <p:extLst>
      <p:ext uri="{BB962C8B-B14F-4D97-AF65-F5344CB8AC3E}">
        <p14:creationId xmlns:p14="http://schemas.microsoft.com/office/powerpoint/2010/main" val="2456407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3245CD42-81F1-4F73-8CD3-FF07B4E0C641}" type="datetimeFigureOut">
              <a:rPr lang="en-GB" smtClean="0"/>
              <a:t>10/09/2023</a:t>
            </a:fld>
            <a:endParaRPr lang="en-GB"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GB" dirty="0"/>
          </a:p>
        </p:txBody>
      </p:sp>
      <p:sp>
        <p:nvSpPr>
          <p:cNvPr id="11" name="Slide Number Placeholder 10"/>
          <p:cNvSpPr>
            <a:spLocks noGrp="1"/>
          </p:cNvSpPr>
          <p:nvPr>
            <p:ph type="sldNum" sz="quarter" idx="12"/>
          </p:nvPr>
        </p:nvSpPr>
        <p:spPr/>
        <p:txBody>
          <a:bodyPr/>
          <a:lstStyle/>
          <a:p>
            <a:fld id="{D3F71E14-400D-4311-8836-746A59EF4738}" type="slidenum">
              <a:rPr lang="en-GB" smtClean="0"/>
              <a:t>‹#›</a:t>
            </a:fld>
            <a:endParaRPr lang="en-GB" dirty="0"/>
          </a:p>
        </p:txBody>
      </p:sp>
    </p:spTree>
    <p:extLst>
      <p:ext uri="{BB962C8B-B14F-4D97-AF65-F5344CB8AC3E}">
        <p14:creationId xmlns:p14="http://schemas.microsoft.com/office/powerpoint/2010/main" val="957519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3245CD42-81F1-4F73-8CD3-FF07B4E0C641}" type="datetimeFigureOut">
              <a:rPr lang="en-GB" smtClean="0"/>
              <a:t>10/09/2023</a:t>
            </a:fld>
            <a:endParaRPr lang="en-GB"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GB" dirty="0"/>
          </a:p>
        </p:txBody>
      </p:sp>
      <p:sp>
        <p:nvSpPr>
          <p:cNvPr id="10" name="Slide Number Placeholder 9"/>
          <p:cNvSpPr>
            <a:spLocks noGrp="1"/>
          </p:cNvSpPr>
          <p:nvPr>
            <p:ph type="sldNum" sz="quarter" idx="12"/>
          </p:nvPr>
        </p:nvSpPr>
        <p:spPr/>
        <p:txBody>
          <a:bodyPr/>
          <a:lstStyle/>
          <a:p>
            <a:fld id="{D3F71E14-400D-4311-8836-746A59EF4738}" type="slidenum">
              <a:rPr lang="en-GB" smtClean="0"/>
              <a:t>‹#›</a:t>
            </a:fld>
            <a:endParaRPr lang="en-GB" dirty="0"/>
          </a:p>
        </p:txBody>
      </p:sp>
    </p:spTree>
    <p:extLst>
      <p:ext uri="{BB962C8B-B14F-4D97-AF65-F5344CB8AC3E}">
        <p14:creationId xmlns:p14="http://schemas.microsoft.com/office/powerpoint/2010/main" val="1682519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3245CD42-81F1-4F73-8CD3-FF07B4E0C641}" type="datetimeFigureOut">
              <a:rPr lang="en-GB" smtClean="0"/>
              <a:t>10/09/2023</a:t>
            </a:fld>
            <a:endParaRPr lang="en-GB"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GB"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D3F71E14-400D-4311-8836-746A59EF4738}" type="slidenum">
              <a:rPr lang="en-GB" smtClean="0"/>
              <a:t>‹#›</a:t>
            </a:fld>
            <a:endParaRPr lang="en-GB" dirty="0"/>
          </a:p>
        </p:txBody>
      </p:sp>
    </p:spTree>
    <p:extLst>
      <p:ext uri="{BB962C8B-B14F-4D97-AF65-F5344CB8AC3E}">
        <p14:creationId xmlns:p14="http://schemas.microsoft.com/office/powerpoint/2010/main" val="25348675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Saxons and Vikings | English Herit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60490"/>
          </a:xfrm>
          <a:prstGeom prst="rect">
            <a:avLst/>
          </a:prstGeom>
          <a:noFill/>
          <a:extLst>
            <a:ext uri="{909E8E84-426E-40DD-AFC4-6F175D3DCCD1}">
              <a14:hiddenFill xmlns:a14="http://schemas.microsoft.com/office/drawing/2010/main">
                <a:solidFill>
                  <a:srgbClr val="FFFFFF"/>
                </a:solidFill>
              </a14:hiddenFill>
            </a:ext>
          </a:extLst>
        </p:spPr>
      </p:pic>
      <p:sp>
        <p:nvSpPr>
          <p:cNvPr id="11" name="Text Box 2"/>
          <p:cNvSpPr txBox="1">
            <a:spLocks noChangeArrowheads="1"/>
          </p:cNvSpPr>
          <p:nvPr/>
        </p:nvSpPr>
        <p:spPr bwMode="auto">
          <a:xfrm>
            <a:off x="8482148" y="112415"/>
            <a:ext cx="3413760" cy="2236574"/>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anchor="t" anchorCtr="0">
            <a:spAutoFit/>
          </a:bodyPr>
          <a:lstStyle/>
          <a:p>
            <a:pPr algn="ctr">
              <a:lnSpc>
                <a:spcPct val="107000"/>
              </a:lnSpc>
              <a:spcAft>
                <a:spcPts val="800"/>
              </a:spcAft>
            </a:pPr>
            <a:r>
              <a:rPr lang="en-GB" sz="1600" b="1" u="sng" dirty="0">
                <a:ln>
                  <a:noFill/>
                </a:ln>
                <a:solidFill>
                  <a:srgbClr val="5B9BD5"/>
                </a:solidFill>
                <a:effectLst>
                  <a:outerShdw blurRad="38100" dist="25400" dir="5400000" algn="ctr">
                    <a:srgbClr val="6E747A">
                      <a:alpha val="43000"/>
                    </a:srgbClr>
                  </a:outerShdw>
                </a:effectLst>
                <a:latin typeface="Comic Sans MS" panose="030F0702030302020204" pitchFamily="66" charset="0"/>
                <a:ea typeface="Calibri" panose="020F0502020204030204" pitchFamily="34" charset="0"/>
                <a:cs typeface="Times New Roman" panose="02020603050405020304" pitchFamily="18" charset="0"/>
              </a:rPr>
              <a:t>Maths</a:t>
            </a:r>
            <a:endParaRPr lang="en-GB" sz="1600" b="1" u="sng" dirty="0">
              <a:effectLst/>
              <a:latin typeface="Comic Sans MS" panose="030F0702030302020204"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This term, we will be learning about place value of numbers to one million to ensure we have a strong understanding of the number system. We will then go on to study formal methods of addition and subtraction applying these to reasoning problems. Please keep up practice on timetables at home, as we need to continue to keep our brains ticking and revisit previous learning.</a:t>
            </a:r>
            <a:endParaRPr lang="en-GB" sz="1600" dirty="0">
              <a:solidFill>
                <a:schemeClr val="bg1"/>
              </a:solidFill>
              <a:effectLst/>
              <a:latin typeface="Linkpen 27b Join" panose="03050602060000000000" pitchFamily="66" charset="0"/>
              <a:ea typeface="Calibri" panose="020F0502020204030204" pitchFamily="34" charset="0"/>
              <a:cs typeface="Times New Roman" panose="02020603050405020304" pitchFamily="18" charset="0"/>
            </a:endParaRPr>
          </a:p>
        </p:txBody>
      </p:sp>
      <p:sp>
        <p:nvSpPr>
          <p:cNvPr id="12" name="Text Box 2"/>
          <p:cNvSpPr txBox="1">
            <a:spLocks noChangeArrowheads="1"/>
          </p:cNvSpPr>
          <p:nvPr/>
        </p:nvSpPr>
        <p:spPr bwMode="auto">
          <a:xfrm>
            <a:off x="3751376" y="112415"/>
            <a:ext cx="4365011" cy="219385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anchor="t" anchorCtr="0">
            <a:noAutofit/>
          </a:bodyPr>
          <a:lstStyle/>
          <a:p>
            <a:pPr algn="ctr">
              <a:lnSpc>
                <a:spcPct val="107000"/>
              </a:lnSpc>
              <a:spcAft>
                <a:spcPts val="800"/>
              </a:spcAft>
            </a:pPr>
            <a:r>
              <a:rPr lang="en-GB" sz="1600" b="1" u="sng" dirty="0">
                <a:ln>
                  <a:noFill/>
                </a:ln>
                <a:solidFill>
                  <a:srgbClr val="5B9BD5"/>
                </a:solidFill>
                <a:effectLst>
                  <a:outerShdw blurRad="38100" dist="25400" dir="5400000" algn="ctr">
                    <a:srgbClr val="6E747A">
                      <a:alpha val="43000"/>
                    </a:srgbClr>
                  </a:outerShdw>
                </a:effectLst>
                <a:latin typeface="Comic Sans MS" panose="030F0702030302020204" pitchFamily="66" charset="0"/>
                <a:ea typeface="Calibri" panose="020F0502020204030204" pitchFamily="34" charset="0"/>
                <a:cs typeface="Times New Roman" panose="02020603050405020304" pitchFamily="18" charset="0"/>
              </a:rPr>
              <a:t>Curriculum – History</a:t>
            </a:r>
            <a:endParaRPr lang="en-GB" sz="1600" u="sng" dirty="0">
              <a:effectLst/>
              <a:latin typeface="Comic Sans MS" panose="030F0702030302020204"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This term, our curriculum focus is History. Our learning question is, ‘How do we know what it was like to live an Anglo-Saxon life?</a:t>
            </a:r>
            <a:endParaRPr lang="en-GB" sz="900" dirty="0">
              <a:solidFill>
                <a:schemeClr val="bg1"/>
              </a:solidFill>
              <a:effectLst/>
              <a:latin typeface="Linkpen 27b Join" panose="03050602060000000000"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We will be using historical skills to </a:t>
            </a:r>
            <a:r>
              <a:rPr lang="en-GB" sz="900" dirty="0">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delve </a:t>
            </a: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into the lives of the people known as the Anglo-Saxons. We will explore their society during this period alongside conflicts, settlements and how the Vikings affected Anglo-Saxon life.</a:t>
            </a:r>
            <a:endParaRPr lang="en-GB" sz="900" dirty="0">
              <a:solidFill>
                <a:schemeClr val="bg1"/>
              </a:solidFill>
              <a:effectLst/>
              <a:latin typeface="Linkpen 27b Join" panose="03050602060000000000" pitchFamily="66" charset="0"/>
              <a:ea typeface="Calibri" panose="020F0502020204030204" pitchFamily="34" charset="0"/>
              <a:cs typeface="Times New Roman" panose="02020603050405020304" pitchFamily="18" charset="0"/>
            </a:endParaRPr>
          </a:p>
        </p:txBody>
      </p:sp>
      <p:sp>
        <p:nvSpPr>
          <p:cNvPr id="13" name="Text Box 2"/>
          <p:cNvSpPr txBox="1">
            <a:spLocks noChangeArrowheads="1"/>
          </p:cNvSpPr>
          <p:nvPr/>
        </p:nvSpPr>
        <p:spPr bwMode="auto">
          <a:xfrm>
            <a:off x="104218" y="112415"/>
            <a:ext cx="3405336" cy="1742511"/>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anchor="t" anchorCtr="0">
            <a:noAutofit/>
          </a:bodyPr>
          <a:lstStyle/>
          <a:p>
            <a:pPr algn="ctr">
              <a:lnSpc>
                <a:spcPct val="107000"/>
              </a:lnSpc>
              <a:spcAft>
                <a:spcPts val="800"/>
              </a:spcAft>
            </a:pPr>
            <a:r>
              <a:rPr lang="en-GB" sz="1600" b="1" u="sng" dirty="0">
                <a:ln>
                  <a:noFill/>
                </a:ln>
                <a:solidFill>
                  <a:srgbClr val="5B9BD5"/>
                </a:solidFill>
                <a:effectLst>
                  <a:outerShdw blurRad="38100" dist="25400" dir="5400000" algn="ctr">
                    <a:srgbClr val="6E747A">
                      <a:alpha val="43000"/>
                    </a:srgbClr>
                  </a:outerShdw>
                </a:effectLst>
                <a:latin typeface="Comic Sans MS" panose="030F0702030302020204" pitchFamily="66" charset="0"/>
                <a:ea typeface="Calibri" panose="020F0502020204030204" pitchFamily="34" charset="0"/>
                <a:cs typeface="Times New Roman" panose="02020603050405020304" pitchFamily="18" charset="0"/>
              </a:rPr>
              <a:t>Literacy </a:t>
            </a:r>
            <a:endParaRPr lang="en-GB" sz="1600" b="1" u="sng" dirty="0">
              <a:effectLst/>
              <a:latin typeface="Comic Sans MS" panose="030F0702030302020204"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We will begin our writing by looking at the text </a:t>
            </a:r>
            <a:r>
              <a:rPr lang="en-GB" sz="900" i="1"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Rooftoppers</a:t>
            </a: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by Katherine Rundell, where we will create a </a:t>
            </a:r>
            <a:r>
              <a:rPr lang="en-GB" sz="900" dirty="0">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narrative</a:t>
            </a: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and a newspaper report. We will apply our VIPERS skills to understand and to develop our writing and to enjoy the novel.</a:t>
            </a:r>
            <a:endParaRPr lang="en-GB" sz="900" dirty="0">
              <a:solidFill>
                <a:schemeClr val="bg1"/>
              </a:solidFill>
              <a:effectLst/>
              <a:latin typeface="Linkpen 27b Join" panose="03050602060000000000"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800" b="1" dirty="0">
                <a:ln>
                  <a:noFill/>
                </a:ln>
                <a:solidFill>
                  <a:srgbClr val="5B9BD5"/>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a:p>
            <a:pPr>
              <a:lnSpc>
                <a:spcPct val="107000"/>
              </a:lnSpc>
              <a:spcAft>
                <a:spcPts val="800"/>
              </a:spcAft>
            </a:pPr>
            <a:r>
              <a:rPr lang="en-GB" sz="200" dirty="0">
                <a:ln>
                  <a:noFill/>
                </a:ln>
                <a:solidFill>
                  <a:srgbClr val="5B9BD5"/>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p:txBody>
      </p:sp>
      <p:sp>
        <p:nvSpPr>
          <p:cNvPr id="14" name="Text Box 2"/>
          <p:cNvSpPr txBox="1">
            <a:spLocks noChangeArrowheads="1"/>
          </p:cNvSpPr>
          <p:nvPr/>
        </p:nvSpPr>
        <p:spPr bwMode="auto">
          <a:xfrm>
            <a:off x="104218" y="2002972"/>
            <a:ext cx="3405336" cy="2194559"/>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anchor="t" anchorCtr="0">
            <a:noAutofit/>
          </a:bodyPr>
          <a:lstStyle/>
          <a:p>
            <a:pPr algn="ctr">
              <a:lnSpc>
                <a:spcPct val="107000"/>
              </a:lnSpc>
              <a:spcAft>
                <a:spcPts val="800"/>
              </a:spcAft>
            </a:pPr>
            <a:r>
              <a:rPr lang="en-GB" sz="1600" b="1" u="sng" dirty="0">
                <a:ln>
                  <a:noFill/>
                </a:ln>
                <a:solidFill>
                  <a:srgbClr val="5B9BD5"/>
                </a:solidFill>
                <a:effectLst>
                  <a:outerShdw blurRad="38100" dist="25400" dir="5400000" algn="ctr">
                    <a:srgbClr val="6E747A">
                      <a:alpha val="43000"/>
                    </a:srgbClr>
                  </a:outerShdw>
                </a:effectLst>
                <a:latin typeface="Comic Sans MS" panose="030F0702030302020204" pitchFamily="66" charset="0"/>
                <a:ea typeface="Calibri" panose="020F0502020204030204" pitchFamily="34" charset="0"/>
                <a:cs typeface="Times New Roman" panose="02020603050405020304" pitchFamily="18" charset="0"/>
              </a:rPr>
              <a:t>Science</a:t>
            </a:r>
            <a:endParaRPr lang="en-GB" sz="1600" b="1" u="sng" dirty="0">
              <a:effectLst/>
              <a:latin typeface="Comic Sans MS" panose="030F0702030302020204"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This term, we will be learning and making investigations into properties of materials by comparing materials across different states. We will learn about reversible and irreversible changes, mixing and separating materials and revisit our knowledge of solids, liquids and gases.</a:t>
            </a:r>
            <a:endParaRPr lang="en-GB" sz="900" dirty="0">
              <a:solidFill>
                <a:schemeClr val="bg1"/>
              </a:solidFill>
              <a:effectLst/>
              <a:latin typeface="Linkpen 27b Join" panose="03050602060000000000"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800" b="1" dirty="0">
                <a:ln>
                  <a:noFill/>
                </a:ln>
                <a:solidFill>
                  <a:srgbClr val="5B9BD5"/>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a:p>
            <a:pPr>
              <a:lnSpc>
                <a:spcPct val="107000"/>
              </a:lnSpc>
              <a:spcAft>
                <a:spcPts val="800"/>
              </a:spcAft>
            </a:pPr>
            <a:r>
              <a:rPr lang="en-GB" sz="200" dirty="0">
                <a:ln>
                  <a:noFill/>
                </a:ln>
                <a:solidFill>
                  <a:srgbClr val="5B9BD5"/>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p:txBody>
      </p:sp>
      <p:sp>
        <p:nvSpPr>
          <p:cNvPr id="15" name="Text Box 2"/>
          <p:cNvSpPr txBox="1">
            <a:spLocks noChangeArrowheads="1"/>
          </p:cNvSpPr>
          <p:nvPr/>
        </p:nvSpPr>
        <p:spPr bwMode="auto">
          <a:xfrm>
            <a:off x="3751376" y="3544389"/>
            <a:ext cx="4365011" cy="3248298"/>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anchor="t" anchorCtr="0">
            <a:noAutofit/>
          </a:bodyPr>
          <a:lstStyle/>
          <a:p>
            <a:pPr algn="ctr">
              <a:lnSpc>
                <a:spcPct val="107000"/>
              </a:lnSpc>
              <a:spcAft>
                <a:spcPts val="800"/>
              </a:spcAft>
            </a:pPr>
            <a:r>
              <a:rPr lang="en-GB" sz="1600" b="1" u="sng" dirty="0">
                <a:ln>
                  <a:noFill/>
                </a:ln>
                <a:solidFill>
                  <a:srgbClr val="5B9BD5"/>
                </a:solidFill>
                <a:effectLst>
                  <a:outerShdw blurRad="38100" dist="25400" dir="5400000" algn="ctr">
                    <a:srgbClr val="6E747A">
                      <a:alpha val="43000"/>
                    </a:srgbClr>
                  </a:outerShdw>
                </a:effectLst>
                <a:latin typeface="Comic Sans MS" panose="030F0702030302020204" pitchFamily="66" charset="0"/>
                <a:ea typeface="Calibri" panose="020F0502020204030204" pitchFamily="34" charset="0"/>
                <a:cs typeface="Times New Roman" panose="02020603050405020304" pitchFamily="18" charset="0"/>
              </a:rPr>
              <a:t>Homework</a:t>
            </a:r>
            <a:endParaRPr lang="en-GB" sz="1600" b="1" u="sng" dirty="0">
              <a:effectLst/>
              <a:latin typeface="Comic Sans MS" panose="030F0702030302020204"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Children will be assigned homework on a Friday, which will be due in the following Thursday. Children will be given homework books. The same expectations apply with presentation, when completing any homework projects. </a:t>
            </a:r>
            <a:endParaRPr lang="en-GB" sz="900" dirty="0">
              <a:solidFill>
                <a:schemeClr val="bg1"/>
              </a:solidFill>
              <a:effectLst/>
              <a:latin typeface="Linkpen 27b Join" panose="03050602060000000000"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Homework will entail research, quizzes and recapping previous learning alongside self-discovery around our curriculum topic of History. </a:t>
            </a:r>
            <a:endParaRPr lang="en-GB" sz="900" dirty="0">
              <a:solidFill>
                <a:schemeClr val="bg1"/>
              </a:solidFill>
              <a:effectLst/>
              <a:latin typeface="Linkpen 27b Join" panose="03050602060000000000"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Children may be given additional homework in relation to Literacy and Maths but this will be given at teacher discretion.</a:t>
            </a:r>
            <a:endParaRPr lang="en-GB" sz="900" dirty="0">
              <a:solidFill>
                <a:schemeClr val="bg1"/>
              </a:solidFill>
              <a:effectLst/>
              <a:latin typeface="Linkpen 27b Join" panose="03050602060000000000"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If you have any issues with your child returning homework or struggling with homework, please contact Mr Cadman ASAP.</a:t>
            </a:r>
            <a:endParaRPr lang="en-GB" sz="900" dirty="0">
              <a:solidFill>
                <a:schemeClr val="bg1"/>
              </a:solidFill>
              <a:effectLst/>
              <a:latin typeface="Linkpen 27b Join" panose="03050602060000000000"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900" dirty="0">
                <a:ln>
                  <a:noFill/>
                </a:ln>
                <a:solidFill>
                  <a:srgbClr val="5B9BD5"/>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a:t>
            </a:r>
            <a:endParaRPr lang="en-GB" sz="900" dirty="0">
              <a:effectLst/>
              <a:latin typeface="Linkpen 27b Join" panose="03050602060000000000"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900" b="1" dirty="0">
                <a:ln>
                  <a:noFill/>
                </a:ln>
                <a:solidFill>
                  <a:srgbClr val="5B9BD5"/>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a:t>
            </a:r>
            <a:endParaRPr lang="en-GB" sz="900" dirty="0">
              <a:effectLst/>
              <a:ea typeface="Calibri" panose="020F0502020204030204" pitchFamily="34" charset="0"/>
              <a:cs typeface="Times New Roman" panose="02020603050405020304" pitchFamily="18" charset="0"/>
            </a:endParaRPr>
          </a:p>
          <a:p>
            <a:pPr>
              <a:lnSpc>
                <a:spcPct val="107000"/>
              </a:lnSpc>
              <a:spcAft>
                <a:spcPts val="800"/>
              </a:spcAft>
            </a:pPr>
            <a:r>
              <a:rPr lang="en-GB" sz="900" dirty="0">
                <a:ln>
                  <a:noFill/>
                </a:ln>
                <a:solidFill>
                  <a:srgbClr val="5B9BD5"/>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a:t>
            </a:r>
            <a:endParaRPr lang="en-GB" sz="900" dirty="0">
              <a:effectLst/>
              <a:ea typeface="Calibri" panose="020F0502020204030204" pitchFamily="34" charset="0"/>
              <a:cs typeface="Times New Roman" panose="02020603050405020304" pitchFamily="18" charset="0"/>
            </a:endParaRPr>
          </a:p>
        </p:txBody>
      </p:sp>
      <p:sp>
        <p:nvSpPr>
          <p:cNvPr id="17" name="Text Box 2"/>
          <p:cNvSpPr txBox="1">
            <a:spLocks noChangeArrowheads="1"/>
          </p:cNvSpPr>
          <p:nvPr/>
        </p:nvSpPr>
        <p:spPr bwMode="auto">
          <a:xfrm>
            <a:off x="104219" y="4345577"/>
            <a:ext cx="3405336" cy="244711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anchor="t" anchorCtr="0">
            <a:noAutofit/>
          </a:bodyPr>
          <a:lstStyle/>
          <a:p>
            <a:pPr algn="ctr">
              <a:lnSpc>
                <a:spcPct val="107000"/>
              </a:lnSpc>
              <a:spcAft>
                <a:spcPts val="800"/>
              </a:spcAft>
            </a:pPr>
            <a:r>
              <a:rPr lang="en-GB" sz="1600" b="1" u="sng" dirty="0">
                <a:ln>
                  <a:noFill/>
                </a:ln>
                <a:solidFill>
                  <a:srgbClr val="5B9BD5"/>
                </a:solidFill>
                <a:effectLst>
                  <a:outerShdw blurRad="38100" dist="25400" dir="5400000" algn="ctr">
                    <a:srgbClr val="6E747A">
                      <a:alpha val="43000"/>
                    </a:srgbClr>
                  </a:outerShdw>
                </a:effectLst>
                <a:latin typeface="Comic Sans MS" panose="030F0702030302020204" pitchFamily="66" charset="0"/>
                <a:ea typeface="Calibri" panose="020F0502020204030204" pitchFamily="34" charset="0"/>
                <a:cs typeface="Times New Roman" panose="02020603050405020304" pitchFamily="18" charset="0"/>
              </a:rPr>
              <a:t>Reading</a:t>
            </a:r>
            <a:endParaRPr lang="en-GB" sz="1600" b="1" u="sng" dirty="0">
              <a:effectLst/>
              <a:latin typeface="Comic Sans MS" panose="030F0702030302020204"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Please continue to support your child to continue a love of reading. Reading records should be filled in 5 times per week and returned to school every Friday. In our class, we have a reading fluency challenge, where you time yourself for a 1 minute and see how many words you can read. You are aiming for 90-100 words. If you read many more, try a more challenging book to read. Most importantly, enjoy your reading time.</a:t>
            </a:r>
            <a:endParaRPr lang="en-GB" sz="900" dirty="0">
              <a:solidFill>
                <a:schemeClr val="bg1"/>
              </a:solidFill>
              <a:effectLst/>
              <a:ea typeface="Calibri" panose="020F0502020204030204" pitchFamily="34" charset="0"/>
              <a:cs typeface="Times New Roman" panose="02020603050405020304" pitchFamily="18" charset="0"/>
            </a:endParaRPr>
          </a:p>
          <a:p>
            <a:pPr algn="ctr">
              <a:lnSpc>
                <a:spcPct val="107000"/>
              </a:lnSpc>
              <a:spcAft>
                <a:spcPts val="800"/>
              </a:spcAft>
            </a:pPr>
            <a:r>
              <a:rPr lang="en-GB" sz="800" b="1" dirty="0">
                <a:ln>
                  <a:noFill/>
                </a:ln>
                <a:solidFill>
                  <a:srgbClr val="5B9BD5"/>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a:p>
            <a:pPr algn="ctr">
              <a:lnSpc>
                <a:spcPct val="107000"/>
              </a:lnSpc>
              <a:spcAft>
                <a:spcPts val="800"/>
              </a:spcAft>
            </a:pPr>
            <a:r>
              <a:rPr lang="en-GB" sz="800" b="1" dirty="0">
                <a:ln>
                  <a:noFill/>
                </a:ln>
                <a:solidFill>
                  <a:srgbClr val="5B9BD5"/>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a:p>
            <a:pPr>
              <a:lnSpc>
                <a:spcPct val="107000"/>
              </a:lnSpc>
              <a:spcAft>
                <a:spcPts val="800"/>
              </a:spcAft>
            </a:pPr>
            <a:r>
              <a:rPr lang="en-GB" sz="200" dirty="0">
                <a:ln>
                  <a:noFill/>
                </a:ln>
                <a:solidFill>
                  <a:srgbClr val="5B9BD5"/>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p:txBody>
      </p:sp>
      <p:sp>
        <p:nvSpPr>
          <p:cNvPr id="18" name="Text Box 2"/>
          <p:cNvSpPr txBox="1">
            <a:spLocks noChangeArrowheads="1"/>
          </p:cNvSpPr>
          <p:nvPr/>
        </p:nvSpPr>
        <p:spPr bwMode="auto">
          <a:xfrm>
            <a:off x="8482148" y="2926080"/>
            <a:ext cx="3413760" cy="386660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rot="0" vert="horz" wrap="square" lIns="91440" tIns="45720" rIns="91440" bIns="45720" anchor="t" anchorCtr="0">
            <a:noAutofit/>
          </a:bodyPr>
          <a:lstStyle/>
          <a:p>
            <a:pPr algn="ctr">
              <a:lnSpc>
                <a:spcPct val="107000"/>
              </a:lnSpc>
              <a:spcAft>
                <a:spcPts val="800"/>
              </a:spcAft>
            </a:pPr>
            <a:r>
              <a:rPr lang="en-GB" sz="1600" b="1" u="sng" dirty="0">
                <a:ln>
                  <a:noFill/>
                </a:ln>
                <a:solidFill>
                  <a:srgbClr val="5B9BD5"/>
                </a:solidFill>
                <a:effectLst>
                  <a:outerShdw blurRad="38100" dist="25400" dir="5400000" algn="ctr">
                    <a:srgbClr val="6E747A">
                      <a:alpha val="43000"/>
                    </a:srgbClr>
                  </a:outerShdw>
                </a:effectLst>
                <a:latin typeface="Comic Sans MS" panose="030F0702030302020204" pitchFamily="66" charset="0"/>
                <a:ea typeface="Calibri" panose="020F0502020204030204" pitchFamily="34" charset="0"/>
                <a:cs typeface="Times New Roman" panose="02020603050405020304" pitchFamily="18" charset="0"/>
              </a:rPr>
              <a:t>Wider Curriculum</a:t>
            </a:r>
            <a:endParaRPr lang="en-GB" sz="1600" b="1" u="sng" dirty="0">
              <a:effectLst/>
              <a:latin typeface="Comic Sans MS" panose="030F0702030302020204"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Jigsaw – Being me in my world</a:t>
            </a:r>
            <a:endParaRPr lang="en-GB" sz="900" dirty="0">
              <a:solidFill>
                <a:schemeClr val="bg1"/>
              </a:solidFill>
              <a:effectLst/>
              <a:ea typeface="Calibri" panose="020F0502020204030204" pitchFamily="34" charset="0"/>
              <a:cs typeface="Times New Roman" panose="02020603050405020304" pitchFamily="18" charset="0"/>
            </a:endParaRPr>
          </a:p>
          <a:p>
            <a:pPr algn="ctr">
              <a:lnSpc>
                <a:spcPct val="107000"/>
              </a:lnSpc>
              <a:spcAft>
                <a:spcPts val="800"/>
              </a:spcAft>
            </a:pP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Computing – E-safety and Digital Literacy</a:t>
            </a:r>
            <a:endParaRPr lang="en-GB" sz="900" dirty="0">
              <a:solidFill>
                <a:schemeClr val="bg1"/>
              </a:solidFill>
              <a:effectLst/>
              <a:ea typeface="Calibri" panose="020F0502020204030204" pitchFamily="34" charset="0"/>
              <a:cs typeface="Times New Roman" panose="02020603050405020304" pitchFamily="18" charset="0"/>
            </a:endParaRPr>
          </a:p>
          <a:p>
            <a:pPr algn="ctr">
              <a:lnSpc>
                <a:spcPct val="107000"/>
              </a:lnSpc>
              <a:spcAft>
                <a:spcPts val="800"/>
              </a:spcAft>
            </a:pP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Music – Rock music – Livin’ on a prayer</a:t>
            </a:r>
            <a:endParaRPr lang="en-GB" sz="900" dirty="0">
              <a:solidFill>
                <a:schemeClr val="bg1"/>
              </a:solidFill>
              <a:ea typeface="Calibri" panose="020F0502020204030204" pitchFamily="34" charset="0"/>
              <a:cs typeface="Times New Roman" panose="02020603050405020304" pitchFamily="18" charset="0"/>
            </a:endParaRPr>
          </a:p>
          <a:p>
            <a:pPr algn="ctr">
              <a:lnSpc>
                <a:spcPct val="107000"/>
              </a:lnSpc>
              <a:spcAft>
                <a:spcPts val="800"/>
              </a:spcAft>
            </a:pPr>
            <a:r>
              <a:rPr lang="en-GB" sz="900" dirty="0">
                <a:solidFill>
                  <a:schemeClr val="bg1"/>
                </a:solidFill>
                <a:latin typeface="Linkpen 27b Join" panose="03050602060000000000" pitchFamily="66" charset="0"/>
                <a:ea typeface="Calibri" panose="020F0502020204030204" pitchFamily="34" charset="0"/>
                <a:cs typeface="Times New Roman" panose="02020603050405020304" pitchFamily="18" charset="0"/>
              </a:rPr>
              <a:t>PE – Body Management and Invasion Game (Football)</a:t>
            </a:r>
            <a:endParaRPr lang="en-GB" sz="900" dirty="0">
              <a:solidFill>
                <a:schemeClr val="bg1"/>
              </a:solidFill>
              <a:effectLst/>
              <a:latin typeface="Linkpen 27b Join" panose="03050602060000000000" pitchFamily="66" charset="0"/>
              <a:ea typeface="Calibri" panose="020F0502020204030204" pitchFamily="34" charset="0"/>
              <a:cs typeface="Times New Roman" panose="02020603050405020304" pitchFamily="18" charset="0"/>
            </a:endParaRPr>
          </a:p>
          <a:p>
            <a:pPr algn="ctr">
              <a:lnSpc>
                <a:spcPct val="107000"/>
              </a:lnSpc>
              <a:spcAft>
                <a:spcPts val="800"/>
              </a:spcAft>
            </a:pP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Spellings – Suffixes, silent letters, contractions and dictionary work.</a:t>
            </a:r>
            <a:endParaRPr lang="en-GB" sz="900" dirty="0">
              <a:solidFill>
                <a:schemeClr val="bg1"/>
              </a:solidFill>
              <a:effectLst/>
              <a:ea typeface="Calibri" panose="020F0502020204030204" pitchFamily="34" charset="0"/>
              <a:cs typeface="Times New Roman" panose="02020603050405020304" pitchFamily="18" charset="0"/>
            </a:endParaRPr>
          </a:p>
          <a:p>
            <a:pPr algn="ctr">
              <a:lnSpc>
                <a:spcPct val="107000"/>
              </a:lnSpc>
              <a:spcAft>
                <a:spcPts val="800"/>
              </a:spcAft>
            </a:pP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PE is on a </a:t>
            </a:r>
            <a:r>
              <a:rPr lang="en-GB" sz="900" dirty="0">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Friday afternoon</a:t>
            </a: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 please ensure full kit is in school at all times and our uniform policy is adhered to for health and safety. Our school P.E kit consists of a Middlethorpe </a:t>
            </a:r>
            <a:r>
              <a:rPr lang="en-GB" sz="900" dirty="0">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P.E</a:t>
            </a:r>
            <a:r>
              <a:rPr lang="en-GB" sz="900" dirty="0">
                <a:ln>
                  <a:noFill/>
                </a:ln>
                <a:solidFill>
                  <a:schemeClr val="bg1"/>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polo or  and black shorts and sport trainers</a:t>
            </a:r>
            <a:r>
              <a:rPr lang="en-GB" sz="900" dirty="0">
                <a:ln>
                  <a:noFill/>
                </a:ln>
                <a:solidFill>
                  <a:srgbClr val="5B9BD5"/>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a:t>
            </a:r>
            <a:endParaRPr lang="en-GB" sz="900" dirty="0">
              <a:effectLst/>
              <a:ea typeface="Calibri" panose="020F0502020204030204" pitchFamily="34" charset="0"/>
              <a:cs typeface="Times New Roman" panose="02020603050405020304" pitchFamily="18" charset="0"/>
            </a:endParaRPr>
          </a:p>
          <a:p>
            <a:pPr algn="ctr">
              <a:lnSpc>
                <a:spcPct val="107000"/>
              </a:lnSpc>
              <a:spcAft>
                <a:spcPts val="800"/>
              </a:spcAft>
            </a:pPr>
            <a:r>
              <a:rPr lang="en-GB" sz="1000" dirty="0">
                <a:ln>
                  <a:noFill/>
                </a:ln>
                <a:solidFill>
                  <a:srgbClr val="5B9BD5"/>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a:t>
            </a:r>
            <a:endParaRPr lang="en-GB" sz="1400" dirty="0">
              <a:effectLst/>
              <a:ea typeface="Calibri" panose="020F0502020204030204" pitchFamily="34" charset="0"/>
              <a:cs typeface="Times New Roman" panose="02020603050405020304" pitchFamily="18" charset="0"/>
            </a:endParaRPr>
          </a:p>
          <a:p>
            <a:pPr algn="ctr">
              <a:lnSpc>
                <a:spcPct val="107000"/>
              </a:lnSpc>
              <a:spcAft>
                <a:spcPts val="800"/>
              </a:spcAft>
            </a:pPr>
            <a:r>
              <a:rPr lang="en-GB" sz="800" b="1" dirty="0">
                <a:ln>
                  <a:noFill/>
                </a:ln>
                <a:solidFill>
                  <a:srgbClr val="5B9BD5"/>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a:p>
            <a:pPr algn="ctr">
              <a:lnSpc>
                <a:spcPct val="107000"/>
              </a:lnSpc>
              <a:spcAft>
                <a:spcPts val="800"/>
              </a:spcAft>
            </a:pPr>
            <a:r>
              <a:rPr lang="en-GB" sz="800" b="1" dirty="0">
                <a:ln>
                  <a:noFill/>
                </a:ln>
                <a:solidFill>
                  <a:srgbClr val="5B9BD5"/>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a:p>
            <a:pPr>
              <a:lnSpc>
                <a:spcPct val="107000"/>
              </a:lnSpc>
              <a:spcAft>
                <a:spcPts val="800"/>
              </a:spcAft>
            </a:pPr>
            <a:r>
              <a:rPr lang="en-GB" sz="200" dirty="0">
                <a:ln>
                  <a:noFill/>
                </a:ln>
                <a:solidFill>
                  <a:srgbClr val="5B9BD5"/>
                </a:solidFill>
                <a:effectLst>
                  <a:outerShdw blurRad="38100" dist="25400" dir="5400000" algn="ctr">
                    <a:srgbClr val="6E747A">
                      <a:alpha val="43000"/>
                    </a:srgbClr>
                  </a:outerShdw>
                </a:effectLst>
                <a:latin typeface="Linkpen 27b Join" panose="03050602060000000000" pitchFamily="66" charset="0"/>
                <a:ea typeface="Calibri" panose="020F0502020204030204" pitchFamily="34" charset="0"/>
                <a:cs typeface="Times New Roman" panose="02020603050405020304" pitchFamily="18" charset="0"/>
              </a:rPr>
              <a:t> </a:t>
            </a:r>
            <a:endParaRPr lang="en-GB" sz="1100" dirty="0">
              <a:effectLst/>
              <a:ea typeface="Calibri" panose="020F0502020204030204" pitchFamily="34" charset="0"/>
              <a:cs typeface="Times New Roman" panose="02020603050405020304" pitchFamily="18" charset="0"/>
            </a:endParaRPr>
          </a:p>
        </p:txBody>
      </p:sp>
      <p:pic>
        <p:nvPicPr>
          <p:cNvPr id="19" name="Picture 18"/>
          <p:cNvPicPr/>
          <p:nvPr/>
        </p:nvPicPr>
        <p:blipFill rotWithShape="1">
          <a:blip r:embed="rId3" cstate="print">
            <a:extLst>
              <a:ext uri="{28A0092B-C50C-407E-A947-70E740481C1C}">
                <a14:useLocalDpi xmlns:a14="http://schemas.microsoft.com/office/drawing/2010/main" val="0"/>
              </a:ext>
            </a:extLst>
          </a:blip>
          <a:srcRect t="1" r="869" b="2076"/>
          <a:stretch/>
        </p:blipFill>
        <p:spPr bwMode="auto">
          <a:xfrm>
            <a:off x="7571596" y="2490913"/>
            <a:ext cx="718962" cy="696160"/>
          </a:xfrm>
          <a:prstGeom prst="rect">
            <a:avLst/>
          </a:prstGeom>
          <a:ln>
            <a:noFill/>
          </a:ln>
          <a:extLst>
            <a:ext uri="{53640926-AAD7-44D8-BBD7-CCE9431645EC}">
              <a14:shadowObscured xmlns:a14="http://schemas.microsoft.com/office/drawing/2010/main"/>
            </a:ext>
          </a:extLst>
        </p:spPr>
      </p:pic>
      <p:pic>
        <p:nvPicPr>
          <p:cNvPr id="20" name="Picture 19"/>
          <p:cNvPicPr/>
          <p:nvPr/>
        </p:nvPicPr>
        <p:blipFill rotWithShape="1">
          <a:blip r:embed="rId3" cstate="print">
            <a:extLst>
              <a:ext uri="{28A0092B-C50C-407E-A947-70E740481C1C}">
                <a14:useLocalDpi xmlns:a14="http://schemas.microsoft.com/office/drawing/2010/main" val="0"/>
              </a:ext>
            </a:extLst>
          </a:blip>
          <a:srcRect t="1" r="869" b="2076"/>
          <a:stretch/>
        </p:blipFill>
        <p:spPr bwMode="auto">
          <a:xfrm>
            <a:off x="3556441" y="2490913"/>
            <a:ext cx="718962" cy="696160"/>
          </a:xfrm>
          <a:prstGeom prst="rect">
            <a:avLst/>
          </a:prstGeom>
          <a:ln>
            <a:noFill/>
          </a:ln>
          <a:extLst>
            <a:ext uri="{53640926-AAD7-44D8-BBD7-CCE9431645EC}">
              <a14:shadowObscured xmlns:a14="http://schemas.microsoft.com/office/drawing/2010/main"/>
            </a:ext>
          </a:extLst>
        </p:spPr>
      </p:pic>
      <p:pic>
        <p:nvPicPr>
          <p:cNvPr id="1026" name="Picture 2" descr="Editable Vector Silhouette Viking Warrior On Stock Vector (Royalty Free)  649042309 | Shutterstock"/>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b="19697"/>
          <a:stretch/>
        </p:blipFill>
        <p:spPr bwMode="auto">
          <a:xfrm>
            <a:off x="7598456" y="1776227"/>
            <a:ext cx="467208" cy="49319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hip, Viking, Silhouette, Boat, Maritime, Nautical - Ship, HD Png Download  , Transparent Png Image - PNGitem"/>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84633" y="1824685"/>
            <a:ext cx="661597" cy="43200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Viking Shield Silhouette. Black and White Icon Design Element on Isolated  White Background 7121133 Vector Art at Vecteezy"/>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761068" y="1911068"/>
            <a:ext cx="345625" cy="345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0102559"/>
      </p:ext>
    </p:extLst>
  </p:cSld>
  <p:clrMapOvr>
    <a:masterClrMapping/>
  </p:clrMapOvr>
</p:sld>
</file>

<file path=ppt/theme/theme1.xml><?xml version="1.0" encoding="utf-8"?>
<a:theme xmlns:a="http://schemas.openxmlformats.org/drawingml/2006/main" name="Parcel">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6CE2A7EDF09AA4D8123CD991C4270FB" ma:contentTypeVersion="14" ma:contentTypeDescription="Create a new document." ma:contentTypeScope="" ma:versionID="edfcf39255ccf83fd378684607e2ef21">
  <xsd:schema xmlns:xsd="http://www.w3.org/2001/XMLSchema" xmlns:xs="http://www.w3.org/2001/XMLSchema" xmlns:p="http://schemas.microsoft.com/office/2006/metadata/properties" xmlns:ns2="fbfaf87b-7bdd-4c4f-a8f3-ec676afede73" xmlns:ns3="597c8b6c-d28d-4116-9221-2285f0b83890" targetNamespace="http://schemas.microsoft.com/office/2006/metadata/properties" ma:root="true" ma:fieldsID="594668823eadc93deee512efff969ff2" ns2:_="" ns3:_="">
    <xsd:import namespace="fbfaf87b-7bdd-4c4f-a8f3-ec676afede73"/>
    <xsd:import namespace="597c8b6c-d28d-4116-9221-2285f0b83890"/>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faf87b-7bdd-4c4f-a8f3-ec676afede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6ee90a1c-6484-4b97-8607-00254b61cbd0"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ObjectDetectorVersions" ma:index="19"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97c8b6c-d28d-4116-9221-2285f0b83890"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9d1ace9-3a31-4726-8f57-0b105f78182c}" ma:internalName="TaxCatchAll" ma:showField="CatchAllData" ma:web="597c8b6c-d28d-4116-9221-2285f0b83890">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fbfaf87b-7bdd-4c4f-a8f3-ec676afede73">
      <Terms xmlns="http://schemas.microsoft.com/office/infopath/2007/PartnerControls"/>
    </lcf76f155ced4ddcb4097134ff3c332f>
    <TaxCatchAll xmlns="597c8b6c-d28d-4116-9221-2285f0b8389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460B3A1-ACFA-4A39-AE3B-CCDC5572CA45}"/>
</file>

<file path=customXml/itemProps2.xml><?xml version="1.0" encoding="utf-8"?>
<ds:datastoreItem xmlns:ds="http://schemas.openxmlformats.org/officeDocument/2006/customXml" ds:itemID="{270E73D0-78AF-4968-A45F-F66BEAA173C3}">
  <ds:schemaRefs>
    <ds:schemaRef ds:uri="fbfaf87b-7bdd-4c4f-a8f3-ec676afede73"/>
    <ds:schemaRef ds:uri="http://purl.org/dc/terms/"/>
    <ds:schemaRef ds:uri="http://schemas.microsoft.com/office/infopath/2007/PartnerControls"/>
    <ds:schemaRef ds:uri="http://purl.org/dc/elements/1.1/"/>
    <ds:schemaRef ds:uri="http://purl.org/dc/dcmitype/"/>
    <ds:schemaRef ds:uri="http://www.w3.org/XML/1998/namespace"/>
    <ds:schemaRef ds:uri="http://schemas.microsoft.com/office/2006/metadata/properties"/>
    <ds:schemaRef ds:uri="http://schemas.microsoft.com/office/2006/documentManagement/types"/>
    <ds:schemaRef ds:uri="http://schemas.openxmlformats.org/package/2006/metadata/core-properties"/>
    <ds:schemaRef ds:uri="597c8b6c-d28d-4116-9221-2285f0b83890"/>
  </ds:schemaRefs>
</ds:datastoreItem>
</file>

<file path=customXml/itemProps3.xml><?xml version="1.0" encoding="utf-8"?>
<ds:datastoreItem xmlns:ds="http://schemas.openxmlformats.org/officeDocument/2006/customXml" ds:itemID="{047CB894-5F42-4ECC-BFC8-2A5771698F9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TM10001115[[fn=Parcel]]</Template>
  <TotalTime>99</TotalTime>
  <Words>534</Words>
  <Application>Microsoft Office PowerPoint</Application>
  <PresentationFormat>Widescreen</PresentationFormat>
  <Paragraphs>37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Comic Sans MS</vt:lpstr>
      <vt:lpstr>Gill Sans MT</vt:lpstr>
      <vt:lpstr>Linkpen 27b Join</vt:lpstr>
      <vt:lpstr>Parcel</vt:lpstr>
      <vt:lpstr>PowerPoint Presentation</vt:lpstr>
    </vt:vector>
  </TitlesOfParts>
  <Company>OneIT Services and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Cadman, Ben</dc:creator>
  <cp:lastModifiedBy>Natalie Message</cp:lastModifiedBy>
  <cp:revision>20</cp:revision>
  <dcterms:created xsi:type="dcterms:W3CDTF">2022-09-02T08:19:10Z</dcterms:created>
  <dcterms:modified xsi:type="dcterms:W3CDTF">2023-09-10T14:16:03Z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0x01010056CE2A7EDF09AA4D8123CD991C4270FB</vt:lpwstr>
  </property>
  <property fmtid="{D5CDD505-2E9C-101B-9397-08002B2CF9AE}" pid="3" name="MediaServiceImageTags">
    <vt:lpwstr/>
  </property>
</Properties>
</file>