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sldIdLst>
    <p:sldId id="256"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10" Type="http://schemas.openxmlformats.org/officeDocument/2006/relationships/customXml" Target="../customXml/item3.xml"/><Relationship Id="rId4" Type="http://schemas.openxmlformats.org/officeDocument/2006/relationships/slide" Target="slides/slide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dman, Ben" userId="19a4090c-3457-4d71-88f3-a1d47547c2a4" providerId="ADAL" clId="{0FF90111-8B8F-4D77-A6E0-F2FB08590A1F}"/>
    <pc:docChg chg="custSel modSld">
      <pc:chgData name="Cadman, Ben" userId="19a4090c-3457-4d71-88f3-a1d47547c2a4" providerId="ADAL" clId="{0FF90111-8B8F-4D77-A6E0-F2FB08590A1F}" dt="2023-12-15T09:51:06.638" v="82" actId="20577"/>
      <pc:docMkLst>
        <pc:docMk/>
      </pc:docMkLst>
      <pc:sldChg chg="modSp mod">
        <pc:chgData name="Cadman, Ben" userId="19a4090c-3457-4d71-88f3-a1d47547c2a4" providerId="ADAL" clId="{0FF90111-8B8F-4D77-A6E0-F2FB08590A1F}" dt="2023-12-15T09:51:06.638" v="82" actId="20577"/>
        <pc:sldMkLst>
          <pc:docMk/>
          <pc:sldMk cId="3780102559" sldId="256"/>
        </pc:sldMkLst>
        <pc:spChg chg="mod">
          <ac:chgData name="Cadman, Ben" userId="19a4090c-3457-4d71-88f3-a1d47547c2a4" providerId="ADAL" clId="{0FF90111-8B8F-4D77-A6E0-F2FB08590A1F}" dt="2023-12-15T09:51:06.638" v="82" actId="20577"/>
          <ac:spMkLst>
            <pc:docMk/>
            <pc:sldMk cId="3780102559" sldId="256"/>
            <ac:spMk id="18"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245CD42-81F1-4F73-8CD3-FF07B4E0C641}" type="datetimeFigureOut">
              <a:rPr lang="en-GB" smtClean="0"/>
              <a:t>15/12/2023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123576392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45CD42-81F1-4F73-8CD3-FF07B4E0C641}" type="datetimeFigureOut">
              <a:rPr lang="en-GB" smtClean="0"/>
              <a:t>15/12/2023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4163472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45CD42-81F1-4F73-8CD3-FF07B4E0C641}" type="datetimeFigureOut">
              <a:rPr lang="en-GB" smtClean="0"/>
              <a:t>15/12/2023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752961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45CD42-81F1-4F73-8CD3-FF07B4E0C641}" type="datetimeFigureOut">
              <a:rPr lang="en-GB" smtClean="0"/>
              <a:t>15/12/2023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225011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3245CD42-81F1-4F73-8CD3-FF07B4E0C641}" type="datetimeFigureOut">
              <a:rPr lang="en-GB" smtClean="0"/>
              <a:t>15/12/2023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84711117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245CD42-81F1-4F73-8CD3-FF07B4E0C641}" type="datetimeFigureOut">
              <a:rPr lang="en-GB" smtClean="0"/>
              <a:t>15/12/2023</a:t>
            </a:fld>
            <a:endParaRPr lang="en-GB" dirty="0"/>
          </a:p>
        </p:txBody>
      </p:sp>
      <p:sp>
        <p:nvSpPr>
          <p:cNvPr id="9" name="Footer Placeholder 8"/>
          <p:cNvSpPr>
            <a:spLocks noGrp="1"/>
          </p:cNvSpPr>
          <p:nvPr>
            <p:ph type="ftr" sz="quarter" idx="11"/>
          </p:nvPr>
        </p:nvSpPr>
        <p:spPr/>
        <p:txBody>
          <a:bodyPr/>
          <a:lstStyle/>
          <a:p>
            <a:endParaRPr lang="en-GB" dirty="0"/>
          </a:p>
        </p:txBody>
      </p:sp>
      <p:sp>
        <p:nvSpPr>
          <p:cNvPr id="10" name="Slide Number Placeholder 9"/>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65986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3245CD42-81F1-4F73-8CD3-FF07B4E0C641}" type="datetimeFigureOut">
              <a:rPr lang="en-GB" smtClean="0"/>
              <a:t>15/12/2023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3F71E14-400D-4311-8836-746A59EF4738}" type="slidenum">
              <a:rPr lang="en-GB" smtClean="0"/>
              <a:t>‹#›</a:t>
            </a:fld>
            <a:endParaRPr lang="en-GB"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62187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45CD42-81F1-4F73-8CD3-FF07B4E0C641}" type="datetimeFigureOut">
              <a:rPr lang="en-GB" smtClean="0"/>
              <a:t>15/12/2023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3521389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45CD42-81F1-4F73-8CD3-FF07B4E0C641}" type="datetimeFigureOut">
              <a:rPr lang="en-GB" smtClean="0"/>
              <a:t>15/12/2023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2456407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3245CD42-81F1-4F73-8CD3-FF07B4E0C641}" type="datetimeFigureOut">
              <a:rPr lang="en-GB" smtClean="0"/>
              <a:t>15/12/2023</a:t>
            </a:fld>
            <a:endParaRPr lang="en-GB"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dirty="0"/>
          </a:p>
        </p:txBody>
      </p:sp>
      <p:sp>
        <p:nvSpPr>
          <p:cNvPr id="11" name="Slide Number Placeholder 10"/>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957519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245CD42-81F1-4F73-8CD3-FF07B4E0C641}" type="datetimeFigureOut">
              <a:rPr lang="en-GB" smtClean="0"/>
              <a:t>15/12/2023</a:t>
            </a:fld>
            <a:endParaRPr lang="en-GB"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dirty="0"/>
          </a:p>
        </p:txBody>
      </p:sp>
      <p:sp>
        <p:nvSpPr>
          <p:cNvPr id="10" name="Slide Number Placeholder 9"/>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1682519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245CD42-81F1-4F73-8CD3-FF07B4E0C641}" type="datetimeFigureOut">
              <a:rPr lang="en-GB" smtClean="0"/>
              <a:t>15/12/2023</a:t>
            </a:fld>
            <a:endParaRPr lang="en-GB"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GB"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3F71E14-400D-4311-8836-746A59EF4738}" type="slidenum">
              <a:rPr lang="en-GB" smtClean="0"/>
              <a:t>‹#›</a:t>
            </a:fld>
            <a:endParaRPr lang="en-GB" dirty="0"/>
          </a:p>
        </p:txBody>
      </p:sp>
    </p:spTree>
    <p:extLst>
      <p:ext uri="{BB962C8B-B14F-4D97-AF65-F5344CB8AC3E}">
        <p14:creationId xmlns:p14="http://schemas.microsoft.com/office/powerpoint/2010/main" val="2534867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artoon river Images | Free Vectors, Stock Photos &amp; PSD">
            <a:extLst>
              <a:ext uri="{FF2B5EF4-FFF2-40B4-BE49-F238E27FC236}">
                <a16:creationId xmlns:a16="http://schemas.microsoft.com/office/drawing/2014/main" id="{420FE6F8-7277-E69B-A4C0-E67F35CE20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3472"/>
            <a:ext cx="12192000" cy="6878406"/>
          </a:xfrm>
          <a:prstGeom prst="rect">
            <a:avLst/>
          </a:prstGeom>
          <a:noFill/>
          <a:extLst>
            <a:ext uri="{909E8E84-426E-40DD-AFC4-6F175D3DCCD1}">
              <a14:hiddenFill xmlns:a14="http://schemas.microsoft.com/office/drawing/2010/main">
                <a:solidFill>
                  <a:srgbClr val="FFFFFF"/>
                </a:solidFill>
              </a14:hiddenFill>
            </a:ext>
          </a:extLst>
        </p:spPr>
      </p:pic>
      <p:sp>
        <p:nvSpPr>
          <p:cNvPr id="11" name="Text Box 2"/>
          <p:cNvSpPr txBox="1">
            <a:spLocks noChangeArrowheads="1"/>
          </p:cNvSpPr>
          <p:nvPr/>
        </p:nvSpPr>
        <p:spPr bwMode="auto">
          <a:xfrm>
            <a:off x="8482148" y="112415"/>
            <a:ext cx="3413760" cy="16414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spAutoFit/>
          </a:bodyPr>
          <a:lstStyle/>
          <a:p>
            <a:pPr algn="ctr">
              <a:lnSpc>
                <a:spcPct val="107000"/>
              </a:lnSpc>
              <a:spcAft>
                <a:spcPts val="800"/>
              </a:spcAft>
            </a:pPr>
            <a:r>
              <a:rPr lang="en-GB" sz="1600" b="1" u="sng" dirty="0">
                <a:ln>
                  <a:noFill/>
                </a:ln>
                <a:solidFill>
                  <a:srgbClr val="5B9BD5"/>
                </a:solidFill>
                <a:effectLst>
                  <a:outerShdw blurRad="38100" dist="25400" dir="5400000" algn="ctr">
                    <a:srgbClr val="6E747A">
                      <a:alpha val="43000"/>
                    </a:srgbClr>
                  </a:outerShdw>
                </a:effectLst>
                <a:latin typeface="Comic Sans MS" panose="030F0702030302020204" pitchFamily="66" charset="0"/>
                <a:ea typeface="Calibri" panose="020F0502020204030204" pitchFamily="34" charset="0"/>
                <a:cs typeface="Times New Roman" panose="02020603050405020304" pitchFamily="18" charset="0"/>
              </a:rPr>
              <a:t>Maths</a:t>
            </a: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This term, we will continue developing our understanding of fractions and continue to develop our understanding of multiplication and division. We will start developing our multiplication methods by using formal methods alongside dividing larger numbers.</a:t>
            </a:r>
            <a:endParaRPr lang="en-GB" sz="16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p:txBody>
      </p:sp>
      <p:sp>
        <p:nvSpPr>
          <p:cNvPr id="12" name="Text Box 2"/>
          <p:cNvSpPr txBox="1">
            <a:spLocks noChangeArrowheads="1"/>
          </p:cNvSpPr>
          <p:nvPr/>
        </p:nvSpPr>
        <p:spPr bwMode="auto">
          <a:xfrm>
            <a:off x="3751376" y="112415"/>
            <a:ext cx="4365011" cy="219385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GB" sz="1600" b="1" u="sng" dirty="0">
                <a:ln>
                  <a:noFill/>
                </a:ln>
                <a:solidFill>
                  <a:srgbClr val="5B9BD5"/>
                </a:solidFill>
                <a:effectLst>
                  <a:outerShdw blurRad="38100" dist="25400" dir="5400000" algn="ctr">
                    <a:srgbClr val="6E747A">
                      <a:alpha val="43000"/>
                    </a:srgbClr>
                  </a:outerShdw>
                </a:effectLst>
                <a:latin typeface="Comic Sans MS" panose="030F0702030302020204" pitchFamily="66" charset="0"/>
                <a:ea typeface="Calibri" panose="020F0502020204030204" pitchFamily="34" charset="0"/>
                <a:cs typeface="Times New Roman" panose="02020603050405020304" pitchFamily="18" charset="0"/>
              </a:rPr>
              <a:t>Curriculum – </a:t>
            </a:r>
            <a:r>
              <a:rPr lang="en-GB" sz="1600" b="1" u="sng" dirty="0">
                <a:solidFill>
                  <a:srgbClr val="5B9BD5"/>
                </a:solidFill>
                <a:effectLst>
                  <a:outerShdw blurRad="38100" dist="25400" dir="5400000" algn="ctr">
                    <a:srgbClr val="6E747A">
                      <a:alpha val="43000"/>
                    </a:srgbClr>
                  </a:outerShdw>
                </a:effectLst>
                <a:latin typeface="Comic Sans MS" panose="030F0702030302020204" pitchFamily="66" charset="0"/>
                <a:ea typeface="Calibri" panose="020F0502020204030204" pitchFamily="34" charset="0"/>
                <a:cs typeface="Times New Roman" panose="02020603050405020304" pitchFamily="18" charset="0"/>
              </a:rPr>
              <a:t>Geography</a:t>
            </a:r>
            <a:endParaRPr lang="en-GB" sz="1600" u="sng" dirty="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This term, our curriculum focus is </a:t>
            </a:r>
            <a:r>
              <a:rPr lang="en-GB" sz="9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Geography</a:t>
            </a: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Our learning question is, ‘How do rivers and Seas influence where we live?”</a:t>
            </a:r>
            <a:endParaRPr lang="en-GB" sz="9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We will be using geographical skills </a:t>
            </a:r>
            <a:r>
              <a:rPr lang="en-GB" sz="9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to discover and understand physical characteristics of rivers and how the Water Cycle impacts our way of living. Furthermore, we will revise and recall key landmarks around the world – continents- and discuss  the advantages and disadvantages of living by the Sea.</a:t>
            </a:r>
            <a:endParaRPr lang="en-GB" sz="9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p:txBody>
      </p:sp>
      <p:sp>
        <p:nvSpPr>
          <p:cNvPr id="13" name="Text Box 2"/>
          <p:cNvSpPr txBox="1">
            <a:spLocks noChangeArrowheads="1"/>
          </p:cNvSpPr>
          <p:nvPr/>
        </p:nvSpPr>
        <p:spPr bwMode="auto">
          <a:xfrm>
            <a:off x="104218" y="112415"/>
            <a:ext cx="3405336" cy="174251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GB" sz="1600" b="1" u="sng" dirty="0">
                <a:ln>
                  <a:noFill/>
                </a:ln>
                <a:solidFill>
                  <a:srgbClr val="5B9BD5"/>
                </a:solidFill>
                <a:effectLst>
                  <a:outerShdw blurRad="38100" dist="25400" dir="5400000" algn="ctr">
                    <a:srgbClr val="6E747A">
                      <a:alpha val="43000"/>
                    </a:srgbClr>
                  </a:outerShdw>
                </a:effectLst>
                <a:latin typeface="Comic Sans MS" panose="030F0702030302020204" pitchFamily="66" charset="0"/>
                <a:ea typeface="Calibri" panose="020F0502020204030204" pitchFamily="34" charset="0"/>
                <a:cs typeface="Times New Roman" panose="02020603050405020304" pitchFamily="18" charset="0"/>
              </a:rPr>
              <a:t>Literacy </a:t>
            </a:r>
            <a:endParaRPr lang="en-GB" sz="1600" b="1" u="sng" dirty="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We will begin our writing by looking at the text </a:t>
            </a:r>
            <a:r>
              <a:rPr lang="en-GB" sz="900" i="1"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Floodland</a:t>
            </a: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by </a:t>
            </a:r>
            <a:r>
              <a:rPr lang="en-GB" sz="9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Marcus Sedgwick</a:t>
            </a: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where we will create a </a:t>
            </a:r>
            <a:r>
              <a:rPr lang="en-GB" sz="9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piece of poetry and a persuasive speech</a:t>
            </a: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We will apply our VIPERS skills to understand and to develop our writing and to enjoy the novel.</a:t>
            </a:r>
            <a:endParaRPr lang="en-GB" sz="9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800" b="1"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00"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
        <p:nvSpPr>
          <p:cNvPr id="14" name="Text Box 2"/>
          <p:cNvSpPr txBox="1">
            <a:spLocks noChangeArrowheads="1"/>
          </p:cNvSpPr>
          <p:nvPr/>
        </p:nvSpPr>
        <p:spPr bwMode="auto">
          <a:xfrm>
            <a:off x="104218" y="2002973"/>
            <a:ext cx="3405336" cy="184124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GB" sz="1600" b="1" u="sng" dirty="0">
                <a:ln>
                  <a:noFill/>
                </a:ln>
                <a:solidFill>
                  <a:srgbClr val="5B9BD5"/>
                </a:solidFill>
                <a:effectLst>
                  <a:outerShdw blurRad="38100" dist="25400" dir="5400000" algn="ctr">
                    <a:srgbClr val="6E747A">
                      <a:alpha val="43000"/>
                    </a:srgbClr>
                  </a:outerShdw>
                </a:effectLst>
                <a:latin typeface="Comic Sans MS" panose="030F0702030302020204" pitchFamily="66" charset="0"/>
                <a:ea typeface="Calibri" panose="020F0502020204030204" pitchFamily="34" charset="0"/>
                <a:cs typeface="Times New Roman" panose="02020603050405020304" pitchFamily="18" charset="0"/>
              </a:rPr>
              <a:t>Science</a:t>
            </a:r>
            <a:endParaRPr lang="en-GB" sz="1600" b="1" u="sng" dirty="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This term, we will be learning and making investigations into Earth and Space. We will learn about the Earth and it’s movements alongside other planets in our Solar System and the sun. We will explore day and night and observe and describe the movement of the moon.</a:t>
            </a:r>
            <a:endParaRPr lang="en-GB" sz="9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800" b="1"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00"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
        <p:nvSpPr>
          <p:cNvPr id="15" name="Text Box 2"/>
          <p:cNvSpPr txBox="1">
            <a:spLocks noChangeArrowheads="1"/>
          </p:cNvSpPr>
          <p:nvPr/>
        </p:nvSpPr>
        <p:spPr bwMode="auto">
          <a:xfrm>
            <a:off x="3751376" y="3544389"/>
            <a:ext cx="4365011" cy="324829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GB" sz="1600" b="1" u="sng" dirty="0">
                <a:ln>
                  <a:noFill/>
                </a:ln>
                <a:solidFill>
                  <a:srgbClr val="5B9BD5"/>
                </a:solidFill>
                <a:effectLst>
                  <a:outerShdw blurRad="38100" dist="25400" dir="5400000" algn="ctr">
                    <a:srgbClr val="6E747A">
                      <a:alpha val="43000"/>
                    </a:srgbClr>
                  </a:outerShdw>
                </a:effectLst>
                <a:latin typeface="Comic Sans MS" panose="030F0702030302020204" pitchFamily="66" charset="0"/>
                <a:ea typeface="Calibri" panose="020F0502020204030204" pitchFamily="34" charset="0"/>
                <a:cs typeface="Times New Roman" panose="02020603050405020304" pitchFamily="18" charset="0"/>
              </a:rPr>
              <a:t>Homework</a:t>
            </a:r>
            <a:endParaRPr lang="en-GB" sz="1600" b="1" u="sng" dirty="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Children will be assigned homework on a Friday, which will be due in the following Thursday. Children will be given homework books. The same expectations apply with presentation, when completing any homework projects. </a:t>
            </a:r>
            <a:endParaRPr lang="en-GB" sz="9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Homework will entail research, quizzes and recapping previous learning alongside self-discovery around our curriculum topic of History. </a:t>
            </a:r>
            <a:endParaRPr lang="en-GB" sz="9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Children may be given additional homework in relation to Literacy and Maths but this will be given at teacher discretion.</a:t>
            </a:r>
            <a:endParaRPr lang="en-GB" sz="9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If you have any issues with your child returning homework or struggling with homework, please contact Mr Cadman ASAP.</a:t>
            </a:r>
            <a:endParaRPr lang="en-GB" sz="9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900" dirty="0">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b="1"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900" dirty="0">
              <a:effectLst/>
              <a:ea typeface="Calibri" panose="020F0502020204030204" pitchFamily="34" charset="0"/>
              <a:cs typeface="Times New Roman" panose="02020603050405020304" pitchFamily="18" charset="0"/>
            </a:endParaRPr>
          </a:p>
          <a:p>
            <a:pPr>
              <a:lnSpc>
                <a:spcPct val="107000"/>
              </a:lnSpc>
              <a:spcAft>
                <a:spcPts val="800"/>
              </a:spcAft>
            </a:pPr>
            <a:r>
              <a:rPr lang="en-GB" sz="900"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900" dirty="0">
              <a:effectLst/>
              <a:ea typeface="Calibri" panose="020F0502020204030204" pitchFamily="34" charset="0"/>
              <a:cs typeface="Times New Roman" panose="02020603050405020304" pitchFamily="18" charset="0"/>
            </a:endParaRPr>
          </a:p>
        </p:txBody>
      </p:sp>
      <p:sp>
        <p:nvSpPr>
          <p:cNvPr id="17" name="Text Box 2"/>
          <p:cNvSpPr txBox="1">
            <a:spLocks noChangeArrowheads="1"/>
          </p:cNvSpPr>
          <p:nvPr/>
        </p:nvSpPr>
        <p:spPr bwMode="auto">
          <a:xfrm>
            <a:off x="104219" y="4105469"/>
            <a:ext cx="3405336" cy="268721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GB" sz="1600" b="1" u="sng" dirty="0">
                <a:ln>
                  <a:noFill/>
                </a:ln>
                <a:solidFill>
                  <a:srgbClr val="5B9BD5"/>
                </a:solidFill>
                <a:effectLst>
                  <a:outerShdw blurRad="38100" dist="25400" dir="5400000" algn="ctr">
                    <a:srgbClr val="6E747A">
                      <a:alpha val="43000"/>
                    </a:srgbClr>
                  </a:outerShdw>
                </a:effectLst>
                <a:latin typeface="Comic Sans MS" panose="030F0702030302020204" pitchFamily="66" charset="0"/>
                <a:ea typeface="Calibri" panose="020F0502020204030204" pitchFamily="34" charset="0"/>
                <a:cs typeface="Times New Roman" panose="02020603050405020304" pitchFamily="18" charset="0"/>
              </a:rPr>
              <a:t>Reading</a:t>
            </a:r>
            <a:endParaRPr lang="en-GB" sz="1600" b="1" u="sng" dirty="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Please continue to support your child to continue a love of reading. Reading records should be filled in 5 times per week and returned to school every Friday. In our class, we have a reading fluency challenge, where you time yourself for a 1 minute and see how many words you can read. You are aiming for 90-100 words. If you read many more, try a more challenging book to read. Most importantly, enjoy your reading time.</a:t>
            </a:r>
            <a:endParaRPr lang="en-GB" sz="900" dirty="0">
              <a:solidFill>
                <a:schemeClr val="bg1"/>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en-GB" sz="800" b="1"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GB" sz="800" b="1"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00"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
        <p:nvSpPr>
          <p:cNvPr id="18" name="Text Box 2"/>
          <p:cNvSpPr txBox="1">
            <a:spLocks noChangeArrowheads="1"/>
          </p:cNvSpPr>
          <p:nvPr/>
        </p:nvSpPr>
        <p:spPr bwMode="auto">
          <a:xfrm>
            <a:off x="8482148" y="2109216"/>
            <a:ext cx="3413760" cy="405993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GB" sz="1600" b="1" u="sng" dirty="0">
                <a:ln>
                  <a:noFill/>
                </a:ln>
                <a:solidFill>
                  <a:srgbClr val="5B9BD5"/>
                </a:solidFill>
                <a:effectLst>
                  <a:outerShdw blurRad="38100" dist="25400" dir="5400000" algn="ctr">
                    <a:srgbClr val="6E747A">
                      <a:alpha val="43000"/>
                    </a:srgbClr>
                  </a:outerShdw>
                </a:effectLst>
                <a:latin typeface="Comic Sans MS" panose="030F0702030302020204" pitchFamily="66" charset="0"/>
                <a:ea typeface="Calibri" panose="020F0502020204030204" pitchFamily="34" charset="0"/>
                <a:cs typeface="Times New Roman" panose="02020603050405020304" pitchFamily="18" charset="0"/>
              </a:rPr>
              <a:t>Wider Curriculum</a:t>
            </a:r>
            <a:endParaRPr lang="en-GB" sz="1600" b="1" u="sng" dirty="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Jigsaw – </a:t>
            </a:r>
            <a:r>
              <a:rPr lang="en-GB" sz="9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Goals and Dreams</a:t>
            </a:r>
            <a:endParaRPr lang="en-GB" sz="900" dirty="0">
              <a:solidFill>
                <a:schemeClr val="bg1"/>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Computing – </a:t>
            </a:r>
            <a:r>
              <a:rPr lang="en-GB" sz="9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Lightbot Hour – Computing Science (Coding)</a:t>
            </a:r>
            <a:endParaRPr lang="en-GB" sz="900" dirty="0">
              <a:solidFill>
                <a:schemeClr val="bg1"/>
              </a:solidFill>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Music – Mr Carlton</a:t>
            </a:r>
          </a:p>
          <a:p>
            <a:pPr algn="ctr">
              <a:lnSpc>
                <a:spcPct val="107000"/>
              </a:lnSpc>
              <a:spcAft>
                <a:spcPts val="800"/>
              </a:spcAft>
            </a:pPr>
            <a:r>
              <a:rPr lang="en-GB" sz="9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Spanish – Continue developing phonetical sounds and basic vocabulary </a:t>
            </a:r>
            <a:endPar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solidFill>
                  <a:schemeClr val="bg1"/>
                </a:solidFill>
                <a:latin typeface="Linkpen 27b Join" panose="03050602060000000000" pitchFamily="66" charset="0"/>
                <a:ea typeface="Calibri" panose="020F0502020204030204" pitchFamily="34" charset="0"/>
                <a:cs typeface="Times New Roman" panose="02020603050405020304" pitchFamily="18" charset="0"/>
              </a:rPr>
              <a:t>PE – Swimming and Gymnastics – please continue bringing Swimming kit in </a:t>
            </a:r>
            <a:r>
              <a:rPr lang="en-GB" sz="900">
                <a:solidFill>
                  <a:schemeClr val="bg1"/>
                </a:solidFill>
                <a:latin typeface="Linkpen 27b Join" panose="03050602060000000000" pitchFamily="66" charset="0"/>
                <a:ea typeface="Calibri" panose="020F0502020204030204" pitchFamily="34" charset="0"/>
                <a:cs typeface="Times New Roman" panose="02020603050405020304" pitchFamily="18" charset="0"/>
              </a:rPr>
              <a:t>on Tuesday.</a:t>
            </a:r>
            <a:endParaRPr lang="en-GB" sz="900" dirty="0">
              <a:solidFill>
                <a:schemeClr val="bg1"/>
              </a:solidFill>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PE is on a </a:t>
            </a:r>
            <a:r>
              <a:rPr lang="en-GB" sz="9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Tuesday </a:t>
            </a: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please ensure full kit is always in school and our uniform policy is adhered to for health and safety. Our school P.E kit consists of a Middlethorpe sport polo or white t-shirt and black shorts and sport trainers</a:t>
            </a:r>
            <a:r>
              <a:rPr lang="en-GB" sz="900" dirty="0">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a:t>
            </a:r>
            <a:endParaRPr lang="en-GB" sz="14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GB" sz="800" b="1"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gn="ctr">
              <a:lnSpc>
                <a:spcPct val="107000"/>
              </a:lnSpc>
              <a:spcAft>
                <a:spcPts val="800"/>
              </a:spcAft>
            </a:pPr>
            <a:endParaRPr lang="en-GB" sz="1100" dirty="0">
              <a:effectLst/>
              <a:ea typeface="Calibri" panose="020F0502020204030204" pitchFamily="34" charset="0"/>
              <a:cs typeface="Times New Roman" panose="02020603050405020304" pitchFamily="18" charset="0"/>
            </a:endParaRPr>
          </a:p>
        </p:txBody>
      </p:sp>
      <p:pic>
        <p:nvPicPr>
          <p:cNvPr id="19" name="Picture 18"/>
          <p:cNvPicPr/>
          <p:nvPr/>
        </p:nvPicPr>
        <p:blipFill rotWithShape="1">
          <a:blip r:embed="rId3" cstate="print">
            <a:extLst>
              <a:ext uri="{28A0092B-C50C-407E-A947-70E740481C1C}">
                <a14:useLocalDpi xmlns:a14="http://schemas.microsoft.com/office/drawing/2010/main" val="0"/>
              </a:ext>
            </a:extLst>
          </a:blip>
          <a:srcRect t="1" r="869" b="2076"/>
          <a:stretch/>
        </p:blipFill>
        <p:spPr bwMode="auto">
          <a:xfrm>
            <a:off x="7581977" y="2577247"/>
            <a:ext cx="718962" cy="696160"/>
          </a:xfrm>
          <a:prstGeom prst="rect">
            <a:avLst/>
          </a:prstGeom>
          <a:ln>
            <a:noFill/>
          </a:ln>
          <a:extLst>
            <a:ext uri="{53640926-AAD7-44D8-BBD7-CCE9431645EC}">
              <a14:shadowObscured xmlns:a14="http://schemas.microsoft.com/office/drawing/2010/main"/>
            </a:ext>
          </a:extLst>
        </p:spPr>
      </p:pic>
      <p:pic>
        <p:nvPicPr>
          <p:cNvPr id="20" name="Picture 19"/>
          <p:cNvPicPr/>
          <p:nvPr/>
        </p:nvPicPr>
        <p:blipFill rotWithShape="1">
          <a:blip r:embed="rId3" cstate="print">
            <a:extLst>
              <a:ext uri="{28A0092B-C50C-407E-A947-70E740481C1C}">
                <a14:useLocalDpi xmlns:a14="http://schemas.microsoft.com/office/drawing/2010/main" val="0"/>
              </a:ext>
            </a:extLst>
          </a:blip>
          <a:srcRect t="1" r="869" b="2076"/>
          <a:stretch/>
        </p:blipFill>
        <p:spPr bwMode="auto">
          <a:xfrm>
            <a:off x="3556441" y="2490913"/>
            <a:ext cx="718962" cy="696160"/>
          </a:xfrm>
          <a:prstGeom prst="rect">
            <a:avLst/>
          </a:prstGeom>
          <a:ln>
            <a:noFill/>
          </a:ln>
          <a:extLst>
            <a:ext uri="{53640926-AAD7-44D8-BBD7-CCE9431645EC}">
              <a14:shadowObscured xmlns:a14="http://schemas.microsoft.com/office/drawing/2010/main"/>
            </a:ext>
          </a:extLst>
        </p:spPr>
      </p:pic>
      <p:sp>
        <p:nvSpPr>
          <p:cNvPr id="3" name="Rectangle 2">
            <a:extLst>
              <a:ext uri="{FF2B5EF4-FFF2-40B4-BE49-F238E27FC236}">
                <a16:creationId xmlns:a16="http://schemas.microsoft.com/office/drawing/2014/main" id="{898B6429-99B4-2D7D-4458-AD321DEF60ED}"/>
              </a:ext>
            </a:extLst>
          </p:cNvPr>
          <p:cNvSpPr/>
          <p:nvPr/>
        </p:nvSpPr>
        <p:spPr>
          <a:xfrm>
            <a:off x="4285784" y="2401109"/>
            <a:ext cx="3296193" cy="96462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latin typeface="Linkpen 27b Join" panose="03050602060000000000" pitchFamily="66" charset="0"/>
              </a:rPr>
              <a:t>Heather Class – Spring Term 1- Newsletter</a:t>
            </a:r>
          </a:p>
        </p:txBody>
      </p:sp>
    </p:spTree>
    <p:extLst>
      <p:ext uri="{BB962C8B-B14F-4D97-AF65-F5344CB8AC3E}">
        <p14:creationId xmlns:p14="http://schemas.microsoft.com/office/powerpoint/2010/main" val="3780102559"/>
      </p:ext>
    </p:extLst>
  </p:cSld>
  <p:clrMapOvr>
    <a:masterClrMapping/>
  </p:clrMapOvr>
</p:sld>
</file>

<file path=ppt/theme/theme1.xml><?xml version="1.0" encoding="utf-8"?>
<a:theme xmlns:a="http://schemas.openxmlformats.org/drawingml/2006/main" name="Parcel">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CE2A7EDF09AA4D8123CD991C4270FB" ma:contentTypeVersion="14" ma:contentTypeDescription="Create a new document." ma:contentTypeScope="" ma:versionID="edfcf39255ccf83fd378684607e2ef21">
  <xsd:schema xmlns:xsd="http://www.w3.org/2001/XMLSchema" xmlns:xs="http://www.w3.org/2001/XMLSchema" xmlns:p="http://schemas.microsoft.com/office/2006/metadata/properties" xmlns:ns2="fbfaf87b-7bdd-4c4f-a8f3-ec676afede73" xmlns:ns3="597c8b6c-d28d-4116-9221-2285f0b83890" targetNamespace="http://schemas.microsoft.com/office/2006/metadata/properties" ma:root="true" ma:fieldsID="594668823eadc93deee512efff969ff2" ns2:_="" ns3:_="">
    <xsd:import namespace="fbfaf87b-7bdd-4c4f-a8f3-ec676afede73"/>
    <xsd:import namespace="597c8b6c-d28d-4116-9221-2285f0b8389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af87b-7bdd-4c4f-a8f3-ec676afed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7c8b6c-d28d-4116-9221-2285f0b8389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9d1ace9-3a31-4726-8f57-0b105f78182c}" ma:internalName="TaxCatchAll" ma:showField="CatchAllData" ma:web="597c8b6c-d28d-4116-9221-2285f0b8389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bfaf87b-7bdd-4c4f-a8f3-ec676afede73">
      <Terms xmlns="http://schemas.microsoft.com/office/infopath/2007/PartnerControls"/>
    </lcf76f155ced4ddcb4097134ff3c332f>
    <TaxCatchAll xmlns="597c8b6c-d28d-4116-9221-2285f0b83890" xsi:nil="true"/>
  </documentManagement>
</p:properties>
</file>

<file path=customXml/itemProps1.xml><?xml version="1.0" encoding="utf-8"?>
<ds:datastoreItem xmlns:ds="http://schemas.openxmlformats.org/officeDocument/2006/customXml" ds:itemID="{51051B6C-A6C5-4EF8-8FF7-314CEA4293AE}"/>
</file>

<file path=customXml/itemProps2.xml><?xml version="1.0" encoding="utf-8"?>
<ds:datastoreItem xmlns:ds="http://schemas.openxmlformats.org/officeDocument/2006/customXml" ds:itemID="{20488710-EB2E-4A9A-9730-7ABF4AA8F9FA}">
  <ds:schemaRefs>
    <ds:schemaRef ds:uri="http://schemas.microsoft.com/sharepoint/v3/contenttype/forms"/>
  </ds:schemaRefs>
</ds:datastoreItem>
</file>

<file path=customXml/itemProps3.xml><?xml version="1.0" encoding="utf-8"?>
<ds:datastoreItem xmlns:ds="http://schemas.openxmlformats.org/officeDocument/2006/customXml" ds:itemID="{4EA158D7-78F0-4C56-9E73-A0D46B26F401}"/>
</file>

<file path=docProps/app.xml><?xml version="1.0" encoding="utf-8"?>
<Properties xmlns="http://schemas.openxmlformats.org/officeDocument/2006/extended-properties" xmlns:vt="http://schemas.openxmlformats.org/officeDocument/2006/docPropsVTypes">
  <Template>TM10001115[[fn=Parcel]]</Template>
  <TotalTime>115</TotalTime>
  <Words>517</Words>
  <Application>Microsoft Office PowerPoint</Application>
  <PresentationFormat>Widescreen</PresentationFormat>
  <Paragraphs>35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Comic Sans MS</vt:lpstr>
      <vt:lpstr>Gill Sans MT</vt:lpstr>
      <vt:lpstr>Linkpen 27b Join</vt:lpstr>
      <vt:lpstr>Parcel</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Cadman, Ben</dc:creator>
  <cp:lastModifiedBy>Cadman, Ben</cp:lastModifiedBy>
  <cp:revision>20</cp:revision>
  <dcterms:created xsi:type="dcterms:W3CDTF">2022-09-02T08:19:10Z</dcterms:created>
  <dcterms:modified xsi:type="dcterms:W3CDTF">2023-12-15T09:51:15Z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0x01010056CE2A7EDF09AA4D8123CD991C4270FB</vt:lpwstr>
  </property>
  <property fmtid="{D5CDD505-2E9C-101B-9397-08002B2CF9AE}" pid="3" name="MediaServiceImageTags">
    <vt:lpwstr/>
  </property>
</Properties>
</file>