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3" r:id="rId2"/>
    <p:sldMasterId id="2147483692" r:id="rId3"/>
    <p:sldMasterId id="2147483705" r:id="rId4"/>
  </p:sldMasterIdLst>
  <p:notesMasterIdLst>
    <p:notesMasterId r:id="rId6"/>
  </p:notesMasterIdLst>
  <p:sldIdLst>
    <p:sldId id="35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8A1"/>
    <a:srgbClr val="B2C484"/>
    <a:srgbClr val="2B323B"/>
    <a:srgbClr val="00B09B"/>
    <a:srgbClr val="F0EEEF"/>
    <a:srgbClr val="0D95BC"/>
    <a:srgbClr val="DF361F"/>
    <a:srgbClr val="6C2B43"/>
    <a:srgbClr val="7B0051"/>
    <a:srgbClr val="063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630" autoAdjust="0"/>
    <p:restoredTop sz="96433" autoAdjust="0"/>
  </p:normalViewPr>
  <p:slideViewPr>
    <p:cSldViewPr snapToGrid="0" showGuides="1">
      <p:cViewPr varScale="1">
        <p:scale>
          <a:sx n="110" d="100"/>
          <a:sy n="110" d="100"/>
        </p:scale>
        <p:origin x="12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a:t>
            </a:fld>
            <a:endParaRPr lang="en-US"/>
          </a:p>
        </p:txBody>
      </p:sp>
    </p:spTree>
    <p:extLst>
      <p:ext uri="{BB962C8B-B14F-4D97-AF65-F5344CB8AC3E}">
        <p14:creationId xmlns:p14="http://schemas.microsoft.com/office/powerpoint/2010/main" val="4130937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8869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005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430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625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533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676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4CF4C143-2DE4-4A59-9225-C44B17F8F99F}"/>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F35CDF3A-32A4-4944-8471-5618C2895CD6}"/>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0C6B6273-908A-4447-8576-D3C55254554D}"/>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3565279" y="5982901"/>
            <a:ext cx="5061439" cy="646331"/>
          </a:xfrm>
          <a:prstGeom prst="rect">
            <a:avLst/>
          </a:prstGeom>
          <a:noFill/>
        </p:spPr>
        <p:txBody>
          <a:bodyPr wrap="square" rtlCol="0" anchor="ctr">
            <a:spAutoFit/>
          </a:bodyPr>
          <a:lstStyle/>
          <a:p>
            <a:pPr algn="ctr"/>
            <a:r>
              <a:rPr lang="en-US" sz="1800" dirty="0">
                <a:solidFill>
                  <a:srgbClr val="A5CD00"/>
                </a:solidFill>
              </a:rPr>
              <a:t>T</a:t>
            </a:r>
            <a:r>
              <a:rPr lang="en-US" sz="1800" baseline="0" dirty="0">
                <a:solidFill>
                  <a:srgbClr val="A5CD00"/>
                </a:solidFill>
              </a:rPr>
              <a:t>he free PowerPoint and Google Slides template library</a:t>
            </a:r>
            <a:endParaRPr lang="en-US" sz="1800" dirty="0">
              <a:solidFill>
                <a:srgbClr val="A5CD00"/>
              </a:solidFill>
            </a:endParaRPr>
          </a:p>
        </p:txBody>
      </p:sp>
      <p:sp>
        <p:nvSpPr>
          <p:cNvPr id="8" name="TextBox 7"/>
          <p:cNvSpPr txBox="1"/>
          <p:nvPr userDrawn="1"/>
        </p:nvSpPr>
        <p:spPr>
          <a:xfrm>
            <a:off x="4983938" y="2633133"/>
            <a:ext cx="2224135" cy="369332"/>
          </a:xfrm>
          <a:prstGeom prst="rect">
            <a:avLst/>
          </a:prstGeom>
          <a:noFill/>
        </p:spPr>
        <p:txBody>
          <a:bodyPr wrap="none" rtlCol="0" anchor="ctr">
            <a:spAutoFit/>
          </a:bodyPr>
          <a:lstStyle/>
          <a:p>
            <a:pPr algn="ctr"/>
            <a:r>
              <a:rPr lang="en-US" sz="1800">
                <a:solidFill>
                  <a:schemeClr val="bg1"/>
                </a:solidFill>
                <a:effectLst/>
              </a:rPr>
              <a:t>Designed</a:t>
            </a:r>
            <a:r>
              <a:rPr lang="en-US" sz="1800" baseline="0">
                <a:solidFill>
                  <a:schemeClr val="bg1"/>
                </a:solidFill>
                <a:effectLst/>
              </a:rPr>
              <a:t> with         by</a:t>
            </a:r>
            <a:endParaRPr lang="en-US" sz="1800" dirty="0">
              <a:solidFill>
                <a:schemeClr val="bg1"/>
              </a:solidFill>
              <a:effectLst/>
            </a:endParaRPr>
          </a:p>
        </p:txBody>
      </p:sp>
      <p:sp>
        <p:nvSpPr>
          <p:cNvPr id="9" name="Freeform 290"/>
          <p:cNvSpPr/>
          <p:nvPr userDrawn="1"/>
        </p:nvSpPr>
        <p:spPr>
          <a:xfrm>
            <a:off x="6636588" y="2705804"/>
            <a:ext cx="348608"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4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379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324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104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238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904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grpSp>
        <p:nvGrpSpPr>
          <p:cNvPr id="6" name="Group 5">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7"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8" name="Picture 7">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295815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www.presentationgo.com/"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sp>
        <p:nvSpPr>
          <p:cNvPr id="7" name="Rectangle 6"/>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3065831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6/10/2022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8" name="Freeform 7"/>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9" name="Group 8"/>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13"/>
            <a:stretch>
              <a:fillRect/>
            </a:stretch>
          </p:blipFill>
          <p:spPr>
            <a:xfrm>
              <a:off x="-2018604" y="234547"/>
              <a:ext cx="1405251" cy="185944"/>
            </a:xfrm>
            <a:prstGeom prst="rect">
              <a:avLst/>
            </a:prstGeom>
          </p:spPr>
        </p:pic>
      </p:grpSp>
      <p:sp>
        <p:nvSpPr>
          <p:cNvPr id="13" name="Rectangle 12"/>
          <p:cNvSpPr/>
          <p:nvPr userDrawn="1"/>
        </p:nvSpPr>
        <p:spPr>
          <a:xfrm>
            <a:off x="-118532" y="6959601"/>
            <a:ext cx="135325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14" tooltip="PresentationGo!"/>
              </a:rPr>
              <a:t>presentationgo.com</a:t>
            </a:r>
            <a:endParaRPr lang="en-US" sz="1100" dirty="0"/>
          </a:p>
        </p:txBody>
      </p:sp>
    </p:spTree>
    <p:extLst>
      <p:ext uri="{BB962C8B-B14F-4D97-AF65-F5344CB8AC3E}">
        <p14:creationId xmlns:p14="http://schemas.microsoft.com/office/powerpoint/2010/main" val="33989864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570A1428-84CC-41EE-A06C-C0EFD78BCB89}"/>
              </a:ext>
            </a:extLst>
          </p:cNvPr>
          <p:cNvCxnSpPr/>
          <p:nvPr/>
        </p:nvCxnSpPr>
        <p:spPr>
          <a:xfrm>
            <a:off x="6903047" y="5784975"/>
            <a:ext cx="4621382" cy="3"/>
          </a:xfrm>
          <a:prstGeom prst="line">
            <a:avLst/>
          </a:prstGeom>
          <a:ln w="635000" cap="rnd">
            <a:solidFill>
              <a:srgbClr val="C048A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70A1428-84CC-41EE-A06C-C0EFD78BCB89}"/>
              </a:ext>
            </a:extLst>
          </p:cNvPr>
          <p:cNvCxnSpPr/>
          <p:nvPr/>
        </p:nvCxnSpPr>
        <p:spPr>
          <a:xfrm>
            <a:off x="765347" y="2262475"/>
            <a:ext cx="4621382" cy="3"/>
          </a:xfrm>
          <a:prstGeom prst="line">
            <a:avLst/>
          </a:prstGeom>
          <a:ln w="635000" cap="rnd">
            <a:solidFill>
              <a:srgbClr val="C048A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854925" y="283738"/>
            <a:ext cx="8295781" cy="690482"/>
          </a:xfrm>
        </p:spPr>
        <p:txBody>
          <a:bodyPr>
            <a:noAutofit/>
          </a:bodyPr>
          <a:lstStyle/>
          <a:p>
            <a:pPr algn="ctr"/>
            <a:r>
              <a:rPr lang="en-GB" sz="5400" dirty="0">
                <a:solidFill>
                  <a:srgbClr val="C048A1"/>
                </a:solidFill>
              </a:rPr>
              <a:t>MUSIC </a:t>
            </a:r>
            <a:r>
              <a:rPr lang="en-GB" sz="3600" dirty="0">
                <a:solidFill>
                  <a:srgbClr val="C048A1"/>
                </a:solidFill>
              </a:rPr>
              <a:t>AT MIDDLETHORPE (Charanga)</a:t>
            </a:r>
            <a:endParaRPr lang="en-US" sz="3600" dirty="0">
              <a:solidFill>
                <a:srgbClr val="C048A1"/>
              </a:solidFill>
            </a:endParaRPr>
          </a:p>
        </p:txBody>
      </p:sp>
      <p:grpSp>
        <p:nvGrpSpPr>
          <p:cNvPr id="13" name="Group 12">
            <a:extLst>
              <a:ext uri="{FF2B5EF4-FFF2-40B4-BE49-F238E27FC236}">
                <a16:creationId xmlns:a16="http://schemas.microsoft.com/office/drawing/2014/main" id="{425DB897-F32F-412D-A261-6EC186631061}"/>
              </a:ext>
            </a:extLst>
          </p:cNvPr>
          <p:cNvGrpSpPr/>
          <p:nvPr/>
        </p:nvGrpSpPr>
        <p:grpSpPr>
          <a:xfrm>
            <a:off x="3293065" y="2288523"/>
            <a:ext cx="6510175" cy="3496452"/>
            <a:chOff x="1475820" y="2305589"/>
            <a:chExt cx="7728733" cy="2834645"/>
          </a:xfrm>
          <a:solidFill>
            <a:srgbClr val="C048A1"/>
          </a:solidFill>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solidFill>
              <a:srgbClr val="C048A1"/>
            </a:solidFill>
            <a:ln w="635000">
              <a:solidFill>
                <a:srgbClr val="C048A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grpFill/>
            <a:ln w="635000">
              <a:solidFill>
                <a:srgbClr val="C048A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grpFill/>
            <a:ln w="635000">
              <a:solidFill>
                <a:srgbClr val="C048A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grpFill/>
            <a:ln w="635000" cap="rnd">
              <a:solidFill>
                <a:srgbClr val="C048A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grpFill/>
            <a:ln w="635000" cap="rnd">
              <a:solidFill>
                <a:srgbClr val="C048A1"/>
              </a:solidFill>
            </a:ln>
          </p:spPr>
          <p:style>
            <a:lnRef idx="1">
              <a:schemeClr val="accent1"/>
            </a:lnRef>
            <a:fillRef idx="0">
              <a:schemeClr val="accent1"/>
            </a:fillRef>
            <a:effectRef idx="0">
              <a:schemeClr val="accent1"/>
            </a:effectRef>
            <a:fontRef idx="minor">
              <a:schemeClr val="tx1"/>
            </a:fontRef>
          </p:style>
        </p:cxnSp>
      </p:grpSp>
      <p:cxnSp>
        <p:nvCxnSpPr>
          <p:cNvPr id="130" name="Straight Connector 129">
            <a:extLst>
              <a:ext uri="{FF2B5EF4-FFF2-40B4-BE49-F238E27FC236}">
                <a16:creationId xmlns:a16="http://schemas.microsoft.com/office/drawing/2014/main" id="{E513FD9F-1DD5-41DA-8405-8E73E998EF78}"/>
              </a:ext>
            </a:extLst>
          </p:cNvPr>
          <p:cNvCxnSpPr>
            <a:cxnSpLocks/>
          </p:cNvCxnSpPr>
          <p:nvPr/>
        </p:nvCxnSpPr>
        <p:spPr>
          <a:xfrm>
            <a:off x="7049797" y="5802000"/>
            <a:ext cx="447019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497594" y="2279406"/>
            <a:ext cx="447019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9ED5088A-9F28-4B05-8020-8D5FE0968BD2}"/>
              </a:ext>
            </a:extLst>
          </p:cNvPr>
          <p:cNvSpPr/>
          <p:nvPr/>
        </p:nvSpPr>
        <p:spPr>
          <a:xfrm rot="10800000">
            <a:off x="4760101" y="4440736"/>
            <a:ext cx="486723" cy="914560"/>
          </a:xfrm>
          <a:prstGeom prst="arc">
            <a:avLst>
              <a:gd name="adj1" fmla="val 16211550"/>
              <a:gd name="adj2" fmla="val 5391112"/>
            </a:avLst>
          </a:prstGeom>
          <a:ln w="22225">
            <a:solidFill>
              <a:schemeClr val="tx1">
                <a:lumMod val="65000"/>
                <a:lumOff val="35000"/>
              </a:schemeClr>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7356203" y="2751881"/>
            <a:ext cx="367695" cy="865161"/>
          </a:xfrm>
          <a:prstGeom prst="arc">
            <a:avLst>
              <a:gd name="adj1" fmla="val 16211550"/>
              <a:gd name="adj2" fmla="val 5391112"/>
            </a:avLst>
          </a:prstGeom>
          <a:ln w="2222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852639" y="1894205"/>
            <a:ext cx="1190951" cy="0"/>
          </a:xfrm>
          <a:prstGeom prst="straightConnector1">
            <a:avLst/>
          </a:prstGeom>
          <a:ln w="2222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9AD4C507-B9BC-416E-83C4-AA351261035A}"/>
              </a:ext>
            </a:extLst>
          </p:cNvPr>
          <p:cNvSpPr txBox="1"/>
          <p:nvPr/>
        </p:nvSpPr>
        <p:spPr>
          <a:xfrm>
            <a:off x="7082966" y="1193903"/>
            <a:ext cx="2975407" cy="707886"/>
          </a:xfrm>
          <a:prstGeom prst="rect">
            <a:avLst/>
          </a:prstGeom>
          <a:noFill/>
        </p:spPr>
        <p:txBody>
          <a:bodyPr wrap="square" lIns="0" rIns="0" rtlCol="0" anchor="t">
            <a:spAutoFit/>
          </a:bodyPr>
          <a:lstStyle/>
          <a:p>
            <a:r>
              <a:rPr lang="en-US" sz="1000" noProof="1">
                <a:solidFill>
                  <a:schemeClr val="tx1">
                    <a:lumMod val="65000"/>
                    <a:lumOff val="35000"/>
                  </a:schemeClr>
                </a:solidFill>
              </a:rPr>
              <a:t>Listen and Appraise. Continuue to understand pulse, rhythm, Sing songs, raps. Playing instruments, Glocks, recorders or band instruments. Sing, play, improvise and play  back compositions.</a:t>
            </a:r>
          </a:p>
        </p:txBody>
      </p:sp>
      <p:sp>
        <p:nvSpPr>
          <p:cNvPr id="107" name="TextBox 106">
            <a:extLst>
              <a:ext uri="{FF2B5EF4-FFF2-40B4-BE49-F238E27FC236}">
                <a16:creationId xmlns:a16="http://schemas.microsoft.com/office/drawing/2014/main" id="{50892764-E439-4945-B8E6-F007FC8A8440}"/>
              </a:ext>
            </a:extLst>
          </p:cNvPr>
          <p:cNvSpPr txBox="1"/>
          <p:nvPr/>
        </p:nvSpPr>
        <p:spPr>
          <a:xfrm>
            <a:off x="147951" y="2792497"/>
            <a:ext cx="3330416" cy="707886"/>
          </a:xfrm>
          <a:prstGeom prst="rect">
            <a:avLst/>
          </a:prstGeom>
          <a:noFill/>
        </p:spPr>
        <p:txBody>
          <a:bodyPr wrap="square" lIns="0" rIns="0" rtlCol="0" anchor="t">
            <a:spAutoFit/>
          </a:bodyPr>
          <a:lstStyle/>
          <a:p>
            <a:r>
              <a:rPr lang="en-US" sz="1000" noProof="1">
                <a:solidFill>
                  <a:schemeClr val="tx1">
                    <a:lumMod val="65000"/>
                    <a:lumOff val="35000"/>
                  </a:schemeClr>
                </a:solidFill>
              </a:rPr>
              <a:t>Begins to build up a repertoire of songs and dances. Explores the different sounds of intruments.  Initiates new combinations of movement and gesture in order to express and respond to feelings, ideas and experiences.</a:t>
            </a:r>
          </a:p>
        </p:txBody>
      </p:sp>
      <p:grpSp>
        <p:nvGrpSpPr>
          <p:cNvPr id="123" name="Group 122">
            <a:extLst>
              <a:ext uri="{FF2B5EF4-FFF2-40B4-BE49-F238E27FC236}">
                <a16:creationId xmlns:a16="http://schemas.microsoft.com/office/drawing/2014/main" id="{9F295EA6-9373-4E6A-971B-1D1A52E16064}"/>
              </a:ext>
            </a:extLst>
          </p:cNvPr>
          <p:cNvGrpSpPr/>
          <p:nvPr/>
        </p:nvGrpSpPr>
        <p:grpSpPr>
          <a:xfrm>
            <a:off x="3356432" y="2273049"/>
            <a:ext cx="6441292" cy="3521039"/>
            <a:chOff x="1475820" y="2305589"/>
            <a:chExt cx="7646957" cy="2834645"/>
          </a:xfrm>
        </p:grpSpPr>
        <p:sp>
          <p:nvSpPr>
            <p:cNvPr id="124" name="Arc 123">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5" name="Arc 124">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26" name="Straight Connector 125">
              <a:extLst>
                <a:ext uri="{FF2B5EF4-FFF2-40B4-BE49-F238E27FC236}">
                  <a16:creationId xmlns:a16="http://schemas.microsoft.com/office/drawing/2014/main" id="{C2655F35-FEEA-48D3-8653-958B1F07682E}"/>
                </a:ext>
              </a:extLst>
            </p:cNvPr>
            <p:cNvCxnSpPr>
              <a:cxnSpLocks/>
              <a:endCxn id="124"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66702A1-B247-4A57-80A9-A8B943239AC6}"/>
                </a:ext>
              </a:extLst>
            </p:cNvPr>
            <p:cNvCxnSpPr>
              <a:cxnSpLocks/>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CE512246-2643-4F76-B534-1711CA5DDB29}"/>
              </a:ext>
            </a:extLst>
          </p:cNvPr>
          <p:cNvSpPr/>
          <p:nvPr/>
        </p:nvSpPr>
        <p:spPr>
          <a:xfrm>
            <a:off x="8238153" y="5290556"/>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Oval 35">
            <a:extLst>
              <a:ext uri="{FF2B5EF4-FFF2-40B4-BE49-F238E27FC236}">
                <a16:creationId xmlns:a16="http://schemas.microsoft.com/office/drawing/2014/main" id="{53C6E333-DC08-412B-85B1-0B37F47ED578}"/>
              </a:ext>
            </a:extLst>
          </p:cNvPr>
          <p:cNvSpPr/>
          <p:nvPr/>
        </p:nvSpPr>
        <p:spPr>
          <a:xfrm>
            <a:off x="4878457" y="5290556"/>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 name="Oval 25">
            <a:extLst>
              <a:ext uri="{FF2B5EF4-FFF2-40B4-BE49-F238E27FC236}">
                <a16:creationId xmlns:a16="http://schemas.microsoft.com/office/drawing/2014/main" id="{0ED586BA-7236-43AA-85C0-6522BD4A1424}"/>
              </a:ext>
            </a:extLst>
          </p:cNvPr>
          <p:cNvSpPr/>
          <p:nvPr/>
        </p:nvSpPr>
        <p:spPr>
          <a:xfrm>
            <a:off x="4350039" y="3659695"/>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3" name="Oval 32">
            <a:extLst>
              <a:ext uri="{FF2B5EF4-FFF2-40B4-BE49-F238E27FC236}">
                <a16:creationId xmlns:a16="http://schemas.microsoft.com/office/drawing/2014/main" id="{9C944C50-800D-4ED3-A095-E15D9F1253BE}"/>
              </a:ext>
            </a:extLst>
          </p:cNvPr>
          <p:cNvSpPr/>
          <p:nvPr/>
        </p:nvSpPr>
        <p:spPr>
          <a:xfrm>
            <a:off x="7467445" y="3616255"/>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Oval 24">
            <a:extLst>
              <a:ext uri="{FF2B5EF4-FFF2-40B4-BE49-F238E27FC236}">
                <a16:creationId xmlns:a16="http://schemas.microsoft.com/office/drawing/2014/main" id="{9410F4CE-3E97-4570-A807-A514472A5A4E}"/>
              </a:ext>
            </a:extLst>
          </p:cNvPr>
          <p:cNvSpPr/>
          <p:nvPr/>
        </p:nvSpPr>
        <p:spPr>
          <a:xfrm>
            <a:off x="6485206" y="1937548"/>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3" name="TextBox 132">
            <a:extLst>
              <a:ext uri="{FF2B5EF4-FFF2-40B4-BE49-F238E27FC236}">
                <a16:creationId xmlns:a16="http://schemas.microsoft.com/office/drawing/2014/main" id="{9AD4C507-B9BC-416E-83C4-AA351261035A}"/>
              </a:ext>
            </a:extLst>
          </p:cNvPr>
          <p:cNvSpPr txBox="1"/>
          <p:nvPr/>
        </p:nvSpPr>
        <p:spPr>
          <a:xfrm>
            <a:off x="2163597" y="1127535"/>
            <a:ext cx="3740358" cy="707886"/>
          </a:xfrm>
          <a:prstGeom prst="rect">
            <a:avLst/>
          </a:prstGeom>
          <a:noFill/>
        </p:spPr>
        <p:txBody>
          <a:bodyPr wrap="square" lIns="0" rIns="0" rtlCol="0" anchor="t">
            <a:spAutoFit/>
          </a:bodyPr>
          <a:lstStyle/>
          <a:p>
            <a:r>
              <a:rPr lang="en-US" sz="1000" noProof="1"/>
              <a:t>Listen and Appraise. Begin to recognise style indicators, different instruments, find the pulse, start to use musical language, basic musical structure.  How music makes them feel. Working together, warm up voices, singing with diction, melody. Perform with pulse and rhythm.</a:t>
            </a:r>
          </a:p>
        </p:txBody>
      </p:sp>
      <p:sp>
        <p:nvSpPr>
          <p:cNvPr id="136" name="TextBox 135">
            <a:extLst>
              <a:ext uri="{FF2B5EF4-FFF2-40B4-BE49-F238E27FC236}">
                <a16:creationId xmlns:a16="http://schemas.microsoft.com/office/drawing/2014/main" id="{9AD4C507-B9BC-416E-83C4-AA351261035A}"/>
              </a:ext>
            </a:extLst>
          </p:cNvPr>
          <p:cNvSpPr txBox="1"/>
          <p:nvPr/>
        </p:nvSpPr>
        <p:spPr>
          <a:xfrm>
            <a:off x="8511736" y="3978101"/>
            <a:ext cx="3058076" cy="1015663"/>
          </a:xfrm>
          <a:prstGeom prst="rect">
            <a:avLst/>
          </a:prstGeom>
          <a:noFill/>
        </p:spPr>
        <p:txBody>
          <a:bodyPr wrap="square" lIns="0" rIns="0" rtlCol="0" anchor="t">
            <a:spAutoFit/>
          </a:bodyPr>
          <a:lstStyle/>
          <a:p>
            <a:r>
              <a:rPr lang="en-US" sz="1000" noProof="1">
                <a:solidFill>
                  <a:schemeClr val="tx1">
                    <a:lumMod val="65000"/>
                    <a:lumOff val="35000"/>
                  </a:schemeClr>
                </a:solidFill>
              </a:rPr>
              <a:t>The children will deepen knowledge and unserstanding of secfic styles and understanding its musical structure.  Use voices expressively, singing songs and speaking chants and rhymes.  Continue to create more complex melodies (usually in a group) within the context of a song being learnt.</a:t>
            </a:r>
          </a:p>
        </p:txBody>
      </p:sp>
      <p:sp>
        <p:nvSpPr>
          <p:cNvPr id="139" name="TextBox 138">
            <a:extLst>
              <a:ext uri="{FF2B5EF4-FFF2-40B4-BE49-F238E27FC236}">
                <a16:creationId xmlns:a16="http://schemas.microsoft.com/office/drawing/2014/main" id="{9AD4C507-B9BC-416E-83C4-AA351261035A}"/>
              </a:ext>
            </a:extLst>
          </p:cNvPr>
          <p:cNvSpPr txBox="1"/>
          <p:nvPr/>
        </p:nvSpPr>
        <p:spPr>
          <a:xfrm>
            <a:off x="831253" y="4230084"/>
            <a:ext cx="2975407" cy="707886"/>
          </a:xfrm>
          <a:prstGeom prst="rect">
            <a:avLst/>
          </a:prstGeom>
          <a:noFill/>
        </p:spPr>
        <p:txBody>
          <a:bodyPr wrap="square" lIns="0" rIns="0" rtlCol="0" anchor="t">
            <a:spAutoFit/>
          </a:bodyPr>
          <a:lstStyle/>
          <a:p>
            <a:r>
              <a:rPr lang="en-US" sz="1000" noProof="1"/>
              <a:t>Recognise style indicators and start to recognize diferent instuments, begin to recognize basic musical structure. Build on the understanding that pulse is the foundation of music upon which other dimensions are built.</a:t>
            </a:r>
          </a:p>
        </p:txBody>
      </p:sp>
      <p:sp>
        <p:nvSpPr>
          <p:cNvPr id="142" name="TextBox 141">
            <a:extLst>
              <a:ext uri="{FF2B5EF4-FFF2-40B4-BE49-F238E27FC236}">
                <a16:creationId xmlns:a16="http://schemas.microsoft.com/office/drawing/2014/main" id="{9AD4C507-B9BC-416E-83C4-AA351261035A}"/>
              </a:ext>
            </a:extLst>
          </p:cNvPr>
          <p:cNvSpPr txBox="1"/>
          <p:nvPr/>
        </p:nvSpPr>
        <p:spPr>
          <a:xfrm>
            <a:off x="7860109" y="6285116"/>
            <a:ext cx="3527791" cy="553998"/>
          </a:xfrm>
          <a:prstGeom prst="rect">
            <a:avLst/>
          </a:prstGeom>
          <a:noFill/>
        </p:spPr>
        <p:txBody>
          <a:bodyPr wrap="square" lIns="0" rIns="0" rtlCol="0" anchor="t">
            <a:spAutoFit/>
          </a:bodyPr>
          <a:lstStyle/>
          <a:p>
            <a:pPr algn="just"/>
            <a:r>
              <a:rPr lang="en-US" sz="1000" noProof="1">
                <a:solidFill>
                  <a:schemeClr val="tx1">
                    <a:lumMod val="65000"/>
                    <a:lumOff val="35000"/>
                  </a:schemeClr>
                </a:solidFill>
              </a:rPr>
              <a:t>Improvise and compose music for a wide range of purposes using the interrelated dimensions of music. Sing with an appropriate vocal range and clear diction.</a:t>
            </a:r>
          </a:p>
        </p:txBody>
      </p:sp>
      <p:sp>
        <p:nvSpPr>
          <p:cNvPr id="145" name="TextBox 144">
            <a:extLst>
              <a:ext uri="{FF2B5EF4-FFF2-40B4-BE49-F238E27FC236}">
                <a16:creationId xmlns:a16="http://schemas.microsoft.com/office/drawing/2014/main" id="{9AD4C507-B9BC-416E-83C4-AA351261035A}"/>
              </a:ext>
            </a:extLst>
          </p:cNvPr>
          <p:cNvSpPr txBox="1"/>
          <p:nvPr/>
        </p:nvSpPr>
        <p:spPr>
          <a:xfrm>
            <a:off x="2776391" y="6122499"/>
            <a:ext cx="2975407" cy="553998"/>
          </a:xfrm>
          <a:prstGeom prst="rect">
            <a:avLst/>
          </a:prstGeom>
          <a:noFill/>
        </p:spPr>
        <p:txBody>
          <a:bodyPr wrap="square" lIns="0" rIns="0" rtlCol="0" anchor="t">
            <a:spAutoFit/>
          </a:bodyPr>
          <a:lstStyle/>
          <a:p>
            <a:r>
              <a:rPr lang="en-US" sz="1000" noProof="1"/>
              <a:t>Appreciate and understand a wide range of high quality live and recorded music drawn from different traditions and from great composers and musicians.</a:t>
            </a:r>
          </a:p>
        </p:txBody>
      </p:sp>
      <p:sp>
        <p:nvSpPr>
          <p:cNvPr id="17" name="Isosceles Triangle 16"/>
          <p:cNvSpPr/>
          <p:nvPr/>
        </p:nvSpPr>
        <p:spPr>
          <a:xfrm rot="5400000">
            <a:off x="11082507" y="5104509"/>
            <a:ext cx="1330023" cy="806398"/>
          </a:xfrm>
          <a:prstGeom prst="triangle">
            <a:avLst/>
          </a:prstGeom>
          <a:solidFill>
            <a:srgbClr val="C048A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p:cNvSpPr/>
          <p:nvPr/>
        </p:nvSpPr>
        <p:spPr>
          <a:xfrm>
            <a:off x="12981549" y="7911519"/>
            <a:ext cx="45719" cy="246221"/>
          </a:xfrm>
          <a:prstGeom prst="rect">
            <a:avLst/>
          </a:prstGeom>
          <a:noFill/>
          <a:ln>
            <a:noFill/>
          </a:ln>
        </p:spPr>
        <p:txBody>
          <a:bodyPr wrap="square">
            <a:spAutoFit/>
          </a:bodyPr>
          <a:lstStyle/>
          <a:p>
            <a:endParaRPr lang="en-GB" sz="1000" dirty="0"/>
          </a:p>
        </p:txBody>
      </p:sp>
      <p:grpSp>
        <p:nvGrpSpPr>
          <p:cNvPr id="11" name="Group 10"/>
          <p:cNvGrpSpPr/>
          <p:nvPr/>
        </p:nvGrpSpPr>
        <p:grpSpPr>
          <a:xfrm>
            <a:off x="2145484" y="1670392"/>
            <a:ext cx="3967928" cy="1163262"/>
            <a:chOff x="2159134" y="1718836"/>
            <a:chExt cx="3967928" cy="1163262"/>
          </a:xfrm>
        </p:grpSpPr>
        <p:sp>
          <p:nvSpPr>
            <p:cNvPr id="3" name="Oval 2">
              <a:extLst>
                <a:ext uri="{FF2B5EF4-FFF2-40B4-BE49-F238E27FC236}">
                  <a16:creationId xmlns:a16="http://schemas.microsoft.com/office/drawing/2014/main" id="{CA17634E-AAA3-4840-8487-07315886BF16}"/>
                </a:ext>
              </a:extLst>
            </p:cNvPr>
            <p:cNvSpPr/>
            <p:nvPr/>
          </p:nvSpPr>
          <p:spPr>
            <a:xfrm>
              <a:off x="2159134" y="1898041"/>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8" name="Group 7"/>
            <p:cNvGrpSpPr/>
            <p:nvPr/>
          </p:nvGrpSpPr>
          <p:grpSpPr>
            <a:xfrm>
              <a:off x="2685617" y="1718836"/>
              <a:ext cx="3441445" cy="1163262"/>
              <a:chOff x="3625870" y="1718577"/>
              <a:chExt cx="3441445" cy="1163262"/>
            </a:xfrm>
          </p:grpSpPr>
          <p:sp>
            <p:nvSpPr>
              <p:cNvPr id="34" name="Rectangle 33"/>
              <p:cNvSpPr/>
              <p:nvPr/>
            </p:nvSpPr>
            <p:spPr>
              <a:xfrm>
                <a:off x="3625870" y="1722380"/>
                <a:ext cx="184731" cy="246221"/>
              </a:xfrm>
              <a:prstGeom prst="rect">
                <a:avLst/>
              </a:prstGeom>
              <a:noFill/>
              <a:ln>
                <a:noFill/>
              </a:ln>
            </p:spPr>
            <p:txBody>
              <a:bodyPr wrap="none">
                <a:spAutoFit/>
              </a:bodyPr>
              <a:lstStyle/>
              <a:p>
                <a:endParaRPr lang="en-GB" sz="1000" dirty="0"/>
              </a:p>
            </p:txBody>
          </p:sp>
          <p:sp>
            <p:nvSpPr>
              <p:cNvPr id="147" name="Rectangle 146"/>
              <p:cNvSpPr/>
              <p:nvPr/>
            </p:nvSpPr>
            <p:spPr>
              <a:xfrm>
                <a:off x="3896755" y="2581119"/>
                <a:ext cx="184731" cy="246221"/>
              </a:xfrm>
              <a:prstGeom prst="rect">
                <a:avLst/>
              </a:prstGeom>
              <a:noFill/>
              <a:ln>
                <a:noFill/>
              </a:ln>
            </p:spPr>
            <p:txBody>
              <a:bodyPr wrap="none">
                <a:spAutoFit/>
              </a:bodyPr>
              <a:lstStyle/>
              <a:p>
                <a:endParaRPr lang="en-GB" sz="1000" dirty="0"/>
              </a:p>
            </p:txBody>
          </p:sp>
          <p:sp>
            <p:nvSpPr>
              <p:cNvPr id="148" name="Rectangle 147"/>
              <p:cNvSpPr/>
              <p:nvPr/>
            </p:nvSpPr>
            <p:spPr>
              <a:xfrm>
                <a:off x="4503878" y="1731592"/>
                <a:ext cx="184731" cy="246221"/>
              </a:xfrm>
              <a:prstGeom prst="rect">
                <a:avLst/>
              </a:prstGeom>
              <a:noFill/>
              <a:ln>
                <a:noFill/>
              </a:ln>
            </p:spPr>
            <p:txBody>
              <a:bodyPr wrap="none">
                <a:spAutoFit/>
              </a:bodyPr>
              <a:lstStyle/>
              <a:p>
                <a:endParaRPr lang="en-GB" sz="1000" dirty="0"/>
              </a:p>
            </p:txBody>
          </p:sp>
          <p:sp>
            <p:nvSpPr>
              <p:cNvPr id="149" name="Rectangle 148"/>
              <p:cNvSpPr/>
              <p:nvPr/>
            </p:nvSpPr>
            <p:spPr>
              <a:xfrm>
                <a:off x="4947171" y="2611995"/>
                <a:ext cx="184731" cy="246221"/>
              </a:xfrm>
              <a:prstGeom prst="rect">
                <a:avLst/>
              </a:prstGeom>
              <a:noFill/>
              <a:ln>
                <a:noFill/>
              </a:ln>
            </p:spPr>
            <p:txBody>
              <a:bodyPr wrap="none">
                <a:spAutoFit/>
              </a:bodyPr>
              <a:lstStyle/>
              <a:p>
                <a:endParaRPr lang="en-GB" sz="1000" dirty="0"/>
              </a:p>
            </p:txBody>
          </p:sp>
          <p:sp>
            <p:nvSpPr>
              <p:cNvPr id="150" name="Rectangle 149"/>
              <p:cNvSpPr/>
              <p:nvPr/>
            </p:nvSpPr>
            <p:spPr>
              <a:xfrm>
                <a:off x="5413777" y="1718577"/>
                <a:ext cx="184731" cy="246221"/>
              </a:xfrm>
              <a:prstGeom prst="rect">
                <a:avLst/>
              </a:prstGeom>
              <a:noFill/>
              <a:ln>
                <a:noFill/>
              </a:ln>
            </p:spPr>
            <p:txBody>
              <a:bodyPr wrap="none">
                <a:spAutoFit/>
              </a:bodyPr>
              <a:lstStyle/>
              <a:p>
                <a:endParaRPr lang="en-GB" sz="1000" dirty="0"/>
              </a:p>
            </p:txBody>
          </p:sp>
          <p:sp>
            <p:nvSpPr>
              <p:cNvPr id="152" name="Rectangle 151"/>
              <p:cNvSpPr/>
              <p:nvPr/>
            </p:nvSpPr>
            <p:spPr>
              <a:xfrm>
                <a:off x="6467334" y="1729179"/>
                <a:ext cx="184731" cy="246221"/>
              </a:xfrm>
              <a:prstGeom prst="rect">
                <a:avLst/>
              </a:prstGeom>
              <a:noFill/>
              <a:ln>
                <a:noFill/>
              </a:ln>
            </p:spPr>
            <p:txBody>
              <a:bodyPr wrap="none">
                <a:spAutoFit/>
              </a:bodyPr>
              <a:lstStyle/>
              <a:p>
                <a:endParaRPr lang="en-GB" sz="1000" dirty="0"/>
              </a:p>
            </p:txBody>
          </p:sp>
          <p:sp>
            <p:nvSpPr>
              <p:cNvPr id="154" name="Rectangle 153"/>
              <p:cNvSpPr/>
              <p:nvPr/>
            </p:nvSpPr>
            <p:spPr>
              <a:xfrm>
                <a:off x="6882584" y="2635618"/>
                <a:ext cx="184731" cy="246221"/>
              </a:xfrm>
              <a:prstGeom prst="rect">
                <a:avLst/>
              </a:prstGeom>
              <a:noFill/>
              <a:ln>
                <a:noFill/>
              </a:ln>
            </p:spPr>
            <p:txBody>
              <a:bodyPr wrap="none">
                <a:spAutoFit/>
              </a:bodyPr>
              <a:lstStyle/>
              <a:p>
                <a:endParaRPr lang="en-GB" sz="1000" dirty="0"/>
              </a:p>
            </p:txBody>
          </p:sp>
        </p:grpSp>
      </p:grpSp>
      <p:grpSp>
        <p:nvGrpSpPr>
          <p:cNvPr id="155" name="Group 154">
            <a:extLst>
              <a:ext uri="{FF2B5EF4-FFF2-40B4-BE49-F238E27FC236}">
                <a16:creationId xmlns:a16="http://schemas.microsoft.com/office/drawing/2014/main" id="{1F2AEB31-7862-471C-A051-41BBC3DA4D51}"/>
              </a:ext>
            </a:extLst>
          </p:cNvPr>
          <p:cNvGrpSpPr/>
          <p:nvPr/>
        </p:nvGrpSpPr>
        <p:grpSpPr>
          <a:xfrm>
            <a:off x="263128" y="5291324"/>
            <a:ext cx="2909650" cy="1586193"/>
            <a:chOff x="249702" y="4912142"/>
            <a:chExt cx="2202816" cy="1336114"/>
          </a:xfrm>
        </p:grpSpPr>
        <p:sp>
          <p:nvSpPr>
            <p:cNvPr id="156" name="TextBox 155">
              <a:extLst>
                <a:ext uri="{FF2B5EF4-FFF2-40B4-BE49-F238E27FC236}">
                  <a16:creationId xmlns:a16="http://schemas.microsoft.com/office/drawing/2014/main" id="{E6E5D3B4-9466-4DEF-9084-6EB4550BA882}"/>
                </a:ext>
              </a:extLst>
            </p:cNvPr>
            <p:cNvSpPr txBox="1"/>
            <p:nvPr/>
          </p:nvSpPr>
          <p:spPr>
            <a:xfrm>
              <a:off x="249702" y="4912142"/>
              <a:ext cx="2202816" cy="245346"/>
            </a:xfrm>
            <a:prstGeom prst="rect">
              <a:avLst/>
            </a:prstGeom>
            <a:noFill/>
          </p:spPr>
          <p:txBody>
            <a:bodyPr wrap="square" lIns="0" rIns="0" rtlCol="0" anchor="b">
              <a:spAutoFit/>
            </a:bodyPr>
            <a:lstStyle/>
            <a:p>
              <a:r>
                <a:rPr lang="en-US" sz="2000" b="1" noProof="1"/>
                <a:t>All Classes</a:t>
              </a:r>
            </a:p>
          </p:txBody>
        </p:sp>
        <p:sp>
          <p:nvSpPr>
            <p:cNvPr id="157" name="TextBox 156">
              <a:extLst>
                <a:ext uri="{FF2B5EF4-FFF2-40B4-BE49-F238E27FC236}">
                  <a16:creationId xmlns:a16="http://schemas.microsoft.com/office/drawing/2014/main" id="{50892764-E439-4945-B8E6-F007FC8A8440}"/>
                </a:ext>
              </a:extLst>
            </p:cNvPr>
            <p:cNvSpPr txBox="1"/>
            <p:nvPr/>
          </p:nvSpPr>
          <p:spPr>
            <a:xfrm>
              <a:off x="255549" y="5133470"/>
              <a:ext cx="1824586" cy="1114786"/>
            </a:xfrm>
            <a:prstGeom prst="rect">
              <a:avLst/>
            </a:prstGeom>
            <a:noFill/>
          </p:spPr>
          <p:txBody>
            <a:bodyPr wrap="square" lIns="0" rIns="0" rtlCol="0" anchor="t">
              <a:spAutoFit/>
            </a:bodyPr>
            <a:lstStyle/>
            <a:p>
              <a:r>
                <a:rPr lang="en-GB" sz="1000" b="1" dirty="0"/>
                <a:t>Every Lesson</a:t>
              </a:r>
              <a:r>
                <a:rPr lang="en-GB" sz="1000" dirty="0"/>
                <a:t>: Exploring and developing ideas, evaluating and developing work</a:t>
              </a:r>
            </a:p>
            <a:p>
              <a:endParaRPr lang="en-GB" sz="1000" noProof="1"/>
            </a:p>
            <a:p>
              <a:r>
                <a:rPr lang="en-GB" sz="1000" b="1" noProof="1"/>
                <a:t>Every Year</a:t>
              </a:r>
              <a:r>
                <a:rPr lang="en-GB" sz="1000" noProof="1"/>
                <a:t>: Listen and Appraise. Musical Activities. Games, Singing, Playing,Improvisation,Composition, Perform/Share.</a:t>
              </a:r>
            </a:p>
            <a:p>
              <a:endParaRPr lang="en-GB" sz="1000" noProof="1"/>
            </a:p>
          </p:txBody>
        </p:sp>
      </p:grpSp>
      <p:sp>
        <p:nvSpPr>
          <p:cNvPr id="104" name="Rectangle 103"/>
          <p:cNvSpPr/>
          <p:nvPr/>
        </p:nvSpPr>
        <p:spPr>
          <a:xfrm>
            <a:off x="11579292" y="12871493"/>
            <a:ext cx="45719" cy="1785104"/>
          </a:xfrm>
          <a:prstGeom prst="rect">
            <a:avLst/>
          </a:prstGeom>
          <a:noFill/>
          <a:ln>
            <a:noFill/>
          </a:ln>
        </p:spPr>
        <p:txBody>
          <a:bodyPr wrap="square">
            <a:spAutoFit/>
          </a:bodyPr>
          <a:lstStyle/>
          <a:p>
            <a:r>
              <a:rPr lang="en-GB" sz="1000" dirty="0"/>
              <a:t>Claude Monet</a:t>
            </a:r>
          </a:p>
        </p:txBody>
      </p:sp>
      <p:sp>
        <p:nvSpPr>
          <p:cNvPr id="113" name="Oval 112">
            <a:extLst>
              <a:ext uri="{FF2B5EF4-FFF2-40B4-BE49-F238E27FC236}">
                <a16:creationId xmlns:a16="http://schemas.microsoft.com/office/drawing/2014/main" id="{CA17634E-AAA3-4840-8487-07315886BF16}"/>
              </a:ext>
            </a:extLst>
          </p:cNvPr>
          <p:cNvSpPr/>
          <p:nvPr/>
        </p:nvSpPr>
        <p:spPr>
          <a:xfrm>
            <a:off x="76047" y="1978911"/>
            <a:ext cx="763571" cy="763571"/>
          </a:xfrm>
          <a:prstGeom prst="ellipse">
            <a:avLst/>
          </a:prstGeom>
          <a:solidFill>
            <a:schemeClr val="bg1"/>
          </a:solidFill>
          <a:ln>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21" name="Picture 120"/>
          <p:cNvPicPr>
            <a:picLocks noChangeAspect="1"/>
          </p:cNvPicPr>
          <p:nvPr/>
        </p:nvPicPr>
        <p:blipFill>
          <a:blip r:embed="rId3"/>
          <a:stretch>
            <a:fillRect/>
          </a:stretch>
        </p:blipFill>
        <p:spPr>
          <a:xfrm>
            <a:off x="646622" y="364243"/>
            <a:ext cx="917454" cy="911420"/>
          </a:xfrm>
          <a:prstGeom prst="rect">
            <a:avLst/>
          </a:prstGeom>
        </p:spPr>
      </p:pic>
      <p:sp>
        <p:nvSpPr>
          <p:cNvPr id="4" name="TextBox 3"/>
          <p:cNvSpPr txBox="1"/>
          <p:nvPr/>
        </p:nvSpPr>
        <p:spPr>
          <a:xfrm>
            <a:off x="3449031" y="2842732"/>
            <a:ext cx="715260" cy="246221"/>
          </a:xfrm>
          <a:prstGeom prst="rect">
            <a:avLst/>
          </a:prstGeom>
          <a:noFill/>
        </p:spPr>
        <p:txBody>
          <a:bodyPr wrap="none" rtlCol="0">
            <a:spAutoFit/>
          </a:bodyPr>
          <a:lstStyle/>
          <a:p>
            <a:r>
              <a:rPr lang="en-GB" sz="1000" dirty="0"/>
              <a:t>Will Smith</a:t>
            </a:r>
          </a:p>
        </p:txBody>
      </p:sp>
      <p:sp>
        <p:nvSpPr>
          <p:cNvPr id="5" name="TextBox 4"/>
          <p:cNvSpPr txBox="1"/>
          <p:nvPr/>
        </p:nvSpPr>
        <p:spPr>
          <a:xfrm>
            <a:off x="4519622" y="2374738"/>
            <a:ext cx="786966" cy="246221"/>
          </a:xfrm>
          <a:prstGeom prst="rect">
            <a:avLst/>
          </a:prstGeom>
          <a:noFill/>
        </p:spPr>
        <p:txBody>
          <a:bodyPr wrap="square" rtlCol="0">
            <a:spAutoFit/>
          </a:bodyPr>
          <a:lstStyle/>
          <a:p>
            <a:r>
              <a:rPr lang="en-GB" sz="1000" dirty="0"/>
              <a:t>Run DMC</a:t>
            </a:r>
          </a:p>
        </p:txBody>
      </p:sp>
      <p:sp>
        <p:nvSpPr>
          <p:cNvPr id="6" name="TextBox 5"/>
          <p:cNvSpPr txBox="1"/>
          <p:nvPr/>
        </p:nvSpPr>
        <p:spPr>
          <a:xfrm>
            <a:off x="6000579" y="1717216"/>
            <a:ext cx="731523" cy="400110"/>
          </a:xfrm>
          <a:prstGeom prst="rect">
            <a:avLst/>
          </a:prstGeom>
          <a:noFill/>
        </p:spPr>
        <p:txBody>
          <a:bodyPr wrap="square" rtlCol="0">
            <a:spAutoFit/>
          </a:bodyPr>
          <a:lstStyle/>
          <a:p>
            <a:r>
              <a:rPr lang="en-GB" sz="1000" dirty="0"/>
              <a:t>Gustav Holst</a:t>
            </a:r>
          </a:p>
        </p:txBody>
      </p:sp>
      <p:sp>
        <p:nvSpPr>
          <p:cNvPr id="14" name="TextBox 13"/>
          <p:cNvSpPr txBox="1"/>
          <p:nvPr/>
        </p:nvSpPr>
        <p:spPr>
          <a:xfrm>
            <a:off x="5088899" y="2104529"/>
            <a:ext cx="925253" cy="246221"/>
          </a:xfrm>
          <a:prstGeom prst="rect">
            <a:avLst/>
          </a:prstGeom>
          <a:noFill/>
        </p:spPr>
        <p:txBody>
          <a:bodyPr wrap="none" rtlCol="0">
            <a:spAutoFit/>
          </a:bodyPr>
          <a:lstStyle/>
          <a:p>
            <a:r>
              <a:rPr lang="en-GB" sz="1000" dirty="0"/>
              <a:t>Michael </a:t>
            </a:r>
            <a:r>
              <a:rPr lang="en-GB" sz="1000" dirty="0" err="1"/>
              <a:t>Buble</a:t>
            </a:r>
            <a:endParaRPr lang="en-GB" sz="1000" dirty="0"/>
          </a:p>
        </p:txBody>
      </p:sp>
      <p:sp>
        <p:nvSpPr>
          <p:cNvPr id="16" name="TextBox 15"/>
          <p:cNvSpPr txBox="1"/>
          <p:nvPr/>
        </p:nvSpPr>
        <p:spPr>
          <a:xfrm>
            <a:off x="8650356" y="2414775"/>
            <a:ext cx="734983" cy="246221"/>
          </a:xfrm>
          <a:prstGeom prst="rect">
            <a:avLst/>
          </a:prstGeom>
          <a:noFill/>
        </p:spPr>
        <p:txBody>
          <a:bodyPr wrap="square" rtlCol="0">
            <a:spAutoFit/>
          </a:bodyPr>
          <a:lstStyle/>
          <a:p>
            <a:r>
              <a:rPr lang="en-GB" sz="1000" dirty="0"/>
              <a:t>UB40</a:t>
            </a:r>
          </a:p>
        </p:txBody>
      </p:sp>
      <p:sp>
        <p:nvSpPr>
          <p:cNvPr id="21" name="TextBox 20"/>
          <p:cNvSpPr txBox="1"/>
          <p:nvPr/>
        </p:nvSpPr>
        <p:spPr>
          <a:xfrm>
            <a:off x="9566893" y="2710543"/>
            <a:ext cx="583814" cy="246221"/>
          </a:xfrm>
          <a:prstGeom prst="rect">
            <a:avLst/>
          </a:prstGeom>
          <a:noFill/>
        </p:spPr>
        <p:txBody>
          <a:bodyPr wrap="none" rtlCol="0">
            <a:spAutoFit/>
          </a:bodyPr>
          <a:lstStyle/>
          <a:p>
            <a:r>
              <a:rPr lang="en-GB" sz="1000" dirty="0"/>
              <a:t>ASWAD</a:t>
            </a:r>
          </a:p>
        </p:txBody>
      </p:sp>
      <p:sp>
        <p:nvSpPr>
          <p:cNvPr id="27" name="TextBox 26"/>
          <p:cNvSpPr txBox="1"/>
          <p:nvPr/>
        </p:nvSpPr>
        <p:spPr>
          <a:xfrm>
            <a:off x="9674679" y="3215564"/>
            <a:ext cx="1096268" cy="246221"/>
          </a:xfrm>
          <a:prstGeom prst="rect">
            <a:avLst/>
          </a:prstGeom>
          <a:noFill/>
        </p:spPr>
        <p:txBody>
          <a:bodyPr wrap="square" rtlCol="0">
            <a:spAutoFit/>
          </a:bodyPr>
          <a:lstStyle/>
          <a:p>
            <a:r>
              <a:rPr lang="en-GB" sz="1000" dirty="0"/>
              <a:t>Randy Newman</a:t>
            </a:r>
          </a:p>
        </p:txBody>
      </p:sp>
      <p:sp>
        <p:nvSpPr>
          <p:cNvPr id="40" name="TextBox 39"/>
          <p:cNvSpPr txBox="1"/>
          <p:nvPr/>
        </p:nvSpPr>
        <p:spPr>
          <a:xfrm>
            <a:off x="9858800" y="2360696"/>
            <a:ext cx="548548" cy="246221"/>
          </a:xfrm>
          <a:prstGeom prst="rect">
            <a:avLst/>
          </a:prstGeom>
          <a:noFill/>
        </p:spPr>
        <p:txBody>
          <a:bodyPr wrap="none" rtlCol="0">
            <a:spAutoFit/>
          </a:bodyPr>
          <a:lstStyle/>
          <a:p>
            <a:r>
              <a:rPr lang="en-GB" sz="1000" dirty="0"/>
              <a:t>Grease</a:t>
            </a:r>
          </a:p>
        </p:txBody>
      </p:sp>
      <p:sp>
        <p:nvSpPr>
          <p:cNvPr id="50" name="TextBox 49"/>
          <p:cNvSpPr txBox="1"/>
          <p:nvPr/>
        </p:nvSpPr>
        <p:spPr>
          <a:xfrm>
            <a:off x="3590659" y="3406803"/>
            <a:ext cx="809837" cy="246221"/>
          </a:xfrm>
          <a:prstGeom prst="rect">
            <a:avLst/>
          </a:prstGeom>
          <a:noFill/>
        </p:spPr>
        <p:txBody>
          <a:bodyPr wrap="none" rtlCol="0">
            <a:spAutoFit/>
          </a:bodyPr>
          <a:lstStyle/>
          <a:p>
            <a:r>
              <a:rPr lang="en-GB" sz="1000" dirty="0"/>
              <a:t>Barry White</a:t>
            </a:r>
          </a:p>
        </p:txBody>
      </p:sp>
      <p:sp>
        <p:nvSpPr>
          <p:cNvPr id="53" name="TextBox 52"/>
          <p:cNvSpPr txBox="1"/>
          <p:nvPr/>
        </p:nvSpPr>
        <p:spPr>
          <a:xfrm>
            <a:off x="2800267" y="3753816"/>
            <a:ext cx="784189" cy="246221"/>
          </a:xfrm>
          <a:prstGeom prst="rect">
            <a:avLst/>
          </a:prstGeom>
          <a:noFill/>
        </p:spPr>
        <p:txBody>
          <a:bodyPr wrap="none" rtlCol="0">
            <a:spAutoFit/>
          </a:bodyPr>
          <a:lstStyle/>
          <a:p>
            <a:r>
              <a:rPr lang="en-GB" sz="1000" dirty="0"/>
              <a:t>Bob Marley</a:t>
            </a:r>
          </a:p>
        </p:txBody>
      </p:sp>
      <p:sp>
        <p:nvSpPr>
          <p:cNvPr id="54" name="TextBox 53"/>
          <p:cNvSpPr txBox="1"/>
          <p:nvPr/>
        </p:nvSpPr>
        <p:spPr>
          <a:xfrm>
            <a:off x="7826626" y="4411401"/>
            <a:ext cx="473206" cy="246221"/>
          </a:xfrm>
          <a:prstGeom prst="rect">
            <a:avLst/>
          </a:prstGeom>
          <a:noFill/>
        </p:spPr>
        <p:txBody>
          <a:bodyPr wrap="none" rtlCol="0">
            <a:spAutoFit/>
          </a:bodyPr>
          <a:lstStyle/>
          <a:p>
            <a:r>
              <a:rPr lang="en-GB" sz="1000" dirty="0"/>
              <a:t>ABBA</a:t>
            </a:r>
          </a:p>
        </p:txBody>
      </p:sp>
      <p:sp>
        <p:nvSpPr>
          <p:cNvPr id="55" name="TextBox 54"/>
          <p:cNvSpPr txBox="1"/>
          <p:nvPr/>
        </p:nvSpPr>
        <p:spPr>
          <a:xfrm>
            <a:off x="6031958" y="4770431"/>
            <a:ext cx="845336" cy="246221"/>
          </a:xfrm>
          <a:prstGeom prst="rect">
            <a:avLst/>
          </a:prstGeom>
          <a:noFill/>
        </p:spPr>
        <p:txBody>
          <a:bodyPr wrap="square" rtlCol="0">
            <a:spAutoFit/>
          </a:bodyPr>
          <a:lstStyle/>
          <a:p>
            <a:r>
              <a:rPr lang="en-GB" sz="1000" dirty="0"/>
              <a:t>Beethoven</a:t>
            </a:r>
          </a:p>
        </p:txBody>
      </p:sp>
      <p:sp>
        <p:nvSpPr>
          <p:cNvPr id="56" name="TextBox 55"/>
          <p:cNvSpPr txBox="1"/>
          <p:nvPr/>
        </p:nvSpPr>
        <p:spPr>
          <a:xfrm>
            <a:off x="5225694" y="4452162"/>
            <a:ext cx="782587" cy="246221"/>
          </a:xfrm>
          <a:prstGeom prst="rect">
            <a:avLst/>
          </a:prstGeom>
          <a:noFill/>
        </p:spPr>
        <p:txBody>
          <a:bodyPr wrap="none" rtlCol="0">
            <a:spAutoFit/>
          </a:bodyPr>
          <a:lstStyle/>
          <a:p>
            <a:r>
              <a:rPr lang="en-GB" sz="1000" dirty="0"/>
              <a:t>Bill Withers</a:t>
            </a:r>
          </a:p>
        </p:txBody>
      </p:sp>
      <p:sp>
        <p:nvSpPr>
          <p:cNvPr id="57" name="TextBox 56"/>
          <p:cNvSpPr txBox="1"/>
          <p:nvPr/>
        </p:nvSpPr>
        <p:spPr>
          <a:xfrm>
            <a:off x="6379293" y="5223036"/>
            <a:ext cx="788999" cy="246221"/>
          </a:xfrm>
          <a:prstGeom prst="rect">
            <a:avLst/>
          </a:prstGeom>
          <a:noFill/>
        </p:spPr>
        <p:txBody>
          <a:bodyPr wrap="none" rtlCol="0">
            <a:spAutoFit/>
          </a:bodyPr>
          <a:lstStyle/>
          <a:p>
            <a:r>
              <a:rPr lang="en-GB" sz="1000" dirty="0"/>
              <a:t>The Beatles</a:t>
            </a:r>
          </a:p>
        </p:txBody>
      </p:sp>
      <p:sp>
        <p:nvSpPr>
          <p:cNvPr id="59" name="TextBox 58"/>
          <p:cNvSpPr txBox="1"/>
          <p:nvPr/>
        </p:nvSpPr>
        <p:spPr>
          <a:xfrm>
            <a:off x="3452996" y="4836545"/>
            <a:ext cx="534121" cy="246221"/>
          </a:xfrm>
          <a:prstGeom prst="rect">
            <a:avLst/>
          </a:prstGeom>
          <a:noFill/>
        </p:spPr>
        <p:txBody>
          <a:bodyPr wrap="none" rtlCol="0">
            <a:spAutoFit/>
          </a:bodyPr>
          <a:lstStyle/>
          <a:p>
            <a:r>
              <a:rPr lang="en-GB" sz="1000" dirty="0"/>
              <a:t>Queen</a:t>
            </a:r>
          </a:p>
        </p:txBody>
      </p:sp>
      <p:sp>
        <p:nvSpPr>
          <p:cNvPr id="60" name="TextBox 59"/>
          <p:cNvSpPr txBox="1"/>
          <p:nvPr/>
        </p:nvSpPr>
        <p:spPr>
          <a:xfrm>
            <a:off x="3737067" y="5677232"/>
            <a:ext cx="482824" cy="246221"/>
          </a:xfrm>
          <a:prstGeom prst="rect">
            <a:avLst/>
          </a:prstGeom>
          <a:noFill/>
        </p:spPr>
        <p:txBody>
          <a:bodyPr wrap="none" rtlCol="0">
            <a:spAutoFit/>
          </a:bodyPr>
          <a:lstStyle/>
          <a:p>
            <a:r>
              <a:rPr lang="en-GB" sz="1000" dirty="0"/>
              <a:t>Adele</a:t>
            </a:r>
          </a:p>
        </p:txBody>
      </p:sp>
      <p:sp>
        <p:nvSpPr>
          <p:cNvPr id="61" name="TextBox 60"/>
          <p:cNvSpPr txBox="1"/>
          <p:nvPr/>
        </p:nvSpPr>
        <p:spPr>
          <a:xfrm>
            <a:off x="3516909" y="5289610"/>
            <a:ext cx="674900" cy="400110"/>
          </a:xfrm>
          <a:prstGeom prst="rect">
            <a:avLst/>
          </a:prstGeom>
          <a:noFill/>
        </p:spPr>
        <p:txBody>
          <a:bodyPr wrap="square" rtlCol="0">
            <a:spAutoFit/>
          </a:bodyPr>
          <a:lstStyle/>
          <a:p>
            <a:r>
              <a:rPr lang="en-GB" sz="1000" dirty="0"/>
              <a:t>Elvis Presley</a:t>
            </a:r>
          </a:p>
        </p:txBody>
      </p:sp>
      <p:sp>
        <p:nvSpPr>
          <p:cNvPr id="62" name="TextBox 61"/>
          <p:cNvSpPr txBox="1"/>
          <p:nvPr/>
        </p:nvSpPr>
        <p:spPr>
          <a:xfrm>
            <a:off x="5642028" y="5919329"/>
            <a:ext cx="837089" cy="246221"/>
          </a:xfrm>
          <a:prstGeom prst="rect">
            <a:avLst/>
          </a:prstGeom>
          <a:noFill/>
        </p:spPr>
        <p:txBody>
          <a:bodyPr wrap="none" rtlCol="0">
            <a:spAutoFit/>
          </a:bodyPr>
          <a:lstStyle/>
          <a:p>
            <a:r>
              <a:rPr lang="en-GB" sz="1000" dirty="0"/>
              <a:t>Lionel Richie</a:t>
            </a:r>
          </a:p>
        </p:txBody>
      </p:sp>
      <p:sp>
        <p:nvSpPr>
          <p:cNvPr id="63" name="TextBox 62"/>
          <p:cNvSpPr txBox="1"/>
          <p:nvPr/>
        </p:nvSpPr>
        <p:spPr>
          <a:xfrm>
            <a:off x="9566893" y="5281280"/>
            <a:ext cx="982961" cy="246221"/>
          </a:xfrm>
          <a:prstGeom prst="rect">
            <a:avLst/>
          </a:prstGeom>
          <a:noFill/>
        </p:spPr>
        <p:txBody>
          <a:bodyPr wrap="none" rtlCol="0">
            <a:spAutoFit/>
          </a:bodyPr>
          <a:lstStyle/>
          <a:p>
            <a:r>
              <a:rPr lang="en-GB" sz="1000" dirty="0"/>
              <a:t>The Carpenters</a:t>
            </a:r>
          </a:p>
        </p:txBody>
      </p:sp>
      <p:sp>
        <p:nvSpPr>
          <p:cNvPr id="64" name="TextBox 63"/>
          <p:cNvSpPr txBox="1"/>
          <p:nvPr/>
        </p:nvSpPr>
        <p:spPr>
          <a:xfrm>
            <a:off x="9265696" y="5705701"/>
            <a:ext cx="1067921" cy="246221"/>
          </a:xfrm>
          <a:prstGeom prst="rect">
            <a:avLst/>
          </a:prstGeom>
          <a:noFill/>
        </p:spPr>
        <p:txBody>
          <a:bodyPr wrap="none" rtlCol="0">
            <a:spAutoFit/>
          </a:bodyPr>
          <a:lstStyle/>
          <a:p>
            <a:r>
              <a:rPr lang="en-GB" sz="1000" dirty="0"/>
              <a:t>Benjamin Britten</a:t>
            </a:r>
          </a:p>
        </p:txBody>
      </p:sp>
      <p:sp>
        <p:nvSpPr>
          <p:cNvPr id="65" name="TextBox 64"/>
          <p:cNvSpPr txBox="1"/>
          <p:nvPr/>
        </p:nvSpPr>
        <p:spPr>
          <a:xfrm>
            <a:off x="10770947" y="5618074"/>
            <a:ext cx="772969" cy="246221"/>
          </a:xfrm>
          <a:prstGeom prst="rect">
            <a:avLst/>
          </a:prstGeom>
          <a:noFill/>
        </p:spPr>
        <p:txBody>
          <a:bodyPr wrap="none" rtlCol="0">
            <a:spAutoFit/>
          </a:bodyPr>
          <a:lstStyle/>
          <a:p>
            <a:r>
              <a:rPr lang="en-GB" sz="1000" dirty="0"/>
              <a:t>Carole King</a:t>
            </a:r>
          </a:p>
        </p:txBody>
      </p:sp>
      <p:sp>
        <p:nvSpPr>
          <p:cNvPr id="66" name="TextBox 65"/>
          <p:cNvSpPr txBox="1"/>
          <p:nvPr/>
        </p:nvSpPr>
        <p:spPr>
          <a:xfrm>
            <a:off x="10718384" y="5201402"/>
            <a:ext cx="869149" cy="246221"/>
          </a:xfrm>
          <a:prstGeom prst="rect">
            <a:avLst/>
          </a:prstGeom>
          <a:noFill/>
        </p:spPr>
        <p:txBody>
          <a:bodyPr wrap="none" rtlCol="0">
            <a:spAutoFit/>
          </a:bodyPr>
          <a:lstStyle/>
          <a:p>
            <a:r>
              <a:rPr lang="en-GB" sz="1000" dirty="0"/>
              <a:t>Frank Sinatra</a:t>
            </a:r>
          </a:p>
        </p:txBody>
      </p:sp>
      <p:pic>
        <p:nvPicPr>
          <p:cNvPr id="67" name="Picture 66"/>
          <p:cNvPicPr>
            <a:picLocks noChangeAspect="1"/>
          </p:cNvPicPr>
          <p:nvPr/>
        </p:nvPicPr>
        <p:blipFill>
          <a:blip r:embed="rId4"/>
          <a:stretch>
            <a:fillRect/>
          </a:stretch>
        </p:blipFill>
        <p:spPr>
          <a:xfrm>
            <a:off x="5974973" y="1052455"/>
            <a:ext cx="641226" cy="677141"/>
          </a:xfrm>
          <a:prstGeom prst="rect">
            <a:avLst/>
          </a:prstGeom>
        </p:spPr>
      </p:pic>
      <p:pic>
        <p:nvPicPr>
          <p:cNvPr id="68" name="Picture 67"/>
          <p:cNvPicPr>
            <a:picLocks noChangeAspect="1"/>
          </p:cNvPicPr>
          <p:nvPr/>
        </p:nvPicPr>
        <p:blipFill>
          <a:blip r:embed="rId5"/>
          <a:stretch>
            <a:fillRect/>
          </a:stretch>
        </p:blipFill>
        <p:spPr>
          <a:xfrm>
            <a:off x="3507703" y="2086744"/>
            <a:ext cx="619779" cy="766600"/>
          </a:xfrm>
          <a:prstGeom prst="rect">
            <a:avLst/>
          </a:prstGeom>
        </p:spPr>
      </p:pic>
      <p:pic>
        <p:nvPicPr>
          <p:cNvPr id="69" name="Picture 68"/>
          <p:cNvPicPr>
            <a:picLocks noChangeAspect="1"/>
          </p:cNvPicPr>
          <p:nvPr/>
        </p:nvPicPr>
        <p:blipFill>
          <a:blip r:embed="rId6"/>
          <a:stretch>
            <a:fillRect/>
          </a:stretch>
        </p:blipFill>
        <p:spPr>
          <a:xfrm>
            <a:off x="4509089" y="2566005"/>
            <a:ext cx="707975" cy="686239"/>
          </a:xfrm>
          <a:prstGeom prst="rect">
            <a:avLst/>
          </a:prstGeom>
        </p:spPr>
      </p:pic>
      <p:pic>
        <p:nvPicPr>
          <p:cNvPr id="70" name="Picture 69"/>
          <p:cNvPicPr>
            <a:picLocks noChangeAspect="1"/>
          </p:cNvPicPr>
          <p:nvPr/>
        </p:nvPicPr>
        <p:blipFill>
          <a:blip r:embed="rId7"/>
          <a:stretch>
            <a:fillRect/>
          </a:stretch>
        </p:blipFill>
        <p:spPr>
          <a:xfrm>
            <a:off x="5569112" y="2325166"/>
            <a:ext cx="672675" cy="672675"/>
          </a:xfrm>
          <a:prstGeom prst="rect">
            <a:avLst/>
          </a:prstGeom>
        </p:spPr>
      </p:pic>
      <p:pic>
        <p:nvPicPr>
          <p:cNvPr id="71" name="Picture 70"/>
          <p:cNvPicPr>
            <a:picLocks noChangeAspect="1"/>
          </p:cNvPicPr>
          <p:nvPr/>
        </p:nvPicPr>
        <p:blipFill>
          <a:blip r:embed="rId8"/>
          <a:stretch>
            <a:fillRect/>
          </a:stretch>
        </p:blipFill>
        <p:spPr>
          <a:xfrm>
            <a:off x="8498144" y="1935786"/>
            <a:ext cx="999661" cy="570291"/>
          </a:xfrm>
          <a:prstGeom prst="rect">
            <a:avLst/>
          </a:prstGeom>
        </p:spPr>
      </p:pic>
      <p:pic>
        <p:nvPicPr>
          <p:cNvPr id="72" name="Picture 71"/>
          <p:cNvPicPr>
            <a:picLocks noChangeAspect="1"/>
          </p:cNvPicPr>
          <p:nvPr/>
        </p:nvPicPr>
        <p:blipFill>
          <a:blip r:embed="rId9"/>
          <a:stretch>
            <a:fillRect/>
          </a:stretch>
        </p:blipFill>
        <p:spPr>
          <a:xfrm>
            <a:off x="8804765" y="2677569"/>
            <a:ext cx="820589" cy="651261"/>
          </a:xfrm>
          <a:prstGeom prst="rect">
            <a:avLst/>
          </a:prstGeom>
        </p:spPr>
      </p:pic>
      <p:pic>
        <p:nvPicPr>
          <p:cNvPr id="74" name="Picture 73"/>
          <p:cNvPicPr>
            <a:picLocks noChangeAspect="1"/>
          </p:cNvPicPr>
          <p:nvPr/>
        </p:nvPicPr>
        <p:blipFill>
          <a:blip r:embed="rId10"/>
          <a:stretch>
            <a:fillRect/>
          </a:stretch>
        </p:blipFill>
        <p:spPr>
          <a:xfrm>
            <a:off x="10352339" y="1914228"/>
            <a:ext cx="1028293" cy="684282"/>
          </a:xfrm>
          <a:prstGeom prst="rect">
            <a:avLst/>
          </a:prstGeom>
        </p:spPr>
      </p:pic>
      <p:pic>
        <p:nvPicPr>
          <p:cNvPr id="75" name="Picture 74"/>
          <p:cNvPicPr>
            <a:picLocks noChangeAspect="1"/>
          </p:cNvPicPr>
          <p:nvPr/>
        </p:nvPicPr>
        <p:blipFill>
          <a:blip r:embed="rId11"/>
          <a:stretch>
            <a:fillRect/>
          </a:stretch>
        </p:blipFill>
        <p:spPr>
          <a:xfrm>
            <a:off x="10498255" y="3093117"/>
            <a:ext cx="762536" cy="697587"/>
          </a:xfrm>
          <a:prstGeom prst="rect">
            <a:avLst/>
          </a:prstGeom>
        </p:spPr>
      </p:pic>
      <p:pic>
        <p:nvPicPr>
          <p:cNvPr id="76" name="Picture 75"/>
          <p:cNvPicPr>
            <a:picLocks noChangeAspect="1"/>
          </p:cNvPicPr>
          <p:nvPr/>
        </p:nvPicPr>
        <p:blipFill>
          <a:blip r:embed="rId12"/>
          <a:stretch>
            <a:fillRect/>
          </a:stretch>
        </p:blipFill>
        <p:spPr>
          <a:xfrm>
            <a:off x="2285838" y="3448217"/>
            <a:ext cx="578594" cy="722524"/>
          </a:xfrm>
          <a:prstGeom prst="rect">
            <a:avLst/>
          </a:prstGeom>
        </p:spPr>
      </p:pic>
      <p:pic>
        <p:nvPicPr>
          <p:cNvPr id="77" name="Picture 76"/>
          <p:cNvPicPr>
            <a:picLocks noChangeAspect="1"/>
          </p:cNvPicPr>
          <p:nvPr/>
        </p:nvPicPr>
        <p:blipFill>
          <a:blip r:embed="rId13"/>
          <a:stretch>
            <a:fillRect/>
          </a:stretch>
        </p:blipFill>
        <p:spPr>
          <a:xfrm>
            <a:off x="3648990" y="3615092"/>
            <a:ext cx="650888" cy="650888"/>
          </a:xfrm>
          <a:prstGeom prst="rect">
            <a:avLst/>
          </a:prstGeom>
        </p:spPr>
      </p:pic>
      <p:pic>
        <p:nvPicPr>
          <p:cNvPr id="78" name="Picture 77"/>
          <p:cNvPicPr>
            <a:picLocks noChangeAspect="1"/>
          </p:cNvPicPr>
          <p:nvPr/>
        </p:nvPicPr>
        <p:blipFill>
          <a:blip r:embed="rId14"/>
          <a:stretch>
            <a:fillRect/>
          </a:stretch>
        </p:blipFill>
        <p:spPr>
          <a:xfrm>
            <a:off x="220105" y="3725035"/>
            <a:ext cx="583233" cy="771662"/>
          </a:xfrm>
          <a:prstGeom prst="rect">
            <a:avLst/>
          </a:prstGeom>
        </p:spPr>
      </p:pic>
      <p:sp>
        <p:nvSpPr>
          <p:cNvPr id="79" name="TextBox 78"/>
          <p:cNvSpPr txBox="1"/>
          <p:nvPr/>
        </p:nvSpPr>
        <p:spPr>
          <a:xfrm>
            <a:off x="232753" y="4496697"/>
            <a:ext cx="502032" cy="246221"/>
          </a:xfrm>
          <a:prstGeom prst="rect">
            <a:avLst/>
          </a:prstGeom>
          <a:noFill/>
        </p:spPr>
        <p:txBody>
          <a:bodyPr wrap="square" rtlCol="0">
            <a:spAutoFit/>
          </a:bodyPr>
          <a:lstStyle/>
          <a:p>
            <a:r>
              <a:rPr lang="en-GB" sz="1000" dirty="0"/>
              <a:t>Oliver</a:t>
            </a:r>
          </a:p>
        </p:txBody>
      </p:sp>
      <p:pic>
        <p:nvPicPr>
          <p:cNvPr id="80" name="Picture 79"/>
          <p:cNvPicPr>
            <a:picLocks noChangeAspect="1"/>
          </p:cNvPicPr>
          <p:nvPr/>
        </p:nvPicPr>
        <p:blipFill>
          <a:blip r:embed="rId15"/>
          <a:stretch>
            <a:fillRect/>
          </a:stretch>
        </p:blipFill>
        <p:spPr>
          <a:xfrm>
            <a:off x="1401218" y="4903162"/>
            <a:ext cx="779797" cy="518919"/>
          </a:xfrm>
          <a:prstGeom prst="rect">
            <a:avLst/>
          </a:prstGeom>
        </p:spPr>
      </p:pic>
      <p:sp>
        <p:nvSpPr>
          <p:cNvPr id="81" name="TextBox 80"/>
          <p:cNvSpPr txBox="1"/>
          <p:nvPr/>
        </p:nvSpPr>
        <p:spPr>
          <a:xfrm>
            <a:off x="2163523" y="4929316"/>
            <a:ext cx="779329" cy="400110"/>
          </a:xfrm>
          <a:prstGeom prst="rect">
            <a:avLst/>
          </a:prstGeom>
          <a:noFill/>
        </p:spPr>
        <p:txBody>
          <a:bodyPr wrap="square" rtlCol="0">
            <a:spAutoFit/>
          </a:bodyPr>
          <a:lstStyle/>
          <a:p>
            <a:r>
              <a:rPr lang="en-GB" sz="1000"/>
              <a:t>Amy Winehouse</a:t>
            </a:r>
            <a:endParaRPr lang="en-GB" sz="1000" dirty="0"/>
          </a:p>
        </p:txBody>
      </p:sp>
      <p:pic>
        <p:nvPicPr>
          <p:cNvPr id="82" name="Picture 81"/>
          <p:cNvPicPr>
            <a:picLocks noChangeAspect="1"/>
          </p:cNvPicPr>
          <p:nvPr/>
        </p:nvPicPr>
        <p:blipFill>
          <a:blip r:embed="rId16"/>
          <a:stretch>
            <a:fillRect/>
          </a:stretch>
        </p:blipFill>
        <p:spPr>
          <a:xfrm>
            <a:off x="3918598" y="4621302"/>
            <a:ext cx="1074525" cy="601734"/>
          </a:xfrm>
          <a:prstGeom prst="rect">
            <a:avLst/>
          </a:prstGeom>
        </p:spPr>
      </p:pic>
      <p:sp>
        <p:nvSpPr>
          <p:cNvPr id="83" name="AutoShape 2" descr="Image result for elvis presle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4" name="Picture 83"/>
          <p:cNvPicPr>
            <a:picLocks noChangeAspect="1"/>
          </p:cNvPicPr>
          <p:nvPr/>
        </p:nvPicPr>
        <p:blipFill>
          <a:blip r:embed="rId17"/>
          <a:stretch>
            <a:fillRect/>
          </a:stretch>
        </p:blipFill>
        <p:spPr>
          <a:xfrm>
            <a:off x="2783246" y="5289610"/>
            <a:ext cx="741260" cy="528935"/>
          </a:xfrm>
          <a:prstGeom prst="rect">
            <a:avLst/>
          </a:prstGeom>
        </p:spPr>
      </p:pic>
      <p:pic>
        <p:nvPicPr>
          <p:cNvPr id="85" name="Picture 84"/>
          <p:cNvPicPr>
            <a:picLocks noChangeAspect="1"/>
          </p:cNvPicPr>
          <p:nvPr/>
        </p:nvPicPr>
        <p:blipFill>
          <a:blip r:embed="rId18"/>
          <a:stretch>
            <a:fillRect/>
          </a:stretch>
        </p:blipFill>
        <p:spPr>
          <a:xfrm>
            <a:off x="4180795" y="5363945"/>
            <a:ext cx="621851" cy="621851"/>
          </a:xfrm>
          <a:prstGeom prst="rect">
            <a:avLst/>
          </a:prstGeom>
        </p:spPr>
      </p:pic>
      <p:pic>
        <p:nvPicPr>
          <p:cNvPr id="86" name="Picture 85"/>
          <p:cNvPicPr>
            <a:picLocks noChangeAspect="1"/>
          </p:cNvPicPr>
          <p:nvPr/>
        </p:nvPicPr>
        <p:blipFill>
          <a:blip r:embed="rId19"/>
          <a:stretch>
            <a:fillRect/>
          </a:stretch>
        </p:blipFill>
        <p:spPr>
          <a:xfrm>
            <a:off x="5986543" y="6136374"/>
            <a:ext cx="624884" cy="590341"/>
          </a:xfrm>
          <a:prstGeom prst="rect">
            <a:avLst/>
          </a:prstGeom>
        </p:spPr>
      </p:pic>
      <p:pic>
        <p:nvPicPr>
          <p:cNvPr id="88" name="Picture 87"/>
          <p:cNvPicPr>
            <a:picLocks noChangeAspect="1"/>
          </p:cNvPicPr>
          <p:nvPr/>
        </p:nvPicPr>
        <p:blipFill>
          <a:blip r:embed="rId20"/>
          <a:stretch>
            <a:fillRect/>
          </a:stretch>
        </p:blipFill>
        <p:spPr>
          <a:xfrm>
            <a:off x="5323402" y="4662126"/>
            <a:ext cx="507551" cy="631282"/>
          </a:xfrm>
          <a:prstGeom prst="rect">
            <a:avLst/>
          </a:prstGeom>
        </p:spPr>
      </p:pic>
      <p:pic>
        <p:nvPicPr>
          <p:cNvPr id="100" name="Picture 99"/>
          <p:cNvPicPr>
            <a:picLocks noChangeAspect="1"/>
          </p:cNvPicPr>
          <p:nvPr/>
        </p:nvPicPr>
        <p:blipFill>
          <a:blip r:embed="rId21"/>
          <a:stretch>
            <a:fillRect/>
          </a:stretch>
        </p:blipFill>
        <p:spPr>
          <a:xfrm>
            <a:off x="6166303" y="4136689"/>
            <a:ext cx="547229" cy="656675"/>
          </a:xfrm>
          <a:prstGeom prst="rect">
            <a:avLst/>
          </a:prstGeom>
        </p:spPr>
      </p:pic>
      <p:pic>
        <p:nvPicPr>
          <p:cNvPr id="102" name="Picture 101"/>
          <p:cNvPicPr>
            <a:picLocks noChangeAspect="1"/>
          </p:cNvPicPr>
          <p:nvPr/>
        </p:nvPicPr>
        <p:blipFill>
          <a:blip r:embed="rId22"/>
          <a:stretch>
            <a:fillRect/>
          </a:stretch>
        </p:blipFill>
        <p:spPr>
          <a:xfrm>
            <a:off x="6775198" y="4638798"/>
            <a:ext cx="631376" cy="617469"/>
          </a:xfrm>
          <a:prstGeom prst="rect">
            <a:avLst/>
          </a:prstGeom>
        </p:spPr>
      </p:pic>
      <p:pic>
        <p:nvPicPr>
          <p:cNvPr id="111" name="Picture 110"/>
          <p:cNvPicPr>
            <a:picLocks noChangeAspect="1"/>
          </p:cNvPicPr>
          <p:nvPr/>
        </p:nvPicPr>
        <p:blipFill>
          <a:blip r:embed="rId23"/>
          <a:stretch>
            <a:fillRect/>
          </a:stretch>
        </p:blipFill>
        <p:spPr>
          <a:xfrm>
            <a:off x="7645409" y="4621993"/>
            <a:ext cx="688445" cy="596994"/>
          </a:xfrm>
          <a:prstGeom prst="rect">
            <a:avLst/>
          </a:prstGeom>
        </p:spPr>
      </p:pic>
      <p:pic>
        <p:nvPicPr>
          <p:cNvPr id="114" name="Picture 113"/>
          <p:cNvPicPr>
            <a:picLocks noChangeAspect="1"/>
          </p:cNvPicPr>
          <p:nvPr/>
        </p:nvPicPr>
        <p:blipFill>
          <a:blip r:embed="rId24"/>
          <a:stretch>
            <a:fillRect/>
          </a:stretch>
        </p:blipFill>
        <p:spPr>
          <a:xfrm>
            <a:off x="9012323" y="5000003"/>
            <a:ext cx="513795" cy="649951"/>
          </a:xfrm>
          <a:prstGeom prst="rect">
            <a:avLst/>
          </a:prstGeom>
        </p:spPr>
      </p:pic>
      <p:pic>
        <p:nvPicPr>
          <p:cNvPr id="116" name="Picture 115"/>
          <p:cNvPicPr>
            <a:picLocks noChangeAspect="1"/>
          </p:cNvPicPr>
          <p:nvPr/>
        </p:nvPicPr>
        <p:blipFill>
          <a:blip r:embed="rId25"/>
          <a:stretch>
            <a:fillRect/>
          </a:stretch>
        </p:blipFill>
        <p:spPr>
          <a:xfrm>
            <a:off x="11422752" y="4590186"/>
            <a:ext cx="680651" cy="680651"/>
          </a:xfrm>
          <a:prstGeom prst="rect">
            <a:avLst/>
          </a:prstGeom>
        </p:spPr>
      </p:pic>
      <p:pic>
        <p:nvPicPr>
          <p:cNvPr id="118" name="Picture 117"/>
          <p:cNvPicPr>
            <a:picLocks noChangeAspect="1"/>
          </p:cNvPicPr>
          <p:nvPr/>
        </p:nvPicPr>
        <p:blipFill>
          <a:blip r:embed="rId26"/>
          <a:stretch>
            <a:fillRect/>
          </a:stretch>
        </p:blipFill>
        <p:spPr>
          <a:xfrm>
            <a:off x="9507204" y="5907905"/>
            <a:ext cx="785076" cy="452297"/>
          </a:xfrm>
          <a:prstGeom prst="rect">
            <a:avLst/>
          </a:prstGeom>
        </p:spPr>
      </p:pic>
      <p:pic>
        <p:nvPicPr>
          <p:cNvPr id="119" name="Picture 118"/>
          <p:cNvPicPr>
            <a:picLocks noChangeAspect="1"/>
          </p:cNvPicPr>
          <p:nvPr/>
        </p:nvPicPr>
        <p:blipFill>
          <a:blip r:embed="rId27"/>
          <a:stretch>
            <a:fillRect/>
          </a:stretch>
        </p:blipFill>
        <p:spPr>
          <a:xfrm>
            <a:off x="11430830" y="5800343"/>
            <a:ext cx="686458" cy="700966"/>
          </a:xfrm>
          <a:prstGeom prst="rect">
            <a:avLst/>
          </a:prstGeom>
        </p:spPr>
      </p:pic>
      <p:pic>
        <p:nvPicPr>
          <p:cNvPr id="10" name="Picture 9">
            <a:extLst>
              <a:ext uri="{FF2B5EF4-FFF2-40B4-BE49-F238E27FC236}">
                <a16:creationId xmlns:a16="http://schemas.microsoft.com/office/drawing/2014/main" id="{D0907C19-62EE-4882-8E23-F94D6D0F62C5}"/>
              </a:ext>
            </a:extLst>
          </p:cNvPr>
          <p:cNvPicPr>
            <a:picLocks noChangeAspect="1"/>
          </p:cNvPicPr>
          <p:nvPr/>
        </p:nvPicPr>
        <p:blipFill>
          <a:blip r:embed="rId28"/>
          <a:stretch>
            <a:fillRect/>
          </a:stretch>
        </p:blipFill>
        <p:spPr>
          <a:xfrm>
            <a:off x="172263" y="2132446"/>
            <a:ext cx="542591" cy="536494"/>
          </a:xfrm>
          <a:prstGeom prst="rect">
            <a:avLst/>
          </a:prstGeom>
        </p:spPr>
      </p:pic>
      <p:pic>
        <p:nvPicPr>
          <p:cNvPr id="15" name="Picture 14">
            <a:extLst>
              <a:ext uri="{FF2B5EF4-FFF2-40B4-BE49-F238E27FC236}">
                <a16:creationId xmlns:a16="http://schemas.microsoft.com/office/drawing/2014/main" id="{117657E6-6993-4F36-BC03-5108E2642E68}"/>
              </a:ext>
            </a:extLst>
          </p:cNvPr>
          <p:cNvPicPr>
            <a:picLocks noChangeAspect="1"/>
          </p:cNvPicPr>
          <p:nvPr/>
        </p:nvPicPr>
        <p:blipFill>
          <a:blip r:embed="rId29"/>
          <a:stretch>
            <a:fillRect/>
          </a:stretch>
        </p:blipFill>
        <p:spPr>
          <a:xfrm>
            <a:off x="2144269" y="2011159"/>
            <a:ext cx="804034" cy="536494"/>
          </a:xfrm>
          <a:prstGeom prst="rect">
            <a:avLst/>
          </a:prstGeom>
        </p:spPr>
      </p:pic>
      <p:pic>
        <p:nvPicPr>
          <p:cNvPr id="18" name="Picture 17">
            <a:extLst>
              <a:ext uri="{FF2B5EF4-FFF2-40B4-BE49-F238E27FC236}">
                <a16:creationId xmlns:a16="http://schemas.microsoft.com/office/drawing/2014/main" id="{821F9734-D773-4024-BE1F-20A1FD95F207}"/>
              </a:ext>
            </a:extLst>
          </p:cNvPr>
          <p:cNvPicPr>
            <a:picLocks noChangeAspect="1"/>
          </p:cNvPicPr>
          <p:nvPr/>
        </p:nvPicPr>
        <p:blipFill>
          <a:blip r:embed="rId30"/>
          <a:stretch>
            <a:fillRect/>
          </a:stretch>
        </p:blipFill>
        <p:spPr>
          <a:xfrm>
            <a:off x="6499948" y="2071886"/>
            <a:ext cx="763571" cy="536494"/>
          </a:xfrm>
          <a:prstGeom prst="rect">
            <a:avLst/>
          </a:prstGeom>
        </p:spPr>
      </p:pic>
      <p:pic>
        <p:nvPicPr>
          <p:cNvPr id="19" name="Picture 18">
            <a:extLst>
              <a:ext uri="{FF2B5EF4-FFF2-40B4-BE49-F238E27FC236}">
                <a16:creationId xmlns:a16="http://schemas.microsoft.com/office/drawing/2014/main" id="{86B1FAE9-475F-4FE7-94C8-908FA63765DF}"/>
              </a:ext>
            </a:extLst>
          </p:cNvPr>
          <p:cNvPicPr>
            <a:picLocks noChangeAspect="1"/>
          </p:cNvPicPr>
          <p:nvPr/>
        </p:nvPicPr>
        <p:blipFill>
          <a:blip r:embed="rId31"/>
          <a:stretch>
            <a:fillRect/>
          </a:stretch>
        </p:blipFill>
        <p:spPr>
          <a:xfrm>
            <a:off x="7460219" y="3162640"/>
            <a:ext cx="986673" cy="1127857"/>
          </a:xfrm>
          <a:prstGeom prst="rect">
            <a:avLst/>
          </a:prstGeom>
        </p:spPr>
      </p:pic>
      <p:pic>
        <p:nvPicPr>
          <p:cNvPr id="22" name="Picture 21">
            <a:extLst>
              <a:ext uri="{FF2B5EF4-FFF2-40B4-BE49-F238E27FC236}">
                <a16:creationId xmlns:a16="http://schemas.microsoft.com/office/drawing/2014/main" id="{3ED4C7C7-5100-4C92-9565-E3B9E0B08509}"/>
              </a:ext>
            </a:extLst>
          </p:cNvPr>
          <p:cNvPicPr>
            <a:picLocks noChangeAspect="1"/>
          </p:cNvPicPr>
          <p:nvPr/>
        </p:nvPicPr>
        <p:blipFill>
          <a:blip r:embed="rId32"/>
          <a:stretch>
            <a:fillRect/>
          </a:stretch>
        </p:blipFill>
        <p:spPr>
          <a:xfrm>
            <a:off x="4279428" y="3803001"/>
            <a:ext cx="830879" cy="542591"/>
          </a:xfrm>
          <a:prstGeom prst="rect">
            <a:avLst/>
          </a:prstGeom>
        </p:spPr>
      </p:pic>
      <p:pic>
        <p:nvPicPr>
          <p:cNvPr id="23" name="Picture 22">
            <a:extLst>
              <a:ext uri="{FF2B5EF4-FFF2-40B4-BE49-F238E27FC236}">
                <a16:creationId xmlns:a16="http://schemas.microsoft.com/office/drawing/2014/main" id="{F9D1D507-4C6D-402E-A6EC-8A51AD616A90}"/>
              </a:ext>
            </a:extLst>
          </p:cNvPr>
          <p:cNvPicPr>
            <a:picLocks noChangeAspect="1"/>
          </p:cNvPicPr>
          <p:nvPr/>
        </p:nvPicPr>
        <p:blipFill>
          <a:blip r:embed="rId33"/>
          <a:stretch>
            <a:fillRect/>
          </a:stretch>
        </p:blipFill>
        <p:spPr>
          <a:xfrm>
            <a:off x="4849819" y="5438419"/>
            <a:ext cx="861695" cy="542591"/>
          </a:xfrm>
          <a:prstGeom prst="rect">
            <a:avLst/>
          </a:prstGeom>
        </p:spPr>
      </p:pic>
      <p:pic>
        <p:nvPicPr>
          <p:cNvPr id="24" name="Picture 23">
            <a:extLst>
              <a:ext uri="{FF2B5EF4-FFF2-40B4-BE49-F238E27FC236}">
                <a16:creationId xmlns:a16="http://schemas.microsoft.com/office/drawing/2014/main" id="{D550AE48-8181-4AD1-8E7A-89F3AB2D6E8B}"/>
              </a:ext>
            </a:extLst>
          </p:cNvPr>
          <p:cNvPicPr>
            <a:picLocks noChangeAspect="1"/>
          </p:cNvPicPr>
          <p:nvPr/>
        </p:nvPicPr>
        <p:blipFill>
          <a:blip r:embed="rId34"/>
          <a:stretch>
            <a:fillRect/>
          </a:stretch>
        </p:blipFill>
        <p:spPr>
          <a:xfrm>
            <a:off x="8220331" y="5436275"/>
            <a:ext cx="818902" cy="536494"/>
          </a:xfrm>
          <a:prstGeom prst="rect">
            <a:avLst/>
          </a:prstGeom>
        </p:spPr>
      </p:pic>
      <p:pic>
        <p:nvPicPr>
          <p:cNvPr id="30" name="Picture 29">
            <a:extLst>
              <a:ext uri="{FF2B5EF4-FFF2-40B4-BE49-F238E27FC236}">
                <a16:creationId xmlns:a16="http://schemas.microsoft.com/office/drawing/2014/main" id="{311E7A00-1272-4A37-8EBE-BD668272CC4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625123" y="121887"/>
            <a:ext cx="1176307" cy="1143412"/>
          </a:xfrm>
          <a:prstGeom prst="rect">
            <a:avLst/>
          </a:prstGeom>
        </p:spPr>
      </p:pic>
    </p:spTree>
    <p:extLst>
      <p:ext uri="{BB962C8B-B14F-4D97-AF65-F5344CB8AC3E}">
        <p14:creationId xmlns:p14="http://schemas.microsoft.com/office/powerpoint/2010/main" val="2171223743"/>
      </p:ext>
    </p:extLst>
  </p:cSld>
  <p:clrMapOvr>
    <a:masterClrMapping/>
  </p:clrMapOvr>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 Presentation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1" ma:contentTypeDescription="Create a new document." ma:contentTypeScope="" ma:versionID="6ef894ea2f98ceb6c36657d083fdb135">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7ead7337484936f069c14d5e9ac0eaa9"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Props1.xml><?xml version="1.0" encoding="utf-8"?>
<ds:datastoreItem xmlns:ds="http://schemas.openxmlformats.org/officeDocument/2006/customXml" ds:itemID="{C71A3F15-7041-46C6-9C9D-9CCD7C3F1ACA}"/>
</file>

<file path=customXml/itemProps2.xml><?xml version="1.0" encoding="utf-8"?>
<ds:datastoreItem xmlns:ds="http://schemas.openxmlformats.org/officeDocument/2006/customXml" ds:itemID="{5AA22389-4CBB-4565-B287-B524C15F0758}"/>
</file>

<file path=customXml/itemProps3.xml><?xml version="1.0" encoding="utf-8"?>
<ds:datastoreItem xmlns:ds="http://schemas.openxmlformats.org/officeDocument/2006/customXml" ds:itemID="{4C9C44A8-83D6-4D1C-891D-50A953D5CC16}"/>
</file>

<file path=docProps/app.xml><?xml version="1.0" encoding="utf-8"?>
<Properties xmlns="http://schemas.openxmlformats.org/officeDocument/2006/extended-properties" xmlns:vt="http://schemas.openxmlformats.org/officeDocument/2006/docPropsVTypes">
  <Template>TEMPLATE-PGO(16_9)</Template>
  <TotalTime>10749</TotalTime>
  <Words>362</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Calibri</vt:lpstr>
      <vt:lpstr>Calibri Light</vt:lpstr>
      <vt:lpstr>Helvetica</vt:lpstr>
      <vt:lpstr>Open Sans</vt:lpstr>
      <vt:lpstr>Template PresentationGo</vt:lpstr>
      <vt:lpstr>Template PresentationGo Dark</vt:lpstr>
      <vt:lpstr>Custom Design</vt:lpstr>
      <vt:lpstr>1_Template PresentationGo</vt:lpstr>
      <vt:lpstr>MUSIC AT MIDDLETHORPE (Charanga)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Map Timeline</dc:title>
  <dc:creator>PresentationGO.com</dc:creator>
  <dc:description>© Copyright PresentationGO.com</dc:description>
  <cp:lastModifiedBy>Annabel Atkin</cp:lastModifiedBy>
  <cp:revision>60</cp:revision>
  <dcterms:created xsi:type="dcterms:W3CDTF">2014-11-26T05:14:11Z</dcterms:created>
  <dcterms:modified xsi:type="dcterms:W3CDTF">2022-06-10T10:47:22Z</dcterms:modified>
  <cp:category>Charts &amp; Diagrams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Order">
    <vt:r8>320600</vt:r8>
  </property>
</Properties>
</file>