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5"/>
  </p:notesMasterIdLst>
  <p:sldIdLst>
    <p:sldId id="392" r:id="rId2"/>
    <p:sldId id="393" r:id="rId3"/>
    <p:sldId id="256" r:id="rId4"/>
    <p:sldId id="269" r:id="rId5"/>
    <p:sldId id="272" r:id="rId6"/>
    <p:sldId id="274" r:id="rId7"/>
    <p:sldId id="259" r:id="rId8"/>
    <p:sldId id="260" r:id="rId9"/>
    <p:sldId id="275" r:id="rId10"/>
    <p:sldId id="262" r:id="rId11"/>
    <p:sldId id="264" r:id="rId12"/>
    <p:sldId id="263" r:id="rId13"/>
    <p:sldId id="265" r:id="rId1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67740D0-2949-4E8C-93CD-C680FBD68529}" type="datetimeFigureOut">
              <a:rPr lang="en-US"/>
              <a:pPr/>
              <a:t>9/9/2024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B2BC5BC-F6EF-4520-99C6-B54F6C79EC29}" type="slidenum">
              <a:rPr lang="en-US"/>
              <a:pPr/>
              <a:t>‹#›</a:t>
            </a:fld>
            <a:endParaRPr lang="en-US"/>
          </a:p>
        </p:txBody>
      </p:sp>
    </p:spTree>
    <p:extLst>
      <p:ext uri="{BB962C8B-B14F-4D97-AF65-F5344CB8AC3E}">
        <p14:creationId xmlns:p14="http://schemas.microsoft.com/office/powerpoint/2010/main" val="1191917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a:lstStyle/>
          <a:p>
            <a:fld id="{D45DFF58-0584-4E0A-8153-3E1B887A6477}" type="slidenum">
              <a:rPr lang="en-GB"/>
              <a:pPr/>
              <a:t>4</a:t>
            </a:fld>
            <a:endParaRPr lang="en-GB"/>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endParaRPr>
          </a:p>
        </p:txBody>
      </p:sp>
    </p:spTree>
    <p:extLst>
      <p:ext uri="{BB962C8B-B14F-4D97-AF65-F5344CB8AC3E}">
        <p14:creationId xmlns:p14="http://schemas.microsoft.com/office/powerpoint/2010/main" val="181182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a:lstStyle/>
          <a:p>
            <a:fld id="{DBFD2F7A-A9DB-44E5-BB34-78FD9DA65DA2}" type="slidenum">
              <a:rPr lang="en-GB"/>
              <a:pPr/>
              <a:t>5</a:t>
            </a:fld>
            <a:endParaRPr lang="en-GB"/>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a:ea typeface="ＭＳ Ｐゴシック" charset="-128"/>
            </a:endParaRPr>
          </a:p>
        </p:txBody>
      </p:sp>
    </p:spTree>
    <p:extLst>
      <p:ext uri="{BB962C8B-B14F-4D97-AF65-F5344CB8AC3E}">
        <p14:creationId xmlns:p14="http://schemas.microsoft.com/office/powerpoint/2010/main" val="27666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a:lstStyle/>
          <a:p>
            <a:fld id="{6A8768D2-CFC3-4761-A45E-8399E86A00A9}" type="slidenum">
              <a:rPr lang="en-GB"/>
              <a:pPr/>
              <a:t>6</a:t>
            </a:fld>
            <a:endParaRPr lang="en-GB"/>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a:ea typeface="ＭＳ Ｐゴシック" charset="-128"/>
              </a:rPr>
              <a:t>Continual investment in healthy menus</a:t>
            </a:r>
          </a:p>
          <a:p>
            <a:pPr eaLnBrk="1" hangingPunct="1">
              <a:spcBef>
                <a:spcPct val="0"/>
              </a:spcBef>
              <a:buFontTx/>
              <a:buChar char="•"/>
            </a:pPr>
            <a:endParaRPr lang="en-GB" dirty="0">
              <a:ea typeface="ＭＳ Ｐゴシック" charset="-128"/>
            </a:endParaRPr>
          </a:p>
          <a:p>
            <a:pPr eaLnBrk="1" hangingPunct="1">
              <a:spcBef>
                <a:spcPct val="0"/>
              </a:spcBef>
              <a:buFontTx/>
              <a:buChar char="•"/>
            </a:pPr>
            <a:r>
              <a:rPr lang="en-GB" dirty="0">
                <a:ea typeface="ＭＳ Ｐゴシック" charset="-128"/>
              </a:rPr>
              <a:t>Fresh ingredients fully traceable to audited suppliers</a:t>
            </a:r>
          </a:p>
          <a:p>
            <a:pPr eaLnBrk="1" hangingPunct="1">
              <a:spcBef>
                <a:spcPct val="0"/>
              </a:spcBef>
              <a:buFontTx/>
              <a:buChar char="•"/>
            </a:pPr>
            <a:endParaRPr lang="en-GB" dirty="0">
              <a:ea typeface="ＭＳ Ｐゴシック" charset="-128"/>
            </a:endParaRPr>
          </a:p>
          <a:p>
            <a:pPr eaLnBrk="1" hangingPunct="1">
              <a:spcBef>
                <a:spcPct val="0"/>
              </a:spcBef>
              <a:buFontTx/>
              <a:buChar char="•"/>
            </a:pPr>
            <a:r>
              <a:rPr lang="en-GB" dirty="0">
                <a:ea typeface="ＭＳ Ｐゴシック" charset="-128"/>
              </a:rPr>
              <a:t>Freshly cooked </a:t>
            </a:r>
          </a:p>
          <a:p>
            <a:pPr eaLnBrk="1" hangingPunct="1">
              <a:spcBef>
                <a:spcPct val="0"/>
              </a:spcBef>
              <a:buFontTx/>
              <a:buChar char="•"/>
            </a:pPr>
            <a:endParaRPr lang="en-GB" dirty="0">
              <a:ea typeface="ＭＳ Ｐゴシック" charset="-128"/>
            </a:endParaRPr>
          </a:p>
          <a:p>
            <a:pPr eaLnBrk="1" hangingPunct="1">
              <a:spcBef>
                <a:spcPct val="0"/>
              </a:spcBef>
              <a:buFontTx/>
              <a:buChar char="•"/>
            </a:pPr>
            <a:r>
              <a:rPr lang="en-GB" dirty="0">
                <a:ea typeface="ＭＳ Ｐゴシック" charset="-128"/>
              </a:rPr>
              <a:t>Processed food avoided</a:t>
            </a:r>
          </a:p>
          <a:p>
            <a:pPr eaLnBrk="1" hangingPunct="1">
              <a:spcBef>
                <a:spcPct val="0"/>
              </a:spcBef>
              <a:buFontTx/>
              <a:buChar char="•"/>
            </a:pPr>
            <a:endParaRPr lang="en-GB" dirty="0">
              <a:ea typeface="ＭＳ Ｐゴシック" charset="-128"/>
            </a:endParaRPr>
          </a:p>
          <a:p>
            <a:pPr eaLnBrk="1" hangingPunct="1">
              <a:spcBef>
                <a:spcPct val="0"/>
              </a:spcBef>
              <a:buFontTx/>
              <a:buChar char="•"/>
            </a:pPr>
            <a:r>
              <a:rPr lang="en-GB" dirty="0">
                <a:ea typeface="ＭＳ Ｐゴシック" charset="-128"/>
              </a:rPr>
              <a:t>Meals meet Local Authority guidelines</a:t>
            </a:r>
          </a:p>
          <a:p>
            <a:pPr eaLnBrk="1" hangingPunct="1">
              <a:spcBef>
                <a:spcPct val="0"/>
              </a:spcBef>
              <a:buFontTx/>
              <a:buChar char="•"/>
            </a:pPr>
            <a:endParaRPr lang="en-GB" dirty="0">
              <a:ea typeface="ＭＳ Ｐゴシック" charset="-128"/>
            </a:endParaRPr>
          </a:p>
          <a:p>
            <a:pPr eaLnBrk="1" hangingPunct="1">
              <a:spcBef>
                <a:spcPct val="0"/>
              </a:spcBef>
              <a:buFontTx/>
              <a:buChar char="•"/>
            </a:pPr>
            <a:r>
              <a:rPr lang="en-GB" dirty="0">
                <a:ea typeface="ＭＳ Ｐゴシック" charset="-128"/>
              </a:rPr>
              <a:t>Caterers can deal with </a:t>
            </a:r>
            <a:r>
              <a:rPr lang="en-GB" u="sng" dirty="0">
                <a:ea typeface="ＭＳ Ｐゴシック" charset="-128"/>
              </a:rPr>
              <a:t>most </a:t>
            </a:r>
            <a:r>
              <a:rPr lang="en-GB" dirty="0">
                <a:ea typeface="ＭＳ Ｐゴシック" charset="-128"/>
              </a:rPr>
              <a:t>dietary requirements but please ensure the party leader is aware of any dietary requirements well in advance.</a:t>
            </a:r>
          </a:p>
        </p:txBody>
      </p:sp>
    </p:spTree>
    <p:extLst>
      <p:ext uri="{BB962C8B-B14F-4D97-AF65-F5344CB8AC3E}">
        <p14:creationId xmlns:p14="http://schemas.microsoft.com/office/powerpoint/2010/main" val="267246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a:lstStyle/>
          <a:p>
            <a:fld id="{F6671020-59B8-4C0D-8A81-FA14C5E1B1F7}" type="slidenum">
              <a:rPr lang="en-GB"/>
              <a:pPr/>
              <a:t>9</a:t>
            </a:fld>
            <a:endParaRPr lang="en-GB"/>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pPr marL="228600" indent="-228600" eaLnBrk="1" hangingPunct="1">
              <a:spcBef>
                <a:spcPct val="0"/>
              </a:spcBef>
              <a:buFontTx/>
              <a:buChar char="•"/>
            </a:pPr>
            <a:r>
              <a:rPr lang="en-GB" dirty="0">
                <a:ea typeface="ＭＳ Ｐゴシック" charset="-128"/>
              </a:rPr>
              <a:t>All centres and activities are </a:t>
            </a:r>
            <a:r>
              <a:rPr lang="en-GB" b="1" dirty="0">
                <a:ea typeface="ＭＳ Ｐゴシック" charset="-128"/>
              </a:rPr>
              <a:t>fully risk assessed</a:t>
            </a:r>
            <a:r>
              <a:rPr lang="en-GB" dirty="0">
                <a:ea typeface="ＭＳ Ｐゴシック" charset="-128"/>
              </a:rPr>
              <a:t> every year</a:t>
            </a:r>
          </a:p>
          <a:p>
            <a:pPr marL="228600" indent="-228600" eaLnBrk="1" hangingPunct="1">
              <a:spcBef>
                <a:spcPct val="0"/>
              </a:spcBef>
              <a:buFontTx/>
              <a:buChar char="•"/>
            </a:pPr>
            <a:endParaRPr lang="en-GB" dirty="0">
              <a:ea typeface="ＭＳ Ｐゴシック" charset="-128"/>
            </a:endParaRPr>
          </a:p>
          <a:p>
            <a:pPr marL="228600" indent="-228600" eaLnBrk="1" hangingPunct="1">
              <a:spcBef>
                <a:spcPct val="0"/>
              </a:spcBef>
              <a:buFontTx/>
              <a:buChar char="•"/>
            </a:pPr>
            <a:r>
              <a:rPr lang="en-GB" dirty="0">
                <a:ea typeface="ＭＳ Ｐゴシック" charset="-128"/>
              </a:rPr>
              <a:t>The PGL </a:t>
            </a:r>
            <a:r>
              <a:rPr lang="en-GB" b="1" dirty="0">
                <a:ea typeface="ＭＳ Ｐゴシック" charset="-128"/>
              </a:rPr>
              <a:t>Code of Practice</a:t>
            </a:r>
            <a:r>
              <a:rPr lang="en-GB" dirty="0">
                <a:ea typeface="ＭＳ Ｐゴシック" charset="-128"/>
              </a:rPr>
              <a:t> details all the control measures put in place to minimise risk</a:t>
            </a:r>
          </a:p>
          <a:p>
            <a:pPr marL="228600" indent="-228600" eaLnBrk="1" hangingPunct="1">
              <a:spcBef>
                <a:spcPct val="0"/>
              </a:spcBef>
              <a:buFontTx/>
              <a:buChar char="•"/>
            </a:pPr>
            <a:endParaRPr lang="en-GB" dirty="0">
              <a:ea typeface="ＭＳ Ｐゴシック" charset="-128"/>
            </a:endParaRPr>
          </a:p>
          <a:p>
            <a:pPr marL="228600" indent="-228600" eaLnBrk="1" hangingPunct="1">
              <a:spcBef>
                <a:spcPct val="0"/>
              </a:spcBef>
              <a:buFontTx/>
              <a:buChar char="•"/>
            </a:pPr>
            <a:r>
              <a:rPr lang="en-GB" dirty="0">
                <a:ea typeface="ＭＳ Ｐゴシック" charset="-128"/>
              </a:rPr>
              <a:t>  Sample risk assessments are available on line and specific assessments are available from PGL on request</a:t>
            </a:r>
          </a:p>
          <a:p>
            <a:pPr marL="228600" indent="-228600" eaLnBrk="1" hangingPunct="1">
              <a:spcBef>
                <a:spcPct val="0"/>
              </a:spcBef>
              <a:buFontTx/>
              <a:buChar char="•"/>
            </a:pPr>
            <a:endParaRPr lang="en-GB" dirty="0">
              <a:ea typeface="ＭＳ Ｐゴシック" charset="-128"/>
            </a:endParaRPr>
          </a:p>
          <a:p>
            <a:pPr marL="228600" indent="-228600" eaLnBrk="1" hangingPunct="1">
              <a:spcBef>
                <a:spcPct val="0"/>
              </a:spcBef>
              <a:buFontTx/>
              <a:buChar char="•"/>
            </a:pPr>
            <a:r>
              <a:rPr lang="en-GB" dirty="0">
                <a:ea typeface="ＭＳ Ｐゴシック" charset="-128"/>
              </a:rPr>
              <a:t>All our instructors are specifically trained for our programmes to ensure the delivery of safe and rewarding sessions across a wide range of activities</a:t>
            </a:r>
          </a:p>
          <a:p>
            <a:pPr marL="228600" indent="-228600" eaLnBrk="1" hangingPunct="1">
              <a:spcBef>
                <a:spcPct val="0"/>
              </a:spcBef>
            </a:pPr>
            <a:endParaRPr lang="en-GB" b="1" dirty="0">
              <a:ea typeface="ＭＳ Ｐゴシック" charset="-128"/>
            </a:endParaRPr>
          </a:p>
          <a:p>
            <a:pPr marL="228600" indent="-228600" eaLnBrk="1" hangingPunct="1">
              <a:spcBef>
                <a:spcPct val="0"/>
              </a:spcBef>
              <a:buFontTx/>
              <a:buChar char="•"/>
            </a:pPr>
            <a:r>
              <a:rPr lang="en-GB" b="1" dirty="0">
                <a:ea typeface="ＭＳ Ｐゴシック" charset="-128"/>
              </a:rPr>
              <a:t>The staff recruitment process</a:t>
            </a:r>
            <a:r>
              <a:rPr lang="en-GB" b="1" i="1" dirty="0">
                <a:ea typeface="ＭＳ Ｐゴシック" charset="-128"/>
              </a:rPr>
              <a:t> </a:t>
            </a:r>
            <a:r>
              <a:rPr lang="en-GB" b="1" dirty="0">
                <a:ea typeface="ＭＳ Ｐゴシック" charset="-128"/>
              </a:rPr>
              <a:t>is as follows</a:t>
            </a:r>
            <a:r>
              <a:rPr lang="en-GB" b="1" i="1" dirty="0">
                <a:ea typeface="ＭＳ Ｐゴシック" charset="-128"/>
              </a:rPr>
              <a:t>:</a:t>
            </a:r>
            <a:endParaRPr lang="en-GB" dirty="0">
              <a:ea typeface="ＭＳ Ｐゴシック" charset="-128"/>
            </a:endParaRPr>
          </a:p>
          <a:p>
            <a:pPr marL="228600" indent="-228600" eaLnBrk="1" hangingPunct="1">
              <a:spcBef>
                <a:spcPct val="0"/>
              </a:spcBef>
              <a:buFontTx/>
              <a:buAutoNum type="arabicParenR"/>
            </a:pPr>
            <a:r>
              <a:rPr lang="en-GB" dirty="0">
                <a:ea typeface="ＭＳ Ｐゴシック" charset="-128"/>
              </a:rPr>
              <a:t> Detailed application form completed and submitted</a:t>
            </a:r>
          </a:p>
          <a:p>
            <a:pPr marL="228600" indent="-228600" eaLnBrk="1" hangingPunct="1">
              <a:spcBef>
                <a:spcPct val="0"/>
              </a:spcBef>
              <a:buFontTx/>
              <a:buAutoNum type="arabicParenR"/>
            </a:pPr>
            <a:r>
              <a:rPr lang="en-GB" dirty="0">
                <a:ea typeface="ＭＳ Ｐゴシック" charset="-128"/>
              </a:rPr>
              <a:t> Vetted by a dedicated HQ recruitment officer </a:t>
            </a:r>
          </a:p>
          <a:p>
            <a:pPr marL="228600" indent="-228600" eaLnBrk="1" hangingPunct="1">
              <a:spcBef>
                <a:spcPct val="0"/>
              </a:spcBef>
              <a:buFontTx/>
              <a:buAutoNum type="arabicParenR"/>
            </a:pPr>
            <a:r>
              <a:rPr lang="en-GB" dirty="0">
                <a:ea typeface="ＭＳ Ｐゴシック" charset="-128"/>
              </a:rPr>
              <a:t> Verification of all references, List 99 check and Criminal Records Bureau clearance obtained </a:t>
            </a:r>
          </a:p>
          <a:p>
            <a:pPr marL="228600" indent="-228600" eaLnBrk="1" hangingPunct="1">
              <a:spcBef>
                <a:spcPct val="0"/>
              </a:spcBef>
              <a:buFontTx/>
              <a:buAutoNum type="arabicParenR"/>
            </a:pPr>
            <a:r>
              <a:rPr lang="en-GB" dirty="0">
                <a:ea typeface="ＭＳ Ｐゴシック" charset="-128"/>
              </a:rPr>
              <a:t> Successful applicants undergo a compulsory probationary period lasting a minimum of ten days</a:t>
            </a:r>
          </a:p>
          <a:p>
            <a:pPr marL="228600" indent="-228600" eaLnBrk="1" hangingPunct="1">
              <a:spcBef>
                <a:spcPct val="0"/>
              </a:spcBef>
              <a:buFontTx/>
              <a:buAutoNum type="arabicParenR"/>
            </a:pPr>
            <a:r>
              <a:rPr lang="en-GB" dirty="0">
                <a:ea typeface="ＭＳ Ｐゴシック" charset="-128"/>
              </a:rPr>
              <a:t> Original qualification certificates checked</a:t>
            </a:r>
          </a:p>
          <a:p>
            <a:pPr marL="228600" indent="-228600" eaLnBrk="1" hangingPunct="1">
              <a:spcBef>
                <a:spcPct val="0"/>
              </a:spcBef>
              <a:buFontTx/>
              <a:buAutoNum type="arabicParenR"/>
            </a:pPr>
            <a:r>
              <a:rPr lang="en-GB" dirty="0">
                <a:ea typeface="ＭＳ Ｐゴシック" charset="-128"/>
              </a:rPr>
              <a:t> Prior to the beginning of the operating season, instructors and group leaders who have not worked for PGL before attend a residential training course</a:t>
            </a:r>
          </a:p>
          <a:p>
            <a:pPr marL="228600" indent="-228600" eaLnBrk="1" hangingPunct="1">
              <a:spcBef>
                <a:spcPct val="0"/>
              </a:spcBef>
              <a:buFontTx/>
              <a:buAutoNum type="arabicParenR"/>
            </a:pPr>
            <a:r>
              <a:rPr lang="en-GB" dirty="0">
                <a:ea typeface="ＭＳ Ｐゴシック" charset="-128"/>
              </a:rPr>
              <a:t> Job offer confirmed. On-going support, development training and assessment under the supervision of Senior Instructors.</a:t>
            </a:r>
          </a:p>
          <a:p>
            <a:pPr marL="228600" indent="-228600" eaLnBrk="1" hangingPunct="1">
              <a:spcBef>
                <a:spcPct val="0"/>
              </a:spcBef>
            </a:pPr>
            <a:endParaRPr lang="en-GB" dirty="0">
              <a:ea typeface="ＭＳ Ｐゴシック" charset="-128"/>
            </a:endParaRPr>
          </a:p>
          <a:p>
            <a:pPr marL="228600" indent="-228600" eaLnBrk="1" hangingPunct="1">
              <a:spcBef>
                <a:spcPct val="0"/>
              </a:spcBef>
            </a:pPr>
            <a:r>
              <a:rPr lang="en-GB" dirty="0">
                <a:ea typeface="ＭＳ Ｐゴシック" charset="-128"/>
              </a:rPr>
              <a:t>At every PGL centre you will find an experienced and professional Centre Manager who is in charge of Centre operations and has overall responsibility for the success of your course and the performance of our staff.</a:t>
            </a:r>
            <a:endParaRPr lang="en-GB" b="1" dirty="0">
              <a:ea typeface="ＭＳ Ｐゴシック" charset="-128"/>
            </a:endParaRPr>
          </a:p>
          <a:p>
            <a:pPr marL="228600" indent="-228600" eaLnBrk="1" hangingPunct="1">
              <a:spcBef>
                <a:spcPct val="0"/>
              </a:spcBef>
            </a:pPr>
            <a:endParaRPr lang="en-GB" b="1" dirty="0">
              <a:ea typeface="ＭＳ Ｐゴシック" charset="-128"/>
            </a:endParaRPr>
          </a:p>
          <a:p>
            <a:pPr marL="228600" indent="-228600" eaLnBrk="1" hangingPunct="1">
              <a:spcBef>
                <a:spcPct val="0"/>
              </a:spcBef>
              <a:buFontTx/>
              <a:buChar char="•"/>
            </a:pPr>
            <a:r>
              <a:rPr lang="en-GB" b="1" dirty="0">
                <a:ea typeface="ＭＳ Ｐゴシック" charset="-128"/>
              </a:rPr>
              <a:t>Operating procedures</a:t>
            </a:r>
            <a:r>
              <a:rPr lang="en-GB" dirty="0">
                <a:ea typeface="ＭＳ Ｐゴシック" charset="-128"/>
              </a:rPr>
              <a:t> conform to National Governing Body guidelines where these are relevant to the activity in question and the level being undertaken.</a:t>
            </a:r>
          </a:p>
          <a:p>
            <a:pPr marL="228600" indent="-228600" eaLnBrk="1" hangingPunct="1">
              <a:spcBef>
                <a:spcPct val="0"/>
              </a:spcBef>
            </a:pPr>
            <a:endParaRPr lang="en-GB" dirty="0">
              <a:ea typeface="ＭＳ Ｐゴシック" charset="-128"/>
            </a:endParaRPr>
          </a:p>
        </p:txBody>
      </p:sp>
    </p:spTree>
    <p:extLst>
      <p:ext uri="{BB962C8B-B14F-4D97-AF65-F5344CB8AC3E}">
        <p14:creationId xmlns:p14="http://schemas.microsoft.com/office/powerpoint/2010/main" val="2548283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1EAEE"/>
                </a:solidFill>
              </a:defRPr>
            </a:lvl1pPr>
          </a:lstStyle>
          <a:p>
            <a:fld id="{D94C2326-C52D-483E-A3B8-5895ECE6FBC8}" type="datetimeFigureOut">
              <a:rPr lang="en-US"/>
              <a:pPr/>
              <a:t>9/9/2024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B6E94897-4813-42DE-BC11-8F06B4867B7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DC1FE637-2C82-40EF-8951-4E6641979FFD}" type="datetimeFigureOut">
              <a:rPr lang="en-US"/>
              <a:pPr/>
              <a:t>9/9/2024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1BB97C2-632F-4D67-9768-07297EBE004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BEE0DEDA-76B6-4E3C-8C7F-24E72619D274}" type="datetimeFigureOut">
              <a:rPr lang="en-US"/>
              <a:pPr/>
              <a:t>9/9/2024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E419705-9A0E-4068-8AC4-57512BFE7C9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1773238"/>
            <a:ext cx="777557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55650" y="3429000"/>
            <a:ext cx="3816350"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4400" y="3429000"/>
            <a:ext cx="3817938"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9144000" cy="6858000"/>
          </a:xfrm>
          <a:solidFill>
            <a:schemeClr val="bg2"/>
          </a:solidFill>
        </p:spPr>
        <p:txBody>
          <a:bodyPr rtlCol="0"/>
          <a:lstStyle/>
          <a:p>
            <a:pPr rtl="0"/>
            <a:r>
              <a:rPr lang="en-US"/>
              <a:t>Click icon to add picture</a:t>
            </a:r>
            <a:endParaRPr lang="en-GB"/>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2"/>
            <a:ext cx="4980214" cy="3300719"/>
          </a:xfrm>
          <a:gradFill>
            <a:gsLst>
              <a:gs pos="0">
                <a:schemeClr val="bg2">
                  <a:alpha val="0"/>
                </a:schemeClr>
              </a:gs>
              <a:gs pos="50000">
                <a:schemeClr val="bg2">
                  <a:alpha val="60000"/>
                </a:schemeClr>
              </a:gs>
            </a:gsLst>
            <a:lin ang="10800000" scaled="1"/>
          </a:gradFill>
        </p:spPr>
        <p:txBody>
          <a:bodyPr rtlCol="0">
            <a:noAutofit/>
          </a:bodyPr>
          <a:lstStyle>
            <a:lvl1pPr marL="411480" indent="0">
              <a:lnSpc>
                <a:spcPct val="200000"/>
              </a:lnSpc>
              <a:buNone/>
              <a:defRPr/>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1"/>
            <a:ext cx="4980214"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411480">
              <a:spcAft>
                <a:spcPts val="900"/>
              </a:spcAft>
              <a:defRPr sz="4800"/>
            </a:lvl1pPr>
          </a:lstStyle>
          <a:p>
            <a:pPr rtl="0"/>
            <a:r>
              <a:rPr lang="en-US"/>
              <a:t>Click to edit Master title style</a:t>
            </a:r>
            <a:endParaRPr lang="en-GB" dirty="0"/>
          </a:p>
        </p:txBody>
      </p:sp>
    </p:spTree>
    <p:extLst>
      <p:ext uri="{BB962C8B-B14F-4D97-AF65-F5344CB8AC3E}">
        <p14:creationId xmlns:p14="http://schemas.microsoft.com/office/powerpoint/2010/main" val="3959925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F7D20636-8C1E-459D-8D7C-0A2887F4DB50}" type="datetimeFigureOut">
              <a:rPr lang="en-US"/>
              <a:pPr/>
              <a:t>9/9/2024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D3390D7-02F0-412F-B4BE-E1954D8B75A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fld id="{2E01390A-116B-4E4A-AB19-7AE4BB7BD50E}" type="datetimeFigureOut">
              <a:rPr lang="en-US"/>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75335057-27EC-4247-A690-287C738C3D1E}"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fld id="{75008112-1257-47DD-BC1E-063D00B55622}" type="datetimeFigureOut">
              <a:rPr lang="en-US"/>
              <a:pPr/>
              <a:t>9/9/2024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CD075236-5668-4E70-AD4A-59CCF9B4A47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fld id="{F365DB5A-1D14-467D-8E23-BA5653CCC95C}" type="datetimeFigureOut">
              <a:rPr lang="en-US"/>
              <a:pPr/>
              <a:t>9/9/2024</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83858639-0B01-49E4-B52F-9F7D8A30147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A9CB96FB-F041-45D3-9905-03D22821C247}" type="datetimeFigureOut">
              <a:rPr lang="en-US"/>
              <a:pPr/>
              <a:t>9/9/2024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EB6F57C5-2449-4408-9FD2-20886B9ADCD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5CEA7DDB-50D5-4B65-88EB-A5F0C821CE09}" type="datetimeFigureOut">
              <a:rPr lang="en-US"/>
              <a:pPr/>
              <a:t>9/9/2024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0AF589E3-B9FC-4259-95A2-D53F5F5C83D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fld id="{47F62A7A-6FDE-4446-90C5-CE50004CDEEF}" type="datetimeFigureOut">
              <a:rPr lang="en-US"/>
              <a:pPr/>
              <a:t>9/9/2024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3570EF8D-25E8-4862-9D62-472A630FB5E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endParaRPr lang="en-US"/>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a:defRPr/>
            </a:pPr>
            <a:endParaRPr lang="en-US">
              <a:solidFill>
                <a:schemeClr val="lt1"/>
              </a:solidFill>
              <a:latin typeface="+mn-lt"/>
              <a:ea typeface="+mn-ea"/>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2E6C5B4B-4DA3-4938-AC89-D889C347E7D2}" type="datetimeFigureOut">
              <a:rPr lang="en-US"/>
              <a:pPr/>
              <a:t>9/9/2024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3DE1AC8-F492-445C-9F62-A04C9114B26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fld id="{BDC0AD1A-5E68-4B66-89D3-493D32EACB8B}" type="datetimeFigureOut">
              <a:rPr lang="en-US"/>
              <a:pPr/>
              <a:t>9/9/2024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mn-ea"/>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9007BD63-D9A9-4D43-A778-5EC83E16AD36}" type="slidenum">
              <a:rPr lang="en-US"/>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mn-ea"/>
              </a:endParaRPr>
            </a:p>
          </p:txBody>
        </p:sp>
      </p:grpSp>
    </p:spTree>
  </p:cSld>
  <p:clrMap bg1="lt1" tx1="dk1" bg2="lt2" tx2="dk2" accent1="accent1" accent2="accent2" accent3="accent3" accent4="accent4" accent5="accent5" accent6="accent6" hlink="hlink" folHlink="folHlink"/>
  <p:sldLayoutIdLst>
    <p:sldLayoutId id="2147483747" r:id="rId1"/>
    <p:sldLayoutId id="2147483739" r:id="rId2"/>
    <p:sldLayoutId id="2147483748" r:id="rId3"/>
    <p:sldLayoutId id="2147483740" r:id="rId4"/>
    <p:sldLayoutId id="2147483741" r:id="rId5"/>
    <p:sldLayoutId id="2147483742" r:id="rId6"/>
    <p:sldLayoutId id="2147483743" r:id="rId7"/>
    <p:sldLayoutId id="2147483744" r:id="rId8"/>
    <p:sldLayoutId id="2147483749" r:id="rId9"/>
    <p:sldLayoutId id="2147483745" r:id="rId10"/>
    <p:sldLayoutId id="2147483746" r:id="rId11"/>
    <p:sldLayoutId id="2147483750" r:id="rId12"/>
    <p:sldLayoutId id="2147483751" r:id="rId13"/>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lker.com/clipart-medicine-icon.html"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ecretary@millbrook.swindon.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CA6EF3-4EBD-E960-96D8-8DFE4EFF94D5}"/>
              </a:ext>
            </a:extLst>
          </p:cNvPr>
          <p:cNvSpPr>
            <a:spLocks noGrp="1"/>
          </p:cNvSpPr>
          <p:nvPr>
            <p:ph type="pic" sz="quarter" idx="13"/>
          </p:nvPr>
        </p:nvSpPr>
        <p:spPr/>
        <p:txBody>
          <a:bodyPr/>
          <a:lstStyle/>
          <a:p>
            <a:endParaRPr lang="en-GB" dirty="0"/>
          </a:p>
        </p:txBody>
      </p:sp>
      <p:sp>
        <p:nvSpPr>
          <p:cNvPr id="3" name="Subtitle 2">
            <a:extLst>
              <a:ext uri="{FF2B5EF4-FFF2-40B4-BE49-F238E27FC236}">
                <a16:creationId xmlns:a16="http://schemas.microsoft.com/office/drawing/2014/main" id="{AEE0D40E-D927-D859-4514-E811B2322CE4}"/>
              </a:ext>
            </a:extLst>
          </p:cNvPr>
          <p:cNvSpPr>
            <a:spLocks noGrp="1"/>
          </p:cNvSpPr>
          <p:nvPr>
            <p:ph type="subTitle" idx="1"/>
          </p:nvPr>
        </p:nvSpPr>
        <p:spPr>
          <a:xfrm>
            <a:off x="0" y="1909246"/>
            <a:ext cx="8964488" cy="2475539"/>
          </a:xfrm>
        </p:spPr>
        <p:txBody>
          <a:bodyPr/>
          <a:lstStyle/>
          <a:p>
            <a:pPr>
              <a:spcBef>
                <a:spcPts val="0"/>
              </a:spcBef>
              <a:spcAft>
                <a:spcPts val="0"/>
              </a:spcAft>
            </a:pPr>
            <a:r>
              <a:rPr lang="en-GB" dirty="0"/>
              <a:t>Monday 12</a:t>
            </a:r>
            <a:r>
              <a:rPr lang="en-GB" baseline="30000" dirty="0"/>
              <a:t>th</a:t>
            </a:r>
            <a:r>
              <a:rPr lang="en-GB" dirty="0"/>
              <a:t> May – Grammar, Punctuation and Spelling</a:t>
            </a:r>
          </a:p>
          <a:p>
            <a:pPr>
              <a:spcBef>
                <a:spcPts val="0"/>
              </a:spcBef>
              <a:spcAft>
                <a:spcPts val="0"/>
              </a:spcAft>
            </a:pPr>
            <a:r>
              <a:rPr lang="en-GB" dirty="0"/>
              <a:t>Tuesday 13</a:t>
            </a:r>
            <a:r>
              <a:rPr lang="en-GB" baseline="30000" dirty="0"/>
              <a:t>th</a:t>
            </a:r>
            <a:r>
              <a:rPr lang="en-GB" dirty="0"/>
              <a:t> May - Reading</a:t>
            </a:r>
          </a:p>
          <a:p>
            <a:pPr>
              <a:spcBef>
                <a:spcPts val="0"/>
              </a:spcBef>
              <a:spcAft>
                <a:spcPts val="0"/>
              </a:spcAft>
            </a:pPr>
            <a:r>
              <a:rPr lang="en-GB" dirty="0"/>
              <a:t>Wednesday 14</a:t>
            </a:r>
            <a:r>
              <a:rPr lang="en-GB" baseline="30000" dirty="0"/>
              <a:t>th</a:t>
            </a:r>
            <a:r>
              <a:rPr lang="en-GB" dirty="0"/>
              <a:t> May – Maths Paper 1 (Arithmetic)</a:t>
            </a:r>
          </a:p>
          <a:p>
            <a:pPr>
              <a:spcBef>
                <a:spcPts val="0"/>
              </a:spcBef>
              <a:spcAft>
                <a:spcPts val="0"/>
              </a:spcAft>
            </a:pPr>
            <a:r>
              <a:rPr lang="en-GB" dirty="0"/>
              <a:t>				Maths Paper 2 (Reasoning)</a:t>
            </a:r>
          </a:p>
          <a:p>
            <a:pPr>
              <a:spcBef>
                <a:spcPts val="0"/>
              </a:spcBef>
              <a:spcAft>
                <a:spcPts val="0"/>
              </a:spcAft>
            </a:pPr>
            <a:r>
              <a:rPr lang="en-GB" dirty="0"/>
              <a:t>Thursday 15</a:t>
            </a:r>
            <a:r>
              <a:rPr lang="en-GB" baseline="30000" dirty="0"/>
              <a:t>th</a:t>
            </a:r>
            <a:r>
              <a:rPr lang="en-GB" dirty="0"/>
              <a:t> May – Maths Paper 3 (Reasoning)</a:t>
            </a:r>
          </a:p>
        </p:txBody>
      </p:sp>
      <p:sp>
        <p:nvSpPr>
          <p:cNvPr id="4" name="Title 3">
            <a:extLst>
              <a:ext uri="{FF2B5EF4-FFF2-40B4-BE49-F238E27FC236}">
                <a16:creationId xmlns:a16="http://schemas.microsoft.com/office/drawing/2014/main" id="{EF0FE635-05BA-BD42-87E6-0445C919C29D}"/>
              </a:ext>
            </a:extLst>
          </p:cNvPr>
          <p:cNvSpPr>
            <a:spLocks noGrp="1"/>
          </p:cNvSpPr>
          <p:nvPr>
            <p:ph type="ctrTitle"/>
          </p:nvPr>
        </p:nvSpPr>
        <p:spPr>
          <a:xfrm>
            <a:off x="-1" y="-648357"/>
            <a:ext cx="4980214" cy="2651632"/>
          </a:xfrm>
        </p:spPr>
        <p:txBody>
          <a:bodyPr/>
          <a:lstStyle/>
          <a:p>
            <a:r>
              <a:rPr lang="en-GB" dirty="0"/>
              <a:t>SATs</a:t>
            </a:r>
          </a:p>
        </p:txBody>
      </p:sp>
    </p:spTree>
    <p:extLst>
      <p:ext uri="{BB962C8B-B14F-4D97-AF65-F5344CB8AC3E}">
        <p14:creationId xmlns:p14="http://schemas.microsoft.com/office/powerpoint/2010/main" val="344289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a:xfrm>
            <a:off x="323850" y="0"/>
            <a:ext cx="8229600" cy="1143000"/>
          </a:xfrm>
        </p:spPr>
        <p:txBody>
          <a:bodyPr/>
          <a:lstStyle/>
          <a:p>
            <a:pPr eaLnBrk="1" hangingPunct="1"/>
            <a:r>
              <a:rPr lang="en-GB">
                <a:ea typeface="ＭＳ Ｐゴシック" charset="-128"/>
              </a:rPr>
              <a:t>      PGL Kit </a:t>
            </a:r>
            <a:r>
              <a:rPr lang="en-GB" dirty="0">
                <a:ea typeface="ＭＳ Ｐゴシック" charset="-128"/>
              </a:rPr>
              <a:t>List</a:t>
            </a:r>
            <a:endParaRPr lang="en-US" dirty="0">
              <a:ea typeface="ＭＳ Ｐゴシック" charset="-128"/>
            </a:endParaRPr>
          </a:p>
        </p:txBody>
      </p:sp>
      <p:sp>
        <p:nvSpPr>
          <p:cNvPr id="30722" name="Content Placeholder 5"/>
          <p:cNvSpPr>
            <a:spLocks noGrp="1"/>
          </p:cNvSpPr>
          <p:nvPr>
            <p:ph sz="half" idx="1"/>
          </p:nvPr>
        </p:nvSpPr>
        <p:spPr>
          <a:xfrm>
            <a:off x="395288" y="1196975"/>
            <a:ext cx="4320728" cy="5661025"/>
          </a:xfrm>
        </p:spPr>
        <p:txBody>
          <a:bodyPr/>
          <a:lstStyle/>
          <a:p>
            <a:pPr eaLnBrk="1" hangingPunct="1">
              <a:buFont typeface="Arial" pitchFamily="34" charset="0"/>
              <a:buNone/>
            </a:pPr>
            <a:r>
              <a:rPr lang="en-GB" sz="1600" dirty="0">
                <a:latin typeface="Comic Sans MS" panose="030F0702030302020204" pitchFamily="66" charset="0"/>
                <a:ea typeface="ＭＳ Ｐゴシック" charset="-128"/>
              </a:rPr>
              <a:t>Essentials:</a:t>
            </a:r>
          </a:p>
          <a:p>
            <a:pPr eaLnBrk="1" hangingPunct="1"/>
            <a:r>
              <a:rPr lang="en-GB" sz="1600" dirty="0">
                <a:latin typeface="Comic Sans MS" panose="030F0702030302020204" pitchFamily="66" charset="0"/>
                <a:ea typeface="ＭＳ Ｐゴシック" charset="-128"/>
              </a:rPr>
              <a:t>Sleeping bag and pillow</a:t>
            </a:r>
          </a:p>
          <a:p>
            <a:pPr eaLnBrk="1" hangingPunct="1"/>
            <a:r>
              <a:rPr lang="en-GB" sz="1600" dirty="0">
                <a:latin typeface="Comic Sans MS" panose="030F0702030302020204" pitchFamily="66" charset="0"/>
                <a:ea typeface="ＭＳ Ｐゴシック" charset="-128"/>
              </a:rPr>
              <a:t>Rucksack</a:t>
            </a:r>
          </a:p>
          <a:p>
            <a:pPr eaLnBrk="1" hangingPunct="1"/>
            <a:r>
              <a:rPr lang="en-GB" sz="1600" dirty="0">
                <a:latin typeface="Comic Sans MS" panose="030F0702030302020204" pitchFamily="66" charset="0"/>
                <a:ea typeface="ＭＳ Ｐゴシック" charset="-128"/>
              </a:rPr>
              <a:t>Suitcase or holdall</a:t>
            </a:r>
          </a:p>
          <a:p>
            <a:pPr eaLnBrk="1" hangingPunct="1"/>
            <a:r>
              <a:rPr lang="en-GB" sz="1600" dirty="0">
                <a:latin typeface="Comic Sans MS" panose="030F0702030302020204" pitchFamily="66" charset="0"/>
                <a:ea typeface="ＭＳ Ｐゴシック" charset="-128"/>
              </a:rPr>
              <a:t>Named water bottle</a:t>
            </a:r>
          </a:p>
          <a:p>
            <a:pPr eaLnBrk="1" hangingPunct="1"/>
            <a:r>
              <a:rPr lang="en-GB" sz="1600" dirty="0">
                <a:latin typeface="Comic Sans MS" panose="030F0702030302020204" pitchFamily="66" charset="0"/>
                <a:ea typeface="ＭＳ Ｐゴシック" charset="-128"/>
              </a:rPr>
              <a:t>Pyjamas</a:t>
            </a:r>
          </a:p>
          <a:p>
            <a:pPr eaLnBrk="1" hangingPunct="1"/>
            <a:r>
              <a:rPr lang="en-GB" sz="1600" dirty="0">
                <a:latin typeface="Comic Sans MS" panose="030F0702030302020204" pitchFamily="66" charset="0"/>
                <a:ea typeface="ＭＳ Ｐゴシック" charset="-128"/>
              </a:rPr>
              <a:t>Leggings/track suit bottoms/cargo trousers etc</a:t>
            </a:r>
            <a:r>
              <a:rPr lang="en-US" sz="1600" dirty="0">
                <a:latin typeface="Comic Sans MS" panose="030F0702030302020204" pitchFamily="66" charset="0"/>
                <a:ea typeface="ＭＳ Ｐゴシック" charset="-128"/>
              </a:rPr>
              <a:t> (NO JEANS!!)</a:t>
            </a:r>
          </a:p>
          <a:p>
            <a:pPr eaLnBrk="1" hangingPunct="1"/>
            <a:r>
              <a:rPr lang="en-GB" sz="1600" dirty="0">
                <a:latin typeface="Comic Sans MS" panose="030F0702030302020204" pitchFamily="66" charset="0"/>
                <a:ea typeface="ＭＳ Ｐゴシック" charset="-128"/>
              </a:rPr>
              <a:t>T-shirts</a:t>
            </a:r>
          </a:p>
          <a:p>
            <a:pPr eaLnBrk="1" hangingPunct="1"/>
            <a:r>
              <a:rPr lang="en-GB" sz="1600" dirty="0">
                <a:latin typeface="Comic Sans MS" panose="030F0702030302020204" pitchFamily="66" charset="0"/>
                <a:ea typeface="ＭＳ Ｐゴシック" charset="-128"/>
              </a:rPr>
              <a:t>Socks and undies (lots)</a:t>
            </a:r>
          </a:p>
          <a:p>
            <a:pPr eaLnBrk="1" hangingPunct="1"/>
            <a:r>
              <a:rPr lang="en-GB" sz="1600" dirty="0">
                <a:latin typeface="Comic Sans MS" panose="030F0702030302020204" pitchFamily="66" charset="0"/>
                <a:ea typeface="ＭＳ Ｐゴシック" charset="-128"/>
              </a:rPr>
              <a:t>Swim wear</a:t>
            </a:r>
          </a:p>
          <a:p>
            <a:pPr eaLnBrk="1" hangingPunct="1"/>
            <a:r>
              <a:rPr lang="en-GB" sz="1600" dirty="0">
                <a:latin typeface="Comic Sans MS" panose="030F0702030302020204" pitchFamily="66" charset="0"/>
                <a:ea typeface="ＭＳ Ｐゴシック" charset="-128"/>
              </a:rPr>
              <a:t>2 pairs of old trainers (1 pair may get wet)</a:t>
            </a:r>
          </a:p>
          <a:p>
            <a:pPr eaLnBrk="1" hangingPunct="1"/>
            <a:r>
              <a:rPr lang="en-GB" sz="1600" dirty="0">
                <a:latin typeface="Comic Sans MS" panose="030F0702030302020204" pitchFamily="66" charset="0"/>
                <a:ea typeface="ＭＳ Ｐゴシック" charset="-128"/>
              </a:rPr>
              <a:t>Waterproof jacket</a:t>
            </a:r>
          </a:p>
          <a:p>
            <a:pPr eaLnBrk="1" hangingPunct="1"/>
            <a:r>
              <a:rPr lang="en-GB" sz="1600" dirty="0">
                <a:latin typeface="Comic Sans MS" panose="030F0702030302020204" pitchFamily="66" charset="0"/>
                <a:ea typeface="ＭＳ Ｐゴシック" charset="-128"/>
              </a:rPr>
              <a:t>Jumper/fleece</a:t>
            </a:r>
          </a:p>
          <a:p>
            <a:pPr eaLnBrk="1" hangingPunct="1"/>
            <a:r>
              <a:rPr lang="en-GB" sz="1600" dirty="0">
                <a:latin typeface="Comic Sans MS" panose="030F0702030302020204" pitchFamily="66" charset="0"/>
                <a:ea typeface="ＭＳ Ｐゴシック" charset="-128"/>
              </a:rPr>
              <a:t>Toiletries (showers every night!)</a:t>
            </a:r>
          </a:p>
          <a:p>
            <a:pPr eaLnBrk="1" hangingPunct="1"/>
            <a:r>
              <a:rPr lang="en-GB" sz="1600" dirty="0">
                <a:latin typeface="Comic Sans MS" panose="030F0702030302020204" pitchFamily="66" charset="0"/>
                <a:ea typeface="ＭＳ Ｐゴシック" charset="-128"/>
              </a:rPr>
              <a:t>2 towels</a:t>
            </a:r>
          </a:p>
          <a:p>
            <a:pPr eaLnBrk="1" hangingPunct="1">
              <a:buFont typeface="Arial" pitchFamily="34" charset="0"/>
              <a:buNone/>
            </a:pPr>
            <a:endParaRPr lang="en-GB" sz="1600" b="1" dirty="0">
              <a:ea typeface="ＭＳ Ｐゴシック" charset="-128"/>
            </a:endParaRPr>
          </a:p>
          <a:p>
            <a:pPr eaLnBrk="1" hangingPunct="1"/>
            <a:endParaRPr lang="en-GB" sz="1600" b="1" dirty="0">
              <a:ea typeface="ＭＳ Ｐゴシック" charset="-128"/>
            </a:endParaRPr>
          </a:p>
          <a:p>
            <a:pPr eaLnBrk="1" hangingPunct="1"/>
            <a:endParaRPr lang="en-GB" b="1" dirty="0">
              <a:ea typeface="ＭＳ Ｐゴシック" charset="-128"/>
            </a:endParaRPr>
          </a:p>
        </p:txBody>
      </p:sp>
      <p:sp>
        <p:nvSpPr>
          <p:cNvPr id="30723" name="Content Placeholder 9"/>
          <p:cNvSpPr>
            <a:spLocks noGrp="1"/>
          </p:cNvSpPr>
          <p:nvPr>
            <p:ph sz="half" idx="2"/>
          </p:nvPr>
        </p:nvSpPr>
        <p:spPr>
          <a:xfrm>
            <a:off x="4648200" y="1214438"/>
            <a:ext cx="4038600" cy="5238750"/>
          </a:xfrm>
        </p:spPr>
        <p:txBody>
          <a:bodyPr/>
          <a:lstStyle/>
          <a:p>
            <a:pPr eaLnBrk="1" hangingPunct="1">
              <a:buFont typeface="Arial" pitchFamily="34" charset="0"/>
              <a:buNone/>
            </a:pPr>
            <a:r>
              <a:rPr lang="en-GB" sz="1600" dirty="0">
                <a:latin typeface="Comic Sans MS" panose="030F0702030302020204" pitchFamily="66" charset="0"/>
                <a:ea typeface="ＭＳ Ｐゴシック" charset="-128"/>
              </a:rPr>
              <a:t>You may also want to pack:</a:t>
            </a:r>
          </a:p>
          <a:p>
            <a:pPr eaLnBrk="1" hangingPunct="1"/>
            <a:r>
              <a:rPr lang="en-GB" sz="1600" dirty="0">
                <a:latin typeface="Comic Sans MS" panose="030F0702030302020204" pitchFamily="66" charset="0"/>
                <a:ea typeface="ＭＳ Ｐゴシック" charset="-128"/>
              </a:rPr>
              <a:t>Comfortable shoes/slippers for in rooms</a:t>
            </a:r>
          </a:p>
          <a:p>
            <a:pPr eaLnBrk="1" hangingPunct="1"/>
            <a:r>
              <a:rPr lang="en-GB" sz="1600" dirty="0">
                <a:latin typeface="Comic Sans MS" panose="030F0702030302020204" pitchFamily="66" charset="0"/>
                <a:ea typeface="ＭＳ Ｐゴシック" charset="-128"/>
              </a:rPr>
              <a:t>Cuddly toy</a:t>
            </a:r>
          </a:p>
          <a:p>
            <a:pPr eaLnBrk="1" hangingPunct="1"/>
            <a:r>
              <a:rPr lang="en-GB" sz="1600" dirty="0">
                <a:latin typeface="Comic Sans MS" panose="030F0702030302020204" pitchFamily="66" charset="0"/>
                <a:ea typeface="ＭＳ Ｐゴシック" charset="-128"/>
              </a:rPr>
              <a:t>Reading book</a:t>
            </a:r>
          </a:p>
          <a:p>
            <a:pPr eaLnBrk="1" hangingPunct="1"/>
            <a:r>
              <a:rPr lang="en-GB" sz="1600" dirty="0">
                <a:latin typeface="Comic Sans MS" panose="030F0702030302020204" pitchFamily="66" charset="0"/>
                <a:ea typeface="ＭＳ Ｐゴシック" charset="-128"/>
              </a:rPr>
              <a:t>Travel games (NO ELECTRONIC GAMES ; IPODS OR MOBILE PHONES!)</a:t>
            </a:r>
          </a:p>
          <a:p>
            <a:pPr eaLnBrk="1" hangingPunct="1"/>
            <a:r>
              <a:rPr lang="en-GB" sz="1600" dirty="0">
                <a:latin typeface="Comic Sans MS" panose="030F0702030302020204" pitchFamily="66" charset="0"/>
                <a:ea typeface="ＭＳ Ｐゴシック" charset="-128"/>
              </a:rPr>
              <a:t>Labelled plastic bin liner for smelly clothes.</a:t>
            </a:r>
          </a:p>
          <a:p>
            <a:pPr eaLnBrk="1" hangingPunct="1"/>
            <a:r>
              <a:rPr lang="en-GB" sz="1600" dirty="0">
                <a:latin typeface="Comic Sans MS" panose="030F0702030302020204" pitchFamily="66" charset="0"/>
                <a:ea typeface="ＭＳ Ｐゴシック" charset="-128"/>
              </a:rPr>
              <a:t>Camera – disposable/digital</a:t>
            </a:r>
          </a:p>
          <a:p>
            <a:pPr eaLnBrk="1" hangingPunct="1"/>
            <a:r>
              <a:rPr lang="en-GB" sz="1600" dirty="0">
                <a:latin typeface="Comic Sans MS" panose="030F0702030302020204" pitchFamily="66" charset="0"/>
                <a:ea typeface="ＭＳ Ｐゴシック" charset="-128"/>
              </a:rPr>
              <a:t>Roll-on deodorants – NO SPRAYS</a:t>
            </a:r>
          </a:p>
          <a:p>
            <a:pPr eaLnBrk="1" hangingPunct="1"/>
            <a:endParaRPr lang="en-GB" sz="1600" dirty="0">
              <a:latin typeface="Comic Sans MS" panose="030F0702030302020204" pitchFamily="66" charset="0"/>
              <a:ea typeface="ＭＳ Ｐゴシック" charset="-128"/>
            </a:endParaRPr>
          </a:p>
          <a:p>
            <a:pPr eaLnBrk="1" hangingPunct="1">
              <a:buFont typeface="Arial" pitchFamily="34" charset="0"/>
              <a:buNone/>
            </a:pPr>
            <a:r>
              <a:rPr lang="en-GB" sz="1600" dirty="0">
                <a:latin typeface="Comic Sans MS" panose="030F0702030302020204" pitchFamily="66" charset="0"/>
                <a:ea typeface="ＭＳ Ｐゴシック" charset="-128"/>
              </a:rPr>
              <a:t>Spending Money:</a:t>
            </a:r>
          </a:p>
          <a:p>
            <a:pPr eaLnBrk="1" hangingPunct="1">
              <a:buFont typeface="Arial" pitchFamily="34" charset="0"/>
              <a:buNone/>
            </a:pPr>
            <a:r>
              <a:rPr lang="en-GB" sz="1600" dirty="0">
                <a:latin typeface="Comic Sans MS" panose="030F0702030302020204" pitchFamily="66" charset="0"/>
                <a:ea typeface="ＭＳ Ｐゴシック" charset="-128"/>
              </a:rPr>
              <a:t>£5 for on-site shop</a:t>
            </a:r>
          </a:p>
          <a:p>
            <a:pPr eaLnBrk="1" hangingPunct="1">
              <a:buFont typeface="Arial" pitchFamily="34" charset="0"/>
              <a:buNone/>
            </a:pPr>
            <a:endParaRPr lang="en-GB" sz="1600" b="1" dirty="0">
              <a:ea typeface="ＭＳ Ｐゴシック" charset="-128"/>
            </a:endParaRPr>
          </a:p>
          <a:p>
            <a:pPr eaLnBrk="1" hangingPunct="1"/>
            <a:endParaRPr lang="en-US" sz="1600" b="1" dirty="0">
              <a:ea typeface="ＭＳ Ｐゴシック" charset="-128"/>
            </a:endParaRPr>
          </a:p>
        </p:txBody>
      </p:sp>
      <p:pic>
        <p:nvPicPr>
          <p:cNvPr id="30724" name="Picture 8" descr="http://www.featurepics.com/FI/Thumb/20090403/Red-School-Bag-1139845.jpg"/>
          <p:cNvPicPr>
            <a:picLocks noChangeAspect="1" noChangeArrowheads="1"/>
          </p:cNvPicPr>
          <p:nvPr/>
        </p:nvPicPr>
        <p:blipFill>
          <a:blip r:embed="rId2" cstate="print"/>
          <a:srcRect/>
          <a:stretch>
            <a:fillRect/>
          </a:stretch>
        </p:blipFill>
        <p:spPr bwMode="auto">
          <a:xfrm>
            <a:off x="7380288" y="260350"/>
            <a:ext cx="1585912" cy="12414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514350"/>
            <a:ext cx="2743200" cy="1162050"/>
          </a:xfrm>
        </p:spPr>
        <p:txBody>
          <a:bodyPr/>
          <a:lstStyle/>
          <a:p>
            <a:pPr eaLnBrk="1" hangingPunct="1"/>
            <a:r>
              <a:rPr lang="en-GB" sz="3600">
                <a:ea typeface="ＭＳ Ｐゴシック" charset="-128"/>
              </a:rPr>
              <a:t>Medicines</a:t>
            </a:r>
            <a:endParaRPr lang="en-US" sz="3600">
              <a:ea typeface="ＭＳ Ｐゴシック" charset="-128"/>
            </a:endParaRPr>
          </a:p>
        </p:txBody>
      </p:sp>
      <p:sp>
        <p:nvSpPr>
          <p:cNvPr id="32770" name="Text Placeholder 4"/>
          <p:cNvSpPr>
            <a:spLocks noGrp="1"/>
          </p:cNvSpPr>
          <p:nvPr>
            <p:ph type="body" idx="2"/>
          </p:nvPr>
        </p:nvSpPr>
        <p:spPr/>
        <p:txBody>
          <a:bodyPr/>
          <a:lstStyle/>
          <a:p>
            <a:pPr eaLnBrk="1" hangingPunct="1">
              <a:buFont typeface="Arial" pitchFamily="34" charset="0"/>
              <a:buChar char="•"/>
            </a:pPr>
            <a:endParaRPr lang="en-GB" dirty="0">
              <a:ea typeface="ＭＳ Ｐゴシック" charset="-128"/>
            </a:endParaRPr>
          </a:p>
          <a:p>
            <a:pPr eaLnBrk="1" hangingPunct="1"/>
            <a:endParaRPr lang="en-US" dirty="0">
              <a:ea typeface="ＭＳ Ｐゴシック" charset="-128"/>
            </a:endParaRPr>
          </a:p>
        </p:txBody>
      </p:sp>
      <p:sp>
        <p:nvSpPr>
          <p:cNvPr id="12291" name="Content Placeholder 3"/>
          <p:cNvSpPr>
            <a:spLocks noGrp="1"/>
          </p:cNvSpPr>
          <p:nvPr>
            <p:ph sz="half" idx="1"/>
          </p:nvPr>
        </p:nvSpPr>
        <p:spPr>
          <a:xfrm>
            <a:off x="3429000" y="1143000"/>
            <a:ext cx="5247456" cy="5310336"/>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GB" sz="2300" dirty="0">
                <a:latin typeface="Comic Sans MS" panose="030F0702030302020204" pitchFamily="66" charset="0"/>
                <a:ea typeface="+mn-ea"/>
                <a:cs typeface="+mn-cs"/>
              </a:rPr>
              <a:t>If your child needs any form of medication  (including  morning or night time inhalers, Calpol etc) this needs to be named with full instructions and handed to the member of staff responsible for medicines on the morning of our departure.  </a:t>
            </a:r>
          </a:p>
          <a:p>
            <a:pPr marL="0" indent="0" eaLnBrk="1" fontAlgn="auto" hangingPunct="1">
              <a:spcAft>
                <a:spcPts val="0"/>
              </a:spcAft>
              <a:buClr>
                <a:schemeClr val="accent3"/>
              </a:buClr>
              <a:buNone/>
              <a:defRPr/>
            </a:pPr>
            <a:endParaRPr lang="en-GB" sz="2300" dirty="0">
              <a:latin typeface="Comic Sans MS" panose="030F0702030302020204" pitchFamily="66" charset="0"/>
              <a:ea typeface="+mn-ea"/>
              <a:cs typeface="+mn-cs"/>
            </a:endParaRPr>
          </a:p>
          <a:p>
            <a:pPr marL="274320" indent="-274320" eaLnBrk="1" fontAlgn="auto" hangingPunct="1">
              <a:spcAft>
                <a:spcPts val="0"/>
              </a:spcAft>
              <a:buClr>
                <a:schemeClr val="accent3"/>
              </a:buClr>
              <a:buFont typeface="Wingdings 2"/>
              <a:buChar char=""/>
              <a:defRPr/>
            </a:pPr>
            <a:r>
              <a:rPr lang="en-GB" sz="2300" dirty="0">
                <a:latin typeface="Comic Sans MS" panose="030F0702030302020204" pitchFamily="66" charset="0"/>
                <a:ea typeface="+mn-ea"/>
                <a:cs typeface="+mn-cs"/>
              </a:rPr>
              <a:t>We must have your signature on the GENERAL INFORMATION SHEET which allows us to administer any medicines/inhalers etc or to seek medical help if we need to.</a:t>
            </a:r>
          </a:p>
          <a:p>
            <a:pPr marL="0" indent="0" eaLnBrk="1" fontAlgn="auto" hangingPunct="1">
              <a:spcAft>
                <a:spcPts val="0"/>
              </a:spcAft>
              <a:buClr>
                <a:schemeClr val="accent3"/>
              </a:buClr>
              <a:buNone/>
              <a:defRPr/>
            </a:pPr>
            <a:endParaRPr lang="en-GB" sz="2300" dirty="0">
              <a:latin typeface="Comic Sans MS" panose="030F0702030302020204" pitchFamily="66" charset="0"/>
              <a:ea typeface="+mn-ea"/>
              <a:cs typeface="+mn-cs"/>
            </a:endParaRPr>
          </a:p>
          <a:p>
            <a:pPr marL="274320" indent="-274320" eaLnBrk="1" fontAlgn="auto" hangingPunct="1">
              <a:spcAft>
                <a:spcPts val="0"/>
              </a:spcAft>
              <a:buClr>
                <a:schemeClr val="accent3"/>
              </a:buClr>
              <a:buFont typeface="Wingdings 2"/>
              <a:buChar char=""/>
              <a:defRPr/>
            </a:pPr>
            <a:r>
              <a:rPr lang="en-GB" sz="2300" dirty="0">
                <a:latin typeface="Comic Sans MS" panose="030F0702030302020204" pitchFamily="66" charset="0"/>
                <a:ea typeface="+mn-ea"/>
                <a:cs typeface="+mn-cs"/>
              </a:rPr>
              <a:t>If your child gets travel sick, please buy travel medicines.  We will be travelling by coach on Friday and Monday.</a:t>
            </a:r>
          </a:p>
          <a:p>
            <a:pPr marL="0" indent="0" eaLnBrk="1" fontAlgn="auto" hangingPunct="1">
              <a:spcAft>
                <a:spcPts val="0"/>
              </a:spcAft>
              <a:buClr>
                <a:schemeClr val="accent3"/>
              </a:buClr>
              <a:buNone/>
              <a:defRPr/>
            </a:pPr>
            <a:endParaRPr lang="en-GB" sz="2300" dirty="0">
              <a:latin typeface="Comic Sans MS" panose="030F0702030302020204" pitchFamily="66" charset="0"/>
              <a:ea typeface="+mn-ea"/>
              <a:cs typeface="+mn-cs"/>
            </a:endParaRPr>
          </a:p>
          <a:p>
            <a:pPr marL="274320" indent="-274320" eaLnBrk="1" fontAlgn="auto" hangingPunct="1">
              <a:spcAft>
                <a:spcPts val="0"/>
              </a:spcAft>
              <a:buClr>
                <a:schemeClr val="accent3"/>
              </a:buClr>
              <a:buFont typeface="Wingdings 2"/>
              <a:buChar char=""/>
              <a:defRPr/>
            </a:pPr>
            <a:r>
              <a:rPr lang="en-GB" sz="2300" dirty="0">
                <a:latin typeface="Comic Sans MS" panose="030F0702030302020204" pitchFamily="66" charset="0"/>
                <a:ea typeface="+mn-ea"/>
                <a:cs typeface="+mn-cs"/>
              </a:rPr>
              <a:t>Any child with Asthma, who needs an inhaler during the day, must carry their inhaler with them at all times and will not be allowed to try activities unless they have their inhaler with them!</a:t>
            </a:r>
          </a:p>
          <a:p>
            <a:pPr marL="274320" indent="-274320" eaLnBrk="1" fontAlgn="auto" hangingPunct="1">
              <a:spcAft>
                <a:spcPts val="0"/>
              </a:spcAft>
              <a:buClr>
                <a:schemeClr val="accent3"/>
              </a:buClr>
              <a:buFont typeface="Arial" charset="0"/>
              <a:buNone/>
              <a:defRPr/>
            </a:pPr>
            <a:endParaRPr lang="en-GB" sz="2000" dirty="0">
              <a:ea typeface="+mn-ea"/>
              <a:cs typeface="+mn-cs"/>
            </a:endParaRPr>
          </a:p>
          <a:p>
            <a:pPr marL="274320" indent="-274320" eaLnBrk="1" fontAlgn="auto" hangingPunct="1">
              <a:spcAft>
                <a:spcPts val="0"/>
              </a:spcAft>
              <a:buClr>
                <a:schemeClr val="accent3"/>
              </a:buClr>
              <a:buFont typeface="Wingdings 2"/>
              <a:buChar char=""/>
              <a:defRPr/>
            </a:pPr>
            <a:endParaRPr lang="en-GB" dirty="0">
              <a:ea typeface="+mn-ea"/>
              <a:cs typeface="+mn-cs"/>
            </a:endParaRPr>
          </a:p>
          <a:p>
            <a:pPr marL="274320" indent="-274320" eaLnBrk="1" fontAlgn="auto" hangingPunct="1">
              <a:spcAft>
                <a:spcPts val="0"/>
              </a:spcAft>
              <a:buClr>
                <a:schemeClr val="accent3"/>
              </a:buClr>
              <a:buFont typeface="Wingdings 2"/>
              <a:buChar char=""/>
              <a:defRPr/>
            </a:pPr>
            <a:endParaRPr lang="en-US" dirty="0">
              <a:ea typeface="+mn-ea"/>
              <a:cs typeface="+mn-cs"/>
            </a:endParaRPr>
          </a:p>
        </p:txBody>
      </p:sp>
      <p:pic>
        <p:nvPicPr>
          <p:cNvPr id="32772" name="Picture 5" descr="Medicine Icon Clip Art">
            <a:hlinkClick r:id="rId2"/>
          </p:cNvPr>
          <p:cNvPicPr>
            <a:picLocks noChangeAspect="1" noChangeArrowheads="1"/>
          </p:cNvPicPr>
          <p:nvPr/>
        </p:nvPicPr>
        <p:blipFill>
          <a:blip r:embed="rId3" cstate="print"/>
          <a:srcRect/>
          <a:stretch>
            <a:fillRect/>
          </a:stretch>
        </p:blipFill>
        <p:spPr bwMode="auto">
          <a:xfrm>
            <a:off x="714375" y="1571625"/>
            <a:ext cx="2357438" cy="39290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85750" y="-142875"/>
            <a:ext cx="8229600" cy="1143000"/>
          </a:xfrm>
        </p:spPr>
        <p:txBody>
          <a:bodyPr/>
          <a:lstStyle/>
          <a:p>
            <a:pPr eaLnBrk="1" hangingPunct="1"/>
            <a:r>
              <a:rPr lang="en-GB">
                <a:ea typeface="ＭＳ Ｐゴシック" charset="-128"/>
              </a:rPr>
              <a:t>Important things to remember</a:t>
            </a:r>
            <a:endParaRPr lang="en-US">
              <a:ea typeface="ＭＳ Ｐゴシック" charset="-128"/>
            </a:endParaRPr>
          </a:p>
        </p:txBody>
      </p:sp>
      <p:sp>
        <p:nvSpPr>
          <p:cNvPr id="31746" name="Content Placeholder 2"/>
          <p:cNvSpPr>
            <a:spLocks noGrp="1"/>
          </p:cNvSpPr>
          <p:nvPr>
            <p:ph idx="1"/>
          </p:nvPr>
        </p:nvSpPr>
        <p:spPr>
          <a:xfrm>
            <a:off x="395536" y="1268760"/>
            <a:ext cx="8579296" cy="4997450"/>
          </a:xfrm>
        </p:spPr>
        <p:txBody>
          <a:bodyPr/>
          <a:lstStyle/>
          <a:p>
            <a:pPr eaLnBrk="1" hangingPunct="1"/>
            <a:r>
              <a:rPr lang="en-GB" sz="2000" dirty="0">
                <a:latin typeface="Comic Sans MS" panose="030F0702030302020204" pitchFamily="66" charset="0"/>
                <a:ea typeface="ＭＳ Ｐゴシック" charset="-128"/>
              </a:rPr>
              <a:t>We will take good care of your children and have </a:t>
            </a:r>
          </a:p>
          <a:p>
            <a:pPr eaLnBrk="1" hangingPunct="1">
              <a:buFont typeface="Arial" pitchFamily="34" charset="0"/>
              <a:buNone/>
            </a:pPr>
            <a:r>
              <a:rPr lang="en-GB" sz="2000" dirty="0">
                <a:latin typeface="Comic Sans MS" panose="030F0702030302020204" pitchFamily="66" charset="0"/>
                <a:ea typeface="ＭＳ Ｐゴシック" charset="-128"/>
              </a:rPr>
              <a:t>       loads of fun!</a:t>
            </a:r>
          </a:p>
          <a:p>
            <a:pPr eaLnBrk="1" hangingPunct="1"/>
            <a:r>
              <a:rPr lang="en-GB" sz="2000" dirty="0">
                <a:latin typeface="Comic Sans MS" panose="030F0702030302020204" pitchFamily="66" charset="0"/>
                <a:ea typeface="ＭＳ Ｐゴシック" charset="-128"/>
              </a:rPr>
              <a:t>Some children do get home-sick but we do not </a:t>
            </a:r>
          </a:p>
          <a:p>
            <a:pPr eaLnBrk="1" hangingPunct="1">
              <a:buFont typeface="Arial" pitchFamily="34" charset="0"/>
              <a:buNone/>
            </a:pPr>
            <a:r>
              <a:rPr lang="en-GB" sz="2000" dirty="0">
                <a:latin typeface="Comic Sans MS" panose="030F0702030302020204" pitchFamily="66" charset="0"/>
                <a:ea typeface="ＭＳ Ｐゴシック" charset="-128"/>
              </a:rPr>
              <a:t>      encourage phone contact with home as this often </a:t>
            </a:r>
          </a:p>
          <a:p>
            <a:pPr eaLnBrk="1" hangingPunct="1">
              <a:buFont typeface="Arial" pitchFamily="34" charset="0"/>
              <a:buNone/>
            </a:pPr>
            <a:r>
              <a:rPr lang="en-GB" sz="2000" dirty="0">
                <a:latin typeface="Comic Sans MS" panose="030F0702030302020204" pitchFamily="66" charset="0"/>
                <a:ea typeface="ＭＳ Ｐゴシック" charset="-128"/>
              </a:rPr>
              <a:t>      makes them feel worse.</a:t>
            </a:r>
          </a:p>
          <a:p>
            <a:pPr eaLnBrk="1" hangingPunct="1"/>
            <a:r>
              <a:rPr lang="en-GB" sz="2000" dirty="0">
                <a:latin typeface="Comic Sans MS" panose="030F0702030302020204" pitchFamily="66" charset="0"/>
                <a:ea typeface="ＭＳ Ｐゴシック" charset="-128"/>
              </a:rPr>
              <a:t>On the Friday your child will need a packed lunch,</a:t>
            </a:r>
          </a:p>
          <a:p>
            <a:pPr eaLnBrk="1" hangingPunct="1">
              <a:buFont typeface="Arial" pitchFamily="34" charset="0"/>
              <a:buNone/>
            </a:pPr>
            <a:r>
              <a:rPr lang="en-GB" sz="2000" dirty="0">
                <a:latin typeface="Comic Sans MS" panose="030F0702030302020204" pitchFamily="66" charset="0"/>
                <a:ea typeface="ＭＳ Ｐゴシック" charset="-128"/>
              </a:rPr>
              <a:t>    snack and drink.  Please put these in a plastic bag rather than a box.  </a:t>
            </a:r>
          </a:p>
          <a:p>
            <a:pPr eaLnBrk="1" hangingPunct="1"/>
            <a:r>
              <a:rPr lang="en-GB" sz="2000" dirty="0">
                <a:latin typeface="Comic Sans MS" panose="030F0702030302020204" pitchFamily="66" charset="0"/>
                <a:ea typeface="ＭＳ Ｐゴシック" charset="-128"/>
              </a:rPr>
              <a:t>Any spending money for the PGL site should be put in a named wallet/purse and handed to teacher.</a:t>
            </a:r>
          </a:p>
          <a:p>
            <a:pPr eaLnBrk="1" hangingPunct="1"/>
            <a:r>
              <a:rPr lang="en-GB" sz="2000" dirty="0">
                <a:latin typeface="Comic Sans MS" panose="030F0702030302020204" pitchFamily="66" charset="0"/>
                <a:ea typeface="ＭＳ Ｐゴシック" charset="-128"/>
              </a:rPr>
              <a:t>In case of emergency, we will take necessary steps to safeguard your child and contact school, who will contact you.</a:t>
            </a:r>
          </a:p>
          <a:p>
            <a:pPr eaLnBrk="1" hangingPunct="1"/>
            <a:r>
              <a:rPr lang="en-GB" sz="2000" dirty="0">
                <a:latin typeface="Comic Sans MS" panose="030F0702030302020204" pitchFamily="66" charset="0"/>
                <a:ea typeface="ＭＳ Ｐゴシック" charset="-128"/>
              </a:rPr>
              <a:t>If you need to contact us, during school hours please speak to Mrs Spencer or Mrs Cox. Outside school hours, please see the contact sheet.</a:t>
            </a:r>
          </a:p>
          <a:p>
            <a:pPr eaLnBrk="1" hangingPunct="1">
              <a:buFont typeface="Arial" pitchFamily="34" charset="0"/>
              <a:buNone/>
            </a:pPr>
            <a:endParaRPr lang="en-GB" sz="2000" dirty="0">
              <a:ea typeface="ＭＳ Ｐゴシック" charset="-128"/>
            </a:endParaRPr>
          </a:p>
          <a:p>
            <a:pPr eaLnBrk="1" hangingPunct="1"/>
            <a:endParaRPr lang="en-GB" sz="2400" dirty="0">
              <a:ea typeface="ＭＳ Ｐゴシック" charset="-128"/>
            </a:endParaRPr>
          </a:p>
          <a:p>
            <a:pPr eaLnBrk="1" hangingPunct="1"/>
            <a:endParaRPr lang="en-US" dirty="0">
              <a:ea typeface="ＭＳ Ｐゴシック" charset="-128"/>
            </a:endParaRPr>
          </a:p>
        </p:txBody>
      </p:sp>
      <p:pic>
        <p:nvPicPr>
          <p:cNvPr id="31747" name="Picture 4" descr="http://www.istockphoto.com/file_thumbview_approve/8038629/2/istockphoto_8038629-positive-thinking.jpg"/>
          <p:cNvPicPr>
            <a:picLocks noChangeAspect="1" noChangeArrowheads="1"/>
          </p:cNvPicPr>
          <p:nvPr/>
        </p:nvPicPr>
        <p:blipFill>
          <a:blip r:embed="rId2" cstate="print"/>
          <a:srcRect/>
          <a:stretch>
            <a:fillRect/>
          </a:stretch>
        </p:blipFill>
        <p:spPr bwMode="auto">
          <a:xfrm>
            <a:off x="6948265" y="996311"/>
            <a:ext cx="1778000" cy="1143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p:txBody>
          <a:bodyPr/>
          <a:lstStyle/>
          <a:p>
            <a:pPr eaLnBrk="1" hangingPunct="1"/>
            <a:r>
              <a:rPr lang="en-GB" dirty="0">
                <a:ea typeface="ＭＳ Ｐゴシック" charset="-128"/>
              </a:rPr>
              <a:t>Finally</a:t>
            </a:r>
            <a:endParaRPr lang="en-US" dirty="0">
              <a:ea typeface="ＭＳ Ｐゴシック" charset="-128"/>
            </a:endParaRPr>
          </a:p>
        </p:txBody>
      </p:sp>
      <p:sp>
        <p:nvSpPr>
          <p:cNvPr id="33794" name="Content Placeholder 5"/>
          <p:cNvSpPr>
            <a:spLocks noGrp="1"/>
          </p:cNvSpPr>
          <p:nvPr>
            <p:ph idx="1"/>
          </p:nvPr>
        </p:nvSpPr>
        <p:spPr/>
        <p:txBody>
          <a:bodyPr/>
          <a:lstStyle/>
          <a:p>
            <a:pPr eaLnBrk="1" hangingPunct="1"/>
            <a:r>
              <a:rPr lang="en-GB" dirty="0">
                <a:latin typeface="Comic Sans MS" panose="030F0702030302020204" pitchFamily="66" charset="0"/>
                <a:ea typeface="ＭＳ Ｐゴシック" charset="-128"/>
              </a:rPr>
              <a:t>Please email Mrs Cox </a:t>
            </a:r>
            <a:r>
              <a:rPr lang="en-GB" dirty="0">
                <a:latin typeface="Comic Sans MS" panose="030F0702030302020204" pitchFamily="66" charset="0"/>
                <a:ea typeface="ＭＳ Ｐゴシック" charset="-128"/>
                <a:hlinkClick r:id="rId2">
                  <a:extLst>
                    <a:ext uri="{A12FA001-AC4F-418D-AE19-62706E023703}">
                      <ahyp:hlinkClr xmlns:ahyp="http://schemas.microsoft.com/office/drawing/2018/hyperlinkcolor" val="tx"/>
                    </a:ext>
                  </a:extLst>
                </a:hlinkClick>
              </a:rPr>
              <a:t>secretary@millbrook.swindon.sch.uk</a:t>
            </a:r>
            <a:r>
              <a:rPr lang="en-GB" dirty="0">
                <a:latin typeface="Comic Sans MS" panose="030F0702030302020204" pitchFamily="66" charset="0"/>
                <a:ea typeface="ＭＳ Ｐゴシック" charset="-128"/>
              </a:rPr>
              <a:t> if you have any more questions after this meeting.</a:t>
            </a:r>
          </a:p>
          <a:p>
            <a:pPr eaLnBrk="1" hangingPunct="1"/>
            <a:r>
              <a:rPr lang="en-GB" dirty="0">
                <a:latin typeface="Comic Sans MS" panose="030F0702030302020204" pitchFamily="66" charset="0"/>
                <a:ea typeface="ＭＳ Ｐゴシック" charset="-128"/>
              </a:rPr>
              <a:t>Total cost £254</a:t>
            </a:r>
          </a:p>
          <a:p>
            <a:pPr eaLnBrk="1" hangingPunct="1"/>
            <a:r>
              <a:rPr lang="en-GB" dirty="0">
                <a:latin typeface="Comic Sans MS" panose="030F0702030302020204" pitchFamily="66" charset="0"/>
                <a:ea typeface="ＭＳ Ｐゴシック" charset="-128"/>
              </a:rPr>
              <a:t>Please log into your ParentPay account, tick the consent box and pay your deposit of £30 by Monday 30</a:t>
            </a:r>
            <a:r>
              <a:rPr lang="en-GB" baseline="30000" dirty="0">
                <a:latin typeface="Comic Sans MS" panose="030F0702030302020204" pitchFamily="66" charset="0"/>
                <a:ea typeface="ＭＳ Ｐゴシック" charset="-128"/>
              </a:rPr>
              <a:t>th</a:t>
            </a:r>
            <a:r>
              <a:rPr lang="en-GB" dirty="0">
                <a:latin typeface="Comic Sans MS" panose="030F0702030302020204" pitchFamily="66" charset="0"/>
                <a:ea typeface="ＭＳ Ｐゴシック" charset="-128"/>
              </a:rPr>
              <a:t> September</a:t>
            </a:r>
          </a:p>
          <a:p>
            <a:pPr eaLnBrk="1" hangingPunct="1"/>
            <a:r>
              <a:rPr lang="en-GB" dirty="0">
                <a:latin typeface="Comic Sans MS" panose="030F0702030302020204" pitchFamily="66" charset="0"/>
                <a:ea typeface="ＭＳ Ｐゴシック" charset="-128"/>
              </a:rPr>
              <a:t>A payment plan is offered of 6 payments of £32. Alternatively you can make a one-off payment of £222 – as well as the deposit. The full amount must be paid by April 30th. </a:t>
            </a:r>
          </a:p>
          <a:p>
            <a:pPr eaLnBrk="1" hangingPunct="1">
              <a:buFont typeface="Arial" pitchFamily="34" charset="0"/>
              <a:buNone/>
            </a:pPr>
            <a:endParaRPr lang="en-US" dirty="0">
              <a:ea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4E1448D-8814-EFCA-6C00-B1C1F51FFDB0}"/>
              </a:ext>
            </a:extLst>
          </p:cNvPr>
          <p:cNvSpPr>
            <a:spLocks noGrp="1"/>
          </p:cNvSpPr>
          <p:nvPr>
            <p:ph type="pic" sz="quarter" idx="13"/>
          </p:nvPr>
        </p:nvSpPr>
        <p:spPr/>
        <p:txBody>
          <a:bodyPr/>
          <a:lstStyle/>
          <a:p>
            <a:endParaRPr lang="en-GB" dirty="0"/>
          </a:p>
        </p:txBody>
      </p:sp>
      <p:sp>
        <p:nvSpPr>
          <p:cNvPr id="3" name="Subtitle 2">
            <a:extLst>
              <a:ext uri="{FF2B5EF4-FFF2-40B4-BE49-F238E27FC236}">
                <a16:creationId xmlns:a16="http://schemas.microsoft.com/office/drawing/2014/main" id="{AAB66CD5-DC0C-646F-D36A-CC8529C93BA5}"/>
              </a:ext>
            </a:extLst>
          </p:cNvPr>
          <p:cNvSpPr>
            <a:spLocks noGrp="1"/>
          </p:cNvSpPr>
          <p:nvPr>
            <p:ph type="subTitle" idx="1"/>
          </p:nvPr>
        </p:nvSpPr>
        <p:spPr>
          <a:xfrm>
            <a:off x="0" y="2484124"/>
            <a:ext cx="7583214" cy="2475539"/>
          </a:xfrm>
        </p:spPr>
        <p:txBody>
          <a:bodyPr/>
          <a:lstStyle/>
          <a:p>
            <a:pPr marL="668655" indent="-257175">
              <a:buFontTx/>
              <a:buChar char="-"/>
            </a:pPr>
            <a:r>
              <a:rPr lang="en-GB" dirty="0"/>
              <a:t>Times tables – the children need to be fluent</a:t>
            </a:r>
          </a:p>
          <a:p>
            <a:pPr marL="668655" indent="-257175">
              <a:buFontTx/>
              <a:buChar char="-"/>
            </a:pPr>
            <a:r>
              <a:rPr lang="en-GB" dirty="0"/>
              <a:t>Read every day</a:t>
            </a:r>
          </a:p>
          <a:p>
            <a:pPr marL="668655" indent="-257175">
              <a:buFontTx/>
              <a:buChar char="-"/>
            </a:pPr>
            <a:r>
              <a:rPr lang="en-GB" dirty="0"/>
              <a:t>Spellings – help/motivate children with their spelling work</a:t>
            </a:r>
          </a:p>
          <a:p>
            <a:r>
              <a:rPr lang="en-GB" dirty="0"/>
              <a:t>We work hard teaching the curriculum and skills </a:t>
            </a:r>
          </a:p>
        </p:txBody>
      </p:sp>
      <p:sp>
        <p:nvSpPr>
          <p:cNvPr id="4" name="Title 3">
            <a:extLst>
              <a:ext uri="{FF2B5EF4-FFF2-40B4-BE49-F238E27FC236}">
                <a16:creationId xmlns:a16="http://schemas.microsoft.com/office/drawing/2014/main" id="{ACF36A46-AFF1-A4B5-2C6B-BD889E794690}"/>
              </a:ext>
            </a:extLst>
          </p:cNvPr>
          <p:cNvSpPr>
            <a:spLocks noGrp="1"/>
          </p:cNvSpPr>
          <p:nvPr>
            <p:ph type="ctrTitle"/>
          </p:nvPr>
        </p:nvSpPr>
        <p:spPr>
          <a:xfrm>
            <a:off x="-1" y="-159626"/>
            <a:ext cx="4980214" cy="2651632"/>
          </a:xfrm>
        </p:spPr>
        <p:txBody>
          <a:bodyPr/>
          <a:lstStyle/>
          <a:p>
            <a:r>
              <a:rPr lang="en-GB" dirty="0"/>
              <a:t>What can I do to help my child?</a:t>
            </a:r>
          </a:p>
        </p:txBody>
      </p:sp>
    </p:spTree>
    <p:extLst>
      <p:ext uri="{BB962C8B-B14F-4D97-AF65-F5344CB8AC3E}">
        <p14:creationId xmlns:p14="http://schemas.microsoft.com/office/powerpoint/2010/main" val="221551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fontAlgn="auto" hangingPunct="1">
              <a:spcAft>
                <a:spcPts val="0"/>
              </a:spcAft>
              <a:defRPr/>
            </a:pPr>
            <a:r>
              <a:rPr lang="en-GB"/>
              <a:t>PGL Residential </a:t>
            </a:r>
            <a:endParaRPr lang="en-US"/>
          </a:p>
        </p:txBody>
      </p:sp>
      <p:sp>
        <p:nvSpPr>
          <p:cNvPr id="14338" name="Subtitle 2"/>
          <p:cNvSpPr>
            <a:spLocks noGrp="1"/>
          </p:cNvSpPr>
          <p:nvPr>
            <p:ph type="subTitle" idx="1"/>
          </p:nvPr>
        </p:nvSpPr>
        <p:spPr>
          <a:xfrm>
            <a:off x="533400" y="3228975"/>
            <a:ext cx="7854950" cy="1752600"/>
          </a:xfrm>
        </p:spPr>
        <p:txBody>
          <a:bodyPr/>
          <a:lstStyle/>
          <a:p>
            <a:pPr marR="0" eaLnBrk="1" hangingPunct="1">
              <a:buFont typeface="Arial" pitchFamily="34" charset="0"/>
              <a:buNone/>
            </a:pPr>
            <a:r>
              <a:rPr lang="en-GB" dirty="0">
                <a:latin typeface="Comic Sans MS" panose="030F0702030302020204" pitchFamily="66" charset="0"/>
                <a:ea typeface="ＭＳ Ｐゴシック" charset="-128"/>
              </a:rPr>
              <a:t>6</a:t>
            </a:r>
            <a:r>
              <a:rPr lang="en-GB" baseline="30000" dirty="0">
                <a:latin typeface="Comic Sans MS" panose="030F0702030302020204" pitchFamily="66" charset="0"/>
                <a:ea typeface="ＭＳ Ｐゴシック" charset="-128"/>
              </a:rPr>
              <a:t>th</a:t>
            </a:r>
            <a:r>
              <a:rPr lang="en-GB" dirty="0">
                <a:latin typeface="Comic Sans MS" panose="030F0702030302020204" pitchFamily="66" charset="0"/>
                <a:ea typeface="ＭＳ Ｐゴシック" charset="-128"/>
              </a:rPr>
              <a:t> – 9</a:t>
            </a:r>
            <a:r>
              <a:rPr lang="en-GB" baseline="30000" dirty="0">
                <a:latin typeface="Comic Sans MS" panose="030F0702030302020204" pitchFamily="66" charset="0"/>
                <a:ea typeface="ＭＳ Ｐゴシック" charset="-128"/>
              </a:rPr>
              <a:t>th</a:t>
            </a:r>
            <a:r>
              <a:rPr lang="en-GB" dirty="0">
                <a:latin typeface="Comic Sans MS" panose="030F0702030302020204" pitchFamily="66" charset="0"/>
                <a:ea typeface="ＭＳ Ｐゴシック" charset="-128"/>
              </a:rPr>
              <a:t> June 2025</a:t>
            </a:r>
          </a:p>
          <a:p>
            <a:pPr marR="0" eaLnBrk="1" hangingPunct="1">
              <a:buFont typeface="Arial" pitchFamily="34" charset="0"/>
              <a:buNone/>
            </a:pPr>
            <a:endParaRPr lang="en-US" dirty="0">
              <a:ea typeface="ＭＳ Ｐゴシック"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836613"/>
            <a:ext cx="9144000" cy="2087562"/>
          </a:xfrm>
        </p:spPr>
        <p:txBody>
          <a:bodyPr>
            <a:normAutofit fontScale="90000"/>
          </a:bodyPr>
          <a:lstStyle/>
          <a:p>
            <a:pPr eaLnBrk="1" hangingPunct="1"/>
            <a:br>
              <a:rPr lang="en-GB" sz="4000">
                <a:solidFill>
                  <a:srgbClr val="FFFF66"/>
                </a:solidFill>
                <a:ea typeface="ＭＳ Ｐゴシック" charset="-128"/>
              </a:rPr>
            </a:br>
            <a:br>
              <a:rPr lang="en-GB" sz="4000">
                <a:solidFill>
                  <a:srgbClr val="FFFF66"/>
                </a:solidFill>
                <a:ea typeface="ＭＳ Ｐゴシック" charset="-128"/>
              </a:rPr>
            </a:br>
            <a:br>
              <a:rPr lang="en-GB" sz="4000">
                <a:solidFill>
                  <a:srgbClr val="FFFF66"/>
                </a:solidFill>
                <a:ea typeface="ＭＳ Ｐゴシック" charset="-128"/>
              </a:rPr>
            </a:br>
            <a:br>
              <a:rPr lang="en-GB" sz="4000">
                <a:solidFill>
                  <a:srgbClr val="FFFF66"/>
                </a:solidFill>
                <a:ea typeface="ＭＳ Ｐゴシック" charset="-128"/>
              </a:rPr>
            </a:br>
            <a:br>
              <a:rPr lang="en-GB" sz="4000">
                <a:solidFill>
                  <a:srgbClr val="FFFF66"/>
                </a:solidFill>
                <a:ea typeface="ＭＳ Ｐゴシック" charset="-128"/>
              </a:rPr>
            </a:br>
            <a:br>
              <a:rPr lang="en-GB" sz="4000">
                <a:solidFill>
                  <a:srgbClr val="FFFF66"/>
                </a:solidFill>
                <a:ea typeface="ＭＳ Ｐゴシック" charset="-128"/>
              </a:rPr>
            </a:br>
            <a:br>
              <a:rPr lang="en-GB" sz="4000">
                <a:solidFill>
                  <a:srgbClr val="FFFF66"/>
                </a:solidFill>
                <a:ea typeface="ＭＳ Ｐゴシック" charset="-128"/>
              </a:rPr>
            </a:br>
            <a:r>
              <a:rPr lang="en-GB" sz="4000">
                <a:solidFill>
                  <a:srgbClr val="FFFF66"/>
                </a:solidFill>
                <a:ea typeface="ＭＳ Ｐゴシック" charset="-128"/>
              </a:rPr>
              <a:t>PGL</a:t>
            </a:r>
            <a:r>
              <a:rPr lang="en-GB" sz="4000">
                <a:ea typeface="ＭＳ Ｐゴシック" charset="-128"/>
              </a:rPr>
              <a:t> Beam House Devon</a:t>
            </a:r>
            <a:br>
              <a:rPr lang="en-GB" sz="4000">
                <a:ea typeface="ＭＳ Ｐゴシック" charset="-128"/>
              </a:rPr>
            </a:br>
            <a:r>
              <a:rPr lang="en-GB" sz="2200">
                <a:ea typeface="ＭＳ Ｐゴシック" charset="-128"/>
              </a:rPr>
              <a:t>Beam House is a 17th century country house set in its own grounds, located near Torrington in North Devon, close to some of the best beaches in the UK</a:t>
            </a:r>
            <a:br>
              <a:rPr lang="en-GB" sz="3600">
                <a:ea typeface="ＭＳ Ｐゴシック" charset="-128"/>
              </a:rPr>
            </a:br>
            <a:br>
              <a:rPr lang="en-GB" sz="3700">
                <a:ea typeface="ＭＳ Ｐゴシック" charset="-128"/>
              </a:rPr>
            </a:br>
            <a:endParaRPr lang="en-GB" sz="2900">
              <a:ea typeface="ＭＳ Ｐゴシック" charset="-128"/>
            </a:endParaRPr>
          </a:p>
        </p:txBody>
      </p:sp>
      <p:pic>
        <p:nvPicPr>
          <p:cNvPr id="15362" name="Picture 14" descr="8563"/>
          <p:cNvPicPr>
            <a:picLocks noChangeAspect="1" noChangeArrowheads="1"/>
          </p:cNvPicPr>
          <p:nvPr/>
        </p:nvPicPr>
        <p:blipFill>
          <a:blip r:embed="rId3" cstate="print"/>
          <a:srcRect/>
          <a:stretch>
            <a:fillRect/>
          </a:stretch>
        </p:blipFill>
        <p:spPr bwMode="auto">
          <a:xfrm>
            <a:off x="323850" y="2133600"/>
            <a:ext cx="4786313" cy="3586163"/>
          </a:xfrm>
          <a:prstGeom prst="rect">
            <a:avLst/>
          </a:prstGeom>
          <a:noFill/>
          <a:ln w="9525">
            <a:solidFill>
              <a:srgbClr val="0099CC"/>
            </a:solidFill>
            <a:miter lim="800000"/>
            <a:headEnd/>
            <a:tailEnd/>
          </a:ln>
        </p:spPr>
      </p:pic>
      <p:pic>
        <p:nvPicPr>
          <p:cNvPr id="15363" name="Picture 16"/>
          <p:cNvPicPr>
            <a:picLocks noChangeAspect="1" noChangeArrowheads="1"/>
          </p:cNvPicPr>
          <p:nvPr/>
        </p:nvPicPr>
        <p:blipFill>
          <a:blip r:embed="rId4" cstate="print"/>
          <a:srcRect/>
          <a:stretch>
            <a:fillRect/>
          </a:stretch>
        </p:blipFill>
        <p:spPr bwMode="auto">
          <a:xfrm>
            <a:off x="5724525" y="2708275"/>
            <a:ext cx="3024188" cy="3803650"/>
          </a:xfrm>
          <a:prstGeom prst="rect">
            <a:avLst/>
          </a:prstGeom>
          <a:noFill/>
          <a:ln w="9525">
            <a:solidFill>
              <a:srgbClr val="0099CC"/>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50825" y="0"/>
            <a:ext cx="8642350" cy="126841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l" eaLnBrk="1" fontAlgn="auto" hangingPunct="1">
              <a:spcAft>
                <a:spcPts val="0"/>
              </a:spcAft>
              <a:defRPr/>
            </a:pPr>
            <a:r>
              <a:rPr lang="en-GB" sz="4600">
                <a:solidFill>
                  <a:srgbClr val="FFFF66"/>
                </a:solidFill>
              </a:rPr>
              <a:t>Beam House</a:t>
            </a:r>
            <a:br>
              <a:rPr lang="en-GB" sz="4600"/>
            </a:br>
            <a:r>
              <a:rPr lang="en-GB" sz="3600"/>
              <a:t>Accommodation</a:t>
            </a:r>
          </a:p>
        </p:txBody>
      </p:sp>
      <p:sp>
        <p:nvSpPr>
          <p:cNvPr id="19458" name="Rectangle 3"/>
          <p:cNvSpPr>
            <a:spLocks noGrp="1" noChangeArrowheads="1"/>
          </p:cNvSpPr>
          <p:nvPr>
            <p:ph type="subTitle" idx="1"/>
          </p:nvPr>
        </p:nvSpPr>
        <p:spPr>
          <a:xfrm>
            <a:off x="250825" y="1557338"/>
            <a:ext cx="5184775" cy="4321175"/>
          </a:xfrm>
        </p:spPr>
        <p:txBody>
          <a:bodyPr/>
          <a:lstStyle/>
          <a:p>
            <a:pPr marL="265113" marR="0" indent="-265113" algn="l" eaLnBrk="1" hangingPunct="1">
              <a:buFontTx/>
              <a:buChar char="•"/>
            </a:pPr>
            <a:r>
              <a:rPr lang="en-GB" sz="2800" dirty="0">
                <a:latin typeface="Comic Sans MS" panose="030F0702030302020204" pitchFamily="66" charset="0"/>
                <a:ea typeface="ＭＳ Ｐゴシック" charset="-128"/>
              </a:rPr>
              <a:t>Rooms with bunk beds sleep 8-16</a:t>
            </a:r>
          </a:p>
          <a:p>
            <a:pPr marL="265113" marR="0" indent="-265113" algn="l" eaLnBrk="1" hangingPunct="1">
              <a:buFontTx/>
              <a:buChar char="•"/>
            </a:pPr>
            <a:r>
              <a:rPr lang="en-GB" sz="2800" dirty="0">
                <a:latin typeface="Comic Sans MS" panose="030F0702030302020204" pitchFamily="66" charset="0"/>
                <a:ea typeface="ＭＳ Ｐゴシック" charset="-128"/>
              </a:rPr>
              <a:t>Showers and toilets nearby</a:t>
            </a:r>
          </a:p>
        </p:txBody>
      </p:sp>
      <p:pic>
        <p:nvPicPr>
          <p:cNvPr id="19459" name="Picture 12" descr="4813"/>
          <p:cNvPicPr>
            <a:picLocks noChangeAspect="1" noChangeArrowheads="1"/>
          </p:cNvPicPr>
          <p:nvPr/>
        </p:nvPicPr>
        <p:blipFill>
          <a:blip r:embed="rId3" cstate="print"/>
          <a:srcRect/>
          <a:stretch>
            <a:fillRect/>
          </a:stretch>
        </p:blipFill>
        <p:spPr bwMode="auto">
          <a:xfrm>
            <a:off x="5580063" y="2060575"/>
            <a:ext cx="3281362" cy="4176713"/>
          </a:xfrm>
          <a:prstGeom prst="rect">
            <a:avLst/>
          </a:prstGeom>
          <a:solidFill>
            <a:srgbClr val="0099CC"/>
          </a:solidFill>
          <a:ln w="9525">
            <a:solidFill>
              <a:srgbClr val="0099CC"/>
            </a:solidFill>
            <a:miter lim="800000"/>
            <a:headEnd/>
            <a:tailEnd/>
          </a:ln>
        </p:spPr>
      </p:pic>
      <p:pic>
        <p:nvPicPr>
          <p:cNvPr id="19460" name="Picture 15"/>
          <p:cNvPicPr>
            <a:picLocks noChangeAspect="1" noChangeArrowheads="1"/>
          </p:cNvPicPr>
          <p:nvPr/>
        </p:nvPicPr>
        <p:blipFill>
          <a:blip r:embed="rId4" cstate="print"/>
          <a:srcRect/>
          <a:stretch>
            <a:fillRect/>
          </a:stretch>
        </p:blipFill>
        <p:spPr bwMode="auto">
          <a:xfrm>
            <a:off x="611188" y="3500438"/>
            <a:ext cx="3836987" cy="2700337"/>
          </a:xfrm>
          <a:prstGeom prst="rect">
            <a:avLst/>
          </a:prstGeom>
          <a:noFill/>
          <a:ln w="9525">
            <a:solidFill>
              <a:srgbClr val="0099CC"/>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79388" y="-100013"/>
            <a:ext cx="8713787" cy="1584326"/>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l" eaLnBrk="1" fontAlgn="auto" hangingPunct="1">
              <a:spcAft>
                <a:spcPts val="0"/>
              </a:spcAft>
              <a:defRPr/>
            </a:pPr>
            <a:r>
              <a:rPr lang="en-GB" sz="4600" dirty="0">
                <a:solidFill>
                  <a:srgbClr val="FFFF66"/>
                </a:solidFill>
              </a:rPr>
              <a:t>Catering</a:t>
            </a:r>
            <a:br>
              <a:rPr lang="en-GB" sz="4600" dirty="0">
                <a:solidFill>
                  <a:srgbClr val="FFFF66"/>
                </a:solidFill>
              </a:rPr>
            </a:br>
            <a:r>
              <a:rPr lang="en-GB" sz="3600" dirty="0"/>
              <a:t>&amp; dietary needs</a:t>
            </a:r>
          </a:p>
        </p:txBody>
      </p:sp>
      <p:pic>
        <p:nvPicPr>
          <p:cNvPr id="21506" name="Picture 4" descr="PGL CAY AUG08 115"/>
          <p:cNvPicPr>
            <a:picLocks noChangeAspect="1" noChangeArrowheads="1"/>
          </p:cNvPicPr>
          <p:nvPr/>
        </p:nvPicPr>
        <p:blipFill>
          <a:blip r:embed="rId3" cstate="print"/>
          <a:srcRect/>
          <a:stretch>
            <a:fillRect/>
          </a:stretch>
        </p:blipFill>
        <p:spPr bwMode="auto">
          <a:xfrm>
            <a:off x="5148263" y="1628775"/>
            <a:ext cx="3816350" cy="2541588"/>
          </a:xfrm>
          <a:prstGeom prst="rect">
            <a:avLst/>
          </a:prstGeom>
          <a:noFill/>
          <a:ln w="9525">
            <a:solidFill>
              <a:srgbClr val="0099CC"/>
            </a:solidFill>
            <a:miter lim="800000"/>
            <a:headEnd/>
            <a:tailEnd/>
          </a:ln>
        </p:spPr>
      </p:pic>
      <p:sp>
        <p:nvSpPr>
          <p:cNvPr id="21507" name="Rectangle 5"/>
          <p:cNvSpPr>
            <a:spLocks noChangeArrowheads="1"/>
          </p:cNvSpPr>
          <p:nvPr/>
        </p:nvSpPr>
        <p:spPr bwMode="auto">
          <a:xfrm>
            <a:off x="179388" y="1628775"/>
            <a:ext cx="8064500" cy="4465638"/>
          </a:xfrm>
          <a:prstGeom prst="rect">
            <a:avLst/>
          </a:prstGeom>
          <a:noFill/>
          <a:ln w="9525">
            <a:noFill/>
            <a:miter lim="800000"/>
            <a:headEnd/>
            <a:tailEnd/>
          </a:ln>
        </p:spPr>
        <p:txBody>
          <a:bodyPr/>
          <a:lstStyle/>
          <a:p>
            <a:pPr>
              <a:spcBef>
                <a:spcPct val="20000"/>
              </a:spcBef>
              <a:buFontTx/>
              <a:buChar char="•"/>
            </a:pPr>
            <a:r>
              <a:rPr lang="en-GB" sz="3200" dirty="0">
                <a:solidFill>
                  <a:schemeClr val="bg1"/>
                </a:solidFill>
                <a:latin typeface="Comic Sans MS" panose="030F0702030302020204" pitchFamily="66" charset="0"/>
              </a:rPr>
              <a:t> </a:t>
            </a:r>
            <a:r>
              <a:rPr lang="en-GB" sz="2800" dirty="0">
                <a:solidFill>
                  <a:schemeClr val="bg1"/>
                </a:solidFill>
                <a:latin typeface="Comic Sans MS" panose="030F0702030302020204" pitchFamily="66" charset="0"/>
              </a:rPr>
              <a:t>3 nutritious, balanced </a:t>
            </a:r>
          </a:p>
          <a:p>
            <a:pPr>
              <a:spcBef>
                <a:spcPct val="20000"/>
              </a:spcBef>
            </a:pPr>
            <a:r>
              <a:rPr lang="en-GB" sz="2800" dirty="0">
                <a:solidFill>
                  <a:schemeClr val="bg1"/>
                </a:solidFill>
                <a:latin typeface="Comic Sans MS" panose="030F0702030302020204" pitchFamily="66" charset="0"/>
              </a:rPr>
              <a:t>   meals per day</a:t>
            </a:r>
          </a:p>
          <a:p>
            <a:pPr>
              <a:spcBef>
                <a:spcPct val="20000"/>
              </a:spcBef>
              <a:buFontTx/>
              <a:buChar char="•"/>
            </a:pPr>
            <a:r>
              <a:rPr lang="en-GB" sz="2800" dirty="0">
                <a:solidFill>
                  <a:schemeClr val="bg1"/>
                </a:solidFill>
                <a:latin typeface="Comic Sans MS" panose="030F0702030302020204" pitchFamily="66" charset="0"/>
              </a:rPr>
              <a:t> Vegetarian option</a:t>
            </a:r>
          </a:p>
          <a:p>
            <a:pPr>
              <a:spcBef>
                <a:spcPct val="20000"/>
              </a:spcBef>
              <a:buFontTx/>
              <a:buChar char="•"/>
            </a:pPr>
            <a:r>
              <a:rPr lang="en-GB" sz="2800" dirty="0">
                <a:solidFill>
                  <a:schemeClr val="bg1"/>
                </a:solidFill>
                <a:latin typeface="Comic Sans MS" panose="030F0702030302020204" pitchFamily="66" charset="0"/>
              </a:rPr>
              <a:t> Salad bar</a:t>
            </a:r>
          </a:p>
          <a:p>
            <a:pPr>
              <a:spcBef>
                <a:spcPct val="20000"/>
              </a:spcBef>
              <a:buFontTx/>
              <a:buChar char="•"/>
            </a:pPr>
            <a:r>
              <a:rPr lang="en-GB" sz="2800" dirty="0">
                <a:solidFill>
                  <a:schemeClr val="bg1"/>
                </a:solidFill>
                <a:latin typeface="Comic Sans MS" panose="030F0702030302020204" pitchFamily="66" charset="0"/>
              </a:rPr>
              <a:t> Special diets catered for </a:t>
            </a:r>
          </a:p>
          <a:p>
            <a:pPr>
              <a:spcBef>
                <a:spcPct val="20000"/>
              </a:spcBef>
            </a:pPr>
            <a:r>
              <a:rPr lang="en-GB" sz="2800" dirty="0">
                <a:solidFill>
                  <a:schemeClr val="bg1"/>
                </a:solidFill>
                <a:latin typeface="Comic Sans MS" panose="030F0702030302020204" pitchFamily="66" charset="0"/>
              </a:rPr>
              <a:t>   by prior arrangement</a:t>
            </a:r>
          </a:p>
          <a:p>
            <a:pPr>
              <a:spcBef>
                <a:spcPct val="20000"/>
              </a:spcBef>
              <a:buFontTx/>
              <a:buChar char="•"/>
            </a:pPr>
            <a:endParaRPr lang="en-GB" sz="32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5"/>
          <p:cNvSpPr>
            <a:spLocks noGrp="1"/>
          </p:cNvSpPr>
          <p:nvPr>
            <p:ph sz="half" idx="1"/>
          </p:nvPr>
        </p:nvSpPr>
        <p:spPr>
          <a:xfrm>
            <a:off x="285750" y="2332038"/>
            <a:ext cx="4038600" cy="4525962"/>
          </a:xfrm>
        </p:spPr>
        <p:txBody>
          <a:bodyPr/>
          <a:lstStyle/>
          <a:p>
            <a:pPr eaLnBrk="1" hangingPunct="1"/>
            <a:r>
              <a:rPr lang="en-GB" sz="1600" dirty="0">
                <a:latin typeface="Comic Sans MS" panose="030F0702030302020204" pitchFamily="66" charset="0"/>
                <a:ea typeface="ＭＳ Ｐゴシック" charset="-128"/>
              </a:rPr>
              <a:t>Abseiling</a:t>
            </a:r>
          </a:p>
          <a:p>
            <a:pPr eaLnBrk="1" hangingPunct="1"/>
            <a:r>
              <a:rPr lang="en-GB" sz="1600" dirty="0" err="1">
                <a:latin typeface="Comic Sans MS" panose="030F0702030302020204" pitchFamily="66" charset="0"/>
                <a:ea typeface="ＭＳ Ｐゴシック" charset="-128"/>
              </a:rPr>
              <a:t>Aeroball</a:t>
            </a:r>
            <a:endParaRPr lang="en-GB" sz="1600" dirty="0">
              <a:latin typeface="Comic Sans MS" panose="030F0702030302020204" pitchFamily="66" charset="0"/>
              <a:ea typeface="ＭＳ Ｐゴシック" charset="-128"/>
            </a:endParaRPr>
          </a:p>
          <a:p>
            <a:pPr eaLnBrk="1" hangingPunct="1"/>
            <a:r>
              <a:rPr lang="en-GB" sz="1600" dirty="0">
                <a:latin typeface="Comic Sans MS" panose="030F0702030302020204" pitchFamily="66" charset="0"/>
                <a:ea typeface="ＭＳ Ｐゴシック" charset="-128"/>
              </a:rPr>
              <a:t>Archery</a:t>
            </a:r>
          </a:p>
          <a:p>
            <a:pPr eaLnBrk="1" hangingPunct="1"/>
            <a:r>
              <a:rPr lang="en-GB" sz="1600" dirty="0">
                <a:latin typeface="Comic Sans MS" panose="030F0702030302020204" pitchFamily="66" charset="0"/>
                <a:ea typeface="ＭＳ Ｐゴシック" charset="-128"/>
              </a:rPr>
              <a:t>BMX Track Riding</a:t>
            </a:r>
          </a:p>
          <a:p>
            <a:pPr eaLnBrk="1" hangingPunct="1"/>
            <a:r>
              <a:rPr lang="en-GB" sz="1600" dirty="0">
                <a:latin typeface="Comic Sans MS" panose="030F0702030302020204" pitchFamily="66" charset="0"/>
                <a:ea typeface="ＭＳ Ｐゴシック" charset="-128"/>
              </a:rPr>
              <a:t>Canoeing</a:t>
            </a:r>
          </a:p>
          <a:p>
            <a:pPr eaLnBrk="1" hangingPunct="1"/>
            <a:r>
              <a:rPr lang="en-GB" sz="1600" dirty="0">
                <a:latin typeface="Comic Sans MS" panose="030F0702030302020204" pitchFamily="66" charset="0"/>
                <a:ea typeface="ＭＳ Ｐゴシック" charset="-128"/>
              </a:rPr>
              <a:t>Challenge Course</a:t>
            </a:r>
          </a:p>
          <a:p>
            <a:pPr eaLnBrk="1" hangingPunct="1"/>
            <a:r>
              <a:rPr lang="en-GB" sz="1600" dirty="0">
                <a:latin typeface="Comic Sans MS" panose="030F0702030302020204" pitchFamily="66" charset="0"/>
                <a:ea typeface="ＭＳ Ｐゴシック" charset="-128"/>
              </a:rPr>
              <a:t>Climbing</a:t>
            </a:r>
          </a:p>
          <a:p>
            <a:pPr eaLnBrk="1" hangingPunct="1"/>
            <a:r>
              <a:rPr lang="en-GB" sz="1600" dirty="0">
                <a:latin typeface="Comic Sans MS" panose="030F0702030302020204" pitchFamily="66" charset="0"/>
                <a:ea typeface="ＭＳ Ｐゴシック" charset="-128"/>
              </a:rPr>
              <a:t>Giant Swing</a:t>
            </a:r>
          </a:p>
          <a:p>
            <a:pPr eaLnBrk="1" hangingPunct="1"/>
            <a:r>
              <a:rPr lang="en-GB" sz="1600" dirty="0">
                <a:latin typeface="Comic Sans MS" panose="030F0702030302020204" pitchFamily="66" charset="0"/>
                <a:ea typeface="ＭＳ Ｐゴシック" charset="-128"/>
              </a:rPr>
              <a:t>Jacobs Ladder</a:t>
            </a:r>
          </a:p>
          <a:p>
            <a:pPr eaLnBrk="1" hangingPunct="1"/>
            <a:r>
              <a:rPr lang="en-GB" sz="1600" dirty="0">
                <a:latin typeface="Comic Sans MS" panose="030F0702030302020204" pitchFamily="66" charset="0"/>
                <a:ea typeface="ＭＳ Ｐゴシック" charset="-128"/>
              </a:rPr>
              <a:t>Zip Wire</a:t>
            </a:r>
          </a:p>
          <a:p>
            <a:pPr eaLnBrk="1" hangingPunct="1"/>
            <a:r>
              <a:rPr lang="en-GB" sz="1600" dirty="0">
                <a:latin typeface="Comic Sans MS" panose="030F0702030302020204" pitchFamily="66" charset="0"/>
                <a:ea typeface="ＭＳ Ｐゴシック" charset="-128"/>
              </a:rPr>
              <a:t>Surfing and </a:t>
            </a:r>
          </a:p>
          <a:p>
            <a:pPr eaLnBrk="1" hangingPunct="1">
              <a:buFont typeface="Wingdings 2" pitchFamily="18" charset="2"/>
              <a:buNone/>
            </a:pPr>
            <a:r>
              <a:rPr lang="en-GB" sz="1600" dirty="0">
                <a:latin typeface="Comic Sans MS" panose="030F0702030302020204" pitchFamily="66" charset="0"/>
                <a:ea typeface="ＭＳ Ｐゴシック" charset="-128"/>
              </a:rPr>
              <a:t>        Bodyboarding</a:t>
            </a:r>
          </a:p>
          <a:p>
            <a:pPr eaLnBrk="1" hangingPunct="1">
              <a:buFont typeface="Arial" pitchFamily="34" charset="0"/>
              <a:buNone/>
            </a:pPr>
            <a:endParaRPr lang="en-US" dirty="0">
              <a:ea typeface="ＭＳ Ｐゴシック" charset="-128"/>
            </a:endParaRPr>
          </a:p>
        </p:txBody>
      </p:sp>
      <p:pic>
        <p:nvPicPr>
          <p:cNvPr id="25602" name="ctl00_ctl00_cphCenterWell_cphCenterWell_SingleImagePlaceholderControl1_PresentationModeControlsContainer_PresentationImage" descr="Abseiling"/>
          <p:cNvPicPr>
            <a:picLocks noGrp="1"/>
          </p:cNvPicPr>
          <p:nvPr>
            <p:ph sz="half" idx="2"/>
          </p:nvPr>
        </p:nvPicPr>
        <p:blipFill>
          <a:blip r:embed="rId2" cstate="print"/>
          <a:srcRect/>
          <a:stretch>
            <a:fillRect/>
          </a:stretch>
        </p:blipFill>
        <p:spPr>
          <a:xfrm>
            <a:off x="2500313" y="1071563"/>
            <a:ext cx="2214562" cy="2143125"/>
          </a:xfrm>
        </p:spPr>
      </p:pic>
      <p:pic>
        <p:nvPicPr>
          <p:cNvPr id="25603" name="ctl00_ctl00_cphCenterWell_cphCenterWell_SingleImagePlaceholderControl1_PresentationModeControlsContainer_PresentationImage" descr="Archery"/>
          <p:cNvPicPr>
            <a:picLocks noChangeAspect="1" noChangeArrowheads="1"/>
          </p:cNvPicPr>
          <p:nvPr/>
        </p:nvPicPr>
        <p:blipFill>
          <a:blip r:embed="rId3" cstate="print"/>
          <a:srcRect/>
          <a:stretch>
            <a:fillRect/>
          </a:stretch>
        </p:blipFill>
        <p:spPr bwMode="auto">
          <a:xfrm>
            <a:off x="4643438" y="1071563"/>
            <a:ext cx="1857375" cy="2143125"/>
          </a:xfrm>
          <a:prstGeom prst="rect">
            <a:avLst/>
          </a:prstGeom>
          <a:noFill/>
          <a:ln w="9525">
            <a:noFill/>
            <a:miter lim="800000"/>
            <a:headEnd/>
            <a:tailEnd/>
          </a:ln>
        </p:spPr>
      </p:pic>
      <p:pic>
        <p:nvPicPr>
          <p:cNvPr id="25604" name="ctl00_ctl00_cphCenterWell_cphCenterWell_SingleImagePlaceholderControl1_PresentationModeControlsContainer_PresentationImage" descr="http://www.pgl.co.uk/NR/rdonlyres/324C612B-4BC6-4ADC-B741-993ADD8E2D4E/13/ChallengeCourse.jpg"/>
          <p:cNvPicPr>
            <a:picLocks noChangeAspect="1" noChangeArrowheads="1"/>
          </p:cNvPicPr>
          <p:nvPr/>
        </p:nvPicPr>
        <p:blipFill>
          <a:blip r:embed="rId4" cstate="print"/>
          <a:srcRect/>
          <a:stretch>
            <a:fillRect/>
          </a:stretch>
        </p:blipFill>
        <p:spPr bwMode="auto">
          <a:xfrm>
            <a:off x="6500813" y="285750"/>
            <a:ext cx="2049462" cy="2357438"/>
          </a:xfrm>
          <a:prstGeom prst="rect">
            <a:avLst/>
          </a:prstGeom>
          <a:noFill/>
          <a:ln w="9525">
            <a:noFill/>
            <a:miter lim="800000"/>
            <a:headEnd/>
            <a:tailEnd/>
          </a:ln>
        </p:spPr>
      </p:pic>
      <p:pic>
        <p:nvPicPr>
          <p:cNvPr id="25605" name="ctl00_ctl00_cphCenterWell_cphCenterWell_SingleImagePlaceholderControl1_PresentationModeControlsContainer_PresentationImage" descr="http://www.pgl.co.uk/NR/rdonlyres/0BD5D3A3-C5D8-4E04-AF6D-67981DAC21D3/14/Climbing.jpg"/>
          <p:cNvPicPr>
            <a:picLocks noChangeAspect="1" noChangeArrowheads="1"/>
          </p:cNvPicPr>
          <p:nvPr/>
        </p:nvPicPr>
        <p:blipFill>
          <a:blip r:embed="rId5" cstate="print"/>
          <a:srcRect/>
          <a:stretch>
            <a:fillRect/>
          </a:stretch>
        </p:blipFill>
        <p:spPr bwMode="auto">
          <a:xfrm>
            <a:off x="2786063" y="3000375"/>
            <a:ext cx="1928812" cy="1714500"/>
          </a:xfrm>
          <a:prstGeom prst="rect">
            <a:avLst/>
          </a:prstGeom>
          <a:noFill/>
          <a:ln w="9525">
            <a:noFill/>
            <a:miter lim="800000"/>
            <a:headEnd/>
            <a:tailEnd/>
          </a:ln>
        </p:spPr>
      </p:pic>
      <p:pic>
        <p:nvPicPr>
          <p:cNvPr id="25606" name="ctl00_ctl00_cphCenterWell_cphCenterWell_SingleImagePlaceholderControl1_PresentationModeControlsContainer_PresentationImage" descr="http://www.pgl.co.uk/NR/rdonlyres/B670B065-4BAD-48E2-9877-65F3CF156544/15/EcoTrail.jpg"/>
          <p:cNvPicPr>
            <a:picLocks noChangeAspect="1" noChangeArrowheads="1"/>
          </p:cNvPicPr>
          <p:nvPr/>
        </p:nvPicPr>
        <p:blipFill>
          <a:blip r:embed="rId6" cstate="print"/>
          <a:srcRect/>
          <a:stretch>
            <a:fillRect/>
          </a:stretch>
        </p:blipFill>
        <p:spPr bwMode="auto">
          <a:xfrm>
            <a:off x="4714875" y="2643188"/>
            <a:ext cx="2143125" cy="2000250"/>
          </a:xfrm>
          <a:prstGeom prst="rect">
            <a:avLst/>
          </a:prstGeom>
          <a:noFill/>
          <a:ln w="9525">
            <a:noFill/>
            <a:miter lim="800000"/>
            <a:headEnd/>
            <a:tailEnd/>
          </a:ln>
        </p:spPr>
      </p:pic>
      <p:pic>
        <p:nvPicPr>
          <p:cNvPr id="25607" name="ctl00_ctl00_cphCenterWell_cphCenterWell_SingleImagePlaceholderControl1_PresentationModeControlsContainer_PresentationImage" descr="http://www.pgl.co.uk/NR/rdonlyres/83681E49-1105-4817-942C-961EC288572F/17/Fencing.jpg"/>
          <p:cNvPicPr>
            <a:picLocks noChangeAspect="1" noChangeArrowheads="1"/>
          </p:cNvPicPr>
          <p:nvPr/>
        </p:nvPicPr>
        <p:blipFill>
          <a:blip r:embed="rId7" cstate="print"/>
          <a:srcRect/>
          <a:stretch>
            <a:fillRect/>
          </a:stretch>
        </p:blipFill>
        <p:spPr bwMode="auto">
          <a:xfrm>
            <a:off x="6858000" y="2500313"/>
            <a:ext cx="2286000" cy="1857375"/>
          </a:xfrm>
          <a:prstGeom prst="rect">
            <a:avLst/>
          </a:prstGeom>
          <a:noFill/>
          <a:ln w="9525">
            <a:noFill/>
            <a:miter lim="800000"/>
            <a:headEnd/>
            <a:tailEnd/>
          </a:ln>
        </p:spPr>
      </p:pic>
      <p:pic>
        <p:nvPicPr>
          <p:cNvPr id="25608" name="Picture 2" descr="http://www.pgl.co.uk/NR/rdonlyres/21EA4853-3C31-4BE6-A1C2-487B2D3D529C/18/GiantSwing.jpg"/>
          <p:cNvPicPr>
            <a:picLocks noChangeAspect="1" noChangeArrowheads="1"/>
          </p:cNvPicPr>
          <p:nvPr/>
        </p:nvPicPr>
        <p:blipFill>
          <a:blip r:embed="rId8" cstate="print"/>
          <a:srcRect/>
          <a:stretch>
            <a:fillRect/>
          </a:stretch>
        </p:blipFill>
        <p:spPr bwMode="auto">
          <a:xfrm>
            <a:off x="2286000" y="4500563"/>
            <a:ext cx="2143125" cy="1817687"/>
          </a:xfrm>
          <a:prstGeom prst="rect">
            <a:avLst/>
          </a:prstGeom>
          <a:noFill/>
          <a:ln w="9525">
            <a:noFill/>
            <a:miter lim="800000"/>
            <a:headEnd/>
            <a:tailEnd/>
          </a:ln>
        </p:spPr>
      </p:pic>
      <p:pic>
        <p:nvPicPr>
          <p:cNvPr id="25609" name="Picture 4" descr="http://www.pgl.co.uk/NR/rdonlyres/2783A739-F9DE-4BE7-A3CA-B67AE1A6AFEF/43/RaftBuilding.jpg"/>
          <p:cNvPicPr>
            <a:picLocks noChangeAspect="1" noChangeArrowheads="1"/>
          </p:cNvPicPr>
          <p:nvPr/>
        </p:nvPicPr>
        <p:blipFill>
          <a:blip r:embed="rId9" cstate="print"/>
          <a:srcRect/>
          <a:stretch>
            <a:fillRect/>
          </a:stretch>
        </p:blipFill>
        <p:spPr bwMode="auto">
          <a:xfrm>
            <a:off x="6616700" y="4286250"/>
            <a:ext cx="2527300" cy="2143125"/>
          </a:xfrm>
          <a:prstGeom prst="rect">
            <a:avLst/>
          </a:prstGeom>
          <a:noFill/>
          <a:ln w="9525">
            <a:noFill/>
            <a:miter lim="800000"/>
            <a:headEnd/>
            <a:tailEnd/>
          </a:ln>
        </p:spPr>
      </p:pic>
      <p:pic>
        <p:nvPicPr>
          <p:cNvPr id="25610" name="Picture 6" descr="http://www.pgl.co.uk/NR/rdonlyres/1D026484-FCDF-4C29-8EB9-E3D537E3334F/36/Trapeze.jpg"/>
          <p:cNvPicPr>
            <a:picLocks noChangeAspect="1" noChangeArrowheads="1"/>
          </p:cNvPicPr>
          <p:nvPr/>
        </p:nvPicPr>
        <p:blipFill>
          <a:blip r:embed="rId10" cstate="print"/>
          <a:srcRect/>
          <a:stretch>
            <a:fillRect/>
          </a:stretch>
        </p:blipFill>
        <p:spPr bwMode="auto">
          <a:xfrm>
            <a:off x="4286250" y="4572000"/>
            <a:ext cx="2357438" cy="1998663"/>
          </a:xfrm>
          <a:prstGeom prst="rect">
            <a:avLst/>
          </a:prstGeom>
          <a:noFill/>
          <a:ln w="9525">
            <a:noFill/>
            <a:miter lim="800000"/>
            <a:headEnd/>
            <a:tailEnd/>
          </a:ln>
        </p:spPr>
      </p:pic>
      <p:sp>
        <p:nvSpPr>
          <p:cNvPr id="25611" name="Title 4"/>
          <p:cNvSpPr>
            <a:spLocks noGrp="1"/>
          </p:cNvSpPr>
          <p:nvPr>
            <p:ph type="title"/>
          </p:nvPr>
        </p:nvSpPr>
        <p:spPr>
          <a:xfrm>
            <a:off x="323850" y="0"/>
            <a:ext cx="8229600" cy="1143000"/>
          </a:xfrm>
        </p:spPr>
        <p:txBody>
          <a:bodyPr/>
          <a:lstStyle/>
          <a:p>
            <a:pPr eaLnBrk="1" hangingPunct="1"/>
            <a:r>
              <a:rPr lang="en-GB">
                <a:ea typeface="ＭＳ Ｐゴシック" charset="-128"/>
              </a:rPr>
              <a:t>Our Activities</a:t>
            </a:r>
            <a:endParaRPr lang="en-US">
              <a:ea typeface="ＭＳ Ｐゴシック"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512858"/>
            <a:ext cx="8229600" cy="1143000"/>
          </a:xfrm>
        </p:spPr>
        <p:txBody>
          <a:bodyPr/>
          <a:lstStyle/>
          <a:p>
            <a:pPr eaLnBrk="1" hangingPunct="1"/>
            <a:r>
              <a:rPr lang="en-GB" dirty="0">
                <a:ea typeface="ＭＳ Ｐゴシック" charset="-128"/>
              </a:rPr>
              <a:t>What Might Our Day Look Like?</a:t>
            </a:r>
            <a:endParaRPr lang="en-US" dirty="0">
              <a:ea typeface="ＭＳ Ｐゴシック" charset="-128"/>
            </a:endParaRPr>
          </a:p>
        </p:txBody>
      </p:sp>
      <p:sp>
        <p:nvSpPr>
          <p:cNvPr id="26626" name="Content Placeholder 2"/>
          <p:cNvSpPr>
            <a:spLocks noGrp="1"/>
          </p:cNvSpPr>
          <p:nvPr>
            <p:ph sz="half" idx="1"/>
          </p:nvPr>
        </p:nvSpPr>
        <p:spPr>
          <a:xfrm>
            <a:off x="381000" y="1023488"/>
            <a:ext cx="4038600" cy="4433888"/>
          </a:xfrm>
        </p:spPr>
        <p:txBody>
          <a:bodyPr/>
          <a:lstStyle/>
          <a:p>
            <a:pPr eaLnBrk="1" hangingPunct="1">
              <a:buFont typeface="Arial" pitchFamily="34" charset="0"/>
              <a:buNone/>
            </a:pPr>
            <a:r>
              <a:rPr lang="en-GB" sz="1600" b="1" dirty="0">
                <a:latin typeface="Comic Sans MS" panose="030F0702030302020204" pitchFamily="66" charset="0"/>
                <a:ea typeface="ＭＳ Ｐゴシック" charset="-128"/>
              </a:rPr>
              <a:t>Friday</a:t>
            </a:r>
          </a:p>
          <a:p>
            <a:pPr eaLnBrk="1" hangingPunct="1"/>
            <a:endParaRPr lang="en-GB" sz="100" dirty="0">
              <a:ea typeface="ＭＳ Ｐゴシック" charset="-128"/>
            </a:endParaRPr>
          </a:p>
          <a:p>
            <a:pPr eaLnBrk="1" hangingPunct="1"/>
            <a:endParaRPr lang="en-GB" sz="1600" dirty="0">
              <a:ea typeface="ＭＳ Ｐゴシック" charset="-128"/>
            </a:endParaRPr>
          </a:p>
          <a:p>
            <a:pPr eaLnBrk="1" hangingPunct="1"/>
            <a:r>
              <a:rPr lang="en-GB" sz="1600" dirty="0">
                <a:latin typeface="Comic Sans MS" panose="030F0702030302020204" pitchFamily="66" charset="0"/>
                <a:ea typeface="ＭＳ Ｐゴシック" charset="-128"/>
              </a:rPr>
              <a:t>Leave school at 9:30 am</a:t>
            </a:r>
            <a:endParaRPr lang="en-GB" sz="1800" dirty="0">
              <a:latin typeface="Comic Sans MS" panose="030F0702030302020204" pitchFamily="66" charset="0"/>
              <a:ea typeface="ＭＳ Ｐゴシック" charset="-128"/>
            </a:endParaRPr>
          </a:p>
          <a:p>
            <a:pPr eaLnBrk="1" hangingPunct="1"/>
            <a:r>
              <a:rPr lang="en-GB" sz="1600" dirty="0">
                <a:latin typeface="Comic Sans MS" panose="030F0702030302020204" pitchFamily="66" charset="0"/>
                <a:ea typeface="ＭＳ Ｐゴシック" charset="-128"/>
              </a:rPr>
              <a:t>Stop for Lunch</a:t>
            </a:r>
          </a:p>
          <a:p>
            <a:pPr eaLnBrk="1" hangingPunct="1"/>
            <a:r>
              <a:rPr lang="en-GB" sz="1600" dirty="0">
                <a:latin typeface="Comic Sans MS" panose="030F0702030302020204" pitchFamily="66" charset="0"/>
                <a:ea typeface="ＭＳ Ｐゴシック" charset="-128"/>
              </a:rPr>
              <a:t>Arrive PGL 3:30pm</a:t>
            </a:r>
          </a:p>
          <a:p>
            <a:pPr eaLnBrk="1" hangingPunct="1"/>
            <a:r>
              <a:rPr lang="en-GB" sz="1600" dirty="0">
                <a:latin typeface="Comic Sans MS" panose="030F0702030302020204" pitchFamily="66" charset="0"/>
                <a:ea typeface="ＭＳ Ｐゴシック" charset="-128"/>
              </a:rPr>
              <a:t>Introduction to group leaders; tour of site and rules</a:t>
            </a:r>
          </a:p>
          <a:p>
            <a:pPr eaLnBrk="1" hangingPunct="1"/>
            <a:r>
              <a:rPr lang="en-GB" sz="1600" dirty="0">
                <a:latin typeface="Comic Sans MS" panose="030F0702030302020204" pitchFamily="66" charset="0"/>
                <a:ea typeface="ＭＳ Ｐゴシック" charset="-128"/>
              </a:rPr>
              <a:t>5:30 pm - 2 course evening meal</a:t>
            </a:r>
          </a:p>
          <a:p>
            <a:pPr eaLnBrk="1" hangingPunct="1"/>
            <a:r>
              <a:rPr lang="en-GB" sz="1600" dirty="0">
                <a:latin typeface="Comic Sans MS" panose="030F0702030302020204" pitchFamily="66" charset="0"/>
                <a:ea typeface="ＭＳ Ｐゴシック" charset="-128"/>
              </a:rPr>
              <a:t>19.00 - 20.30 - Evening entertainment. </a:t>
            </a:r>
          </a:p>
          <a:p>
            <a:pPr eaLnBrk="1" hangingPunct="1"/>
            <a:r>
              <a:rPr lang="en-GB" sz="1600" b="1" dirty="0">
                <a:latin typeface="Comic Sans MS" panose="030F0702030302020204" pitchFamily="66" charset="0"/>
                <a:ea typeface="ＭＳ Ｐゴシック" charset="-128"/>
              </a:rPr>
              <a:t>From 21.00 - 23.00 there will be PGL staff on active night duty. Through the night there will always be a senior PGL staff member on call.</a:t>
            </a:r>
          </a:p>
          <a:p>
            <a:pPr eaLnBrk="1" hangingPunct="1"/>
            <a:endParaRPr lang="en-US" sz="1800" dirty="0">
              <a:ea typeface="ＭＳ Ｐゴシック" charset="-128"/>
            </a:endParaRPr>
          </a:p>
        </p:txBody>
      </p:sp>
      <p:sp>
        <p:nvSpPr>
          <p:cNvPr id="26627" name="Content Placeholder 3"/>
          <p:cNvSpPr>
            <a:spLocks noGrp="1"/>
          </p:cNvSpPr>
          <p:nvPr>
            <p:ph sz="half" idx="2"/>
          </p:nvPr>
        </p:nvSpPr>
        <p:spPr>
          <a:xfrm>
            <a:off x="4436533" y="476672"/>
            <a:ext cx="4465370" cy="4820493"/>
          </a:xfrm>
        </p:spPr>
        <p:txBody>
          <a:bodyPr/>
          <a:lstStyle/>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Saturday and Sunday</a:t>
            </a: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07.00</a:t>
            </a:r>
            <a:r>
              <a:rPr lang="en-GB" sz="1600" dirty="0">
                <a:latin typeface="Comic Sans MS" panose="030F0702030302020204" pitchFamily="66" charset="0"/>
                <a:ea typeface="ＭＳ Ｐゴシック" charset="-128"/>
              </a:rPr>
              <a:t> - PGL staff wake up the group</a:t>
            </a:r>
          </a:p>
          <a:p>
            <a:pPr eaLnBrk="1" hangingPunct="1">
              <a:lnSpc>
                <a:spcPct val="80000"/>
              </a:lnSpc>
              <a:buFont typeface="Arial" pitchFamily="34" charset="0"/>
              <a:buNone/>
            </a:pPr>
            <a:endParaRPr lang="en-GB" sz="1600" b="1"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08.15</a:t>
            </a:r>
            <a:r>
              <a:rPr lang="en-GB" sz="1600" dirty="0">
                <a:latin typeface="Comic Sans MS" panose="030F0702030302020204" pitchFamily="66" charset="0"/>
                <a:ea typeface="ＭＳ Ｐゴシック" charset="-128"/>
              </a:rPr>
              <a:t> - Breakfast</a:t>
            </a:r>
            <a:br>
              <a:rPr lang="en-GB" sz="1600" dirty="0">
                <a:latin typeface="Comic Sans MS" panose="030F0702030302020204" pitchFamily="66" charset="0"/>
                <a:ea typeface="ＭＳ Ｐゴシック" charset="-128"/>
              </a:rPr>
            </a:br>
            <a:endParaRPr lang="en-GB" sz="1600"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09.00</a:t>
            </a:r>
            <a:r>
              <a:rPr lang="en-GB" sz="1600" dirty="0">
                <a:latin typeface="Comic Sans MS" panose="030F0702030302020204" pitchFamily="66" charset="0"/>
                <a:ea typeface="ＭＳ Ｐゴシック" charset="-128"/>
              </a:rPr>
              <a:t>- First activity session</a:t>
            </a:r>
            <a:br>
              <a:rPr lang="en-GB" sz="1600" dirty="0">
                <a:latin typeface="Comic Sans MS" panose="030F0702030302020204" pitchFamily="66" charset="0"/>
                <a:ea typeface="ＭＳ Ｐゴシック" charset="-128"/>
              </a:rPr>
            </a:br>
            <a:endParaRPr lang="en-GB" sz="1600"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10.30 </a:t>
            </a:r>
            <a:r>
              <a:rPr lang="en-GB" sz="1600" dirty="0">
                <a:latin typeface="Comic Sans MS" panose="030F0702030302020204" pitchFamily="66" charset="0"/>
                <a:ea typeface="ＭＳ Ｐゴシック" charset="-128"/>
              </a:rPr>
              <a:t>- Break </a:t>
            </a:r>
            <a:br>
              <a:rPr lang="en-GB" sz="1600" dirty="0">
                <a:latin typeface="Comic Sans MS" panose="030F0702030302020204" pitchFamily="66" charset="0"/>
                <a:ea typeface="ＭＳ Ｐゴシック" charset="-128"/>
              </a:rPr>
            </a:br>
            <a:endParaRPr lang="en-GB" sz="1600"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10.45</a:t>
            </a:r>
            <a:r>
              <a:rPr lang="en-GB" sz="1600" dirty="0">
                <a:latin typeface="Comic Sans MS" panose="030F0702030302020204" pitchFamily="66" charset="0"/>
                <a:ea typeface="ＭＳ Ｐゴシック" charset="-128"/>
              </a:rPr>
              <a:t> - Second activity session</a:t>
            </a:r>
            <a:br>
              <a:rPr lang="en-GB" sz="1600" dirty="0">
                <a:latin typeface="Comic Sans MS" panose="030F0702030302020204" pitchFamily="66" charset="0"/>
                <a:ea typeface="ＭＳ Ｐゴシック" charset="-128"/>
              </a:rPr>
            </a:br>
            <a:endParaRPr lang="en-GB" sz="1600"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12.15 </a:t>
            </a:r>
            <a:r>
              <a:rPr lang="en-GB" sz="1600" dirty="0">
                <a:latin typeface="Comic Sans MS" panose="030F0702030302020204" pitchFamily="66" charset="0"/>
                <a:ea typeface="ＭＳ Ｐゴシック" charset="-128"/>
              </a:rPr>
              <a:t>- Hot lunch or packed lunch </a:t>
            </a:r>
            <a:br>
              <a:rPr lang="en-GB" sz="1600" dirty="0">
                <a:latin typeface="Comic Sans MS" panose="030F0702030302020204" pitchFamily="66" charset="0"/>
                <a:ea typeface="ＭＳ Ｐゴシック" charset="-128"/>
              </a:rPr>
            </a:br>
            <a:endParaRPr lang="en-GB" sz="1600"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13.45</a:t>
            </a:r>
            <a:r>
              <a:rPr lang="en-GB" sz="1600" dirty="0">
                <a:latin typeface="Comic Sans MS" panose="030F0702030302020204" pitchFamily="66" charset="0"/>
                <a:ea typeface="ＭＳ Ｐゴシック" charset="-128"/>
              </a:rPr>
              <a:t> - Third activity session</a:t>
            </a:r>
            <a:br>
              <a:rPr lang="en-GB" sz="1600" dirty="0">
                <a:latin typeface="Comic Sans MS" panose="030F0702030302020204" pitchFamily="66" charset="0"/>
                <a:ea typeface="ＭＳ Ｐゴシック" charset="-128"/>
              </a:rPr>
            </a:br>
            <a:endParaRPr lang="en-GB" sz="1600"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15.15</a:t>
            </a:r>
            <a:r>
              <a:rPr lang="en-GB" sz="1600" dirty="0">
                <a:latin typeface="Comic Sans MS" panose="030F0702030302020204" pitchFamily="66" charset="0"/>
                <a:ea typeface="ＭＳ Ｐゴシック" charset="-128"/>
              </a:rPr>
              <a:t> - Break </a:t>
            </a:r>
            <a:br>
              <a:rPr lang="en-GB" sz="1600" dirty="0">
                <a:latin typeface="Comic Sans MS" panose="030F0702030302020204" pitchFamily="66" charset="0"/>
                <a:ea typeface="ＭＳ Ｐゴシック" charset="-128"/>
              </a:rPr>
            </a:br>
            <a:endParaRPr lang="en-GB" sz="1600"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15.30</a:t>
            </a:r>
            <a:r>
              <a:rPr lang="en-GB" sz="1600" dirty="0">
                <a:latin typeface="Comic Sans MS" panose="030F0702030302020204" pitchFamily="66" charset="0"/>
                <a:ea typeface="ＭＳ Ｐゴシック" charset="-128"/>
              </a:rPr>
              <a:t> - Fourth activity session</a:t>
            </a:r>
            <a:br>
              <a:rPr lang="en-GB" sz="1600" dirty="0">
                <a:latin typeface="Comic Sans MS" panose="030F0702030302020204" pitchFamily="66" charset="0"/>
                <a:ea typeface="ＭＳ Ｐゴシック" charset="-128"/>
              </a:rPr>
            </a:br>
            <a:endParaRPr lang="en-GB" sz="1600"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17.00</a:t>
            </a:r>
            <a:r>
              <a:rPr lang="en-GB" sz="1600" dirty="0">
                <a:latin typeface="Comic Sans MS" panose="030F0702030302020204" pitchFamily="66" charset="0"/>
                <a:ea typeface="ＭＳ Ｐゴシック" charset="-128"/>
              </a:rPr>
              <a:t> - Supervised free time</a:t>
            </a:r>
            <a:br>
              <a:rPr lang="en-GB" sz="1600" dirty="0">
                <a:latin typeface="Comic Sans MS" panose="030F0702030302020204" pitchFamily="66" charset="0"/>
                <a:ea typeface="ＭＳ Ｐゴシック" charset="-128"/>
              </a:rPr>
            </a:br>
            <a:endParaRPr lang="en-GB" sz="1600"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17.30 - 19.00</a:t>
            </a:r>
            <a:r>
              <a:rPr lang="en-GB" sz="1600" dirty="0">
                <a:latin typeface="Comic Sans MS" panose="030F0702030302020204" pitchFamily="66" charset="0"/>
                <a:ea typeface="ＭＳ Ｐゴシック" charset="-128"/>
              </a:rPr>
              <a:t> - 2 course evening meal</a:t>
            </a:r>
            <a:br>
              <a:rPr lang="en-GB" sz="1600" dirty="0">
                <a:latin typeface="Comic Sans MS" panose="030F0702030302020204" pitchFamily="66" charset="0"/>
                <a:ea typeface="ＭＳ Ｐゴシック" charset="-128"/>
              </a:rPr>
            </a:br>
            <a:endParaRPr lang="en-GB" sz="1600" dirty="0">
              <a:latin typeface="Comic Sans MS" panose="030F0702030302020204" pitchFamily="66" charset="0"/>
              <a:ea typeface="ＭＳ Ｐゴシック" charset="-128"/>
            </a:endParaRP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19.00 - 20.30</a:t>
            </a:r>
            <a:r>
              <a:rPr lang="en-GB" sz="1600" dirty="0">
                <a:latin typeface="Comic Sans MS" panose="030F0702030302020204" pitchFamily="66" charset="0"/>
                <a:ea typeface="ＭＳ Ｐゴシック" charset="-128"/>
              </a:rPr>
              <a:t> – Evening entertainment. Group Leaders assist until 21.00. </a:t>
            </a:r>
          </a:p>
          <a:p>
            <a:pPr eaLnBrk="1" hangingPunct="1">
              <a:lnSpc>
                <a:spcPct val="80000"/>
              </a:lnSpc>
              <a:buFont typeface="Arial" pitchFamily="34" charset="0"/>
              <a:buNone/>
            </a:pPr>
            <a:r>
              <a:rPr lang="en-GB" sz="1600" b="1" dirty="0">
                <a:latin typeface="Comic Sans MS" panose="030F0702030302020204" pitchFamily="66" charset="0"/>
                <a:ea typeface="ＭＳ Ｐゴシック" charset="-128"/>
              </a:rPr>
              <a:t>21.00 - 23.00</a:t>
            </a:r>
            <a:r>
              <a:rPr lang="en-GB" sz="1600" dirty="0">
                <a:latin typeface="Comic Sans MS" panose="030F0702030302020204" pitchFamily="66" charset="0"/>
                <a:ea typeface="ＭＳ Ｐゴシック" charset="-128"/>
              </a:rPr>
              <a:t> there will be PGL staff on active night duty. Through the night there will always be a senior PGL staff member on call.</a:t>
            </a:r>
          </a:p>
          <a:p>
            <a:pPr eaLnBrk="1" hangingPunct="1">
              <a:lnSpc>
                <a:spcPct val="80000"/>
              </a:lnSpc>
              <a:buFont typeface="Arial" pitchFamily="34" charset="0"/>
              <a:buNone/>
            </a:pPr>
            <a:endParaRPr lang="en-GB" sz="1200" dirty="0">
              <a:ea typeface="ＭＳ Ｐゴシック"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9" descr="staff"/>
          <p:cNvPicPr>
            <a:picLocks noChangeAspect="1" noChangeArrowheads="1"/>
          </p:cNvPicPr>
          <p:nvPr/>
        </p:nvPicPr>
        <p:blipFill>
          <a:blip r:embed="rId3" cstate="print"/>
          <a:srcRect/>
          <a:stretch>
            <a:fillRect/>
          </a:stretch>
        </p:blipFill>
        <p:spPr bwMode="auto">
          <a:xfrm>
            <a:off x="6372225" y="2708275"/>
            <a:ext cx="2484438" cy="3744913"/>
          </a:xfrm>
          <a:prstGeom prst="rect">
            <a:avLst/>
          </a:prstGeom>
          <a:noFill/>
          <a:ln w="9525">
            <a:solidFill>
              <a:srgbClr val="0099CC"/>
            </a:solidFill>
            <a:miter lim="800000"/>
            <a:headEnd/>
            <a:tailEnd/>
          </a:ln>
        </p:spPr>
      </p:pic>
      <p:sp>
        <p:nvSpPr>
          <p:cNvPr id="11267" name="Rectangle 2"/>
          <p:cNvSpPr>
            <a:spLocks noGrp="1" noChangeArrowheads="1"/>
          </p:cNvSpPr>
          <p:nvPr>
            <p:ph type="ctrTitle"/>
          </p:nvPr>
        </p:nvSpPr>
        <p:spPr>
          <a:xfrm>
            <a:off x="250825" y="188913"/>
            <a:ext cx="8642350" cy="12954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fontScale="90000"/>
          </a:bodyPr>
          <a:lstStyle/>
          <a:p>
            <a:pPr algn="l" eaLnBrk="1" fontAlgn="auto" hangingPunct="1">
              <a:spcAft>
                <a:spcPts val="0"/>
              </a:spcAft>
              <a:defRPr/>
            </a:pPr>
            <a:r>
              <a:rPr lang="en-GB" sz="4600" dirty="0">
                <a:solidFill>
                  <a:srgbClr val="FFFF66"/>
                </a:solidFill>
              </a:rPr>
              <a:t>Staying safe!</a:t>
            </a:r>
            <a:r>
              <a:rPr lang="en-GB" sz="4600" dirty="0"/>
              <a:t> </a:t>
            </a:r>
            <a:br>
              <a:rPr lang="en-GB" sz="4200" dirty="0"/>
            </a:br>
            <a:endParaRPr lang="en-GB" sz="4200" dirty="0"/>
          </a:p>
        </p:txBody>
      </p:sp>
      <p:sp>
        <p:nvSpPr>
          <p:cNvPr id="28675" name="Rectangle 3"/>
          <p:cNvSpPr>
            <a:spLocks noGrp="1" noChangeArrowheads="1"/>
          </p:cNvSpPr>
          <p:nvPr>
            <p:ph type="subTitle" idx="1"/>
          </p:nvPr>
        </p:nvSpPr>
        <p:spPr>
          <a:xfrm>
            <a:off x="179388" y="1125538"/>
            <a:ext cx="8640762" cy="5111750"/>
          </a:xfrm>
        </p:spPr>
        <p:txBody>
          <a:bodyPr/>
          <a:lstStyle/>
          <a:p>
            <a:pPr marL="609600" marR="0" indent="-609600" algn="l" eaLnBrk="1" hangingPunct="1">
              <a:lnSpc>
                <a:spcPct val="90000"/>
              </a:lnSpc>
            </a:pPr>
            <a:r>
              <a:rPr lang="en-GB" sz="2800" dirty="0">
                <a:latin typeface="Comic Sans MS" panose="030F0702030302020204" pitchFamily="66" charset="0"/>
                <a:ea typeface="ＭＳ Ｐゴシック" charset="-128"/>
              </a:rPr>
              <a:t>The PGL </a:t>
            </a:r>
            <a:r>
              <a:rPr lang="en-GB" sz="2800" i="1" dirty="0">
                <a:latin typeface="Comic Sans MS" panose="030F0702030302020204" pitchFamily="66" charset="0"/>
                <a:ea typeface="ＭＳ Ｐゴシック" charset="-128"/>
              </a:rPr>
              <a:t>Code of Practice</a:t>
            </a:r>
            <a:r>
              <a:rPr lang="en-GB" sz="2800" dirty="0">
                <a:latin typeface="Comic Sans MS" panose="030F0702030302020204" pitchFamily="66" charset="0"/>
                <a:ea typeface="ＭＳ Ｐゴシック" charset="-128"/>
              </a:rPr>
              <a:t> describes all safety and</a:t>
            </a:r>
          </a:p>
          <a:p>
            <a:pPr marL="609600" marR="0" indent="-609600" algn="l" eaLnBrk="1" hangingPunct="1">
              <a:lnSpc>
                <a:spcPct val="90000"/>
              </a:lnSpc>
            </a:pPr>
            <a:r>
              <a:rPr lang="en-GB" sz="2800" dirty="0">
                <a:latin typeface="Comic Sans MS" panose="030F0702030302020204" pitchFamily="66" charset="0"/>
                <a:ea typeface="ＭＳ Ｐゴシック" charset="-128"/>
              </a:rPr>
              <a:t>operational procedures both on and off-site including:</a:t>
            </a:r>
          </a:p>
          <a:p>
            <a:pPr marL="609600" marR="0" indent="-609600" algn="l" eaLnBrk="1" hangingPunct="1">
              <a:lnSpc>
                <a:spcPct val="90000"/>
              </a:lnSpc>
            </a:pPr>
            <a:r>
              <a:rPr lang="en-GB" sz="2800" dirty="0">
                <a:latin typeface="Comic Sans MS" panose="030F0702030302020204" pitchFamily="66" charset="0"/>
                <a:ea typeface="ＭＳ Ｐゴシック" charset="-128"/>
              </a:rPr>
              <a:t>	</a:t>
            </a:r>
          </a:p>
          <a:p>
            <a:pPr marL="990600" lvl="1" indent="-533400" algn="l" eaLnBrk="1" hangingPunct="1">
              <a:lnSpc>
                <a:spcPct val="90000"/>
              </a:lnSpc>
              <a:buFontTx/>
              <a:buChar char="•"/>
            </a:pPr>
            <a:r>
              <a:rPr lang="en-GB" dirty="0">
                <a:latin typeface="Comic Sans MS" panose="030F0702030302020204" pitchFamily="66" charset="0"/>
                <a:ea typeface="ＭＳ Ｐゴシック" charset="-128"/>
              </a:rPr>
              <a:t>sample risk assessments</a:t>
            </a:r>
          </a:p>
          <a:p>
            <a:pPr marL="990600" lvl="1" indent="-533400" algn="l" eaLnBrk="1" hangingPunct="1">
              <a:lnSpc>
                <a:spcPct val="90000"/>
              </a:lnSpc>
              <a:buFontTx/>
              <a:buChar char="•"/>
            </a:pPr>
            <a:r>
              <a:rPr lang="en-GB" dirty="0">
                <a:latin typeface="Comic Sans MS" panose="030F0702030302020204" pitchFamily="66" charset="0"/>
                <a:ea typeface="ＭＳ Ｐゴシック" charset="-128"/>
              </a:rPr>
              <a:t>staff to pupil ratios</a:t>
            </a:r>
          </a:p>
          <a:p>
            <a:pPr marL="990600" lvl="1" indent="-533400" algn="l" eaLnBrk="1" hangingPunct="1">
              <a:lnSpc>
                <a:spcPct val="90000"/>
              </a:lnSpc>
              <a:buFontTx/>
              <a:buChar char="•"/>
            </a:pPr>
            <a:r>
              <a:rPr lang="en-GB" dirty="0">
                <a:latin typeface="Comic Sans MS" panose="030F0702030302020204" pitchFamily="66" charset="0"/>
                <a:ea typeface="ＭＳ Ｐゴシック" charset="-128"/>
              </a:rPr>
              <a:t>staff vetting and training</a:t>
            </a:r>
          </a:p>
          <a:p>
            <a:pPr marL="990600" lvl="1" indent="-533400" algn="l" eaLnBrk="1" hangingPunct="1">
              <a:lnSpc>
                <a:spcPct val="90000"/>
              </a:lnSpc>
              <a:buFontTx/>
              <a:buChar char="•"/>
            </a:pPr>
            <a:r>
              <a:rPr lang="en-GB" dirty="0">
                <a:latin typeface="Comic Sans MS" panose="030F0702030302020204" pitchFamily="66" charset="0"/>
                <a:ea typeface="ＭＳ Ｐゴシック" charset="-128"/>
              </a:rPr>
              <a:t>equipment specifications</a:t>
            </a:r>
          </a:p>
          <a:p>
            <a:pPr marL="990600" lvl="1" indent="-533400" algn="l" eaLnBrk="1" hangingPunct="1">
              <a:lnSpc>
                <a:spcPct val="90000"/>
              </a:lnSpc>
              <a:buFontTx/>
              <a:buChar char="•"/>
            </a:pPr>
            <a:r>
              <a:rPr lang="en-GB" dirty="0">
                <a:latin typeface="Comic Sans MS" panose="030F0702030302020204" pitchFamily="66" charset="0"/>
                <a:ea typeface="ＭＳ Ｐゴシック" charset="-128"/>
              </a:rPr>
              <a:t>site security</a:t>
            </a:r>
          </a:p>
          <a:p>
            <a:pPr marL="990600" lvl="1" indent="-533400" algn="l" eaLnBrk="1" hangingPunct="1">
              <a:lnSpc>
                <a:spcPct val="90000"/>
              </a:lnSpc>
              <a:buFontTx/>
              <a:buChar char="•"/>
            </a:pPr>
            <a:r>
              <a:rPr lang="en-GB" dirty="0">
                <a:latin typeface="Comic Sans MS" panose="030F0702030302020204" pitchFamily="66" charset="0"/>
                <a:ea typeface="ＭＳ Ｐゴシック" charset="-128"/>
              </a:rPr>
              <a:t>medical cover</a:t>
            </a:r>
          </a:p>
          <a:p>
            <a:pPr marL="990600" lvl="1" indent="-533400" algn="l" eaLnBrk="1" hangingPunct="1">
              <a:lnSpc>
                <a:spcPct val="90000"/>
              </a:lnSpc>
              <a:buFontTx/>
              <a:buChar char="•"/>
            </a:pPr>
            <a:r>
              <a:rPr lang="en-GB">
                <a:latin typeface="Comic Sans MS" panose="030F0702030302020204" pitchFamily="66" charset="0"/>
                <a:ea typeface="ＭＳ Ｐゴシック" charset="-128"/>
              </a:rPr>
              <a:t>emergency procedures</a:t>
            </a:r>
            <a:endParaRPr lang="en-GB" dirty="0">
              <a:latin typeface="Comic Sans MS" panose="030F0702030302020204" pitchFamily="66" charset="0"/>
              <a:ea typeface="ＭＳ Ｐゴシック" charset="-128"/>
            </a:endParaRPr>
          </a:p>
        </p:txBody>
      </p:sp>
      <p:pic>
        <p:nvPicPr>
          <p:cNvPr id="28676" name="Picture 8" descr="Code of practice UK-1"/>
          <p:cNvPicPr>
            <a:picLocks noChangeAspect="1" noChangeArrowheads="1"/>
          </p:cNvPicPr>
          <p:nvPr/>
        </p:nvPicPr>
        <p:blipFill>
          <a:blip r:embed="rId4" cstate="print"/>
          <a:srcRect/>
          <a:stretch>
            <a:fillRect/>
          </a:stretch>
        </p:blipFill>
        <p:spPr bwMode="auto">
          <a:xfrm rot="-831891">
            <a:off x="5148263" y="4797425"/>
            <a:ext cx="1289050" cy="1800225"/>
          </a:xfrm>
          <a:prstGeom prst="rect">
            <a:avLst/>
          </a:prstGeom>
          <a:noFill/>
          <a:ln w="6350">
            <a:solidFill>
              <a:schemeClr val="bg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1319</TotalTime>
  <Words>1196</Words>
  <Application>Microsoft Office PowerPoint</Application>
  <PresentationFormat>On-screen Show (4:3)</PresentationFormat>
  <Paragraphs>163</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Comic Sans MS</vt:lpstr>
      <vt:lpstr>Constantia</vt:lpstr>
      <vt:lpstr>Wingdings 2</vt:lpstr>
      <vt:lpstr>Flow</vt:lpstr>
      <vt:lpstr>SATs</vt:lpstr>
      <vt:lpstr>What can I do to help my child?</vt:lpstr>
      <vt:lpstr>PGL Residential </vt:lpstr>
      <vt:lpstr>       PGL Beam House Devon Beam House is a 17th century country house set in its own grounds, located near Torrington in North Devon, close to some of the best beaches in the UK  </vt:lpstr>
      <vt:lpstr>Beam House Accommodation</vt:lpstr>
      <vt:lpstr>Catering &amp; dietary needs</vt:lpstr>
      <vt:lpstr>Our Activities</vt:lpstr>
      <vt:lpstr>What Might Our Day Look Like?</vt:lpstr>
      <vt:lpstr>Staying safe!  </vt:lpstr>
      <vt:lpstr>      PGL Kit List</vt:lpstr>
      <vt:lpstr>Medicines</vt:lpstr>
      <vt:lpstr>Important things to remember</vt:lpstr>
      <vt:lpstr>Finally</vt:lpstr>
    </vt:vector>
  </TitlesOfParts>
  <Company>Millbrook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PGL Residential</dc:title>
  <dc:creator>Millbrook Primary School</dc:creator>
  <cp:lastModifiedBy>Hannah Webb</cp:lastModifiedBy>
  <cp:revision>78</cp:revision>
  <dcterms:created xsi:type="dcterms:W3CDTF">2010-03-22T10:18:01Z</dcterms:created>
  <dcterms:modified xsi:type="dcterms:W3CDTF">2024-09-09T13:44:28Z</dcterms:modified>
</cp:coreProperties>
</file>