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585" r:id="rId4"/>
    <p:sldId id="586" r:id="rId5"/>
    <p:sldId id="268" r:id="rId6"/>
    <p:sldId id="587" r:id="rId7"/>
    <p:sldId id="270" r:id="rId8"/>
    <p:sldId id="274" r:id="rId9"/>
    <p:sldId id="271" r:id="rId10"/>
    <p:sldId id="273" r:id="rId11"/>
    <p:sldId id="287" r:id="rId12"/>
    <p:sldId id="588" r:id="rId13"/>
    <p:sldId id="590" r:id="rId14"/>
    <p:sldId id="591" r:id="rId15"/>
    <p:sldId id="581" r:id="rId16"/>
    <p:sldId id="593" r:id="rId17"/>
    <p:sldId id="592"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64" d="100"/>
          <a:sy n="64" d="100"/>
        </p:scale>
        <p:origin x="33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12B2A-F942-4537-9FA3-6DFB9FC1457B}" type="datetimeFigureOut">
              <a:rPr lang="en-GB" smtClean="0"/>
              <a:t>30/10/2023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353A7-50A2-454E-83A8-36CFAD8F11AB}" type="slidenum">
              <a:rPr lang="en-GB" smtClean="0"/>
              <a:t>‹#›</a:t>
            </a:fld>
            <a:endParaRPr lang="en-GB"/>
          </a:p>
        </p:txBody>
      </p:sp>
    </p:spTree>
    <p:extLst>
      <p:ext uri="{BB962C8B-B14F-4D97-AF65-F5344CB8AC3E}">
        <p14:creationId xmlns:p14="http://schemas.microsoft.com/office/powerpoint/2010/main" val="331951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D41AECC-E575-52D0-FC4E-077415D7F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E391BD1-1769-B990-24F7-D0CE734BDC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Many current UK cumulative decodable reading books provide explicit guidance for the supporting adults in the cover notes for blending.</a:t>
            </a:r>
          </a:p>
          <a:p>
            <a:pPr eaLnBrk="1" hangingPunct="1">
              <a:spcBef>
                <a:spcPct val="0"/>
              </a:spcBef>
            </a:pPr>
            <a:endParaRPr lang="en-GB" altLang="en-US"/>
          </a:p>
          <a:p>
            <a:pPr eaLnBrk="1" hangingPunct="1">
              <a:spcBef>
                <a:spcPct val="0"/>
              </a:spcBef>
            </a:pPr>
            <a:r>
              <a:rPr lang="en-GB" altLang="en-US"/>
              <a:t>The FP Sounds Books give guidance for both blending </a:t>
            </a:r>
            <a:r>
              <a:rPr lang="en-GB" altLang="en-US" b="1"/>
              <a:t>and segmenting for spelling</a:t>
            </a:r>
            <a:r>
              <a:rPr lang="en-GB" altLang="en-US"/>
              <a:t>.</a:t>
            </a:r>
          </a:p>
        </p:txBody>
      </p:sp>
      <p:sp>
        <p:nvSpPr>
          <p:cNvPr id="29700" name="Slide Number Placeholder 3">
            <a:extLst>
              <a:ext uri="{FF2B5EF4-FFF2-40B4-BE49-F238E27FC236}">
                <a16:creationId xmlns:a16="http://schemas.microsoft.com/office/drawing/2014/main" id="{99FCD04A-2EE6-D35E-D439-5CEEFBBD78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F0A208-6DAE-4095-97E8-0CD3D3AAA23B}" type="slidenum">
              <a:rPr lang="en-GB" altLang="en-US" sz="1200"/>
              <a:pPr/>
              <a:t>15</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9640-46C2-8B98-BD1D-1F1F265439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AF1F8C-8C63-BAC8-810A-784665EB0C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B4DC4D-F268-7B16-F283-A521896EA7F2}"/>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5" name="Footer Placeholder 4">
            <a:extLst>
              <a:ext uri="{FF2B5EF4-FFF2-40B4-BE49-F238E27FC236}">
                <a16:creationId xmlns:a16="http://schemas.microsoft.com/office/drawing/2014/main" id="{A1DF1123-48FE-6757-2035-13D5351D4F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3A62F5-268C-B67F-4041-523E77500BD1}"/>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13249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7C44-6052-8323-78FD-17989B1DBD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0234F8-A833-82C1-984E-67112C3EF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1EE06A-A4CD-992F-500D-FBC515FDBDCB}"/>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5" name="Footer Placeholder 4">
            <a:extLst>
              <a:ext uri="{FF2B5EF4-FFF2-40B4-BE49-F238E27FC236}">
                <a16:creationId xmlns:a16="http://schemas.microsoft.com/office/drawing/2014/main" id="{66FCEFD9-FA54-2E28-5733-0BD059E73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70083E-EC36-CBAF-0E91-3BA6303C35B8}"/>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307190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4475F-2C99-DAD2-13A4-620230C681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23ADFF-1FC0-FDB4-0A90-90F7BC839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1408EE-0C0E-14C6-7DD8-D2BBC04D7991}"/>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5" name="Footer Placeholder 4">
            <a:extLst>
              <a:ext uri="{FF2B5EF4-FFF2-40B4-BE49-F238E27FC236}">
                <a16:creationId xmlns:a16="http://schemas.microsoft.com/office/drawing/2014/main" id="{CEA24FBE-FBB0-C3B3-FF7A-12117CD0E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C849E-843B-77E3-A6E5-41B5B0D8EFB7}"/>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152927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512AEE99-10B2-6C47-35EA-4420A537265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9E0D591-4F8B-473B-71C2-85D9F363741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182D237-B580-33A3-FF21-8BDF5BF4E1AE}"/>
              </a:ext>
            </a:extLst>
          </p:cNvPr>
          <p:cNvSpPr>
            <a:spLocks noGrp="1" noChangeArrowheads="1"/>
          </p:cNvSpPr>
          <p:nvPr>
            <p:ph type="sldNum" sz="quarter" idx="12"/>
          </p:nvPr>
        </p:nvSpPr>
        <p:spPr>
          <a:ln/>
        </p:spPr>
        <p:txBody>
          <a:bodyPr/>
          <a:lstStyle>
            <a:lvl1pPr>
              <a:defRPr/>
            </a:lvl1pPr>
          </a:lstStyle>
          <a:p>
            <a:pPr>
              <a:defRPr/>
            </a:pPr>
            <a:fld id="{C9CA9A80-B0A6-4742-91FB-D3BBA7E95224}" type="slidenum">
              <a:rPr lang="en-GB" altLang="en-US"/>
              <a:pPr>
                <a:defRPr/>
              </a:pPr>
              <a:t>‹#›</a:t>
            </a:fld>
            <a:endParaRPr lang="en-GB" altLang="en-US"/>
          </a:p>
        </p:txBody>
      </p:sp>
    </p:spTree>
    <p:extLst>
      <p:ext uri="{BB962C8B-B14F-4D97-AF65-F5344CB8AC3E}">
        <p14:creationId xmlns:p14="http://schemas.microsoft.com/office/powerpoint/2010/main" val="279905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A9F3-163C-BB06-3414-1DE153B400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438433-EB2E-6830-2043-414530A9F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B48AB9-4FB7-E4B3-2DD8-BF3E25133103}"/>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5" name="Footer Placeholder 4">
            <a:extLst>
              <a:ext uri="{FF2B5EF4-FFF2-40B4-BE49-F238E27FC236}">
                <a16:creationId xmlns:a16="http://schemas.microsoft.com/office/drawing/2014/main" id="{8E0C8A99-74C6-4DD7-4CAA-803840698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541F59-D3EB-894F-DB30-8118D31E0B71}"/>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56274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8B7BA-F28A-BA3A-7A93-21C04B391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EE9CEC-F4E8-FFA3-F187-F53A5BD34F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18ACF-0760-9896-9168-9B2AA076BC61}"/>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5" name="Footer Placeholder 4">
            <a:extLst>
              <a:ext uri="{FF2B5EF4-FFF2-40B4-BE49-F238E27FC236}">
                <a16:creationId xmlns:a16="http://schemas.microsoft.com/office/drawing/2014/main" id="{E60E69CB-FCA6-D493-2A2B-715759360E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DEF2F4-E26A-2DAF-B934-F396B7A0E33D}"/>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202439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3FC6-67D5-6141-DCBC-368BC1FA44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EC6A46-1F5B-6C59-1406-4F08B2303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44EFF7-A1E1-011D-B4F2-867AC1F9CA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15A189-1FCA-36D9-BC55-61FD33252D32}"/>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6" name="Footer Placeholder 5">
            <a:extLst>
              <a:ext uri="{FF2B5EF4-FFF2-40B4-BE49-F238E27FC236}">
                <a16:creationId xmlns:a16="http://schemas.microsoft.com/office/drawing/2014/main" id="{396D7EC2-9A4C-B4CC-CD54-E1515CFC7D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1B29E7-F605-34E8-5576-56F48F40C177}"/>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103951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3E2E-F363-6F7B-9A98-D0DE62D06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113B94-589E-00DE-E4C8-F96A5D7B1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735E0-1C4D-36C8-5F16-F29A5A2AB5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F93083-9F66-65B8-E77C-5BE75B817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34248-CB21-87E4-1736-BCA8058ADD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FF208D-CCB3-3CE2-5812-52610136E094}"/>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8" name="Footer Placeholder 7">
            <a:extLst>
              <a:ext uri="{FF2B5EF4-FFF2-40B4-BE49-F238E27FC236}">
                <a16:creationId xmlns:a16="http://schemas.microsoft.com/office/drawing/2014/main" id="{54FDA4FC-DF42-1068-4311-0AE975C97A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F46267-D0D2-2443-1F1B-8938D3C15F27}"/>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329580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35CB-8251-AFBC-B3C9-B93EF64AB1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199C6D-7B83-E47C-0B5A-438E2A46B3BB}"/>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4" name="Footer Placeholder 3">
            <a:extLst>
              <a:ext uri="{FF2B5EF4-FFF2-40B4-BE49-F238E27FC236}">
                <a16:creationId xmlns:a16="http://schemas.microsoft.com/office/drawing/2014/main" id="{C50C70B7-A451-033C-50F7-E94DF26566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66BE8A-578C-264D-0C12-A4516FA8D5C7}"/>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154765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14D14-76EC-5D5A-F5D6-787B91276B1B}"/>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3" name="Footer Placeholder 2">
            <a:extLst>
              <a:ext uri="{FF2B5EF4-FFF2-40B4-BE49-F238E27FC236}">
                <a16:creationId xmlns:a16="http://schemas.microsoft.com/office/drawing/2014/main" id="{BEDDD751-F7C0-B903-54F1-D71CB5AE33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56B435-6DE0-C136-567E-383904A76CA8}"/>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348111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F235-5DE0-B4D4-FC88-88F935FAD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F6FAB1-4353-555F-4536-0A188C1EAE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9FC537-2E15-B432-68BA-A39F9C174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0EC07-66E9-11A4-439D-DBADD4B482B4}"/>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6" name="Footer Placeholder 5">
            <a:extLst>
              <a:ext uri="{FF2B5EF4-FFF2-40B4-BE49-F238E27FC236}">
                <a16:creationId xmlns:a16="http://schemas.microsoft.com/office/drawing/2014/main" id="{A014529C-2511-0CC6-BEC5-2CB8B6F82F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94769B-840E-5CB1-BDD7-4D1D670F8A76}"/>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308307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95A0-45ED-B3F2-AFFD-DB09CB325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7E15ED-930C-4669-963D-688EC2536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E317B8-90DA-C3DD-A7DE-8B83DC085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F5FDCE-AE17-9EF6-FDDA-4DE6CAB3D002}"/>
              </a:ext>
            </a:extLst>
          </p:cNvPr>
          <p:cNvSpPr>
            <a:spLocks noGrp="1"/>
          </p:cNvSpPr>
          <p:nvPr>
            <p:ph type="dt" sz="half" idx="10"/>
          </p:nvPr>
        </p:nvSpPr>
        <p:spPr/>
        <p:txBody>
          <a:bodyPr/>
          <a:lstStyle/>
          <a:p>
            <a:fld id="{81A9707A-E3F3-4F30-A60B-C96457D85FD4}" type="datetimeFigureOut">
              <a:rPr lang="en-GB" smtClean="0"/>
              <a:t>30/10/2023</a:t>
            </a:fld>
            <a:endParaRPr lang="en-GB"/>
          </a:p>
        </p:txBody>
      </p:sp>
      <p:sp>
        <p:nvSpPr>
          <p:cNvPr id="6" name="Footer Placeholder 5">
            <a:extLst>
              <a:ext uri="{FF2B5EF4-FFF2-40B4-BE49-F238E27FC236}">
                <a16:creationId xmlns:a16="http://schemas.microsoft.com/office/drawing/2014/main" id="{0B652FFE-CA63-B6B9-1367-F6817DB97E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119FD-B50E-F09A-CDEE-11CBF5FC42DF}"/>
              </a:ext>
            </a:extLst>
          </p:cNvPr>
          <p:cNvSpPr>
            <a:spLocks noGrp="1"/>
          </p:cNvSpPr>
          <p:nvPr>
            <p:ph type="sldNum" sz="quarter" idx="12"/>
          </p:nvPr>
        </p:nvSpPr>
        <p:spPr/>
        <p:txBody>
          <a:bodyPr/>
          <a:lstStyle/>
          <a:p>
            <a:fld id="{A544F445-57B2-40E2-BBB5-8EED9AB1D0AC}" type="slidenum">
              <a:rPr lang="en-GB" smtClean="0"/>
              <a:t>‹#›</a:t>
            </a:fld>
            <a:endParaRPr lang="en-GB"/>
          </a:p>
        </p:txBody>
      </p:sp>
    </p:spTree>
    <p:extLst>
      <p:ext uri="{BB962C8B-B14F-4D97-AF65-F5344CB8AC3E}">
        <p14:creationId xmlns:p14="http://schemas.microsoft.com/office/powerpoint/2010/main" val="231401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12EC4-4CC1-1F65-8F54-CBEB4DA26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0816C9-4AD7-A829-2527-EAE7E29D2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0B9DD4-A554-102A-ED13-1E68D8F3FC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9707A-E3F3-4F30-A60B-C96457D85FD4}" type="datetimeFigureOut">
              <a:rPr lang="en-GB" smtClean="0"/>
              <a:t>30/10/2023</a:t>
            </a:fld>
            <a:endParaRPr lang="en-GB"/>
          </a:p>
        </p:txBody>
      </p:sp>
      <p:sp>
        <p:nvSpPr>
          <p:cNvPr id="5" name="Footer Placeholder 4">
            <a:extLst>
              <a:ext uri="{FF2B5EF4-FFF2-40B4-BE49-F238E27FC236}">
                <a16:creationId xmlns:a16="http://schemas.microsoft.com/office/drawing/2014/main" id="{32FBABF0-AFF9-4EA0-CEEA-E1D77319B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BA1CCB-E803-9618-F51B-C7DB0ACC7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4F445-57B2-40E2-BBB5-8EED9AB1D0AC}" type="slidenum">
              <a:rPr lang="en-GB" smtClean="0"/>
              <a:t>‹#›</a:t>
            </a:fld>
            <a:endParaRPr lang="en-GB"/>
          </a:p>
        </p:txBody>
      </p:sp>
    </p:spTree>
    <p:extLst>
      <p:ext uri="{BB962C8B-B14F-4D97-AF65-F5344CB8AC3E}">
        <p14:creationId xmlns:p14="http://schemas.microsoft.com/office/powerpoint/2010/main" val="14013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uk/imgres?imgurl=http://www.mccullagh.org/db9/1ds2-2/ear-closeup.jpg&amp;imgrefurl=http://www.mccullagh.org/image/1ds2-2/ear-closeup.html&amp;h=768&amp;w=512&amp;sz=108&amp;hl=en&amp;start=3&amp;usg=__p3Vh2JsG9gwPWcGwFFekP0MxoDM=&amp;tbnid=5Cea8Luq7vUqiM:&amp;tbnh=142&amp;tbnw=95&amp;prev=/images%3Fq%3Dear%26gbv%3D2%26hl%3De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uk/imgres?imgurl=http://www.classicveedub.com.au/images/SpareParts/garage_tools/cartoon_eyes.jpg&amp;imgrefurl=http://www.classicveedub.com.au/SpareParts/Parts_Results_Tools.asp&amp;h=177&amp;w=177&amp;sz=6&amp;hl=en&amp;start=5&amp;usg=__zZ893Sfg4s5n4QJ0Iss0CimOX08=&amp;tbnid=PiHLF2Oc6Y1-JM:&amp;tbnh=101&amp;tbnw=101&amp;prev=/images%3Fq%3Dcartoon%2Beyes%26gbv%3D2%26ndsp%3D18%26hl%3Den%26sa%3D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30F4D4-27B6-71A0-59DE-524DB0305D32}"/>
              </a:ext>
            </a:extLst>
          </p:cNvPr>
          <p:cNvSpPr>
            <a:spLocks noGrp="1"/>
          </p:cNvSpPr>
          <p:nvPr>
            <p:ph type="title"/>
          </p:nvPr>
        </p:nvSpPr>
        <p:spPr/>
        <p:txBody>
          <a:bodyPr/>
          <a:lstStyle/>
          <a:p>
            <a:r>
              <a:rPr lang="en-GB" dirty="0">
                <a:latin typeface="Congenial SemiBold" panose="020F0502020204030204" pitchFamily="2" charset="0"/>
                <a:ea typeface="ADLaM Display" panose="020F0502020204030204" pitchFamily="2" charset="0"/>
                <a:cs typeface="ADLaM Display" panose="020F0502020204030204" pitchFamily="2" charset="0"/>
              </a:rPr>
              <a:t>Phonics at Millbrook</a:t>
            </a:r>
          </a:p>
        </p:txBody>
      </p:sp>
      <p:pic>
        <p:nvPicPr>
          <p:cNvPr id="6" name="Picture 3" descr="I:\Intro\cover-2010.jpg">
            <a:extLst>
              <a:ext uri="{FF2B5EF4-FFF2-40B4-BE49-F238E27FC236}">
                <a16:creationId xmlns:a16="http://schemas.microsoft.com/office/drawing/2014/main" id="{A43C0F4B-6501-1691-31BF-0AF7313E73F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3583" y="1421511"/>
            <a:ext cx="6866359" cy="543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80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109E38C-80FF-8F5B-CDE1-A3A9A1B53402}"/>
              </a:ext>
            </a:extLst>
          </p:cNvPr>
          <p:cNvSpPr>
            <a:spLocks noGrp="1" noChangeArrowheads="1"/>
          </p:cNvSpPr>
          <p:nvPr>
            <p:ph type="title"/>
          </p:nvPr>
        </p:nvSpPr>
        <p:spPr/>
        <p:txBody>
          <a:bodyPr>
            <a:normAutofit fontScale="90000"/>
          </a:bodyPr>
          <a:lstStyle/>
          <a:p>
            <a:pPr eaLnBrk="1" hangingPunct="1"/>
            <a:r>
              <a:rPr lang="en-GB" altLang="en-US" dirty="0">
                <a:latin typeface="Comic Sans MS" panose="030F0702030302020204" pitchFamily="66" charset="0"/>
              </a:rPr>
              <a:t>How many phonemes are in each of these words?</a:t>
            </a:r>
          </a:p>
        </p:txBody>
      </p:sp>
      <p:graphicFrame>
        <p:nvGraphicFramePr>
          <p:cNvPr id="30787" name="Group 67">
            <a:extLst>
              <a:ext uri="{FF2B5EF4-FFF2-40B4-BE49-F238E27FC236}">
                <a16:creationId xmlns:a16="http://schemas.microsoft.com/office/drawing/2014/main" id="{62244166-CAD5-34A6-7D39-25451D441D14}"/>
              </a:ext>
            </a:extLst>
          </p:cNvPr>
          <p:cNvGraphicFramePr>
            <a:graphicFrameLocks noGrp="1"/>
          </p:cNvGraphicFramePr>
          <p:nvPr>
            <p:ph type="tbl" idx="1"/>
            <p:extLst>
              <p:ext uri="{D42A27DB-BD31-4B8C-83A1-F6EECF244321}">
                <p14:modId xmlns:p14="http://schemas.microsoft.com/office/powerpoint/2010/main" val="2085864612"/>
              </p:ext>
            </p:extLst>
          </p:nvPr>
        </p:nvGraphicFramePr>
        <p:xfrm>
          <a:off x="2135188" y="2420938"/>
          <a:ext cx="7772400" cy="3123900"/>
        </p:xfrm>
        <a:graphic>
          <a:graphicData uri="http://schemas.openxmlformats.org/drawingml/2006/table">
            <a:tbl>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68375">
                  <a:extLst>
                    <a:ext uri="{9D8B030D-6E8A-4147-A177-3AD203B41FA5}">
                      <a16:colId xmlns:a16="http://schemas.microsoft.com/office/drawing/2014/main" val="20002"/>
                    </a:ext>
                  </a:extLst>
                </a:gridCol>
                <a:gridCol w="1111250">
                  <a:extLst>
                    <a:ext uri="{9D8B030D-6E8A-4147-A177-3AD203B41FA5}">
                      <a16:colId xmlns:a16="http://schemas.microsoft.com/office/drawing/2014/main" val="20003"/>
                    </a:ext>
                  </a:extLst>
                </a:gridCol>
                <a:gridCol w="1109662">
                  <a:extLst>
                    <a:ext uri="{9D8B030D-6E8A-4147-A177-3AD203B41FA5}">
                      <a16:colId xmlns:a16="http://schemas.microsoft.com/office/drawing/2014/main" val="20004"/>
                    </a:ext>
                  </a:extLst>
                </a:gridCol>
                <a:gridCol w="1111250">
                  <a:extLst>
                    <a:ext uri="{9D8B030D-6E8A-4147-A177-3AD203B41FA5}">
                      <a16:colId xmlns:a16="http://schemas.microsoft.com/office/drawing/2014/main" val="20005"/>
                    </a:ext>
                  </a:extLst>
                </a:gridCol>
                <a:gridCol w="1109663">
                  <a:extLst>
                    <a:ext uri="{9D8B030D-6E8A-4147-A177-3AD203B41FA5}">
                      <a16:colId xmlns:a16="http://schemas.microsoft.com/office/drawing/2014/main" val="20006"/>
                    </a:ext>
                  </a:extLst>
                </a:gridCol>
              </a:tblGrid>
              <a:tr h="624681">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000" b="0" i="0" u="none" strike="noStrike" cap="none" normalizeH="0" baseline="0">
                          <a:ln>
                            <a:noFill/>
                          </a:ln>
                          <a:solidFill>
                            <a:schemeClr val="tx1"/>
                          </a:solidFill>
                          <a:effectLst/>
                          <a:latin typeface="Comic Sans MS" panose="030F0702030302020204" pitchFamily="66" charset="0"/>
                        </a:rPr>
                        <a:t>Word</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500" b="0" i="0" u="none" strike="noStrike" cap="none" normalizeH="0" baseline="0">
                          <a:ln>
                            <a:noFill/>
                          </a:ln>
                          <a:solidFill>
                            <a:schemeClr val="tx1"/>
                          </a:solidFill>
                          <a:effectLst/>
                          <a:latin typeface="Comic Sans MS" panose="030F0702030302020204" pitchFamily="66" charset="0"/>
                        </a:rPr>
                        <a:t>Phonemes</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24681">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0" i="0" u="none" strike="noStrike" cap="none" normalizeH="0" baseline="0">
                          <a:ln>
                            <a:noFill/>
                          </a:ln>
                          <a:solidFill>
                            <a:schemeClr val="tx1"/>
                          </a:solidFill>
                          <a:effectLst/>
                          <a:latin typeface="Comic Sans MS" panose="030F0702030302020204" pitchFamily="66" charset="0"/>
                        </a:rPr>
                        <a:t>bleed</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dirty="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4681">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0" i="0" u="none" strike="noStrike" cap="none" normalizeH="0" baseline="0">
                          <a:ln>
                            <a:noFill/>
                          </a:ln>
                          <a:solidFill>
                            <a:schemeClr val="tx1"/>
                          </a:solidFill>
                          <a:effectLst/>
                          <a:latin typeface="Comic Sans MS" panose="030F0702030302020204" pitchFamily="66" charset="0"/>
                        </a:rPr>
                        <a:t>flop</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dirty="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4681">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0" i="0" u="none" strike="noStrike" cap="none" normalizeH="0" baseline="0">
                          <a:ln>
                            <a:noFill/>
                          </a:ln>
                          <a:solidFill>
                            <a:schemeClr val="tx1"/>
                          </a:solidFill>
                          <a:effectLst/>
                          <a:latin typeface="Comic Sans MS" panose="030F0702030302020204" pitchFamily="66" charset="0"/>
                        </a:rPr>
                        <a:t>cow</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dirty="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4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0" i="0" u="none" strike="noStrike" cap="none" normalizeH="0" baseline="0" dirty="0">
                          <a:ln>
                            <a:noFill/>
                          </a:ln>
                          <a:solidFill>
                            <a:schemeClr val="tx1"/>
                          </a:solidFill>
                          <a:effectLst/>
                          <a:latin typeface="Comic Sans MS" panose="030F0702030302020204" pitchFamily="66" charset="0"/>
                        </a:rPr>
                        <a:t>short</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500" b="0" i="0" u="none" strike="noStrike" cap="none" normalizeH="0" baseline="0" dirty="0">
                        <a:ln>
                          <a:noFill/>
                        </a:ln>
                        <a:solidFill>
                          <a:schemeClr val="tx1"/>
                        </a:solidFill>
                        <a:effectLst/>
                        <a:latin typeface="Comic Sans MS" panose="030F0702030302020204" pitchFamily="66"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041115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FCC119E1-6357-98BD-5016-1DB23F173834}"/>
              </a:ext>
            </a:extLst>
          </p:cNvPr>
          <p:cNvSpPr>
            <a:spLocks noGrp="1" noChangeArrowheads="1"/>
          </p:cNvSpPr>
          <p:nvPr>
            <p:ph type="body" idx="1"/>
          </p:nvPr>
        </p:nvSpPr>
        <p:spPr>
          <a:xfrm>
            <a:off x="401216" y="533399"/>
            <a:ext cx="11790784" cy="2824163"/>
          </a:xfrm>
        </p:spPr>
        <p:txBody>
          <a:bodyPr>
            <a:normAutofit fontScale="85000" lnSpcReduction="20000"/>
          </a:bodyPr>
          <a:lstStyle/>
          <a:p>
            <a:pPr algn="ctr" eaLnBrk="1" hangingPunct="1">
              <a:lnSpc>
                <a:spcPct val="110000"/>
              </a:lnSpc>
              <a:buFontTx/>
              <a:buNone/>
            </a:pPr>
            <a:r>
              <a:rPr lang="en-GB" altLang="en-US" sz="3000" dirty="0">
                <a:latin typeface="Comic Sans MS" panose="030F0702030302020204" pitchFamily="66" charset="0"/>
              </a:rPr>
              <a:t>	In addition to this, the children learn ‘tricky words’</a:t>
            </a:r>
            <a:r>
              <a:rPr lang="en-US" altLang="en-US" sz="3000" dirty="0">
                <a:latin typeface="Comic Sans MS" panose="030F0702030302020204" pitchFamily="66" charset="0"/>
              </a:rPr>
              <a:t>. </a:t>
            </a:r>
          </a:p>
          <a:p>
            <a:pPr algn="ctr" eaLnBrk="1" hangingPunct="1">
              <a:lnSpc>
                <a:spcPct val="110000"/>
              </a:lnSpc>
              <a:buFontTx/>
              <a:buNone/>
            </a:pPr>
            <a:r>
              <a:rPr lang="en-US" altLang="en-US" sz="3000" dirty="0">
                <a:latin typeface="Comic Sans MS" panose="030F0702030302020204" pitchFamily="66" charset="0"/>
              </a:rPr>
              <a:t>We also call them ‘helpful words’. </a:t>
            </a:r>
          </a:p>
          <a:p>
            <a:pPr algn="ctr" eaLnBrk="1" hangingPunct="1">
              <a:lnSpc>
                <a:spcPct val="110000"/>
              </a:lnSpc>
              <a:buFontTx/>
              <a:buNone/>
            </a:pPr>
            <a:r>
              <a:rPr lang="en-US" altLang="en-US" sz="3000" dirty="0">
                <a:latin typeface="Comic Sans MS" panose="030F0702030302020204" pitchFamily="66" charset="0"/>
              </a:rPr>
              <a:t>T</a:t>
            </a:r>
            <a:r>
              <a:rPr lang="en-GB" altLang="en-US" sz="3000" dirty="0">
                <a:latin typeface="Comic Sans MS" panose="030F0702030302020204" pitchFamily="66" charset="0"/>
              </a:rPr>
              <a:t>h</a:t>
            </a:r>
            <a:r>
              <a:rPr lang="en-US" altLang="en-US" sz="3000" dirty="0">
                <a:latin typeface="Comic Sans MS" panose="030F0702030302020204" pitchFamily="66" charset="0"/>
              </a:rPr>
              <a:t>e</a:t>
            </a:r>
            <a:r>
              <a:rPr lang="en-GB" altLang="en-US" sz="3000" dirty="0">
                <a:latin typeface="Comic Sans MS" panose="030F0702030302020204" pitchFamily="66" charset="0"/>
              </a:rPr>
              <a:t>se are words that are not spelt phonetically and can’t be sounded out. </a:t>
            </a:r>
            <a:r>
              <a:rPr lang="en-US" altLang="en-US" sz="3000" dirty="0">
                <a:latin typeface="Comic Sans MS" panose="030F0702030302020204" pitchFamily="66" charset="0"/>
              </a:rPr>
              <a:t>We just have to learn them.</a:t>
            </a:r>
            <a:endParaRPr lang="en-GB" altLang="en-US" sz="3000" dirty="0">
              <a:latin typeface="Comic Sans MS" panose="030F0702030302020204" pitchFamily="66" charset="0"/>
            </a:endParaRPr>
          </a:p>
          <a:p>
            <a:pPr algn="ctr" eaLnBrk="1" hangingPunct="1">
              <a:lnSpc>
                <a:spcPct val="110000"/>
              </a:lnSpc>
              <a:buFontTx/>
              <a:buNone/>
            </a:pPr>
            <a:endParaRPr lang="en-GB" altLang="en-US" sz="1600" dirty="0">
              <a:latin typeface="Comic Sans MS" panose="030F0702030302020204" pitchFamily="66" charset="0"/>
            </a:endParaRPr>
          </a:p>
          <a:p>
            <a:pPr algn="ctr" eaLnBrk="1" hangingPunct="1">
              <a:lnSpc>
                <a:spcPct val="110000"/>
              </a:lnSpc>
              <a:buFontTx/>
              <a:buNone/>
            </a:pPr>
            <a:endParaRPr lang="en-GB" altLang="en-US" sz="1600" dirty="0">
              <a:latin typeface="Comic Sans MS" panose="030F0702030302020204" pitchFamily="66" charset="0"/>
            </a:endParaRPr>
          </a:p>
          <a:p>
            <a:pPr algn="ctr" eaLnBrk="1" hangingPunct="1">
              <a:lnSpc>
                <a:spcPct val="110000"/>
              </a:lnSpc>
              <a:buFontTx/>
              <a:buNone/>
            </a:pPr>
            <a:r>
              <a:rPr lang="en-GB" altLang="en-US" sz="1600" dirty="0">
                <a:latin typeface="Comic Sans MS" panose="030F0702030302020204" pitchFamily="66" charset="0"/>
              </a:rPr>
              <a:t>	</a:t>
            </a:r>
          </a:p>
          <a:p>
            <a:pPr algn="ctr" eaLnBrk="1" hangingPunct="1">
              <a:lnSpc>
                <a:spcPct val="110000"/>
              </a:lnSpc>
              <a:buFontTx/>
              <a:buNone/>
            </a:pPr>
            <a:endParaRPr lang="en-GB" altLang="en-US" sz="1600" dirty="0">
              <a:latin typeface="Comic Sans MS" panose="030F0702030302020204" pitchFamily="66" charset="0"/>
            </a:endParaRPr>
          </a:p>
        </p:txBody>
      </p:sp>
      <p:sp>
        <p:nvSpPr>
          <p:cNvPr id="23555" name="Rectangle 3">
            <a:extLst>
              <a:ext uri="{FF2B5EF4-FFF2-40B4-BE49-F238E27FC236}">
                <a16:creationId xmlns:a16="http://schemas.microsoft.com/office/drawing/2014/main" id="{41F3BEDB-35CF-3D2B-C3E9-FAB1D945FB54}"/>
              </a:ext>
            </a:extLst>
          </p:cNvPr>
          <p:cNvSpPr txBox="1">
            <a:spLocks noChangeArrowheads="1"/>
          </p:cNvSpPr>
          <p:nvPr/>
        </p:nvSpPr>
        <p:spPr bwMode="auto">
          <a:xfrm>
            <a:off x="2410408" y="2806442"/>
            <a:ext cx="7772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GB" altLang="en-US" sz="3600" dirty="0">
                <a:latin typeface="SassoonCRInfant" panose="02010503020300020003" pitchFamily="2" charset="0"/>
              </a:rPr>
              <a:t>	</a:t>
            </a:r>
            <a:r>
              <a:rPr lang="en-GB" altLang="en-US" sz="4800" dirty="0">
                <a:latin typeface="Comic Sans MS" panose="030F0702030302020204" pitchFamily="66" charset="0"/>
              </a:rPr>
              <a:t>the        to         no</a:t>
            </a:r>
          </a:p>
          <a:p>
            <a:pPr algn="ctr" eaLnBrk="1" hangingPunct="1">
              <a:buFontTx/>
              <a:buNone/>
            </a:pPr>
            <a:r>
              <a:rPr lang="en-GB" altLang="en-US" sz="4800" dirty="0">
                <a:latin typeface="Comic Sans MS" panose="030F0702030302020204" pitchFamily="66" charset="0"/>
              </a:rPr>
              <a:t>go          she</a:t>
            </a:r>
          </a:p>
          <a:p>
            <a:pPr algn="ctr" eaLnBrk="1" hangingPunct="1">
              <a:buFontTx/>
              <a:buNone/>
            </a:pPr>
            <a:r>
              <a:rPr lang="en-GB" altLang="en-US" sz="4800" dirty="0">
                <a:latin typeface="Comic Sans MS" panose="030F0702030302020204" pitchFamily="66" charset="0"/>
              </a:rPr>
              <a:t>we           me          be</a:t>
            </a:r>
            <a:endParaRPr lang="en-GB" altLang="en-US" sz="3600"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9DE3-C8E0-E04B-BA7D-99A70ECA93F0}"/>
              </a:ext>
            </a:extLst>
          </p:cNvPr>
          <p:cNvSpPr>
            <a:spLocks noGrp="1"/>
          </p:cNvSpPr>
          <p:nvPr>
            <p:ph type="title"/>
          </p:nvPr>
        </p:nvSpPr>
        <p:spPr>
          <a:xfrm>
            <a:off x="838200" y="365125"/>
            <a:ext cx="11198290" cy="1325563"/>
          </a:xfrm>
        </p:spPr>
        <p:txBody>
          <a:bodyPr/>
          <a:lstStyle/>
          <a:p>
            <a:r>
              <a:rPr lang="en-GB" altLang="en-US" dirty="0">
                <a:latin typeface="Comic Sans MS" panose="030F0702030302020204" pitchFamily="66" charset="0"/>
              </a:rPr>
              <a:t>What does Phonics look like at Millbrook?</a:t>
            </a:r>
            <a:endParaRPr lang="en-GB" dirty="0"/>
          </a:p>
        </p:txBody>
      </p:sp>
      <p:sp>
        <p:nvSpPr>
          <p:cNvPr id="3" name="Content Placeholder 2">
            <a:extLst>
              <a:ext uri="{FF2B5EF4-FFF2-40B4-BE49-F238E27FC236}">
                <a16:creationId xmlns:a16="http://schemas.microsoft.com/office/drawing/2014/main" id="{1B65EF9A-4321-9FAF-0ADC-DEC673C5718A}"/>
              </a:ext>
            </a:extLst>
          </p:cNvPr>
          <p:cNvSpPr>
            <a:spLocks noGrp="1"/>
          </p:cNvSpPr>
          <p:nvPr>
            <p:ph idx="1"/>
          </p:nvPr>
        </p:nvSpPr>
        <p:spPr>
          <a:xfrm>
            <a:off x="838200" y="1825625"/>
            <a:ext cx="10515600" cy="5200326"/>
          </a:xfrm>
        </p:spPr>
        <p:txBody>
          <a:bodyPr>
            <a:normAutofit/>
          </a:bodyPr>
          <a:lstStyle/>
          <a:p>
            <a:pPr>
              <a:buNone/>
            </a:pPr>
            <a:r>
              <a:rPr lang="en-GB" altLang="en-US" dirty="0">
                <a:latin typeface="Comic Sans MS" panose="030F0702030302020204" pitchFamily="66" charset="0"/>
              </a:rPr>
              <a:t>It is a </a:t>
            </a:r>
            <a:r>
              <a:rPr lang="en-GB" altLang="en-US" b="1" dirty="0">
                <a:latin typeface="Comic Sans MS" panose="030F0702030302020204" pitchFamily="66" charset="0"/>
              </a:rPr>
              <a:t>requirement</a:t>
            </a:r>
            <a:r>
              <a:rPr lang="en-GB" altLang="en-US" dirty="0">
                <a:latin typeface="Comic Sans MS" panose="030F0702030302020204" pitchFamily="66" charset="0"/>
              </a:rPr>
              <a:t> that reception children are taught 20 mins of Phonics per day.</a:t>
            </a:r>
          </a:p>
          <a:p>
            <a:pPr>
              <a:buNone/>
            </a:pPr>
            <a:r>
              <a:rPr lang="en-GB" altLang="en-US" dirty="0">
                <a:latin typeface="Comic Sans MS" panose="030F0702030302020204" pitchFamily="66" charset="0"/>
              </a:rPr>
              <a:t>	</a:t>
            </a:r>
          </a:p>
          <a:p>
            <a:pPr>
              <a:buNone/>
            </a:pPr>
            <a:r>
              <a:rPr lang="en-GB" altLang="en-US" dirty="0">
                <a:latin typeface="Comic Sans MS" panose="030F0702030302020204" pitchFamily="66" charset="0"/>
              </a:rPr>
              <a:t>	It is </a:t>
            </a:r>
            <a:r>
              <a:rPr lang="en-GB" altLang="en-US" b="1" dirty="0">
                <a:latin typeface="Comic Sans MS" panose="030F0702030302020204" pitchFamily="66" charset="0"/>
              </a:rPr>
              <a:t>recommended</a:t>
            </a:r>
            <a:r>
              <a:rPr lang="en-GB" altLang="en-US" dirty="0">
                <a:latin typeface="Comic Sans MS" panose="030F0702030302020204" pitchFamily="66" charset="0"/>
              </a:rPr>
              <a:t> that Year 1 and 2 children also receive 20mins per day.</a:t>
            </a:r>
          </a:p>
          <a:p>
            <a:pPr>
              <a:buNone/>
            </a:pPr>
            <a:endParaRPr lang="en-GB" altLang="en-US" dirty="0">
              <a:latin typeface="Comic Sans MS" panose="030F0702030302020204" pitchFamily="66" charset="0"/>
            </a:endParaRPr>
          </a:p>
          <a:p>
            <a:pPr>
              <a:buNone/>
            </a:pPr>
            <a:r>
              <a:rPr lang="en-GB" altLang="en-US" dirty="0">
                <a:latin typeface="Comic Sans MS" panose="030F0702030302020204" pitchFamily="66" charset="0"/>
              </a:rPr>
              <a:t>At Millbrook, if a child is not confident at applying their phonic knowledge by the end of Year 2, they will continue to learn Phonics through the Project X Code intervention in KS2.</a:t>
            </a:r>
            <a:r>
              <a:rPr lang="en-GB" altLang="en-US" dirty="0">
                <a:latin typeface="SassoonCRInfant" panose="02010503020300020003" pitchFamily="2" charset="0"/>
              </a:rPr>
              <a:t> </a:t>
            </a:r>
          </a:p>
          <a:p>
            <a:endParaRPr lang="en-GB" dirty="0"/>
          </a:p>
        </p:txBody>
      </p:sp>
      <p:sp>
        <p:nvSpPr>
          <p:cNvPr id="5" name="TextBox 4">
            <a:extLst>
              <a:ext uri="{FF2B5EF4-FFF2-40B4-BE49-F238E27FC236}">
                <a16:creationId xmlns:a16="http://schemas.microsoft.com/office/drawing/2014/main" id="{1D16DBE8-11D3-3287-F8C4-CB6F9EA9B5E9}"/>
              </a:ext>
            </a:extLst>
          </p:cNvPr>
          <p:cNvSpPr txBox="1"/>
          <p:nvPr/>
        </p:nvSpPr>
        <p:spPr>
          <a:xfrm>
            <a:off x="3048778" y="1859340"/>
            <a:ext cx="6097554" cy="369332"/>
          </a:xfrm>
          <a:prstGeom prst="rect">
            <a:avLst/>
          </a:prstGeom>
          <a:noFill/>
        </p:spPr>
        <p:txBody>
          <a:bodyPr wrap="square">
            <a:spAutoFit/>
          </a:bodyPr>
          <a:lstStyle/>
          <a:p>
            <a:pPr algn="ctr" eaLnBrk="1" hangingPunct="1">
              <a:buFontTx/>
              <a:buNone/>
            </a:pPr>
            <a:r>
              <a:rPr lang="en-GB" altLang="en-US" sz="1800" dirty="0">
                <a:latin typeface="Comic Sans MS" panose="030F0702030302020204" pitchFamily="66" charset="0"/>
              </a:rPr>
              <a:t>	</a:t>
            </a:r>
            <a:endParaRPr lang="en-GB" altLang="en-US" dirty="0">
              <a:latin typeface="SassoonCRInfant" panose="02010503020300020003" pitchFamily="2" charset="0"/>
            </a:endParaRPr>
          </a:p>
        </p:txBody>
      </p:sp>
    </p:spTree>
    <p:extLst>
      <p:ext uri="{BB962C8B-B14F-4D97-AF65-F5344CB8AC3E}">
        <p14:creationId xmlns:p14="http://schemas.microsoft.com/office/powerpoint/2010/main" val="209711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9DE3-C8E0-E04B-BA7D-99A70ECA93F0}"/>
              </a:ext>
            </a:extLst>
          </p:cNvPr>
          <p:cNvSpPr>
            <a:spLocks noGrp="1"/>
          </p:cNvSpPr>
          <p:nvPr>
            <p:ph type="title"/>
          </p:nvPr>
        </p:nvSpPr>
        <p:spPr>
          <a:xfrm>
            <a:off x="838200" y="365125"/>
            <a:ext cx="11198290" cy="1325563"/>
          </a:xfrm>
        </p:spPr>
        <p:txBody>
          <a:bodyPr/>
          <a:lstStyle/>
          <a:p>
            <a:r>
              <a:rPr lang="en-GB" altLang="en-US" dirty="0">
                <a:latin typeface="Comic Sans MS" panose="030F0702030302020204" pitchFamily="66" charset="0"/>
              </a:rPr>
              <a:t>A typical Floppy’s Phonics lesson…</a:t>
            </a:r>
            <a:endParaRPr lang="en-GB" dirty="0"/>
          </a:p>
        </p:txBody>
      </p:sp>
      <p:sp>
        <p:nvSpPr>
          <p:cNvPr id="5" name="TextBox 4">
            <a:extLst>
              <a:ext uri="{FF2B5EF4-FFF2-40B4-BE49-F238E27FC236}">
                <a16:creationId xmlns:a16="http://schemas.microsoft.com/office/drawing/2014/main" id="{1D16DBE8-11D3-3287-F8C4-CB6F9EA9B5E9}"/>
              </a:ext>
            </a:extLst>
          </p:cNvPr>
          <p:cNvSpPr txBox="1"/>
          <p:nvPr/>
        </p:nvSpPr>
        <p:spPr>
          <a:xfrm>
            <a:off x="3048778" y="1859340"/>
            <a:ext cx="6097554" cy="369332"/>
          </a:xfrm>
          <a:prstGeom prst="rect">
            <a:avLst/>
          </a:prstGeom>
          <a:noFill/>
        </p:spPr>
        <p:txBody>
          <a:bodyPr wrap="square">
            <a:spAutoFit/>
          </a:bodyPr>
          <a:lstStyle/>
          <a:p>
            <a:pPr algn="ctr" eaLnBrk="1" hangingPunct="1">
              <a:buFontTx/>
              <a:buNone/>
            </a:pPr>
            <a:r>
              <a:rPr lang="en-GB" altLang="en-US" sz="1800" dirty="0">
                <a:latin typeface="Comic Sans MS" panose="030F0702030302020204" pitchFamily="66" charset="0"/>
              </a:rPr>
              <a:t>	</a:t>
            </a:r>
            <a:endParaRPr lang="en-GB" altLang="en-US" dirty="0">
              <a:latin typeface="SassoonCRInfant" panose="02010503020300020003" pitchFamily="2" charset="0"/>
            </a:endParaRPr>
          </a:p>
        </p:txBody>
      </p:sp>
    </p:spTree>
    <p:extLst>
      <p:ext uri="{BB962C8B-B14F-4D97-AF65-F5344CB8AC3E}">
        <p14:creationId xmlns:p14="http://schemas.microsoft.com/office/powerpoint/2010/main" val="191142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9DE3-C8E0-E04B-BA7D-99A70ECA93F0}"/>
              </a:ext>
            </a:extLst>
          </p:cNvPr>
          <p:cNvSpPr>
            <a:spLocks noGrp="1"/>
          </p:cNvSpPr>
          <p:nvPr>
            <p:ph type="title"/>
          </p:nvPr>
        </p:nvSpPr>
        <p:spPr>
          <a:xfrm>
            <a:off x="566057" y="187844"/>
            <a:ext cx="11198290" cy="1325563"/>
          </a:xfrm>
        </p:spPr>
        <p:txBody>
          <a:bodyPr/>
          <a:lstStyle/>
          <a:p>
            <a:r>
              <a:rPr lang="en-GB" altLang="en-US" dirty="0">
                <a:latin typeface="Comic Sans MS" panose="030F0702030302020204" pitchFamily="66" charset="0"/>
              </a:rPr>
              <a:t>How can I help my child?</a:t>
            </a:r>
            <a:endParaRPr lang="en-GB" dirty="0"/>
          </a:p>
        </p:txBody>
      </p:sp>
      <p:sp>
        <p:nvSpPr>
          <p:cNvPr id="3" name="Content Placeholder 2">
            <a:extLst>
              <a:ext uri="{FF2B5EF4-FFF2-40B4-BE49-F238E27FC236}">
                <a16:creationId xmlns:a16="http://schemas.microsoft.com/office/drawing/2014/main" id="{1B65EF9A-4321-9FAF-0ADC-DEC673C5718A}"/>
              </a:ext>
            </a:extLst>
          </p:cNvPr>
          <p:cNvSpPr>
            <a:spLocks noGrp="1"/>
          </p:cNvSpPr>
          <p:nvPr>
            <p:ph idx="1"/>
          </p:nvPr>
        </p:nvSpPr>
        <p:spPr>
          <a:xfrm>
            <a:off x="427652" y="1341750"/>
            <a:ext cx="11403563" cy="5200326"/>
          </a:xfrm>
        </p:spPr>
        <p:txBody>
          <a:bodyPr>
            <a:normAutofit/>
          </a:bodyPr>
          <a:lstStyle/>
          <a:p>
            <a:r>
              <a:rPr lang="en-US" altLang="en-US" dirty="0">
                <a:latin typeface="Comic Sans MS" panose="030F0702030302020204" pitchFamily="66" charset="0"/>
              </a:rPr>
              <a:t>PLEASE pronounce the phonemes correctly.</a:t>
            </a:r>
          </a:p>
          <a:p>
            <a:r>
              <a:rPr lang="en-US" altLang="en-US" sz="2800" dirty="0">
                <a:latin typeface="Comic Sans MS" panose="030F0702030302020204" pitchFamily="66" charset="0"/>
              </a:rPr>
              <a:t>Little and often (at least 5 times a week is what we recommend).</a:t>
            </a:r>
          </a:p>
          <a:p>
            <a:r>
              <a:rPr lang="en-US" altLang="en-US" sz="2800" dirty="0">
                <a:latin typeface="Comic Sans MS" panose="030F0702030302020204" pitchFamily="66" charset="0"/>
              </a:rPr>
              <a:t>You don’t need to read the entire book in one go – a couple of pages of quality reading and discussion is plenty. </a:t>
            </a:r>
          </a:p>
          <a:p>
            <a:r>
              <a:rPr lang="en-US" altLang="en-US" sz="2800" dirty="0">
                <a:latin typeface="Comic Sans MS" panose="030F0702030302020204" pitchFamily="66" charset="0"/>
              </a:rPr>
              <a:t>Encourage your child to use their Phonics skills.</a:t>
            </a:r>
          </a:p>
          <a:p>
            <a:r>
              <a:rPr lang="en-US" altLang="en-US" sz="2800" dirty="0">
                <a:latin typeface="Comic Sans MS" panose="030F0702030302020204" pitchFamily="66" charset="0"/>
              </a:rPr>
              <a:t>Talk about the book and ask your child questions (examples will be given out at parents’ evening).</a:t>
            </a:r>
          </a:p>
          <a:p>
            <a:r>
              <a:rPr lang="en-US" altLang="en-US" sz="2800" dirty="0">
                <a:latin typeface="Comic Sans MS" panose="030F0702030302020204" pitchFamily="66" charset="0"/>
              </a:rPr>
              <a:t>Reread books to encourage fluency and confidence.</a:t>
            </a:r>
          </a:p>
          <a:p>
            <a:r>
              <a:rPr lang="en-US" altLang="en-US" sz="2800" dirty="0">
                <a:latin typeface="Comic Sans MS" panose="030F0702030302020204" pitchFamily="66" charset="0"/>
              </a:rPr>
              <a:t>Please let us know if any books are damaged so we can fix these.</a:t>
            </a:r>
          </a:p>
          <a:p>
            <a:endParaRPr lang="en-GB" dirty="0"/>
          </a:p>
        </p:txBody>
      </p:sp>
      <p:sp>
        <p:nvSpPr>
          <p:cNvPr id="5" name="TextBox 4">
            <a:extLst>
              <a:ext uri="{FF2B5EF4-FFF2-40B4-BE49-F238E27FC236}">
                <a16:creationId xmlns:a16="http://schemas.microsoft.com/office/drawing/2014/main" id="{1D16DBE8-11D3-3287-F8C4-CB6F9EA9B5E9}"/>
              </a:ext>
            </a:extLst>
          </p:cNvPr>
          <p:cNvSpPr txBox="1"/>
          <p:nvPr/>
        </p:nvSpPr>
        <p:spPr>
          <a:xfrm>
            <a:off x="3048778" y="1859340"/>
            <a:ext cx="6097554" cy="369332"/>
          </a:xfrm>
          <a:prstGeom prst="rect">
            <a:avLst/>
          </a:prstGeom>
          <a:noFill/>
        </p:spPr>
        <p:txBody>
          <a:bodyPr wrap="square">
            <a:spAutoFit/>
          </a:bodyPr>
          <a:lstStyle/>
          <a:p>
            <a:pPr algn="ctr" eaLnBrk="1" hangingPunct="1">
              <a:buFontTx/>
              <a:buNone/>
            </a:pPr>
            <a:r>
              <a:rPr lang="en-GB" altLang="en-US" sz="1800" dirty="0">
                <a:latin typeface="Comic Sans MS" panose="030F0702030302020204" pitchFamily="66" charset="0"/>
              </a:rPr>
              <a:t>	</a:t>
            </a:r>
            <a:endParaRPr lang="en-GB" altLang="en-US" dirty="0">
              <a:latin typeface="SassoonCRInfant" panose="02010503020300020003" pitchFamily="2" charset="0"/>
            </a:endParaRPr>
          </a:p>
        </p:txBody>
      </p:sp>
    </p:spTree>
    <p:extLst>
      <p:ext uri="{BB962C8B-B14F-4D97-AF65-F5344CB8AC3E}">
        <p14:creationId xmlns:p14="http://schemas.microsoft.com/office/powerpoint/2010/main" val="184721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EEFF7331-AEF4-F362-24EE-A94CF750E2E8}"/>
              </a:ext>
            </a:extLst>
          </p:cNvPr>
          <p:cNvSpPr>
            <a:spLocks noGrp="1" noChangeArrowheads="1"/>
          </p:cNvSpPr>
          <p:nvPr>
            <p:ph idx="1"/>
          </p:nvPr>
        </p:nvSpPr>
        <p:spPr>
          <a:xfrm>
            <a:off x="1989138" y="579439"/>
            <a:ext cx="8229600" cy="5699125"/>
          </a:xfrm>
        </p:spPr>
        <p:txBody>
          <a:bodyPr/>
          <a:lstStyle/>
          <a:p>
            <a:pPr marL="0" indent="0">
              <a:buNone/>
            </a:pPr>
            <a:r>
              <a:rPr lang="en-GB" altLang="en-US">
                <a:latin typeface="Comic Sans MS" panose="030F0702030302020204" pitchFamily="66" charset="0"/>
              </a:rPr>
              <a:t>Cover notes in the </a:t>
            </a:r>
            <a:r>
              <a:rPr lang="en-GB" altLang="en-US" i="1">
                <a:latin typeface="Comic Sans MS" panose="030F0702030302020204" pitchFamily="66" charset="0"/>
              </a:rPr>
              <a:t>Floppy’s Phonics Books </a:t>
            </a:r>
            <a:r>
              <a:rPr lang="en-GB" altLang="en-US">
                <a:latin typeface="Comic Sans MS" panose="030F0702030302020204" pitchFamily="66" charset="0"/>
              </a:rPr>
              <a:t>provide guidance for you to support your child:</a:t>
            </a:r>
          </a:p>
          <a:p>
            <a:pPr marL="0" indent="0">
              <a:buNone/>
            </a:pPr>
            <a:endParaRPr lang="en-GB" altLang="en-US"/>
          </a:p>
          <a:p>
            <a:pPr marL="0" indent="0">
              <a:buNone/>
            </a:pPr>
            <a:r>
              <a:rPr lang="en-GB" altLang="en-US"/>
              <a:t>	</a:t>
            </a:r>
            <a:endParaRPr lang="en-GB" altLang="en-US">
              <a:solidFill>
                <a:srgbClr val="C00000"/>
              </a:solidFill>
            </a:endParaRPr>
          </a:p>
        </p:txBody>
      </p:sp>
      <p:pic>
        <p:nvPicPr>
          <p:cNvPr id="28675" name="Picture 2">
            <a:extLst>
              <a:ext uri="{FF2B5EF4-FFF2-40B4-BE49-F238E27FC236}">
                <a16:creationId xmlns:a16="http://schemas.microsoft.com/office/drawing/2014/main" id="{60B4742C-30CA-084D-D7D1-86CC42F1D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087564"/>
            <a:ext cx="8124825" cy="3603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9DE3-C8E0-E04B-BA7D-99A70ECA93F0}"/>
              </a:ext>
            </a:extLst>
          </p:cNvPr>
          <p:cNvSpPr>
            <a:spLocks noGrp="1"/>
          </p:cNvSpPr>
          <p:nvPr>
            <p:ph type="title"/>
          </p:nvPr>
        </p:nvSpPr>
        <p:spPr>
          <a:xfrm>
            <a:off x="838200" y="365125"/>
            <a:ext cx="11198290" cy="1325563"/>
          </a:xfrm>
        </p:spPr>
        <p:txBody>
          <a:bodyPr/>
          <a:lstStyle/>
          <a:p>
            <a:r>
              <a:rPr lang="en-GB" altLang="en-US" dirty="0">
                <a:latin typeface="Comic Sans MS" panose="030F0702030302020204" pitchFamily="66" charset="0"/>
              </a:rPr>
              <a:t>Using the Floppy’s Phonics website</a:t>
            </a:r>
            <a:endParaRPr lang="en-GB" dirty="0"/>
          </a:p>
        </p:txBody>
      </p:sp>
      <p:sp>
        <p:nvSpPr>
          <p:cNvPr id="5" name="TextBox 4">
            <a:extLst>
              <a:ext uri="{FF2B5EF4-FFF2-40B4-BE49-F238E27FC236}">
                <a16:creationId xmlns:a16="http://schemas.microsoft.com/office/drawing/2014/main" id="{1D16DBE8-11D3-3287-F8C4-CB6F9EA9B5E9}"/>
              </a:ext>
            </a:extLst>
          </p:cNvPr>
          <p:cNvSpPr txBox="1"/>
          <p:nvPr/>
        </p:nvSpPr>
        <p:spPr>
          <a:xfrm>
            <a:off x="3048778" y="1859340"/>
            <a:ext cx="6097554" cy="369332"/>
          </a:xfrm>
          <a:prstGeom prst="rect">
            <a:avLst/>
          </a:prstGeom>
          <a:noFill/>
        </p:spPr>
        <p:txBody>
          <a:bodyPr wrap="square">
            <a:spAutoFit/>
          </a:bodyPr>
          <a:lstStyle/>
          <a:p>
            <a:pPr algn="ctr" eaLnBrk="1" hangingPunct="1">
              <a:buFontTx/>
              <a:buNone/>
            </a:pPr>
            <a:r>
              <a:rPr lang="en-GB" altLang="en-US" sz="1800" dirty="0">
                <a:latin typeface="Comic Sans MS" panose="030F0702030302020204" pitchFamily="66" charset="0"/>
              </a:rPr>
              <a:t>	</a:t>
            </a:r>
            <a:endParaRPr lang="en-GB" altLang="en-US" dirty="0">
              <a:latin typeface="SassoonCRInfant" panose="02010503020300020003" pitchFamily="2" charset="0"/>
            </a:endParaRPr>
          </a:p>
        </p:txBody>
      </p:sp>
      <p:pic>
        <p:nvPicPr>
          <p:cNvPr id="4" name="Picture 3">
            <a:extLst>
              <a:ext uri="{FF2B5EF4-FFF2-40B4-BE49-F238E27FC236}">
                <a16:creationId xmlns:a16="http://schemas.microsoft.com/office/drawing/2014/main" id="{AA2C9512-CE24-03C2-9F88-4807FD5B450A}"/>
              </a:ext>
            </a:extLst>
          </p:cNvPr>
          <p:cNvPicPr>
            <a:picLocks noChangeAspect="1"/>
          </p:cNvPicPr>
          <p:nvPr/>
        </p:nvPicPr>
        <p:blipFill>
          <a:blip r:embed="rId2"/>
          <a:stretch>
            <a:fillRect/>
          </a:stretch>
        </p:blipFill>
        <p:spPr>
          <a:xfrm>
            <a:off x="448938" y="1492429"/>
            <a:ext cx="3962135" cy="5029200"/>
          </a:xfrm>
          <a:prstGeom prst="rect">
            <a:avLst/>
          </a:prstGeom>
        </p:spPr>
      </p:pic>
    </p:spTree>
    <p:extLst>
      <p:ext uri="{BB962C8B-B14F-4D97-AF65-F5344CB8AC3E}">
        <p14:creationId xmlns:p14="http://schemas.microsoft.com/office/powerpoint/2010/main" val="412547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descr="http://www.gruffalo.org.uk/images/gruffalo.jpg">
            <a:extLst>
              <a:ext uri="{FF2B5EF4-FFF2-40B4-BE49-F238E27FC236}">
                <a16:creationId xmlns:a16="http://schemas.microsoft.com/office/drawing/2014/main" id="{6FB692C7-F95B-31F5-0855-5376889202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395" y="3717576"/>
            <a:ext cx="2208213" cy="245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2E79DE3-C8E0-E04B-BA7D-99A70ECA93F0}"/>
              </a:ext>
            </a:extLst>
          </p:cNvPr>
          <p:cNvSpPr>
            <a:spLocks noGrp="1"/>
          </p:cNvSpPr>
          <p:nvPr>
            <p:ph type="title"/>
          </p:nvPr>
        </p:nvSpPr>
        <p:spPr>
          <a:xfrm>
            <a:off x="838200" y="365125"/>
            <a:ext cx="11198290" cy="1325563"/>
          </a:xfrm>
        </p:spPr>
        <p:txBody>
          <a:bodyPr/>
          <a:lstStyle/>
          <a:p>
            <a:r>
              <a:rPr lang="en-GB" altLang="en-US" dirty="0">
                <a:latin typeface="Comic Sans MS" panose="030F0702030302020204" pitchFamily="66" charset="0"/>
              </a:rPr>
              <a:t>Reading for pleasure</a:t>
            </a:r>
            <a:endParaRPr lang="en-GB" dirty="0"/>
          </a:p>
        </p:txBody>
      </p:sp>
      <p:sp>
        <p:nvSpPr>
          <p:cNvPr id="3" name="Content Placeholder 2">
            <a:extLst>
              <a:ext uri="{FF2B5EF4-FFF2-40B4-BE49-F238E27FC236}">
                <a16:creationId xmlns:a16="http://schemas.microsoft.com/office/drawing/2014/main" id="{1B65EF9A-4321-9FAF-0ADC-DEC673C5718A}"/>
              </a:ext>
            </a:extLst>
          </p:cNvPr>
          <p:cNvSpPr>
            <a:spLocks noGrp="1"/>
          </p:cNvSpPr>
          <p:nvPr>
            <p:ph idx="1"/>
          </p:nvPr>
        </p:nvSpPr>
        <p:spPr>
          <a:xfrm>
            <a:off x="408991" y="1583029"/>
            <a:ext cx="10515600" cy="5200326"/>
          </a:xfrm>
        </p:spPr>
        <p:txBody>
          <a:bodyPr>
            <a:normAutofit/>
          </a:bodyPr>
          <a:lstStyle/>
          <a:p>
            <a:r>
              <a:rPr lang="en-US" altLang="en-US" sz="2800" dirty="0">
                <a:latin typeface="Comic Sans MS" panose="030F0702030302020204" pitchFamily="66" charset="0"/>
              </a:rPr>
              <a:t>Books are a rich source of new words for your child; words you would not use in everyday conversations appear in books. </a:t>
            </a:r>
          </a:p>
          <a:p>
            <a:r>
              <a:rPr lang="en-US" altLang="en-US" sz="2800" dirty="0">
                <a:latin typeface="Comic Sans MS" panose="030F0702030302020204" pitchFamily="66" charset="0"/>
              </a:rPr>
              <a:t>Children need to have a wide vocabulary to understand the meaning of books, so read aloud and share books as often as you can. </a:t>
            </a:r>
          </a:p>
          <a:p>
            <a:r>
              <a:rPr lang="en-US" altLang="en-US" sz="2800" dirty="0">
                <a:latin typeface="Comic Sans MS" panose="030F0702030302020204" pitchFamily="66" charset="0"/>
              </a:rPr>
              <a:t>They will enjoy it and it will be useful to them when they come across these words in their own reading later on. </a:t>
            </a:r>
          </a:p>
          <a:p>
            <a:endParaRPr lang="en-GB" dirty="0"/>
          </a:p>
        </p:txBody>
      </p:sp>
      <p:sp>
        <p:nvSpPr>
          <p:cNvPr id="5" name="TextBox 4">
            <a:extLst>
              <a:ext uri="{FF2B5EF4-FFF2-40B4-BE49-F238E27FC236}">
                <a16:creationId xmlns:a16="http://schemas.microsoft.com/office/drawing/2014/main" id="{1D16DBE8-11D3-3287-F8C4-CB6F9EA9B5E9}"/>
              </a:ext>
            </a:extLst>
          </p:cNvPr>
          <p:cNvSpPr txBox="1"/>
          <p:nvPr/>
        </p:nvSpPr>
        <p:spPr>
          <a:xfrm>
            <a:off x="3048778" y="1859340"/>
            <a:ext cx="6097554" cy="369332"/>
          </a:xfrm>
          <a:prstGeom prst="rect">
            <a:avLst/>
          </a:prstGeom>
          <a:noFill/>
        </p:spPr>
        <p:txBody>
          <a:bodyPr wrap="square">
            <a:spAutoFit/>
          </a:bodyPr>
          <a:lstStyle/>
          <a:p>
            <a:pPr algn="ctr" eaLnBrk="1" hangingPunct="1">
              <a:buFontTx/>
              <a:buNone/>
            </a:pPr>
            <a:r>
              <a:rPr lang="en-GB" altLang="en-US" sz="1800" dirty="0">
                <a:latin typeface="Comic Sans MS" panose="030F0702030302020204" pitchFamily="66" charset="0"/>
              </a:rPr>
              <a:t>	</a:t>
            </a:r>
            <a:endParaRPr lang="en-GB" altLang="en-US" dirty="0">
              <a:latin typeface="SassoonCRInfant" panose="02010503020300020003" pitchFamily="2" charset="0"/>
            </a:endParaRPr>
          </a:p>
        </p:txBody>
      </p:sp>
    </p:spTree>
    <p:extLst>
      <p:ext uri="{BB962C8B-B14F-4D97-AF65-F5344CB8AC3E}">
        <p14:creationId xmlns:p14="http://schemas.microsoft.com/office/powerpoint/2010/main" val="314192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992297F-DE0C-C6A0-CBD2-2488E70DD206}"/>
              </a:ext>
            </a:extLst>
          </p:cNvPr>
          <p:cNvSpPr>
            <a:spLocks noGrp="1" noChangeArrowheads="1"/>
          </p:cNvSpPr>
          <p:nvPr>
            <p:ph type="title"/>
          </p:nvPr>
        </p:nvSpPr>
        <p:spPr>
          <a:xfrm>
            <a:off x="3360738" y="127000"/>
            <a:ext cx="7772400" cy="1143000"/>
          </a:xfrm>
        </p:spPr>
        <p:txBody>
          <a:bodyPr/>
          <a:lstStyle/>
          <a:p>
            <a:r>
              <a:rPr lang="en-GB" altLang="en-US" dirty="0">
                <a:latin typeface="Comic Sans MS" panose="030F0702030302020204" pitchFamily="66" charset="0"/>
              </a:rPr>
              <a:t>The importance of speaking</a:t>
            </a:r>
            <a:r>
              <a:rPr lang="en-GB" altLang="en-US" dirty="0">
                <a:latin typeface="SassoonPrimaryInfant" pitchFamily="2" charset="0"/>
              </a:rPr>
              <a:t> </a:t>
            </a:r>
            <a:endParaRPr lang="en-US" altLang="en-US" dirty="0">
              <a:latin typeface="SassoonPrimaryInfant" pitchFamily="2" charset="0"/>
            </a:endParaRPr>
          </a:p>
        </p:txBody>
      </p:sp>
      <p:sp>
        <p:nvSpPr>
          <p:cNvPr id="30723" name="Content Placeholder 2">
            <a:extLst>
              <a:ext uri="{FF2B5EF4-FFF2-40B4-BE49-F238E27FC236}">
                <a16:creationId xmlns:a16="http://schemas.microsoft.com/office/drawing/2014/main" id="{C8FE2090-C972-FD57-DBA3-6CFEDFFC5FDC}"/>
              </a:ext>
            </a:extLst>
          </p:cNvPr>
          <p:cNvSpPr>
            <a:spLocks noGrp="1" noChangeArrowheads="1"/>
          </p:cNvSpPr>
          <p:nvPr>
            <p:ph idx="1"/>
          </p:nvPr>
        </p:nvSpPr>
        <p:spPr>
          <a:xfrm>
            <a:off x="3360737" y="1050925"/>
            <a:ext cx="8669337" cy="4787900"/>
          </a:xfrm>
        </p:spPr>
        <p:txBody>
          <a:bodyPr>
            <a:normAutofit/>
          </a:bodyPr>
          <a:lstStyle/>
          <a:p>
            <a:r>
              <a:rPr lang="en-GB" altLang="en-US" sz="2500" dirty="0">
                <a:latin typeface="Comic Sans MS" panose="030F0702030302020204" pitchFamily="66" charset="0"/>
              </a:rPr>
              <a:t>Your child will not be able to write in sentences until they can speak clearly in sentences!</a:t>
            </a:r>
          </a:p>
          <a:p>
            <a:r>
              <a:rPr lang="en-GB" altLang="en-US" sz="2500" dirty="0">
                <a:latin typeface="Comic Sans MS" panose="030F0702030302020204" pitchFamily="66" charset="0"/>
              </a:rPr>
              <a:t>Speaking and listening are the foundations for reading and writing.</a:t>
            </a:r>
          </a:p>
          <a:p>
            <a:r>
              <a:rPr lang="en-US" altLang="en-US" sz="2500" dirty="0">
                <a:latin typeface="Comic Sans MS" panose="030F0702030302020204" pitchFamily="66" charset="0"/>
              </a:rPr>
              <a:t>Even everyday activities such as preparing meals, tidying up, putting shopping away and getting ready to go out offer you the chance to talk to your child, explaining what you are doing. Through these activities, children hear the way language is put together into sentences for a purpose.</a:t>
            </a:r>
          </a:p>
          <a:p>
            <a:endParaRPr lang="en-US" altLang="en-US" sz="2400" dirty="0">
              <a:latin typeface="Comic Sans MS" panose="030F0702030302020204" pitchFamily="66" charset="0"/>
            </a:endParaRPr>
          </a:p>
        </p:txBody>
      </p:sp>
      <p:pic>
        <p:nvPicPr>
          <p:cNvPr id="1026" name="Picture 2" descr="Conversation skills for children | Raising Children Network">
            <a:extLst>
              <a:ext uri="{FF2B5EF4-FFF2-40B4-BE49-F238E27FC236}">
                <a16:creationId xmlns:a16="http://schemas.microsoft.com/office/drawing/2014/main" id="{0873C40D-700A-2437-561E-BC229928B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4498975"/>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79BF6-8E41-4564-A69C-1213EB1ACB78}"/>
              </a:ext>
            </a:extLst>
          </p:cNvPr>
          <p:cNvSpPr>
            <a:spLocks noGrp="1"/>
          </p:cNvSpPr>
          <p:nvPr>
            <p:ph idx="4294967295"/>
          </p:nvPr>
        </p:nvSpPr>
        <p:spPr>
          <a:xfrm>
            <a:off x="2852737" y="2330450"/>
            <a:ext cx="5562600" cy="1717675"/>
          </a:xfrm>
        </p:spPr>
        <p:txBody>
          <a:bodyPr>
            <a:normAutofit/>
          </a:bodyPr>
          <a:lstStyle/>
          <a:p>
            <a:pPr marL="0" indent="0" algn="ctr">
              <a:buNone/>
            </a:pPr>
            <a:r>
              <a:rPr lang="en-GB" sz="4000" b="1" dirty="0">
                <a:latin typeface="Comic Sans MS" panose="030F0702030302020204" pitchFamily="66" charset="0"/>
              </a:rPr>
              <a:t>What do we mean </a:t>
            </a:r>
          </a:p>
          <a:p>
            <a:pPr marL="0" indent="0" algn="ctr">
              <a:buNone/>
            </a:pPr>
            <a:r>
              <a:rPr lang="en-GB" sz="4000" b="1" dirty="0">
                <a:latin typeface="Comic Sans MS" panose="030F0702030302020204" pitchFamily="66" charset="0"/>
              </a:rPr>
              <a:t>by ‘Phonics’?</a:t>
            </a:r>
          </a:p>
        </p:txBody>
      </p:sp>
      <p:sp>
        <p:nvSpPr>
          <p:cNvPr id="4" name="TextBox 3">
            <a:extLst>
              <a:ext uri="{FF2B5EF4-FFF2-40B4-BE49-F238E27FC236}">
                <a16:creationId xmlns:a16="http://schemas.microsoft.com/office/drawing/2014/main" id="{0340DB9A-7A9F-84E6-27A0-36A0A0E1B878}"/>
              </a:ext>
            </a:extLst>
          </p:cNvPr>
          <p:cNvSpPr txBox="1"/>
          <p:nvPr/>
        </p:nvSpPr>
        <p:spPr>
          <a:xfrm>
            <a:off x="1328057" y="710913"/>
            <a:ext cx="4486275" cy="584775"/>
          </a:xfrm>
          <a:prstGeom prst="rect">
            <a:avLst/>
          </a:prstGeom>
          <a:noFill/>
        </p:spPr>
        <p:txBody>
          <a:bodyPr wrap="square" rtlCol="0">
            <a:spAutoFit/>
          </a:bodyPr>
          <a:lstStyle/>
          <a:p>
            <a:r>
              <a:rPr lang="en-GB" sz="3200" dirty="0">
                <a:latin typeface="Comic Sans MS" panose="030F0702030302020204" pitchFamily="66" charset="0"/>
              </a:rPr>
              <a:t>Sounding out</a:t>
            </a:r>
          </a:p>
        </p:txBody>
      </p:sp>
      <p:sp>
        <p:nvSpPr>
          <p:cNvPr id="5" name="TextBox 4">
            <a:extLst>
              <a:ext uri="{FF2B5EF4-FFF2-40B4-BE49-F238E27FC236}">
                <a16:creationId xmlns:a16="http://schemas.microsoft.com/office/drawing/2014/main" id="{C3261F87-0FB1-BBBC-173F-D09A5BB70BBB}"/>
              </a:ext>
            </a:extLst>
          </p:cNvPr>
          <p:cNvSpPr txBox="1"/>
          <p:nvPr/>
        </p:nvSpPr>
        <p:spPr>
          <a:xfrm>
            <a:off x="8486775" y="1393825"/>
            <a:ext cx="4486275" cy="584775"/>
          </a:xfrm>
          <a:prstGeom prst="rect">
            <a:avLst/>
          </a:prstGeom>
          <a:noFill/>
        </p:spPr>
        <p:txBody>
          <a:bodyPr wrap="square" rtlCol="0">
            <a:spAutoFit/>
          </a:bodyPr>
          <a:lstStyle/>
          <a:p>
            <a:r>
              <a:rPr lang="en-GB" sz="3200" dirty="0">
                <a:latin typeface="Comic Sans MS" panose="030F0702030302020204" pitchFamily="66" charset="0"/>
              </a:rPr>
              <a:t>Blending</a:t>
            </a:r>
          </a:p>
        </p:txBody>
      </p:sp>
      <p:sp>
        <p:nvSpPr>
          <p:cNvPr id="6" name="TextBox 5">
            <a:extLst>
              <a:ext uri="{FF2B5EF4-FFF2-40B4-BE49-F238E27FC236}">
                <a16:creationId xmlns:a16="http://schemas.microsoft.com/office/drawing/2014/main" id="{D930E814-0CF6-C29D-1514-6AC3D4BC1464}"/>
              </a:ext>
            </a:extLst>
          </p:cNvPr>
          <p:cNvSpPr txBox="1"/>
          <p:nvPr/>
        </p:nvSpPr>
        <p:spPr>
          <a:xfrm>
            <a:off x="6505575" y="4751825"/>
            <a:ext cx="4486275" cy="584775"/>
          </a:xfrm>
          <a:prstGeom prst="rect">
            <a:avLst/>
          </a:prstGeom>
          <a:noFill/>
        </p:spPr>
        <p:txBody>
          <a:bodyPr wrap="square" rtlCol="0">
            <a:spAutoFit/>
          </a:bodyPr>
          <a:lstStyle/>
          <a:p>
            <a:r>
              <a:rPr lang="en-GB" sz="3200" dirty="0">
                <a:latin typeface="Comic Sans MS" panose="030F0702030302020204" pitchFamily="66" charset="0"/>
              </a:rPr>
              <a:t>Grapheme</a:t>
            </a:r>
          </a:p>
        </p:txBody>
      </p:sp>
      <p:sp>
        <p:nvSpPr>
          <p:cNvPr id="7" name="TextBox 6">
            <a:extLst>
              <a:ext uri="{FF2B5EF4-FFF2-40B4-BE49-F238E27FC236}">
                <a16:creationId xmlns:a16="http://schemas.microsoft.com/office/drawing/2014/main" id="{8B9CB9F4-0AE8-3E6E-EA34-E377A5A35DD1}"/>
              </a:ext>
            </a:extLst>
          </p:cNvPr>
          <p:cNvSpPr txBox="1"/>
          <p:nvPr/>
        </p:nvSpPr>
        <p:spPr>
          <a:xfrm>
            <a:off x="1104219" y="3880513"/>
            <a:ext cx="4486275" cy="584775"/>
          </a:xfrm>
          <a:prstGeom prst="rect">
            <a:avLst/>
          </a:prstGeom>
          <a:noFill/>
        </p:spPr>
        <p:txBody>
          <a:bodyPr wrap="square" rtlCol="0">
            <a:spAutoFit/>
          </a:bodyPr>
          <a:lstStyle/>
          <a:p>
            <a:r>
              <a:rPr lang="en-GB" sz="3200" dirty="0">
                <a:latin typeface="Comic Sans MS" panose="030F0702030302020204" pitchFamily="66" charset="0"/>
              </a:rPr>
              <a:t>Phoneme</a:t>
            </a:r>
          </a:p>
        </p:txBody>
      </p:sp>
      <p:sp>
        <p:nvSpPr>
          <p:cNvPr id="8" name="TextBox 7">
            <a:extLst>
              <a:ext uri="{FF2B5EF4-FFF2-40B4-BE49-F238E27FC236}">
                <a16:creationId xmlns:a16="http://schemas.microsoft.com/office/drawing/2014/main" id="{A11872D5-5E5B-56EF-39CD-8E7745747C57}"/>
              </a:ext>
            </a:extLst>
          </p:cNvPr>
          <p:cNvSpPr txBox="1"/>
          <p:nvPr/>
        </p:nvSpPr>
        <p:spPr>
          <a:xfrm>
            <a:off x="9339263" y="3295738"/>
            <a:ext cx="4486275" cy="584775"/>
          </a:xfrm>
          <a:prstGeom prst="rect">
            <a:avLst/>
          </a:prstGeom>
          <a:noFill/>
        </p:spPr>
        <p:txBody>
          <a:bodyPr wrap="square" rtlCol="0">
            <a:spAutoFit/>
          </a:bodyPr>
          <a:lstStyle/>
          <a:p>
            <a:r>
              <a:rPr lang="en-GB" sz="3200" dirty="0">
                <a:latin typeface="Comic Sans MS" panose="030F0702030302020204" pitchFamily="66" charset="0"/>
              </a:rPr>
              <a:t>Tricky words</a:t>
            </a:r>
          </a:p>
        </p:txBody>
      </p:sp>
    </p:spTree>
    <p:extLst>
      <p:ext uri="{BB962C8B-B14F-4D97-AF65-F5344CB8AC3E}">
        <p14:creationId xmlns:p14="http://schemas.microsoft.com/office/powerpoint/2010/main" val="4323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F82CB2-B7E2-A58A-DE7C-D4E45A13ACF5}"/>
              </a:ext>
            </a:extLst>
          </p:cNvPr>
          <p:cNvSpPr>
            <a:spLocks noGrp="1" noChangeArrowheads="1"/>
          </p:cNvSpPr>
          <p:nvPr>
            <p:ph type="title" idx="4294967295"/>
          </p:nvPr>
        </p:nvSpPr>
        <p:spPr/>
        <p:txBody>
          <a:bodyPr/>
          <a:lstStyle/>
          <a:p>
            <a:pPr eaLnBrk="1" hangingPunct="1"/>
            <a:r>
              <a:rPr lang="en-GB" altLang="en-US" u="sng">
                <a:latin typeface="Comic Sans MS" panose="030F0702030302020204" pitchFamily="66" charset="0"/>
              </a:rPr>
              <a:t>Some Definitions</a:t>
            </a:r>
            <a:r>
              <a:rPr lang="en-GB" altLang="en-US">
                <a:latin typeface="SassoonPrimaryInfant" pitchFamily="2" charset="0"/>
              </a:rPr>
              <a:t> </a:t>
            </a:r>
          </a:p>
        </p:txBody>
      </p:sp>
      <p:sp>
        <p:nvSpPr>
          <p:cNvPr id="10243" name="Rectangle 3">
            <a:extLst>
              <a:ext uri="{FF2B5EF4-FFF2-40B4-BE49-F238E27FC236}">
                <a16:creationId xmlns:a16="http://schemas.microsoft.com/office/drawing/2014/main" id="{1F55139A-6F2C-DFF2-5AC6-BB0D0BB56F5F}"/>
              </a:ext>
            </a:extLst>
          </p:cNvPr>
          <p:cNvSpPr>
            <a:spLocks noGrp="1" noChangeArrowheads="1"/>
          </p:cNvSpPr>
          <p:nvPr>
            <p:ph type="body" sz="half" idx="4294967295"/>
          </p:nvPr>
        </p:nvSpPr>
        <p:spPr>
          <a:xfrm>
            <a:off x="2209800" y="1981200"/>
            <a:ext cx="3810000" cy="4114800"/>
          </a:xfrm>
        </p:spPr>
        <p:txBody>
          <a:bodyPr/>
          <a:lstStyle/>
          <a:p>
            <a:pPr eaLnBrk="1" hangingPunct="1">
              <a:buFontTx/>
              <a:buNone/>
            </a:pPr>
            <a:r>
              <a:rPr lang="en-GB" altLang="en-US">
                <a:latin typeface="Comic Sans MS" panose="030F0702030302020204" pitchFamily="66" charset="0"/>
              </a:rPr>
              <a:t>	A </a:t>
            </a:r>
            <a:r>
              <a:rPr lang="en-GB" altLang="en-US">
                <a:solidFill>
                  <a:schemeClr val="accent2"/>
                </a:solidFill>
                <a:latin typeface="Comic Sans MS" panose="030F0702030302020204" pitchFamily="66" charset="0"/>
              </a:rPr>
              <a:t>Phoneme</a:t>
            </a:r>
          </a:p>
          <a:p>
            <a:pPr eaLnBrk="1" hangingPunct="1"/>
            <a:endParaRPr lang="en-GB" altLang="en-US">
              <a:solidFill>
                <a:schemeClr val="accent2"/>
              </a:solidFill>
              <a:latin typeface="Comic Sans MS" panose="030F0702030302020204" pitchFamily="66" charset="0"/>
            </a:endParaRPr>
          </a:p>
          <a:p>
            <a:pPr eaLnBrk="1" hangingPunct="1">
              <a:buFontTx/>
              <a:buNone/>
            </a:pPr>
            <a:r>
              <a:rPr lang="en-GB" altLang="en-US">
                <a:latin typeface="Comic Sans MS" panose="030F0702030302020204" pitchFamily="66" charset="0"/>
              </a:rPr>
              <a:t>This is the smallest unit of sound in a word.</a:t>
            </a:r>
          </a:p>
        </p:txBody>
      </p:sp>
      <p:pic>
        <p:nvPicPr>
          <p:cNvPr id="10244" name="Picture 7" descr="ear-closeup">
            <a:hlinkClick r:id="rId2"/>
            <a:extLst>
              <a:ext uri="{FF2B5EF4-FFF2-40B4-BE49-F238E27FC236}">
                <a16:creationId xmlns:a16="http://schemas.microsoft.com/office/drawing/2014/main" id="{51B3B138-A21B-7477-2BE5-21E6EF962582}"/>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7467601" y="1981200"/>
            <a:ext cx="1223963" cy="1828800"/>
          </a:xfrm>
        </p:spPr>
      </p:pic>
      <p:sp>
        <p:nvSpPr>
          <p:cNvPr id="10245" name="Text Box 8">
            <a:extLst>
              <a:ext uri="{FF2B5EF4-FFF2-40B4-BE49-F238E27FC236}">
                <a16:creationId xmlns:a16="http://schemas.microsoft.com/office/drawing/2014/main" id="{150F467B-5D85-5244-96C5-84CEF137BAA5}"/>
              </a:ext>
            </a:extLst>
          </p:cNvPr>
          <p:cNvSpPr txBox="1">
            <a:spLocks noChangeArrowheads="1"/>
          </p:cNvSpPr>
          <p:nvPr/>
        </p:nvSpPr>
        <p:spPr bwMode="auto">
          <a:xfrm>
            <a:off x="5562600" y="4724401"/>
            <a:ext cx="4114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solidFill>
                  <a:schemeClr val="accent2"/>
                </a:solidFill>
                <a:latin typeface="Comic Sans MS" panose="030F0702030302020204" pitchFamily="66" charset="0"/>
              </a:rPr>
              <a:t>How many phonemes can you hear in   </a:t>
            </a:r>
          </a:p>
          <a:p>
            <a:pPr algn="ctr" eaLnBrk="1" hangingPunct="1">
              <a:spcBef>
                <a:spcPct val="50000"/>
              </a:spcBef>
              <a:buFontTx/>
              <a:buNone/>
            </a:pPr>
            <a:r>
              <a:rPr lang="en-GB" altLang="en-US" sz="4800">
                <a:latin typeface="Comic Sans MS" panose="030F0702030302020204" pitchFamily="66" charset="0"/>
              </a:rPr>
              <a:t>cat</a:t>
            </a:r>
            <a:r>
              <a:rPr lang="en-GB" altLang="en-US" sz="4400">
                <a:solidFill>
                  <a:schemeClr val="accent2"/>
                </a:solidFill>
                <a:latin typeface="Comic Sans MS" panose="030F0702030302020204" pitchFamily="66"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43CE2E54-8BCA-1277-8A2B-C84F58302B6E}"/>
              </a:ext>
            </a:extLst>
          </p:cNvPr>
          <p:cNvSpPr>
            <a:spLocks noGrp="1" noChangeArrowheads="1"/>
          </p:cNvSpPr>
          <p:nvPr>
            <p:ph type="body" sz="half" idx="4294967295"/>
          </p:nvPr>
        </p:nvSpPr>
        <p:spPr>
          <a:xfrm>
            <a:off x="2209800" y="609600"/>
            <a:ext cx="4533900" cy="4114800"/>
          </a:xfrm>
        </p:spPr>
        <p:txBody>
          <a:bodyPr/>
          <a:lstStyle/>
          <a:p>
            <a:pPr eaLnBrk="1" hangingPunct="1">
              <a:buFontTx/>
              <a:buNone/>
            </a:pPr>
            <a:r>
              <a:rPr lang="en-GB" altLang="en-US">
                <a:latin typeface="Comic Sans MS" panose="030F0702030302020204" pitchFamily="66" charset="0"/>
              </a:rPr>
              <a:t>	A</a:t>
            </a:r>
            <a:r>
              <a:rPr lang="en-GB" altLang="en-US">
                <a:solidFill>
                  <a:schemeClr val="accent2"/>
                </a:solidFill>
                <a:latin typeface="Comic Sans MS" panose="030F0702030302020204" pitchFamily="66" charset="0"/>
              </a:rPr>
              <a:t> grapheme</a:t>
            </a:r>
          </a:p>
          <a:p>
            <a:pPr eaLnBrk="1" hangingPunct="1"/>
            <a:endParaRPr lang="en-GB" altLang="en-US">
              <a:solidFill>
                <a:srgbClr val="FF0000"/>
              </a:solidFill>
              <a:latin typeface="Comic Sans MS" panose="030F0702030302020204" pitchFamily="66" charset="0"/>
            </a:endParaRPr>
          </a:p>
          <a:p>
            <a:pPr eaLnBrk="1" hangingPunct="1">
              <a:buFontTx/>
              <a:buNone/>
            </a:pPr>
            <a:r>
              <a:rPr lang="en-GB" altLang="en-US">
                <a:solidFill>
                  <a:srgbClr val="FF0000"/>
                </a:solidFill>
                <a:latin typeface="Comic Sans MS" panose="030F0702030302020204" pitchFamily="66" charset="0"/>
              </a:rPr>
              <a:t>	</a:t>
            </a:r>
            <a:r>
              <a:rPr lang="en-GB" altLang="en-US">
                <a:latin typeface="Comic Sans MS" panose="030F0702030302020204" pitchFamily="66" charset="0"/>
              </a:rPr>
              <a:t>These are the letters that represent the phoneme.</a:t>
            </a:r>
          </a:p>
        </p:txBody>
      </p:sp>
      <p:sp>
        <p:nvSpPr>
          <p:cNvPr id="11267" name="Text Box 5">
            <a:extLst>
              <a:ext uri="{FF2B5EF4-FFF2-40B4-BE49-F238E27FC236}">
                <a16:creationId xmlns:a16="http://schemas.microsoft.com/office/drawing/2014/main" id="{46EAC4A7-5F0A-FC75-79EB-41600441CC4D}"/>
              </a:ext>
            </a:extLst>
          </p:cNvPr>
          <p:cNvSpPr txBox="1">
            <a:spLocks noChangeArrowheads="1"/>
          </p:cNvSpPr>
          <p:nvPr/>
        </p:nvSpPr>
        <p:spPr bwMode="auto">
          <a:xfrm>
            <a:off x="3575050" y="3357563"/>
            <a:ext cx="5638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800">
                <a:solidFill>
                  <a:schemeClr val="accent2"/>
                </a:solidFill>
                <a:latin typeface="Comic Sans MS" panose="030F0702030302020204" pitchFamily="66" charset="0"/>
              </a:rPr>
              <a:t>The grapheme could be 1 letter, 2 letters or more! </a:t>
            </a:r>
          </a:p>
          <a:p>
            <a:pPr algn="ctr" eaLnBrk="1" hangingPunct="1">
              <a:spcBef>
                <a:spcPct val="50000"/>
              </a:spcBef>
              <a:buFontTx/>
              <a:buNone/>
            </a:pPr>
            <a:endParaRPr lang="en-GB" altLang="en-US" sz="2800">
              <a:solidFill>
                <a:schemeClr val="accent2"/>
              </a:solidFill>
              <a:latin typeface="Comic Sans MS" panose="030F0702030302020204" pitchFamily="66" charset="0"/>
            </a:endParaRPr>
          </a:p>
          <a:p>
            <a:pPr algn="ctr" eaLnBrk="1" hangingPunct="1">
              <a:spcBef>
                <a:spcPct val="50000"/>
              </a:spcBef>
              <a:buFontTx/>
              <a:buNone/>
            </a:pPr>
            <a:r>
              <a:rPr lang="en-GB" altLang="en-US" sz="2800">
                <a:latin typeface="Comic Sans MS" panose="030F0702030302020204" pitchFamily="66" charset="0"/>
              </a:rPr>
              <a:t>b                 ai               </a:t>
            </a:r>
            <a:r>
              <a:rPr lang="en-US" altLang="en-US" sz="2800">
                <a:latin typeface="Comic Sans MS" panose="030F0702030302020204" pitchFamily="66" charset="0"/>
              </a:rPr>
              <a:t>ear</a:t>
            </a:r>
            <a:endParaRPr lang="en-GB" altLang="en-US" sz="2800">
              <a:latin typeface="Comic Sans MS" panose="030F0702030302020204" pitchFamily="66" charset="0"/>
            </a:endParaRPr>
          </a:p>
        </p:txBody>
      </p:sp>
      <p:pic>
        <p:nvPicPr>
          <p:cNvPr id="11268" name="Picture 7" descr="cartoon_eyes">
            <a:hlinkClick r:id="rId2"/>
            <a:extLst>
              <a:ext uri="{FF2B5EF4-FFF2-40B4-BE49-F238E27FC236}">
                <a16:creationId xmlns:a16="http://schemas.microsoft.com/office/drawing/2014/main" id="{1ED238FA-B14B-0848-B4B6-05E470F11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2DC85D7-2622-505B-32BD-DBA6A96B9D10}"/>
              </a:ext>
            </a:extLst>
          </p:cNvPr>
          <p:cNvSpPr>
            <a:spLocks noGrp="1" noChangeArrowheads="1"/>
          </p:cNvSpPr>
          <p:nvPr>
            <p:ph type="title"/>
          </p:nvPr>
        </p:nvSpPr>
        <p:spPr>
          <a:xfrm>
            <a:off x="2209800" y="304800"/>
            <a:ext cx="7772400" cy="838200"/>
          </a:xfrm>
        </p:spPr>
        <p:txBody>
          <a:bodyPr/>
          <a:lstStyle/>
          <a:p>
            <a:pPr eaLnBrk="1" hangingPunct="1"/>
            <a:r>
              <a:rPr lang="en-GB" altLang="en-US" u="sng">
                <a:latin typeface="Comic Sans MS" panose="030F0702030302020204" pitchFamily="66" charset="0"/>
              </a:rPr>
              <a:t>Grapheme Key Vocabulary</a:t>
            </a:r>
          </a:p>
        </p:txBody>
      </p:sp>
      <p:sp>
        <p:nvSpPr>
          <p:cNvPr id="12291" name="Rectangle 3">
            <a:extLst>
              <a:ext uri="{FF2B5EF4-FFF2-40B4-BE49-F238E27FC236}">
                <a16:creationId xmlns:a16="http://schemas.microsoft.com/office/drawing/2014/main" id="{96EE7C15-4C0B-3C70-7337-2367FAA7F139}"/>
              </a:ext>
            </a:extLst>
          </p:cNvPr>
          <p:cNvSpPr>
            <a:spLocks noGrp="1" noChangeArrowheads="1"/>
          </p:cNvSpPr>
          <p:nvPr>
            <p:ph type="body" sz="half" idx="1"/>
          </p:nvPr>
        </p:nvSpPr>
        <p:spPr>
          <a:xfrm>
            <a:off x="2279650" y="1916113"/>
            <a:ext cx="3810000" cy="4114800"/>
          </a:xfrm>
        </p:spPr>
        <p:txBody>
          <a:bodyPr/>
          <a:lstStyle/>
          <a:p>
            <a:pPr eaLnBrk="1" hangingPunct="1"/>
            <a:r>
              <a:rPr lang="en-GB" altLang="en-US">
                <a:latin typeface="Comic Sans MS" panose="030F0702030302020204" pitchFamily="66" charset="0"/>
              </a:rPr>
              <a:t>Digraph</a:t>
            </a:r>
          </a:p>
          <a:p>
            <a:pPr eaLnBrk="1" hangingPunct="1"/>
            <a:endParaRPr lang="en-GB" altLang="en-US">
              <a:latin typeface="Comic Sans MS" panose="030F0702030302020204" pitchFamily="66" charset="0"/>
            </a:endParaRP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Trigraph</a:t>
            </a:r>
          </a:p>
          <a:p>
            <a:pPr eaLnBrk="1" hangingPunct="1"/>
            <a:endParaRPr lang="en-GB" altLang="en-US">
              <a:latin typeface="Comic Sans MS" panose="030F0702030302020204" pitchFamily="66" charset="0"/>
            </a:endParaRP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Split diagraph</a:t>
            </a:r>
          </a:p>
        </p:txBody>
      </p:sp>
      <p:sp>
        <p:nvSpPr>
          <p:cNvPr id="12292" name="Rectangle 4">
            <a:extLst>
              <a:ext uri="{FF2B5EF4-FFF2-40B4-BE49-F238E27FC236}">
                <a16:creationId xmlns:a16="http://schemas.microsoft.com/office/drawing/2014/main" id="{1609A7F9-C025-28C3-1F3E-3D909EF425BD}"/>
              </a:ext>
            </a:extLst>
          </p:cNvPr>
          <p:cNvSpPr>
            <a:spLocks noGrp="1" noChangeArrowheads="1"/>
          </p:cNvSpPr>
          <p:nvPr>
            <p:ph type="body" sz="half" idx="2"/>
          </p:nvPr>
        </p:nvSpPr>
        <p:spPr/>
        <p:txBody>
          <a:bodyPr>
            <a:normAutofit lnSpcReduction="10000"/>
          </a:bodyPr>
          <a:lstStyle/>
          <a:p>
            <a:pPr eaLnBrk="1" hangingPunct="1">
              <a:lnSpc>
                <a:spcPct val="90000"/>
              </a:lnSpc>
              <a:buFontTx/>
              <a:buNone/>
            </a:pPr>
            <a:r>
              <a:rPr lang="en-GB" altLang="en-US" sz="2400">
                <a:latin typeface="Comic Sans MS" panose="030F0702030302020204" pitchFamily="66" charset="0"/>
              </a:rPr>
              <a:t>	2 letters making one sound ( ai, ee, oo)</a:t>
            </a:r>
          </a:p>
          <a:p>
            <a:pPr eaLnBrk="1" hangingPunct="1">
              <a:lnSpc>
                <a:spcPct val="90000"/>
              </a:lnSpc>
            </a:pPr>
            <a:endParaRPr lang="en-GB" altLang="en-US" sz="2400">
              <a:latin typeface="Comic Sans MS" panose="030F0702030302020204" pitchFamily="66" charset="0"/>
            </a:endParaRPr>
          </a:p>
          <a:p>
            <a:pPr eaLnBrk="1" hangingPunct="1">
              <a:lnSpc>
                <a:spcPct val="90000"/>
              </a:lnSpc>
            </a:pPr>
            <a:endParaRPr lang="en-GB" altLang="en-US" sz="2400">
              <a:latin typeface="Comic Sans MS" panose="030F0702030302020204" pitchFamily="66" charset="0"/>
            </a:endParaRPr>
          </a:p>
          <a:p>
            <a:pPr eaLnBrk="1" hangingPunct="1">
              <a:lnSpc>
                <a:spcPct val="90000"/>
              </a:lnSpc>
              <a:buFontTx/>
              <a:buNone/>
            </a:pPr>
            <a:r>
              <a:rPr lang="en-GB" altLang="en-US" sz="2400">
                <a:latin typeface="Comic Sans MS" panose="030F0702030302020204" pitchFamily="66" charset="0"/>
              </a:rPr>
              <a:t>	3 letters making one sound ( igh , dge )</a:t>
            </a:r>
          </a:p>
          <a:p>
            <a:pPr eaLnBrk="1" hangingPunct="1">
              <a:lnSpc>
                <a:spcPct val="90000"/>
              </a:lnSpc>
            </a:pPr>
            <a:endParaRPr lang="en-GB" altLang="en-US" sz="2400">
              <a:latin typeface="Comic Sans MS" panose="030F0702030302020204" pitchFamily="66" charset="0"/>
            </a:endParaRPr>
          </a:p>
          <a:p>
            <a:pPr eaLnBrk="1" hangingPunct="1">
              <a:lnSpc>
                <a:spcPct val="90000"/>
              </a:lnSpc>
            </a:pPr>
            <a:endParaRPr lang="en-GB" altLang="en-US" sz="2400">
              <a:latin typeface="Comic Sans MS" panose="030F0702030302020204" pitchFamily="66" charset="0"/>
            </a:endParaRPr>
          </a:p>
          <a:p>
            <a:pPr eaLnBrk="1" hangingPunct="1">
              <a:lnSpc>
                <a:spcPct val="90000"/>
              </a:lnSpc>
              <a:buFontTx/>
              <a:buNone/>
            </a:pPr>
            <a:r>
              <a:rPr lang="en-GB" altLang="en-US" sz="2400">
                <a:latin typeface="Comic Sans MS" panose="030F0702030302020204" pitchFamily="66" charset="0"/>
              </a:rPr>
              <a:t>	Where the two letters are not adjacent </a:t>
            </a:r>
          </a:p>
          <a:p>
            <a:pPr eaLnBrk="1" hangingPunct="1">
              <a:lnSpc>
                <a:spcPct val="90000"/>
              </a:lnSpc>
              <a:buFontTx/>
              <a:buNone/>
            </a:pPr>
            <a:r>
              <a:rPr lang="en-GB" altLang="en-US" sz="2400">
                <a:latin typeface="Comic Sans MS" panose="030F0702030302020204" pitchFamily="66" charset="0"/>
              </a:rPr>
              <a:t>	( a-e, e-e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27877DA-DC50-6774-A8EE-FA6702E83B06}"/>
              </a:ext>
            </a:extLst>
          </p:cNvPr>
          <p:cNvSpPr>
            <a:spLocks noGrp="1" noChangeArrowheads="1"/>
          </p:cNvSpPr>
          <p:nvPr>
            <p:ph type="title" idx="4294967295"/>
          </p:nvPr>
        </p:nvSpPr>
        <p:spPr>
          <a:xfrm>
            <a:off x="2135188" y="3500438"/>
            <a:ext cx="7772400" cy="1143000"/>
          </a:xfrm>
        </p:spPr>
        <p:txBody>
          <a:bodyPr/>
          <a:lstStyle/>
          <a:p>
            <a:pPr algn="ctr" eaLnBrk="1" hangingPunct="1"/>
            <a:r>
              <a:rPr lang="en-GB" altLang="en-US" sz="4000" dirty="0">
                <a:latin typeface="Comic Sans MS" panose="030F0702030302020204" pitchFamily="66" charset="0"/>
              </a:rPr>
              <a:t>Oral blending</a:t>
            </a:r>
          </a:p>
        </p:txBody>
      </p:sp>
      <p:sp>
        <p:nvSpPr>
          <p:cNvPr id="13315" name="Rectangle 3">
            <a:extLst>
              <a:ext uri="{FF2B5EF4-FFF2-40B4-BE49-F238E27FC236}">
                <a16:creationId xmlns:a16="http://schemas.microsoft.com/office/drawing/2014/main" id="{5A923B19-FD3E-4F93-F88B-4C13B03C454A}"/>
              </a:ext>
            </a:extLst>
          </p:cNvPr>
          <p:cNvSpPr>
            <a:spLocks noGrp="1" noChangeArrowheads="1"/>
          </p:cNvSpPr>
          <p:nvPr>
            <p:ph type="body" idx="4294967295"/>
          </p:nvPr>
        </p:nvSpPr>
        <p:spPr>
          <a:xfrm>
            <a:off x="2135188" y="4797425"/>
            <a:ext cx="7772400" cy="1447800"/>
          </a:xfrm>
        </p:spPr>
        <p:txBody>
          <a:bodyPr/>
          <a:lstStyle/>
          <a:p>
            <a:pPr eaLnBrk="1" hangingPunct="1"/>
            <a:r>
              <a:rPr lang="en-GB" altLang="en-US" dirty="0">
                <a:latin typeface="Comic Sans MS" panose="030F0702030302020204" pitchFamily="66" charset="0"/>
              </a:rPr>
              <a:t>Merging the sounds in a s</a:t>
            </a:r>
            <a:r>
              <a:rPr lang="en-US" altLang="en-US" dirty="0" err="1">
                <a:latin typeface="Comic Sans MS" panose="030F0702030302020204" pitchFamily="66" charset="0"/>
              </a:rPr>
              <a:t>poken</a:t>
            </a:r>
            <a:r>
              <a:rPr lang="en-GB" altLang="en-US" dirty="0">
                <a:latin typeface="Comic Sans MS" panose="030F0702030302020204" pitchFamily="66" charset="0"/>
              </a:rPr>
              <a:t> word. </a:t>
            </a:r>
          </a:p>
          <a:p>
            <a:pPr eaLnBrk="1" hangingPunct="1"/>
            <a:r>
              <a:rPr lang="en-US" altLang="en-US" dirty="0">
                <a:latin typeface="Comic Sans MS" panose="030F0702030302020204" pitchFamily="66" charset="0"/>
              </a:rPr>
              <a:t>E</a:t>
            </a:r>
            <a:r>
              <a:rPr lang="en-GB" altLang="en-US" dirty="0">
                <a:latin typeface="Comic Sans MS" panose="030F0702030302020204" pitchFamily="66" charset="0"/>
              </a:rPr>
              <a:t>.g. h-a-t</a:t>
            </a:r>
            <a:r>
              <a:rPr lang="en-US" altLang="en-US" dirty="0">
                <a:latin typeface="Comic Sans MS" panose="030F0702030302020204" pitchFamily="66" charset="0"/>
              </a:rPr>
              <a:t> = hat</a:t>
            </a:r>
            <a:endParaRPr lang="en-GB" altLang="en-US" dirty="0">
              <a:latin typeface="Comic Sans MS" panose="030F0702030302020204" pitchFamily="66" charset="0"/>
            </a:endParaRPr>
          </a:p>
          <a:p>
            <a:pPr eaLnBrk="1" hangingPunct="1">
              <a:buFontTx/>
              <a:buNone/>
            </a:pPr>
            <a:endParaRPr lang="en-GB" altLang="en-US" dirty="0">
              <a:latin typeface="Comic Sans MS" panose="030F0702030302020204" pitchFamily="66" charset="0"/>
            </a:endParaRPr>
          </a:p>
        </p:txBody>
      </p:sp>
      <p:sp>
        <p:nvSpPr>
          <p:cNvPr id="13316" name="Rectangle 2">
            <a:extLst>
              <a:ext uri="{FF2B5EF4-FFF2-40B4-BE49-F238E27FC236}">
                <a16:creationId xmlns:a16="http://schemas.microsoft.com/office/drawing/2014/main" id="{8F7ADCF0-8A29-EB1A-A784-AE8E9EA1517B}"/>
              </a:ext>
            </a:extLst>
          </p:cNvPr>
          <p:cNvSpPr>
            <a:spLocks noChangeArrowheads="1"/>
          </p:cNvSpPr>
          <p:nvPr/>
        </p:nvSpPr>
        <p:spPr bwMode="auto">
          <a:xfrm>
            <a:off x="2279650" y="9810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000" dirty="0">
                <a:latin typeface="Comic Sans MS" panose="030F0702030302020204" pitchFamily="66" charset="0"/>
              </a:rPr>
              <a:t>Oral </a:t>
            </a:r>
            <a:r>
              <a:rPr lang="en-GB" altLang="en-US" sz="4000" dirty="0" err="1">
                <a:latin typeface="Comic Sans MS" panose="030F0702030302020204" pitchFamily="66" charset="0"/>
              </a:rPr>
              <a:t>segm</a:t>
            </a:r>
            <a:r>
              <a:rPr lang="en-US" altLang="en-US" sz="4000" dirty="0" err="1">
                <a:latin typeface="Comic Sans MS" panose="030F0702030302020204" pitchFamily="66" charset="0"/>
              </a:rPr>
              <a:t>enting</a:t>
            </a:r>
            <a:endParaRPr lang="en-GB" altLang="en-US" sz="4000" dirty="0">
              <a:latin typeface="Comic Sans MS" panose="030F0702030302020204" pitchFamily="66" charset="0"/>
            </a:endParaRPr>
          </a:p>
        </p:txBody>
      </p:sp>
      <p:sp>
        <p:nvSpPr>
          <p:cNvPr id="13317" name="Rectangle 3">
            <a:extLst>
              <a:ext uri="{FF2B5EF4-FFF2-40B4-BE49-F238E27FC236}">
                <a16:creationId xmlns:a16="http://schemas.microsoft.com/office/drawing/2014/main" id="{8C8B8D1F-BB71-88C5-C871-30FB1AF75C58}"/>
              </a:ext>
            </a:extLst>
          </p:cNvPr>
          <p:cNvSpPr>
            <a:spLocks noChangeArrowheads="1"/>
          </p:cNvSpPr>
          <p:nvPr/>
        </p:nvSpPr>
        <p:spPr bwMode="auto">
          <a:xfrm>
            <a:off x="2279650" y="2060575"/>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rPr>
              <a:t>Splitting up</a:t>
            </a:r>
            <a:r>
              <a:rPr lang="en-GB" altLang="en-US">
                <a:latin typeface="Comic Sans MS" panose="030F0702030302020204" pitchFamily="66" charset="0"/>
              </a:rPr>
              <a:t> the sounds in a s</a:t>
            </a:r>
            <a:r>
              <a:rPr lang="en-US" altLang="en-US">
                <a:latin typeface="Comic Sans MS" panose="030F0702030302020204" pitchFamily="66" charset="0"/>
              </a:rPr>
              <a:t>poken</a:t>
            </a:r>
            <a:r>
              <a:rPr lang="en-GB" altLang="en-US">
                <a:latin typeface="Comic Sans MS" panose="030F0702030302020204" pitchFamily="66" charset="0"/>
              </a:rPr>
              <a:t> word. </a:t>
            </a:r>
            <a:r>
              <a:rPr lang="en-US" altLang="en-US">
                <a:latin typeface="Comic Sans MS" panose="030F0702030302020204" pitchFamily="66" charset="0"/>
              </a:rPr>
              <a:t>E</a:t>
            </a:r>
            <a:r>
              <a:rPr lang="en-GB" altLang="en-US">
                <a:latin typeface="Comic Sans MS" panose="030F0702030302020204" pitchFamily="66" charset="0"/>
              </a:rPr>
              <a:t>.g. hat = h-a-t.</a:t>
            </a:r>
          </a:p>
          <a:p>
            <a:pPr eaLnBrk="1" hangingPunct="1">
              <a:buFontTx/>
              <a:buNone/>
            </a:pPr>
            <a:endParaRPr lang="en-GB" altLang="en-US">
              <a:latin typeface="Comic Sans MS" panose="030F0702030302020204" pitchFamily="66" charset="0"/>
            </a:endParaRPr>
          </a:p>
        </p:txBody>
      </p:sp>
      <p:sp>
        <p:nvSpPr>
          <p:cNvPr id="13318" name="Rectangle 2">
            <a:extLst>
              <a:ext uri="{FF2B5EF4-FFF2-40B4-BE49-F238E27FC236}">
                <a16:creationId xmlns:a16="http://schemas.microsoft.com/office/drawing/2014/main" id="{B4479EFB-A9B4-423C-0B28-F691F1EAB1D1}"/>
              </a:ext>
            </a:extLst>
          </p:cNvPr>
          <p:cNvSpPr>
            <a:spLocks noChangeArrowheads="1"/>
          </p:cNvSpPr>
          <p:nvPr/>
        </p:nvSpPr>
        <p:spPr bwMode="auto">
          <a:xfrm>
            <a:off x="2495550" y="1889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400" u="sng" dirty="0">
                <a:latin typeface="Comic Sans MS" panose="030F0702030302020204" pitchFamily="66" charset="0"/>
              </a:rPr>
              <a:t>Pre reading and writing skills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D22F579-9E91-3684-56BB-5A585F15C3C8}"/>
              </a:ext>
            </a:extLst>
          </p:cNvPr>
          <p:cNvSpPr>
            <a:spLocks noGrp="1" noChangeArrowheads="1"/>
          </p:cNvSpPr>
          <p:nvPr>
            <p:ph type="title"/>
          </p:nvPr>
        </p:nvSpPr>
        <p:spPr>
          <a:xfrm>
            <a:off x="2208213" y="188913"/>
            <a:ext cx="7772400" cy="1143000"/>
          </a:xfrm>
        </p:spPr>
        <p:txBody>
          <a:bodyPr/>
          <a:lstStyle/>
          <a:p>
            <a:pPr eaLnBrk="1" hangingPunct="1"/>
            <a:r>
              <a:rPr lang="en-GB" altLang="en-US" u="sng">
                <a:latin typeface="Comic Sans MS" panose="030F0702030302020204" pitchFamily="66" charset="0"/>
              </a:rPr>
              <a:t>Blending (for reading)</a:t>
            </a:r>
          </a:p>
        </p:txBody>
      </p:sp>
      <p:sp>
        <p:nvSpPr>
          <p:cNvPr id="14339" name="Rectangle 3">
            <a:extLst>
              <a:ext uri="{FF2B5EF4-FFF2-40B4-BE49-F238E27FC236}">
                <a16:creationId xmlns:a16="http://schemas.microsoft.com/office/drawing/2014/main" id="{FF42D145-1E86-23C6-4F15-C29A68CD0C79}"/>
              </a:ext>
            </a:extLst>
          </p:cNvPr>
          <p:cNvSpPr>
            <a:spLocks noGrp="1" noChangeArrowheads="1"/>
          </p:cNvSpPr>
          <p:nvPr>
            <p:ph type="body" idx="1"/>
          </p:nvPr>
        </p:nvSpPr>
        <p:spPr>
          <a:xfrm>
            <a:off x="2208213" y="1557338"/>
            <a:ext cx="7772400" cy="5111750"/>
          </a:xfrm>
        </p:spPr>
        <p:txBody>
          <a:bodyPr/>
          <a:lstStyle/>
          <a:p>
            <a:pPr eaLnBrk="1" hangingPunct="1">
              <a:lnSpc>
                <a:spcPct val="80000"/>
              </a:lnSpc>
              <a:buFontTx/>
              <a:buNone/>
            </a:pPr>
            <a:r>
              <a:rPr lang="en-GB" altLang="en-US" sz="2000">
                <a:latin typeface="Comic Sans MS" panose="030F0702030302020204" pitchFamily="66" charset="0"/>
              </a:rPr>
              <a:t>	Recognising the letter sounds in a written word.</a:t>
            </a:r>
          </a:p>
          <a:p>
            <a:pPr algn="ctr" eaLnBrk="1" hangingPunct="1">
              <a:lnSpc>
                <a:spcPct val="80000"/>
              </a:lnSpc>
              <a:buFontTx/>
              <a:buNone/>
            </a:pPr>
            <a:r>
              <a:rPr lang="en-GB" altLang="en-US" sz="4500">
                <a:latin typeface="Comic Sans MS" panose="030F0702030302020204" pitchFamily="66" charset="0"/>
              </a:rPr>
              <a:t>c</a:t>
            </a:r>
            <a:r>
              <a:rPr lang="en-US" altLang="en-US" sz="4500">
                <a:latin typeface="Comic Sans MS" panose="030F0702030302020204" pitchFamily="66" charset="0"/>
              </a:rPr>
              <a:t> </a:t>
            </a:r>
            <a:r>
              <a:rPr lang="en-GB" altLang="en-US" sz="4500">
                <a:latin typeface="Comic Sans MS" panose="030F0702030302020204" pitchFamily="66" charset="0"/>
              </a:rPr>
              <a:t>u</a:t>
            </a:r>
            <a:r>
              <a:rPr lang="en-US" altLang="en-US" sz="4500">
                <a:latin typeface="Comic Sans MS" panose="030F0702030302020204" pitchFamily="66" charset="0"/>
              </a:rPr>
              <a:t> </a:t>
            </a:r>
            <a:r>
              <a:rPr lang="en-GB" altLang="en-US" sz="4500">
                <a:latin typeface="Comic Sans MS" panose="030F0702030302020204" pitchFamily="66" charset="0"/>
              </a:rPr>
              <a:t>p</a:t>
            </a:r>
          </a:p>
          <a:p>
            <a:pPr eaLnBrk="1" hangingPunct="1">
              <a:lnSpc>
                <a:spcPct val="80000"/>
              </a:lnSpc>
              <a:buFontTx/>
              <a:buNone/>
            </a:pPr>
            <a:endParaRPr lang="en-GB" altLang="en-US" sz="4500">
              <a:latin typeface="Comic Sans MS" panose="030F0702030302020204" pitchFamily="66" charset="0"/>
            </a:endParaRPr>
          </a:p>
          <a:p>
            <a:pPr eaLnBrk="1" hangingPunct="1">
              <a:lnSpc>
                <a:spcPct val="80000"/>
              </a:lnSpc>
              <a:buFontTx/>
              <a:buNone/>
            </a:pPr>
            <a:r>
              <a:rPr lang="en-GB" altLang="en-US" sz="2000">
                <a:latin typeface="Comic Sans MS" panose="030F0702030302020204" pitchFamily="66" charset="0"/>
              </a:rPr>
              <a:t>	Merging them in the correct order to pronounce the word.</a:t>
            </a:r>
          </a:p>
          <a:p>
            <a:pPr algn="ctr" eaLnBrk="1" hangingPunct="1">
              <a:lnSpc>
                <a:spcPct val="80000"/>
              </a:lnSpc>
              <a:buFontTx/>
              <a:buNone/>
            </a:pPr>
            <a:r>
              <a:rPr lang="en-GB" altLang="en-US" sz="4500">
                <a:latin typeface="Comic Sans MS" panose="030F0702030302020204" pitchFamily="66" charset="0"/>
              </a:rPr>
              <a:t> cup</a:t>
            </a:r>
          </a:p>
          <a:p>
            <a:pPr eaLnBrk="1" hangingPunct="1">
              <a:lnSpc>
                <a:spcPct val="80000"/>
              </a:lnSpc>
            </a:pPr>
            <a:endParaRPr lang="en-GB" altLang="en-US" sz="4500">
              <a:latin typeface="Comic Sans MS" panose="030F0702030302020204" pitchFamily="66" charset="0"/>
            </a:endParaRPr>
          </a:p>
          <a:p>
            <a:pPr eaLnBrk="1" hangingPunct="1">
              <a:lnSpc>
                <a:spcPct val="80000"/>
              </a:lnSpc>
              <a:buFontTx/>
              <a:buNone/>
            </a:pPr>
            <a:r>
              <a:rPr lang="en-US" altLang="en-US" sz="1600">
                <a:latin typeface="Comic Sans MS" panose="030F0702030302020204" pitchFamily="66" charset="0"/>
              </a:rPr>
              <a:t>	</a:t>
            </a:r>
            <a:r>
              <a:rPr lang="en-US" altLang="en-US" sz="2000">
                <a:latin typeface="Comic Sans MS" panose="030F0702030302020204" pitchFamily="66" charset="0"/>
              </a:rPr>
              <a:t>Sometimes we put </a:t>
            </a:r>
            <a:r>
              <a:rPr lang="en-US" altLang="en-US" sz="2000" b="1">
                <a:latin typeface="Comic Sans MS" panose="030F0702030302020204" pitchFamily="66" charset="0"/>
              </a:rPr>
              <a:t>sound buttons</a:t>
            </a:r>
            <a:r>
              <a:rPr lang="en-US" altLang="en-US" sz="2000">
                <a:latin typeface="Comic Sans MS" panose="030F0702030302020204" pitchFamily="66" charset="0"/>
              </a:rPr>
              <a:t> under each phoneme to help us read a word.</a:t>
            </a:r>
          </a:p>
          <a:p>
            <a:pPr algn="ctr" eaLnBrk="1" hangingPunct="1">
              <a:lnSpc>
                <a:spcPct val="80000"/>
              </a:lnSpc>
              <a:buFontTx/>
              <a:buNone/>
            </a:pPr>
            <a:r>
              <a:rPr lang="en-GB" altLang="en-US" sz="6000">
                <a:latin typeface="Comic Sans MS" panose="030F0702030302020204" pitchFamily="66" charset="0"/>
              </a:rPr>
              <a:t>cup</a:t>
            </a:r>
          </a:p>
        </p:txBody>
      </p:sp>
      <p:sp>
        <p:nvSpPr>
          <p:cNvPr id="14340" name="Oval 6">
            <a:extLst>
              <a:ext uri="{FF2B5EF4-FFF2-40B4-BE49-F238E27FC236}">
                <a16:creationId xmlns:a16="http://schemas.microsoft.com/office/drawing/2014/main" id="{ADB5207E-7D58-CF16-A0FF-5BB5D63B41DA}"/>
              </a:ext>
            </a:extLst>
          </p:cNvPr>
          <p:cNvSpPr>
            <a:spLocks noChangeArrowheads="1"/>
          </p:cNvSpPr>
          <p:nvPr/>
        </p:nvSpPr>
        <p:spPr bwMode="auto">
          <a:xfrm>
            <a:off x="6383338" y="6381751"/>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341" name="Oval 7">
            <a:extLst>
              <a:ext uri="{FF2B5EF4-FFF2-40B4-BE49-F238E27FC236}">
                <a16:creationId xmlns:a16="http://schemas.microsoft.com/office/drawing/2014/main" id="{7C47233C-191A-F46B-F84A-324BFD3294F6}"/>
              </a:ext>
            </a:extLst>
          </p:cNvPr>
          <p:cNvSpPr>
            <a:spLocks noChangeArrowheads="1"/>
          </p:cNvSpPr>
          <p:nvPr/>
        </p:nvSpPr>
        <p:spPr bwMode="auto">
          <a:xfrm>
            <a:off x="6024563" y="6381751"/>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342" name="Oval 8">
            <a:extLst>
              <a:ext uri="{FF2B5EF4-FFF2-40B4-BE49-F238E27FC236}">
                <a16:creationId xmlns:a16="http://schemas.microsoft.com/office/drawing/2014/main" id="{72F0685F-93B0-BF22-E24C-7DF7B593F7DD}"/>
              </a:ext>
            </a:extLst>
          </p:cNvPr>
          <p:cNvSpPr>
            <a:spLocks noChangeArrowheads="1"/>
          </p:cNvSpPr>
          <p:nvPr/>
        </p:nvSpPr>
        <p:spPr bwMode="auto">
          <a:xfrm>
            <a:off x="5664201" y="6381751"/>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1AE8D2B-15E4-9455-F27E-1CF7A9E22198}"/>
              </a:ext>
            </a:extLst>
          </p:cNvPr>
          <p:cNvSpPr>
            <a:spLocks noGrp="1" noChangeArrowheads="1"/>
          </p:cNvSpPr>
          <p:nvPr>
            <p:ph type="title"/>
          </p:nvPr>
        </p:nvSpPr>
        <p:spPr/>
        <p:txBody>
          <a:bodyPr>
            <a:normAutofit fontScale="90000"/>
          </a:bodyPr>
          <a:lstStyle/>
          <a:p>
            <a:pPr eaLnBrk="1" hangingPunct="1"/>
            <a:r>
              <a:rPr lang="en-GB" altLang="en-US">
                <a:latin typeface="Comic Sans MS" panose="030F0702030302020204" pitchFamily="66" charset="0"/>
              </a:rPr>
              <a:t>Put the sound buttons under these words</a:t>
            </a:r>
          </a:p>
        </p:txBody>
      </p:sp>
      <p:graphicFrame>
        <p:nvGraphicFramePr>
          <p:cNvPr id="28693" name="Group 21">
            <a:extLst>
              <a:ext uri="{FF2B5EF4-FFF2-40B4-BE49-F238E27FC236}">
                <a16:creationId xmlns:a16="http://schemas.microsoft.com/office/drawing/2014/main" id="{B68DBC50-6C02-E3F4-6268-58D124743F3E}"/>
              </a:ext>
            </a:extLst>
          </p:cNvPr>
          <p:cNvGraphicFramePr>
            <a:graphicFrameLocks noGrp="1"/>
          </p:cNvGraphicFramePr>
          <p:nvPr>
            <p:ph type="tbl" idx="1"/>
          </p:nvPr>
        </p:nvGraphicFramePr>
        <p:xfrm>
          <a:off x="4079875" y="1989138"/>
          <a:ext cx="3886200" cy="4114800"/>
        </p:xfrm>
        <a:graphic>
          <a:graphicData uri="http://schemas.openxmlformats.org/drawingml/2006/table">
            <a:tbl>
              <a:tblPr/>
              <a:tblGrid>
                <a:gridCol w="3886200">
                  <a:extLst>
                    <a:ext uri="{9D8B030D-6E8A-4147-A177-3AD203B41FA5}">
                      <a16:colId xmlns:a16="http://schemas.microsoft.com/office/drawing/2014/main" val="20000"/>
                    </a:ext>
                  </a:extLst>
                </a:gridCol>
              </a:tblGrid>
              <a:tr h="10287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5400" b="0" i="0" u="none" strike="noStrike" cap="none" normalizeH="0" baseline="0" dirty="0">
                          <a:ln>
                            <a:noFill/>
                          </a:ln>
                          <a:solidFill>
                            <a:schemeClr val="tx1"/>
                          </a:solidFill>
                          <a:effectLst/>
                          <a:latin typeface="Comic Sans MS" panose="030F0702030302020204" pitchFamily="66" charset="0"/>
                        </a:rPr>
                        <a:t>dog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5400" b="0" i="0" u="none" strike="noStrike" cap="none" normalizeH="0" baseline="0" dirty="0">
                          <a:ln>
                            <a:noFill/>
                          </a:ln>
                          <a:solidFill>
                            <a:schemeClr val="tx1"/>
                          </a:solidFill>
                          <a:effectLst/>
                          <a:latin typeface="Comic Sans MS" panose="030F0702030302020204" pitchFamily="66" charset="0"/>
                        </a:rPr>
                        <a:t>food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5400" b="0" i="0" u="none" strike="noStrike" cap="none" normalizeH="0" baseline="0" dirty="0">
                          <a:ln>
                            <a:noFill/>
                          </a:ln>
                          <a:solidFill>
                            <a:schemeClr val="tx1"/>
                          </a:solidFill>
                          <a:effectLst/>
                          <a:latin typeface="Comic Sans MS" panose="030F0702030302020204" pitchFamily="66" charset="0"/>
                        </a:rPr>
                        <a:t>crawl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5400" b="0" i="0" u="none" strike="noStrike" cap="none" normalizeH="0" baseline="0" dirty="0">
                          <a:ln>
                            <a:noFill/>
                          </a:ln>
                          <a:solidFill>
                            <a:schemeClr val="tx1"/>
                          </a:solidFill>
                          <a:effectLst/>
                          <a:latin typeface="Comic Sans MS" panose="030F0702030302020204" pitchFamily="66" charset="0"/>
                        </a:rPr>
                        <a:t>slight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92347A7-9911-33EB-7BF9-C5AA7F3175CE}"/>
              </a:ext>
            </a:extLst>
          </p:cNvPr>
          <p:cNvSpPr>
            <a:spLocks noGrp="1" noChangeArrowheads="1"/>
          </p:cNvSpPr>
          <p:nvPr>
            <p:ph type="title"/>
          </p:nvPr>
        </p:nvSpPr>
        <p:spPr>
          <a:xfrm>
            <a:off x="2135188" y="260350"/>
            <a:ext cx="7772400" cy="1143000"/>
          </a:xfrm>
        </p:spPr>
        <p:txBody>
          <a:bodyPr/>
          <a:lstStyle/>
          <a:p>
            <a:pPr eaLnBrk="1" hangingPunct="1"/>
            <a:r>
              <a:rPr lang="en-GB" altLang="en-US" u="sng">
                <a:latin typeface="Comic Sans MS" panose="030F0702030302020204" pitchFamily="66" charset="0"/>
              </a:rPr>
              <a:t>Segmenting (for spelling)</a:t>
            </a:r>
          </a:p>
        </p:txBody>
      </p:sp>
      <p:sp>
        <p:nvSpPr>
          <p:cNvPr id="16387" name="Rectangle 3">
            <a:extLst>
              <a:ext uri="{FF2B5EF4-FFF2-40B4-BE49-F238E27FC236}">
                <a16:creationId xmlns:a16="http://schemas.microsoft.com/office/drawing/2014/main" id="{05C1444C-2594-62D1-4EAF-391001242F5D}"/>
              </a:ext>
            </a:extLst>
          </p:cNvPr>
          <p:cNvSpPr>
            <a:spLocks noGrp="1" noChangeArrowheads="1"/>
          </p:cNvSpPr>
          <p:nvPr>
            <p:ph type="body" idx="1"/>
          </p:nvPr>
        </p:nvSpPr>
        <p:spPr>
          <a:xfrm>
            <a:off x="2208213" y="1916113"/>
            <a:ext cx="7772400" cy="3746500"/>
          </a:xfrm>
        </p:spPr>
        <p:txBody>
          <a:bodyPr/>
          <a:lstStyle/>
          <a:p>
            <a:pPr eaLnBrk="1" hangingPunct="1">
              <a:buFontTx/>
              <a:buNone/>
            </a:pPr>
            <a:r>
              <a:rPr lang="en-GB" altLang="en-US">
                <a:latin typeface="Comic Sans MS" panose="030F0702030302020204" pitchFamily="66" charset="0"/>
              </a:rPr>
              <a:t>	Identifying the individual sounds in a spoken word (e.g. h-i-m , s-t-or-k) and writing down letters for each sound (phoneme) to form the word.</a:t>
            </a:r>
          </a:p>
          <a:p>
            <a:pPr eaLnBrk="1" hangingPunct="1">
              <a:buFontTx/>
              <a:buNone/>
            </a:pPr>
            <a:endParaRPr lang="en-GB" altLang="en-US">
              <a:latin typeface="Comic Sans MS" panose="030F0702030302020204" pitchFamily="66" charset="0"/>
            </a:endParaRPr>
          </a:p>
          <a:p>
            <a:pPr eaLnBrk="1" hangingPunct="1">
              <a:buFontTx/>
              <a:buNone/>
            </a:pPr>
            <a:r>
              <a:rPr lang="en-US" altLang="en-US">
                <a:latin typeface="Comic Sans MS" panose="030F0702030302020204" pitchFamily="66" charset="0"/>
              </a:rPr>
              <a:t>	We use our segmenting arms to do this.</a:t>
            </a:r>
            <a:endParaRPr lang="en-GB" altLang="en-US">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754</Words>
  <Application>Microsoft Office PowerPoint</Application>
  <PresentationFormat>Widescreen</PresentationFormat>
  <Paragraphs>112</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ADLaM Display</vt:lpstr>
      <vt:lpstr>Arial</vt:lpstr>
      <vt:lpstr>Calibri</vt:lpstr>
      <vt:lpstr>Calibri Light</vt:lpstr>
      <vt:lpstr>Comic Sans MS</vt:lpstr>
      <vt:lpstr>Congenial SemiBold</vt:lpstr>
      <vt:lpstr>SassoonCRInfant</vt:lpstr>
      <vt:lpstr>SassoonPrimaryInfant</vt:lpstr>
      <vt:lpstr>Times New Roman</vt:lpstr>
      <vt:lpstr>Office Theme</vt:lpstr>
      <vt:lpstr>Phonics at Millbrook</vt:lpstr>
      <vt:lpstr>PowerPoint Presentation</vt:lpstr>
      <vt:lpstr>Some Definitions </vt:lpstr>
      <vt:lpstr>PowerPoint Presentation</vt:lpstr>
      <vt:lpstr>Grapheme Key Vocabulary</vt:lpstr>
      <vt:lpstr>Oral blending</vt:lpstr>
      <vt:lpstr>Blending (for reading)</vt:lpstr>
      <vt:lpstr>Put the sound buttons under these words</vt:lpstr>
      <vt:lpstr>Segmenting (for spelling)</vt:lpstr>
      <vt:lpstr>How many phonemes are in each of these words?</vt:lpstr>
      <vt:lpstr>PowerPoint Presentation</vt:lpstr>
      <vt:lpstr>What does Phonics look like at Millbrook?</vt:lpstr>
      <vt:lpstr>A typical Floppy’s Phonics lesson…</vt:lpstr>
      <vt:lpstr>How can I help my child?</vt:lpstr>
      <vt:lpstr>PowerPoint Presentation</vt:lpstr>
      <vt:lpstr>Using the Floppy’s Phonics website</vt:lpstr>
      <vt:lpstr>Reading for pleasure</vt:lpstr>
      <vt:lpstr>The importance of speaking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at Millbrook</dc:title>
  <dc:creator>Hannah Webb</dc:creator>
  <cp:lastModifiedBy>Hannah Webb</cp:lastModifiedBy>
  <cp:revision>5</cp:revision>
  <dcterms:created xsi:type="dcterms:W3CDTF">2023-10-16T13:00:03Z</dcterms:created>
  <dcterms:modified xsi:type="dcterms:W3CDTF">2023-10-30T16:05:27Z</dcterms:modified>
</cp:coreProperties>
</file>