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68" r:id="rId8"/>
    <p:sldId id="260" r:id="rId9"/>
    <p:sldId id="269" r:id="rId10"/>
    <p:sldId id="256" r:id="rId11"/>
    <p:sldId id="267" r:id="rId12"/>
    <p:sldId id="264" r:id="rId13"/>
    <p:sldId id="262" r:id="rId14"/>
    <p:sldId id="265" r:id="rId15"/>
    <p:sldId id="263" r:id="rId16"/>
    <p:sldId id="266" r:id="rId17"/>
    <p:sldId id="270"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90BD7-A7BE-4EC9-B62A-CF7BC785B1BB}" v="4" dt="2024-11-27T13:49:52.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ra Pow" userId="S::m.pow@milvertonprimary.co.uk::f1a984b8-07e9-499c-abd5-67120aa63ee1" providerId="AD" clId="Web-{D6990BD7-A7BE-4EC9-B62A-CF7BC785B1BB}"/>
    <pc:docChg chg="modSld">
      <pc:chgData name="Meera Pow" userId="S::m.pow@milvertonprimary.co.uk::f1a984b8-07e9-499c-abd5-67120aa63ee1" providerId="AD" clId="Web-{D6990BD7-A7BE-4EC9-B62A-CF7BC785B1BB}" dt="2024-11-27T13:49:51.157" v="0" actId="20577"/>
      <pc:docMkLst>
        <pc:docMk/>
      </pc:docMkLst>
      <pc:sldChg chg="modSp">
        <pc:chgData name="Meera Pow" userId="S::m.pow@milvertonprimary.co.uk::f1a984b8-07e9-499c-abd5-67120aa63ee1" providerId="AD" clId="Web-{D6990BD7-A7BE-4EC9-B62A-CF7BC785B1BB}" dt="2024-11-27T13:49:51.157" v="0" actId="20577"/>
        <pc:sldMkLst>
          <pc:docMk/>
          <pc:sldMk cId="1360975213" sldId="258"/>
        </pc:sldMkLst>
        <pc:spChg chg="mod">
          <ac:chgData name="Meera Pow" userId="S::m.pow@milvertonprimary.co.uk::f1a984b8-07e9-499c-abd5-67120aa63ee1" providerId="AD" clId="Web-{D6990BD7-A7BE-4EC9-B62A-CF7BC785B1BB}" dt="2024-11-27T13:49:51.157" v="0" actId="20577"/>
          <ac:spMkLst>
            <pc:docMk/>
            <pc:sldMk cId="1360975213" sldId="258"/>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55082-E266-4872-8D3D-1F12F18E7BD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56935DB3-A8D4-4A91-948D-204A3035D6EF}">
      <dgm:prSet phldrT="[Text]"/>
      <dgm:spPr/>
      <dgm:t>
        <a:bodyPr/>
        <a:lstStyle/>
        <a:p>
          <a:r>
            <a:rPr lang="en-US" dirty="0"/>
            <a:t>Communication and Interaction</a:t>
          </a:r>
        </a:p>
      </dgm:t>
    </dgm:pt>
    <dgm:pt modelId="{53968259-F757-477A-AE2A-5A2B5E4EBC1A}" type="parTrans" cxnId="{6903B180-021A-4954-9839-5850AC952CA7}">
      <dgm:prSet/>
      <dgm:spPr/>
      <dgm:t>
        <a:bodyPr/>
        <a:lstStyle/>
        <a:p>
          <a:endParaRPr lang="en-US"/>
        </a:p>
      </dgm:t>
    </dgm:pt>
    <dgm:pt modelId="{27FF68FA-D6A8-4208-97DA-6680C5BD8520}" type="sibTrans" cxnId="{6903B180-021A-4954-9839-5850AC952CA7}">
      <dgm:prSet/>
      <dgm:spPr/>
      <dgm:t>
        <a:bodyPr/>
        <a:lstStyle/>
        <a:p>
          <a:endParaRPr lang="en-US"/>
        </a:p>
      </dgm:t>
    </dgm:pt>
    <dgm:pt modelId="{F3471E91-410F-405D-8FC4-31CBE1E51FC0}">
      <dgm:prSet phldrT="[Text]"/>
      <dgm:spPr/>
      <dgm:t>
        <a:bodyPr/>
        <a:lstStyle/>
        <a:p>
          <a:r>
            <a:rPr lang="en-US" dirty="0"/>
            <a:t>Cognition and Learning</a:t>
          </a:r>
        </a:p>
      </dgm:t>
    </dgm:pt>
    <dgm:pt modelId="{28F4C588-2696-4713-8B8D-F18915AB50BE}" type="parTrans" cxnId="{D3EE74FC-0DCD-431F-88C4-E2B7B73D6550}">
      <dgm:prSet/>
      <dgm:spPr/>
      <dgm:t>
        <a:bodyPr/>
        <a:lstStyle/>
        <a:p>
          <a:endParaRPr lang="en-US"/>
        </a:p>
      </dgm:t>
    </dgm:pt>
    <dgm:pt modelId="{672984E7-2D8E-4474-B4F9-09498DF2F4CF}" type="sibTrans" cxnId="{D3EE74FC-0DCD-431F-88C4-E2B7B73D6550}">
      <dgm:prSet/>
      <dgm:spPr/>
      <dgm:t>
        <a:bodyPr/>
        <a:lstStyle/>
        <a:p>
          <a:endParaRPr lang="en-US"/>
        </a:p>
      </dgm:t>
    </dgm:pt>
    <dgm:pt modelId="{BC96C77E-5413-4540-BAA1-2BCD025845B6}">
      <dgm:prSet phldrT="[Text]"/>
      <dgm:spPr/>
      <dgm:t>
        <a:bodyPr/>
        <a:lstStyle/>
        <a:p>
          <a:r>
            <a:rPr lang="en-US" dirty="0"/>
            <a:t>Social, Emotional and Mental Health</a:t>
          </a:r>
        </a:p>
      </dgm:t>
    </dgm:pt>
    <dgm:pt modelId="{14659966-63CA-409A-8A5E-13A882CB1BF8}" type="parTrans" cxnId="{FE6DD41C-2B95-4513-9488-EF0B71468412}">
      <dgm:prSet/>
      <dgm:spPr/>
      <dgm:t>
        <a:bodyPr/>
        <a:lstStyle/>
        <a:p>
          <a:endParaRPr lang="en-US"/>
        </a:p>
      </dgm:t>
    </dgm:pt>
    <dgm:pt modelId="{C2313248-7FAD-4F10-863B-A216B2E494B9}" type="sibTrans" cxnId="{FE6DD41C-2B95-4513-9488-EF0B71468412}">
      <dgm:prSet/>
      <dgm:spPr/>
      <dgm:t>
        <a:bodyPr/>
        <a:lstStyle/>
        <a:p>
          <a:endParaRPr lang="en-US"/>
        </a:p>
      </dgm:t>
    </dgm:pt>
    <dgm:pt modelId="{F9FAF6C7-B11D-4E12-B626-D588BD421267}">
      <dgm:prSet phldrT="[Text]"/>
      <dgm:spPr/>
      <dgm:t>
        <a:bodyPr/>
        <a:lstStyle/>
        <a:p>
          <a:r>
            <a:rPr lang="en-US" dirty="0"/>
            <a:t>Sensory and/or physical</a:t>
          </a:r>
        </a:p>
      </dgm:t>
    </dgm:pt>
    <dgm:pt modelId="{DDD6E6C2-FDD9-40C9-B72A-D6C83758006D}" type="parTrans" cxnId="{D9CDF48C-075D-4A69-A0BD-89AE2E686EF8}">
      <dgm:prSet/>
      <dgm:spPr/>
      <dgm:t>
        <a:bodyPr/>
        <a:lstStyle/>
        <a:p>
          <a:endParaRPr lang="en-US"/>
        </a:p>
      </dgm:t>
    </dgm:pt>
    <dgm:pt modelId="{121EE8F3-90B7-48C4-A5EE-49704D6F27F7}" type="sibTrans" cxnId="{D9CDF48C-075D-4A69-A0BD-89AE2E686EF8}">
      <dgm:prSet/>
      <dgm:spPr/>
      <dgm:t>
        <a:bodyPr/>
        <a:lstStyle/>
        <a:p>
          <a:endParaRPr lang="en-US"/>
        </a:p>
      </dgm:t>
    </dgm:pt>
    <dgm:pt modelId="{0165F49E-2429-427D-800A-41E9CCC1A5A6}" type="pres">
      <dgm:prSet presAssocID="{BF255082-E266-4872-8D3D-1F12F18E7BD8}" presName="cycleMatrixDiagram" presStyleCnt="0">
        <dgm:presLayoutVars>
          <dgm:chMax val="1"/>
          <dgm:dir/>
          <dgm:animLvl val="lvl"/>
          <dgm:resizeHandles val="exact"/>
        </dgm:presLayoutVars>
      </dgm:prSet>
      <dgm:spPr/>
    </dgm:pt>
    <dgm:pt modelId="{E923B217-59AA-431C-83AD-14EDD58DFBC3}" type="pres">
      <dgm:prSet presAssocID="{BF255082-E266-4872-8D3D-1F12F18E7BD8}" presName="children" presStyleCnt="0"/>
      <dgm:spPr/>
    </dgm:pt>
    <dgm:pt modelId="{D678490D-032B-415D-86E9-DA52EAD6E77B}" type="pres">
      <dgm:prSet presAssocID="{BF255082-E266-4872-8D3D-1F12F18E7BD8}" presName="childPlaceholder" presStyleCnt="0"/>
      <dgm:spPr/>
    </dgm:pt>
    <dgm:pt modelId="{F38F5620-AA12-482F-8E4C-77A2416E4646}" type="pres">
      <dgm:prSet presAssocID="{BF255082-E266-4872-8D3D-1F12F18E7BD8}" presName="circle" presStyleCnt="0"/>
      <dgm:spPr/>
    </dgm:pt>
    <dgm:pt modelId="{5537F3B4-2BBA-41CE-8B02-5FA71CB28BE4}" type="pres">
      <dgm:prSet presAssocID="{BF255082-E266-4872-8D3D-1F12F18E7BD8}" presName="quadrant1" presStyleLbl="node1" presStyleIdx="0" presStyleCnt="4">
        <dgm:presLayoutVars>
          <dgm:chMax val="1"/>
          <dgm:bulletEnabled val="1"/>
        </dgm:presLayoutVars>
      </dgm:prSet>
      <dgm:spPr/>
    </dgm:pt>
    <dgm:pt modelId="{59287353-7E81-43E6-B64B-92955227828E}" type="pres">
      <dgm:prSet presAssocID="{BF255082-E266-4872-8D3D-1F12F18E7BD8}" presName="quadrant2" presStyleLbl="node1" presStyleIdx="1" presStyleCnt="4" custLinFactNeighborY="-781">
        <dgm:presLayoutVars>
          <dgm:chMax val="1"/>
          <dgm:bulletEnabled val="1"/>
        </dgm:presLayoutVars>
      </dgm:prSet>
      <dgm:spPr/>
    </dgm:pt>
    <dgm:pt modelId="{8660347E-C09A-4F32-AE49-F7575A5D85B7}" type="pres">
      <dgm:prSet presAssocID="{BF255082-E266-4872-8D3D-1F12F18E7BD8}" presName="quadrant3" presStyleLbl="node1" presStyleIdx="2" presStyleCnt="4">
        <dgm:presLayoutVars>
          <dgm:chMax val="1"/>
          <dgm:bulletEnabled val="1"/>
        </dgm:presLayoutVars>
      </dgm:prSet>
      <dgm:spPr/>
    </dgm:pt>
    <dgm:pt modelId="{580A06A4-2F09-4CCC-9E6D-C3BB2310C735}" type="pres">
      <dgm:prSet presAssocID="{BF255082-E266-4872-8D3D-1F12F18E7BD8}" presName="quadrant4" presStyleLbl="node1" presStyleIdx="3" presStyleCnt="4">
        <dgm:presLayoutVars>
          <dgm:chMax val="1"/>
          <dgm:bulletEnabled val="1"/>
        </dgm:presLayoutVars>
      </dgm:prSet>
      <dgm:spPr/>
    </dgm:pt>
    <dgm:pt modelId="{2F55015A-A023-45C7-BC8B-23D99886368F}" type="pres">
      <dgm:prSet presAssocID="{BF255082-E266-4872-8D3D-1F12F18E7BD8}" presName="quadrantPlaceholder" presStyleCnt="0"/>
      <dgm:spPr/>
    </dgm:pt>
    <dgm:pt modelId="{8D6D26D4-BA06-4E28-9E03-2EC31534A709}" type="pres">
      <dgm:prSet presAssocID="{BF255082-E266-4872-8D3D-1F12F18E7BD8}" presName="center1" presStyleLbl="fgShp" presStyleIdx="0" presStyleCnt="2" custAng="3975927" custLinFactX="212254" custLinFactNeighborX="300000" custLinFactNeighborY="24339"/>
      <dgm:spPr>
        <a:noFill/>
        <a:ln>
          <a:noFill/>
        </a:ln>
      </dgm:spPr>
    </dgm:pt>
    <dgm:pt modelId="{2820140F-C987-472C-A7F0-BB859AD555F5}" type="pres">
      <dgm:prSet presAssocID="{BF255082-E266-4872-8D3D-1F12F18E7BD8}" presName="center2" presStyleLbl="fgShp" presStyleIdx="1" presStyleCnt="2"/>
      <dgm:spPr>
        <a:noFill/>
        <a:ln>
          <a:noFill/>
        </a:ln>
      </dgm:spPr>
    </dgm:pt>
  </dgm:ptLst>
  <dgm:cxnLst>
    <dgm:cxn modelId="{FE6DD41C-2B95-4513-9488-EF0B71468412}" srcId="{BF255082-E266-4872-8D3D-1F12F18E7BD8}" destId="{BC96C77E-5413-4540-BAA1-2BCD025845B6}" srcOrd="2" destOrd="0" parTransId="{14659966-63CA-409A-8A5E-13A882CB1BF8}" sibTransId="{C2313248-7FAD-4F10-863B-A216B2E494B9}"/>
    <dgm:cxn modelId="{84A95A27-C0D1-4132-8B3E-B3AAD9411BC3}" type="presOf" srcId="{56935DB3-A8D4-4A91-948D-204A3035D6EF}" destId="{5537F3B4-2BBA-41CE-8B02-5FA71CB28BE4}" srcOrd="0" destOrd="0" presId="urn:microsoft.com/office/officeart/2005/8/layout/cycle4"/>
    <dgm:cxn modelId="{48827359-B583-42F4-8921-1DF009551C12}" type="presOf" srcId="{BC96C77E-5413-4540-BAA1-2BCD025845B6}" destId="{8660347E-C09A-4F32-AE49-F7575A5D85B7}" srcOrd="0" destOrd="0" presId="urn:microsoft.com/office/officeart/2005/8/layout/cycle4"/>
    <dgm:cxn modelId="{6903B180-021A-4954-9839-5850AC952CA7}" srcId="{BF255082-E266-4872-8D3D-1F12F18E7BD8}" destId="{56935DB3-A8D4-4A91-948D-204A3035D6EF}" srcOrd="0" destOrd="0" parTransId="{53968259-F757-477A-AE2A-5A2B5E4EBC1A}" sibTransId="{27FF68FA-D6A8-4208-97DA-6680C5BD8520}"/>
    <dgm:cxn modelId="{D9CDF48C-075D-4A69-A0BD-89AE2E686EF8}" srcId="{BF255082-E266-4872-8D3D-1F12F18E7BD8}" destId="{F9FAF6C7-B11D-4E12-B626-D588BD421267}" srcOrd="3" destOrd="0" parTransId="{DDD6E6C2-FDD9-40C9-B72A-D6C83758006D}" sibTransId="{121EE8F3-90B7-48C4-A5EE-49704D6F27F7}"/>
    <dgm:cxn modelId="{BB26D7B9-8146-451B-B10C-EBE315E2F25B}" type="presOf" srcId="{BF255082-E266-4872-8D3D-1F12F18E7BD8}" destId="{0165F49E-2429-427D-800A-41E9CCC1A5A6}" srcOrd="0" destOrd="0" presId="urn:microsoft.com/office/officeart/2005/8/layout/cycle4"/>
    <dgm:cxn modelId="{2178ABCC-E359-4B6B-BBCF-D3E8862EB2F8}" type="presOf" srcId="{F3471E91-410F-405D-8FC4-31CBE1E51FC0}" destId="{59287353-7E81-43E6-B64B-92955227828E}" srcOrd="0" destOrd="0" presId="urn:microsoft.com/office/officeart/2005/8/layout/cycle4"/>
    <dgm:cxn modelId="{429FD4ED-5716-4B51-A52E-0FAFBCCA191D}" type="presOf" srcId="{F9FAF6C7-B11D-4E12-B626-D588BD421267}" destId="{580A06A4-2F09-4CCC-9E6D-C3BB2310C735}" srcOrd="0" destOrd="0" presId="urn:microsoft.com/office/officeart/2005/8/layout/cycle4"/>
    <dgm:cxn modelId="{D3EE74FC-0DCD-431F-88C4-E2B7B73D6550}" srcId="{BF255082-E266-4872-8D3D-1F12F18E7BD8}" destId="{F3471E91-410F-405D-8FC4-31CBE1E51FC0}" srcOrd="1" destOrd="0" parTransId="{28F4C588-2696-4713-8B8D-F18915AB50BE}" sibTransId="{672984E7-2D8E-4474-B4F9-09498DF2F4CF}"/>
    <dgm:cxn modelId="{DEEB47EC-AD9C-4977-94A4-623F8047D18D}" type="presParOf" srcId="{0165F49E-2429-427D-800A-41E9CCC1A5A6}" destId="{E923B217-59AA-431C-83AD-14EDD58DFBC3}" srcOrd="0" destOrd="0" presId="urn:microsoft.com/office/officeart/2005/8/layout/cycle4"/>
    <dgm:cxn modelId="{24360029-2D9D-4724-928A-30DB3DB8E1AD}" type="presParOf" srcId="{E923B217-59AA-431C-83AD-14EDD58DFBC3}" destId="{D678490D-032B-415D-86E9-DA52EAD6E77B}" srcOrd="0" destOrd="0" presId="urn:microsoft.com/office/officeart/2005/8/layout/cycle4"/>
    <dgm:cxn modelId="{B77C07BE-E412-4EEC-BE13-B5831480D53A}" type="presParOf" srcId="{0165F49E-2429-427D-800A-41E9CCC1A5A6}" destId="{F38F5620-AA12-482F-8E4C-77A2416E4646}" srcOrd="1" destOrd="0" presId="urn:microsoft.com/office/officeart/2005/8/layout/cycle4"/>
    <dgm:cxn modelId="{B946FB3C-55C5-4BCD-AB72-9473DAD3181B}" type="presParOf" srcId="{F38F5620-AA12-482F-8E4C-77A2416E4646}" destId="{5537F3B4-2BBA-41CE-8B02-5FA71CB28BE4}" srcOrd="0" destOrd="0" presId="urn:microsoft.com/office/officeart/2005/8/layout/cycle4"/>
    <dgm:cxn modelId="{C02A8368-2901-4225-AE51-99FD8943C495}" type="presParOf" srcId="{F38F5620-AA12-482F-8E4C-77A2416E4646}" destId="{59287353-7E81-43E6-B64B-92955227828E}" srcOrd="1" destOrd="0" presId="urn:microsoft.com/office/officeart/2005/8/layout/cycle4"/>
    <dgm:cxn modelId="{70CC069B-9F01-4B6F-B4D3-13A59D17D1A8}" type="presParOf" srcId="{F38F5620-AA12-482F-8E4C-77A2416E4646}" destId="{8660347E-C09A-4F32-AE49-F7575A5D85B7}" srcOrd="2" destOrd="0" presId="urn:microsoft.com/office/officeart/2005/8/layout/cycle4"/>
    <dgm:cxn modelId="{A557EEBB-D239-4EB8-AC5F-73FB5E569C35}" type="presParOf" srcId="{F38F5620-AA12-482F-8E4C-77A2416E4646}" destId="{580A06A4-2F09-4CCC-9E6D-C3BB2310C735}" srcOrd="3" destOrd="0" presId="urn:microsoft.com/office/officeart/2005/8/layout/cycle4"/>
    <dgm:cxn modelId="{E930D220-844C-40E6-9E0D-4366E2207306}" type="presParOf" srcId="{F38F5620-AA12-482F-8E4C-77A2416E4646}" destId="{2F55015A-A023-45C7-BC8B-23D99886368F}" srcOrd="4" destOrd="0" presId="urn:microsoft.com/office/officeart/2005/8/layout/cycle4"/>
    <dgm:cxn modelId="{EB9AE253-040E-40EE-A76D-1986BAA918C0}" type="presParOf" srcId="{0165F49E-2429-427D-800A-41E9CCC1A5A6}" destId="{8D6D26D4-BA06-4E28-9E03-2EC31534A709}" srcOrd="2" destOrd="0" presId="urn:microsoft.com/office/officeart/2005/8/layout/cycle4"/>
    <dgm:cxn modelId="{8E90C54A-2027-42A0-865C-B63514BB4336}" type="presParOf" srcId="{0165F49E-2429-427D-800A-41E9CCC1A5A6}" destId="{2820140F-C987-472C-A7F0-BB859AD555F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F3B4-2BBA-41CE-8B02-5FA71CB28BE4}">
      <dsp:nvSpPr>
        <dsp:cNvPr id="0" name=""/>
        <dsp:cNvSpPr/>
      </dsp:nvSpPr>
      <dsp:spPr>
        <a:xfrm>
          <a:off x="1934884" y="240757"/>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 and Interaction</a:t>
          </a:r>
        </a:p>
      </dsp:txBody>
      <dsp:txXfrm>
        <a:off x="2470559" y="776432"/>
        <a:ext cx="1293233" cy="1293233"/>
      </dsp:txXfrm>
    </dsp:sp>
    <dsp:sp modelId="{59287353-7E81-43E6-B64B-92955227828E}">
      <dsp:nvSpPr>
        <dsp:cNvPr id="0" name=""/>
        <dsp:cNvSpPr/>
      </dsp:nvSpPr>
      <dsp:spPr>
        <a:xfrm rot="5400000">
          <a:off x="3848269" y="226473"/>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Cognition and Learning</a:t>
          </a:r>
        </a:p>
      </dsp:txBody>
      <dsp:txXfrm rot="-5400000">
        <a:off x="3848269" y="762148"/>
        <a:ext cx="1293233" cy="1293233"/>
      </dsp:txXfrm>
    </dsp:sp>
    <dsp:sp modelId="{8660347E-C09A-4F32-AE49-F7575A5D85B7}">
      <dsp:nvSpPr>
        <dsp:cNvPr id="0" name=""/>
        <dsp:cNvSpPr/>
      </dsp:nvSpPr>
      <dsp:spPr>
        <a:xfrm rot="10800000">
          <a:off x="3848269" y="2154142"/>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Social, Emotional and Mental Health</a:t>
          </a:r>
        </a:p>
      </dsp:txBody>
      <dsp:txXfrm rot="10800000">
        <a:off x="3848269" y="2154142"/>
        <a:ext cx="1293233" cy="1293233"/>
      </dsp:txXfrm>
    </dsp:sp>
    <dsp:sp modelId="{580A06A4-2F09-4CCC-9E6D-C3BB2310C735}">
      <dsp:nvSpPr>
        <dsp:cNvPr id="0" name=""/>
        <dsp:cNvSpPr/>
      </dsp:nvSpPr>
      <dsp:spPr>
        <a:xfrm rot="16200000">
          <a:off x="1934884" y="2154142"/>
          <a:ext cx="1828908" cy="182890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Sensory and/or physical</a:t>
          </a:r>
        </a:p>
      </dsp:txBody>
      <dsp:txXfrm rot="5400000">
        <a:off x="2470559" y="2154142"/>
        <a:ext cx="1293233" cy="1293233"/>
      </dsp:txXfrm>
    </dsp:sp>
    <dsp:sp modelId="{8D6D26D4-BA06-4E28-9E03-2EC31534A709}">
      <dsp:nvSpPr>
        <dsp:cNvPr id="0" name=""/>
        <dsp:cNvSpPr/>
      </dsp:nvSpPr>
      <dsp:spPr>
        <a:xfrm rot="3975927">
          <a:off x="6724977" y="1865405"/>
          <a:ext cx="631459" cy="549095"/>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20140F-C987-472C-A7F0-BB859AD555F5}">
      <dsp:nvSpPr>
        <dsp:cNvPr id="0" name=""/>
        <dsp:cNvSpPr/>
      </dsp:nvSpPr>
      <dsp:spPr>
        <a:xfrm rot="10800000">
          <a:off x="3490301" y="1942951"/>
          <a:ext cx="631459" cy="549095"/>
        </a:xfrm>
        <a:prstGeom prst="circular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026F2F-20B7-45AF-A6F1-C02D66541B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172898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21859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4313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6F2F-20B7-45AF-A6F1-C02D66541B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28424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6F2F-20B7-45AF-A6F1-C02D66541B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24830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26F2F-20B7-45AF-A6F1-C02D66541B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28131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26F2F-20B7-45AF-A6F1-C02D66541BE2}"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148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26F2F-20B7-45AF-A6F1-C02D66541BE2}"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55356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6F2F-20B7-45AF-A6F1-C02D66541BE2}"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39174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26F2F-20B7-45AF-A6F1-C02D66541B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402330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26F2F-20B7-45AF-A6F1-C02D66541B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BB79-54FD-44AD-B26C-1A8C0034CC84}" type="slidenum">
              <a:rPr lang="en-US" smtClean="0"/>
              <a:t>‹#›</a:t>
            </a:fld>
            <a:endParaRPr lang="en-US"/>
          </a:p>
        </p:txBody>
      </p:sp>
    </p:spTree>
    <p:extLst>
      <p:ext uri="{BB962C8B-B14F-4D97-AF65-F5344CB8AC3E}">
        <p14:creationId xmlns:p14="http://schemas.microsoft.com/office/powerpoint/2010/main" val="111689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26F2F-20B7-45AF-A6F1-C02D66541BE2}"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BB79-54FD-44AD-B26C-1A8C0034CC84}" type="slidenum">
              <a:rPr lang="en-US" smtClean="0"/>
              <a:t>‹#›</a:t>
            </a:fld>
            <a:endParaRPr lang="en-US"/>
          </a:p>
        </p:txBody>
      </p:sp>
    </p:spTree>
    <p:extLst>
      <p:ext uri="{BB962C8B-B14F-4D97-AF65-F5344CB8AC3E}">
        <p14:creationId xmlns:p14="http://schemas.microsoft.com/office/powerpoint/2010/main" val="215661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sompar.nhs.uk/" TargetMode="External"/><Relationship Id="rId1" Type="http://schemas.openxmlformats.org/officeDocument/2006/relationships/slideLayout" Target="../slideLayouts/slideLayout7.xml"/><Relationship Id="rId6" Type="http://schemas.openxmlformats.org/officeDocument/2006/relationships/hyperlink" Target="https://www.tauntondeanepartnershipcollege.org/" TargetMode="External"/><Relationship Id="rId5" Type="http://schemas.openxmlformats.org/officeDocument/2006/relationships/image" Target="../media/image14.png"/><Relationship Id="rId4" Type="http://schemas.openxmlformats.org/officeDocument/2006/relationships/hyperlink" Target="http://www.supportservicesforeducation.co.u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omerset.gov.uk/children-families-and-education/the-local-offer/"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hyperlink" Target="https://somersetsend.org.uk/"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omersetparentcarerforum.org.uk/"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omersetcc.sharepoint.com/sites/SCCPublic/Somerset%20Local%20Offer/Forms/AllItems.aspx?id=%2Fsites%2FSCCPublic%2FSomerset%20Local%20Offer%2FSomerset%27s%20Graduated%20Response%20Tool%2Epdf&amp;parent=%2Fsites%2FSCCPublic%2FSomerset%20Local%20Offer&amp;p=true&amp;ga=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milvertonprimary.co.uk/Parents/information-on-wellbein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574" y="2069545"/>
            <a:ext cx="9144000" cy="4278094"/>
          </a:xfrm>
          <a:prstGeom prst="rect">
            <a:avLst/>
          </a:prstGeom>
          <a:noFill/>
        </p:spPr>
        <p:txBody>
          <a:bodyPr wrap="square" lIns="91440" tIns="45720" rIns="91440" bIns="45720" rtlCol="0" anchor="t">
            <a:spAutoFit/>
          </a:bodyPr>
          <a:lstStyle/>
          <a:p>
            <a:pPr algn="ctr"/>
            <a:endParaRPr lang="en-US" sz="3600" dirty="0">
              <a:latin typeface="Comic Sans MS" panose="030F0702030302020204" pitchFamily="66" charset="0"/>
            </a:endParaRPr>
          </a:p>
          <a:p>
            <a:pPr algn="ctr"/>
            <a:r>
              <a:rPr lang="en-US" sz="3600" dirty="0">
                <a:latin typeface="Comic Sans MS"/>
              </a:rPr>
              <a:t>Milverton Community Primary and Pre-school</a:t>
            </a:r>
          </a:p>
          <a:p>
            <a:pPr algn="ctr"/>
            <a:endParaRPr lang="en-US" sz="3600" dirty="0">
              <a:latin typeface="Comic Sans MS" panose="030F0702030302020204" pitchFamily="66" charset="0"/>
            </a:endParaRPr>
          </a:p>
          <a:p>
            <a:pPr algn="ctr"/>
            <a:r>
              <a:rPr lang="en-US" sz="3600" dirty="0">
                <a:latin typeface="Comic Sans MS"/>
              </a:rPr>
              <a:t>SEND Information Report 2024-2025</a:t>
            </a:r>
            <a:endParaRPr lang="en-US" sz="3600" dirty="0">
              <a:latin typeface="Comic Sans MS" panose="030F0702030302020204" pitchFamily="66" charset="0"/>
            </a:endParaRPr>
          </a:p>
          <a:p>
            <a:pPr algn="ctr"/>
            <a:endParaRPr lang="en-US" sz="3600" dirty="0">
              <a:latin typeface="Comic Sans MS" panose="030F0702030302020204" pitchFamily="66" charset="0"/>
            </a:endParaRPr>
          </a:p>
          <a:p>
            <a:endParaRPr lang="en-US" dirty="0"/>
          </a:p>
          <a:p>
            <a:endParaRPr lang="en-US" dirty="0"/>
          </a:p>
          <a:p>
            <a:pPr algn="ctr"/>
            <a:r>
              <a:rPr lang="en-US" sz="2000" dirty="0"/>
              <a:t>Co-produced by the School SENCO, Staff, Governors and School Parent Forum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354" y="442307"/>
            <a:ext cx="4322439" cy="2054530"/>
          </a:xfrm>
          <a:prstGeom prst="rect">
            <a:avLst/>
          </a:prstGeom>
        </p:spPr>
      </p:pic>
    </p:spTree>
    <p:extLst>
      <p:ext uri="{BB962C8B-B14F-4D97-AF65-F5344CB8AC3E}">
        <p14:creationId xmlns:p14="http://schemas.microsoft.com/office/powerpoint/2010/main" val="151309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47055" y="223837"/>
            <a:ext cx="2540793" cy="219075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Who are the other people providing services to children with SEND in this school?</a:t>
            </a:r>
          </a:p>
        </p:txBody>
      </p:sp>
      <p:pic>
        <p:nvPicPr>
          <p:cNvPr id="5" name="Picture 4">
            <a:hlinkClick r:id="rId2"/>
          </p:cNvPr>
          <p:cNvPicPr>
            <a:picLocks noChangeAspect="1"/>
          </p:cNvPicPr>
          <p:nvPr/>
        </p:nvPicPr>
        <p:blipFill>
          <a:blip r:embed="rId3"/>
          <a:stretch>
            <a:fillRect/>
          </a:stretch>
        </p:blipFill>
        <p:spPr>
          <a:xfrm>
            <a:off x="9147572" y="783210"/>
            <a:ext cx="1905000" cy="1905000"/>
          </a:xfrm>
          <a:prstGeom prst="rect">
            <a:avLst/>
          </a:prstGeom>
        </p:spPr>
      </p:pic>
      <p:pic>
        <p:nvPicPr>
          <p:cNvPr id="6" name="Picture 5">
            <a:hlinkClick r:id="rId4"/>
          </p:cNvPr>
          <p:cNvPicPr>
            <a:picLocks noChangeAspect="1"/>
          </p:cNvPicPr>
          <p:nvPr/>
        </p:nvPicPr>
        <p:blipFill>
          <a:blip r:embed="rId5"/>
          <a:stretch>
            <a:fillRect/>
          </a:stretch>
        </p:blipFill>
        <p:spPr>
          <a:xfrm>
            <a:off x="2953940" y="1197993"/>
            <a:ext cx="2619375" cy="1743075"/>
          </a:xfrm>
          <a:prstGeom prst="rect">
            <a:avLst/>
          </a:prstGeom>
        </p:spPr>
      </p:pic>
      <p:pic>
        <p:nvPicPr>
          <p:cNvPr id="7" name="Picture 6">
            <a:hlinkClick r:id="rId6"/>
          </p:cNvPr>
          <p:cNvPicPr>
            <a:picLocks noChangeAspect="1"/>
          </p:cNvPicPr>
          <p:nvPr/>
        </p:nvPicPr>
        <p:blipFill>
          <a:blip r:embed="rId7"/>
          <a:stretch>
            <a:fillRect/>
          </a:stretch>
        </p:blipFill>
        <p:spPr>
          <a:xfrm>
            <a:off x="5133975" y="3392490"/>
            <a:ext cx="2752725" cy="1657350"/>
          </a:xfrm>
          <a:prstGeom prst="rect">
            <a:avLst/>
          </a:prstGeom>
        </p:spPr>
      </p:pic>
      <p:sp>
        <p:nvSpPr>
          <p:cNvPr id="8" name="TextBox 7"/>
          <p:cNvSpPr txBox="1"/>
          <p:nvPr/>
        </p:nvSpPr>
        <p:spPr>
          <a:xfrm>
            <a:off x="631032" y="3169668"/>
            <a:ext cx="4314825" cy="2031325"/>
          </a:xfrm>
          <a:prstGeom prst="rect">
            <a:avLst/>
          </a:prstGeom>
          <a:noFill/>
        </p:spPr>
        <p:txBody>
          <a:bodyPr wrap="square" lIns="91440" tIns="45720" rIns="91440" bIns="45720" rtlCol="0" anchor="t">
            <a:spAutoFit/>
          </a:bodyPr>
          <a:lstStyle/>
          <a:p>
            <a:r>
              <a:rPr lang="en-US" sz="1400" b="1" dirty="0">
                <a:latin typeface="Comic Sans MS"/>
              </a:rPr>
              <a:t>Our school is supported by professionals from the Support Services for Education from the Local Authority. These services provide support and training for school staff, when relevant. These include The Educational Psychology</a:t>
            </a:r>
            <a:r>
              <a:rPr lang="en-US" sz="1400" b="1" dirty="0">
                <a:solidFill>
                  <a:srgbClr val="FF0000"/>
                </a:solidFill>
                <a:latin typeface="Comic Sans MS"/>
              </a:rPr>
              <a:t> </a:t>
            </a:r>
            <a:r>
              <a:rPr lang="en-US" sz="1400" b="1" dirty="0">
                <a:latin typeface="Comic Sans MS"/>
              </a:rPr>
              <a:t>Service, Access to Inclusion Service, Virtual School, Early Years Areas SENCOs, Hearing Support Team and Access and Assistive Technology Team. </a:t>
            </a:r>
          </a:p>
        </p:txBody>
      </p:sp>
      <p:sp>
        <p:nvSpPr>
          <p:cNvPr id="9" name="TextBox 8"/>
          <p:cNvSpPr txBox="1"/>
          <p:nvPr/>
        </p:nvSpPr>
        <p:spPr>
          <a:xfrm>
            <a:off x="6024562" y="226443"/>
            <a:ext cx="2790826" cy="3108543"/>
          </a:xfrm>
          <a:prstGeom prst="rect">
            <a:avLst/>
          </a:prstGeom>
          <a:noFill/>
        </p:spPr>
        <p:txBody>
          <a:bodyPr wrap="square" rtlCol="0">
            <a:spAutoFit/>
          </a:bodyPr>
          <a:lstStyle/>
          <a:p>
            <a:r>
              <a:rPr lang="en-US" sz="1400" b="1" dirty="0">
                <a:latin typeface="Comic Sans MS" panose="030F0702030302020204" pitchFamily="66" charset="0"/>
              </a:rPr>
              <a:t>Our school is supported by professionals from Somerset Partnership NHS Trust. These services provide support for individual pupils with additional needs. This includes support from Occupational Therapists (OT), Speech and Language Therapists (</a:t>
            </a:r>
            <a:r>
              <a:rPr lang="en-US" sz="1400" b="1" dirty="0" err="1">
                <a:latin typeface="Comic Sans MS" panose="030F0702030302020204" pitchFamily="66" charset="0"/>
              </a:rPr>
              <a:t>SaLT</a:t>
            </a:r>
            <a:r>
              <a:rPr lang="en-US" sz="1400" b="1" dirty="0">
                <a:latin typeface="Comic Sans MS" panose="030F0702030302020204" pitchFamily="66" charset="0"/>
              </a:rPr>
              <a:t>), Physiotherapists (PT) and the Children and Adolescent Mental Health Services (CAMHs).</a:t>
            </a:r>
            <a:endParaRPr lang="en-GB" sz="1400" b="1" dirty="0">
              <a:latin typeface="Comic Sans MS" panose="030F0702030302020204" pitchFamily="66" charset="0"/>
            </a:endParaRPr>
          </a:p>
        </p:txBody>
      </p:sp>
      <p:sp>
        <p:nvSpPr>
          <p:cNvPr id="10" name="TextBox 9"/>
          <p:cNvSpPr txBox="1"/>
          <p:nvPr/>
        </p:nvSpPr>
        <p:spPr>
          <a:xfrm>
            <a:off x="8248650" y="3708276"/>
            <a:ext cx="3624263" cy="1600438"/>
          </a:xfrm>
          <a:prstGeom prst="rect">
            <a:avLst/>
          </a:prstGeom>
          <a:noFill/>
        </p:spPr>
        <p:txBody>
          <a:bodyPr wrap="square" rtlCol="0">
            <a:spAutoFit/>
          </a:bodyPr>
          <a:lstStyle/>
          <a:p>
            <a:r>
              <a:rPr lang="en-US" sz="1400" b="1" dirty="0">
                <a:latin typeface="Comic Sans MS" panose="030F0702030302020204" pitchFamily="66" charset="0"/>
              </a:rPr>
              <a:t>Our school works in partnership with Taunton Deane Partnership College to support individual pupils and staff development with Social, Emotional and Mental Health Needs (SEMH) where additional support or strategies is deemed necessary.</a:t>
            </a:r>
            <a:endParaRPr lang="en-GB" sz="1400" b="1" dirty="0">
              <a:latin typeface="Comic Sans MS" panose="030F0702030302020204" pitchFamily="66" charset="0"/>
            </a:endParaRPr>
          </a:p>
        </p:txBody>
      </p:sp>
      <p:sp>
        <p:nvSpPr>
          <p:cNvPr id="4" name="TextBox 3">
            <a:extLst>
              <a:ext uri="{FF2B5EF4-FFF2-40B4-BE49-F238E27FC236}">
                <a16:creationId xmlns:a16="http://schemas.microsoft.com/office/drawing/2014/main" id="{1A50242B-E49C-5C10-17F8-1FE9EABE350D}"/>
              </a:ext>
            </a:extLst>
          </p:cNvPr>
          <p:cNvSpPr txBox="1"/>
          <p:nvPr/>
        </p:nvSpPr>
        <p:spPr>
          <a:xfrm>
            <a:off x="3865937" y="5383781"/>
            <a:ext cx="5163089" cy="1384995"/>
          </a:xfrm>
          <a:prstGeom prst="rect">
            <a:avLst/>
          </a:prstGeom>
          <a:noFill/>
        </p:spPr>
        <p:txBody>
          <a:bodyPr wrap="square" lIns="91440" tIns="45720" rIns="91440" bIns="45720" rtlCol="0" anchor="t">
            <a:spAutoFit/>
          </a:bodyPr>
          <a:lstStyle/>
          <a:p>
            <a:r>
              <a:rPr lang="en-US" sz="1400" b="1" dirty="0">
                <a:latin typeface="Comic Sans MS"/>
              </a:rPr>
              <a:t>We are part of the Mental Health in Schools Team (MHST) network and have a link Education Mental Health Practitioner who works with individual children and families, as well as supporting needs across the school to promote positive mental health within our school community. </a:t>
            </a:r>
          </a:p>
        </p:txBody>
      </p:sp>
    </p:spTree>
    <p:extLst>
      <p:ext uri="{BB962C8B-B14F-4D97-AF65-F5344CB8AC3E}">
        <p14:creationId xmlns:p14="http://schemas.microsoft.com/office/powerpoint/2010/main" val="24480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73858" y="299814"/>
            <a:ext cx="2440780" cy="2126351"/>
          </a:xfrm>
          <a:prstGeom prst="cloudCallout">
            <a:avLst>
              <a:gd name="adj1" fmla="val 43067"/>
              <a:gd name="adj2" fmla="val 4530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support is available for me as a parent of a child with SEND?</a:t>
            </a:r>
          </a:p>
        </p:txBody>
      </p:sp>
      <p:pic>
        <p:nvPicPr>
          <p:cNvPr id="3" name="Picture 2">
            <a:hlinkClick r:id="rId2"/>
          </p:cNvPr>
          <p:cNvPicPr>
            <a:picLocks noChangeAspect="1"/>
          </p:cNvPicPr>
          <p:nvPr/>
        </p:nvPicPr>
        <p:blipFill>
          <a:blip r:embed="rId3"/>
          <a:stretch>
            <a:fillRect/>
          </a:stretch>
        </p:blipFill>
        <p:spPr>
          <a:xfrm>
            <a:off x="6025470" y="4450910"/>
            <a:ext cx="2975391" cy="2152650"/>
          </a:xfrm>
          <a:prstGeom prst="rect">
            <a:avLst/>
          </a:prstGeom>
        </p:spPr>
      </p:pic>
      <p:pic>
        <p:nvPicPr>
          <p:cNvPr id="4" name="Picture 3">
            <a:hlinkClick r:id="rId4"/>
          </p:cNvPr>
          <p:cNvPicPr>
            <a:picLocks noChangeAspect="1"/>
          </p:cNvPicPr>
          <p:nvPr/>
        </p:nvPicPr>
        <p:blipFill>
          <a:blip r:embed="rId5"/>
          <a:stretch>
            <a:fillRect/>
          </a:stretch>
        </p:blipFill>
        <p:spPr>
          <a:xfrm>
            <a:off x="165587" y="4933482"/>
            <a:ext cx="2649051" cy="1187506"/>
          </a:xfrm>
          <a:prstGeom prst="rect">
            <a:avLst/>
          </a:prstGeom>
        </p:spPr>
      </p:pic>
      <p:pic>
        <p:nvPicPr>
          <p:cNvPr id="5" name="Picture 4"/>
          <p:cNvPicPr>
            <a:picLocks noChangeAspect="1"/>
          </p:cNvPicPr>
          <p:nvPr/>
        </p:nvPicPr>
        <p:blipFill>
          <a:blip r:embed="rId6"/>
          <a:stretch>
            <a:fillRect/>
          </a:stretch>
        </p:blipFill>
        <p:spPr>
          <a:xfrm>
            <a:off x="8141816" y="489867"/>
            <a:ext cx="3526289" cy="1724696"/>
          </a:xfrm>
          <a:prstGeom prst="rect">
            <a:avLst/>
          </a:prstGeom>
        </p:spPr>
      </p:pic>
      <p:sp>
        <p:nvSpPr>
          <p:cNvPr id="6" name="TextBox 5"/>
          <p:cNvSpPr txBox="1"/>
          <p:nvPr/>
        </p:nvSpPr>
        <p:spPr>
          <a:xfrm>
            <a:off x="3085070" y="881370"/>
            <a:ext cx="4786313" cy="2246769"/>
          </a:xfrm>
          <a:prstGeom prst="rect">
            <a:avLst/>
          </a:prstGeom>
          <a:noFill/>
        </p:spPr>
        <p:txBody>
          <a:bodyPr wrap="square" lIns="91440" tIns="45720" rIns="91440" bIns="45720" rtlCol="0" anchor="t">
            <a:spAutoFit/>
          </a:bodyPr>
          <a:lstStyle/>
          <a:p>
            <a:r>
              <a:rPr lang="en-GB" sz="1400" b="1" dirty="0">
                <a:latin typeface="Comic Sans MS"/>
              </a:rPr>
              <a:t>We value our relationships with parents and carers and encourage regular communication</a:t>
            </a:r>
            <a:r>
              <a:rPr lang="en-US" sz="1400" b="1" dirty="0">
                <a:latin typeface="Comic Sans MS"/>
              </a:rPr>
              <a:t>. We work closely and collaboratively with you to identify your child’s needs and consider how we can work together to support your child to achieve their full potential. We value your views and opinions and try to involve you in all aspects of your child’s support through regular review meetings, including discussions regarding support that we may seek from external professionals.</a:t>
            </a:r>
            <a:endParaRPr lang="en-GB" sz="1400" b="1" dirty="0">
              <a:latin typeface="Comic Sans MS"/>
            </a:endParaRPr>
          </a:p>
        </p:txBody>
      </p:sp>
      <p:sp>
        <p:nvSpPr>
          <p:cNvPr id="7" name="TextBox 6"/>
          <p:cNvSpPr txBox="1"/>
          <p:nvPr/>
        </p:nvSpPr>
        <p:spPr>
          <a:xfrm>
            <a:off x="2814949" y="3871048"/>
            <a:ext cx="3057214" cy="2677656"/>
          </a:xfrm>
          <a:prstGeom prst="rect">
            <a:avLst/>
          </a:prstGeom>
          <a:noFill/>
        </p:spPr>
        <p:txBody>
          <a:bodyPr wrap="square" rtlCol="0">
            <a:spAutoFit/>
          </a:bodyPr>
          <a:lstStyle/>
          <a:p>
            <a:r>
              <a:rPr lang="en-US" sz="1400" b="1" dirty="0">
                <a:latin typeface="Comic Sans MS" panose="030F0702030302020204" pitchFamily="66" charset="0"/>
              </a:rPr>
              <a:t>We signpost you to access support through SENDIAS and the Parent </a:t>
            </a:r>
            <a:r>
              <a:rPr lang="en-US" sz="1400" b="1" dirty="0" err="1">
                <a:latin typeface="Comic Sans MS" panose="030F0702030302020204" pitchFamily="66" charset="0"/>
              </a:rPr>
              <a:t>Carer</a:t>
            </a:r>
            <a:r>
              <a:rPr lang="en-US" sz="1400" b="1" dirty="0">
                <a:latin typeface="Comic Sans MS" panose="030F0702030302020204" pitchFamily="66" charset="0"/>
              </a:rPr>
              <a:t> Forum as well as opportunities to attend workshops run by professionals such as sensory workshops and parenting courses. We also encourage you to understand the Local Offer through exploring the website for what services are available and accessible in Somerset.</a:t>
            </a:r>
            <a:endParaRPr lang="en-GB" sz="1400" b="1" dirty="0">
              <a:latin typeface="Comic Sans MS" panose="030F0702030302020204" pitchFamily="66" charset="0"/>
            </a:endParaRPr>
          </a:p>
        </p:txBody>
      </p:sp>
      <p:sp>
        <p:nvSpPr>
          <p:cNvPr id="8" name="TextBox 7"/>
          <p:cNvSpPr txBox="1"/>
          <p:nvPr/>
        </p:nvSpPr>
        <p:spPr>
          <a:xfrm>
            <a:off x="9355124" y="4446413"/>
            <a:ext cx="2603514" cy="2246769"/>
          </a:xfrm>
          <a:prstGeom prst="rect">
            <a:avLst/>
          </a:prstGeom>
          <a:noFill/>
        </p:spPr>
        <p:txBody>
          <a:bodyPr wrap="square" lIns="91440" tIns="45720" rIns="91440" bIns="45720" rtlCol="0" anchor="t">
            <a:spAutoFit/>
          </a:bodyPr>
          <a:lstStyle/>
          <a:p>
            <a:r>
              <a:rPr lang="en-US" sz="1400" b="1" dirty="0">
                <a:latin typeface="Comic Sans MS"/>
              </a:rPr>
              <a:t>Our school Parent and Family Support Advisor (PFSA) Tean Rowland is available to support you and your family, if needed. Referrals are made through the school SENCO, </a:t>
            </a:r>
            <a:r>
              <a:rPr lang="en-US" sz="1400" b="1" dirty="0" err="1">
                <a:latin typeface="Comic Sans MS"/>
              </a:rPr>
              <a:t>Mrs</a:t>
            </a:r>
            <a:r>
              <a:rPr lang="en-US" sz="1400" b="1" dirty="0">
                <a:latin typeface="Comic Sans MS"/>
              </a:rPr>
              <a:t> Pow or Assistant Headteacher for Wellbeing and Pastoral, </a:t>
            </a:r>
            <a:r>
              <a:rPr lang="en-US" sz="1400" b="1" dirty="0" err="1">
                <a:latin typeface="Comic Sans MS"/>
              </a:rPr>
              <a:t>Mrs</a:t>
            </a:r>
            <a:r>
              <a:rPr lang="en-US" sz="1400" b="1" dirty="0">
                <a:latin typeface="Comic Sans MS"/>
              </a:rPr>
              <a:t> Smith.</a:t>
            </a:r>
            <a:endParaRPr lang="en-GB" sz="1400" b="1" dirty="0">
              <a:latin typeface="Comic Sans MS"/>
            </a:endParaRPr>
          </a:p>
        </p:txBody>
      </p:sp>
      <p:pic>
        <p:nvPicPr>
          <p:cNvPr id="9" name="Picture 8"/>
          <p:cNvPicPr>
            <a:picLocks noChangeAspect="1"/>
          </p:cNvPicPr>
          <p:nvPr/>
        </p:nvPicPr>
        <p:blipFill>
          <a:blip r:embed="rId7"/>
          <a:stretch>
            <a:fillRect/>
          </a:stretch>
        </p:blipFill>
        <p:spPr>
          <a:xfrm>
            <a:off x="1095527" y="2676829"/>
            <a:ext cx="1566115" cy="1491214"/>
          </a:xfrm>
          <a:prstGeom prst="rect">
            <a:avLst/>
          </a:prstGeom>
        </p:spPr>
      </p:pic>
      <p:pic>
        <p:nvPicPr>
          <p:cNvPr id="10" name="Picture 9">
            <a:hlinkClick r:id="rId8"/>
          </p:cNvPr>
          <p:cNvPicPr>
            <a:picLocks noChangeAspect="1"/>
          </p:cNvPicPr>
          <p:nvPr/>
        </p:nvPicPr>
        <p:blipFill>
          <a:blip r:embed="rId9"/>
          <a:stretch>
            <a:fillRect/>
          </a:stretch>
        </p:blipFill>
        <p:spPr>
          <a:xfrm>
            <a:off x="7150096" y="2948993"/>
            <a:ext cx="4410055" cy="1284155"/>
          </a:xfrm>
          <a:prstGeom prst="rect">
            <a:avLst/>
          </a:prstGeom>
        </p:spPr>
      </p:pic>
    </p:spTree>
    <p:extLst>
      <p:ext uri="{BB962C8B-B14F-4D97-AF65-F5344CB8AC3E}">
        <p14:creationId xmlns:p14="http://schemas.microsoft.com/office/powerpoint/2010/main" val="328494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5745" y="285750"/>
            <a:ext cx="2407443" cy="2137916"/>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will you support my child with SEND when they are joining the school /moving to a new class / moving to a new school?</a:t>
            </a:r>
          </a:p>
        </p:txBody>
      </p:sp>
      <p:pic>
        <p:nvPicPr>
          <p:cNvPr id="2" name="Picture 1"/>
          <p:cNvPicPr>
            <a:picLocks noChangeAspect="1"/>
          </p:cNvPicPr>
          <p:nvPr/>
        </p:nvPicPr>
        <p:blipFill>
          <a:blip r:embed="rId2"/>
          <a:stretch>
            <a:fillRect/>
          </a:stretch>
        </p:blipFill>
        <p:spPr>
          <a:xfrm>
            <a:off x="9486901" y="508114"/>
            <a:ext cx="2190750" cy="2095500"/>
          </a:xfrm>
          <a:prstGeom prst="rect">
            <a:avLst/>
          </a:prstGeom>
        </p:spPr>
      </p:pic>
      <p:pic>
        <p:nvPicPr>
          <p:cNvPr id="5" name="Picture 4"/>
          <p:cNvPicPr>
            <a:picLocks noChangeAspect="1"/>
          </p:cNvPicPr>
          <p:nvPr/>
        </p:nvPicPr>
        <p:blipFill>
          <a:blip r:embed="rId3"/>
          <a:stretch>
            <a:fillRect/>
          </a:stretch>
        </p:blipFill>
        <p:spPr>
          <a:xfrm>
            <a:off x="535781" y="4814887"/>
            <a:ext cx="3143250" cy="1457325"/>
          </a:xfrm>
          <a:prstGeom prst="rect">
            <a:avLst/>
          </a:prstGeom>
        </p:spPr>
      </p:pic>
      <p:sp>
        <p:nvSpPr>
          <p:cNvPr id="6" name="TextBox 5"/>
          <p:cNvSpPr txBox="1"/>
          <p:nvPr/>
        </p:nvSpPr>
        <p:spPr>
          <a:xfrm>
            <a:off x="2714625" y="572289"/>
            <a:ext cx="3186113" cy="2031325"/>
          </a:xfrm>
          <a:prstGeom prst="rect">
            <a:avLst/>
          </a:prstGeom>
          <a:noFill/>
        </p:spPr>
        <p:txBody>
          <a:bodyPr wrap="square" rtlCol="0">
            <a:spAutoFit/>
          </a:bodyPr>
          <a:lstStyle/>
          <a:p>
            <a:r>
              <a:rPr lang="en-US" sz="1400" b="1" dirty="0">
                <a:latin typeface="Comic Sans MS" panose="030F0702030302020204" pitchFamily="66" charset="0"/>
              </a:rPr>
              <a:t>When starting school in the Early Years Foundation Stage we hold a School Entry Plan Meeting with parents and all professionals involved in your child’s care to share information and carefully plan their transition to school and the support they will need, including additional visits.</a:t>
            </a:r>
            <a:endParaRPr lang="en-GB" sz="1400" b="1" dirty="0">
              <a:latin typeface="Comic Sans MS" panose="030F0702030302020204" pitchFamily="66" charset="0"/>
            </a:endParaRPr>
          </a:p>
        </p:txBody>
      </p:sp>
      <p:sp>
        <p:nvSpPr>
          <p:cNvPr id="7" name="TextBox 6"/>
          <p:cNvSpPr txBox="1"/>
          <p:nvPr/>
        </p:nvSpPr>
        <p:spPr>
          <a:xfrm>
            <a:off x="535781" y="3057525"/>
            <a:ext cx="3764757" cy="1600438"/>
          </a:xfrm>
          <a:prstGeom prst="rect">
            <a:avLst/>
          </a:prstGeom>
          <a:noFill/>
        </p:spPr>
        <p:txBody>
          <a:bodyPr wrap="square" rtlCol="0">
            <a:spAutoFit/>
          </a:bodyPr>
          <a:lstStyle/>
          <a:p>
            <a:r>
              <a:rPr lang="en-US" sz="1400" b="1" dirty="0">
                <a:latin typeface="Comic Sans MS" panose="030F0702030302020204" pitchFamily="66" charset="0"/>
              </a:rPr>
              <a:t>At the end of each academic year, we hold a transition review meeting where the current teaching team share information and current provision with the new teaching team for the year ahead and carefully plan any additional support they may require going forward.</a:t>
            </a:r>
            <a:endParaRPr lang="en-GB" sz="1400" b="1" dirty="0">
              <a:latin typeface="Comic Sans MS" panose="030F0702030302020204" pitchFamily="66" charset="0"/>
            </a:endParaRPr>
          </a:p>
        </p:txBody>
      </p:sp>
      <p:sp>
        <p:nvSpPr>
          <p:cNvPr id="8" name="TextBox 7"/>
          <p:cNvSpPr txBox="1"/>
          <p:nvPr/>
        </p:nvSpPr>
        <p:spPr>
          <a:xfrm>
            <a:off x="6115051" y="356845"/>
            <a:ext cx="3371850" cy="2246769"/>
          </a:xfrm>
          <a:prstGeom prst="rect">
            <a:avLst/>
          </a:prstGeom>
          <a:noFill/>
        </p:spPr>
        <p:txBody>
          <a:bodyPr wrap="square" rtlCol="0">
            <a:spAutoFit/>
          </a:bodyPr>
          <a:lstStyle/>
          <a:p>
            <a:r>
              <a:rPr lang="en-US" sz="1400" b="1" dirty="0">
                <a:latin typeface="Comic Sans MS" panose="030F0702030302020204" pitchFamily="66" charset="0"/>
              </a:rPr>
              <a:t>When your child is moving to Secondary School we hold a transition review meeting with the SENCO from your child’s new school to share information and carefully plan any additional support they may require, including additional visits. We will pass on any paper or digital files to the new school once they are on role there.</a:t>
            </a:r>
            <a:endParaRPr lang="en-GB" sz="1400" b="1" dirty="0">
              <a:latin typeface="Comic Sans MS" panose="030F0702030302020204" pitchFamily="66" charset="0"/>
            </a:endParaRPr>
          </a:p>
        </p:txBody>
      </p:sp>
      <p:sp>
        <p:nvSpPr>
          <p:cNvPr id="9" name="TextBox 8"/>
          <p:cNvSpPr txBox="1"/>
          <p:nvPr/>
        </p:nvSpPr>
        <p:spPr>
          <a:xfrm>
            <a:off x="8936831" y="3185204"/>
            <a:ext cx="2700338" cy="2031325"/>
          </a:xfrm>
          <a:prstGeom prst="rect">
            <a:avLst/>
          </a:prstGeom>
          <a:noFill/>
        </p:spPr>
        <p:txBody>
          <a:bodyPr wrap="square" rtlCol="0">
            <a:spAutoFit/>
          </a:bodyPr>
          <a:lstStyle/>
          <a:p>
            <a:r>
              <a:rPr lang="en-US" sz="1400" b="1" dirty="0">
                <a:latin typeface="Comic Sans MS" panose="030F0702030302020204" pitchFamily="66" charset="0"/>
              </a:rPr>
              <a:t>If your child moves to another school during their time at primary school then we will contact the SENCO at the new school to share information and ensure that all records (both paper and digital) are passed on to them as quickly as possible.</a:t>
            </a:r>
            <a:endParaRPr lang="en-GB" sz="1400" b="1" dirty="0">
              <a:latin typeface="Comic Sans MS" panose="030F0702030302020204" pitchFamily="66" charset="0"/>
            </a:endParaRPr>
          </a:p>
        </p:txBody>
      </p:sp>
      <p:sp>
        <p:nvSpPr>
          <p:cNvPr id="10" name="TextBox 9"/>
          <p:cNvSpPr txBox="1"/>
          <p:nvPr/>
        </p:nvSpPr>
        <p:spPr>
          <a:xfrm>
            <a:off x="4700588" y="4786996"/>
            <a:ext cx="3786187" cy="1815882"/>
          </a:xfrm>
          <a:prstGeom prst="rect">
            <a:avLst/>
          </a:prstGeom>
          <a:noFill/>
        </p:spPr>
        <p:txBody>
          <a:bodyPr wrap="square" rtlCol="0">
            <a:spAutoFit/>
          </a:bodyPr>
          <a:lstStyle/>
          <a:p>
            <a:r>
              <a:rPr lang="en-US" sz="1400" b="1" dirty="0">
                <a:latin typeface="Comic Sans MS" panose="030F0702030302020204" pitchFamily="66" charset="0"/>
              </a:rPr>
              <a:t>If your child moves to </a:t>
            </a:r>
            <a:r>
              <a:rPr lang="en-US" sz="1400" b="1" dirty="0" err="1">
                <a:latin typeface="Comic Sans MS" panose="030F0702030302020204" pitchFamily="66" charset="0"/>
              </a:rPr>
              <a:t>Milverton</a:t>
            </a:r>
            <a:r>
              <a:rPr lang="en-US" sz="1400" b="1" dirty="0">
                <a:latin typeface="Comic Sans MS" panose="030F0702030302020204" pitchFamily="66" charset="0"/>
              </a:rPr>
              <a:t> during their time at pre-school or primary school then we will make contact with the SENCO from their previous school to request information and will arrange a transition meeting with you to share information and carefully plan any additional support they may require.</a:t>
            </a:r>
            <a:endParaRPr lang="en-GB" sz="1400" b="1"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4700588" y="3105834"/>
            <a:ext cx="3371850" cy="1352550"/>
          </a:xfrm>
          <a:prstGeom prst="rect">
            <a:avLst/>
          </a:prstGeom>
        </p:spPr>
      </p:pic>
    </p:spTree>
    <p:extLst>
      <p:ext uri="{BB962C8B-B14F-4D97-AF65-F5344CB8AC3E}">
        <p14:creationId xmlns:p14="http://schemas.microsoft.com/office/powerpoint/2010/main" val="305234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83395" y="409574"/>
            <a:ext cx="2731293" cy="1685478"/>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have you made the school accessible for all children?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38" y="409574"/>
            <a:ext cx="5014913" cy="18071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31" y="5083601"/>
            <a:ext cx="4311850" cy="1553820"/>
          </a:xfrm>
          <a:prstGeom prst="rect">
            <a:avLst/>
          </a:prstGeom>
        </p:spPr>
      </p:pic>
      <p:sp>
        <p:nvSpPr>
          <p:cNvPr id="5" name="TextBox 4"/>
          <p:cNvSpPr txBox="1"/>
          <p:nvPr/>
        </p:nvSpPr>
        <p:spPr>
          <a:xfrm>
            <a:off x="2469356" y="2526791"/>
            <a:ext cx="7941513" cy="2462213"/>
          </a:xfrm>
          <a:prstGeom prst="rect">
            <a:avLst/>
          </a:prstGeom>
          <a:noFill/>
        </p:spPr>
        <p:txBody>
          <a:bodyPr wrap="square" lIns="91440" tIns="45720" rIns="91440" bIns="45720" rtlCol="0" anchor="t">
            <a:spAutoFit/>
          </a:bodyPr>
          <a:lstStyle/>
          <a:p>
            <a:r>
              <a:rPr lang="en-US" sz="1400" b="1" dirty="0">
                <a:latin typeface="Comic Sans MS"/>
              </a:rPr>
              <a:t>Milverton School is fully wheelchair accessible. We have a disabled toilet with a hoist and changing table and a designated disabled parking space at the front of the school. The school grounds are mostly accessible with sloped areas leading on to the school playing field. We have a designated area to support children in developing their social, emotional and mental health needs. Our school provision includes Emotional Literacy Support Assistants (ELSA) and a Forest School Provision (one afternoon per week) for children identified by the school as requiring either of these provisions. We liaise with the Access and Assistive Technology Team within the Local Authority regarding individual pupils to ensure we are supporting their auditory, visual and physical, as well as medical needs and seek support from this team to advise on details within our Accessibility Plan reviews. </a:t>
            </a:r>
            <a:endParaRPr lang="en-GB" sz="1400" b="1" dirty="0">
              <a:latin typeface="Comic Sans MS" panose="030F0702030302020204" pitchFamily="66" charset="0"/>
            </a:endParaRPr>
          </a:p>
        </p:txBody>
      </p:sp>
    </p:spTree>
    <p:extLst>
      <p:ext uri="{BB962C8B-B14F-4D97-AF65-F5344CB8AC3E}">
        <p14:creationId xmlns:p14="http://schemas.microsoft.com/office/powerpoint/2010/main" val="235304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0532" y="438149"/>
            <a:ext cx="2731293" cy="1685478"/>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further information do you have about how SEND is supported in school?</a:t>
            </a:r>
          </a:p>
        </p:txBody>
      </p:sp>
      <p:sp>
        <p:nvSpPr>
          <p:cNvPr id="3" name="TextBox 2"/>
          <p:cNvSpPr txBox="1"/>
          <p:nvPr/>
        </p:nvSpPr>
        <p:spPr>
          <a:xfrm>
            <a:off x="2514600" y="2983990"/>
            <a:ext cx="7553325" cy="738664"/>
          </a:xfrm>
          <a:prstGeom prst="rect">
            <a:avLst/>
          </a:prstGeom>
          <a:noFill/>
        </p:spPr>
        <p:txBody>
          <a:bodyPr wrap="square" lIns="91440" tIns="45720" rIns="91440" bIns="45720" rtlCol="0" anchor="t">
            <a:spAutoFit/>
          </a:bodyPr>
          <a:lstStyle/>
          <a:p>
            <a:r>
              <a:rPr lang="en-US" sz="1400" b="1" dirty="0">
                <a:latin typeface="Comic Sans MS"/>
              </a:rPr>
              <a:t>This SEND Information Report should be viewed and considered in conjunction with the school’s SEND Policy that is available on our website. Further information can be gained through contacting the school office at office@milvertonprimary.co.uk</a:t>
            </a:r>
            <a:endParaRPr lang="en-GB" sz="1400" b="1" dirty="0">
              <a:latin typeface="Comic Sans MS"/>
            </a:endParaRPr>
          </a:p>
        </p:txBody>
      </p:sp>
      <p:pic>
        <p:nvPicPr>
          <p:cNvPr id="4" name="Picture 3"/>
          <p:cNvPicPr>
            <a:picLocks noChangeAspect="1"/>
          </p:cNvPicPr>
          <p:nvPr/>
        </p:nvPicPr>
        <p:blipFill>
          <a:blip r:embed="rId2"/>
          <a:stretch>
            <a:fillRect/>
          </a:stretch>
        </p:blipFill>
        <p:spPr>
          <a:xfrm>
            <a:off x="529113" y="4424362"/>
            <a:ext cx="5762149" cy="2076450"/>
          </a:xfrm>
          <a:prstGeom prst="rect">
            <a:avLst/>
          </a:prstGeom>
        </p:spPr>
      </p:pic>
      <p:pic>
        <p:nvPicPr>
          <p:cNvPr id="5" name="Picture 4"/>
          <p:cNvPicPr>
            <a:picLocks noChangeAspect="1"/>
          </p:cNvPicPr>
          <p:nvPr/>
        </p:nvPicPr>
        <p:blipFill>
          <a:blip r:embed="rId3"/>
          <a:stretch>
            <a:fillRect/>
          </a:stretch>
        </p:blipFill>
        <p:spPr>
          <a:xfrm>
            <a:off x="5695950" y="405984"/>
            <a:ext cx="5948363" cy="2143554"/>
          </a:xfrm>
          <a:prstGeom prst="rect">
            <a:avLst/>
          </a:prstGeom>
        </p:spPr>
      </p:pic>
    </p:spTree>
    <p:extLst>
      <p:ext uri="{BB962C8B-B14F-4D97-AF65-F5344CB8AC3E}">
        <p14:creationId xmlns:p14="http://schemas.microsoft.com/office/powerpoint/2010/main" val="102370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641" y="1384576"/>
            <a:ext cx="12393283" cy="4368443"/>
          </a:xfrm>
        </p:spPr>
        <p:txBody>
          <a:bodyPr>
            <a:noAutofit/>
          </a:bodyPr>
          <a:lstStyle/>
          <a:p>
            <a:pPr algn="ctr"/>
            <a:r>
              <a:rPr lang="en-GB" sz="2000" b="1" u="sng" dirty="0">
                <a:latin typeface="Comic Sans MS"/>
              </a:rPr>
              <a:t>Our Core Offer</a:t>
            </a:r>
            <a:br>
              <a:rPr lang="en-GB" sz="2000" b="1" u="sng"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At Milverton Community Primary and Pre-School we value inclusion for all children and ensure that everyone in our school community prioritises and embodies our school values: We Care. We Aspire. We belong. We have high expectations and aspirations for everyone regardless of differences in academic attainment, interests and attitudes. We aim to provide an environment where all pupils feel safe and can flourish. We are committed to providing an education that enables all pupils to make progress with the right level of support, care and encouragement to achieve their best and become confident individuals living fulfilling lives.</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Some children may require additional support to help meet their needs or progress with their learning. The additional support may be through: specific resources, teaching approaches, interventions or adult support. The decision to implement additional support is made as part of a team approach involving the school, parents and children and is based on a variety of factors including each child’s social, emotional and academic needs. As a school we understand that children’s social and emotional development is key to their academic progress and value the importance of supporting children’s self-esteem, self-regulation and resilience. The need for additional support may also be identified through assessments carried out by teaching staff or other professionals. It may also be based on ensuring children have a smooth transition into school, or through different phases within school, or if a child is going through significant change either at home or school. </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A pupil has SEND where their learning difficulty or disability calls for special educational provision that is different from or additional to that normally available to pupils of the same age. A pupil may also have SEND if they a significantly greater difficulty in learning than the majority of their peers of the same age.</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a:rPr>
              <a:t>This information report describes the range of provision and support available to identified children as and when appropriate. This information is subject to change depending on budgetary constraints and policy review.</a:t>
            </a:r>
            <a:br>
              <a:rPr lang="en-GB" sz="1800" b="1" dirty="0">
                <a:latin typeface="Comic Sans MS" panose="030F0702030302020204" pitchFamily="66" charset="0"/>
              </a:rPr>
            </a:br>
            <a:r>
              <a:rPr lang="en-GB" sz="1800" b="1" dirty="0">
                <a:latin typeface="Comic Sans MS"/>
              </a:rPr>
              <a:t>Milverton Community Primary School is a maintained primary school with no specialist provision on site.</a:t>
            </a:r>
            <a:br>
              <a:rPr lang="en-GB" sz="1800" b="1" dirty="0">
                <a:latin typeface="Comic Sans MS" panose="030F0702030302020204" pitchFamily="66" charset="0"/>
              </a:rPr>
            </a:br>
            <a:br>
              <a:rPr lang="en-GB" sz="1000" b="1" dirty="0"/>
            </a:br>
            <a:endParaRPr lang="en-US" sz="1000" dirty="0"/>
          </a:p>
        </p:txBody>
      </p:sp>
    </p:spTree>
    <p:extLst>
      <p:ext uri="{BB962C8B-B14F-4D97-AF65-F5344CB8AC3E}">
        <p14:creationId xmlns:p14="http://schemas.microsoft.com/office/powerpoint/2010/main" val="38943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5745" y="285750"/>
            <a:ext cx="2664618" cy="228600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Who are the best people to talk to in school about my child’s difficulties with learning?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2197" y="2925277"/>
            <a:ext cx="2939568" cy="1579414"/>
          </a:xfrm>
          <a:prstGeom prst="rect">
            <a:avLst/>
          </a:prstGeom>
        </p:spPr>
      </p:pic>
      <p:sp>
        <p:nvSpPr>
          <p:cNvPr id="4" name="TextBox 3"/>
          <p:cNvSpPr txBox="1"/>
          <p:nvPr/>
        </p:nvSpPr>
        <p:spPr>
          <a:xfrm>
            <a:off x="3050788" y="1092203"/>
            <a:ext cx="3941783" cy="1231106"/>
          </a:xfrm>
          <a:prstGeom prst="rect">
            <a:avLst/>
          </a:prstGeom>
          <a:noFill/>
        </p:spPr>
        <p:txBody>
          <a:bodyPr wrap="square" rtlCol="0">
            <a:spAutoFit/>
          </a:bodyPr>
          <a:lstStyle/>
          <a:p>
            <a:r>
              <a:rPr lang="en-US" sz="1400" b="1" dirty="0">
                <a:latin typeface="Comic Sans MS" panose="030F0702030302020204" pitchFamily="66" charset="0"/>
              </a:rPr>
              <a:t>Your child’s class teacher – they are responsible for your child’s learning and progress and are the first person you should talk to if you have any concerns.</a:t>
            </a:r>
          </a:p>
          <a:p>
            <a:endParaRPr lang="en-US" dirty="0">
              <a:latin typeface="Comic Sans MS" panose="030F0702030302020204" pitchFamily="66" charset="0"/>
            </a:endParaRPr>
          </a:p>
        </p:txBody>
      </p:sp>
      <p:sp>
        <p:nvSpPr>
          <p:cNvPr id="7" name="TextBox 6"/>
          <p:cNvSpPr txBox="1"/>
          <p:nvPr/>
        </p:nvSpPr>
        <p:spPr>
          <a:xfrm>
            <a:off x="7064336" y="270341"/>
            <a:ext cx="4751427" cy="2246769"/>
          </a:xfrm>
          <a:prstGeom prst="rect">
            <a:avLst/>
          </a:prstGeom>
          <a:noFill/>
        </p:spPr>
        <p:txBody>
          <a:bodyPr wrap="square" lIns="91440" tIns="45720" rIns="91440" bIns="45720" rtlCol="0" anchor="t">
            <a:spAutoFit/>
          </a:bodyPr>
          <a:lstStyle/>
          <a:p>
            <a:r>
              <a:rPr lang="en-US" sz="1400" b="1" dirty="0" err="1">
                <a:latin typeface="Comic Sans MS"/>
              </a:rPr>
              <a:t>Mrs</a:t>
            </a:r>
            <a:r>
              <a:rPr lang="en-US" sz="1400" b="1" dirty="0">
                <a:latin typeface="Comic Sans MS"/>
              </a:rPr>
              <a:t> Meera Pow is the school SENCO. She is qualified with a Postgraduate Certificate in the National Award for Special Educational Needs Coordination. She is responsible for the day-to-day implementation of the SEND Policy and coordination of specific provision to support pupils with SEND. Her working days are </a:t>
            </a:r>
            <a:r>
              <a:rPr lang="en-US" sz="1400" b="1" dirty="0" err="1">
                <a:latin typeface="Comic Sans MS"/>
              </a:rPr>
              <a:t>Mondays,Wednesdays</a:t>
            </a:r>
            <a:r>
              <a:rPr lang="en-US" sz="1400" b="1" dirty="0">
                <a:latin typeface="Comic Sans MS"/>
              </a:rPr>
              <a:t>, Thursday mornings and Friday mornings. She can be contacted via the school office on 01823 400439 or email: SEND@milvertonprimary.co.uk</a:t>
            </a:r>
          </a:p>
        </p:txBody>
      </p:sp>
      <p:sp>
        <p:nvSpPr>
          <p:cNvPr id="9" name="TextBox 8"/>
          <p:cNvSpPr txBox="1"/>
          <p:nvPr/>
        </p:nvSpPr>
        <p:spPr>
          <a:xfrm>
            <a:off x="2686050" y="5014913"/>
            <a:ext cx="2678340" cy="1169551"/>
          </a:xfrm>
          <a:prstGeom prst="rect">
            <a:avLst/>
          </a:prstGeom>
          <a:noFill/>
        </p:spPr>
        <p:txBody>
          <a:bodyPr wrap="square" lIns="91440" tIns="45720" rIns="91440" bIns="45720" rtlCol="0" anchor="t">
            <a:spAutoFit/>
          </a:bodyPr>
          <a:lstStyle/>
          <a:p>
            <a:r>
              <a:rPr lang="en-US" sz="1400" b="1" dirty="0">
                <a:latin typeface="Comic Sans MS"/>
              </a:rPr>
              <a:t>Mrs Nicola Stoddart is the Headteacher. She is responsible for the management of all aspects of the school.</a:t>
            </a:r>
          </a:p>
        </p:txBody>
      </p:sp>
      <p:sp>
        <p:nvSpPr>
          <p:cNvPr id="10" name="TextBox 9"/>
          <p:cNvSpPr txBox="1"/>
          <p:nvPr/>
        </p:nvSpPr>
        <p:spPr>
          <a:xfrm>
            <a:off x="5915025" y="5014913"/>
            <a:ext cx="4186238" cy="1169551"/>
          </a:xfrm>
          <a:prstGeom prst="rect">
            <a:avLst/>
          </a:prstGeom>
          <a:noFill/>
        </p:spPr>
        <p:txBody>
          <a:bodyPr wrap="square" lIns="91440" tIns="45720" rIns="91440" bIns="45720" rtlCol="0" anchor="t">
            <a:spAutoFit/>
          </a:bodyPr>
          <a:lstStyle/>
          <a:p>
            <a:r>
              <a:rPr lang="en-US" sz="1400" b="1" dirty="0">
                <a:latin typeface="Comic Sans MS"/>
              </a:rPr>
              <a:t>Dr Clare Adams is the SEND Governor. She is responsible for developing and maintaining an awareness of Special Educational Needs provision within the school on behalf of the Governing Body.</a:t>
            </a:r>
          </a:p>
        </p:txBody>
      </p:sp>
      <p:pic>
        <p:nvPicPr>
          <p:cNvPr id="5" name="Picture 4" descr="Avatar">
            <a:extLst>
              <a:ext uri="{FF2B5EF4-FFF2-40B4-BE49-F238E27FC236}">
                <a16:creationId xmlns:a16="http://schemas.microsoft.com/office/drawing/2014/main" id="{CBC1DD94-F426-8AEE-1DD3-52C5A7788AB6}"/>
              </a:ext>
            </a:extLst>
          </p:cNvPr>
          <p:cNvPicPr>
            <a:picLocks noChangeAspect="1"/>
          </p:cNvPicPr>
          <p:nvPr/>
        </p:nvPicPr>
        <p:blipFill>
          <a:blip r:embed="rId3"/>
          <a:stretch>
            <a:fillRect/>
          </a:stretch>
        </p:blipFill>
        <p:spPr>
          <a:xfrm>
            <a:off x="675821" y="3890131"/>
            <a:ext cx="1889880" cy="2440214"/>
          </a:xfrm>
          <a:prstGeom prst="rect">
            <a:avLst/>
          </a:prstGeom>
        </p:spPr>
      </p:pic>
      <p:pic>
        <p:nvPicPr>
          <p:cNvPr id="6" name="Picture 5" descr="Avatar">
            <a:extLst>
              <a:ext uri="{FF2B5EF4-FFF2-40B4-BE49-F238E27FC236}">
                <a16:creationId xmlns:a16="http://schemas.microsoft.com/office/drawing/2014/main" id="{9BF7AF68-9523-BBFE-A3D1-216C3CA26BD1}"/>
              </a:ext>
            </a:extLst>
          </p:cNvPr>
          <p:cNvPicPr>
            <a:picLocks noChangeAspect="1"/>
          </p:cNvPicPr>
          <p:nvPr/>
        </p:nvPicPr>
        <p:blipFill>
          <a:blip r:embed="rId4"/>
          <a:stretch>
            <a:fillRect/>
          </a:stretch>
        </p:blipFill>
        <p:spPr>
          <a:xfrm>
            <a:off x="8646583" y="2523370"/>
            <a:ext cx="1696357" cy="2246689"/>
          </a:xfrm>
          <a:prstGeom prst="rect">
            <a:avLst/>
          </a:prstGeom>
        </p:spPr>
      </p:pic>
    </p:spTree>
    <p:extLst>
      <p:ext uri="{BB962C8B-B14F-4D97-AF65-F5344CB8AC3E}">
        <p14:creationId xmlns:p14="http://schemas.microsoft.com/office/powerpoint/2010/main" val="136097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806527" y="4178390"/>
            <a:ext cx="4152104" cy="24126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loud Callout 25"/>
          <p:cNvSpPr/>
          <p:nvPr/>
        </p:nvSpPr>
        <p:spPr>
          <a:xfrm>
            <a:off x="107154" y="21431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SEND are supported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19" name="TextBox 18"/>
          <p:cNvSpPr txBox="1"/>
          <p:nvPr/>
        </p:nvSpPr>
        <p:spPr>
          <a:xfrm>
            <a:off x="2838813" y="257174"/>
            <a:ext cx="9119818" cy="1231106"/>
          </a:xfrm>
          <a:prstGeom prst="rect">
            <a:avLst/>
          </a:prstGeom>
          <a:noFill/>
        </p:spPr>
        <p:txBody>
          <a:bodyPr wrap="square" rtlCol="0">
            <a:spAutoFit/>
          </a:bodyPr>
          <a:lstStyle/>
          <a:p>
            <a:r>
              <a:rPr lang="en-US" sz="1400" b="1" dirty="0">
                <a:latin typeface="Comic Sans MS" panose="030F0702030302020204" pitchFamily="66" charset="0"/>
              </a:rPr>
              <a:t>There are 4 broad areas of need. </a:t>
            </a:r>
            <a:r>
              <a:rPr lang="en-US" sz="1400" b="1" dirty="0" err="1">
                <a:latin typeface="Comic Sans MS" panose="030F0702030302020204" pitchFamily="66" charset="0"/>
              </a:rPr>
              <a:t>Milverton</a:t>
            </a:r>
            <a:r>
              <a:rPr lang="en-US" sz="1400" b="1" dirty="0">
                <a:latin typeface="Comic Sans MS" panose="030F0702030302020204" pitchFamily="66" charset="0"/>
              </a:rPr>
              <a:t> Community Primary and Pre-School staff have resources and training to support all 4 areas of need. Where needs are more complex or requiring specialist support, beyond what we can provide under ordinary provision in school, we will liaise with outside agencies to ensure appropriate support is provided where possible. </a:t>
            </a:r>
          </a:p>
          <a:p>
            <a:endParaRPr lang="en-US" dirty="0">
              <a:latin typeface="Comic Sans MS" panose="030F0702030302020204" pitchFamily="66" charset="0"/>
            </a:endParaRPr>
          </a:p>
        </p:txBody>
      </p:sp>
      <p:sp>
        <p:nvSpPr>
          <p:cNvPr id="30" name="Rounded Rectangle 29"/>
          <p:cNvSpPr/>
          <p:nvPr/>
        </p:nvSpPr>
        <p:spPr>
          <a:xfrm>
            <a:off x="2228053" y="1621955"/>
            <a:ext cx="3457575"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7806527" y="1657353"/>
            <a:ext cx="4152104"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100263" y="4467342"/>
            <a:ext cx="3457575" cy="16048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Diagram 1"/>
          <p:cNvGraphicFramePr/>
          <p:nvPr>
            <p:extLst>
              <p:ext uri="{D42A27DB-BD31-4B8C-83A1-F6EECF244321}">
                <p14:modId xmlns:p14="http://schemas.microsoft.com/office/powerpoint/2010/main" val="881425565"/>
              </p:ext>
            </p:extLst>
          </p:nvPr>
        </p:nvGraphicFramePr>
        <p:xfrm>
          <a:off x="2774950" y="1743075"/>
          <a:ext cx="7612063" cy="422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453426" y="1785935"/>
            <a:ext cx="3362325" cy="1661993"/>
          </a:xfrm>
          <a:prstGeom prst="rect">
            <a:avLst/>
          </a:prstGeom>
          <a:noFill/>
        </p:spPr>
        <p:txBody>
          <a:bodyPr wrap="square" rtlCol="0">
            <a:spAutoFit/>
          </a:bodyPr>
          <a:lstStyle/>
          <a:p>
            <a:pPr algn="ctr"/>
            <a:r>
              <a:rPr lang="en-GB" sz="1200" dirty="0">
                <a:latin typeface="Comic Sans MS" panose="030F0702030302020204" pitchFamily="66" charset="0"/>
              </a:rPr>
              <a:t>Children and young people may learn at a slower pace than their peers, even with appropriate adaptive teaching. This covers moderate learning difficulties (MLD), severe learning difficulties (SLD) . This also includes specific learning difficulties (</a:t>
            </a:r>
            <a:r>
              <a:rPr lang="en-GB" sz="1200" dirty="0" err="1">
                <a:latin typeface="Comic Sans MS" panose="030F0702030302020204" pitchFamily="66" charset="0"/>
              </a:rPr>
              <a:t>SpLD</a:t>
            </a:r>
            <a:r>
              <a:rPr lang="en-GB" sz="1200" dirty="0">
                <a:latin typeface="Comic Sans MS" panose="030F0702030302020204" pitchFamily="66" charset="0"/>
              </a:rPr>
              <a:t>) such as dyslexia, dyscalculia and dyspraxia.</a:t>
            </a:r>
            <a:endParaRPr lang="en-US" sz="1200" dirty="0">
              <a:latin typeface="Comic Sans MS" panose="030F0702030302020204" pitchFamily="66" charset="0"/>
            </a:endParaRPr>
          </a:p>
          <a:p>
            <a:endParaRPr lang="en-GB" dirty="0"/>
          </a:p>
        </p:txBody>
      </p:sp>
      <p:sp>
        <p:nvSpPr>
          <p:cNvPr id="5" name="Rectangle 4"/>
          <p:cNvSpPr/>
          <p:nvPr/>
        </p:nvSpPr>
        <p:spPr>
          <a:xfrm>
            <a:off x="8284366" y="4353038"/>
            <a:ext cx="3593306" cy="2123658"/>
          </a:xfrm>
          <a:prstGeom prst="rect">
            <a:avLst/>
          </a:prstGeom>
        </p:spPr>
        <p:txBody>
          <a:bodyPr wrap="square" lIns="91440" tIns="45720" rIns="91440" bIns="45720" anchor="t">
            <a:spAutoFit/>
          </a:bodyPr>
          <a:lstStyle/>
          <a:p>
            <a:pPr lvl="0" algn="ctr"/>
            <a:r>
              <a:rPr lang="en-GB" sz="1200" dirty="0">
                <a:latin typeface="Comic Sans MS"/>
              </a:rPr>
              <a:t>Children may have underlying mental health difficulties such as anxiety or depression, self-harming, substance misuse, eating disorders or physical symptoms that are medically unexplained, which may lead to withdrawn or challenging behaviours. Other children and young people may have conditions such as attention deficit hyperactivity disorder (ADHD) or attachment disorder. Challenging behaviour is not in itself a SEN but a communication of underlying difficulties.</a:t>
            </a:r>
            <a:endParaRPr lang="en-US" sz="1200" dirty="0">
              <a:latin typeface="Comic Sans MS"/>
            </a:endParaRPr>
          </a:p>
        </p:txBody>
      </p:sp>
      <p:sp>
        <p:nvSpPr>
          <p:cNvPr id="7" name="Rectangle 6"/>
          <p:cNvSpPr/>
          <p:nvPr/>
        </p:nvSpPr>
        <p:spPr>
          <a:xfrm>
            <a:off x="2233601" y="4767573"/>
            <a:ext cx="3081338" cy="1015663"/>
          </a:xfrm>
          <a:prstGeom prst="rect">
            <a:avLst/>
          </a:prstGeom>
        </p:spPr>
        <p:txBody>
          <a:bodyPr wrap="square">
            <a:spAutoFit/>
          </a:bodyPr>
          <a:lstStyle/>
          <a:p>
            <a:pPr lvl="0" algn="ctr"/>
            <a:r>
              <a:rPr lang="en-GB" sz="1200" dirty="0">
                <a:latin typeface="Comic Sans MS" panose="030F0702030302020204" pitchFamily="66" charset="0"/>
              </a:rPr>
              <a:t>Children may have a difficulty or disability which prevents or hinders them from making use of the educational facilities or opportunities generally provided. </a:t>
            </a:r>
            <a:endParaRPr lang="en-US" sz="1200" dirty="0">
              <a:latin typeface="Comic Sans MS" panose="030F0702030302020204" pitchFamily="66" charset="0"/>
            </a:endParaRPr>
          </a:p>
        </p:txBody>
      </p:sp>
      <p:sp>
        <p:nvSpPr>
          <p:cNvPr id="9" name="Rectangle 8"/>
          <p:cNvSpPr/>
          <p:nvPr/>
        </p:nvSpPr>
        <p:spPr>
          <a:xfrm>
            <a:off x="2447915" y="1752891"/>
            <a:ext cx="2595563" cy="1200329"/>
          </a:xfrm>
          <a:prstGeom prst="rect">
            <a:avLst/>
          </a:prstGeom>
        </p:spPr>
        <p:txBody>
          <a:bodyPr wrap="square" lIns="91440" tIns="45720" rIns="91440" bIns="45720" anchor="t">
            <a:spAutoFit/>
          </a:bodyPr>
          <a:lstStyle/>
          <a:p>
            <a:pPr algn="ctr"/>
            <a:r>
              <a:rPr lang="en-GB" sz="1200" dirty="0">
                <a:latin typeface="Comic Sans MS"/>
              </a:rPr>
              <a:t>Children may have difficulties communicating with others. This includes speech, language or social communication difficulties. This includes children with Autism Spectrum Condition.</a:t>
            </a:r>
            <a:endParaRPr lang="en-US" sz="1200" dirty="0">
              <a:latin typeface="Comic Sans MS"/>
            </a:endParaRPr>
          </a:p>
        </p:txBody>
      </p:sp>
    </p:spTree>
    <p:extLst>
      <p:ext uri="{BB962C8B-B14F-4D97-AF65-F5344CB8AC3E}">
        <p14:creationId xmlns:p14="http://schemas.microsoft.com/office/powerpoint/2010/main" val="356930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1FBF9-4635-4C6D-BA74-2326E43D0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863" y="236190"/>
            <a:ext cx="2657475" cy="2471452"/>
          </a:xfrm>
          <a:prstGeom prst="rect">
            <a:avLst/>
          </a:prstGeom>
        </p:spPr>
      </p:pic>
      <p:sp>
        <p:nvSpPr>
          <p:cNvPr id="6" name="TextBox 5"/>
          <p:cNvSpPr txBox="1"/>
          <p:nvPr/>
        </p:nvSpPr>
        <p:spPr>
          <a:xfrm>
            <a:off x="3756148" y="236190"/>
            <a:ext cx="4181265" cy="1169551"/>
          </a:xfrm>
          <a:prstGeom prst="rect">
            <a:avLst/>
          </a:prstGeom>
          <a:noFill/>
        </p:spPr>
        <p:txBody>
          <a:bodyPr wrap="square" rtlCol="0">
            <a:spAutoFit/>
          </a:bodyPr>
          <a:lstStyle/>
          <a:p>
            <a:pPr algn="ctr"/>
            <a:r>
              <a:rPr lang="en-US" sz="1400" b="1" u="sng" dirty="0">
                <a:latin typeface="Comic Sans MS" panose="030F0702030302020204" pitchFamily="66" charset="0"/>
              </a:rPr>
              <a:t>The Graduated Response</a:t>
            </a:r>
          </a:p>
          <a:p>
            <a:pPr algn="ctr"/>
            <a:r>
              <a:rPr lang="en-US" sz="1400" b="1" dirty="0">
                <a:latin typeface="Comic Sans MS" panose="030F0702030302020204" pitchFamily="66" charset="0"/>
              </a:rPr>
              <a:t>When identifying children who may have SEND and require additional support we follow the four part cycle of Assess, Plan, Do and Review (APDR)</a:t>
            </a:r>
            <a:endParaRPr lang="en-GB" sz="1400" b="1" dirty="0">
              <a:latin typeface="Comic Sans MS" panose="030F0702030302020204" pitchFamily="66" charset="0"/>
            </a:endParaRPr>
          </a:p>
        </p:txBody>
      </p:sp>
      <p:sp>
        <p:nvSpPr>
          <p:cNvPr id="7" name="TextBox 6"/>
          <p:cNvSpPr txBox="1"/>
          <p:nvPr/>
        </p:nvSpPr>
        <p:spPr>
          <a:xfrm>
            <a:off x="166351" y="2224744"/>
            <a:ext cx="3862724" cy="2893100"/>
          </a:xfrm>
          <a:prstGeom prst="rect">
            <a:avLst/>
          </a:prstGeom>
          <a:noFill/>
        </p:spPr>
        <p:txBody>
          <a:bodyPr wrap="square" rtlCol="0">
            <a:spAutoFit/>
          </a:bodyPr>
          <a:lstStyle/>
          <a:p>
            <a:pPr algn="ctr"/>
            <a:r>
              <a:rPr lang="en-US" sz="1400" b="1" u="sng" dirty="0">
                <a:latin typeface="Comic Sans MS" panose="030F0702030302020204" pitchFamily="66" charset="0"/>
              </a:rPr>
              <a:t>Assess</a:t>
            </a:r>
          </a:p>
          <a:p>
            <a:pPr algn="ctr"/>
            <a:r>
              <a:rPr lang="en-US" sz="1400" b="1" dirty="0">
                <a:latin typeface="Comic Sans MS" panose="030F0702030302020204" pitchFamily="66" charset="0"/>
              </a:rPr>
              <a:t>To enable us to have a clear understanding of the child’s need/s, teaching staff will use ongoing class observations and assessments, along with the views of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and previous progress and attainment information to identify any potential barriers to learning or additional needs. They may request additional specialist assessment or support to be provided by the school SENCO/outside professionals.</a:t>
            </a:r>
          </a:p>
          <a:p>
            <a:pPr algn="ctr"/>
            <a:endParaRPr lang="en-GB" sz="1400" b="1" dirty="0">
              <a:latin typeface="Comic Sans MS" panose="030F0702030302020204" pitchFamily="66" charset="0"/>
            </a:endParaRPr>
          </a:p>
        </p:txBody>
      </p:sp>
      <p:sp>
        <p:nvSpPr>
          <p:cNvPr id="8" name="Cloud Callout 7"/>
          <p:cNvSpPr/>
          <p:nvPr/>
        </p:nvSpPr>
        <p:spPr>
          <a:xfrm>
            <a:off x="191232" y="236190"/>
            <a:ext cx="2858965" cy="2058473"/>
          </a:xfrm>
          <a:prstGeom prst="cloudCallout">
            <a:avLst>
              <a:gd name="adj1" fmla="val 49502"/>
              <a:gd name="adj2" fmla="val 28839"/>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will happen if the school  or I have concerns about my child? How will I be involved?</a:t>
            </a:r>
          </a:p>
        </p:txBody>
      </p:sp>
      <p:sp>
        <p:nvSpPr>
          <p:cNvPr id="9" name="Curved Down Arrow 8"/>
          <p:cNvSpPr/>
          <p:nvPr/>
        </p:nvSpPr>
        <p:spPr>
          <a:xfrm>
            <a:off x="3526082" y="1851751"/>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p:cNvSpPr txBox="1"/>
          <p:nvPr/>
        </p:nvSpPr>
        <p:spPr>
          <a:xfrm>
            <a:off x="5243513" y="1775595"/>
            <a:ext cx="2914650" cy="2893100"/>
          </a:xfrm>
          <a:prstGeom prst="rect">
            <a:avLst/>
          </a:prstGeom>
          <a:noFill/>
        </p:spPr>
        <p:txBody>
          <a:bodyPr wrap="square" rtlCol="0">
            <a:spAutoFit/>
          </a:bodyPr>
          <a:lstStyle/>
          <a:p>
            <a:pPr algn="ctr"/>
            <a:r>
              <a:rPr lang="en-US" sz="1400" b="1" u="sng" dirty="0">
                <a:latin typeface="Comic Sans MS" panose="030F0702030302020204" pitchFamily="66" charset="0"/>
              </a:rPr>
              <a:t>Plan</a:t>
            </a:r>
          </a:p>
          <a:p>
            <a:pPr algn="ctr"/>
            <a:r>
              <a:rPr lang="en-US" sz="1400" b="1" dirty="0">
                <a:latin typeface="Comic Sans MS" panose="030F0702030302020204" pitchFamily="66" charset="0"/>
              </a:rPr>
              <a:t>Once an area of need is identified and baseline assessments have been carried out, the class teacher and SENCO will agree any additional support and interventions and set desired outcomes for the term ahead. This will all be recorded on a My Learning Passport and shared with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a:t>
            </a:r>
            <a:endParaRPr lang="en-GB" sz="1400" b="1" dirty="0">
              <a:latin typeface="Comic Sans MS" panose="030F0702030302020204" pitchFamily="66" charset="0"/>
            </a:endParaRPr>
          </a:p>
        </p:txBody>
      </p:sp>
      <p:sp>
        <p:nvSpPr>
          <p:cNvPr id="12" name="Curved Down Arrow 11"/>
          <p:cNvSpPr/>
          <p:nvPr/>
        </p:nvSpPr>
        <p:spPr>
          <a:xfrm rot="9720537">
            <a:off x="7236594" y="5933214"/>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2145649">
            <a:off x="8201025" y="3234664"/>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rot="13567229">
            <a:off x="1078966" y="5500808"/>
            <a:ext cx="1401640" cy="4429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8901845" y="4134147"/>
            <a:ext cx="2771775" cy="2246769"/>
          </a:xfrm>
          <a:prstGeom prst="rect">
            <a:avLst/>
          </a:prstGeom>
          <a:noFill/>
        </p:spPr>
        <p:txBody>
          <a:bodyPr wrap="square" rtlCol="0">
            <a:spAutoFit/>
          </a:bodyPr>
          <a:lstStyle/>
          <a:p>
            <a:pPr algn="ctr"/>
            <a:r>
              <a:rPr lang="en-US" sz="1400" b="1" u="sng" dirty="0">
                <a:latin typeface="Comic Sans MS" panose="030F0702030302020204" pitchFamily="66" charset="0"/>
              </a:rPr>
              <a:t>Do</a:t>
            </a:r>
          </a:p>
          <a:p>
            <a:pPr algn="ctr"/>
            <a:r>
              <a:rPr lang="en-US" sz="1400" b="1" dirty="0">
                <a:latin typeface="Comic Sans MS" panose="030F0702030302020204" pitchFamily="66" charset="0"/>
              </a:rPr>
              <a:t>The class teacher remains responsible for the progress of the child whilst the additional support and intervention is carried out and will liaise with any adults providing additional support and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regarding this support.</a:t>
            </a:r>
            <a:endParaRPr lang="en-GB" sz="1400" b="1" dirty="0">
              <a:latin typeface="Comic Sans MS" panose="030F0702030302020204" pitchFamily="66" charset="0"/>
            </a:endParaRPr>
          </a:p>
        </p:txBody>
      </p:sp>
      <p:sp>
        <p:nvSpPr>
          <p:cNvPr id="16" name="TextBox 15"/>
          <p:cNvSpPr txBox="1"/>
          <p:nvPr/>
        </p:nvSpPr>
        <p:spPr>
          <a:xfrm>
            <a:off x="3526082" y="4764830"/>
            <a:ext cx="3574806" cy="2031325"/>
          </a:xfrm>
          <a:prstGeom prst="rect">
            <a:avLst/>
          </a:prstGeom>
          <a:noFill/>
        </p:spPr>
        <p:txBody>
          <a:bodyPr wrap="square" rtlCol="0">
            <a:spAutoFit/>
          </a:bodyPr>
          <a:lstStyle/>
          <a:p>
            <a:pPr algn="ctr"/>
            <a:r>
              <a:rPr lang="en-US" sz="1400" b="1" u="sng" dirty="0">
                <a:latin typeface="Comic Sans MS" panose="030F0702030302020204" pitchFamily="66" charset="0"/>
              </a:rPr>
              <a:t>Review</a:t>
            </a:r>
          </a:p>
          <a:p>
            <a:pPr algn="ctr"/>
            <a:r>
              <a:rPr lang="en-US" sz="1400" b="1" dirty="0">
                <a:latin typeface="Comic Sans MS" panose="030F0702030302020204" pitchFamily="66" charset="0"/>
              </a:rPr>
              <a:t>Termly reviews of the pupil My Learning Passports will be carried out by class teachers, supported by the SENCO and the desired outcomes evaluated. Continued and further support and outcomes will be agreed and shared with parents/</a:t>
            </a:r>
            <a:r>
              <a:rPr lang="en-US" sz="1400" b="1" dirty="0" err="1">
                <a:latin typeface="Comic Sans MS" panose="030F0702030302020204" pitchFamily="66" charset="0"/>
              </a:rPr>
              <a:t>carers</a:t>
            </a:r>
            <a:r>
              <a:rPr lang="en-US" sz="1400" b="1" dirty="0">
                <a:latin typeface="Comic Sans MS" panose="030F0702030302020204" pitchFamily="66" charset="0"/>
              </a:rPr>
              <a:t> and pupils if required.</a:t>
            </a:r>
            <a:endParaRPr lang="en-GB" sz="1400" b="1" dirty="0">
              <a:latin typeface="Comic Sans MS" panose="030F0702030302020204" pitchFamily="66" charset="0"/>
            </a:endParaRPr>
          </a:p>
        </p:txBody>
      </p:sp>
    </p:spTree>
    <p:extLst>
      <p:ext uri="{BB962C8B-B14F-4D97-AF65-F5344CB8AC3E}">
        <p14:creationId xmlns:p14="http://schemas.microsoft.com/office/powerpoint/2010/main" val="168449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5745" y="28575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support are available to children with SEND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3" name="TextBox 2"/>
          <p:cNvSpPr txBox="1"/>
          <p:nvPr/>
        </p:nvSpPr>
        <p:spPr>
          <a:xfrm>
            <a:off x="4070473" y="300037"/>
            <a:ext cx="6445127" cy="1600438"/>
          </a:xfrm>
          <a:prstGeom prst="rect">
            <a:avLst/>
          </a:prstGeom>
          <a:noFill/>
        </p:spPr>
        <p:txBody>
          <a:bodyPr wrap="square" rtlCol="0">
            <a:spAutoFit/>
          </a:bodyPr>
          <a:lstStyle/>
          <a:p>
            <a:pPr algn="ctr"/>
            <a:r>
              <a:rPr lang="en-US" sz="1400" b="1" u="sng" dirty="0">
                <a:latin typeface="Comic Sans MS" panose="030F0702030302020204" pitchFamily="66" charset="0"/>
              </a:rPr>
              <a:t>The Graduated Response</a:t>
            </a:r>
          </a:p>
          <a:p>
            <a:pPr algn="ctr"/>
            <a:endParaRPr lang="en-US" sz="1400" b="1" u="sng" dirty="0">
              <a:latin typeface="Comic Sans MS" panose="030F0702030302020204" pitchFamily="66" charset="0"/>
            </a:endParaRPr>
          </a:p>
          <a:p>
            <a:pPr algn="ctr"/>
            <a:r>
              <a:rPr lang="en-US" sz="1400" b="1" dirty="0">
                <a:latin typeface="Comic Sans MS" panose="030F0702030302020204" pitchFamily="66" charset="0"/>
              </a:rPr>
              <a:t>As part of the Graduated Response to supporting additional needs and SEN we use resources within Somerset’s Graduated Response Tool for supporting children with additional needs. The strategies and recommendations within this inform our school provision map (on the next page) and tiered support for children. </a:t>
            </a:r>
            <a:endParaRPr lang="en-GB" sz="1400" b="1" dirty="0">
              <a:latin typeface="Comic Sans MS" panose="030F0702030302020204" pitchFamily="66" charset="0"/>
            </a:endParaRPr>
          </a:p>
        </p:txBody>
      </p:sp>
      <p:pic>
        <p:nvPicPr>
          <p:cNvPr id="4" name="Picture 3">
            <a:hlinkClick r:id="rId2"/>
          </p:cNvPr>
          <p:cNvPicPr>
            <a:picLocks noChangeAspect="1"/>
          </p:cNvPicPr>
          <p:nvPr/>
        </p:nvPicPr>
        <p:blipFill>
          <a:blip r:embed="rId3"/>
          <a:stretch>
            <a:fillRect/>
          </a:stretch>
        </p:blipFill>
        <p:spPr>
          <a:xfrm>
            <a:off x="3995749" y="2581274"/>
            <a:ext cx="6591300" cy="2886075"/>
          </a:xfrm>
          <a:prstGeom prst="rect">
            <a:avLst/>
          </a:prstGeom>
        </p:spPr>
      </p:pic>
    </p:spTree>
    <p:extLst>
      <p:ext uri="{BB962C8B-B14F-4D97-AF65-F5344CB8AC3E}">
        <p14:creationId xmlns:p14="http://schemas.microsoft.com/office/powerpoint/2010/main" val="61878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550071" y="400051"/>
            <a:ext cx="5536405" cy="5943600"/>
          </a:xfrm>
          <a:prstGeom prst="triangl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6" name="Straight Connector 5"/>
          <p:cNvCxnSpPr/>
          <p:nvPr/>
        </p:nvCxnSpPr>
        <p:spPr>
          <a:xfrm>
            <a:off x="1628775" y="4111406"/>
            <a:ext cx="3486152" cy="0"/>
          </a:xfrm>
          <a:prstGeom prst="line">
            <a:avLst/>
          </a:prstGeom>
          <a:ln>
            <a:solidFill>
              <a:srgbClr val="002060"/>
            </a:solidFill>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p:nvCxnSpPr>
        <p:spPr>
          <a:xfrm>
            <a:off x="2514595" y="2157413"/>
            <a:ext cx="1657352" cy="1"/>
          </a:xfrm>
          <a:prstGeom prst="line">
            <a:avLst/>
          </a:prstGeom>
          <a:ln>
            <a:solidFill>
              <a:srgbClr val="002060"/>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1993104" y="4528544"/>
            <a:ext cx="2743200" cy="1261884"/>
          </a:xfrm>
          <a:prstGeom prst="rect">
            <a:avLst/>
          </a:prstGeom>
          <a:noFill/>
          <a:ln>
            <a:noFill/>
          </a:ln>
        </p:spPr>
        <p:txBody>
          <a:bodyPr wrap="square" lIns="91440" tIns="45720" rIns="91440" bIns="45720" rtlCol="0" anchor="t">
            <a:spAutoFit/>
          </a:bodyPr>
          <a:lstStyle/>
          <a:p>
            <a:pPr algn="ctr"/>
            <a:r>
              <a:rPr lang="en-US" sz="2000" b="1" u="sng" dirty="0"/>
              <a:t>Universal</a:t>
            </a:r>
          </a:p>
          <a:p>
            <a:pPr algn="ctr"/>
            <a:r>
              <a:rPr lang="en-US" sz="2000" b="1" dirty="0"/>
              <a:t> High Quality Teaching</a:t>
            </a:r>
            <a:endParaRPr lang="en-US" sz="2000" b="1" dirty="0">
              <a:cs typeface="Calibri"/>
            </a:endParaRPr>
          </a:p>
          <a:p>
            <a:pPr algn="ctr"/>
            <a:r>
              <a:rPr lang="en-US" b="1" dirty="0"/>
              <a:t>(Whole Class and Small group)</a:t>
            </a:r>
          </a:p>
        </p:txBody>
      </p:sp>
      <p:sp>
        <p:nvSpPr>
          <p:cNvPr id="11" name="TextBox 10"/>
          <p:cNvSpPr txBox="1"/>
          <p:nvPr/>
        </p:nvSpPr>
        <p:spPr>
          <a:xfrm>
            <a:off x="2739627" y="2585413"/>
            <a:ext cx="1200150" cy="1015663"/>
          </a:xfrm>
          <a:prstGeom prst="rect">
            <a:avLst/>
          </a:prstGeom>
          <a:noFill/>
        </p:spPr>
        <p:txBody>
          <a:bodyPr wrap="square" rtlCol="0">
            <a:spAutoFit/>
          </a:bodyPr>
          <a:lstStyle/>
          <a:p>
            <a:pPr algn="ctr"/>
            <a:r>
              <a:rPr lang="en-US" sz="2000" b="1" u="sng" dirty="0"/>
              <a:t>Targeted</a:t>
            </a:r>
          </a:p>
          <a:p>
            <a:pPr algn="ctr"/>
            <a:r>
              <a:rPr lang="en-US" sz="2000" b="1" dirty="0"/>
              <a:t>SEN Support</a:t>
            </a:r>
          </a:p>
        </p:txBody>
      </p:sp>
      <p:sp>
        <p:nvSpPr>
          <p:cNvPr id="12" name="TextBox 11"/>
          <p:cNvSpPr txBox="1"/>
          <p:nvPr/>
        </p:nvSpPr>
        <p:spPr>
          <a:xfrm>
            <a:off x="2711047" y="1223372"/>
            <a:ext cx="1232297" cy="923330"/>
          </a:xfrm>
          <a:prstGeom prst="rect">
            <a:avLst/>
          </a:prstGeom>
          <a:noFill/>
        </p:spPr>
        <p:txBody>
          <a:bodyPr wrap="square" rtlCol="0">
            <a:spAutoFit/>
          </a:bodyPr>
          <a:lstStyle/>
          <a:p>
            <a:pPr algn="ctr"/>
            <a:r>
              <a:rPr lang="en-US" b="1" u="sng" dirty="0"/>
              <a:t>Specialist</a:t>
            </a:r>
          </a:p>
          <a:p>
            <a:pPr algn="ctr"/>
            <a:r>
              <a:rPr lang="en-US" b="1" dirty="0"/>
              <a:t>EHCP/High Needs</a:t>
            </a:r>
          </a:p>
        </p:txBody>
      </p:sp>
      <p:cxnSp>
        <p:nvCxnSpPr>
          <p:cNvPr id="14" name="Straight Connector 13"/>
          <p:cNvCxnSpPr/>
          <p:nvPr/>
        </p:nvCxnSpPr>
        <p:spPr>
          <a:xfrm>
            <a:off x="4100513" y="2157413"/>
            <a:ext cx="740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114927" y="4100515"/>
            <a:ext cx="6386515" cy="10891"/>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5472102" y="4346498"/>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43711" y="4266069"/>
            <a:ext cx="5072063" cy="2739211"/>
          </a:xfrm>
          <a:prstGeom prst="rect">
            <a:avLst/>
          </a:prstGeom>
          <a:noFill/>
        </p:spPr>
        <p:txBody>
          <a:bodyPr wrap="square" lIns="91440" tIns="45720" rIns="91440" bIns="45720" rtlCol="0" anchor="t">
            <a:spAutoFit/>
          </a:bodyPr>
          <a:lstStyle/>
          <a:p>
            <a:pPr algn="ctr"/>
            <a:r>
              <a:rPr lang="en-US" sz="1200" b="1" u="sng" dirty="0">
                <a:latin typeface="Comic Sans MS"/>
              </a:rPr>
              <a:t>Universal – High Quality Teaching</a:t>
            </a:r>
          </a:p>
          <a:p>
            <a:pPr algn="ctr"/>
            <a:endParaRPr lang="en-US" sz="1200" b="1" u="sng" dirty="0">
              <a:latin typeface="Comic Sans MS" panose="030F0702030302020204" pitchFamily="66" charset="0"/>
            </a:endParaRPr>
          </a:p>
          <a:p>
            <a:pPr algn="just"/>
            <a:r>
              <a:rPr lang="en-US" sz="1000" b="1" u="sng" dirty="0">
                <a:latin typeface="Comic Sans MS"/>
              </a:rPr>
              <a:t>Whole Class</a:t>
            </a:r>
            <a:r>
              <a:rPr lang="en-US" sz="1000" b="1" dirty="0">
                <a:latin typeface="Comic Sans MS"/>
              </a:rPr>
              <a:t>: </a:t>
            </a:r>
            <a:r>
              <a:rPr lang="en-US" sz="1000" dirty="0">
                <a:latin typeface="Comic Sans MS"/>
              </a:rPr>
              <a:t>Adaptive teaching and planning for activities/delivery/outcomes. In class TA support. In class targeted teacher support. Adapted phonics, reading bands. Increased: visual aids, chunked instructions, additional modelling, visual timetables, writing frames and scaffolds, word banks., multisensory teaching practice, alternative forms of recording, access to ICT, school Managing Relationships and </a:t>
            </a:r>
            <a:r>
              <a:rPr lang="en-US" sz="1000" dirty="0" err="1">
                <a:latin typeface="Comic Sans MS"/>
              </a:rPr>
              <a:t>Behaviour</a:t>
            </a:r>
            <a:r>
              <a:rPr lang="en-US" sz="1000" dirty="0">
                <a:latin typeface="Comic Sans MS"/>
              </a:rPr>
              <a:t> policy adaptations, adapted school PSHRE curriculum, proprioception / movement breaks, wobble cushions, pencil grips, fiddle toys, buff paper, reading rulers, </a:t>
            </a:r>
            <a:r>
              <a:rPr lang="en-US" sz="1000" dirty="0" err="1">
                <a:latin typeface="Comic Sans MS"/>
              </a:rPr>
              <a:t>coloured</a:t>
            </a:r>
            <a:r>
              <a:rPr lang="en-US" sz="1000" dirty="0">
                <a:latin typeface="Comic Sans MS"/>
              </a:rPr>
              <a:t> overlays etc.,  </a:t>
            </a:r>
            <a:endParaRPr lang="en-US" sz="1000" dirty="0">
              <a:latin typeface="Comic Sans MS" panose="030F0702030302020204" pitchFamily="66" charset="0"/>
            </a:endParaRPr>
          </a:p>
          <a:p>
            <a:pPr algn="just"/>
            <a:r>
              <a:rPr lang="en-US" sz="1000" b="1" u="sng" dirty="0">
                <a:latin typeface="Comic Sans MS"/>
              </a:rPr>
              <a:t>Small Group</a:t>
            </a:r>
            <a:r>
              <a:rPr lang="en-US" sz="1000" b="1" dirty="0">
                <a:latin typeface="Comic Sans MS"/>
              </a:rPr>
              <a:t>: </a:t>
            </a:r>
            <a:r>
              <a:rPr lang="en-US" sz="1000" dirty="0">
                <a:latin typeface="Comic Sans MS"/>
              </a:rPr>
              <a:t>Pre/Post teaching. Priority readers. Additional phonics boosters. Speech, language, communication and social skills groups (Time to Talk, Talk Boost, Socially Speaking, NELI, LEGO Therapy, small group ELSA support).  Gross and fine motor support. English and Mathematics boosters. Precision teaching. Numicon. Specific proprioception exercises.</a:t>
            </a:r>
          </a:p>
          <a:p>
            <a:pPr algn="just"/>
            <a:endParaRPr lang="en-US" dirty="0"/>
          </a:p>
        </p:txBody>
      </p:sp>
      <p:sp>
        <p:nvSpPr>
          <p:cNvPr id="23" name="TextBox 22"/>
          <p:cNvSpPr txBox="1"/>
          <p:nvPr/>
        </p:nvSpPr>
        <p:spPr>
          <a:xfrm>
            <a:off x="6843637" y="2371725"/>
            <a:ext cx="4938107" cy="1538883"/>
          </a:xfrm>
          <a:prstGeom prst="rect">
            <a:avLst/>
          </a:prstGeom>
          <a:noFill/>
        </p:spPr>
        <p:txBody>
          <a:bodyPr wrap="square" lIns="91440" tIns="45720" rIns="91440" bIns="45720" rtlCol="0" anchor="t">
            <a:spAutoFit/>
          </a:bodyPr>
          <a:lstStyle/>
          <a:p>
            <a:pPr algn="ctr"/>
            <a:r>
              <a:rPr lang="en-US" sz="1200" b="1" u="sng" dirty="0">
                <a:latin typeface="Comic Sans MS" panose="030F0702030302020204" pitchFamily="66" charset="0"/>
              </a:rPr>
              <a:t>Targeted – SEN Support</a:t>
            </a:r>
          </a:p>
          <a:p>
            <a:pPr algn="ctr"/>
            <a:endParaRPr lang="en-US" sz="1200" b="1" u="sng" dirty="0">
              <a:latin typeface="Comic Sans MS" panose="030F0702030302020204" pitchFamily="66" charset="0"/>
            </a:endParaRPr>
          </a:p>
          <a:p>
            <a:pPr algn="just"/>
            <a:r>
              <a:rPr lang="en-US" sz="1000" dirty="0">
                <a:latin typeface="Comic Sans MS"/>
              </a:rPr>
              <a:t>Universal high quality teaching adaptive practice in place and in addition:</a:t>
            </a:r>
          </a:p>
          <a:p>
            <a:pPr algn="just"/>
            <a:r>
              <a:rPr lang="en-US" sz="1000" dirty="0">
                <a:latin typeface="Comic Sans MS"/>
              </a:rPr>
              <a:t>individual speech and language support, </a:t>
            </a:r>
            <a:r>
              <a:rPr lang="en-US" sz="1000" dirty="0" err="1">
                <a:latin typeface="Comic Sans MS"/>
              </a:rPr>
              <a:t>personalised</a:t>
            </a:r>
            <a:r>
              <a:rPr lang="en-US" sz="1000" dirty="0">
                <a:latin typeface="Comic Sans MS"/>
              </a:rPr>
              <a:t> social stories, </a:t>
            </a:r>
            <a:r>
              <a:rPr lang="en-US" sz="1000" dirty="0" err="1">
                <a:latin typeface="Comic Sans MS"/>
              </a:rPr>
              <a:t>personalised</a:t>
            </a:r>
            <a:r>
              <a:rPr lang="en-US" sz="1000" dirty="0">
                <a:latin typeface="Comic Sans MS"/>
              </a:rPr>
              <a:t> Now and Next cards, individual ELSA support, additional Forest School, individual English and </a:t>
            </a:r>
            <a:r>
              <a:rPr lang="en-US" sz="1000" dirty="0" err="1">
                <a:latin typeface="Comic Sans MS"/>
              </a:rPr>
              <a:t>maths</a:t>
            </a:r>
            <a:r>
              <a:rPr lang="en-US" sz="1000" dirty="0">
                <a:latin typeface="Comic Sans MS"/>
              </a:rPr>
              <a:t> support in addition to class teaching. Individual precision teaching/phonics/reading. Support from external professionals, often involving care plans (SALT, OT), AATT provision (ICT). Environmental adaptions to the classroom (such as own work station).</a:t>
            </a:r>
          </a:p>
        </p:txBody>
      </p:sp>
      <p:sp>
        <p:nvSpPr>
          <p:cNvPr id="24" name="TextBox 23"/>
          <p:cNvSpPr txBox="1"/>
          <p:nvPr/>
        </p:nvSpPr>
        <p:spPr>
          <a:xfrm>
            <a:off x="6858497" y="924789"/>
            <a:ext cx="4771533" cy="1200329"/>
          </a:xfrm>
          <a:prstGeom prst="rect">
            <a:avLst/>
          </a:prstGeom>
          <a:noFill/>
        </p:spPr>
        <p:txBody>
          <a:bodyPr wrap="square" rtlCol="0">
            <a:spAutoFit/>
          </a:bodyPr>
          <a:lstStyle/>
          <a:p>
            <a:pPr algn="ctr"/>
            <a:r>
              <a:rPr lang="en-US" sz="1200" b="1" u="sng" dirty="0">
                <a:latin typeface="Comic Sans MS" panose="030F0702030302020204" pitchFamily="66" charset="0"/>
              </a:rPr>
              <a:t>Specialist – EHCP/High Needs</a:t>
            </a:r>
          </a:p>
          <a:p>
            <a:pPr algn="ctr"/>
            <a:endParaRPr lang="en-US" sz="1200" u="sng" dirty="0">
              <a:latin typeface="Comic Sans MS" panose="030F0702030302020204" pitchFamily="66" charset="0"/>
            </a:endParaRPr>
          </a:p>
          <a:p>
            <a:pPr algn="just"/>
            <a:r>
              <a:rPr lang="en-US" sz="1000" dirty="0">
                <a:latin typeface="Comic Sans MS" panose="030F0702030302020204" pitchFamily="66" charset="0"/>
              </a:rPr>
              <a:t>Highly adapted and adjusted curriculum planning and 1:1 support with additional input and specialist support from external agencies and a possible EHCP. </a:t>
            </a:r>
          </a:p>
          <a:p>
            <a:pPr algn="just"/>
            <a:endParaRPr lang="en-US" dirty="0"/>
          </a:p>
        </p:txBody>
      </p:sp>
      <p:sp>
        <p:nvSpPr>
          <p:cNvPr id="25" name="TextBox 24"/>
          <p:cNvSpPr txBox="1"/>
          <p:nvPr/>
        </p:nvSpPr>
        <p:spPr>
          <a:xfrm>
            <a:off x="4100513" y="285750"/>
            <a:ext cx="6800850" cy="369332"/>
          </a:xfrm>
          <a:prstGeom prst="rect">
            <a:avLst/>
          </a:prstGeom>
          <a:noFill/>
        </p:spPr>
        <p:txBody>
          <a:bodyPr wrap="square" rtlCol="0">
            <a:spAutoFit/>
          </a:bodyPr>
          <a:lstStyle/>
          <a:p>
            <a:pPr algn="ctr"/>
            <a:r>
              <a:rPr lang="en-US" b="1" dirty="0" err="1">
                <a:latin typeface="Comic Sans MS" panose="030F0702030302020204" pitchFamily="66" charset="0"/>
              </a:rPr>
              <a:t>Milverton</a:t>
            </a:r>
            <a:r>
              <a:rPr lang="en-US" b="1" dirty="0">
                <a:latin typeface="Comic Sans MS" panose="030F0702030302020204" pitchFamily="66" charset="0"/>
              </a:rPr>
              <a:t> Community Primary and Pre-School Provision Map </a:t>
            </a:r>
          </a:p>
        </p:txBody>
      </p:sp>
      <p:sp>
        <p:nvSpPr>
          <p:cNvPr id="26" name="Cloud Callout 25"/>
          <p:cNvSpPr/>
          <p:nvPr/>
        </p:nvSpPr>
        <p:spPr>
          <a:xfrm>
            <a:off x="235745" y="285750"/>
            <a:ext cx="2364578" cy="2085975"/>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What different types of support are available to children with SEND at </a:t>
            </a:r>
            <a:r>
              <a:rPr lang="en-US" sz="1200" b="1" dirty="0" err="1">
                <a:latin typeface="Comic Sans MS" panose="030F0702030302020204" pitchFamily="66" charset="0"/>
              </a:rPr>
              <a:t>Milverton</a:t>
            </a:r>
            <a:r>
              <a:rPr lang="en-US" sz="1200" b="1" dirty="0">
                <a:latin typeface="Comic Sans MS" panose="030F0702030302020204" pitchFamily="66" charset="0"/>
              </a:rPr>
              <a:t> School?</a:t>
            </a:r>
          </a:p>
        </p:txBody>
      </p:sp>
      <p:sp>
        <p:nvSpPr>
          <p:cNvPr id="27" name="Right Arrow 26"/>
          <p:cNvSpPr/>
          <p:nvPr/>
        </p:nvSpPr>
        <p:spPr>
          <a:xfrm>
            <a:off x="5467335" y="2841536"/>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5491143" y="1165121"/>
            <a:ext cx="771524"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45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8560" y="236190"/>
            <a:ext cx="2361596" cy="2035523"/>
          </a:xfrm>
          <a:prstGeom prst="cloudCallout">
            <a:avLst>
              <a:gd name="adj1" fmla="val 63243"/>
              <a:gd name="adj2" fmla="val 5087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is extra support allocated to children?</a:t>
            </a:r>
          </a:p>
        </p:txBody>
      </p:sp>
      <p:pic>
        <p:nvPicPr>
          <p:cNvPr id="3" name="Picture 2"/>
          <p:cNvPicPr>
            <a:picLocks noChangeAspect="1"/>
          </p:cNvPicPr>
          <p:nvPr/>
        </p:nvPicPr>
        <p:blipFill>
          <a:blip r:embed="rId2"/>
          <a:stretch>
            <a:fillRect/>
          </a:stretch>
        </p:blipFill>
        <p:spPr>
          <a:xfrm>
            <a:off x="8735026" y="856244"/>
            <a:ext cx="2286000" cy="2000250"/>
          </a:xfrm>
          <a:prstGeom prst="rect">
            <a:avLst/>
          </a:prstGeom>
        </p:spPr>
      </p:pic>
      <p:pic>
        <p:nvPicPr>
          <p:cNvPr id="4" name="Picture 3"/>
          <p:cNvPicPr>
            <a:picLocks noChangeAspect="1"/>
          </p:cNvPicPr>
          <p:nvPr/>
        </p:nvPicPr>
        <p:blipFill>
          <a:blip r:embed="rId3"/>
          <a:stretch>
            <a:fillRect/>
          </a:stretch>
        </p:blipFill>
        <p:spPr>
          <a:xfrm>
            <a:off x="198560" y="4304077"/>
            <a:ext cx="2101615" cy="1574183"/>
          </a:xfrm>
          <a:prstGeom prst="rect">
            <a:avLst/>
          </a:prstGeom>
        </p:spPr>
      </p:pic>
      <p:pic>
        <p:nvPicPr>
          <p:cNvPr id="5" name="Picture 4"/>
          <p:cNvPicPr>
            <a:picLocks noChangeAspect="1"/>
          </p:cNvPicPr>
          <p:nvPr/>
        </p:nvPicPr>
        <p:blipFill>
          <a:blip r:embed="rId4"/>
          <a:stretch>
            <a:fillRect/>
          </a:stretch>
        </p:blipFill>
        <p:spPr>
          <a:xfrm>
            <a:off x="5153883" y="4334808"/>
            <a:ext cx="1614187" cy="1614187"/>
          </a:xfrm>
          <a:prstGeom prst="rect">
            <a:avLst/>
          </a:prstGeom>
        </p:spPr>
      </p:pic>
      <p:sp>
        <p:nvSpPr>
          <p:cNvPr id="6" name="TextBox 5"/>
          <p:cNvSpPr txBox="1"/>
          <p:nvPr/>
        </p:nvSpPr>
        <p:spPr>
          <a:xfrm>
            <a:off x="7249126" y="3803073"/>
            <a:ext cx="3771900" cy="2031325"/>
          </a:xfrm>
          <a:prstGeom prst="rect">
            <a:avLst/>
          </a:prstGeom>
          <a:noFill/>
        </p:spPr>
        <p:txBody>
          <a:bodyPr wrap="square" lIns="91440" tIns="45720" rIns="91440" bIns="45720" rtlCol="0" anchor="t">
            <a:spAutoFit/>
          </a:bodyPr>
          <a:lstStyle/>
          <a:p>
            <a:r>
              <a:rPr lang="en-US" sz="1400" b="1" dirty="0">
                <a:latin typeface="Comic Sans MS"/>
              </a:rPr>
              <a:t>At Milverton School we use our SEND budget to provide the following additional support. We have 2 trained Emotional Literacy Support Assistants (ELSA) and a weekly Forest School provision to support children’s social and emotional development. Please see our </a:t>
            </a:r>
            <a:r>
              <a:rPr lang="en-US" sz="1400" b="1" dirty="0">
                <a:latin typeface="Comic Sans MS"/>
                <a:hlinkClick r:id="rId5"/>
              </a:rPr>
              <a:t>wellbeing page of our school website</a:t>
            </a:r>
            <a:r>
              <a:rPr lang="en-US" sz="1400" b="1" dirty="0">
                <a:latin typeface="Comic Sans MS"/>
              </a:rPr>
              <a:t> for further information.</a:t>
            </a:r>
            <a:endParaRPr lang="en-GB" sz="1400" b="1" dirty="0">
              <a:latin typeface="Comic Sans MS"/>
            </a:endParaRPr>
          </a:p>
        </p:txBody>
      </p:sp>
      <p:pic>
        <p:nvPicPr>
          <p:cNvPr id="7" name="Picture 6"/>
          <p:cNvPicPr>
            <a:picLocks noChangeAspect="1"/>
          </p:cNvPicPr>
          <p:nvPr/>
        </p:nvPicPr>
        <p:blipFill>
          <a:blip r:embed="rId6"/>
          <a:stretch>
            <a:fillRect/>
          </a:stretch>
        </p:blipFill>
        <p:spPr>
          <a:xfrm>
            <a:off x="2573633" y="4334808"/>
            <a:ext cx="2306791" cy="1543452"/>
          </a:xfrm>
          <a:prstGeom prst="rect">
            <a:avLst/>
          </a:prstGeom>
        </p:spPr>
      </p:pic>
      <p:sp>
        <p:nvSpPr>
          <p:cNvPr id="8" name="TextBox 7"/>
          <p:cNvSpPr txBox="1"/>
          <p:nvPr/>
        </p:nvSpPr>
        <p:spPr>
          <a:xfrm>
            <a:off x="2875816" y="385763"/>
            <a:ext cx="5543550" cy="3108543"/>
          </a:xfrm>
          <a:prstGeom prst="rect">
            <a:avLst/>
          </a:prstGeom>
          <a:noFill/>
        </p:spPr>
        <p:txBody>
          <a:bodyPr wrap="square" lIns="91440" tIns="45720" rIns="91440" bIns="45720" rtlCol="0" anchor="t">
            <a:spAutoFit/>
          </a:bodyPr>
          <a:lstStyle/>
          <a:p>
            <a:r>
              <a:rPr lang="en-US" sz="1400" b="1" dirty="0">
                <a:latin typeface="Comic Sans MS"/>
              </a:rPr>
              <a:t>The school budget is received from Somerset County Council. The Headteacher makes decisions on the allocation of the budget for SEND in consultation with the School Governors, Finance Officer and SENCO. This is allocated on the basis of the needs within the school and is reviewed regularly. Funding is allocated depending on individual children’s level of need and the support they require. For some children whose learning needs are high, complex or lifelong, additional high needs funding is provided by the local authority through an Education, Health and Care Plan (EHCP). The school budget is limited but we will always </a:t>
            </a:r>
            <a:r>
              <a:rPr lang="en-US" sz="1400" b="1" dirty="0" err="1">
                <a:latin typeface="Comic Sans MS"/>
              </a:rPr>
              <a:t>endeavour</a:t>
            </a:r>
            <a:r>
              <a:rPr lang="en-US" sz="1400" b="1" dirty="0">
                <a:latin typeface="Comic Sans MS"/>
              </a:rPr>
              <a:t> to do our best to support the pupils with SEND within our school. All classes are supported by teaching assistants to support in delivering the curriculum and any additional provision identified.</a:t>
            </a:r>
            <a:endParaRPr lang="en-GB" sz="1400" b="1" dirty="0">
              <a:latin typeface="Comic Sans MS"/>
            </a:endParaRPr>
          </a:p>
        </p:txBody>
      </p:sp>
    </p:spTree>
    <p:extLst>
      <p:ext uri="{BB962C8B-B14F-4D97-AF65-F5344CB8AC3E}">
        <p14:creationId xmlns:p14="http://schemas.microsoft.com/office/powerpoint/2010/main" val="35270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5745" y="285750"/>
            <a:ext cx="2178843" cy="2171700"/>
          </a:xfrm>
          <a:prstGeom prst="cloudCallout">
            <a:avLst>
              <a:gd name="adj1" fmla="val 31945"/>
              <a:gd name="adj2" fmla="val 66137"/>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Comic Sans MS" panose="030F0702030302020204" pitchFamily="66" charset="0"/>
              </a:rPr>
              <a:t>How are the teachers in school supported to work with children with SEND?</a:t>
            </a:r>
          </a:p>
        </p:txBody>
      </p:sp>
      <p:pic>
        <p:nvPicPr>
          <p:cNvPr id="4" name="Picture 3"/>
          <p:cNvPicPr>
            <a:picLocks noChangeAspect="1"/>
          </p:cNvPicPr>
          <p:nvPr/>
        </p:nvPicPr>
        <p:blipFill>
          <a:blip r:embed="rId2"/>
          <a:stretch>
            <a:fillRect/>
          </a:stretch>
        </p:blipFill>
        <p:spPr>
          <a:xfrm>
            <a:off x="8415337" y="335907"/>
            <a:ext cx="2457451" cy="1635322"/>
          </a:xfrm>
          <a:prstGeom prst="rect">
            <a:avLst/>
          </a:prstGeom>
        </p:spPr>
      </p:pic>
      <p:pic>
        <p:nvPicPr>
          <p:cNvPr id="5" name="Picture 4"/>
          <p:cNvPicPr>
            <a:picLocks noChangeAspect="1"/>
          </p:cNvPicPr>
          <p:nvPr/>
        </p:nvPicPr>
        <p:blipFill>
          <a:blip r:embed="rId3"/>
          <a:stretch>
            <a:fillRect/>
          </a:stretch>
        </p:blipFill>
        <p:spPr>
          <a:xfrm>
            <a:off x="745330" y="3700463"/>
            <a:ext cx="4032051" cy="2481262"/>
          </a:xfrm>
          <a:prstGeom prst="rect">
            <a:avLst/>
          </a:prstGeom>
        </p:spPr>
      </p:pic>
      <p:sp>
        <p:nvSpPr>
          <p:cNvPr id="6" name="TextBox 5"/>
          <p:cNvSpPr txBox="1"/>
          <p:nvPr/>
        </p:nvSpPr>
        <p:spPr>
          <a:xfrm>
            <a:off x="3114675" y="504573"/>
            <a:ext cx="4757738" cy="1169551"/>
          </a:xfrm>
          <a:prstGeom prst="rect">
            <a:avLst/>
          </a:prstGeom>
          <a:noFill/>
        </p:spPr>
        <p:txBody>
          <a:bodyPr wrap="square" rtlCol="0">
            <a:spAutoFit/>
          </a:bodyPr>
          <a:lstStyle/>
          <a:p>
            <a:r>
              <a:rPr lang="en-US" sz="1400" b="1" dirty="0">
                <a:latin typeface="Comic Sans MS" panose="030F0702030302020204" pitchFamily="66" charset="0"/>
              </a:rPr>
              <a:t>The SENCO attends regular development opportunities within the local cluster of schools and half termly meetings for the local area, which she then shares with other staff members through staff meetings.</a:t>
            </a:r>
            <a:endParaRPr lang="en-GB" sz="1400" b="1" dirty="0">
              <a:latin typeface="Comic Sans MS" panose="030F0702030302020204" pitchFamily="66" charset="0"/>
            </a:endParaRPr>
          </a:p>
        </p:txBody>
      </p:sp>
      <p:sp>
        <p:nvSpPr>
          <p:cNvPr id="7" name="TextBox 6"/>
          <p:cNvSpPr txBox="1"/>
          <p:nvPr/>
        </p:nvSpPr>
        <p:spPr>
          <a:xfrm>
            <a:off x="5400675" y="2311272"/>
            <a:ext cx="3143250" cy="1169551"/>
          </a:xfrm>
          <a:prstGeom prst="rect">
            <a:avLst/>
          </a:prstGeom>
          <a:noFill/>
        </p:spPr>
        <p:txBody>
          <a:bodyPr wrap="square" rtlCol="0">
            <a:spAutoFit/>
          </a:bodyPr>
          <a:lstStyle/>
          <a:p>
            <a:r>
              <a:rPr lang="en-US" sz="1400" b="1" dirty="0">
                <a:latin typeface="Comic Sans MS" panose="030F0702030302020204" pitchFamily="66" charset="0"/>
              </a:rPr>
              <a:t>The SENCO runs regular staff meetings to develop staff knowledge in the different areas of need and how they can support pupils within their class.</a:t>
            </a:r>
            <a:endParaRPr lang="en-GB" sz="1400" b="1" dirty="0">
              <a:latin typeface="Comic Sans MS" panose="030F0702030302020204" pitchFamily="66" charset="0"/>
            </a:endParaRPr>
          </a:p>
        </p:txBody>
      </p:sp>
      <p:sp>
        <p:nvSpPr>
          <p:cNvPr id="8" name="TextBox 7"/>
          <p:cNvSpPr txBox="1"/>
          <p:nvPr/>
        </p:nvSpPr>
        <p:spPr>
          <a:xfrm>
            <a:off x="8272462" y="4117971"/>
            <a:ext cx="3586164" cy="2462213"/>
          </a:xfrm>
          <a:prstGeom prst="rect">
            <a:avLst/>
          </a:prstGeom>
          <a:noFill/>
        </p:spPr>
        <p:txBody>
          <a:bodyPr wrap="square" lIns="91440" tIns="45720" rIns="91440" bIns="45720" rtlCol="0" anchor="t">
            <a:spAutoFit/>
          </a:bodyPr>
          <a:lstStyle/>
          <a:p>
            <a:r>
              <a:rPr lang="en-US" sz="1400" b="1" dirty="0">
                <a:latin typeface="Comic Sans MS"/>
              </a:rPr>
              <a:t>Staff training may be provided by external professionals, such as an Educational Psychologist or Access to Inclusion team, focused on areas identified within the school action plan. Individual members of staff identified as having specific training needs are supported internally, where possible, or through trainings provided by Somerset’s Support Services for Education, where relevant.</a:t>
            </a:r>
            <a:endParaRPr lang="en-GB" sz="1400" b="1" dirty="0">
              <a:latin typeface="Comic Sans MS"/>
            </a:endParaRPr>
          </a:p>
        </p:txBody>
      </p:sp>
      <p:sp>
        <p:nvSpPr>
          <p:cNvPr id="9" name="TextBox 8"/>
          <p:cNvSpPr txBox="1"/>
          <p:nvPr/>
        </p:nvSpPr>
        <p:spPr>
          <a:xfrm>
            <a:off x="2414588" y="1968707"/>
            <a:ext cx="2714625" cy="1384995"/>
          </a:xfrm>
          <a:prstGeom prst="rect">
            <a:avLst/>
          </a:prstGeom>
          <a:noFill/>
        </p:spPr>
        <p:txBody>
          <a:bodyPr wrap="square" lIns="91440" tIns="45720" rIns="91440" bIns="45720" rtlCol="0" anchor="t">
            <a:spAutoFit/>
          </a:bodyPr>
          <a:lstStyle/>
          <a:p>
            <a:r>
              <a:rPr lang="en-US" sz="1400" b="1" dirty="0">
                <a:latin typeface="Comic Sans MS"/>
              </a:rPr>
              <a:t>Termly Pupil Progress Meetings are held with class teachers, the SENCO and the Headteacher to discuss and support individual and groups of children</a:t>
            </a:r>
            <a:r>
              <a:rPr lang="en-US" sz="1400" b="1" dirty="0"/>
              <a:t>.</a:t>
            </a:r>
            <a:endParaRPr lang="en-GB" sz="1400" b="1" dirty="0"/>
          </a:p>
        </p:txBody>
      </p:sp>
      <p:sp>
        <p:nvSpPr>
          <p:cNvPr id="10" name="TextBox 9"/>
          <p:cNvSpPr txBox="1"/>
          <p:nvPr/>
        </p:nvSpPr>
        <p:spPr>
          <a:xfrm>
            <a:off x="5145279" y="4269880"/>
            <a:ext cx="2743200" cy="2031325"/>
          </a:xfrm>
          <a:prstGeom prst="rect">
            <a:avLst/>
          </a:prstGeom>
          <a:noFill/>
        </p:spPr>
        <p:txBody>
          <a:bodyPr wrap="square" lIns="91440" tIns="45720" rIns="91440" bIns="45720" rtlCol="0" anchor="t">
            <a:spAutoFit/>
          </a:bodyPr>
          <a:lstStyle/>
          <a:p>
            <a:r>
              <a:rPr lang="en-US" sz="1400" b="1" dirty="0">
                <a:latin typeface="Comic Sans MS"/>
              </a:rPr>
              <a:t>A SEND Planning Meeting is completed annually, with our link Educational Psychologist and Access to Inclusion Team to identify areas for focus for the coming year and an action plan written to address these.</a:t>
            </a:r>
          </a:p>
        </p:txBody>
      </p:sp>
      <p:sp>
        <p:nvSpPr>
          <p:cNvPr id="11" name="TextBox 10"/>
          <p:cNvSpPr txBox="1"/>
          <p:nvPr/>
        </p:nvSpPr>
        <p:spPr>
          <a:xfrm>
            <a:off x="9029699" y="2289632"/>
            <a:ext cx="2971801" cy="1600438"/>
          </a:xfrm>
          <a:prstGeom prst="rect">
            <a:avLst/>
          </a:prstGeom>
          <a:noFill/>
        </p:spPr>
        <p:txBody>
          <a:bodyPr wrap="square" rtlCol="0">
            <a:spAutoFit/>
          </a:bodyPr>
          <a:lstStyle/>
          <a:p>
            <a:r>
              <a:rPr lang="en-US" sz="1400" b="1" dirty="0">
                <a:latin typeface="Comic Sans MS" panose="030F0702030302020204" pitchFamily="66" charset="0"/>
              </a:rPr>
              <a:t>Regular review meetings are held with staff, the SENCO, parents and pupils for those children with identified needs on the SEN register, to identify the things working well and things that need improving</a:t>
            </a:r>
            <a:r>
              <a:rPr lang="en-US" sz="1400" b="1" dirty="0"/>
              <a:t>.</a:t>
            </a:r>
            <a:endParaRPr lang="en-GB" sz="1400" b="1" dirty="0"/>
          </a:p>
        </p:txBody>
      </p:sp>
    </p:spTree>
    <p:extLst>
      <p:ext uri="{BB962C8B-B14F-4D97-AF65-F5344CB8AC3E}">
        <p14:creationId xmlns:p14="http://schemas.microsoft.com/office/powerpoint/2010/main" val="379123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D9AB8758CD1941A79D2F253FB4C3DF" ma:contentTypeVersion="10" ma:contentTypeDescription="Create a new document." ma:contentTypeScope="" ma:versionID="a6a586341d8805c2d9243b5ad2d4c7ec">
  <xsd:schema xmlns:xsd="http://www.w3.org/2001/XMLSchema" xmlns:xs="http://www.w3.org/2001/XMLSchema" xmlns:p="http://schemas.microsoft.com/office/2006/metadata/properties" xmlns:ns2="6c18cff0-ad1d-4662-a2b5-20c3ca784888" targetNamespace="http://schemas.microsoft.com/office/2006/metadata/properties" ma:root="true" ma:fieldsID="3a3287378248912f2aa36d05287eba9d" ns2:_="">
    <xsd:import namespace="6c18cff0-ad1d-4662-a2b5-20c3ca78488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8cff0-ad1d-4662-a2b5-20c3ca7848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9fb9c10-a385-4e76-a7df-19cf8e353ad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18cff0-ad1d-4662-a2b5-20c3ca7848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387089-83B7-4E46-9E6C-C78E3E17DA10}">
  <ds:schemaRefs>
    <ds:schemaRef ds:uri="http://schemas.microsoft.com/sharepoint/v3/contenttype/forms"/>
  </ds:schemaRefs>
</ds:datastoreItem>
</file>

<file path=customXml/itemProps2.xml><?xml version="1.0" encoding="utf-8"?>
<ds:datastoreItem xmlns:ds="http://schemas.openxmlformats.org/officeDocument/2006/customXml" ds:itemID="{9D8A8E6E-5C2C-48D9-BA8B-B46B94BA9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18cff0-ad1d-4662-a2b5-20c3ca784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DD845-40BF-4E66-8861-9B560BCF3328}">
  <ds:schemaRefs>
    <ds:schemaRef ds:uri="http://purl.org/dc/dcmitype/"/>
    <ds:schemaRef ds:uri="http://schemas.microsoft.com/office/infopath/2007/PartnerControls"/>
    <ds:schemaRef ds:uri="http://schemas.microsoft.com/office/2006/metadata/properties"/>
    <ds:schemaRef ds:uri="6c18cff0-ad1d-4662-a2b5-20c3ca784888"/>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1260</TotalTime>
  <Words>2856</Words>
  <Application>Microsoft Office PowerPoint</Application>
  <PresentationFormat>Widescreen</PresentationFormat>
  <Paragraphs>88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Our Core Offer  At Milverton Community Primary and Pre-School we value inclusion for all children and ensure that everyone in our school community prioritises and embodies our school values: We Care. We Aspire. We belong. We have high expectations and aspirations for everyone regardless of differences in academic attainment, interests and attitudes. We aim to provide an environment where all pupils feel safe and can flourish. We are committed to providing an education that enables all pupils to make progress with the right level of support, care and encouragement to achieve their best and become confident individuals living fulfilling lives.  Some children may require additional support to help meet their needs or progress with their learning. The additional support may be through: specific resources, teaching approaches, interventions or adult support. The decision to implement additional support is made as part of a team approach involving the school, parents and children and is based on a variety of factors including each child’s social, emotional and academic needs. As a school we understand that children’s social and emotional development is key to their academic progress and value the importance of supporting children’s self-esteem, self-regulation and resilience. The need for additional support may also be identified through assessments carried out by teaching staff or other professionals. It may also be based on ensuring children have a smooth transition into school, or through different phases within school, or if a child is going through significant change either at home or school.   A pupil has SEND where their learning difficulty or disability calls for special educational provision that is different from or additional to that normally available to pupils of the same age. A pupil may also have SEND if they a significantly greater difficulty in learning than the majority of their peers of the same age.  This information report describes the range of provision and support available to identified children as and when appropriate. This information is subject to change depending on budgetary constraints and policy review. Milverton Community Primary School is a maintained primary school with no specialist provision on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Milverton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Lewis</dc:creator>
  <cp:lastModifiedBy>Meera Pow</cp:lastModifiedBy>
  <cp:revision>277</cp:revision>
  <cp:lastPrinted>2022-12-07T14:18:44Z</cp:lastPrinted>
  <dcterms:created xsi:type="dcterms:W3CDTF">2019-11-12T21:44:08Z</dcterms:created>
  <dcterms:modified xsi:type="dcterms:W3CDTF">2024-11-27T13:50:01Z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0x010100D4D9AB8758CD1941A79D2F253FB4C3DF</vt:lpwstr>
  </property>
  <property fmtid="{D5CDD505-2E9C-101B-9397-08002B2CF9AE}" pid="3" name="Order">
    <vt:r8>143800</vt:r8>
  </property>
  <property fmtid="{D5CDD505-2E9C-101B-9397-08002B2CF9AE}" pid="4" name="MediaServiceImageTags">
    <vt:lpwstr/>
  </property>
</Properties>
</file>