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64" r:id="rId3"/>
    <p:sldId id="263" r:id="rId4"/>
  </p:sldIdLst>
  <p:sldSz cx="9601200" cy="12801600" type="A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E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>
    <p:restoredLeft sz="5974" autoAdjust="0"/>
    <p:restoredTop sz="86375" autoAdjust="0"/>
  </p:normalViewPr>
  <p:slideViewPr>
    <p:cSldViewPr snapToGrid="0">
      <p:cViewPr>
        <p:scale>
          <a:sx n="150" d="100"/>
          <a:sy n="150" d="100"/>
        </p:scale>
        <p:origin x="390" y="-44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3.xml"/><Relationship Id="rId5" Type="http://schemas.openxmlformats.org/officeDocument/2006/relationships/presProps" Target="presProps.xml"/><Relationship Id="rId1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0A77-DB05-458E-AE51-A0BB53803E4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46-0158-4E53-851D-1E8B97D5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043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0A77-DB05-458E-AE51-A0BB53803E4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46-0158-4E53-851D-1E8B97D5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8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0A77-DB05-458E-AE51-A0BB53803E4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46-0158-4E53-851D-1E8B97D5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56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0A77-DB05-458E-AE51-A0BB53803E4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46-0158-4E53-851D-1E8B97D5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1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0A77-DB05-458E-AE51-A0BB53803E4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46-0158-4E53-851D-1E8B97D5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17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0A77-DB05-458E-AE51-A0BB53803E4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46-0158-4E53-851D-1E8B97D5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61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0A77-DB05-458E-AE51-A0BB53803E4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46-0158-4E53-851D-1E8B97D5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07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0A77-DB05-458E-AE51-A0BB53803E4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46-0158-4E53-851D-1E8B97D5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4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0A77-DB05-458E-AE51-A0BB53803E4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46-0158-4E53-851D-1E8B97D5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5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0A77-DB05-458E-AE51-A0BB53803E4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46-0158-4E53-851D-1E8B97D5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37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C0A77-DB05-458E-AE51-A0BB53803E4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F1E46-0158-4E53-851D-1E8B97D5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4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C0A77-DB05-458E-AE51-A0BB53803E42}" type="datetimeFigureOut">
              <a:rPr lang="en-US" smtClean="0"/>
              <a:t>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F1E46-0158-4E53-851D-1E8B97D543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6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19.png"/><Relationship Id="rId39" Type="http://schemas.openxmlformats.org/officeDocument/2006/relationships/image" Target="../media/image26.png"/><Relationship Id="rId21" Type="http://schemas.microsoft.com/office/2007/relationships/hdphoto" Target="../media/hdphoto4.wdp"/><Relationship Id="rId34" Type="http://schemas.openxmlformats.org/officeDocument/2006/relationships/image" Target="../media/image23.png"/><Relationship Id="rId42" Type="http://schemas.microsoft.com/office/2007/relationships/hdphoto" Target="../media/hdphoto14.wdp"/><Relationship Id="rId47" Type="http://schemas.microsoft.com/office/2007/relationships/hdphoto" Target="../media/hdphoto16.wdp"/><Relationship Id="rId50" Type="http://schemas.openxmlformats.org/officeDocument/2006/relationships/image" Target="../media/image32.tiff"/><Relationship Id="rId7" Type="http://schemas.microsoft.com/office/2007/relationships/hdphoto" Target="../media/hdphoto1.wdp"/><Relationship Id="rId2" Type="http://schemas.openxmlformats.org/officeDocument/2006/relationships/image" Target="../media/image1.tiff"/><Relationship Id="rId16" Type="http://schemas.openxmlformats.org/officeDocument/2006/relationships/image" Target="../media/image12.tiff"/><Relationship Id="rId29" Type="http://schemas.microsoft.com/office/2007/relationships/hdphoto" Target="../media/hdphoto8.wdp"/><Relationship Id="rId11" Type="http://schemas.openxmlformats.org/officeDocument/2006/relationships/image" Target="../media/image8.png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37" Type="http://schemas.openxmlformats.org/officeDocument/2006/relationships/image" Target="../media/image25.png"/><Relationship Id="rId40" Type="http://schemas.microsoft.com/office/2007/relationships/hdphoto" Target="../media/hdphoto13.wdp"/><Relationship Id="rId45" Type="http://schemas.openxmlformats.org/officeDocument/2006/relationships/image" Target="../media/image29.tiff"/><Relationship Id="rId5" Type="http://schemas.openxmlformats.org/officeDocument/2006/relationships/image" Target="../media/image4.tiff"/><Relationship Id="rId15" Type="http://schemas.openxmlformats.org/officeDocument/2006/relationships/image" Target="../media/image11.tiff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openxmlformats.org/officeDocument/2006/relationships/image" Target="../media/image24.tiff"/><Relationship Id="rId49" Type="http://schemas.microsoft.com/office/2007/relationships/hdphoto" Target="../media/hdphoto17.wdp"/><Relationship Id="rId10" Type="http://schemas.openxmlformats.org/officeDocument/2006/relationships/image" Target="../media/image7.tiff"/><Relationship Id="rId19" Type="http://schemas.openxmlformats.org/officeDocument/2006/relationships/image" Target="../media/image15.png"/><Relationship Id="rId31" Type="http://schemas.openxmlformats.org/officeDocument/2006/relationships/image" Target="../media/image21.tiff"/><Relationship Id="rId44" Type="http://schemas.microsoft.com/office/2007/relationships/hdphoto" Target="../media/hdphoto15.wdp"/><Relationship Id="rId4" Type="http://schemas.openxmlformats.org/officeDocument/2006/relationships/image" Target="../media/image3.svg"/><Relationship Id="rId9" Type="http://schemas.microsoft.com/office/2007/relationships/hdphoto" Target="../media/hdphoto2.wdp"/><Relationship Id="rId14" Type="http://schemas.openxmlformats.org/officeDocument/2006/relationships/image" Target="../media/image10.tiff"/><Relationship Id="rId22" Type="http://schemas.openxmlformats.org/officeDocument/2006/relationships/image" Target="../media/image17.png"/><Relationship Id="rId27" Type="http://schemas.microsoft.com/office/2007/relationships/hdphoto" Target="../media/hdphoto7.wdp"/><Relationship Id="rId30" Type="http://schemas.microsoft.com/office/2007/relationships/hdphoto" Target="../media/hdphoto9.wdp"/><Relationship Id="rId35" Type="http://schemas.microsoft.com/office/2007/relationships/hdphoto" Target="../media/hdphoto11.wdp"/><Relationship Id="rId43" Type="http://schemas.openxmlformats.org/officeDocument/2006/relationships/image" Target="../media/image28.png"/><Relationship Id="rId48" Type="http://schemas.openxmlformats.org/officeDocument/2006/relationships/image" Target="../media/image31.png"/><Relationship Id="rId8" Type="http://schemas.openxmlformats.org/officeDocument/2006/relationships/image" Target="../media/image6.png"/><Relationship Id="rId51" Type="http://schemas.openxmlformats.org/officeDocument/2006/relationships/image" Target="../media/image33.tiff"/><Relationship Id="rId3" Type="http://schemas.openxmlformats.org/officeDocument/2006/relationships/image" Target="../media/image2.png"/><Relationship Id="rId12" Type="http://schemas.microsoft.com/office/2007/relationships/hdphoto" Target="../media/hdphoto3.wdp"/><Relationship Id="rId17" Type="http://schemas.openxmlformats.org/officeDocument/2006/relationships/image" Target="../media/image13.png"/><Relationship Id="rId25" Type="http://schemas.microsoft.com/office/2007/relationships/hdphoto" Target="../media/hdphoto6.wdp"/><Relationship Id="rId33" Type="http://schemas.microsoft.com/office/2007/relationships/hdphoto" Target="../media/hdphoto10.wdp"/><Relationship Id="rId38" Type="http://schemas.microsoft.com/office/2007/relationships/hdphoto" Target="../media/hdphoto12.wdp"/><Relationship Id="rId46" Type="http://schemas.openxmlformats.org/officeDocument/2006/relationships/image" Target="../media/image30.png"/><Relationship Id="rId20" Type="http://schemas.openxmlformats.org/officeDocument/2006/relationships/image" Target="../media/image16.png"/><Relationship Id="rId41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37.png"/><Relationship Id="rId7" Type="http://schemas.openxmlformats.org/officeDocument/2006/relationships/image" Target="../media/image32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179">
            <a:extLst>
              <a:ext uri="{FF2B5EF4-FFF2-40B4-BE49-F238E27FC236}">
                <a16:creationId xmlns:a16="http://schemas.microsoft.com/office/drawing/2014/main" id="{58E65CB9-571C-4249-89AC-DD7D4BAAA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2740" y="2545421"/>
            <a:ext cx="564736" cy="567306"/>
          </a:xfrm>
          <a:prstGeom prst="rect">
            <a:avLst/>
          </a:prstGeom>
        </p:spPr>
      </p:pic>
      <p:pic>
        <p:nvPicPr>
          <p:cNvPr id="110" name="Graphic 4">
            <a:extLst>
              <a:ext uri="{FF2B5EF4-FFF2-40B4-BE49-F238E27FC236}">
                <a16:creationId xmlns:a16="http://schemas.microsoft.com/office/drawing/2014/main" id="{95435FBA-B15B-4018-BF9E-E6D0D49F2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0454" b="12298"/>
          <a:stretch/>
        </p:blipFill>
        <p:spPr>
          <a:xfrm>
            <a:off x="267276" y="1192747"/>
            <a:ext cx="8838881" cy="6706646"/>
          </a:xfrm>
          <a:prstGeom prst="rect">
            <a:avLst/>
          </a:prstGeom>
        </p:spPr>
      </p:pic>
      <p:pic>
        <p:nvPicPr>
          <p:cNvPr id="109" name="Graphic 4">
            <a:extLst>
              <a:ext uri="{FF2B5EF4-FFF2-40B4-BE49-F238E27FC236}">
                <a16:creationId xmlns:a16="http://schemas.microsoft.com/office/drawing/2014/main" id="{95435FBA-B15B-4018-BF9E-E6D0D49F2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0792"/>
          <a:stretch/>
        </p:blipFill>
        <p:spPr>
          <a:xfrm>
            <a:off x="269872" y="6303173"/>
            <a:ext cx="8865001" cy="6022200"/>
          </a:xfrm>
          <a:prstGeom prst="rect">
            <a:avLst/>
          </a:prstGeom>
        </p:spPr>
      </p:pic>
      <p:pic>
        <p:nvPicPr>
          <p:cNvPr id="193" name="Picture 192">
            <a:extLst>
              <a:ext uri="{FF2B5EF4-FFF2-40B4-BE49-F238E27FC236}">
                <a16:creationId xmlns:a16="http://schemas.microsoft.com/office/drawing/2014/main" id="{685BFA58-4163-FE48-B898-FE9F932780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b="13289"/>
          <a:stretch/>
        </p:blipFill>
        <p:spPr>
          <a:xfrm>
            <a:off x="55498" y="3146081"/>
            <a:ext cx="633129" cy="809493"/>
          </a:xfrm>
          <a:prstGeom prst="rect">
            <a:avLst/>
          </a:prstGeom>
        </p:spPr>
      </p:pic>
      <p:pic>
        <p:nvPicPr>
          <p:cNvPr id="187" name="Picture 186">
            <a:extLst>
              <a:ext uri="{FF2B5EF4-FFF2-40B4-BE49-F238E27FC236}">
                <a16:creationId xmlns:a16="http://schemas.microsoft.com/office/drawing/2014/main" id="{6031562D-70DA-3D4F-AB3D-F27506F3349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624" y="4168695"/>
            <a:ext cx="684139" cy="631443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713E3B04-5652-9542-A3A5-EF0D087157F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1475" y="4206203"/>
            <a:ext cx="681141" cy="923325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603E0AC1-EAD5-034C-8BAA-FEEAC189FCC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8184" t="8827" r="9236" b="10332"/>
          <a:stretch/>
        </p:blipFill>
        <p:spPr>
          <a:xfrm>
            <a:off x="3436010" y="5991771"/>
            <a:ext cx="813816" cy="55178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2F79AFB3-C3B7-BB42-A047-F71FC27C651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4471" y="10966957"/>
            <a:ext cx="649177" cy="687116"/>
          </a:xfrm>
          <a:prstGeom prst="rect">
            <a:avLst/>
          </a:prstGeom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id="{BC76BFF2-6D27-A143-A94F-51BA37E0CBAC}"/>
              </a:ext>
            </a:extLst>
          </p:cNvPr>
          <p:cNvPicPr/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r="5760" b="4860"/>
          <a:stretch/>
        </p:blipFill>
        <p:spPr bwMode="auto">
          <a:xfrm rot="21169840">
            <a:off x="7946437" y="11318373"/>
            <a:ext cx="1221978" cy="12293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2C492AF2-E765-9440-AF9D-DB328BF4F52C}"/>
              </a:ext>
            </a:extLst>
          </p:cNvPr>
          <p:cNvGrpSpPr/>
          <p:nvPr/>
        </p:nvGrpSpPr>
        <p:grpSpPr>
          <a:xfrm>
            <a:off x="6462682" y="11702535"/>
            <a:ext cx="914400" cy="914400"/>
            <a:chOff x="6883898" y="11763553"/>
            <a:chExt cx="914400" cy="914400"/>
          </a:xfrm>
        </p:grpSpPr>
        <p:sp>
          <p:nvSpPr>
            <p:cNvPr id="9" name="Teardrop 8"/>
            <p:cNvSpPr/>
            <p:nvPr/>
          </p:nvSpPr>
          <p:spPr>
            <a:xfrm>
              <a:off x="6883898" y="11763553"/>
              <a:ext cx="914400" cy="914400"/>
            </a:xfrm>
            <a:prstGeom prst="teardrop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ardrop 9"/>
            <p:cNvSpPr/>
            <p:nvPr/>
          </p:nvSpPr>
          <p:spPr>
            <a:xfrm>
              <a:off x="6960098" y="11839753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926684" y="12004146"/>
              <a:ext cx="8418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Engineering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Drawing</a:t>
              </a:r>
            </a:p>
          </p:txBody>
        </p:sp>
      </p:grpSp>
      <p:sp>
        <p:nvSpPr>
          <p:cNvPr id="202" name="Text Box 4">
            <a:extLst>
              <a:ext uri="{FF2B5EF4-FFF2-40B4-BE49-F238E27FC236}">
                <a16:creationId xmlns:a16="http://schemas.microsoft.com/office/drawing/2014/main" id="{9F9E4326-DFCD-D947-ABA4-D2F91AE516F6}"/>
              </a:ext>
            </a:extLst>
          </p:cNvPr>
          <p:cNvSpPr txBox="1">
            <a:spLocks noChangeArrowheads="1"/>
          </p:cNvSpPr>
          <p:nvPr/>
        </p:nvSpPr>
        <p:spPr bwMode="auto">
          <a:xfrm rot="21099656">
            <a:off x="7986873" y="11599183"/>
            <a:ext cx="1178616" cy="88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algn="ctr" defTabSz="51434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844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51434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000" b="1" dirty="0">
                <a:latin typeface="Calibri" panose="020F0502020204030204" pitchFamily="34" charset="0"/>
                <a:cs typeface="Times New Roman" panose="02020603050405020304" pitchFamily="18" charset="0"/>
              </a:rPr>
              <a:t>KS3</a:t>
            </a:r>
            <a:endParaRPr lang="en-US" altLang="en-US" sz="5000" dirty="0">
              <a:latin typeface="Arial" panose="020B0604020202020204" pitchFamily="34" charset="0"/>
            </a:endParaRPr>
          </a:p>
        </p:txBody>
      </p:sp>
      <p:sp>
        <p:nvSpPr>
          <p:cNvPr id="203" name="Text Box 4">
            <a:extLst>
              <a:ext uri="{FF2B5EF4-FFF2-40B4-BE49-F238E27FC236}">
                <a16:creationId xmlns:a16="http://schemas.microsoft.com/office/drawing/2014/main" id="{DE2632FB-2FA9-694B-8D34-F1DD8A8DBE24}"/>
              </a:ext>
            </a:extLst>
          </p:cNvPr>
          <p:cNvSpPr txBox="1">
            <a:spLocks noChangeArrowheads="1"/>
          </p:cNvSpPr>
          <p:nvPr/>
        </p:nvSpPr>
        <p:spPr bwMode="auto">
          <a:xfrm rot="21099656">
            <a:off x="8037826" y="11668348"/>
            <a:ext cx="1011809" cy="24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pPr algn="ctr" defTabSz="51434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>
                <a:latin typeface="Calibri" panose="020F0502020204030204" pitchFamily="34" charset="0"/>
                <a:cs typeface="Times New Roman" panose="02020603050405020304" pitchFamily="18" charset="0"/>
              </a:rPr>
              <a:t>START OF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9A12306-89A5-904A-BB46-EE5EA4089D34}"/>
              </a:ext>
            </a:extLst>
          </p:cNvPr>
          <p:cNvGrpSpPr/>
          <p:nvPr/>
        </p:nvGrpSpPr>
        <p:grpSpPr>
          <a:xfrm>
            <a:off x="4030099" y="11702535"/>
            <a:ext cx="914400" cy="914400"/>
            <a:chOff x="5959785" y="10871620"/>
            <a:chExt cx="914400" cy="914400"/>
          </a:xfrm>
        </p:grpSpPr>
        <p:sp>
          <p:nvSpPr>
            <p:cNvPr id="208" name="Teardrop 207">
              <a:extLst>
                <a:ext uri="{FF2B5EF4-FFF2-40B4-BE49-F238E27FC236}">
                  <a16:creationId xmlns:a16="http://schemas.microsoft.com/office/drawing/2014/main" id="{A422EEA5-D122-564C-8ACC-36DF48FB7952}"/>
                </a:ext>
              </a:extLst>
            </p:cNvPr>
            <p:cNvSpPr/>
            <p:nvPr/>
          </p:nvSpPr>
          <p:spPr>
            <a:xfrm>
              <a:off x="5959785" y="10871620"/>
              <a:ext cx="914400" cy="914400"/>
            </a:xfrm>
            <a:prstGeom prst="teardrop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9" name="Teardrop 208">
              <a:extLst>
                <a:ext uri="{FF2B5EF4-FFF2-40B4-BE49-F238E27FC236}">
                  <a16:creationId xmlns:a16="http://schemas.microsoft.com/office/drawing/2014/main" id="{F2D60537-7130-1346-B363-63BF5BA483F1}"/>
                </a:ext>
              </a:extLst>
            </p:cNvPr>
            <p:cNvSpPr/>
            <p:nvPr/>
          </p:nvSpPr>
          <p:spPr>
            <a:xfrm>
              <a:off x="6035985" y="10947820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5942FD82-911D-2447-9916-D309D3850EEF}"/>
                </a:ext>
              </a:extLst>
            </p:cNvPr>
            <p:cNvSpPr/>
            <p:nvPr/>
          </p:nvSpPr>
          <p:spPr>
            <a:xfrm>
              <a:off x="6037836" y="11126952"/>
              <a:ext cx="77136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Moodlight</a:t>
              </a:r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Project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BC91616-869B-AB43-83BA-18BB1FDD3E98}"/>
              </a:ext>
            </a:extLst>
          </p:cNvPr>
          <p:cNvGrpSpPr/>
          <p:nvPr/>
        </p:nvGrpSpPr>
        <p:grpSpPr>
          <a:xfrm>
            <a:off x="1507708" y="11702535"/>
            <a:ext cx="914400" cy="914400"/>
            <a:chOff x="82384" y="11839753"/>
            <a:chExt cx="914400" cy="914400"/>
          </a:xfrm>
        </p:grpSpPr>
        <p:sp>
          <p:nvSpPr>
            <p:cNvPr id="212" name="Teardrop 211">
              <a:extLst>
                <a:ext uri="{FF2B5EF4-FFF2-40B4-BE49-F238E27FC236}">
                  <a16:creationId xmlns:a16="http://schemas.microsoft.com/office/drawing/2014/main" id="{1CF59C5E-E7D0-364C-BC19-5CF28F5812C8}"/>
                </a:ext>
              </a:extLst>
            </p:cNvPr>
            <p:cNvSpPr/>
            <p:nvPr/>
          </p:nvSpPr>
          <p:spPr>
            <a:xfrm>
              <a:off x="82384" y="11839753"/>
              <a:ext cx="914400" cy="914400"/>
            </a:xfrm>
            <a:prstGeom prst="teardrop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3" name="Teardrop 212">
              <a:extLst>
                <a:ext uri="{FF2B5EF4-FFF2-40B4-BE49-F238E27FC236}">
                  <a16:creationId xmlns:a16="http://schemas.microsoft.com/office/drawing/2014/main" id="{D6D89330-5F44-D648-A79C-9238A7B0FBE9}"/>
                </a:ext>
              </a:extLst>
            </p:cNvPr>
            <p:cNvSpPr/>
            <p:nvPr/>
          </p:nvSpPr>
          <p:spPr>
            <a:xfrm>
              <a:off x="158584" y="11915953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88CCEA58-EC1E-CE4F-B044-38D6EC3F68E3}"/>
                </a:ext>
              </a:extLst>
            </p:cNvPr>
            <p:cNvSpPr/>
            <p:nvPr/>
          </p:nvSpPr>
          <p:spPr>
            <a:xfrm>
              <a:off x="211732" y="12080346"/>
              <a:ext cx="66877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Monster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Dolls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0C53987-2AE4-4544-AFC0-4F40E13D0684}"/>
              </a:ext>
            </a:extLst>
          </p:cNvPr>
          <p:cNvGrpSpPr/>
          <p:nvPr/>
        </p:nvGrpSpPr>
        <p:grpSpPr>
          <a:xfrm>
            <a:off x="2650435" y="10038462"/>
            <a:ext cx="914400" cy="914400"/>
            <a:chOff x="2946425" y="11899071"/>
            <a:chExt cx="914400" cy="914400"/>
          </a:xfrm>
        </p:grpSpPr>
        <p:sp>
          <p:nvSpPr>
            <p:cNvPr id="215" name="Teardrop 214">
              <a:extLst>
                <a:ext uri="{FF2B5EF4-FFF2-40B4-BE49-F238E27FC236}">
                  <a16:creationId xmlns:a16="http://schemas.microsoft.com/office/drawing/2014/main" id="{6AB724F3-85A6-254A-9642-326CDC080700}"/>
                </a:ext>
              </a:extLst>
            </p:cNvPr>
            <p:cNvSpPr/>
            <p:nvPr/>
          </p:nvSpPr>
          <p:spPr>
            <a:xfrm>
              <a:off x="2946425" y="11899071"/>
              <a:ext cx="914400" cy="914400"/>
            </a:xfrm>
            <a:prstGeom prst="teardrop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6" name="Teardrop 215">
              <a:extLst>
                <a:ext uri="{FF2B5EF4-FFF2-40B4-BE49-F238E27FC236}">
                  <a16:creationId xmlns:a16="http://schemas.microsoft.com/office/drawing/2014/main" id="{5B0328DF-0B25-C543-9958-F2E3B7D62A50}"/>
                </a:ext>
              </a:extLst>
            </p:cNvPr>
            <p:cNvSpPr/>
            <p:nvPr/>
          </p:nvSpPr>
          <p:spPr>
            <a:xfrm>
              <a:off x="3022625" y="11975271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AB84E17D-1A91-C146-B6CF-001CC69C476C}"/>
                </a:ext>
              </a:extLst>
            </p:cNvPr>
            <p:cNvSpPr/>
            <p:nvPr/>
          </p:nvSpPr>
          <p:spPr>
            <a:xfrm>
              <a:off x="3128673" y="12139664"/>
              <a:ext cx="56297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Food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Tech’ 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4269A3A-95D3-4E40-B074-E9E276A60301}"/>
              </a:ext>
            </a:extLst>
          </p:cNvPr>
          <p:cNvGrpSpPr/>
          <p:nvPr/>
        </p:nvGrpSpPr>
        <p:grpSpPr>
          <a:xfrm>
            <a:off x="180021" y="10350149"/>
            <a:ext cx="914400" cy="914400"/>
            <a:chOff x="5457565" y="11843425"/>
            <a:chExt cx="914400" cy="914400"/>
          </a:xfrm>
        </p:grpSpPr>
        <p:sp>
          <p:nvSpPr>
            <p:cNvPr id="218" name="Teardrop 217">
              <a:extLst>
                <a:ext uri="{FF2B5EF4-FFF2-40B4-BE49-F238E27FC236}">
                  <a16:creationId xmlns:a16="http://schemas.microsoft.com/office/drawing/2014/main" id="{101C9E5C-25DA-7341-903D-DDA151FB924A}"/>
                </a:ext>
              </a:extLst>
            </p:cNvPr>
            <p:cNvSpPr/>
            <p:nvPr/>
          </p:nvSpPr>
          <p:spPr>
            <a:xfrm>
              <a:off x="5457565" y="11843425"/>
              <a:ext cx="914400" cy="914400"/>
            </a:xfrm>
            <a:prstGeom prst="teardrop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9" name="Teardrop 218">
              <a:extLst>
                <a:ext uri="{FF2B5EF4-FFF2-40B4-BE49-F238E27FC236}">
                  <a16:creationId xmlns:a16="http://schemas.microsoft.com/office/drawing/2014/main" id="{5C0A4D75-9045-F948-970A-F8CE749C07FC}"/>
                </a:ext>
              </a:extLst>
            </p:cNvPr>
            <p:cNvSpPr/>
            <p:nvPr/>
          </p:nvSpPr>
          <p:spPr>
            <a:xfrm>
              <a:off x="5533765" y="11919625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441BD77E-CF1F-C942-91B2-3E5016A57AD1}"/>
                </a:ext>
              </a:extLst>
            </p:cNvPr>
            <p:cNvSpPr/>
            <p:nvPr/>
          </p:nvSpPr>
          <p:spPr>
            <a:xfrm>
              <a:off x="5539625" y="12084018"/>
              <a:ext cx="7633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Workshop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Skills 1</a:t>
              </a:r>
            </a:p>
          </p:txBody>
        </p:sp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72F4CAA9-E512-F344-8C8C-E063AD894AA8}"/>
              </a:ext>
            </a:extLst>
          </p:cNvPr>
          <p:cNvGrpSpPr/>
          <p:nvPr/>
        </p:nvGrpSpPr>
        <p:grpSpPr>
          <a:xfrm>
            <a:off x="5140545" y="10037700"/>
            <a:ext cx="914400" cy="914400"/>
            <a:chOff x="6883898" y="11763553"/>
            <a:chExt cx="914400" cy="914400"/>
          </a:xfrm>
        </p:grpSpPr>
        <p:sp>
          <p:nvSpPr>
            <p:cNvPr id="228" name="Teardrop 227">
              <a:extLst>
                <a:ext uri="{FF2B5EF4-FFF2-40B4-BE49-F238E27FC236}">
                  <a16:creationId xmlns:a16="http://schemas.microsoft.com/office/drawing/2014/main" id="{6B614195-65AE-4049-96B3-59A33416ACE9}"/>
                </a:ext>
              </a:extLst>
            </p:cNvPr>
            <p:cNvSpPr/>
            <p:nvPr/>
          </p:nvSpPr>
          <p:spPr>
            <a:xfrm>
              <a:off x="6883898" y="11763553"/>
              <a:ext cx="914400" cy="914400"/>
            </a:xfrm>
            <a:prstGeom prst="teardrop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9" name="Teardrop 228">
              <a:extLst>
                <a:ext uri="{FF2B5EF4-FFF2-40B4-BE49-F238E27FC236}">
                  <a16:creationId xmlns:a16="http://schemas.microsoft.com/office/drawing/2014/main" id="{94B532CF-DA10-994C-8395-480370694D6F}"/>
                </a:ext>
              </a:extLst>
            </p:cNvPr>
            <p:cNvSpPr/>
            <p:nvPr/>
          </p:nvSpPr>
          <p:spPr>
            <a:xfrm>
              <a:off x="6960098" y="11839753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04178020-4364-364E-8703-80D36481D78F}"/>
                </a:ext>
              </a:extLst>
            </p:cNvPr>
            <p:cNvSpPr/>
            <p:nvPr/>
          </p:nvSpPr>
          <p:spPr>
            <a:xfrm>
              <a:off x="7017252" y="12004146"/>
              <a:ext cx="66075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USB Pen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Project</a:t>
              </a:r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F3EA2F8C-0798-DA45-B788-6023A9DDE4C8}"/>
              </a:ext>
            </a:extLst>
          </p:cNvPr>
          <p:cNvGrpSpPr/>
          <p:nvPr/>
        </p:nvGrpSpPr>
        <p:grpSpPr>
          <a:xfrm>
            <a:off x="7687010" y="9973557"/>
            <a:ext cx="914400" cy="914400"/>
            <a:chOff x="5959785" y="10871620"/>
            <a:chExt cx="914400" cy="914400"/>
          </a:xfrm>
        </p:grpSpPr>
        <p:sp>
          <p:nvSpPr>
            <p:cNvPr id="232" name="Teardrop 231">
              <a:extLst>
                <a:ext uri="{FF2B5EF4-FFF2-40B4-BE49-F238E27FC236}">
                  <a16:creationId xmlns:a16="http://schemas.microsoft.com/office/drawing/2014/main" id="{4C628446-C654-F64A-84DA-7982F75759E5}"/>
                </a:ext>
              </a:extLst>
            </p:cNvPr>
            <p:cNvSpPr/>
            <p:nvPr/>
          </p:nvSpPr>
          <p:spPr>
            <a:xfrm>
              <a:off x="5959785" y="10871620"/>
              <a:ext cx="914400" cy="914400"/>
            </a:xfrm>
            <a:prstGeom prst="teardrop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3" name="Teardrop 232">
              <a:extLst>
                <a:ext uri="{FF2B5EF4-FFF2-40B4-BE49-F238E27FC236}">
                  <a16:creationId xmlns:a16="http://schemas.microsoft.com/office/drawing/2014/main" id="{9389108D-62FE-2C44-981E-DAC48A8BA248}"/>
                </a:ext>
              </a:extLst>
            </p:cNvPr>
            <p:cNvSpPr/>
            <p:nvPr/>
          </p:nvSpPr>
          <p:spPr>
            <a:xfrm>
              <a:off x="6035985" y="10947820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6CA14860-EBC3-3140-9966-555444F75A19}"/>
                </a:ext>
              </a:extLst>
            </p:cNvPr>
            <p:cNvSpPr/>
            <p:nvPr/>
          </p:nvSpPr>
          <p:spPr>
            <a:xfrm>
              <a:off x="6072302" y="11110879"/>
              <a:ext cx="7024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LED Door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Hanger</a:t>
              </a:r>
            </a:p>
          </p:txBody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31E6E620-47D4-6B4F-BA32-3EB229730E1C}"/>
              </a:ext>
            </a:extLst>
          </p:cNvPr>
          <p:cNvGrpSpPr/>
          <p:nvPr/>
        </p:nvGrpSpPr>
        <p:grpSpPr>
          <a:xfrm>
            <a:off x="7764268" y="8434885"/>
            <a:ext cx="914400" cy="914400"/>
            <a:chOff x="82384" y="11839753"/>
            <a:chExt cx="914400" cy="914400"/>
          </a:xfrm>
        </p:grpSpPr>
        <p:sp>
          <p:nvSpPr>
            <p:cNvPr id="256" name="Teardrop 255">
              <a:extLst>
                <a:ext uri="{FF2B5EF4-FFF2-40B4-BE49-F238E27FC236}">
                  <a16:creationId xmlns:a16="http://schemas.microsoft.com/office/drawing/2014/main" id="{393E9F79-7C11-3C4E-B358-9C84DDE793D4}"/>
                </a:ext>
              </a:extLst>
            </p:cNvPr>
            <p:cNvSpPr/>
            <p:nvPr/>
          </p:nvSpPr>
          <p:spPr>
            <a:xfrm>
              <a:off x="82384" y="11839753"/>
              <a:ext cx="914400" cy="914400"/>
            </a:xfrm>
            <a:prstGeom prst="teardrop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7" name="Teardrop 256">
              <a:extLst>
                <a:ext uri="{FF2B5EF4-FFF2-40B4-BE49-F238E27FC236}">
                  <a16:creationId xmlns:a16="http://schemas.microsoft.com/office/drawing/2014/main" id="{B00298C5-5E8C-7343-A95C-56F3B7A3599B}"/>
                </a:ext>
              </a:extLst>
            </p:cNvPr>
            <p:cNvSpPr/>
            <p:nvPr/>
          </p:nvSpPr>
          <p:spPr>
            <a:xfrm>
              <a:off x="158584" y="11915953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37B11B00-824F-3F41-A327-2BD69349267B}"/>
                </a:ext>
              </a:extLst>
            </p:cNvPr>
            <p:cNvSpPr/>
            <p:nvPr/>
          </p:nvSpPr>
          <p:spPr>
            <a:xfrm>
              <a:off x="226161" y="12080346"/>
              <a:ext cx="6399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Cushion </a:t>
              </a:r>
            </a:p>
            <a:p>
              <a:pPr algn="ctr"/>
              <a:r>
                <a:rPr lang="en-US" sz="1000" b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Covers</a:t>
              </a:r>
              <a:endParaRPr lang="en-US" sz="1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BE94465A-1B90-2D44-A911-7A2864536879}"/>
              </a:ext>
            </a:extLst>
          </p:cNvPr>
          <p:cNvSpPr txBox="1"/>
          <p:nvPr/>
        </p:nvSpPr>
        <p:spPr>
          <a:xfrm>
            <a:off x="4739535" y="9244012"/>
            <a:ext cx="1436397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sz="800">
                <a:solidFill>
                  <a:schemeClr val="accent6"/>
                </a:solidFill>
              </a:rPr>
              <a:t>Students design </a:t>
            </a:r>
            <a:r>
              <a:rPr lang="en-GB" sz="800" dirty="0">
                <a:solidFill>
                  <a:schemeClr val="accent6"/>
                </a:solidFill>
              </a:rPr>
              <a:t>and make a casing for a USB stick This project introduces </a:t>
            </a:r>
            <a:r>
              <a:rPr lang="en-GB" sz="800" b="1" dirty="0">
                <a:solidFill>
                  <a:schemeClr val="accent6"/>
                </a:solidFill>
              </a:rPr>
              <a:t>research and development</a:t>
            </a:r>
            <a:r>
              <a:rPr lang="en-GB" sz="800" dirty="0">
                <a:solidFill>
                  <a:schemeClr val="accent6"/>
                </a:solidFill>
              </a:rPr>
              <a:t>, leading students to use </a:t>
            </a:r>
            <a:r>
              <a:rPr lang="en-GB" sz="800" b="1" dirty="0">
                <a:solidFill>
                  <a:schemeClr val="accent6"/>
                </a:solidFill>
              </a:rPr>
              <a:t>CAD </a:t>
            </a:r>
            <a:r>
              <a:rPr lang="en-GB" sz="800" dirty="0">
                <a:solidFill>
                  <a:schemeClr val="accent6"/>
                </a:solidFill>
              </a:rPr>
              <a:t>software, then the </a:t>
            </a:r>
            <a:r>
              <a:rPr lang="en-GB" sz="800" b="1" dirty="0">
                <a:solidFill>
                  <a:schemeClr val="accent6"/>
                </a:solidFill>
              </a:rPr>
              <a:t>CAM </a:t>
            </a:r>
            <a:r>
              <a:rPr lang="en-GB" sz="800" dirty="0">
                <a:solidFill>
                  <a:schemeClr val="accent6"/>
                </a:solidFill>
              </a:rPr>
              <a:t>laser cutter. </a:t>
            </a:r>
            <a:endParaRPr lang="en-US" sz="800" dirty="0">
              <a:solidFill>
                <a:schemeClr val="accent6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6338CEE-8288-9A48-9243-C9BA81A02C26}"/>
              </a:ext>
            </a:extLst>
          </p:cNvPr>
          <p:cNvSpPr/>
          <p:nvPr/>
        </p:nvSpPr>
        <p:spPr>
          <a:xfrm>
            <a:off x="6438859" y="10652078"/>
            <a:ext cx="1102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</a:rPr>
              <a:t>An introduction to basic drawing skills such as </a:t>
            </a:r>
            <a:r>
              <a:rPr lang="en-US" sz="800" b="1" dirty="0">
                <a:solidFill>
                  <a:schemeClr val="accent6"/>
                </a:solidFill>
              </a:rPr>
              <a:t>shading, blending and rendering</a:t>
            </a:r>
            <a:r>
              <a:rPr lang="en-US" sz="800" dirty="0">
                <a:solidFill>
                  <a:schemeClr val="accent6"/>
                </a:solidFill>
              </a:rPr>
              <a:t>, leading onto 3 sections of work</a:t>
            </a:r>
            <a:r>
              <a:rPr lang="en-US" sz="800" b="1" dirty="0">
                <a:solidFill>
                  <a:schemeClr val="accent6"/>
                </a:solidFill>
              </a:rPr>
              <a:t>: isomeric, 1 and 2 point perspective.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4123482-FA5C-1E42-A34D-B204F2D00784}"/>
              </a:ext>
            </a:extLst>
          </p:cNvPr>
          <p:cNvSpPr txBox="1"/>
          <p:nvPr/>
        </p:nvSpPr>
        <p:spPr>
          <a:xfrm>
            <a:off x="1356768" y="10804615"/>
            <a:ext cx="1438599" cy="95410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fontAlgn="base"/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Students are encouraged to design and make a monster doll toy for others. They will gain </a:t>
            </a:r>
            <a:r>
              <a:rPr lang="en-GB" sz="800" b="1" dirty="0">
                <a:solidFill>
                  <a:schemeClr val="accent2">
                    <a:lumMod val="75000"/>
                  </a:schemeClr>
                </a:solidFill>
              </a:rPr>
              <a:t>fabric cuttings skills </a:t>
            </a:r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along with “applique” and a variety of embroidery </a:t>
            </a:r>
            <a:r>
              <a:rPr lang="en-GB" sz="800" b="1" dirty="0">
                <a:solidFill>
                  <a:schemeClr val="accent2">
                    <a:lumMod val="75000"/>
                  </a:schemeClr>
                </a:solidFill>
              </a:rPr>
              <a:t>techniques.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E9E633A-A7B1-E04B-8B39-C8B00A053D84}"/>
              </a:ext>
            </a:extLst>
          </p:cNvPr>
          <p:cNvSpPr txBox="1"/>
          <p:nvPr/>
        </p:nvSpPr>
        <p:spPr>
          <a:xfrm>
            <a:off x="1593120" y="4007362"/>
            <a:ext cx="1172593" cy="132343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fontAlgn="base"/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Students learn how to sew in a zip and creating a </a:t>
            </a:r>
            <a:r>
              <a:rPr lang="en-GB" sz="800" b="1" dirty="0">
                <a:solidFill>
                  <a:schemeClr val="accent2">
                    <a:lumMod val="75000"/>
                  </a:schemeClr>
                </a:solidFill>
              </a:rPr>
              <a:t>fully lined pencil case using the sewing machine</a:t>
            </a:r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. They learn about a textile designer and produce their own fabric pattern using a </a:t>
            </a:r>
            <a:r>
              <a:rPr lang="en-GB" sz="800" b="1" dirty="0">
                <a:solidFill>
                  <a:schemeClr val="accent2">
                    <a:lumMod val="75000"/>
                  </a:schemeClr>
                </a:solidFill>
              </a:rPr>
              <a:t>dye sublimation machine.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B4892D1-9A40-EF48-8F10-827C16F544E0}"/>
              </a:ext>
            </a:extLst>
          </p:cNvPr>
          <p:cNvSpPr txBox="1"/>
          <p:nvPr/>
        </p:nvSpPr>
        <p:spPr>
          <a:xfrm>
            <a:off x="2971567" y="4306012"/>
            <a:ext cx="1810198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fontAlgn="base"/>
            <a:r>
              <a:rPr lang="en-GB" sz="800" dirty="0">
                <a:solidFill>
                  <a:schemeClr val="accent6"/>
                </a:solidFill>
              </a:rPr>
              <a:t>Students learn to use </a:t>
            </a:r>
            <a:r>
              <a:rPr lang="en-GB" sz="800" b="1" dirty="0">
                <a:solidFill>
                  <a:schemeClr val="accent6"/>
                </a:solidFill>
              </a:rPr>
              <a:t>CAD Sketchup </a:t>
            </a:r>
            <a:r>
              <a:rPr lang="en-GB" sz="800" dirty="0">
                <a:solidFill>
                  <a:schemeClr val="accent6"/>
                </a:solidFill>
              </a:rPr>
              <a:t>to complete 3 mini projects which guide them towards being able to independently complete a professional CAD Interior design of a room/s.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FB674B-5EF2-A548-8A03-3CB99564AAA6}"/>
              </a:ext>
            </a:extLst>
          </p:cNvPr>
          <p:cNvSpPr/>
          <p:nvPr/>
        </p:nvSpPr>
        <p:spPr>
          <a:xfrm>
            <a:off x="4058172" y="5613365"/>
            <a:ext cx="16475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solidFill>
                  <a:schemeClr val="accent6"/>
                </a:solidFill>
                <a:latin typeface="Calibri" panose="020F0502020204030204" pitchFamily="34" charset="0"/>
              </a:rPr>
              <a:t>Students independently designing a game of their choice on the computer. Students then go on to developing a variety of </a:t>
            </a:r>
            <a:r>
              <a:rPr lang="en-GB" sz="800" b="1" dirty="0">
                <a:solidFill>
                  <a:schemeClr val="accent6"/>
                </a:solidFill>
                <a:latin typeface="Calibri" panose="020F0502020204030204" pitchFamily="34" charset="0"/>
              </a:rPr>
              <a:t>cutting and joining techniques along with laminating</a:t>
            </a:r>
            <a:r>
              <a:rPr lang="en-GB" sz="800" dirty="0">
                <a:solidFill>
                  <a:schemeClr val="accent6"/>
                </a:solidFill>
                <a:latin typeface="Calibri" panose="020F0502020204030204" pitchFamily="34" charset="0"/>
              </a:rPr>
              <a:t>. They will finish by completing counters, cards, and a holder for the game</a:t>
            </a:r>
            <a:endParaRPr lang="en-US" sz="800" dirty="0">
              <a:solidFill>
                <a:schemeClr val="accent6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CA2C0C-EC2F-AE41-A554-44854A83BA8A}"/>
              </a:ext>
            </a:extLst>
          </p:cNvPr>
          <p:cNvSpPr/>
          <p:nvPr/>
        </p:nvSpPr>
        <p:spPr>
          <a:xfrm>
            <a:off x="5139420" y="7324661"/>
            <a:ext cx="19314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6"/>
                </a:solidFill>
                <a:latin typeface="Calibri" panose="020F0502020204030204" pitchFamily="34" charset="0"/>
              </a:rPr>
              <a:t>Students develop their drawing skills, whilst learning about the basic principles of </a:t>
            </a:r>
            <a:r>
              <a:rPr lang="en-GB" sz="800" b="1" dirty="0">
                <a:solidFill>
                  <a:schemeClr val="accent6"/>
                </a:solidFill>
                <a:latin typeface="Calibri" panose="020F0502020204030204" pitchFamily="34" charset="0"/>
              </a:rPr>
              <a:t>prototyping</a:t>
            </a:r>
            <a:r>
              <a:rPr lang="en-GB" sz="800" dirty="0">
                <a:solidFill>
                  <a:schemeClr val="accent6"/>
                </a:solidFill>
                <a:latin typeface="Calibri" panose="020F0502020204030204" pitchFamily="34" charset="0"/>
              </a:rPr>
              <a:t>. An overview of iconic Leicester buildings are discussed, helping to develop students </a:t>
            </a:r>
            <a:r>
              <a:rPr lang="en-GB" sz="800" b="1" dirty="0">
                <a:solidFill>
                  <a:schemeClr val="accent6"/>
                </a:solidFill>
                <a:latin typeface="Calibri" panose="020F0502020204030204" pitchFamily="34" charset="0"/>
              </a:rPr>
              <a:t>cultural capital, </a:t>
            </a:r>
            <a:r>
              <a:rPr lang="en-GB" sz="800" dirty="0">
                <a:solidFill>
                  <a:schemeClr val="accent6"/>
                </a:solidFill>
                <a:latin typeface="Calibri" panose="020F0502020204030204" pitchFamily="34" charset="0"/>
              </a:rPr>
              <a:t>leading to a </a:t>
            </a:r>
            <a:r>
              <a:rPr lang="en-GB" sz="800" b="1" dirty="0">
                <a:solidFill>
                  <a:schemeClr val="accent6"/>
                </a:solidFill>
                <a:latin typeface="Calibri" panose="020F0502020204030204" pitchFamily="34" charset="0"/>
              </a:rPr>
              <a:t>“brief “ </a:t>
            </a:r>
            <a:r>
              <a:rPr lang="en-GB" sz="800" dirty="0">
                <a:solidFill>
                  <a:schemeClr val="accent6"/>
                </a:solidFill>
                <a:latin typeface="Calibri" panose="020F0502020204030204" pitchFamily="34" charset="0"/>
              </a:rPr>
              <a:t>to design a commercial building in Leicester, which must in some way be environmentally friendly</a:t>
            </a:r>
            <a:endParaRPr lang="en-US" sz="800" dirty="0">
              <a:solidFill>
                <a:schemeClr val="accent6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13322F-72B2-FB44-AF75-31C11D57E433}"/>
              </a:ext>
            </a:extLst>
          </p:cNvPr>
          <p:cNvSpPr/>
          <p:nvPr/>
        </p:nvSpPr>
        <p:spPr>
          <a:xfrm>
            <a:off x="2745179" y="7272957"/>
            <a:ext cx="17191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accent6"/>
                </a:solidFill>
              </a:rPr>
              <a:t>Students are taught  how to </a:t>
            </a:r>
            <a:r>
              <a:rPr lang="en-US" sz="800" b="1" dirty="0">
                <a:solidFill>
                  <a:schemeClr val="accent6"/>
                </a:solidFill>
              </a:rPr>
              <a:t>measure, cut, fold and construct </a:t>
            </a:r>
            <a:r>
              <a:rPr lang="en-US" sz="800" dirty="0">
                <a:solidFill>
                  <a:schemeClr val="accent6"/>
                </a:solidFill>
              </a:rPr>
              <a:t>paper to form increasingly complex </a:t>
            </a:r>
            <a:r>
              <a:rPr lang="en-US" sz="800" b="1" dirty="0">
                <a:solidFill>
                  <a:schemeClr val="accent6"/>
                </a:solidFill>
              </a:rPr>
              <a:t>mechanical movement</a:t>
            </a:r>
            <a:r>
              <a:rPr lang="en-US" sz="800" dirty="0">
                <a:solidFill>
                  <a:schemeClr val="accent6"/>
                </a:solidFill>
              </a:rPr>
              <a:t>. Students   develop  imaginative approaches to problem solving and take </a:t>
            </a:r>
            <a:r>
              <a:rPr lang="en-US" sz="800" b="1" dirty="0">
                <a:solidFill>
                  <a:schemeClr val="accent6"/>
                </a:solidFill>
              </a:rPr>
              <a:t>creative risks</a:t>
            </a:r>
            <a:r>
              <a:rPr lang="en-US" sz="800" dirty="0">
                <a:solidFill>
                  <a:schemeClr val="accent6"/>
                </a:solidFill>
              </a:rPr>
              <a:t> to design and assemble  imaginative Pop up book, greeting cards and packaging.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A9CA3D-3026-3A4E-B4BB-B1BD849E240A}"/>
              </a:ext>
            </a:extLst>
          </p:cNvPr>
          <p:cNvSpPr/>
          <p:nvPr/>
        </p:nvSpPr>
        <p:spPr>
          <a:xfrm>
            <a:off x="2010742" y="9265909"/>
            <a:ext cx="27287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Students follow recipes safely with emphasis on traditional </a:t>
            </a:r>
            <a:r>
              <a:rPr lang="en-GB" sz="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British cuisine, world foods, health, nutrition and diet. </a:t>
            </a:r>
            <a:r>
              <a:rPr lang="en-GB" sz="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Students develop essential life skills to make a range of savoury and sweet dishes to realise the importance of </a:t>
            </a:r>
            <a:r>
              <a:rPr lang="en-GB" sz="8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feeding themselves </a:t>
            </a:r>
            <a:r>
              <a:rPr lang="en-GB" sz="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preparing ingredients and cooking safely using a variety of methods, equipment and utensils.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6AA31B-B5E1-7443-B48C-11D9005D655B}"/>
              </a:ext>
            </a:extLst>
          </p:cNvPr>
          <p:cNvSpPr/>
          <p:nvPr/>
        </p:nvSpPr>
        <p:spPr>
          <a:xfrm>
            <a:off x="838436" y="5712013"/>
            <a:ext cx="25067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Students “build” on prior skills to become increasingly competent in “modifying” recipes and dishes. A deeper understanding of the function of ingredients  related to health and nutrition leads to creative adaptations and sustainability by utilising  leftover ingredients. Students make connections to cooking as a means of supporting and improving personal health and wellbeing through a nutritional balanced diet.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5C3649-8535-EC45-A233-40F949F62077}"/>
              </a:ext>
            </a:extLst>
          </p:cNvPr>
          <p:cNvSpPr/>
          <p:nvPr/>
        </p:nvSpPr>
        <p:spPr>
          <a:xfrm>
            <a:off x="7678290" y="7617328"/>
            <a:ext cx="1905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Students design and make a cushion cover taking inspiration from letter styles (Font Styles). The cushion must have a letter by incorporating </a:t>
            </a:r>
            <a:r>
              <a:rPr lang="en-GB" sz="800" b="1" dirty="0">
                <a:solidFill>
                  <a:schemeClr val="accent2">
                    <a:lumMod val="75000"/>
                  </a:schemeClr>
                </a:solidFill>
              </a:rPr>
              <a:t>CAD CAM </a:t>
            </a:r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into their design. The students will use  </a:t>
            </a:r>
            <a:r>
              <a:rPr lang="en-GB" sz="800" b="1" dirty="0">
                <a:solidFill>
                  <a:schemeClr val="accent2">
                    <a:lumMod val="75000"/>
                  </a:schemeClr>
                </a:solidFill>
              </a:rPr>
              <a:t>Applique and Embroidery techniques.</a:t>
            </a:r>
            <a:endParaRPr lang="en-US" sz="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150AED-F9A2-B440-8B74-A7642D1EE4EB}"/>
              </a:ext>
            </a:extLst>
          </p:cNvPr>
          <p:cNvSpPr/>
          <p:nvPr/>
        </p:nvSpPr>
        <p:spPr>
          <a:xfrm>
            <a:off x="6378489" y="5635947"/>
            <a:ext cx="20483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Students are </a:t>
            </a:r>
            <a:r>
              <a:rPr lang="en-GB" sz="800" b="1" dirty="0">
                <a:solidFill>
                  <a:schemeClr val="accent2">
                    <a:lumMod val="75000"/>
                  </a:schemeClr>
                </a:solidFill>
              </a:rPr>
              <a:t>encouraged to drink water throughout the day for hydration </a:t>
            </a:r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and improve concentration and </a:t>
            </a:r>
            <a:r>
              <a:rPr lang="en-GB" sz="800" b="1" dirty="0">
                <a:solidFill>
                  <a:schemeClr val="accent2">
                    <a:lumMod val="75000"/>
                  </a:schemeClr>
                </a:solidFill>
              </a:rPr>
              <a:t>less sugary drinks </a:t>
            </a:r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by designing and making an </a:t>
            </a:r>
            <a:r>
              <a:rPr lang="en-GB" sz="800" b="1" dirty="0">
                <a:solidFill>
                  <a:schemeClr val="accent2">
                    <a:lumMod val="75000"/>
                  </a:schemeClr>
                </a:solidFill>
              </a:rPr>
              <a:t>insulated quilted water bottle holder</a:t>
            </a:r>
            <a:r>
              <a:rPr lang="en-GB" sz="800" dirty="0">
                <a:solidFill>
                  <a:schemeClr val="accent2">
                    <a:lumMod val="75000"/>
                  </a:schemeClr>
                </a:solidFill>
              </a:rPr>
              <a:t> that will keep their water cool, stops their books from getting wet and encourage students to drink more water and encouraging  them to be more health conscious </a:t>
            </a:r>
            <a:endParaRPr lang="en-US" sz="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13E49DC-84F8-AE43-93B9-E069BC18DC80}"/>
              </a:ext>
            </a:extLst>
          </p:cNvPr>
          <p:cNvSpPr/>
          <p:nvPr/>
        </p:nvSpPr>
        <p:spPr>
          <a:xfrm>
            <a:off x="3476808" y="10810544"/>
            <a:ext cx="2058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0070C0"/>
                </a:solidFill>
                <a:ea typeface="Times New Roman" panose="02020603050405020304" pitchFamily="18" charset="0"/>
              </a:rPr>
              <a:t>An introduction to electronics requiring no soldering and only screwdrivers to connect their </a:t>
            </a:r>
            <a:r>
              <a:rPr lang="en-GB" sz="800" b="1" dirty="0">
                <a:solidFill>
                  <a:srgbClr val="0070C0"/>
                </a:solidFill>
                <a:ea typeface="Times New Roman" panose="02020603050405020304" pitchFamily="18" charset="0"/>
              </a:rPr>
              <a:t>LED to terminal blocks</a:t>
            </a:r>
            <a:r>
              <a:rPr lang="en-GB" sz="800" dirty="0">
                <a:solidFill>
                  <a:srgbClr val="0070C0"/>
                </a:solidFill>
                <a:ea typeface="Times New Roman" panose="02020603050405020304" pitchFamily="18" charset="0"/>
              </a:rPr>
              <a:t>. Students design &amp; make a ‘Moodlight’ that illuminates  a ‘cut out’ design with a rainbow LED circuit to.       </a:t>
            </a:r>
          </a:p>
          <a:p>
            <a:r>
              <a:rPr lang="en-GB" sz="800" dirty="0">
                <a:solidFill>
                  <a:srgbClr val="0070C0"/>
                </a:solidFill>
                <a:ea typeface="Times New Roman" panose="02020603050405020304" pitchFamily="18" charset="0"/>
              </a:rPr>
              <a:t>light up a silhouette  image in a variety of different LED colours.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F8BE6CE-C298-6940-A431-4C3BB776ACE7}"/>
              </a:ext>
            </a:extLst>
          </p:cNvPr>
          <p:cNvSpPr/>
          <p:nvPr/>
        </p:nvSpPr>
        <p:spPr>
          <a:xfrm>
            <a:off x="6378490" y="2231898"/>
            <a:ext cx="16466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6"/>
                </a:solidFill>
              </a:rPr>
              <a:t>Students will face real world issues with challenging </a:t>
            </a:r>
            <a:r>
              <a:rPr lang="en-GB" sz="800" b="1" dirty="0">
                <a:solidFill>
                  <a:schemeClr val="accent6"/>
                </a:solidFill>
              </a:rPr>
              <a:t>STEM mini projects, including climate change, renewable energy, food security and disaster preparedness</a:t>
            </a:r>
            <a:r>
              <a:rPr lang="en-GB" sz="800" dirty="0">
                <a:solidFill>
                  <a:schemeClr val="accent6"/>
                </a:solidFill>
              </a:rPr>
              <a:t>. Whether students are developing a floating garden, designing a hand-washing station or reusing plastic for enterprise, students will develop their own ingenious solution to a </a:t>
            </a:r>
            <a:r>
              <a:rPr lang="en-GB" sz="800" b="1" dirty="0">
                <a:solidFill>
                  <a:schemeClr val="accent6"/>
                </a:solidFill>
              </a:rPr>
              <a:t>real world problem.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F0293DB-1AD2-DA43-8FEB-B5F53327298A}"/>
              </a:ext>
            </a:extLst>
          </p:cNvPr>
          <p:cNvSpPr/>
          <p:nvPr/>
        </p:nvSpPr>
        <p:spPr>
          <a:xfrm>
            <a:off x="66847" y="9378701"/>
            <a:ext cx="196257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6"/>
                </a:solidFill>
              </a:rPr>
              <a:t>Students develop skills in a design </a:t>
            </a:r>
            <a:r>
              <a:rPr lang="en-GB" sz="800" b="1" dirty="0">
                <a:solidFill>
                  <a:schemeClr val="accent6"/>
                </a:solidFill>
              </a:rPr>
              <a:t>workshop environment</a:t>
            </a:r>
            <a:r>
              <a:rPr lang="en-GB" sz="800" dirty="0">
                <a:solidFill>
                  <a:schemeClr val="accent6"/>
                </a:solidFill>
              </a:rPr>
              <a:t>, working with tools safely  building on an understanding of </a:t>
            </a:r>
            <a:r>
              <a:rPr lang="en-GB" sz="800" b="1" dirty="0">
                <a:solidFill>
                  <a:schemeClr val="accent6"/>
                </a:solidFill>
              </a:rPr>
              <a:t>materials,</a:t>
            </a:r>
            <a:r>
              <a:rPr lang="en-GB" sz="800" dirty="0">
                <a:solidFill>
                  <a:schemeClr val="accent6"/>
                </a:solidFill>
              </a:rPr>
              <a:t> exploring the </a:t>
            </a:r>
            <a:r>
              <a:rPr lang="en-GB" sz="800" b="1" dirty="0">
                <a:solidFill>
                  <a:schemeClr val="accent6"/>
                </a:solidFill>
              </a:rPr>
              <a:t>iterative design cycle approach</a:t>
            </a:r>
            <a:r>
              <a:rPr lang="en-GB" sz="800" dirty="0">
                <a:solidFill>
                  <a:schemeClr val="accent6"/>
                </a:solidFill>
              </a:rPr>
              <a:t>, encouraging independent design thinking in the design development process of working products.</a:t>
            </a:r>
            <a:endParaRPr lang="en-US" sz="800" dirty="0">
              <a:solidFill>
                <a:schemeClr val="accent6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0AAEA448-F7B2-8448-B6A1-35CEB771DB70}"/>
              </a:ext>
            </a:extLst>
          </p:cNvPr>
          <p:cNvSpPr/>
          <p:nvPr/>
        </p:nvSpPr>
        <p:spPr>
          <a:xfrm>
            <a:off x="7868177" y="3879854"/>
            <a:ext cx="17153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6"/>
                </a:solidFill>
              </a:rPr>
              <a:t>Students improve upon workshop skills using an </a:t>
            </a:r>
            <a:r>
              <a:rPr lang="en-GB" sz="800" b="1" dirty="0">
                <a:solidFill>
                  <a:schemeClr val="accent6"/>
                </a:solidFill>
              </a:rPr>
              <a:t>iterative design cycle </a:t>
            </a:r>
            <a:r>
              <a:rPr lang="en-GB" sz="800" dirty="0">
                <a:solidFill>
                  <a:schemeClr val="accent6"/>
                </a:solidFill>
              </a:rPr>
              <a:t>approach </a:t>
            </a:r>
            <a:r>
              <a:rPr lang="en-GB" sz="800" b="1" dirty="0">
                <a:solidFill>
                  <a:schemeClr val="accent6"/>
                </a:solidFill>
              </a:rPr>
              <a:t>testing, refining and evaluating “components” </a:t>
            </a:r>
            <a:r>
              <a:rPr lang="en-GB" sz="800" dirty="0">
                <a:solidFill>
                  <a:schemeClr val="accent6"/>
                </a:solidFill>
              </a:rPr>
              <a:t>for </a:t>
            </a:r>
            <a:r>
              <a:rPr lang="en-GB" sz="800" b="1" dirty="0">
                <a:solidFill>
                  <a:schemeClr val="accent6"/>
                </a:solidFill>
              </a:rPr>
              <a:t>mechanical systems </a:t>
            </a:r>
            <a:r>
              <a:rPr lang="en-GB" sz="800" dirty="0">
                <a:solidFill>
                  <a:schemeClr val="accent6"/>
                </a:solidFill>
              </a:rPr>
              <a:t>including, cranks, cams, followers and linkages. Emphasis on independent thinking and learning to work with tools and equipment safely and efficiently to solve tasks is encouraged for KS4 preparation</a:t>
            </a:r>
            <a:endParaRPr lang="en-US" sz="800" dirty="0">
              <a:solidFill>
                <a:schemeClr val="accent6"/>
              </a:solidFill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17FBF7C-17E2-604B-848A-2FBC550D1FDA}"/>
              </a:ext>
            </a:extLst>
          </p:cNvPr>
          <p:cNvGrpSpPr/>
          <p:nvPr/>
        </p:nvGrpSpPr>
        <p:grpSpPr>
          <a:xfrm>
            <a:off x="5442873" y="8371452"/>
            <a:ext cx="923021" cy="914400"/>
            <a:chOff x="6883898" y="11763553"/>
            <a:chExt cx="923021" cy="914400"/>
          </a:xfrm>
        </p:grpSpPr>
        <p:sp>
          <p:nvSpPr>
            <p:cNvPr id="121" name="Teardrop 120">
              <a:extLst>
                <a:ext uri="{FF2B5EF4-FFF2-40B4-BE49-F238E27FC236}">
                  <a16:creationId xmlns:a16="http://schemas.microsoft.com/office/drawing/2014/main" id="{761EEDF8-E66C-7A41-9EEE-13D761461FA6}"/>
                </a:ext>
              </a:extLst>
            </p:cNvPr>
            <p:cNvSpPr/>
            <p:nvPr/>
          </p:nvSpPr>
          <p:spPr>
            <a:xfrm>
              <a:off x="6883898" y="11763553"/>
              <a:ext cx="914400" cy="914400"/>
            </a:xfrm>
            <a:prstGeom prst="teardrop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Teardrop 121">
              <a:extLst>
                <a:ext uri="{FF2B5EF4-FFF2-40B4-BE49-F238E27FC236}">
                  <a16:creationId xmlns:a16="http://schemas.microsoft.com/office/drawing/2014/main" id="{C2CCB379-68B8-1047-915C-6111E7D9D654}"/>
                </a:ext>
              </a:extLst>
            </p:cNvPr>
            <p:cNvSpPr/>
            <p:nvPr/>
          </p:nvSpPr>
          <p:spPr>
            <a:xfrm>
              <a:off x="6960098" y="11839753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FEB3A459-94F2-E544-A446-8FC09A64EAF3}"/>
                </a:ext>
              </a:extLst>
            </p:cNvPr>
            <p:cNvSpPr/>
            <p:nvPr/>
          </p:nvSpPr>
          <p:spPr>
            <a:xfrm>
              <a:off x="6932962" y="12004146"/>
              <a:ext cx="87395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Architecture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Design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842EBBC9-2BF8-484B-9B54-22E3B0304B3A}"/>
              </a:ext>
            </a:extLst>
          </p:cNvPr>
          <p:cNvGrpSpPr/>
          <p:nvPr/>
        </p:nvGrpSpPr>
        <p:grpSpPr>
          <a:xfrm>
            <a:off x="3016862" y="8399873"/>
            <a:ext cx="914400" cy="914400"/>
            <a:chOff x="6883898" y="11763553"/>
            <a:chExt cx="914400" cy="914400"/>
          </a:xfrm>
        </p:grpSpPr>
        <p:sp>
          <p:nvSpPr>
            <p:cNvPr id="126" name="Teardrop 125">
              <a:extLst>
                <a:ext uri="{FF2B5EF4-FFF2-40B4-BE49-F238E27FC236}">
                  <a16:creationId xmlns:a16="http://schemas.microsoft.com/office/drawing/2014/main" id="{94DE3801-CD45-3747-9F27-B598E3A2A1BE}"/>
                </a:ext>
              </a:extLst>
            </p:cNvPr>
            <p:cNvSpPr/>
            <p:nvPr/>
          </p:nvSpPr>
          <p:spPr>
            <a:xfrm>
              <a:off x="6883898" y="11763553"/>
              <a:ext cx="914400" cy="914400"/>
            </a:xfrm>
            <a:prstGeom prst="teardrop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Teardrop 126">
              <a:extLst>
                <a:ext uri="{FF2B5EF4-FFF2-40B4-BE49-F238E27FC236}">
                  <a16:creationId xmlns:a16="http://schemas.microsoft.com/office/drawing/2014/main" id="{F450FA2A-0D4C-5148-B773-92B001A9502E}"/>
                </a:ext>
              </a:extLst>
            </p:cNvPr>
            <p:cNvSpPr/>
            <p:nvPr/>
          </p:nvSpPr>
          <p:spPr>
            <a:xfrm>
              <a:off x="6960098" y="11839753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EEB85BD-1F2D-FB41-BEE1-6ACB7A6A5C78}"/>
                </a:ext>
              </a:extLst>
            </p:cNvPr>
            <p:cNvSpPr/>
            <p:nvPr/>
          </p:nvSpPr>
          <p:spPr>
            <a:xfrm>
              <a:off x="7030880" y="12004146"/>
              <a:ext cx="63350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Pop-Ups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Project</a:t>
              </a: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F1CB0C8-C3D0-5B4F-9C94-D2E34E98B596}"/>
              </a:ext>
            </a:extLst>
          </p:cNvPr>
          <p:cNvGrpSpPr/>
          <p:nvPr/>
        </p:nvGrpSpPr>
        <p:grpSpPr>
          <a:xfrm>
            <a:off x="124337" y="7997336"/>
            <a:ext cx="914400" cy="914400"/>
            <a:chOff x="5959785" y="10871620"/>
            <a:chExt cx="914400" cy="914400"/>
          </a:xfrm>
        </p:grpSpPr>
        <p:sp>
          <p:nvSpPr>
            <p:cNvPr id="130" name="Teardrop 129">
              <a:extLst>
                <a:ext uri="{FF2B5EF4-FFF2-40B4-BE49-F238E27FC236}">
                  <a16:creationId xmlns:a16="http://schemas.microsoft.com/office/drawing/2014/main" id="{0860DCB1-5570-0F48-9C86-D476B78D3FB3}"/>
                </a:ext>
              </a:extLst>
            </p:cNvPr>
            <p:cNvSpPr/>
            <p:nvPr/>
          </p:nvSpPr>
          <p:spPr>
            <a:xfrm>
              <a:off x="5959785" y="10871620"/>
              <a:ext cx="914400" cy="914400"/>
            </a:xfrm>
            <a:prstGeom prst="teardrop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Teardrop 130">
              <a:extLst>
                <a:ext uri="{FF2B5EF4-FFF2-40B4-BE49-F238E27FC236}">
                  <a16:creationId xmlns:a16="http://schemas.microsoft.com/office/drawing/2014/main" id="{F3E4B2B2-7731-0F45-AF9C-390EEACD821A}"/>
                </a:ext>
              </a:extLst>
            </p:cNvPr>
            <p:cNvSpPr/>
            <p:nvPr/>
          </p:nvSpPr>
          <p:spPr>
            <a:xfrm>
              <a:off x="6035985" y="10947820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7D06DD23-E2EA-F849-9238-3DB1C2E23A31}"/>
                </a:ext>
              </a:extLst>
            </p:cNvPr>
            <p:cNvSpPr/>
            <p:nvPr/>
          </p:nvSpPr>
          <p:spPr>
            <a:xfrm>
              <a:off x="6019402" y="11126952"/>
              <a:ext cx="8082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Audio Amp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Project</a:t>
              </a:r>
            </a:p>
          </p:txBody>
        </p:sp>
      </p:grp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9C3500B-61AF-0B48-BE68-916D51A97B22}"/>
              </a:ext>
            </a:extLst>
          </p:cNvPr>
          <p:cNvSpPr/>
          <p:nvPr/>
        </p:nvSpPr>
        <p:spPr>
          <a:xfrm>
            <a:off x="1034063" y="7417427"/>
            <a:ext cx="1302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" dirty="0">
                <a:solidFill>
                  <a:srgbClr val="0070C0"/>
                </a:solidFill>
                <a:latin typeface="Calibri" panose="020F0502020204030204" pitchFamily="34" charset="0"/>
              </a:rPr>
              <a:t>Students </a:t>
            </a:r>
            <a:r>
              <a:rPr lang="en-GB" sz="800" b="1" dirty="0">
                <a:solidFill>
                  <a:srgbClr val="0070C0"/>
                </a:solidFill>
                <a:latin typeface="Calibri" panose="020F0502020204030204" pitchFamily="34" charset="0"/>
              </a:rPr>
              <a:t>“build” </a:t>
            </a:r>
            <a:r>
              <a:rPr lang="en-GB" sz="800" dirty="0">
                <a:solidFill>
                  <a:srgbClr val="0070C0"/>
                </a:solidFill>
                <a:latin typeface="Calibri" panose="020F0502020204030204" pitchFamily="34" charset="0"/>
              </a:rPr>
              <a:t>on prior skills in electronics to  design and develop a portable audio amp device. Soldering an amplifier circuit, students l create a ‘music graffiti’ laser cut stand to house their circuit. (CAD/CAM)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D8AC957-A21A-DA4E-A995-B3221C14DB53}"/>
              </a:ext>
            </a:extLst>
          </p:cNvPr>
          <p:cNvGrpSpPr/>
          <p:nvPr/>
        </p:nvGrpSpPr>
        <p:grpSpPr>
          <a:xfrm>
            <a:off x="4329551" y="6664418"/>
            <a:ext cx="914400" cy="914400"/>
            <a:chOff x="6883898" y="11763553"/>
            <a:chExt cx="914400" cy="914400"/>
          </a:xfrm>
        </p:grpSpPr>
        <p:sp>
          <p:nvSpPr>
            <p:cNvPr id="136" name="Teardrop 135">
              <a:extLst>
                <a:ext uri="{FF2B5EF4-FFF2-40B4-BE49-F238E27FC236}">
                  <a16:creationId xmlns:a16="http://schemas.microsoft.com/office/drawing/2014/main" id="{320D4A9C-A81F-E84C-A6E2-081062EC1C66}"/>
                </a:ext>
              </a:extLst>
            </p:cNvPr>
            <p:cNvSpPr/>
            <p:nvPr/>
          </p:nvSpPr>
          <p:spPr>
            <a:xfrm>
              <a:off x="6883898" y="11763553"/>
              <a:ext cx="914400" cy="914400"/>
            </a:xfrm>
            <a:prstGeom prst="teardrop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Teardrop 136">
              <a:extLst>
                <a:ext uri="{FF2B5EF4-FFF2-40B4-BE49-F238E27FC236}">
                  <a16:creationId xmlns:a16="http://schemas.microsoft.com/office/drawing/2014/main" id="{C7FB43D9-29E6-674A-B022-09CFFA8CC504}"/>
                </a:ext>
              </a:extLst>
            </p:cNvPr>
            <p:cNvSpPr/>
            <p:nvPr/>
          </p:nvSpPr>
          <p:spPr>
            <a:xfrm>
              <a:off x="6960098" y="11839753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511C0982-BDB5-CD44-B152-E45447F64741}"/>
                </a:ext>
              </a:extLst>
            </p:cNvPr>
            <p:cNvSpPr/>
            <p:nvPr/>
          </p:nvSpPr>
          <p:spPr>
            <a:xfrm>
              <a:off x="7073361" y="12004146"/>
              <a:ext cx="54854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Board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Games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90A83472-07B1-9B46-AD9C-EC0F4CAD82EC}"/>
              </a:ext>
            </a:extLst>
          </p:cNvPr>
          <p:cNvGrpSpPr/>
          <p:nvPr/>
        </p:nvGrpSpPr>
        <p:grpSpPr>
          <a:xfrm>
            <a:off x="1965696" y="6642104"/>
            <a:ext cx="914400" cy="914400"/>
            <a:chOff x="2946425" y="11899071"/>
            <a:chExt cx="914400" cy="914400"/>
          </a:xfrm>
        </p:grpSpPr>
        <p:sp>
          <p:nvSpPr>
            <p:cNvPr id="140" name="Teardrop 139">
              <a:extLst>
                <a:ext uri="{FF2B5EF4-FFF2-40B4-BE49-F238E27FC236}">
                  <a16:creationId xmlns:a16="http://schemas.microsoft.com/office/drawing/2014/main" id="{BCB740B7-01F5-564B-90F7-EC7A49E051A3}"/>
                </a:ext>
              </a:extLst>
            </p:cNvPr>
            <p:cNvSpPr/>
            <p:nvPr/>
          </p:nvSpPr>
          <p:spPr>
            <a:xfrm>
              <a:off x="2946425" y="11899071"/>
              <a:ext cx="914400" cy="914400"/>
            </a:xfrm>
            <a:prstGeom prst="teardrop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Teardrop 140">
              <a:extLst>
                <a:ext uri="{FF2B5EF4-FFF2-40B4-BE49-F238E27FC236}">
                  <a16:creationId xmlns:a16="http://schemas.microsoft.com/office/drawing/2014/main" id="{B7E26BCA-0128-084D-AED4-68E55C27CA8D}"/>
                </a:ext>
              </a:extLst>
            </p:cNvPr>
            <p:cNvSpPr/>
            <p:nvPr/>
          </p:nvSpPr>
          <p:spPr>
            <a:xfrm>
              <a:off x="3022625" y="11975271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DC56A3FF-989A-F14F-AC11-48CC5FB82EC3}"/>
                </a:ext>
              </a:extLst>
            </p:cNvPr>
            <p:cNvSpPr/>
            <p:nvPr/>
          </p:nvSpPr>
          <p:spPr>
            <a:xfrm>
              <a:off x="3128672" y="12139664"/>
              <a:ext cx="5629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Food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Tech’ 2</a:t>
              </a: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52CB63E5-77A1-7742-926D-7D1A49A4762C}"/>
              </a:ext>
            </a:extLst>
          </p:cNvPr>
          <p:cNvGrpSpPr/>
          <p:nvPr/>
        </p:nvGrpSpPr>
        <p:grpSpPr>
          <a:xfrm>
            <a:off x="7309325" y="6677227"/>
            <a:ext cx="914400" cy="914400"/>
            <a:chOff x="82384" y="11839753"/>
            <a:chExt cx="914400" cy="914400"/>
          </a:xfrm>
        </p:grpSpPr>
        <p:sp>
          <p:nvSpPr>
            <p:cNvPr id="144" name="Teardrop 143">
              <a:extLst>
                <a:ext uri="{FF2B5EF4-FFF2-40B4-BE49-F238E27FC236}">
                  <a16:creationId xmlns:a16="http://schemas.microsoft.com/office/drawing/2014/main" id="{F466F7C4-68A7-6D4F-94CA-C770E6010269}"/>
                </a:ext>
              </a:extLst>
            </p:cNvPr>
            <p:cNvSpPr/>
            <p:nvPr/>
          </p:nvSpPr>
          <p:spPr>
            <a:xfrm>
              <a:off x="82384" y="11839753"/>
              <a:ext cx="914400" cy="914400"/>
            </a:xfrm>
            <a:prstGeom prst="teardrop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Teardrop 144">
              <a:extLst>
                <a:ext uri="{FF2B5EF4-FFF2-40B4-BE49-F238E27FC236}">
                  <a16:creationId xmlns:a16="http://schemas.microsoft.com/office/drawing/2014/main" id="{0AA5BB41-883C-934E-BBD0-12432D9CE09C}"/>
                </a:ext>
              </a:extLst>
            </p:cNvPr>
            <p:cNvSpPr/>
            <p:nvPr/>
          </p:nvSpPr>
          <p:spPr>
            <a:xfrm>
              <a:off x="158584" y="11915953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207B915-9547-7547-9A88-EAB961E89F84}"/>
                </a:ext>
              </a:extLst>
            </p:cNvPr>
            <p:cNvSpPr/>
            <p:nvPr/>
          </p:nvSpPr>
          <p:spPr>
            <a:xfrm>
              <a:off x="272647" y="12080346"/>
              <a:ext cx="5469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Water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Bottle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EF125895-7C5B-A647-8381-2DCF5587C90C}"/>
              </a:ext>
            </a:extLst>
          </p:cNvPr>
          <p:cNvGrpSpPr/>
          <p:nvPr/>
        </p:nvGrpSpPr>
        <p:grpSpPr>
          <a:xfrm>
            <a:off x="8195866" y="5211351"/>
            <a:ext cx="914400" cy="914400"/>
            <a:chOff x="5457565" y="11843425"/>
            <a:chExt cx="914400" cy="914400"/>
          </a:xfrm>
        </p:grpSpPr>
        <p:sp>
          <p:nvSpPr>
            <p:cNvPr id="148" name="Teardrop 147">
              <a:extLst>
                <a:ext uri="{FF2B5EF4-FFF2-40B4-BE49-F238E27FC236}">
                  <a16:creationId xmlns:a16="http://schemas.microsoft.com/office/drawing/2014/main" id="{6E201517-AAFA-E049-BBF2-6B9AD489B101}"/>
                </a:ext>
              </a:extLst>
            </p:cNvPr>
            <p:cNvSpPr/>
            <p:nvPr/>
          </p:nvSpPr>
          <p:spPr>
            <a:xfrm>
              <a:off x="5457565" y="11843425"/>
              <a:ext cx="914400" cy="914400"/>
            </a:xfrm>
            <a:prstGeom prst="teardrop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Teardrop 148">
              <a:extLst>
                <a:ext uri="{FF2B5EF4-FFF2-40B4-BE49-F238E27FC236}">
                  <a16:creationId xmlns:a16="http://schemas.microsoft.com/office/drawing/2014/main" id="{D237DC8C-1E6D-4F4D-950D-DBAB4C0E0096}"/>
                </a:ext>
              </a:extLst>
            </p:cNvPr>
            <p:cNvSpPr/>
            <p:nvPr/>
          </p:nvSpPr>
          <p:spPr>
            <a:xfrm>
              <a:off x="5533765" y="11919625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19AD0BEB-1CF6-534B-9C76-297310640404}"/>
                </a:ext>
              </a:extLst>
            </p:cNvPr>
            <p:cNvSpPr/>
            <p:nvPr/>
          </p:nvSpPr>
          <p:spPr>
            <a:xfrm>
              <a:off x="5539625" y="12084018"/>
              <a:ext cx="7633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Workshop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Skills 2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477A3EC-784D-204C-BD06-C24035761301}"/>
              </a:ext>
            </a:extLst>
          </p:cNvPr>
          <p:cNvGrpSpPr/>
          <p:nvPr/>
        </p:nvGrpSpPr>
        <p:grpSpPr>
          <a:xfrm>
            <a:off x="5575143" y="4990467"/>
            <a:ext cx="914400" cy="914400"/>
            <a:chOff x="5959785" y="10871620"/>
            <a:chExt cx="914400" cy="914400"/>
          </a:xfrm>
        </p:grpSpPr>
        <p:sp>
          <p:nvSpPr>
            <p:cNvPr id="152" name="Teardrop 151">
              <a:extLst>
                <a:ext uri="{FF2B5EF4-FFF2-40B4-BE49-F238E27FC236}">
                  <a16:creationId xmlns:a16="http://schemas.microsoft.com/office/drawing/2014/main" id="{41A6EF25-F313-C842-A470-2B74C647C8FE}"/>
                </a:ext>
              </a:extLst>
            </p:cNvPr>
            <p:cNvSpPr/>
            <p:nvPr/>
          </p:nvSpPr>
          <p:spPr>
            <a:xfrm>
              <a:off x="5959785" y="10871620"/>
              <a:ext cx="914400" cy="914400"/>
            </a:xfrm>
            <a:prstGeom prst="teardrop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" name="Teardrop 152">
              <a:extLst>
                <a:ext uri="{FF2B5EF4-FFF2-40B4-BE49-F238E27FC236}">
                  <a16:creationId xmlns:a16="http://schemas.microsoft.com/office/drawing/2014/main" id="{AA580437-ECB2-2544-911B-5B466A965FAA}"/>
                </a:ext>
              </a:extLst>
            </p:cNvPr>
            <p:cNvSpPr/>
            <p:nvPr/>
          </p:nvSpPr>
          <p:spPr>
            <a:xfrm>
              <a:off x="6035985" y="10947820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43E21205-8780-194B-91A1-3B00ADD3C945}"/>
                </a:ext>
              </a:extLst>
            </p:cNvPr>
            <p:cNvSpPr/>
            <p:nvPr/>
          </p:nvSpPr>
          <p:spPr>
            <a:xfrm>
              <a:off x="6041844" y="11126952"/>
              <a:ext cx="7633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Alarm Box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Project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7CB9E7D5-8EAB-4E46-8872-A10BEAAAA7CA}"/>
              </a:ext>
            </a:extLst>
          </p:cNvPr>
          <p:cNvGrpSpPr/>
          <p:nvPr/>
        </p:nvGrpSpPr>
        <p:grpSpPr>
          <a:xfrm>
            <a:off x="3214161" y="4988603"/>
            <a:ext cx="914400" cy="914400"/>
            <a:chOff x="6883898" y="11763553"/>
            <a:chExt cx="914400" cy="914400"/>
          </a:xfrm>
        </p:grpSpPr>
        <p:sp>
          <p:nvSpPr>
            <p:cNvPr id="156" name="Teardrop 155">
              <a:extLst>
                <a:ext uri="{FF2B5EF4-FFF2-40B4-BE49-F238E27FC236}">
                  <a16:creationId xmlns:a16="http://schemas.microsoft.com/office/drawing/2014/main" id="{1BAC061E-BB07-D742-9D99-8B959080B333}"/>
                </a:ext>
              </a:extLst>
            </p:cNvPr>
            <p:cNvSpPr/>
            <p:nvPr/>
          </p:nvSpPr>
          <p:spPr>
            <a:xfrm>
              <a:off x="6883898" y="11763553"/>
              <a:ext cx="914400" cy="914400"/>
            </a:xfrm>
            <a:prstGeom prst="teardrop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Teardrop 156">
              <a:extLst>
                <a:ext uri="{FF2B5EF4-FFF2-40B4-BE49-F238E27FC236}">
                  <a16:creationId xmlns:a16="http://schemas.microsoft.com/office/drawing/2014/main" id="{FB0B4FFD-30F1-9045-840F-63826F257095}"/>
                </a:ext>
              </a:extLst>
            </p:cNvPr>
            <p:cNvSpPr/>
            <p:nvPr/>
          </p:nvSpPr>
          <p:spPr>
            <a:xfrm>
              <a:off x="6960098" y="11839753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77C6B7FE-0C6A-C145-B565-1C140E84CF5B}"/>
                </a:ext>
              </a:extLst>
            </p:cNvPr>
            <p:cNvSpPr/>
            <p:nvPr/>
          </p:nvSpPr>
          <p:spPr>
            <a:xfrm>
              <a:off x="7143091" y="12073596"/>
              <a:ext cx="40908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CAD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97B516D-1D68-0E47-A3E7-F10E469432DC}"/>
              </a:ext>
            </a:extLst>
          </p:cNvPr>
          <p:cNvGrpSpPr/>
          <p:nvPr/>
        </p:nvGrpSpPr>
        <p:grpSpPr>
          <a:xfrm>
            <a:off x="465251" y="4805452"/>
            <a:ext cx="914400" cy="914400"/>
            <a:chOff x="82384" y="11839753"/>
            <a:chExt cx="914400" cy="914400"/>
          </a:xfrm>
        </p:grpSpPr>
        <p:sp>
          <p:nvSpPr>
            <p:cNvPr id="160" name="Teardrop 159">
              <a:extLst>
                <a:ext uri="{FF2B5EF4-FFF2-40B4-BE49-F238E27FC236}">
                  <a16:creationId xmlns:a16="http://schemas.microsoft.com/office/drawing/2014/main" id="{7D9773F8-114E-BA41-A494-855DFD34EE34}"/>
                </a:ext>
              </a:extLst>
            </p:cNvPr>
            <p:cNvSpPr/>
            <p:nvPr/>
          </p:nvSpPr>
          <p:spPr>
            <a:xfrm>
              <a:off x="82384" y="11839753"/>
              <a:ext cx="914400" cy="914400"/>
            </a:xfrm>
            <a:prstGeom prst="teardrop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Teardrop 160">
              <a:extLst>
                <a:ext uri="{FF2B5EF4-FFF2-40B4-BE49-F238E27FC236}">
                  <a16:creationId xmlns:a16="http://schemas.microsoft.com/office/drawing/2014/main" id="{57CD0FDF-47A1-0F4E-A900-C5AC73889771}"/>
                </a:ext>
              </a:extLst>
            </p:cNvPr>
            <p:cNvSpPr/>
            <p:nvPr/>
          </p:nvSpPr>
          <p:spPr>
            <a:xfrm>
              <a:off x="158584" y="11915953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33B003E-06A3-C841-A418-9B497FAD5D8A}"/>
                </a:ext>
              </a:extLst>
            </p:cNvPr>
            <p:cNvSpPr/>
            <p:nvPr/>
          </p:nvSpPr>
          <p:spPr>
            <a:xfrm>
              <a:off x="279861" y="12080346"/>
              <a:ext cx="53251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Pencil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Case</a:t>
              </a: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C4CBC38E-8779-A74D-A005-A487975DF3FA}"/>
              </a:ext>
            </a:extLst>
          </p:cNvPr>
          <p:cNvGrpSpPr/>
          <p:nvPr/>
        </p:nvGrpSpPr>
        <p:grpSpPr>
          <a:xfrm>
            <a:off x="669508" y="3284564"/>
            <a:ext cx="914400" cy="914400"/>
            <a:chOff x="6883898" y="11763553"/>
            <a:chExt cx="914400" cy="914400"/>
          </a:xfrm>
        </p:grpSpPr>
        <p:sp>
          <p:nvSpPr>
            <p:cNvPr id="164" name="Teardrop 163">
              <a:extLst>
                <a:ext uri="{FF2B5EF4-FFF2-40B4-BE49-F238E27FC236}">
                  <a16:creationId xmlns:a16="http://schemas.microsoft.com/office/drawing/2014/main" id="{5C2F161D-398A-6640-B03C-2E3930D91A1F}"/>
                </a:ext>
              </a:extLst>
            </p:cNvPr>
            <p:cNvSpPr/>
            <p:nvPr/>
          </p:nvSpPr>
          <p:spPr>
            <a:xfrm>
              <a:off x="6883898" y="11763553"/>
              <a:ext cx="914400" cy="914400"/>
            </a:xfrm>
            <a:prstGeom prst="teardrop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Teardrop 164">
              <a:extLst>
                <a:ext uri="{FF2B5EF4-FFF2-40B4-BE49-F238E27FC236}">
                  <a16:creationId xmlns:a16="http://schemas.microsoft.com/office/drawing/2014/main" id="{92C6BA70-6655-EA4A-A2B6-EE28782C0239}"/>
                </a:ext>
              </a:extLst>
            </p:cNvPr>
            <p:cNvSpPr/>
            <p:nvPr/>
          </p:nvSpPr>
          <p:spPr>
            <a:xfrm>
              <a:off x="6960098" y="11839753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06963303-A160-474D-B2E2-40EB589C38D6}"/>
                </a:ext>
              </a:extLst>
            </p:cNvPr>
            <p:cNvSpPr/>
            <p:nvPr/>
          </p:nvSpPr>
          <p:spPr>
            <a:xfrm>
              <a:off x="6941112" y="12073596"/>
              <a:ext cx="81304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Engineering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228946C0-AD17-0C45-B4B4-C6D790A35CF5}"/>
              </a:ext>
            </a:extLst>
          </p:cNvPr>
          <p:cNvGrpSpPr/>
          <p:nvPr/>
        </p:nvGrpSpPr>
        <p:grpSpPr>
          <a:xfrm>
            <a:off x="2718949" y="3287469"/>
            <a:ext cx="914400" cy="914400"/>
            <a:chOff x="5959785" y="10871620"/>
            <a:chExt cx="914400" cy="914400"/>
          </a:xfrm>
        </p:grpSpPr>
        <p:sp>
          <p:nvSpPr>
            <p:cNvPr id="168" name="Teardrop 167">
              <a:extLst>
                <a:ext uri="{FF2B5EF4-FFF2-40B4-BE49-F238E27FC236}">
                  <a16:creationId xmlns:a16="http://schemas.microsoft.com/office/drawing/2014/main" id="{222A0FBC-E912-0048-9BDB-A0AB6E57DBF6}"/>
                </a:ext>
              </a:extLst>
            </p:cNvPr>
            <p:cNvSpPr/>
            <p:nvPr/>
          </p:nvSpPr>
          <p:spPr>
            <a:xfrm>
              <a:off x="5959785" y="10871620"/>
              <a:ext cx="914400" cy="914400"/>
            </a:xfrm>
            <a:prstGeom prst="teardrop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9" name="Teardrop 168">
              <a:extLst>
                <a:ext uri="{FF2B5EF4-FFF2-40B4-BE49-F238E27FC236}">
                  <a16:creationId xmlns:a16="http://schemas.microsoft.com/office/drawing/2014/main" id="{0BB262E0-DE85-F942-94BA-BD31E7651AAD}"/>
                </a:ext>
              </a:extLst>
            </p:cNvPr>
            <p:cNvSpPr/>
            <p:nvPr/>
          </p:nvSpPr>
          <p:spPr>
            <a:xfrm>
              <a:off x="6035985" y="10947820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FD83ED08-7494-EF47-8592-5B538A7CE59D}"/>
                </a:ext>
              </a:extLst>
            </p:cNvPr>
            <p:cNvSpPr/>
            <p:nvPr/>
          </p:nvSpPr>
          <p:spPr>
            <a:xfrm>
              <a:off x="6083523" y="11126952"/>
              <a:ext cx="6799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Micro-bit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Robotics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CED24CBA-8877-454D-9735-DDF6DD9C09CD}"/>
              </a:ext>
            </a:extLst>
          </p:cNvPr>
          <p:cNvGrpSpPr/>
          <p:nvPr/>
        </p:nvGrpSpPr>
        <p:grpSpPr>
          <a:xfrm>
            <a:off x="5055993" y="3293136"/>
            <a:ext cx="914400" cy="914400"/>
            <a:chOff x="2946425" y="11899071"/>
            <a:chExt cx="914400" cy="914400"/>
          </a:xfrm>
        </p:grpSpPr>
        <p:sp>
          <p:nvSpPr>
            <p:cNvPr id="172" name="Teardrop 171">
              <a:extLst>
                <a:ext uri="{FF2B5EF4-FFF2-40B4-BE49-F238E27FC236}">
                  <a16:creationId xmlns:a16="http://schemas.microsoft.com/office/drawing/2014/main" id="{0E382775-43A8-BD4D-B3D9-33B11217D9F4}"/>
                </a:ext>
              </a:extLst>
            </p:cNvPr>
            <p:cNvSpPr/>
            <p:nvPr/>
          </p:nvSpPr>
          <p:spPr>
            <a:xfrm>
              <a:off x="2946425" y="11899071"/>
              <a:ext cx="914400" cy="914400"/>
            </a:xfrm>
            <a:prstGeom prst="teardrop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3" name="Teardrop 172">
              <a:extLst>
                <a:ext uri="{FF2B5EF4-FFF2-40B4-BE49-F238E27FC236}">
                  <a16:creationId xmlns:a16="http://schemas.microsoft.com/office/drawing/2014/main" id="{3F888585-8D97-A746-BD9A-070E7487754E}"/>
                </a:ext>
              </a:extLst>
            </p:cNvPr>
            <p:cNvSpPr/>
            <p:nvPr/>
          </p:nvSpPr>
          <p:spPr>
            <a:xfrm>
              <a:off x="3022625" y="11975271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A7159829-F11A-6942-8433-D1010D5C2DEF}"/>
                </a:ext>
              </a:extLst>
            </p:cNvPr>
            <p:cNvSpPr/>
            <p:nvPr/>
          </p:nvSpPr>
          <p:spPr>
            <a:xfrm>
              <a:off x="3128672" y="12139664"/>
              <a:ext cx="56297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Food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Tech’ 3</a:t>
              </a: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3A368653-AFE2-CB4D-A0AB-761CCB19E896}"/>
              </a:ext>
            </a:extLst>
          </p:cNvPr>
          <p:cNvGrpSpPr/>
          <p:nvPr/>
        </p:nvGrpSpPr>
        <p:grpSpPr>
          <a:xfrm>
            <a:off x="8252008" y="2990873"/>
            <a:ext cx="949451" cy="914400"/>
            <a:chOff x="6883898" y="11763553"/>
            <a:chExt cx="949451" cy="914400"/>
          </a:xfrm>
        </p:grpSpPr>
        <p:sp>
          <p:nvSpPr>
            <p:cNvPr id="176" name="Teardrop 175">
              <a:extLst>
                <a:ext uri="{FF2B5EF4-FFF2-40B4-BE49-F238E27FC236}">
                  <a16:creationId xmlns:a16="http://schemas.microsoft.com/office/drawing/2014/main" id="{A4FB4DF5-A5AF-764C-AF88-2E70DAFF98A4}"/>
                </a:ext>
              </a:extLst>
            </p:cNvPr>
            <p:cNvSpPr/>
            <p:nvPr/>
          </p:nvSpPr>
          <p:spPr>
            <a:xfrm>
              <a:off x="6883898" y="11763553"/>
              <a:ext cx="914400" cy="914400"/>
            </a:xfrm>
            <a:prstGeom prst="teardrop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" name="Teardrop 176">
              <a:extLst>
                <a:ext uri="{FF2B5EF4-FFF2-40B4-BE49-F238E27FC236}">
                  <a16:creationId xmlns:a16="http://schemas.microsoft.com/office/drawing/2014/main" id="{DA188340-FB0B-C141-800F-90319956A5FC}"/>
                </a:ext>
              </a:extLst>
            </p:cNvPr>
            <p:cNvSpPr/>
            <p:nvPr/>
          </p:nvSpPr>
          <p:spPr>
            <a:xfrm>
              <a:off x="6960098" y="11839753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FCE94A2D-F41D-2048-9904-4A952A8A0FC7}"/>
                </a:ext>
              </a:extLst>
            </p:cNvPr>
            <p:cNvSpPr/>
            <p:nvPr/>
          </p:nvSpPr>
          <p:spPr>
            <a:xfrm>
              <a:off x="6896874" y="12018732"/>
              <a:ext cx="93647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Sustainability 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Project</a:t>
              </a:r>
            </a:p>
          </p:txBody>
        </p:sp>
      </p:grpSp>
      <p:sp>
        <p:nvSpPr>
          <p:cNvPr id="179" name="Rectangle 178">
            <a:extLst>
              <a:ext uri="{FF2B5EF4-FFF2-40B4-BE49-F238E27FC236}">
                <a16:creationId xmlns:a16="http://schemas.microsoft.com/office/drawing/2014/main" id="{B31C2A7A-F4BC-4D42-AF3A-B0041CEB8891}"/>
              </a:ext>
            </a:extLst>
          </p:cNvPr>
          <p:cNvSpPr/>
          <p:nvPr/>
        </p:nvSpPr>
        <p:spPr>
          <a:xfrm>
            <a:off x="6738893" y="9002065"/>
            <a:ext cx="1234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0070C0"/>
                </a:solidFill>
                <a:ea typeface="Times New Roman" panose="02020603050405020304" pitchFamily="18" charset="0"/>
              </a:rPr>
              <a:t>A step up from Moodlight electronics  students </a:t>
            </a:r>
            <a:r>
              <a:rPr lang="en-GB" sz="800" b="1" dirty="0">
                <a:solidFill>
                  <a:srgbClr val="0070C0"/>
                </a:solidFill>
                <a:ea typeface="Times New Roman" panose="02020603050405020304" pitchFamily="18" charset="0"/>
              </a:rPr>
              <a:t>drill and solder</a:t>
            </a:r>
            <a:r>
              <a:rPr lang="en-GB" sz="800" dirty="0">
                <a:solidFill>
                  <a:srgbClr val="0070C0"/>
                </a:solidFill>
                <a:ea typeface="Times New Roman" panose="02020603050405020304" pitchFamily="18" charset="0"/>
              </a:rPr>
              <a:t> a ‘Flip-Flop’ circuit which acts as a flashing warning LED circuit. The circuit is placed on their own custom made</a:t>
            </a:r>
            <a:r>
              <a:rPr lang="en-GB" sz="800" b="1" dirty="0">
                <a:solidFill>
                  <a:srgbClr val="0070C0"/>
                </a:solidFill>
                <a:ea typeface="Times New Roman" panose="02020603050405020304" pitchFamily="18" charset="0"/>
              </a:rPr>
              <a:t> interactive </a:t>
            </a:r>
            <a:r>
              <a:rPr lang="en-GB" sz="800" dirty="0">
                <a:solidFill>
                  <a:srgbClr val="0070C0"/>
                </a:solidFill>
                <a:ea typeface="Times New Roman" panose="02020603050405020304" pitchFamily="18" charset="0"/>
              </a:rPr>
              <a:t>door hanger 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AE3B174B-9709-7D43-B5FB-A4E522B2861C}"/>
              </a:ext>
            </a:extLst>
          </p:cNvPr>
          <p:cNvSpPr/>
          <p:nvPr/>
        </p:nvSpPr>
        <p:spPr>
          <a:xfrm>
            <a:off x="345164" y="1157761"/>
            <a:ext cx="7322244" cy="1115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52453" y="-52318"/>
            <a:ext cx="66075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D&amp;T KS3 Implementation Map</a:t>
            </a:r>
          </a:p>
        </p:txBody>
      </p:sp>
      <p:pic>
        <p:nvPicPr>
          <p:cNvPr id="254" name="Picture 253">
            <a:extLst>
              <a:ext uri="{FF2B5EF4-FFF2-40B4-BE49-F238E27FC236}">
                <a16:creationId xmlns:a16="http://schemas.microsoft.com/office/drawing/2014/main" id="{D212B1A3-2068-A74B-8FFF-DD82855684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79368" y="696239"/>
            <a:ext cx="1231659" cy="1214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9" name="Picture 188">
            <a:extLst>
              <a:ext uri="{FF2B5EF4-FFF2-40B4-BE49-F238E27FC236}">
                <a16:creationId xmlns:a16="http://schemas.microsoft.com/office/drawing/2014/main" id="{EAF8A181-7D28-4C41-855E-9801F51F9E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58894" y="116050"/>
            <a:ext cx="1252133" cy="494757"/>
          </a:xfrm>
          <a:prstGeom prst="rect">
            <a:avLst/>
          </a:prstGeom>
          <a:effectLst>
            <a:outerShdw blurRad="304800" dist="139700" dir="2700000" algn="tl" rotWithShape="0">
              <a:prstClr val="black">
                <a:alpha val="65000"/>
              </a:prstClr>
            </a:outerShdw>
          </a:effectLst>
        </p:spPr>
      </p:pic>
      <p:pic>
        <p:nvPicPr>
          <p:cNvPr id="190" name="Picture 189">
            <a:extLst>
              <a:ext uri="{FF2B5EF4-FFF2-40B4-BE49-F238E27FC236}">
                <a16:creationId xmlns:a16="http://schemas.microsoft.com/office/drawing/2014/main" id="{497D65B3-E902-0943-920B-95DF29C1CB04}"/>
              </a:ext>
            </a:extLst>
          </p:cNvPr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8"/>
          <a:stretch/>
        </p:blipFill>
        <p:spPr>
          <a:xfrm>
            <a:off x="6514391" y="1371099"/>
            <a:ext cx="1729452" cy="418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6" name="Picture 225" descr="Related image">
            <a:extLst>
              <a:ext uri="{FF2B5EF4-FFF2-40B4-BE49-F238E27FC236}">
                <a16:creationId xmlns:a16="http://schemas.microsoft.com/office/drawing/2014/main" id="{0459EBE8-A712-DB48-9719-CAE32E615FFE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322" y="588539"/>
            <a:ext cx="666121" cy="608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1" name="Picture 6">
            <a:extLst>
              <a:ext uri="{FF2B5EF4-FFF2-40B4-BE49-F238E27FC236}">
                <a16:creationId xmlns:a16="http://schemas.microsoft.com/office/drawing/2014/main" id="{4ACD7DFC-0A07-F943-B1D5-245A5A8F40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998" y="1296976"/>
            <a:ext cx="623617" cy="619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" name="Rectangle 191">
            <a:extLst>
              <a:ext uri="{FF2B5EF4-FFF2-40B4-BE49-F238E27FC236}">
                <a16:creationId xmlns:a16="http://schemas.microsoft.com/office/drawing/2014/main" id="{0E5A0427-EEB0-0846-8D4C-B389A574B658}"/>
              </a:ext>
            </a:extLst>
          </p:cNvPr>
          <p:cNvSpPr/>
          <p:nvPr/>
        </p:nvSpPr>
        <p:spPr>
          <a:xfrm>
            <a:off x="5404135" y="4190466"/>
            <a:ext cx="1933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0070C0"/>
                </a:solidFill>
                <a:latin typeface="Calibri" panose="020F0502020204030204" pitchFamily="34" charset="0"/>
              </a:rPr>
              <a:t>Students “build” on prior skills in electronics and woodwork to develop a </a:t>
            </a:r>
            <a:r>
              <a:rPr lang="en-GB" sz="800" b="1" dirty="0">
                <a:solidFill>
                  <a:srgbClr val="0070C0"/>
                </a:solidFill>
                <a:latin typeface="Calibri" panose="020F0502020204030204" pitchFamily="34" charset="0"/>
              </a:rPr>
              <a:t>light sensor alarm circuit </a:t>
            </a:r>
            <a:r>
              <a:rPr lang="en-GB" sz="800" dirty="0">
                <a:solidFill>
                  <a:srgbClr val="0070C0"/>
                </a:solidFill>
                <a:latin typeface="Calibri" panose="020F0502020204030204" pitchFamily="34" charset="0"/>
              </a:rPr>
              <a:t>which is encompassed within a MDF box. Students  develop  </a:t>
            </a:r>
            <a:r>
              <a:rPr lang="en-GB" sz="800" b="1" dirty="0">
                <a:solidFill>
                  <a:srgbClr val="0070C0"/>
                </a:solidFill>
                <a:latin typeface="Calibri" panose="020F0502020204030204" pitchFamily="34" charset="0"/>
              </a:rPr>
              <a:t>electronics skills </a:t>
            </a:r>
            <a:r>
              <a:rPr lang="en-GB" sz="800" dirty="0">
                <a:solidFill>
                  <a:srgbClr val="0070C0"/>
                </a:solidFill>
                <a:latin typeface="Calibri" panose="020F0502020204030204" pitchFamily="34" charset="0"/>
              </a:rPr>
              <a:t>using breadboards and electronic CAD software </a:t>
            </a:r>
          </a:p>
        </p:txBody>
      </p:sp>
      <p:pic>
        <p:nvPicPr>
          <p:cNvPr id="194" name="Picture 193">
            <a:extLst>
              <a:ext uri="{FF2B5EF4-FFF2-40B4-BE49-F238E27FC236}">
                <a16:creationId xmlns:a16="http://schemas.microsoft.com/office/drawing/2014/main" id="{777C3ECB-244A-824A-8053-A2F14744F12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367" y="10964425"/>
            <a:ext cx="979339" cy="458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BD831F0-3F48-414F-B077-1B9FD2052B9C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55148" y="11059255"/>
            <a:ext cx="776218" cy="54959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FB518ED-6F64-1649-81A2-630718B6AB02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011" t="3919" r="48856"/>
          <a:stretch/>
        </p:blipFill>
        <p:spPr>
          <a:xfrm>
            <a:off x="7891327" y="9386127"/>
            <a:ext cx="218294" cy="568491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EF26A38-5C65-3B40-917F-EFDE4BEDE75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129" t="4646" r="17504" b="9917"/>
          <a:stretch/>
        </p:blipFill>
        <p:spPr>
          <a:xfrm>
            <a:off x="6097179" y="9348638"/>
            <a:ext cx="672097" cy="59511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80A2375E-47FC-0141-9BC8-2BD828BB058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 rot="5400000">
            <a:off x="4270372" y="8684612"/>
            <a:ext cx="293409" cy="88918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356B0531-44D0-584F-9D6C-FB2839BA11A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8839" b="7901"/>
          <a:stretch/>
        </p:blipFill>
        <p:spPr>
          <a:xfrm>
            <a:off x="244188" y="8923000"/>
            <a:ext cx="1106614" cy="458429"/>
          </a:xfrm>
          <a:prstGeom prst="rect">
            <a:avLst/>
          </a:prstGeom>
        </p:spPr>
      </p:pic>
      <p:pic>
        <p:nvPicPr>
          <p:cNvPr id="205" name="Picture 204">
            <a:extLst>
              <a:ext uri="{FF2B5EF4-FFF2-40B4-BE49-F238E27FC236}">
                <a16:creationId xmlns:a16="http://schemas.microsoft.com/office/drawing/2014/main" id="{7A8CCA82-CB3E-564C-842F-5A35890D33B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6737"/>
          <a:stretch/>
        </p:blipFill>
        <p:spPr>
          <a:xfrm rot="5400000">
            <a:off x="4228281" y="9693790"/>
            <a:ext cx="253877" cy="889181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4A8D4E0-1C09-3E43-BEDB-CFC2CC314D5E}"/>
              </a:ext>
            </a:extLst>
          </p:cNvPr>
          <p:cNvPicPr>
            <a:picLocks noChangeAspect="1"/>
          </p:cNvPicPr>
          <p:nvPr/>
        </p:nvPicPr>
        <p:blipFill>
          <a:blip r:embed="rId31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93496" y="7668709"/>
            <a:ext cx="573533" cy="637343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6607D9D-5121-8B44-B871-3E77E54B582B}"/>
              </a:ext>
            </a:extLst>
          </p:cNvPr>
          <p:cNvPicPr>
            <a:picLocks noChangeAspect="1"/>
          </p:cNvPicPr>
          <p:nvPr/>
        </p:nvPicPr>
        <p:blipFill rotWithShape="1">
          <a:blip r:embed="rId3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0765" t="11842" r="7198" b="10641"/>
          <a:stretch/>
        </p:blipFill>
        <p:spPr>
          <a:xfrm>
            <a:off x="8770457" y="6944635"/>
            <a:ext cx="740570" cy="6997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A30B08E9-B2D4-8542-AE89-5E897A55FADE}"/>
              </a:ext>
            </a:extLst>
          </p:cNvPr>
          <p:cNvPicPr>
            <a:picLocks noChangeAspect="1"/>
          </p:cNvPicPr>
          <p:nvPr/>
        </p:nvPicPr>
        <p:blipFill>
          <a:blip r:embed="rId3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6765" y="7658423"/>
            <a:ext cx="880392" cy="664486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05070592-E03A-5046-B94B-6C7E61F0BE87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l="33619" t="15768" r="33203" b="25075"/>
          <a:stretch/>
        </p:blipFill>
        <p:spPr>
          <a:xfrm>
            <a:off x="6979006" y="7649412"/>
            <a:ext cx="511762" cy="869752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6B10CC71-7C2F-AC4E-9D86-61B4BCA591DC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9738" r="26470" b="7618"/>
          <a:stretch/>
        </p:blipFill>
        <p:spPr>
          <a:xfrm>
            <a:off x="5856702" y="5947260"/>
            <a:ext cx="557603" cy="1015063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CDA0031B-B157-3848-AAA7-F9BE4E01B888}"/>
              </a:ext>
            </a:extLst>
          </p:cNvPr>
          <p:cNvPicPr>
            <a:picLocks noChangeAspect="1"/>
          </p:cNvPicPr>
          <p:nvPr/>
        </p:nvPicPr>
        <p:blipFill>
          <a:blip r:embed="rId3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00" y="5866672"/>
            <a:ext cx="630269" cy="766848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FD2D6076-692E-AB49-BD1C-63541B13A8DA}"/>
              </a:ext>
            </a:extLst>
          </p:cNvPr>
          <p:cNvPicPr>
            <a:picLocks noChangeAspect="1"/>
          </p:cNvPicPr>
          <p:nvPr/>
        </p:nvPicPr>
        <p:blipFill rotWithShape="1">
          <a:blip r:embed="rId4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8992"/>
          <a:stretch/>
        </p:blipFill>
        <p:spPr>
          <a:xfrm>
            <a:off x="7236415" y="3998221"/>
            <a:ext cx="672926" cy="1182003"/>
          </a:xfrm>
          <a:prstGeom prst="rect">
            <a:avLst/>
          </a:prstGeom>
        </p:spPr>
      </p:pic>
      <p:pic>
        <p:nvPicPr>
          <p:cNvPr id="181" name="Picture 180">
            <a:extLst>
              <a:ext uri="{FF2B5EF4-FFF2-40B4-BE49-F238E27FC236}">
                <a16:creationId xmlns:a16="http://schemas.microsoft.com/office/drawing/2014/main" id="{F8680667-C390-C64E-AA3D-1341823F23BA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020" t="13325" r="7941" b="14571"/>
          <a:stretch/>
        </p:blipFill>
        <p:spPr>
          <a:xfrm>
            <a:off x="3554937" y="3994585"/>
            <a:ext cx="1265828" cy="342110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B9C98A2A-F092-554A-B665-82A0550416D0}"/>
              </a:ext>
            </a:extLst>
          </p:cNvPr>
          <p:cNvPicPr>
            <a:picLocks noChangeAspect="1"/>
          </p:cNvPicPr>
          <p:nvPr/>
        </p:nvPicPr>
        <p:blipFill rotWithShape="1">
          <a:blip r:embed="rId45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t="16754" b="35993"/>
          <a:stretch/>
        </p:blipFill>
        <p:spPr>
          <a:xfrm>
            <a:off x="1737481" y="2227381"/>
            <a:ext cx="850097" cy="401693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4539FFF-A166-434D-ACB1-7E12827FD311}"/>
              </a:ext>
            </a:extLst>
          </p:cNvPr>
          <p:cNvSpPr/>
          <p:nvPr/>
        </p:nvSpPr>
        <p:spPr>
          <a:xfrm>
            <a:off x="4481363" y="2089758"/>
            <a:ext cx="20330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4">
                    <a:lumMod val="75000"/>
                  </a:schemeClr>
                </a:solidFill>
              </a:rPr>
              <a:t>Students investigate fundamental </a:t>
            </a:r>
            <a:r>
              <a:rPr lang="en-GB" sz="800" b="1" dirty="0">
                <a:solidFill>
                  <a:schemeClr val="accent4">
                    <a:lumMod val="75000"/>
                  </a:schemeClr>
                </a:solidFill>
              </a:rPr>
              <a:t>scientific principles </a:t>
            </a:r>
            <a:r>
              <a:rPr lang="en-GB" sz="800" dirty="0">
                <a:solidFill>
                  <a:schemeClr val="accent4">
                    <a:lumMod val="75000"/>
                  </a:schemeClr>
                </a:solidFill>
              </a:rPr>
              <a:t>of cooking &amp; nutrition that underpin </a:t>
            </a:r>
            <a:r>
              <a:rPr lang="en-GB" sz="800" b="1" dirty="0">
                <a:solidFill>
                  <a:schemeClr val="accent4">
                    <a:lumMod val="75000"/>
                  </a:schemeClr>
                </a:solidFill>
              </a:rPr>
              <a:t>balanced diets, healthy lifestyle and wellbeing</a:t>
            </a:r>
            <a:r>
              <a:rPr lang="en-GB" sz="800" dirty="0">
                <a:solidFill>
                  <a:schemeClr val="accent4">
                    <a:lumMod val="75000"/>
                  </a:schemeClr>
                </a:solidFill>
              </a:rPr>
              <a:t>. They consider factors that influence food choice including cultural &amp; religious belief and dietary needs, e.g. Diabetes. Students also explore sustainability, </a:t>
            </a:r>
            <a:r>
              <a:rPr lang="en-GB" sz="800" b="1" dirty="0">
                <a:solidFill>
                  <a:schemeClr val="accent4">
                    <a:lumMod val="75000"/>
                  </a:schemeClr>
                </a:solidFill>
              </a:rPr>
              <a:t>British cuisine and current government guidelines on healthy eating. HEG2016/UKGOV</a:t>
            </a:r>
          </a:p>
        </p:txBody>
      </p:sp>
      <p:pic>
        <p:nvPicPr>
          <p:cNvPr id="198" name="Picture 197">
            <a:extLst>
              <a:ext uri="{FF2B5EF4-FFF2-40B4-BE49-F238E27FC236}">
                <a16:creationId xmlns:a16="http://schemas.microsoft.com/office/drawing/2014/main" id="{74D2CF8B-89C7-464D-BC5F-61D12B6B2E46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1929" t="8572" r="8262" b="9761"/>
          <a:stretch/>
        </p:blipFill>
        <p:spPr>
          <a:xfrm>
            <a:off x="3826837" y="2212237"/>
            <a:ext cx="736499" cy="122215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F00EC76-391F-1A45-A838-1A533E0C9FF2}"/>
              </a:ext>
            </a:extLst>
          </p:cNvPr>
          <p:cNvSpPr/>
          <p:nvPr/>
        </p:nvSpPr>
        <p:spPr>
          <a:xfrm>
            <a:off x="25106" y="2101742"/>
            <a:ext cx="16913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accent6"/>
                </a:solidFill>
              </a:rPr>
              <a:t>This science, technology, engineering and maths </a:t>
            </a:r>
            <a:r>
              <a:rPr lang="en-GB" sz="800" b="1" dirty="0">
                <a:solidFill>
                  <a:schemeClr val="accent6"/>
                </a:solidFill>
              </a:rPr>
              <a:t>(STEM) </a:t>
            </a:r>
            <a:r>
              <a:rPr lang="en-GB" sz="800" dirty="0">
                <a:solidFill>
                  <a:schemeClr val="accent6"/>
                </a:solidFill>
              </a:rPr>
              <a:t>topic is designed to challenge </a:t>
            </a:r>
            <a:r>
              <a:rPr lang="en-GB" sz="800" b="1" dirty="0">
                <a:solidFill>
                  <a:schemeClr val="accent6"/>
                </a:solidFill>
              </a:rPr>
              <a:t>curious minds and encourage hands-on experimentation</a:t>
            </a:r>
            <a:r>
              <a:rPr lang="en-GB" sz="800" dirty="0">
                <a:solidFill>
                  <a:schemeClr val="accent6"/>
                </a:solidFill>
              </a:rPr>
              <a:t>. </a:t>
            </a:r>
            <a:r>
              <a:rPr lang="en-GB" sz="800" dirty="0">
                <a:solidFill>
                  <a:schemeClr val="accent6"/>
                </a:solidFill>
                <a:cs typeface="futura" panose="020B0602020204020303" pitchFamily="34" charset="-79"/>
              </a:rPr>
              <a:t>Students learn about </a:t>
            </a:r>
            <a:r>
              <a:rPr lang="en-GB" sz="800" b="1" dirty="0">
                <a:solidFill>
                  <a:schemeClr val="accent6"/>
                </a:solidFill>
                <a:cs typeface="futura" panose="020B0602020204020303" pitchFamily="34" charset="-79"/>
              </a:rPr>
              <a:t>design engineering </a:t>
            </a:r>
            <a:r>
              <a:rPr lang="en-GB" sz="800" dirty="0">
                <a:solidFill>
                  <a:schemeClr val="accent6"/>
                </a:solidFill>
                <a:cs typeface="futura" panose="020B0602020204020303" pitchFamily="34" charset="-79"/>
              </a:rPr>
              <a:t>in order to   understand  the skills  necessary  to become an engineer.</a:t>
            </a:r>
            <a:endParaRPr lang="en-US" sz="800" dirty="0">
              <a:solidFill>
                <a:schemeClr val="accent6"/>
              </a:solidFill>
            </a:endParaRPr>
          </a:p>
        </p:txBody>
      </p:sp>
      <p:pic>
        <p:nvPicPr>
          <p:cNvPr id="201" name="Picture 200">
            <a:extLst>
              <a:ext uri="{FF2B5EF4-FFF2-40B4-BE49-F238E27FC236}">
                <a16:creationId xmlns:a16="http://schemas.microsoft.com/office/drawing/2014/main" id="{7F9BF6DF-D8F4-C944-9879-60442116D254}"/>
              </a:ext>
            </a:extLst>
          </p:cNvPr>
          <p:cNvPicPr>
            <a:picLocks noChangeAspect="1"/>
          </p:cNvPicPr>
          <p:nvPr/>
        </p:nvPicPr>
        <p:blipFill>
          <a:blip r:embed="rId4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1479" y="2682027"/>
            <a:ext cx="722103" cy="529175"/>
          </a:xfrm>
          <a:prstGeom prst="rect">
            <a:avLst/>
          </a:prstGeom>
        </p:spPr>
      </p:pic>
      <p:sp>
        <p:nvSpPr>
          <p:cNvPr id="206" name="Rectangle 205">
            <a:extLst>
              <a:ext uri="{FF2B5EF4-FFF2-40B4-BE49-F238E27FC236}">
                <a16:creationId xmlns:a16="http://schemas.microsoft.com/office/drawing/2014/main" id="{6E92316E-8A07-7D4E-B2F8-BE8D21CC14C8}"/>
              </a:ext>
            </a:extLst>
          </p:cNvPr>
          <p:cNvSpPr/>
          <p:nvPr/>
        </p:nvSpPr>
        <p:spPr>
          <a:xfrm>
            <a:off x="117332" y="710014"/>
            <a:ext cx="4946278" cy="13224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>
                <a:solidFill>
                  <a:schemeClr val="tx1"/>
                </a:solidFill>
              </a:rPr>
              <a:t>KEY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000" dirty="0">
                <a:solidFill>
                  <a:schemeClr val="tx1"/>
                </a:solidFill>
              </a:rPr>
              <a:t>The National Curriculum (KS3 DT 2014) is divided into the following subject contents</a:t>
            </a: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dirty="0">
              <a:solidFill>
                <a:schemeClr val="tx1"/>
              </a:solidFill>
            </a:endParaRPr>
          </a:p>
          <a:p>
            <a:endParaRPr lang="en-US" sz="1000" b="1" u="sng" dirty="0">
              <a:solidFill>
                <a:schemeClr val="tx1"/>
              </a:solidFill>
            </a:endParaRPr>
          </a:p>
          <a:p>
            <a:endParaRPr lang="en-US" b="1" u="sng" dirty="0">
              <a:solidFill>
                <a:schemeClr val="tx1"/>
              </a:solidFill>
            </a:endParaRPr>
          </a:p>
        </p:txBody>
      </p: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C2252A52-9A56-6343-A890-340C2ABF11D0}"/>
              </a:ext>
            </a:extLst>
          </p:cNvPr>
          <p:cNvGrpSpPr/>
          <p:nvPr/>
        </p:nvGrpSpPr>
        <p:grpSpPr>
          <a:xfrm>
            <a:off x="239317" y="1040410"/>
            <a:ext cx="914400" cy="914400"/>
            <a:chOff x="2946425" y="11899071"/>
            <a:chExt cx="914400" cy="914400"/>
          </a:xfrm>
        </p:grpSpPr>
        <p:sp>
          <p:nvSpPr>
            <p:cNvPr id="248" name="Teardrop 247">
              <a:extLst>
                <a:ext uri="{FF2B5EF4-FFF2-40B4-BE49-F238E27FC236}">
                  <a16:creationId xmlns:a16="http://schemas.microsoft.com/office/drawing/2014/main" id="{BF3F9D20-BF00-7847-A6E6-33EAC3A284F3}"/>
                </a:ext>
              </a:extLst>
            </p:cNvPr>
            <p:cNvSpPr/>
            <p:nvPr/>
          </p:nvSpPr>
          <p:spPr>
            <a:xfrm>
              <a:off x="2946425" y="11899071"/>
              <a:ext cx="914400" cy="914400"/>
            </a:xfrm>
            <a:prstGeom prst="teardrop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9" name="Teardrop 248">
              <a:extLst>
                <a:ext uri="{FF2B5EF4-FFF2-40B4-BE49-F238E27FC236}">
                  <a16:creationId xmlns:a16="http://schemas.microsoft.com/office/drawing/2014/main" id="{BBFA994F-8408-2246-A7D9-CE0B00D5C618}"/>
                </a:ext>
              </a:extLst>
            </p:cNvPr>
            <p:cNvSpPr/>
            <p:nvPr/>
          </p:nvSpPr>
          <p:spPr>
            <a:xfrm>
              <a:off x="3022625" y="11975271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7CC46275-89D5-3C4D-BD63-1709300597D5}"/>
                </a:ext>
              </a:extLst>
            </p:cNvPr>
            <p:cNvSpPr/>
            <p:nvPr/>
          </p:nvSpPr>
          <p:spPr>
            <a:xfrm>
              <a:off x="3012455" y="12139664"/>
              <a:ext cx="79541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KS3 Food &amp;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Nutrition</a:t>
              </a:r>
            </a:p>
          </p:txBody>
        </p: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5C4DB61C-0F82-0B42-858D-CFDD98B5DF56}"/>
              </a:ext>
            </a:extLst>
          </p:cNvPr>
          <p:cNvGrpSpPr/>
          <p:nvPr/>
        </p:nvGrpSpPr>
        <p:grpSpPr>
          <a:xfrm>
            <a:off x="1327380" y="1043627"/>
            <a:ext cx="914400" cy="914400"/>
            <a:chOff x="6883898" y="11763553"/>
            <a:chExt cx="914400" cy="914400"/>
          </a:xfrm>
        </p:grpSpPr>
        <p:sp>
          <p:nvSpPr>
            <p:cNvPr id="240" name="Teardrop 239">
              <a:extLst>
                <a:ext uri="{FF2B5EF4-FFF2-40B4-BE49-F238E27FC236}">
                  <a16:creationId xmlns:a16="http://schemas.microsoft.com/office/drawing/2014/main" id="{E41E5D3B-6B2D-DD42-B54D-4E454876558C}"/>
                </a:ext>
              </a:extLst>
            </p:cNvPr>
            <p:cNvSpPr/>
            <p:nvPr/>
          </p:nvSpPr>
          <p:spPr>
            <a:xfrm>
              <a:off x="6883898" y="11763553"/>
              <a:ext cx="914400" cy="914400"/>
            </a:xfrm>
            <a:prstGeom prst="teardrop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1" name="Teardrop 240">
              <a:extLst>
                <a:ext uri="{FF2B5EF4-FFF2-40B4-BE49-F238E27FC236}">
                  <a16:creationId xmlns:a16="http://schemas.microsoft.com/office/drawing/2014/main" id="{E1654259-C87E-D540-A4D1-EA4794BA6823}"/>
                </a:ext>
              </a:extLst>
            </p:cNvPr>
            <p:cNvSpPr/>
            <p:nvPr/>
          </p:nvSpPr>
          <p:spPr>
            <a:xfrm>
              <a:off x="6960098" y="11839753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66EFEE1F-2586-6C45-9C04-347E11CBB006}"/>
                </a:ext>
              </a:extLst>
            </p:cNvPr>
            <p:cNvSpPr/>
            <p:nvPr/>
          </p:nvSpPr>
          <p:spPr>
            <a:xfrm>
              <a:off x="6933101" y="12022794"/>
              <a:ext cx="82907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KS3 Product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Design</a:t>
              </a:r>
            </a:p>
          </p:txBody>
        </p:sp>
      </p:grpSp>
      <p:grpSp>
        <p:nvGrpSpPr>
          <p:cNvPr id="235" name="Group 234">
            <a:extLst>
              <a:ext uri="{FF2B5EF4-FFF2-40B4-BE49-F238E27FC236}">
                <a16:creationId xmlns:a16="http://schemas.microsoft.com/office/drawing/2014/main" id="{A2052472-AF56-5A47-9B33-6EEF14F56A8E}"/>
              </a:ext>
            </a:extLst>
          </p:cNvPr>
          <p:cNvGrpSpPr/>
          <p:nvPr/>
        </p:nvGrpSpPr>
        <p:grpSpPr>
          <a:xfrm>
            <a:off x="2570707" y="1052534"/>
            <a:ext cx="914400" cy="914400"/>
            <a:chOff x="82384" y="11839753"/>
            <a:chExt cx="914400" cy="914400"/>
          </a:xfrm>
        </p:grpSpPr>
        <p:sp>
          <p:nvSpPr>
            <p:cNvPr id="236" name="Teardrop 235">
              <a:extLst>
                <a:ext uri="{FF2B5EF4-FFF2-40B4-BE49-F238E27FC236}">
                  <a16:creationId xmlns:a16="http://schemas.microsoft.com/office/drawing/2014/main" id="{C90828E1-BB7E-BF4A-B3A4-054B74394D46}"/>
                </a:ext>
              </a:extLst>
            </p:cNvPr>
            <p:cNvSpPr/>
            <p:nvPr/>
          </p:nvSpPr>
          <p:spPr>
            <a:xfrm>
              <a:off x="82384" y="11839753"/>
              <a:ext cx="914400" cy="914400"/>
            </a:xfrm>
            <a:prstGeom prst="teardrop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7" name="Teardrop 236">
              <a:extLst>
                <a:ext uri="{FF2B5EF4-FFF2-40B4-BE49-F238E27FC236}">
                  <a16:creationId xmlns:a16="http://schemas.microsoft.com/office/drawing/2014/main" id="{E559927A-AB0F-3645-A742-8646EAEDB9E1}"/>
                </a:ext>
              </a:extLst>
            </p:cNvPr>
            <p:cNvSpPr/>
            <p:nvPr/>
          </p:nvSpPr>
          <p:spPr>
            <a:xfrm>
              <a:off x="158584" y="11915953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86E3BDCD-8203-D94E-8014-92B820C15C77}"/>
                </a:ext>
              </a:extLst>
            </p:cNvPr>
            <p:cNvSpPr/>
            <p:nvPr/>
          </p:nvSpPr>
          <p:spPr>
            <a:xfrm>
              <a:off x="134793" y="12131148"/>
              <a:ext cx="82266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KS3 Textiles</a:t>
              </a:r>
            </a:p>
          </p:txBody>
        </p: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F6F15296-CDBA-F44E-9EB7-F2AE0E55EBFF}"/>
              </a:ext>
            </a:extLst>
          </p:cNvPr>
          <p:cNvGrpSpPr/>
          <p:nvPr/>
        </p:nvGrpSpPr>
        <p:grpSpPr>
          <a:xfrm>
            <a:off x="3797941" y="1052534"/>
            <a:ext cx="914400" cy="914400"/>
            <a:chOff x="5959785" y="10871620"/>
            <a:chExt cx="914400" cy="914400"/>
          </a:xfrm>
        </p:grpSpPr>
        <p:sp>
          <p:nvSpPr>
            <p:cNvPr id="244" name="Teardrop 243">
              <a:extLst>
                <a:ext uri="{FF2B5EF4-FFF2-40B4-BE49-F238E27FC236}">
                  <a16:creationId xmlns:a16="http://schemas.microsoft.com/office/drawing/2014/main" id="{976ACED7-C69E-5C4A-8C80-2B1A3D199216}"/>
                </a:ext>
              </a:extLst>
            </p:cNvPr>
            <p:cNvSpPr/>
            <p:nvPr/>
          </p:nvSpPr>
          <p:spPr>
            <a:xfrm>
              <a:off x="5959785" y="10871620"/>
              <a:ext cx="914400" cy="914400"/>
            </a:xfrm>
            <a:prstGeom prst="teardrop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5" name="Teardrop 244">
              <a:extLst>
                <a:ext uri="{FF2B5EF4-FFF2-40B4-BE49-F238E27FC236}">
                  <a16:creationId xmlns:a16="http://schemas.microsoft.com/office/drawing/2014/main" id="{4124E6D2-371F-4943-A73E-D1EFDFF4486F}"/>
                </a:ext>
              </a:extLst>
            </p:cNvPr>
            <p:cNvSpPr/>
            <p:nvPr/>
          </p:nvSpPr>
          <p:spPr>
            <a:xfrm>
              <a:off x="6035985" y="10947820"/>
              <a:ext cx="762000" cy="762000"/>
            </a:xfrm>
            <a:prstGeom prst="teardrop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98B2CBBC-2339-5E4B-9D19-72A7F6E49B87}"/>
                </a:ext>
              </a:extLst>
            </p:cNvPr>
            <p:cNvSpPr/>
            <p:nvPr/>
          </p:nvSpPr>
          <p:spPr>
            <a:xfrm>
              <a:off x="5999365" y="11126952"/>
              <a:ext cx="84830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KS3 Systems</a:t>
              </a:r>
            </a:p>
            <a:p>
              <a:pPr algn="ctr"/>
              <a:r>
                <a:rPr lang="en-US" sz="1000" b="1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&amp; Control</a:t>
              </a:r>
            </a:p>
          </p:txBody>
        </p:sp>
      </p:grpSp>
      <p:pic>
        <p:nvPicPr>
          <p:cNvPr id="183" name="Graphic 4">
            <a:extLst>
              <a:ext uri="{FF2B5EF4-FFF2-40B4-BE49-F238E27FC236}">
                <a16:creationId xmlns:a16="http://schemas.microsoft.com/office/drawing/2014/main" id="{EDF87D62-5BA3-BF4F-A5A9-721FC4A186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6938" r="78560" b="37153"/>
          <a:stretch/>
        </p:blipFill>
        <p:spPr>
          <a:xfrm>
            <a:off x="5791924" y="144738"/>
            <a:ext cx="1886366" cy="2249402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4D52E17E-59A4-EE45-9E3D-C28805527502}"/>
              </a:ext>
            </a:extLst>
          </p:cNvPr>
          <p:cNvGrpSpPr/>
          <p:nvPr/>
        </p:nvGrpSpPr>
        <p:grpSpPr>
          <a:xfrm>
            <a:off x="6914061" y="93762"/>
            <a:ext cx="1221978" cy="1229391"/>
            <a:chOff x="7793820" y="-13955"/>
            <a:chExt cx="1221978" cy="1229391"/>
          </a:xfrm>
        </p:grpSpPr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A53F67F0-EDB4-0645-9CF9-039D7CE2091D}"/>
                </a:ext>
              </a:extLst>
            </p:cNvPr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5" r="5760" b="4860"/>
            <a:stretch/>
          </p:blipFill>
          <p:spPr bwMode="auto">
            <a:xfrm rot="21169840">
              <a:off x="7793820" y="-13955"/>
              <a:ext cx="1221978" cy="122939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5" name="Text Box 4">
              <a:extLst>
                <a:ext uri="{FF2B5EF4-FFF2-40B4-BE49-F238E27FC236}">
                  <a16:creationId xmlns:a16="http://schemas.microsoft.com/office/drawing/2014/main" id="{1F009EFD-C7EF-7B48-AFF1-9868CCAF0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99656">
              <a:off x="7834256" y="192967"/>
              <a:ext cx="1178616" cy="885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algn="ctr" defTabSz="51434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844" b="1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 defTabSz="51434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5000" b="1" dirty="0">
                  <a:latin typeface="Calibri" panose="020F0502020204030204" pitchFamily="34" charset="0"/>
                  <a:cs typeface="Times New Roman" panose="02020603050405020304" pitchFamily="18" charset="0"/>
                </a:rPr>
                <a:t>KS4</a:t>
              </a:r>
              <a:endParaRPr lang="en-US" altLang="en-US" sz="5000" dirty="0">
                <a:latin typeface="Arial" panose="020B0604020202020204" pitchFamily="34" charset="0"/>
              </a:endParaRPr>
            </a:p>
          </p:txBody>
        </p:sp>
        <p:sp>
          <p:nvSpPr>
            <p:cNvPr id="186" name="Text Box 4">
              <a:extLst>
                <a:ext uri="{FF2B5EF4-FFF2-40B4-BE49-F238E27FC236}">
                  <a16:creationId xmlns:a16="http://schemas.microsoft.com/office/drawing/2014/main" id="{A4A04DAF-59FD-414A-B2B9-2122AA4D67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099656">
              <a:off x="7885209" y="262132"/>
              <a:ext cx="1011809" cy="248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1435" tIns="25718" rIns="51435" bIns="25718" numCol="1" anchor="t" anchorCtr="0" compatLnSpc="1">
              <a:prstTxWarp prst="textNoShape">
                <a:avLst/>
              </a:prstTxWarp>
            </a:bodyPr>
            <a:lstStyle/>
            <a:p>
              <a:pPr algn="ctr" defTabSz="514345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 b="1" dirty="0">
                  <a:latin typeface="Calibri" panose="020F0502020204030204" pitchFamily="34" charset="0"/>
                  <a:cs typeface="Times New Roman" panose="02020603050405020304" pitchFamily="18" charset="0"/>
                </a:rPr>
                <a:t>START OF</a:t>
              </a:r>
              <a:endParaRPr lang="en-US" altLang="en-US" sz="1400" dirty="0">
                <a:latin typeface="Arial" panose="020B0604020202020204" pitchFamily="34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C13C867-D743-5B49-9F7D-A5066530EE84}"/>
              </a:ext>
            </a:extLst>
          </p:cNvPr>
          <p:cNvSpPr/>
          <p:nvPr/>
        </p:nvSpPr>
        <p:spPr>
          <a:xfrm>
            <a:off x="2484289" y="2061176"/>
            <a:ext cx="1563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0070C0"/>
                </a:solidFill>
              </a:rPr>
              <a:t> Students are introduced to </a:t>
            </a:r>
            <a:r>
              <a:rPr lang="en-GB" sz="800" b="1" dirty="0">
                <a:solidFill>
                  <a:srgbClr val="0070C0"/>
                </a:solidFill>
              </a:rPr>
              <a:t>computer programming </a:t>
            </a:r>
            <a:r>
              <a:rPr lang="en-GB" sz="800" dirty="0">
                <a:solidFill>
                  <a:srgbClr val="0070C0"/>
                </a:solidFill>
              </a:rPr>
              <a:t>using BBC Micro-bit hardware and a wide range of accompanying accessories., Tasks set involve   Micro-bit  programming  connecting it to  real world scenarios, driving devices or responding to sensors.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182" name="Picture 181">
            <a:extLst>
              <a:ext uri="{FF2B5EF4-FFF2-40B4-BE49-F238E27FC236}">
                <a16:creationId xmlns:a16="http://schemas.microsoft.com/office/drawing/2014/main" id="{064DC1B4-C941-A445-B07C-8556AE41E703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8631286" y="10549811"/>
            <a:ext cx="912592" cy="746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8" name="Picture 187">
            <a:extLst>
              <a:ext uri="{FF2B5EF4-FFF2-40B4-BE49-F238E27FC236}">
                <a16:creationId xmlns:a16="http://schemas.microsoft.com/office/drawing/2014/main" id="{736B6492-EE38-324D-AD49-9C5823191FD5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937246" y="10801184"/>
            <a:ext cx="253957" cy="18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60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208DC7-E327-914D-9BA1-78F3CF5D9C0C}"/>
              </a:ext>
            </a:extLst>
          </p:cNvPr>
          <p:cNvSpPr txBox="1"/>
          <p:nvPr/>
        </p:nvSpPr>
        <p:spPr>
          <a:xfrm>
            <a:off x="0" y="-117635"/>
            <a:ext cx="9431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D&amp;T KS3 Curriculum Intent</a:t>
            </a:r>
          </a:p>
        </p:txBody>
      </p:sp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EF531EFB-D816-BF44-B259-F00FC33B48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49" y="8855483"/>
            <a:ext cx="657017" cy="569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01E0D22-283A-164E-A0C2-610AA564A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808" y="8855483"/>
            <a:ext cx="570486" cy="56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215DE1-D9C8-6241-8F33-21D3C7D57EDE}"/>
              </a:ext>
            </a:extLst>
          </p:cNvPr>
          <p:cNvSpPr/>
          <p:nvPr/>
        </p:nvSpPr>
        <p:spPr>
          <a:xfrm>
            <a:off x="82297" y="568711"/>
            <a:ext cx="6634746" cy="121325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u="sng" dirty="0">
                <a:solidFill>
                  <a:schemeClr val="tx1"/>
                </a:solidFill>
              </a:rPr>
              <a:t>D&amp;T KS3 National Curriculum delivery at Moat Community College</a:t>
            </a:r>
            <a:endParaRPr lang="en-GB" sz="1000" dirty="0">
              <a:solidFill>
                <a:schemeClr val="tx1"/>
              </a:solidFill>
            </a:endParaRPr>
          </a:p>
          <a:p>
            <a:r>
              <a:rPr lang="en-GB" sz="1400" b="1" u="sng" dirty="0">
                <a:solidFill>
                  <a:schemeClr val="tx1"/>
                </a:solidFill>
              </a:rPr>
              <a:t>Aim</a:t>
            </a:r>
            <a:r>
              <a:rPr lang="en-GB" sz="1400" b="1" dirty="0">
                <a:solidFill>
                  <a:schemeClr val="tx1"/>
                </a:solidFill>
              </a:rPr>
              <a:t>: </a:t>
            </a:r>
            <a:r>
              <a:rPr lang="en-GB" sz="1100" dirty="0">
                <a:solidFill>
                  <a:schemeClr val="tx1"/>
                </a:solidFill>
              </a:rPr>
              <a:t>Design and technology at Moat Community College aims to ensure that all students: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</a:rPr>
              <a:t>develop a </a:t>
            </a:r>
            <a:r>
              <a:rPr lang="en-GB" sz="1100" b="1" i="1" dirty="0">
                <a:solidFill>
                  <a:schemeClr val="tx1"/>
                </a:solidFill>
              </a:rPr>
              <a:t>creative, </a:t>
            </a:r>
            <a:r>
              <a:rPr lang="en-GB" sz="1100" b="1" dirty="0">
                <a:solidFill>
                  <a:schemeClr val="tx1"/>
                </a:solidFill>
              </a:rPr>
              <a:t>technical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practical expertise </a:t>
            </a:r>
            <a:r>
              <a:rPr lang="en-GB" sz="1100" dirty="0">
                <a:solidFill>
                  <a:schemeClr val="tx1"/>
                </a:solidFill>
              </a:rPr>
              <a:t>needed to perform everyday tasks </a:t>
            </a:r>
            <a:r>
              <a:rPr lang="en-GB" sz="1100" b="1" i="1" dirty="0">
                <a:solidFill>
                  <a:schemeClr val="tx1"/>
                </a:solidFill>
              </a:rPr>
              <a:t>confidently</a:t>
            </a:r>
            <a:r>
              <a:rPr lang="en-GB" sz="1100" dirty="0">
                <a:solidFill>
                  <a:schemeClr val="tx1"/>
                </a:solidFill>
              </a:rPr>
              <a:t> and to </a:t>
            </a:r>
            <a:r>
              <a:rPr lang="en-GB" sz="1100" b="1" i="1" dirty="0">
                <a:solidFill>
                  <a:schemeClr val="tx1"/>
                </a:solidFill>
              </a:rPr>
              <a:t>participate successfully </a:t>
            </a:r>
            <a:r>
              <a:rPr lang="en-GB" sz="1100" dirty="0">
                <a:solidFill>
                  <a:schemeClr val="tx1"/>
                </a:solidFill>
              </a:rPr>
              <a:t>in an increasingly technological world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</a:rPr>
              <a:t>build and apply a </a:t>
            </a:r>
            <a:r>
              <a:rPr lang="en-GB" sz="1100" b="1" i="1" dirty="0">
                <a:solidFill>
                  <a:schemeClr val="tx1"/>
                </a:solidFill>
              </a:rPr>
              <a:t>repertoire</a:t>
            </a:r>
            <a:r>
              <a:rPr lang="en-GB" sz="1100" dirty="0">
                <a:solidFill>
                  <a:schemeClr val="tx1"/>
                </a:solidFill>
              </a:rPr>
              <a:t> of </a:t>
            </a:r>
            <a:r>
              <a:rPr lang="en-GB" sz="1100" b="1" i="1" dirty="0">
                <a:solidFill>
                  <a:schemeClr val="tx1"/>
                </a:solidFill>
              </a:rPr>
              <a:t>knowledge, understanding and skills </a:t>
            </a:r>
            <a:r>
              <a:rPr lang="en-GB" sz="1100" dirty="0">
                <a:solidFill>
                  <a:schemeClr val="tx1"/>
                </a:solidFill>
              </a:rPr>
              <a:t>in order to design and make </a:t>
            </a:r>
            <a:r>
              <a:rPr lang="en-GB" sz="1100" b="1" i="1" dirty="0">
                <a:solidFill>
                  <a:schemeClr val="tx1"/>
                </a:solidFill>
              </a:rPr>
              <a:t>high-quality prototypes </a:t>
            </a:r>
            <a:r>
              <a:rPr lang="en-GB" sz="1100" dirty="0">
                <a:solidFill>
                  <a:schemeClr val="tx1"/>
                </a:solidFill>
              </a:rPr>
              <a:t>and</a:t>
            </a:r>
            <a:r>
              <a:rPr lang="en-GB" sz="1100" b="1" i="1" dirty="0">
                <a:solidFill>
                  <a:schemeClr val="tx1"/>
                </a:solidFill>
              </a:rPr>
              <a:t> products for </a:t>
            </a:r>
            <a:r>
              <a:rPr lang="en-GB" sz="1100" dirty="0">
                <a:solidFill>
                  <a:schemeClr val="tx1"/>
                </a:solidFill>
              </a:rPr>
              <a:t>a </a:t>
            </a:r>
            <a:r>
              <a:rPr lang="en-GB" sz="1100" b="1" i="1" dirty="0">
                <a:solidFill>
                  <a:schemeClr val="tx1"/>
                </a:solidFill>
              </a:rPr>
              <a:t>wide range of users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i="1" dirty="0">
                <a:solidFill>
                  <a:schemeClr val="tx1"/>
                </a:solidFill>
              </a:rPr>
              <a:t>critique, evaluate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test </a:t>
            </a:r>
            <a:r>
              <a:rPr lang="en-GB" sz="1100" dirty="0">
                <a:solidFill>
                  <a:schemeClr val="tx1"/>
                </a:solidFill>
              </a:rPr>
              <a:t>their ideas and products and </a:t>
            </a:r>
            <a:r>
              <a:rPr lang="en-GB" sz="1100" b="1" i="1" dirty="0">
                <a:solidFill>
                  <a:schemeClr val="tx1"/>
                </a:solidFill>
              </a:rPr>
              <a:t>the work of others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i="1" dirty="0">
                <a:solidFill>
                  <a:schemeClr val="tx1"/>
                </a:solidFill>
              </a:rPr>
              <a:t>understand</a:t>
            </a:r>
            <a:r>
              <a:rPr lang="en-GB" sz="1100" dirty="0">
                <a:solidFill>
                  <a:schemeClr val="tx1"/>
                </a:solidFill>
              </a:rPr>
              <a:t> and </a:t>
            </a:r>
            <a:r>
              <a:rPr lang="en-GB" sz="1100" b="1" i="1" dirty="0">
                <a:solidFill>
                  <a:schemeClr val="tx1"/>
                </a:solidFill>
              </a:rPr>
              <a:t>apply</a:t>
            </a:r>
            <a:r>
              <a:rPr lang="en-GB" sz="1100" dirty="0">
                <a:solidFill>
                  <a:schemeClr val="tx1"/>
                </a:solidFill>
              </a:rPr>
              <a:t> the </a:t>
            </a:r>
            <a:r>
              <a:rPr lang="en-GB" sz="1100" b="1" i="1" dirty="0">
                <a:solidFill>
                  <a:schemeClr val="tx1"/>
                </a:solidFill>
              </a:rPr>
              <a:t>principles of nutrition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learn how to cook</a:t>
            </a:r>
            <a:r>
              <a:rPr lang="en-GB" sz="1100" dirty="0">
                <a:solidFill>
                  <a:schemeClr val="tx1"/>
                </a:solidFill>
              </a:rPr>
              <a:t>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 dirty="0">
              <a:solidFill>
                <a:schemeClr val="tx1"/>
              </a:solidFill>
            </a:endParaRPr>
          </a:p>
          <a:p>
            <a:r>
              <a:rPr lang="en-GB" sz="1400" b="1" u="sng" dirty="0">
                <a:solidFill>
                  <a:schemeClr val="tx1"/>
                </a:solidFill>
              </a:rPr>
              <a:t>Attainment Targets:</a:t>
            </a:r>
            <a:r>
              <a:rPr lang="en-GB" sz="1400" b="1" dirty="0">
                <a:solidFill>
                  <a:schemeClr val="tx1"/>
                </a:solidFill>
              </a:rPr>
              <a:t> </a:t>
            </a:r>
            <a:r>
              <a:rPr lang="en-GB" sz="1100" dirty="0">
                <a:solidFill>
                  <a:schemeClr val="tx1"/>
                </a:solidFill>
              </a:rPr>
              <a:t>By the end of key stage 3, our students are expected to </a:t>
            </a:r>
            <a:r>
              <a:rPr lang="en-GB" sz="1100" b="1" i="1" dirty="0">
                <a:solidFill>
                  <a:schemeClr val="tx1"/>
                </a:solidFill>
              </a:rPr>
              <a:t>know, apply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understand the matters, skills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processes specified </a:t>
            </a:r>
            <a:r>
              <a:rPr lang="en-GB" sz="1100" dirty="0">
                <a:solidFill>
                  <a:schemeClr val="tx1"/>
                </a:solidFill>
              </a:rPr>
              <a:t>in the current  </a:t>
            </a:r>
            <a:r>
              <a:rPr lang="en-GB" sz="1100" b="1" i="1" dirty="0">
                <a:solidFill>
                  <a:schemeClr val="tx1"/>
                </a:solidFill>
              </a:rPr>
              <a:t>national curriculum (2014).</a:t>
            </a:r>
          </a:p>
          <a:p>
            <a:endParaRPr lang="en-GB" sz="1100" b="1" dirty="0">
              <a:solidFill>
                <a:schemeClr val="tx1"/>
              </a:solidFill>
            </a:endParaRPr>
          </a:p>
          <a:p>
            <a:r>
              <a:rPr lang="en-GB" sz="1400" b="1" u="sng" dirty="0">
                <a:solidFill>
                  <a:schemeClr val="tx1"/>
                </a:solidFill>
              </a:rPr>
              <a:t>Subject content at key stage 3:</a:t>
            </a:r>
            <a:r>
              <a:rPr lang="en-GB" sz="1400" b="1" dirty="0">
                <a:solidFill>
                  <a:schemeClr val="tx1"/>
                </a:solidFill>
              </a:rPr>
              <a:t> </a:t>
            </a:r>
            <a:r>
              <a:rPr lang="en-GB" sz="1100" dirty="0">
                <a:solidFill>
                  <a:schemeClr val="tx1"/>
                </a:solidFill>
              </a:rPr>
              <a:t>Through a variety of </a:t>
            </a:r>
          </a:p>
          <a:p>
            <a:r>
              <a:rPr lang="en-GB" sz="1100" b="1" i="1" dirty="0">
                <a:solidFill>
                  <a:schemeClr val="tx1"/>
                </a:solidFill>
              </a:rPr>
              <a:t>creative</a:t>
            </a:r>
            <a:r>
              <a:rPr lang="en-GB" sz="1100" dirty="0">
                <a:solidFill>
                  <a:schemeClr val="tx1"/>
                </a:solidFill>
              </a:rPr>
              <a:t>  and </a:t>
            </a:r>
            <a:r>
              <a:rPr lang="en-GB" sz="1100" b="1" i="1" dirty="0">
                <a:solidFill>
                  <a:schemeClr val="tx1"/>
                </a:solidFill>
              </a:rPr>
              <a:t>practical activities</a:t>
            </a:r>
            <a:r>
              <a:rPr lang="en-GB" sz="1100" dirty="0">
                <a:solidFill>
                  <a:schemeClr val="tx1"/>
                </a:solidFill>
              </a:rPr>
              <a:t>, Moat students are taught  knowledge, </a:t>
            </a:r>
          </a:p>
          <a:p>
            <a:r>
              <a:rPr lang="en-GB" sz="1100" dirty="0">
                <a:solidFill>
                  <a:schemeClr val="tx1"/>
                </a:solidFill>
              </a:rPr>
              <a:t>understanding and skills needed to </a:t>
            </a:r>
            <a:r>
              <a:rPr lang="en-GB" sz="1100" b="1" i="1" dirty="0">
                <a:solidFill>
                  <a:schemeClr val="tx1"/>
                </a:solidFill>
              </a:rPr>
              <a:t>engage in an iterative </a:t>
            </a:r>
          </a:p>
          <a:p>
            <a:r>
              <a:rPr lang="en-GB" sz="1100" b="1" i="1" dirty="0">
                <a:solidFill>
                  <a:schemeClr val="tx1"/>
                </a:solidFill>
              </a:rPr>
              <a:t>process of designing and making. </a:t>
            </a:r>
            <a:r>
              <a:rPr lang="en-GB" sz="1100" dirty="0">
                <a:solidFill>
                  <a:schemeClr val="tx1"/>
                </a:solidFill>
              </a:rPr>
              <a:t>They should work in a </a:t>
            </a:r>
          </a:p>
          <a:p>
            <a:r>
              <a:rPr lang="en-GB" sz="1100" dirty="0">
                <a:solidFill>
                  <a:schemeClr val="tx1"/>
                </a:solidFill>
              </a:rPr>
              <a:t>range of </a:t>
            </a:r>
            <a:r>
              <a:rPr lang="en-GB" sz="1100" b="1" dirty="0">
                <a:solidFill>
                  <a:schemeClr val="tx1"/>
                </a:solidFill>
              </a:rPr>
              <a:t>domestic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dirty="0">
                <a:solidFill>
                  <a:schemeClr val="tx1"/>
                </a:solidFill>
              </a:rPr>
              <a:t>local contexts (e.g.</a:t>
            </a:r>
            <a:r>
              <a:rPr lang="en-GB" sz="1100" dirty="0">
                <a:solidFill>
                  <a:schemeClr val="tx1"/>
                </a:solidFill>
              </a:rPr>
              <a:t> the </a:t>
            </a:r>
            <a:r>
              <a:rPr lang="en-GB" sz="1100" b="1" i="1" dirty="0">
                <a:solidFill>
                  <a:schemeClr val="tx1"/>
                </a:solidFill>
              </a:rPr>
              <a:t>home, health, </a:t>
            </a:r>
          </a:p>
          <a:p>
            <a:r>
              <a:rPr lang="en-GB" sz="1100" b="1" i="1" dirty="0">
                <a:solidFill>
                  <a:schemeClr val="tx1"/>
                </a:solidFill>
              </a:rPr>
              <a:t>leisure and culture)</a:t>
            </a:r>
            <a:r>
              <a:rPr lang="en-GB" sz="1100" dirty="0">
                <a:solidFill>
                  <a:schemeClr val="tx1"/>
                </a:solidFill>
              </a:rPr>
              <a:t>, and </a:t>
            </a:r>
            <a:r>
              <a:rPr lang="en-GB" sz="1100" b="1" i="1" dirty="0">
                <a:solidFill>
                  <a:schemeClr val="tx1"/>
                </a:solidFill>
              </a:rPr>
              <a:t>industrial contexts (</a:t>
            </a:r>
            <a:r>
              <a:rPr lang="en-GB" sz="1100" dirty="0" err="1">
                <a:solidFill>
                  <a:schemeClr val="tx1"/>
                </a:solidFill>
              </a:rPr>
              <a:t>e.g</a:t>
            </a:r>
            <a:r>
              <a:rPr lang="en-GB" sz="1100" b="1" i="1" dirty="0">
                <a:solidFill>
                  <a:schemeClr val="tx1"/>
                </a:solidFill>
              </a:rPr>
              <a:t> engineering, </a:t>
            </a:r>
          </a:p>
          <a:p>
            <a:r>
              <a:rPr lang="en-GB" sz="1100" b="1" i="1" dirty="0">
                <a:solidFill>
                  <a:schemeClr val="tx1"/>
                </a:solidFill>
              </a:rPr>
              <a:t>manufacturing, construction, food, energy), agriculture, </a:t>
            </a:r>
          </a:p>
          <a:p>
            <a:r>
              <a:rPr lang="en-GB" sz="1100" b="1" i="1" dirty="0">
                <a:solidFill>
                  <a:schemeClr val="tx1"/>
                </a:solidFill>
              </a:rPr>
              <a:t>(including horticulture) and fashion)</a:t>
            </a:r>
            <a:r>
              <a:rPr lang="en-GB" sz="1100" dirty="0">
                <a:solidFill>
                  <a:schemeClr val="tx1"/>
                </a:solidFill>
              </a:rPr>
              <a:t>. When designing and making </a:t>
            </a:r>
          </a:p>
          <a:p>
            <a:r>
              <a:rPr lang="en-GB" sz="1100" dirty="0">
                <a:solidFill>
                  <a:schemeClr val="tx1"/>
                </a:solidFill>
              </a:rPr>
              <a:t>at Moat, students are taught to: </a:t>
            </a:r>
          </a:p>
          <a:p>
            <a:endParaRPr lang="en-GB" sz="1100" dirty="0">
              <a:solidFill>
                <a:schemeClr val="tx1"/>
              </a:solidFill>
            </a:endParaRPr>
          </a:p>
          <a:p>
            <a:r>
              <a:rPr lang="en-GB" sz="1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Design (Product Design, Textiles and Systems &amp; Control)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</a:rPr>
              <a:t>use </a:t>
            </a:r>
            <a:r>
              <a:rPr lang="en-GB" sz="1100" b="1" i="1" dirty="0">
                <a:solidFill>
                  <a:schemeClr val="tx1"/>
                </a:solidFill>
              </a:rPr>
              <a:t>research</a:t>
            </a:r>
            <a:r>
              <a:rPr lang="en-GB" sz="1100" dirty="0">
                <a:solidFill>
                  <a:schemeClr val="tx1"/>
                </a:solidFill>
              </a:rPr>
              <a:t> and </a:t>
            </a:r>
            <a:r>
              <a:rPr lang="en-GB" sz="1100" b="1" i="1" dirty="0">
                <a:solidFill>
                  <a:schemeClr val="tx1"/>
                </a:solidFill>
              </a:rPr>
              <a:t>exploration,</a:t>
            </a:r>
            <a:r>
              <a:rPr lang="en-GB" sz="1100" dirty="0">
                <a:solidFill>
                  <a:schemeClr val="tx1"/>
                </a:solidFill>
              </a:rPr>
              <a:t> such as the study of </a:t>
            </a:r>
            <a:r>
              <a:rPr lang="en-GB" sz="1100" b="1" i="1" dirty="0">
                <a:solidFill>
                  <a:schemeClr val="tx1"/>
                </a:solidFill>
              </a:rPr>
              <a:t>different cultures</a:t>
            </a:r>
            <a:r>
              <a:rPr lang="en-GB" sz="1100" dirty="0">
                <a:solidFill>
                  <a:schemeClr val="tx1"/>
                </a:solidFill>
              </a:rPr>
              <a:t>, to identify and understand user needs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i="1" dirty="0">
                <a:solidFill>
                  <a:schemeClr val="tx1"/>
                </a:solidFill>
              </a:rPr>
              <a:t>identify and solve </a:t>
            </a:r>
            <a:r>
              <a:rPr lang="en-GB" sz="1100" dirty="0">
                <a:solidFill>
                  <a:schemeClr val="tx1"/>
                </a:solidFill>
              </a:rPr>
              <a:t>their own </a:t>
            </a:r>
            <a:r>
              <a:rPr lang="en-GB" sz="1100" b="1" i="1" dirty="0">
                <a:solidFill>
                  <a:schemeClr val="tx1"/>
                </a:solidFill>
              </a:rPr>
              <a:t>design problems </a:t>
            </a:r>
            <a:r>
              <a:rPr lang="en-GB" sz="1100" dirty="0">
                <a:solidFill>
                  <a:schemeClr val="tx1"/>
                </a:solidFill>
              </a:rPr>
              <a:t>and understand how to </a:t>
            </a:r>
            <a:r>
              <a:rPr lang="en-GB" sz="1100" b="1" i="1" dirty="0">
                <a:solidFill>
                  <a:schemeClr val="tx1"/>
                </a:solidFill>
              </a:rPr>
              <a:t>reformulate problems </a:t>
            </a:r>
            <a:r>
              <a:rPr lang="en-GB" sz="1100" dirty="0">
                <a:solidFill>
                  <a:schemeClr val="tx1"/>
                </a:solidFill>
              </a:rPr>
              <a:t>given to them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i="1" dirty="0">
                <a:solidFill>
                  <a:schemeClr val="tx1"/>
                </a:solidFill>
              </a:rPr>
              <a:t>develop specifications </a:t>
            </a:r>
            <a:r>
              <a:rPr lang="en-GB" sz="1100" dirty="0">
                <a:solidFill>
                  <a:schemeClr val="tx1"/>
                </a:solidFill>
              </a:rPr>
              <a:t>to inform the design </a:t>
            </a:r>
            <a:r>
              <a:rPr lang="en-GB" sz="1100" b="1" i="1" dirty="0">
                <a:solidFill>
                  <a:schemeClr val="tx1"/>
                </a:solidFill>
              </a:rPr>
              <a:t>of innovative, functional, appealing products </a:t>
            </a:r>
            <a:r>
              <a:rPr lang="en-GB" sz="1100" dirty="0">
                <a:solidFill>
                  <a:schemeClr val="tx1"/>
                </a:solidFill>
              </a:rPr>
              <a:t>that respond to needs in a variety of situations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</a:rPr>
              <a:t>use a </a:t>
            </a:r>
            <a:r>
              <a:rPr lang="en-GB" sz="1100" b="1" i="1" dirty="0">
                <a:solidFill>
                  <a:schemeClr val="tx1"/>
                </a:solidFill>
              </a:rPr>
              <a:t>variety of approaches </a:t>
            </a:r>
            <a:r>
              <a:rPr lang="en-GB" sz="1100" dirty="0">
                <a:solidFill>
                  <a:schemeClr val="tx1"/>
                </a:solidFill>
              </a:rPr>
              <a:t>(e.g. biomimicry and user-centred design), to generate </a:t>
            </a:r>
            <a:r>
              <a:rPr lang="en-GB" sz="1100" b="1" i="1" dirty="0">
                <a:solidFill>
                  <a:schemeClr val="tx1"/>
                </a:solidFill>
              </a:rPr>
              <a:t>creative ideas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avoid stereotypical responses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i="1" dirty="0">
                <a:solidFill>
                  <a:schemeClr val="tx1"/>
                </a:solidFill>
              </a:rPr>
              <a:t>develop and communicate design ideas </a:t>
            </a:r>
            <a:r>
              <a:rPr lang="en-GB" sz="1100" dirty="0">
                <a:solidFill>
                  <a:schemeClr val="tx1"/>
                </a:solidFill>
              </a:rPr>
              <a:t>using </a:t>
            </a:r>
            <a:r>
              <a:rPr lang="en-GB" sz="1100" b="1" i="1" dirty="0">
                <a:solidFill>
                  <a:schemeClr val="tx1"/>
                </a:solidFill>
              </a:rPr>
              <a:t>annotated sketches</a:t>
            </a:r>
            <a:r>
              <a:rPr lang="en-GB" sz="1100" i="1" dirty="0">
                <a:solidFill>
                  <a:schemeClr val="tx1"/>
                </a:solidFill>
              </a:rPr>
              <a:t>, </a:t>
            </a:r>
            <a:r>
              <a:rPr lang="en-GB" sz="1100" b="1" i="1" dirty="0">
                <a:solidFill>
                  <a:schemeClr val="tx1"/>
                </a:solidFill>
              </a:rPr>
              <a:t>detailed plans, 3-D</a:t>
            </a:r>
            <a:r>
              <a:rPr lang="en-GB" sz="1100" i="1" dirty="0">
                <a:solidFill>
                  <a:schemeClr val="tx1"/>
                </a:solidFill>
              </a:rPr>
              <a:t>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mathematical modelling</a:t>
            </a:r>
            <a:r>
              <a:rPr lang="en-GB" sz="1100" i="1" dirty="0">
                <a:solidFill>
                  <a:schemeClr val="tx1"/>
                </a:solidFill>
              </a:rPr>
              <a:t>,</a:t>
            </a:r>
            <a:r>
              <a:rPr lang="en-GB" sz="1100" dirty="0">
                <a:solidFill>
                  <a:schemeClr val="tx1"/>
                </a:solidFill>
              </a:rPr>
              <a:t> </a:t>
            </a:r>
            <a:r>
              <a:rPr lang="en-GB" sz="1100" b="1" i="1" dirty="0">
                <a:solidFill>
                  <a:schemeClr val="tx1"/>
                </a:solidFill>
              </a:rPr>
              <a:t>oral</a:t>
            </a:r>
            <a:r>
              <a:rPr lang="en-GB" sz="1100" dirty="0">
                <a:solidFill>
                  <a:schemeClr val="tx1"/>
                </a:solidFill>
              </a:rPr>
              <a:t> and </a:t>
            </a:r>
            <a:r>
              <a:rPr lang="en-GB" sz="1100" b="1" i="1" dirty="0">
                <a:solidFill>
                  <a:schemeClr val="tx1"/>
                </a:solidFill>
              </a:rPr>
              <a:t>digital presentations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computer-based tools </a:t>
            </a:r>
          </a:p>
          <a:p>
            <a:endParaRPr lang="en-GB" sz="1100" dirty="0">
              <a:solidFill>
                <a:schemeClr val="tx1"/>
              </a:solidFill>
            </a:endParaRPr>
          </a:p>
          <a:p>
            <a:r>
              <a:rPr lang="en-GB" sz="1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Make (Product Design, Textiles and Systems &amp; Control)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</a:rPr>
              <a:t>select from and </a:t>
            </a:r>
            <a:r>
              <a:rPr lang="en-GB" sz="1100" b="1" i="1" dirty="0">
                <a:solidFill>
                  <a:schemeClr val="tx1"/>
                </a:solidFill>
              </a:rPr>
              <a:t>use specialist tools, techniques, processes, equipment and machinery precisely,</a:t>
            </a:r>
            <a:r>
              <a:rPr lang="en-GB" sz="1100" dirty="0">
                <a:solidFill>
                  <a:schemeClr val="tx1"/>
                </a:solidFill>
              </a:rPr>
              <a:t> including </a:t>
            </a:r>
            <a:r>
              <a:rPr lang="en-GB" sz="1100" b="1" dirty="0">
                <a:solidFill>
                  <a:schemeClr val="tx1"/>
                </a:solidFill>
              </a:rPr>
              <a:t>computer-aided manufacture </a:t>
            </a:r>
            <a:r>
              <a:rPr lang="en-GB" sz="1100" dirty="0">
                <a:solidFill>
                  <a:schemeClr val="tx1"/>
                </a:solidFill>
              </a:rPr>
              <a:t>(CAM)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</a:rPr>
              <a:t>select from and use a wider, more </a:t>
            </a:r>
            <a:r>
              <a:rPr lang="en-GB" sz="1100" b="1" i="1" dirty="0">
                <a:solidFill>
                  <a:schemeClr val="tx1"/>
                </a:solidFill>
              </a:rPr>
              <a:t>complex range of materials, components and ingredients,</a:t>
            </a:r>
            <a:r>
              <a:rPr lang="en-GB" sz="1100" dirty="0">
                <a:solidFill>
                  <a:schemeClr val="tx1"/>
                </a:solidFill>
              </a:rPr>
              <a:t> taking into account their properties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 dirty="0">
              <a:solidFill>
                <a:schemeClr val="tx1"/>
              </a:solidFill>
            </a:endParaRPr>
          </a:p>
          <a:p>
            <a:r>
              <a:rPr lang="en-GB" sz="1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Evaluate (Product Design, Textiles and Systems &amp; Control) </a:t>
            </a:r>
            <a:endParaRPr lang="en-GB" sz="1400" u="sng" dirty="0">
              <a:solidFill>
                <a:schemeClr val="tx1"/>
              </a:solidFill>
              <a:highlight>
                <a:srgbClr val="00FFFF"/>
              </a:highlight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i="1" dirty="0">
                <a:solidFill>
                  <a:schemeClr val="tx1"/>
                </a:solidFill>
              </a:rPr>
              <a:t>analyse the wor</a:t>
            </a:r>
            <a:r>
              <a:rPr lang="en-GB" sz="1100" dirty="0">
                <a:solidFill>
                  <a:schemeClr val="tx1"/>
                </a:solidFill>
              </a:rPr>
              <a:t>k of past and present </a:t>
            </a:r>
            <a:r>
              <a:rPr lang="en-GB" sz="1100" b="1" i="1" dirty="0">
                <a:solidFill>
                  <a:schemeClr val="tx1"/>
                </a:solidFill>
              </a:rPr>
              <a:t>professionals</a:t>
            </a:r>
            <a:r>
              <a:rPr lang="en-GB" sz="1100" dirty="0">
                <a:solidFill>
                  <a:schemeClr val="tx1"/>
                </a:solidFill>
              </a:rPr>
              <a:t> and </a:t>
            </a:r>
            <a:r>
              <a:rPr lang="en-GB" sz="1100" b="1" i="1" dirty="0">
                <a:solidFill>
                  <a:schemeClr val="tx1"/>
                </a:solidFill>
              </a:rPr>
              <a:t>others</a:t>
            </a:r>
            <a:r>
              <a:rPr lang="en-GB" sz="1100" dirty="0">
                <a:solidFill>
                  <a:schemeClr val="tx1"/>
                </a:solidFill>
              </a:rPr>
              <a:t> to develop and </a:t>
            </a:r>
            <a:r>
              <a:rPr lang="en-GB" sz="1100" b="1" i="1" dirty="0">
                <a:solidFill>
                  <a:schemeClr val="tx1"/>
                </a:solidFill>
              </a:rPr>
              <a:t>broaden their understanding</a:t>
            </a:r>
            <a:r>
              <a:rPr lang="en-GB" sz="1100" dirty="0">
                <a:solidFill>
                  <a:schemeClr val="tx1"/>
                </a:solidFill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i="1" dirty="0">
                <a:solidFill>
                  <a:schemeClr val="tx1"/>
                </a:solidFill>
              </a:rPr>
              <a:t>investigate new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emerging technologies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i="1" dirty="0">
                <a:solidFill>
                  <a:schemeClr val="tx1"/>
                </a:solidFill>
              </a:rPr>
              <a:t>test, evaluate </a:t>
            </a:r>
            <a:r>
              <a:rPr lang="en-GB" sz="1100" dirty="0">
                <a:solidFill>
                  <a:schemeClr val="tx1"/>
                </a:solidFill>
              </a:rPr>
              <a:t>and</a:t>
            </a:r>
            <a:r>
              <a:rPr lang="en-GB" sz="1100" b="1" i="1" dirty="0">
                <a:solidFill>
                  <a:schemeClr val="tx1"/>
                </a:solidFill>
              </a:rPr>
              <a:t> refine </a:t>
            </a:r>
            <a:r>
              <a:rPr lang="en-GB" sz="1100" dirty="0">
                <a:solidFill>
                  <a:schemeClr val="tx1"/>
                </a:solidFill>
              </a:rPr>
              <a:t>their ideas and products </a:t>
            </a:r>
            <a:r>
              <a:rPr lang="en-GB" sz="1100" b="1" i="1" dirty="0">
                <a:solidFill>
                  <a:schemeClr val="tx1"/>
                </a:solidFill>
              </a:rPr>
              <a:t>against a specification,</a:t>
            </a:r>
            <a:r>
              <a:rPr lang="en-GB" sz="1100" dirty="0">
                <a:solidFill>
                  <a:schemeClr val="tx1"/>
                </a:solidFill>
              </a:rPr>
              <a:t> taking into account the views of </a:t>
            </a:r>
            <a:r>
              <a:rPr lang="en-GB" sz="1100" b="1" i="1" dirty="0">
                <a:solidFill>
                  <a:schemeClr val="tx1"/>
                </a:solidFill>
              </a:rPr>
              <a:t>intended users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other interested groups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</a:rPr>
              <a:t>understand </a:t>
            </a:r>
            <a:r>
              <a:rPr lang="en-GB" sz="1100" b="1" i="1" dirty="0">
                <a:solidFill>
                  <a:schemeClr val="tx1"/>
                </a:solidFill>
              </a:rPr>
              <a:t>developments</a:t>
            </a:r>
            <a:r>
              <a:rPr lang="en-GB" sz="1100" dirty="0">
                <a:solidFill>
                  <a:schemeClr val="tx1"/>
                </a:solidFill>
              </a:rPr>
              <a:t> in design and technology, </a:t>
            </a:r>
            <a:r>
              <a:rPr lang="en-GB" sz="1100" b="1" i="1" dirty="0">
                <a:solidFill>
                  <a:schemeClr val="tx1"/>
                </a:solidFill>
              </a:rPr>
              <a:t>its impact </a:t>
            </a:r>
            <a:r>
              <a:rPr lang="en-GB" sz="1100" dirty="0">
                <a:solidFill>
                  <a:schemeClr val="tx1"/>
                </a:solidFill>
              </a:rPr>
              <a:t>on </a:t>
            </a:r>
            <a:r>
              <a:rPr lang="en-GB" sz="1100" b="1" i="1" dirty="0">
                <a:solidFill>
                  <a:schemeClr val="tx1"/>
                </a:solidFill>
              </a:rPr>
              <a:t>individuals, society </a:t>
            </a:r>
            <a:r>
              <a:rPr lang="en-GB" sz="1100" dirty="0">
                <a:solidFill>
                  <a:schemeClr val="tx1"/>
                </a:solidFill>
              </a:rPr>
              <a:t>and the </a:t>
            </a:r>
            <a:r>
              <a:rPr lang="en-GB" sz="1100" b="1" i="1" dirty="0">
                <a:solidFill>
                  <a:schemeClr val="tx1"/>
                </a:solidFill>
              </a:rPr>
              <a:t>environment,</a:t>
            </a:r>
            <a:r>
              <a:rPr lang="en-GB" sz="1100" dirty="0">
                <a:solidFill>
                  <a:schemeClr val="tx1"/>
                </a:solidFill>
              </a:rPr>
              <a:t> and the </a:t>
            </a:r>
            <a:r>
              <a:rPr lang="en-GB" sz="1100" b="1" i="1" dirty="0">
                <a:solidFill>
                  <a:schemeClr val="tx1"/>
                </a:solidFill>
              </a:rPr>
              <a:t>responsibilities</a:t>
            </a:r>
            <a:r>
              <a:rPr lang="en-GB" sz="1100" dirty="0">
                <a:solidFill>
                  <a:schemeClr val="tx1"/>
                </a:solidFill>
              </a:rPr>
              <a:t> of </a:t>
            </a:r>
            <a:r>
              <a:rPr lang="en-GB" sz="1100" b="1" i="1" dirty="0">
                <a:solidFill>
                  <a:schemeClr val="tx1"/>
                </a:solidFill>
              </a:rPr>
              <a:t>designers, engineers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technologist</a:t>
            </a:r>
            <a:r>
              <a:rPr lang="en-GB" sz="1100" dirty="0">
                <a:solidFill>
                  <a:schemeClr val="tx1"/>
                </a:solidFill>
              </a:rPr>
              <a:t>s </a:t>
            </a:r>
          </a:p>
          <a:p>
            <a:endParaRPr lang="en-GB" sz="1100" dirty="0">
              <a:solidFill>
                <a:schemeClr val="tx1"/>
              </a:solidFill>
            </a:endParaRPr>
          </a:p>
          <a:p>
            <a:r>
              <a:rPr lang="en-GB" sz="1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Technical knowledge (Product Design, Textiles and Systems &amp; Control) </a:t>
            </a:r>
            <a:endParaRPr lang="en-GB" sz="1400" u="sng" dirty="0">
              <a:solidFill>
                <a:schemeClr val="tx1"/>
              </a:solidFill>
              <a:highlight>
                <a:srgbClr val="00FFFF"/>
              </a:highlight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</a:rPr>
              <a:t>understand and use the </a:t>
            </a:r>
            <a:r>
              <a:rPr lang="en-GB" sz="1100" b="1" dirty="0">
                <a:solidFill>
                  <a:schemeClr val="tx1"/>
                </a:solidFill>
              </a:rPr>
              <a:t>properties of materials </a:t>
            </a:r>
            <a:r>
              <a:rPr lang="en-GB" sz="1100" dirty="0">
                <a:solidFill>
                  <a:schemeClr val="tx1"/>
                </a:solidFill>
              </a:rPr>
              <a:t>and the </a:t>
            </a:r>
            <a:r>
              <a:rPr lang="en-GB" sz="1100" b="1" i="1" dirty="0">
                <a:solidFill>
                  <a:schemeClr val="tx1"/>
                </a:solidFill>
              </a:rPr>
              <a:t>performance</a:t>
            </a:r>
            <a:r>
              <a:rPr lang="en-GB" sz="1100" dirty="0">
                <a:solidFill>
                  <a:schemeClr val="tx1"/>
                </a:solidFill>
              </a:rPr>
              <a:t> of structural elements to achieve </a:t>
            </a:r>
            <a:r>
              <a:rPr lang="en-GB" sz="1100" b="1" i="1" dirty="0">
                <a:solidFill>
                  <a:schemeClr val="tx1"/>
                </a:solidFill>
              </a:rPr>
              <a:t>functioning solutions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</a:rPr>
              <a:t>understand how more </a:t>
            </a:r>
            <a:r>
              <a:rPr lang="en-GB" sz="1100" b="1" i="1" dirty="0">
                <a:solidFill>
                  <a:schemeClr val="tx1"/>
                </a:solidFill>
              </a:rPr>
              <a:t>advanced mechanical systems </a:t>
            </a:r>
            <a:r>
              <a:rPr lang="en-GB" sz="1100" dirty="0">
                <a:solidFill>
                  <a:schemeClr val="tx1"/>
                </a:solidFill>
              </a:rPr>
              <a:t>are used in their products to enable </a:t>
            </a:r>
            <a:r>
              <a:rPr lang="en-GB" sz="1100" b="1" i="1" dirty="0">
                <a:solidFill>
                  <a:schemeClr val="tx1"/>
                </a:solidFill>
              </a:rPr>
              <a:t>changes in movement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force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</a:rPr>
              <a:t>understand how more </a:t>
            </a:r>
            <a:r>
              <a:rPr lang="en-GB" sz="1100" b="1" i="1" dirty="0">
                <a:solidFill>
                  <a:schemeClr val="tx1"/>
                </a:solidFill>
              </a:rPr>
              <a:t>advanced electrical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electronic systems </a:t>
            </a:r>
            <a:r>
              <a:rPr lang="en-GB" sz="1100" dirty="0">
                <a:solidFill>
                  <a:schemeClr val="tx1"/>
                </a:solidFill>
              </a:rPr>
              <a:t>can be powered and </a:t>
            </a:r>
            <a:r>
              <a:rPr lang="en-GB" sz="1100" b="1" i="1" dirty="0">
                <a:solidFill>
                  <a:schemeClr val="tx1"/>
                </a:solidFill>
              </a:rPr>
              <a:t>used in their products</a:t>
            </a:r>
            <a:r>
              <a:rPr lang="en-GB" sz="1100" dirty="0">
                <a:solidFill>
                  <a:schemeClr val="tx1"/>
                </a:solidFill>
              </a:rPr>
              <a:t> (e.g., circuits with heat, light, sound and movement as inputs and outputs)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i="1" dirty="0">
                <a:solidFill>
                  <a:schemeClr val="tx1"/>
                </a:solidFill>
              </a:rPr>
              <a:t>apply computing </a:t>
            </a:r>
            <a:r>
              <a:rPr lang="en-GB" sz="1100" dirty="0">
                <a:solidFill>
                  <a:schemeClr val="tx1"/>
                </a:solidFill>
              </a:rPr>
              <a:t>and use electronics to </a:t>
            </a:r>
            <a:r>
              <a:rPr lang="en-GB" sz="1100" b="1" i="1" dirty="0">
                <a:solidFill>
                  <a:schemeClr val="tx1"/>
                </a:solidFill>
              </a:rPr>
              <a:t>embed intelligence in products that respond to inputs </a:t>
            </a:r>
            <a:r>
              <a:rPr lang="en-GB" sz="1100" i="1" dirty="0">
                <a:solidFill>
                  <a:schemeClr val="tx1"/>
                </a:solidFill>
              </a:rPr>
              <a:t>(</a:t>
            </a:r>
            <a:r>
              <a:rPr lang="en-GB" sz="1100" dirty="0">
                <a:solidFill>
                  <a:schemeClr val="tx1"/>
                </a:solidFill>
              </a:rPr>
              <a:t>e.g. sensors), and control outputs (e.g. actuators), using programmable components (e.g. microcontrollers). </a:t>
            </a:r>
          </a:p>
          <a:p>
            <a:endParaRPr lang="en-GB" sz="1100" b="1" dirty="0">
              <a:solidFill>
                <a:schemeClr val="tx1"/>
              </a:solidFill>
            </a:endParaRPr>
          </a:p>
          <a:p>
            <a:r>
              <a:rPr lang="en-GB" sz="1400" b="1" u="sng" dirty="0">
                <a:solidFill>
                  <a:schemeClr val="tx1"/>
                </a:solidFill>
                <a:highlight>
                  <a:srgbClr val="00FFFF"/>
                </a:highlight>
              </a:rPr>
              <a:t>Cooking and nutrition </a:t>
            </a:r>
            <a:endParaRPr lang="en-GB" sz="1400" u="sng" dirty="0">
              <a:solidFill>
                <a:schemeClr val="tx1"/>
              </a:solidFill>
              <a:highlight>
                <a:srgbClr val="00FFFF"/>
              </a:highlight>
            </a:endParaRPr>
          </a:p>
          <a:p>
            <a:r>
              <a:rPr lang="en-GB" sz="1100" dirty="0">
                <a:solidFill>
                  <a:schemeClr val="tx1"/>
                </a:solidFill>
              </a:rPr>
              <a:t>As part of their work with food, students should be taught </a:t>
            </a:r>
            <a:r>
              <a:rPr lang="en-GB" sz="1100" b="1" i="1" dirty="0">
                <a:solidFill>
                  <a:schemeClr val="tx1"/>
                </a:solidFill>
              </a:rPr>
              <a:t>how to cook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apply the principles of nutrition</a:t>
            </a:r>
            <a:r>
              <a:rPr lang="en-GB" sz="1100" dirty="0">
                <a:solidFill>
                  <a:schemeClr val="tx1"/>
                </a:solidFill>
              </a:rPr>
              <a:t> and </a:t>
            </a:r>
            <a:r>
              <a:rPr lang="en-GB" sz="1100" b="1" i="1" dirty="0">
                <a:solidFill>
                  <a:schemeClr val="tx1"/>
                </a:solidFill>
              </a:rPr>
              <a:t>healthy eating. </a:t>
            </a:r>
            <a:r>
              <a:rPr lang="en-GB" sz="1100" dirty="0">
                <a:solidFill>
                  <a:schemeClr val="tx1"/>
                </a:solidFill>
              </a:rPr>
              <a:t>Instilling a love of cooking in students will also open a door to one of the great expressions of human creativity. Learning how to cook is a </a:t>
            </a:r>
            <a:r>
              <a:rPr lang="en-GB" sz="1100" b="1" i="1" dirty="0">
                <a:solidFill>
                  <a:schemeClr val="tx1"/>
                </a:solidFill>
              </a:rPr>
              <a:t>crucial life skill </a:t>
            </a:r>
            <a:r>
              <a:rPr lang="en-GB" sz="1100" dirty="0">
                <a:solidFill>
                  <a:schemeClr val="tx1"/>
                </a:solidFill>
              </a:rPr>
              <a:t>that enables students to </a:t>
            </a:r>
            <a:r>
              <a:rPr lang="en-GB" sz="1100" b="1" i="1" dirty="0">
                <a:solidFill>
                  <a:schemeClr val="tx1"/>
                </a:solidFill>
              </a:rPr>
              <a:t>feed themselves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others </a:t>
            </a:r>
            <a:r>
              <a:rPr lang="en-GB" sz="1100" dirty="0">
                <a:solidFill>
                  <a:schemeClr val="tx1"/>
                </a:solidFill>
              </a:rPr>
              <a:t>affordably and well, now and in later life. </a:t>
            </a:r>
          </a:p>
          <a:p>
            <a:r>
              <a:rPr lang="en-GB" sz="1100" dirty="0">
                <a:solidFill>
                  <a:schemeClr val="tx1"/>
                </a:solidFill>
              </a:rPr>
              <a:t>students should be taught to: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</a:rPr>
              <a:t>understand and apply the principles of nutrition and health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</a:rPr>
              <a:t>cook a repertoire of </a:t>
            </a:r>
            <a:r>
              <a:rPr lang="en-GB" sz="1100" b="1" i="1" dirty="0">
                <a:solidFill>
                  <a:schemeClr val="tx1"/>
                </a:solidFill>
              </a:rPr>
              <a:t>predominantly savoury dishes </a:t>
            </a:r>
            <a:r>
              <a:rPr lang="en-GB" sz="1100" dirty="0">
                <a:solidFill>
                  <a:schemeClr val="tx1"/>
                </a:solidFill>
              </a:rPr>
              <a:t>so that they are able to feed themselves and others a healthy and varied diet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</a:rPr>
              <a:t>become </a:t>
            </a:r>
            <a:r>
              <a:rPr lang="en-GB" sz="1100" b="1" i="1" dirty="0">
                <a:solidFill>
                  <a:schemeClr val="tx1"/>
                </a:solidFill>
              </a:rPr>
              <a:t>competent</a:t>
            </a:r>
            <a:r>
              <a:rPr lang="en-GB" sz="1100" dirty="0">
                <a:solidFill>
                  <a:schemeClr val="tx1"/>
                </a:solidFill>
              </a:rPr>
              <a:t> in a </a:t>
            </a:r>
            <a:r>
              <a:rPr lang="en-GB" sz="1100" b="1" i="1" dirty="0">
                <a:solidFill>
                  <a:schemeClr val="tx1"/>
                </a:solidFill>
              </a:rPr>
              <a:t>range of cooking techniques </a:t>
            </a:r>
            <a:r>
              <a:rPr lang="en-GB" sz="1100" dirty="0">
                <a:solidFill>
                  <a:schemeClr val="tx1"/>
                </a:solidFill>
              </a:rPr>
              <a:t>(e.g., selecting and preparing ingredients; using utensils and electrical equipment; applying heat in different ways; using awareness of </a:t>
            </a:r>
            <a:r>
              <a:rPr lang="en-GB" sz="1100" b="1" i="1" dirty="0">
                <a:solidFill>
                  <a:schemeClr val="tx1"/>
                </a:solidFill>
              </a:rPr>
              <a:t>taste, texture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smell </a:t>
            </a:r>
            <a:r>
              <a:rPr lang="en-GB" sz="1100" dirty="0">
                <a:solidFill>
                  <a:schemeClr val="tx1"/>
                </a:solidFill>
              </a:rPr>
              <a:t>to decide </a:t>
            </a:r>
            <a:r>
              <a:rPr lang="en-GB" sz="1100" b="1" i="1" dirty="0">
                <a:solidFill>
                  <a:schemeClr val="tx1"/>
                </a:solidFill>
              </a:rPr>
              <a:t>how to season dishes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combine ingredients</a:t>
            </a:r>
            <a:r>
              <a:rPr lang="en-GB" sz="1100" dirty="0">
                <a:solidFill>
                  <a:schemeClr val="tx1"/>
                </a:solidFill>
              </a:rPr>
              <a:t>; </a:t>
            </a:r>
            <a:r>
              <a:rPr lang="en-GB" sz="1100" b="1" i="1" dirty="0">
                <a:solidFill>
                  <a:schemeClr val="tx1"/>
                </a:solidFill>
              </a:rPr>
              <a:t>adapting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using their own recipes)</a:t>
            </a:r>
            <a:endParaRPr lang="en-GB" sz="11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dirty="0">
                <a:solidFill>
                  <a:schemeClr val="tx1"/>
                </a:solidFill>
              </a:rPr>
              <a:t>understand the </a:t>
            </a:r>
            <a:r>
              <a:rPr lang="en-GB" sz="1100" b="1" i="1" dirty="0">
                <a:solidFill>
                  <a:schemeClr val="tx1"/>
                </a:solidFill>
              </a:rPr>
              <a:t>source, seasonality and characteristics of a broad range of ingredients.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2A1F7F-D7C9-9942-8C3B-334754B7BB44}"/>
              </a:ext>
            </a:extLst>
          </p:cNvPr>
          <p:cNvSpPr/>
          <p:nvPr/>
        </p:nvSpPr>
        <p:spPr>
          <a:xfrm>
            <a:off x="6830568" y="100363"/>
            <a:ext cx="2574306" cy="8709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u="sng" dirty="0">
                <a:solidFill>
                  <a:schemeClr val="tx1"/>
                </a:solidFill>
              </a:rPr>
              <a:t>D&amp;T KS3 at Moat Community College builds on KS2 and prepares for KS4</a:t>
            </a:r>
          </a:p>
          <a:p>
            <a:endParaRPr lang="en-GB" sz="1100" dirty="0">
              <a:solidFill>
                <a:schemeClr val="tx1"/>
              </a:solidFill>
            </a:endParaRPr>
          </a:p>
          <a:p>
            <a:r>
              <a:rPr lang="en-GB" sz="1100" dirty="0">
                <a:solidFill>
                  <a:schemeClr val="tx1"/>
                </a:solidFill>
              </a:rPr>
              <a:t>KS2 D&amp;T knowledge and understanding is developed further at KS3 D&amp;T, by ensuring key skills are enriched. These are applied through knowledge and understanding of the following key areas: </a:t>
            </a:r>
            <a:r>
              <a:rPr lang="en-GB" sz="1100" b="1" i="1" dirty="0">
                <a:solidFill>
                  <a:schemeClr val="tx1"/>
                </a:solidFill>
                <a:highlight>
                  <a:srgbClr val="00FFFF"/>
                </a:highlight>
              </a:rPr>
              <a:t>Researching, Developing, Modelling, Evaluating, Testing, Principles of Nutrition and Learning how to Cook. </a:t>
            </a:r>
          </a:p>
          <a:p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r>
              <a:rPr lang="en-GB" sz="1100" dirty="0">
                <a:solidFill>
                  <a:schemeClr val="tx1"/>
                </a:solidFill>
              </a:rPr>
              <a:t>Year 7 students are introduced to  </a:t>
            </a:r>
            <a:r>
              <a:rPr lang="en-GB" sz="1100" b="1" i="1" dirty="0">
                <a:solidFill>
                  <a:schemeClr val="tx1"/>
                </a:solidFill>
              </a:rPr>
              <a:t>specialist classrooms and learn about basic foundation skills </a:t>
            </a:r>
            <a:r>
              <a:rPr lang="en-GB" sz="1100" dirty="0">
                <a:solidFill>
                  <a:schemeClr val="tx1"/>
                </a:solidFill>
              </a:rPr>
              <a:t>that they will build upon in KS3. Student focus is on the </a:t>
            </a:r>
            <a:r>
              <a:rPr lang="en-GB" sz="1100" b="1" i="1" dirty="0">
                <a:solidFill>
                  <a:schemeClr val="tx1"/>
                </a:solidFill>
                <a:highlight>
                  <a:srgbClr val="00FFFF"/>
                </a:highlight>
              </a:rPr>
              <a:t>iterative design process</a:t>
            </a:r>
            <a:r>
              <a:rPr lang="en-GB" sz="1100" b="1" i="1" dirty="0">
                <a:solidFill>
                  <a:schemeClr val="tx1"/>
                </a:solidFill>
              </a:rPr>
              <a:t>, materials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i="1" dirty="0">
                <a:solidFill>
                  <a:schemeClr val="tx1"/>
                </a:solidFill>
              </a:rPr>
              <a:t>properties</a:t>
            </a:r>
            <a:r>
              <a:rPr lang="en-GB" sz="1100" dirty="0">
                <a:solidFill>
                  <a:schemeClr val="tx1"/>
                </a:solidFill>
              </a:rPr>
              <a:t> as well as designing and making for a purpose. </a:t>
            </a:r>
          </a:p>
          <a:p>
            <a:pPr fontAlgn="base"/>
            <a:endParaRPr lang="en-GB" sz="1100" dirty="0">
              <a:solidFill>
                <a:schemeClr val="tx1"/>
              </a:solidFill>
            </a:endParaRPr>
          </a:p>
          <a:p>
            <a:pPr fontAlgn="base"/>
            <a:r>
              <a:rPr lang="en-GB" sz="1100" dirty="0">
                <a:solidFill>
                  <a:schemeClr val="tx1"/>
                </a:solidFill>
              </a:rPr>
              <a:t>At key stage 3, students will be encouraged to be </a:t>
            </a:r>
            <a:r>
              <a:rPr lang="en-GB" sz="1100" b="1" i="1" dirty="0">
                <a:solidFill>
                  <a:schemeClr val="tx1"/>
                </a:solidFill>
                <a:highlight>
                  <a:srgbClr val="00FFFF"/>
                </a:highlight>
              </a:rPr>
              <a:t>creative, explore materials, technologies and take risks, </a:t>
            </a:r>
            <a:r>
              <a:rPr lang="en-GB" sz="1100" dirty="0">
                <a:solidFill>
                  <a:schemeClr val="tx1"/>
                </a:solidFill>
              </a:rPr>
              <a:t>through a variety of practical tasks. Students combine these practical skills with an understanding of </a:t>
            </a:r>
            <a:r>
              <a:rPr lang="en-GB" sz="1100" b="1" i="1" dirty="0">
                <a:solidFill>
                  <a:schemeClr val="tx1"/>
                </a:solidFill>
                <a:highlight>
                  <a:srgbClr val="00FFFF"/>
                </a:highlight>
              </a:rPr>
              <a:t>wider world issues.</a:t>
            </a:r>
          </a:p>
          <a:p>
            <a:pPr fontAlgn="base"/>
            <a:endParaRPr lang="en-GB" sz="1100" dirty="0">
              <a:solidFill>
                <a:schemeClr val="tx1"/>
              </a:solidFill>
            </a:endParaRPr>
          </a:p>
          <a:p>
            <a:pPr fontAlgn="base"/>
            <a:r>
              <a:rPr lang="en-GB" sz="1100" dirty="0">
                <a:solidFill>
                  <a:schemeClr val="tx1"/>
                </a:solidFill>
              </a:rPr>
              <a:t>In Year 7, students learn </a:t>
            </a:r>
            <a:r>
              <a:rPr lang="en-GB" sz="1100" b="1" i="1" dirty="0">
                <a:solidFill>
                  <a:schemeClr val="tx1"/>
                </a:solidFill>
                <a:highlight>
                  <a:srgbClr val="00FFFF"/>
                </a:highlight>
              </a:rPr>
              <a:t>more complex ways of assembling products, health and safety issues, manufacturing methods, cooking techniques, drawing skills and wider world issues such as sustainability.</a:t>
            </a:r>
            <a:r>
              <a:rPr lang="en-GB" sz="1100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</a:p>
          <a:p>
            <a:pPr fontAlgn="base"/>
            <a:r>
              <a:rPr lang="en-GB" sz="1100" dirty="0">
                <a:solidFill>
                  <a:schemeClr val="tx1"/>
                </a:solidFill>
                <a:highlight>
                  <a:srgbClr val="00FFFF"/>
                </a:highlight>
              </a:rPr>
              <a:t>I</a:t>
            </a:r>
            <a:r>
              <a:rPr lang="en-GB" sz="1100" dirty="0">
                <a:solidFill>
                  <a:schemeClr val="tx1"/>
                </a:solidFill>
              </a:rPr>
              <a:t>n year 8, students continue to apply and develop key skills:  </a:t>
            </a:r>
            <a:r>
              <a:rPr lang="en-GB" sz="1100" b="1" i="1" dirty="0">
                <a:solidFill>
                  <a:schemeClr val="tx1"/>
                </a:solidFill>
                <a:highlight>
                  <a:srgbClr val="00FFFF"/>
                </a:highlight>
              </a:rPr>
              <a:t>increasing their knowledge of aesthetic, technical, cultural, health, social, emotional, economic, industrial and environmental issues </a:t>
            </a:r>
            <a:r>
              <a:rPr lang="en-GB" sz="1100" dirty="0">
                <a:solidFill>
                  <a:schemeClr val="tx1"/>
                </a:solidFill>
                <a:highlight>
                  <a:srgbClr val="00FFFF"/>
                </a:highlight>
              </a:rPr>
              <a:t>and </a:t>
            </a:r>
            <a:r>
              <a:rPr lang="en-GB" sz="1100" b="1" i="1" dirty="0">
                <a:solidFill>
                  <a:schemeClr val="tx1"/>
                </a:solidFill>
                <a:highlight>
                  <a:srgbClr val="00FFFF"/>
                </a:highlight>
              </a:rPr>
              <a:t>changing technologies.</a:t>
            </a:r>
          </a:p>
          <a:p>
            <a:pPr fontAlgn="base"/>
            <a:endParaRPr lang="en-GB" sz="1100" dirty="0">
              <a:solidFill>
                <a:schemeClr val="tx1"/>
              </a:solidFill>
            </a:endParaRPr>
          </a:p>
          <a:p>
            <a:pPr fontAlgn="base"/>
            <a:r>
              <a:rPr lang="en-GB" sz="1100" dirty="0">
                <a:solidFill>
                  <a:schemeClr val="tx1"/>
                </a:solidFill>
              </a:rPr>
              <a:t>The two year course is designed to </a:t>
            </a:r>
            <a:r>
              <a:rPr lang="en-GB" sz="1100" b="1" i="1" dirty="0">
                <a:solidFill>
                  <a:schemeClr val="tx1"/>
                </a:solidFill>
              </a:rPr>
              <a:t>prepare students </a:t>
            </a:r>
            <a:r>
              <a:rPr lang="en-GB" sz="1100" dirty="0">
                <a:solidFill>
                  <a:schemeClr val="tx1"/>
                </a:solidFill>
              </a:rPr>
              <a:t>for the necessary skills needed </a:t>
            </a:r>
            <a:r>
              <a:rPr lang="en-GB" sz="1100" b="1" i="1" dirty="0">
                <a:solidFill>
                  <a:schemeClr val="tx1"/>
                </a:solidFill>
                <a:highlight>
                  <a:srgbClr val="00FFFF"/>
                </a:highlight>
              </a:rPr>
              <a:t>for KS4 Design &amp; Technology, Food &amp; Nutrition and Engineering </a:t>
            </a:r>
            <a:r>
              <a:rPr lang="en-GB" sz="1100" dirty="0">
                <a:solidFill>
                  <a:schemeClr val="tx1"/>
                </a:solidFill>
                <a:highlight>
                  <a:srgbClr val="00FFFF"/>
                </a:highlight>
              </a:rPr>
              <a:t> </a:t>
            </a:r>
            <a:r>
              <a:rPr lang="en-GB" sz="1100" dirty="0">
                <a:solidFill>
                  <a:schemeClr val="tx1"/>
                </a:solidFill>
              </a:rPr>
              <a:t>and the complexity of learning increases as  students progress through the key stage, the department incorporates learning from all areas of the curriculum, </a:t>
            </a:r>
            <a:r>
              <a:rPr lang="en-GB" sz="1100" b="1" i="1" dirty="0">
                <a:solidFill>
                  <a:schemeClr val="tx1"/>
                </a:solidFill>
                <a:highlight>
                  <a:srgbClr val="00FFFF"/>
                </a:highlight>
              </a:rPr>
              <a:t>including  mathematics, science, English and computing  </a:t>
            </a:r>
            <a:r>
              <a:rPr lang="en-GB" sz="1100" dirty="0">
                <a:solidFill>
                  <a:schemeClr val="tx1"/>
                </a:solidFill>
              </a:rPr>
              <a:t>to enable student transition into DT KS4  easier.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44CBD1-3704-5541-AA8A-11BC2E504679}"/>
              </a:ext>
            </a:extLst>
          </p:cNvPr>
          <p:cNvSpPr/>
          <p:nvPr/>
        </p:nvSpPr>
        <p:spPr>
          <a:xfrm>
            <a:off x="6830568" y="9491472"/>
            <a:ext cx="2574306" cy="32097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1400" b="1" u="sng" dirty="0">
                <a:solidFill>
                  <a:schemeClr val="tx1"/>
                </a:solidFill>
              </a:rPr>
              <a:t>Learning is knowledge and skills based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GB" sz="1100" b="1" u="sng" dirty="0">
              <a:solidFill>
                <a:schemeClr val="tx1"/>
              </a:solidFill>
            </a:endParaRPr>
          </a:p>
          <a:p>
            <a:r>
              <a:rPr lang="en-US" sz="1100" dirty="0">
                <a:solidFill>
                  <a:schemeClr val="tx1"/>
                </a:solidFill>
              </a:rPr>
              <a:t>The national curriculum can be divided at  KS3 DT into the following subject areas: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i="1" dirty="0">
                <a:solidFill>
                  <a:schemeClr val="tx1"/>
                </a:solidFill>
              </a:rPr>
              <a:t>Product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i="1" dirty="0">
                <a:solidFill>
                  <a:schemeClr val="tx1"/>
                </a:solidFill>
              </a:rPr>
              <a:t>Textiles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i="1" dirty="0">
                <a:solidFill>
                  <a:schemeClr val="tx1"/>
                </a:solidFill>
              </a:rPr>
              <a:t>Food &amp; Nutrition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b="1" i="1" dirty="0">
                <a:solidFill>
                  <a:schemeClr val="tx1"/>
                </a:solidFill>
              </a:rPr>
              <a:t>Systems &amp; Control</a:t>
            </a:r>
          </a:p>
          <a:p>
            <a:endParaRPr lang="en-US" sz="1100" dirty="0">
              <a:solidFill>
                <a:schemeClr val="tx1"/>
              </a:solidFill>
            </a:endParaRPr>
          </a:p>
          <a:p>
            <a:r>
              <a:rPr lang="en-US" sz="1100" dirty="0">
                <a:solidFill>
                  <a:schemeClr val="tx1"/>
                </a:solidFill>
              </a:rPr>
              <a:t>From  subject areas, the </a:t>
            </a:r>
            <a:r>
              <a:rPr lang="en-GB" sz="1100" dirty="0">
                <a:solidFill>
                  <a:schemeClr val="tx1"/>
                </a:solidFill>
              </a:rPr>
              <a:t>following skills are assessed throughout DT KS3: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b="1" i="1" dirty="0">
                <a:solidFill>
                  <a:schemeClr val="tx1"/>
                </a:solidFill>
              </a:rPr>
              <a:t>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b="1" i="1" dirty="0">
                <a:solidFill>
                  <a:schemeClr val="tx1"/>
                </a:solidFill>
              </a:rPr>
              <a:t>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b="1" i="1" dirty="0">
                <a:solidFill>
                  <a:schemeClr val="tx1"/>
                </a:solidFill>
              </a:rPr>
              <a:t>Make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b="1" i="1" dirty="0">
                <a:solidFill>
                  <a:schemeClr val="tx1"/>
                </a:solidFill>
              </a:rPr>
              <a:t>Evaluate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b="1" i="1" dirty="0">
                <a:solidFill>
                  <a:schemeClr val="tx1"/>
                </a:solidFill>
              </a:rPr>
              <a:t>Technical Knowledge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100" b="1" i="1" dirty="0">
                <a:solidFill>
                  <a:schemeClr val="tx1"/>
                </a:solidFill>
              </a:rPr>
              <a:t>Cooking and Nutrition.</a:t>
            </a:r>
            <a:endParaRPr lang="en-GB" sz="1400" b="1" i="1" u="sng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B67C3C-C1F1-6743-AEC4-EA175BAC4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974" y="2714637"/>
            <a:ext cx="2177134" cy="178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42353B-24E0-524A-AF89-33EF6D2EA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5803" y="3339806"/>
            <a:ext cx="605854" cy="44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27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208DC7-E327-914D-9BA1-78F3CF5D9C0C}"/>
              </a:ext>
            </a:extLst>
          </p:cNvPr>
          <p:cNvSpPr txBox="1"/>
          <p:nvPr/>
        </p:nvSpPr>
        <p:spPr>
          <a:xfrm>
            <a:off x="0" y="-117635"/>
            <a:ext cx="960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D&amp;T KS3 Curriculum Implementation</a:t>
            </a:r>
          </a:p>
        </p:txBody>
      </p:sp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EF531EFB-D816-BF44-B259-F00FC33B48B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92" y="7676899"/>
            <a:ext cx="1128157" cy="1004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01E0D22-283A-164E-A0C2-610AA564A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87" y="8908517"/>
            <a:ext cx="1056171" cy="104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2A1F7F-D7C9-9942-8C3B-334754B7BB44}"/>
              </a:ext>
            </a:extLst>
          </p:cNvPr>
          <p:cNvSpPr/>
          <p:nvPr/>
        </p:nvSpPr>
        <p:spPr>
          <a:xfrm>
            <a:off x="4935140" y="8655740"/>
            <a:ext cx="4496727" cy="17376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u="sng" dirty="0">
                <a:solidFill>
                  <a:schemeClr val="tx1"/>
                </a:solidFill>
              </a:rPr>
              <a:t>The road to knowledge and understanding</a:t>
            </a:r>
          </a:p>
          <a:p>
            <a:pPr fontAlgn="base"/>
            <a:r>
              <a:rPr lang="en-GB" sz="1100" dirty="0">
                <a:solidFill>
                  <a:schemeClr val="tx1"/>
                </a:solidFill>
              </a:rPr>
              <a:t>Our aim in the department is to </a:t>
            </a:r>
            <a:r>
              <a:rPr lang="en-GB" sz="1100" b="1" dirty="0">
                <a:solidFill>
                  <a:schemeClr val="tx1"/>
                </a:solidFill>
              </a:rPr>
              <a:t>continually challenge </a:t>
            </a:r>
            <a:r>
              <a:rPr lang="en-GB" sz="1100" dirty="0">
                <a:solidFill>
                  <a:schemeClr val="tx1"/>
                </a:solidFill>
              </a:rPr>
              <a:t>students with </a:t>
            </a:r>
            <a:r>
              <a:rPr lang="en-GB" sz="1100" b="1" dirty="0">
                <a:solidFill>
                  <a:schemeClr val="tx1"/>
                </a:solidFill>
              </a:rPr>
              <a:t>complex tasks </a:t>
            </a:r>
            <a:r>
              <a:rPr lang="en-GB" sz="1100" dirty="0">
                <a:solidFill>
                  <a:schemeClr val="tx1"/>
                </a:solidFill>
              </a:rPr>
              <a:t>where students are required to use </a:t>
            </a:r>
            <a:r>
              <a:rPr lang="en-GB" sz="1100" b="1" dirty="0">
                <a:solidFill>
                  <a:schemeClr val="tx1"/>
                </a:solidFill>
              </a:rPr>
              <a:t>higher level thinking skills</a:t>
            </a:r>
            <a:r>
              <a:rPr lang="en-GB" sz="1100" dirty="0">
                <a:solidFill>
                  <a:schemeClr val="tx1"/>
                </a:solidFill>
              </a:rPr>
              <a:t>. They learn to </a:t>
            </a:r>
            <a:r>
              <a:rPr lang="en-GB" sz="1100" b="1" dirty="0">
                <a:solidFill>
                  <a:schemeClr val="tx1"/>
                </a:solidFill>
              </a:rPr>
              <a:t>analyse, evaluate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dirty="0">
                <a:solidFill>
                  <a:schemeClr val="tx1"/>
                </a:solidFill>
              </a:rPr>
              <a:t>create</a:t>
            </a:r>
            <a:r>
              <a:rPr lang="en-GB" sz="1100" dirty="0">
                <a:solidFill>
                  <a:schemeClr val="tx1"/>
                </a:solidFill>
              </a:rPr>
              <a:t> -  essential skills in the Design Technology curriculum. In every lesson there are opportunities for students to reach greater depth and students are </a:t>
            </a:r>
            <a:r>
              <a:rPr lang="en-GB" sz="1100" b="1" dirty="0">
                <a:solidFill>
                  <a:schemeClr val="tx1"/>
                </a:solidFill>
              </a:rPr>
              <a:t>encouraged to design and make products </a:t>
            </a:r>
            <a:r>
              <a:rPr lang="en-GB" sz="1100" dirty="0">
                <a:solidFill>
                  <a:schemeClr val="tx1"/>
                </a:solidFill>
              </a:rPr>
              <a:t>that test their </a:t>
            </a:r>
            <a:r>
              <a:rPr lang="en-GB" sz="1100" b="1" dirty="0">
                <a:solidFill>
                  <a:schemeClr val="tx1"/>
                </a:solidFill>
              </a:rPr>
              <a:t>abilities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dirty="0">
                <a:solidFill>
                  <a:schemeClr val="tx1"/>
                </a:solidFill>
              </a:rPr>
              <a:t>challenge their creativeness.  </a:t>
            </a:r>
            <a:r>
              <a:rPr lang="en-GB" sz="1100" dirty="0">
                <a:solidFill>
                  <a:schemeClr val="tx1"/>
                </a:solidFill>
              </a:rPr>
              <a:t>Students will </a:t>
            </a:r>
            <a:r>
              <a:rPr lang="en-GB" sz="1100" b="1" dirty="0">
                <a:solidFill>
                  <a:schemeClr val="tx1"/>
                </a:solidFill>
              </a:rPr>
              <a:t>revisit learning </a:t>
            </a:r>
            <a:r>
              <a:rPr lang="en-GB" sz="1100" dirty="0">
                <a:solidFill>
                  <a:schemeClr val="tx1"/>
                </a:solidFill>
              </a:rPr>
              <a:t>so knowledge is reinforced &amp; embedded giving  time for students to reach their potential. 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44CBD1-3704-5541-AA8A-11BC2E504679}"/>
              </a:ext>
            </a:extLst>
          </p:cNvPr>
          <p:cNvSpPr/>
          <p:nvPr/>
        </p:nvSpPr>
        <p:spPr>
          <a:xfrm>
            <a:off x="3551591" y="10471873"/>
            <a:ext cx="5890803" cy="221651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1400" b="1" u="sng" dirty="0">
                <a:solidFill>
                  <a:schemeClr val="tx1"/>
                </a:solidFill>
              </a:rPr>
              <a:t>Years 7 &amp; 8 – following a 10 week carousel rotation</a:t>
            </a:r>
          </a:p>
          <a:p>
            <a:pPr>
              <a:lnSpc>
                <a:spcPct val="107000"/>
              </a:lnSpc>
            </a:pPr>
            <a:r>
              <a:rPr lang="en-GB" sz="1100" dirty="0">
                <a:solidFill>
                  <a:schemeClr val="tx1"/>
                </a:solidFill>
              </a:rPr>
              <a:t>The DT department operates a  </a:t>
            </a:r>
            <a:r>
              <a:rPr lang="en-GB" sz="1100" b="1" dirty="0">
                <a:solidFill>
                  <a:schemeClr val="tx1"/>
                </a:solidFill>
              </a:rPr>
              <a:t>two year “carousel” rotating block system </a:t>
            </a:r>
            <a:r>
              <a:rPr lang="en-GB" sz="1100" dirty="0">
                <a:solidFill>
                  <a:schemeClr val="tx1"/>
                </a:solidFill>
              </a:rPr>
              <a:t>with art &amp; music for ten </a:t>
            </a:r>
            <a:r>
              <a:rPr lang="en-GB" sz="1100" b="1" dirty="0">
                <a:solidFill>
                  <a:schemeClr val="tx1"/>
                </a:solidFill>
              </a:rPr>
              <a:t>mixed ability groups </a:t>
            </a:r>
            <a:r>
              <a:rPr lang="en-GB" sz="1100" dirty="0">
                <a:solidFill>
                  <a:schemeClr val="tx1"/>
                </a:solidFill>
              </a:rPr>
              <a:t>per year cohort with two groups who have the opportunity for extra support</a:t>
            </a:r>
            <a:r>
              <a:rPr lang="en-GB" sz="1100" b="1" dirty="0">
                <a:solidFill>
                  <a:schemeClr val="tx1"/>
                </a:solidFill>
              </a:rPr>
              <a:t>, </a:t>
            </a:r>
            <a:r>
              <a:rPr lang="en-GB" sz="1100" dirty="0">
                <a:solidFill>
                  <a:schemeClr val="tx1"/>
                </a:solidFill>
              </a:rPr>
              <a:t>one in each X and Y bands. The department supports planned intervention in the classroom to maximise student potential based on individual needs. Differentiation is part of the planning process.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endParaRPr lang="en-GB" sz="1100" dirty="0">
              <a:solidFill>
                <a:schemeClr val="tx1"/>
              </a:solidFill>
            </a:endParaRPr>
          </a:p>
          <a:p>
            <a:pPr fontAlgn="base"/>
            <a:r>
              <a:rPr lang="en-GB" sz="1100" dirty="0">
                <a:solidFill>
                  <a:schemeClr val="tx1"/>
                </a:solidFill>
              </a:rPr>
              <a:t>DT at KS3 is taught </a:t>
            </a:r>
            <a:r>
              <a:rPr lang="en-GB" sz="1100" b="1" dirty="0">
                <a:solidFill>
                  <a:schemeClr val="tx1"/>
                </a:solidFill>
              </a:rPr>
              <a:t>twice a week </a:t>
            </a:r>
            <a:r>
              <a:rPr lang="en-GB" sz="1100" dirty="0">
                <a:solidFill>
                  <a:schemeClr val="tx1"/>
                </a:solidFill>
              </a:rPr>
              <a:t>as two separate DT lessons (learning two different DT topics). DT lessons are  </a:t>
            </a:r>
            <a:r>
              <a:rPr lang="en-GB" sz="1100" b="1" dirty="0">
                <a:solidFill>
                  <a:schemeClr val="tx1"/>
                </a:solidFill>
              </a:rPr>
              <a:t>1 hour 40 minutes </a:t>
            </a:r>
            <a:r>
              <a:rPr lang="en-GB" sz="1100" dirty="0">
                <a:solidFill>
                  <a:schemeClr val="tx1"/>
                </a:solidFill>
              </a:rPr>
              <a:t>in length</a:t>
            </a:r>
            <a:r>
              <a:rPr lang="en-GB" sz="1100" b="1" dirty="0">
                <a:solidFill>
                  <a:schemeClr val="tx1"/>
                </a:solidFill>
              </a:rPr>
              <a:t>. </a:t>
            </a:r>
            <a:r>
              <a:rPr lang="en-GB" sz="1100" dirty="0">
                <a:solidFill>
                  <a:schemeClr val="tx1"/>
                </a:solidFill>
              </a:rPr>
              <a:t>The block carousel rotates for students to study another DT topic and there are </a:t>
            </a:r>
            <a:r>
              <a:rPr lang="en-GB" sz="1100" b="1" dirty="0">
                <a:solidFill>
                  <a:schemeClr val="tx1"/>
                </a:solidFill>
              </a:rPr>
              <a:t>four block rotations in a year.</a:t>
            </a:r>
            <a:r>
              <a:rPr lang="en-GB" sz="1100" dirty="0">
                <a:solidFill>
                  <a:schemeClr val="tx1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This allows students to experience </a:t>
            </a:r>
            <a:r>
              <a:rPr lang="en-US" sz="1100" b="1" dirty="0">
                <a:solidFill>
                  <a:schemeClr val="tx1"/>
                </a:solidFill>
              </a:rPr>
              <a:t>sixteen different DT topics,  </a:t>
            </a:r>
            <a:r>
              <a:rPr lang="en-US" sz="1100" dirty="0">
                <a:solidFill>
                  <a:schemeClr val="tx1"/>
                </a:solidFill>
              </a:rPr>
              <a:t>covering the four key areas of the national curriculum in Years 7 &amp; 8.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C8AAD2-83A1-B34A-837C-C445D9410B4D}"/>
              </a:ext>
            </a:extLst>
          </p:cNvPr>
          <p:cNvSpPr/>
          <p:nvPr/>
        </p:nvSpPr>
        <p:spPr>
          <a:xfrm>
            <a:off x="4935140" y="682583"/>
            <a:ext cx="4496727" cy="78953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1400" b="1" u="sng" dirty="0">
                <a:solidFill>
                  <a:schemeClr val="tx1"/>
                </a:solidFill>
              </a:rPr>
              <a:t>When does assessment take place and what happens as a result?</a:t>
            </a:r>
            <a:endParaRPr lang="en-GB" sz="1100" dirty="0">
              <a:solidFill>
                <a:schemeClr val="tx1"/>
              </a:solidFill>
            </a:endParaRPr>
          </a:p>
          <a:p>
            <a:r>
              <a:rPr lang="en-GB" sz="1100" dirty="0">
                <a:solidFill>
                  <a:schemeClr val="tx1"/>
                </a:solidFill>
              </a:rPr>
              <a:t>Students are  </a:t>
            </a:r>
            <a:r>
              <a:rPr lang="en-GB" sz="1100" b="1" dirty="0">
                <a:solidFill>
                  <a:schemeClr val="tx1"/>
                </a:solidFill>
              </a:rPr>
              <a:t>regularly assessed </a:t>
            </a:r>
            <a:r>
              <a:rPr lang="en-GB" sz="1100" dirty="0">
                <a:solidFill>
                  <a:schemeClr val="tx1"/>
                </a:solidFill>
              </a:rPr>
              <a:t>through </a:t>
            </a:r>
            <a:r>
              <a:rPr lang="en-GB" sz="1100" b="1" dirty="0">
                <a:solidFill>
                  <a:schemeClr val="tx1"/>
                </a:solidFill>
              </a:rPr>
              <a:t>four </a:t>
            </a:r>
            <a:r>
              <a:rPr lang="en-GB" sz="1100" b="1" dirty="0" err="1">
                <a:solidFill>
                  <a:schemeClr val="tx1"/>
                </a:solidFill>
              </a:rPr>
              <a:t>homeworks</a:t>
            </a:r>
            <a:r>
              <a:rPr lang="en-GB" sz="1100" b="1" dirty="0">
                <a:solidFill>
                  <a:schemeClr val="tx1"/>
                </a:solidFill>
              </a:rPr>
              <a:t> </a:t>
            </a:r>
            <a:r>
              <a:rPr lang="en-GB" sz="1100" dirty="0">
                <a:solidFill>
                  <a:schemeClr val="tx1"/>
                </a:solidFill>
              </a:rPr>
              <a:t>over the </a:t>
            </a:r>
            <a:r>
              <a:rPr lang="en-GB" sz="1100" b="1" dirty="0">
                <a:solidFill>
                  <a:schemeClr val="tx1"/>
                </a:solidFill>
              </a:rPr>
              <a:t>ten week block</a:t>
            </a:r>
            <a:r>
              <a:rPr lang="en-GB" sz="1100" dirty="0">
                <a:solidFill>
                  <a:schemeClr val="tx1"/>
                </a:solidFill>
              </a:rPr>
              <a:t> , classwork, end-of-topic product assessment. Homework is set on a </a:t>
            </a:r>
            <a:r>
              <a:rPr lang="en-GB" sz="1100" b="1" dirty="0">
                <a:solidFill>
                  <a:schemeClr val="tx1"/>
                </a:solidFill>
              </a:rPr>
              <a:t>two week basis </a:t>
            </a:r>
            <a:r>
              <a:rPr lang="en-GB" sz="1100" dirty="0">
                <a:solidFill>
                  <a:schemeClr val="tx1"/>
                </a:solidFill>
              </a:rPr>
              <a:t>and students  are be assessed through  activities  marked by the teacher through verbal or written feedback.</a:t>
            </a:r>
          </a:p>
          <a:p>
            <a:endParaRPr lang="en-GB" sz="1400" b="1" u="sng" dirty="0">
              <a:solidFill>
                <a:schemeClr val="tx1"/>
              </a:solidFill>
            </a:endParaRPr>
          </a:p>
          <a:p>
            <a:r>
              <a:rPr lang="en-GB" sz="1400" b="1" u="sng" dirty="0">
                <a:solidFill>
                  <a:schemeClr val="tx1"/>
                </a:solidFill>
              </a:rPr>
              <a:t>The ‘Moat Way’ and weekly evaluation</a:t>
            </a:r>
          </a:p>
          <a:p>
            <a:r>
              <a:rPr lang="en-GB" sz="1100" dirty="0">
                <a:solidFill>
                  <a:schemeClr val="tx1"/>
                </a:solidFill>
              </a:rPr>
              <a:t>Students  complete their weekly evaluation, which is printed on the inside of the students front cover. This is  completed at the end of each lesson providing a “diary” of learning and progression.  Students write about the following points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/>
                </a:solidFill>
              </a:rPr>
              <a:t>Today’s activity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/>
                </a:solidFill>
              </a:rPr>
              <a:t>I learnt to (Knowledge)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/>
                </a:solidFill>
              </a:rPr>
              <a:t>I will improve by (Target)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/>
                </a:solidFill>
              </a:rPr>
              <a:t>My teacher said (Assessment)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100" dirty="0">
              <a:solidFill>
                <a:schemeClr val="tx1"/>
              </a:solidFill>
            </a:endParaRPr>
          </a:p>
          <a:p>
            <a:r>
              <a:rPr lang="en-GB" sz="1100" dirty="0">
                <a:solidFill>
                  <a:schemeClr val="tx1"/>
                </a:solidFill>
              </a:rPr>
              <a:t>Lastly, students reflect  how they have used the </a:t>
            </a:r>
            <a:r>
              <a:rPr lang="en-GB" sz="1100" b="1" dirty="0">
                <a:solidFill>
                  <a:schemeClr val="tx1"/>
                </a:solidFill>
              </a:rPr>
              <a:t>‘Moat Way’ </a:t>
            </a:r>
            <a:r>
              <a:rPr lang="en-GB" sz="1100" dirty="0">
                <a:solidFill>
                  <a:schemeClr val="tx1"/>
                </a:solidFill>
              </a:rPr>
              <a:t>within their lesson </a:t>
            </a:r>
            <a:r>
              <a:rPr lang="en-GB" sz="1100" b="1" dirty="0">
                <a:solidFill>
                  <a:schemeClr val="tx1"/>
                </a:solidFill>
              </a:rPr>
              <a:t>justifying</a:t>
            </a:r>
            <a:r>
              <a:rPr lang="en-GB" sz="1100" dirty="0">
                <a:solidFill>
                  <a:schemeClr val="tx1"/>
                </a:solidFill>
              </a:rPr>
              <a:t> their point of view</a:t>
            </a:r>
          </a:p>
          <a:p>
            <a:endParaRPr lang="en-GB" sz="1100" dirty="0">
              <a:solidFill>
                <a:schemeClr val="tx1"/>
              </a:solidFill>
            </a:endParaRPr>
          </a:p>
          <a:p>
            <a:endParaRPr lang="en-GB" sz="1100" dirty="0">
              <a:solidFill>
                <a:schemeClr val="tx1"/>
              </a:solidFill>
            </a:endParaRPr>
          </a:p>
          <a:p>
            <a:endParaRPr lang="en-GB" sz="1100" dirty="0">
              <a:solidFill>
                <a:schemeClr val="tx1"/>
              </a:solidFill>
            </a:endParaRPr>
          </a:p>
          <a:p>
            <a:endParaRPr lang="en-GB" sz="1100" dirty="0">
              <a:solidFill>
                <a:schemeClr val="tx1"/>
              </a:solidFill>
            </a:endParaRPr>
          </a:p>
          <a:p>
            <a:endParaRPr lang="en-GB" sz="1100" dirty="0">
              <a:solidFill>
                <a:schemeClr val="tx1"/>
              </a:solidFill>
            </a:endParaRPr>
          </a:p>
          <a:p>
            <a:endParaRPr lang="en-GB" sz="1100" dirty="0">
              <a:solidFill>
                <a:schemeClr val="tx1"/>
              </a:solidFill>
            </a:endParaRPr>
          </a:p>
          <a:p>
            <a:endParaRPr lang="en-GB" sz="1100" dirty="0">
              <a:solidFill>
                <a:schemeClr val="tx1"/>
              </a:solidFill>
            </a:endParaRPr>
          </a:p>
          <a:p>
            <a:endParaRPr lang="en-GB" sz="1100" dirty="0">
              <a:solidFill>
                <a:schemeClr val="tx1"/>
              </a:solidFill>
            </a:endParaRPr>
          </a:p>
          <a:p>
            <a:endParaRPr lang="en-GB" sz="1100" dirty="0">
              <a:solidFill>
                <a:schemeClr val="tx1"/>
              </a:solidFill>
            </a:endParaRPr>
          </a:p>
          <a:p>
            <a:endParaRPr lang="en-GB" sz="1100" dirty="0">
              <a:solidFill>
                <a:schemeClr val="tx1"/>
              </a:solidFill>
            </a:endParaRPr>
          </a:p>
          <a:p>
            <a:endParaRPr lang="en-GB" sz="1100" dirty="0">
              <a:solidFill>
                <a:schemeClr val="tx1"/>
              </a:solidFill>
            </a:endParaRPr>
          </a:p>
          <a:p>
            <a:endParaRPr lang="en-GB" sz="1100" dirty="0">
              <a:solidFill>
                <a:schemeClr val="tx1"/>
              </a:solidFill>
            </a:endParaRPr>
          </a:p>
          <a:p>
            <a:endParaRPr lang="en-GB" sz="1100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r>
              <a:rPr lang="en-GB" sz="1400" b="1" u="sng" dirty="0">
                <a:solidFill>
                  <a:schemeClr val="tx1"/>
                </a:solidFill>
              </a:rPr>
              <a:t>Tracking attainment and progress:</a:t>
            </a:r>
          </a:p>
          <a:p>
            <a:pPr fontAlgn="base"/>
            <a:r>
              <a:rPr lang="en-GB" sz="1100" dirty="0">
                <a:solidFill>
                  <a:schemeClr val="tx1"/>
                </a:solidFill>
              </a:rPr>
              <a:t>Students are </a:t>
            </a:r>
            <a:r>
              <a:rPr lang="en-GB" sz="1100" b="1" dirty="0">
                <a:solidFill>
                  <a:schemeClr val="tx1"/>
                </a:solidFill>
              </a:rPr>
              <a:t>monitored throughout projects </a:t>
            </a:r>
            <a:r>
              <a:rPr lang="en-GB" sz="1100" dirty="0">
                <a:solidFill>
                  <a:schemeClr val="tx1"/>
                </a:solidFill>
              </a:rPr>
              <a:t>and tracked to enable students falling behind to be identified early on </a:t>
            </a:r>
            <a:r>
              <a:rPr lang="en-GB" sz="1100" b="1" dirty="0">
                <a:solidFill>
                  <a:schemeClr val="tx1"/>
                </a:solidFill>
              </a:rPr>
              <a:t>(GO4Schools) </a:t>
            </a:r>
            <a:r>
              <a:rPr lang="en-GB" sz="1100" dirty="0">
                <a:solidFill>
                  <a:schemeClr val="tx1"/>
                </a:solidFill>
              </a:rPr>
              <a:t>and given </a:t>
            </a:r>
            <a:r>
              <a:rPr lang="en-GB" sz="1100" b="1" dirty="0">
                <a:solidFill>
                  <a:schemeClr val="tx1"/>
                </a:solidFill>
              </a:rPr>
              <a:t>help and support </a:t>
            </a:r>
            <a:r>
              <a:rPr lang="en-GB" sz="1100" dirty="0">
                <a:solidFill>
                  <a:schemeClr val="tx1"/>
                </a:solidFill>
              </a:rPr>
              <a:t>to ensure they reach their potential. </a:t>
            </a:r>
          </a:p>
          <a:p>
            <a:pPr fontAlgn="base"/>
            <a:endParaRPr lang="en-GB" sz="1100" dirty="0">
              <a:solidFill>
                <a:schemeClr val="tx1"/>
              </a:solidFill>
            </a:endParaRPr>
          </a:p>
          <a:p>
            <a:pPr fontAlgn="base"/>
            <a:r>
              <a:rPr lang="en-GB" sz="1100" dirty="0">
                <a:solidFill>
                  <a:schemeClr val="tx1"/>
                </a:solidFill>
              </a:rPr>
              <a:t>Student </a:t>
            </a:r>
            <a:r>
              <a:rPr lang="en-GB" sz="1100" b="1" dirty="0">
                <a:solidFill>
                  <a:schemeClr val="tx1"/>
                </a:solidFill>
              </a:rPr>
              <a:t>achievement and progress </a:t>
            </a:r>
            <a:r>
              <a:rPr lang="en-GB" sz="1100" dirty="0">
                <a:solidFill>
                  <a:schemeClr val="tx1"/>
                </a:solidFill>
              </a:rPr>
              <a:t>is recognised from </a:t>
            </a:r>
            <a:r>
              <a:rPr lang="en-GB" sz="1100" b="1" dirty="0">
                <a:solidFill>
                  <a:schemeClr val="tx1"/>
                </a:solidFill>
              </a:rPr>
              <a:t>knowledge and understanding</a:t>
            </a:r>
            <a:r>
              <a:rPr lang="en-GB" sz="1100" dirty="0">
                <a:solidFill>
                  <a:schemeClr val="tx1"/>
                </a:solidFill>
              </a:rPr>
              <a:t> gained in lessons in order to develop problem solvers, competent users of technology and knowledge application developing skills for use in everyday life and increasing </a:t>
            </a:r>
            <a:r>
              <a:rPr lang="en-GB" sz="1100" b="1" dirty="0">
                <a:solidFill>
                  <a:schemeClr val="tx1"/>
                </a:solidFill>
              </a:rPr>
              <a:t>cultural capital</a:t>
            </a:r>
            <a:r>
              <a:rPr lang="en-GB" sz="1100" dirty="0">
                <a:solidFill>
                  <a:schemeClr val="tx1"/>
                </a:solidFill>
              </a:rPr>
              <a:t>.</a:t>
            </a:r>
          </a:p>
          <a:p>
            <a:endParaRPr lang="en-GB" sz="11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7E86E5-7526-C249-9161-CEDB935169A5}"/>
              </a:ext>
            </a:extLst>
          </p:cNvPr>
          <p:cNvSpPr/>
          <p:nvPr/>
        </p:nvSpPr>
        <p:spPr>
          <a:xfrm>
            <a:off x="158806" y="7471317"/>
            <a:ext cx="3283148" cy="52170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en-GB" sz="1400" b="1" u="sng" dirty="0">
                <a:solidFill>
                  <a:schemeClr val="tx1"/>
                </a:solidFill>
              </a:rPr>
              <a:t>How do we ensure access for all?</a:t>
            </a:r>
          </a:p>
          <a:p>
            <a:pPr fontAlgn="base"/>
            <a:r>
              <a:rPr lang="en-GB" sz="1100" dirty="0">
                <a:solidFill>
                  <a:schemeClr val="tx1"/>
                </a:solidFill>
              </a:rPr>
              <a:t>Design and Technology is a popular and valuable subject for students of all abilities. Knowledge and understanding is drawn from across the curriculum and helps to develop and enable </a:t>
            </a:r>
            <a:r>
              <a:rPr lang="en-GB" sz="1100" b="1" dirty="0">
                <a:solidFill>
                  <a:schemeClr val="tx1"/>
                </a:solidFill>
              </a:rPr>
              <a:t>numeracy, literacy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dirty="0">
                <a:solidFill>
                  <a:schemeClr val="tx1"/>
                </a:solidFill>
              </a:rPr>
              <a:t>communication skills </a:t>
            </a:r>
            <a:r>
              <a:rPr lang="en-GB" sz="1100" dirty="0">
                <a:solidFill>
                  <a:schemeClr val="tx1"/>
                </a:solidFill>
              </a:rPr>
              <a:t>that can be applied in practical ways</a:t>
            </a:r>
            <a:r>
              <a:rPr lang="en-GB" sz="1100" b="1" dirty="0">
                <a:solidFill>
                  <a:schemeClr val="tx1"/>
                </a:solidFill>
              </a:rPr>
              <a:t>. This consolidates skills from other lessons and reinforces learning with positive outcomes. </a:t>
            </a:r>
          </a:p>
          <a:p>
            <a:pPr fontAlgn="base"/>
            <a:endParaRPr lang="en-GB" sz="1100" dirty="0">
              <a:solidFill>
                <a:schemeClr val="tx1"/>
              </a:solidFill>
            </a:endParaRPr>
          </a:p>
          <a:p>
            <a:pPr fontAlgn="base"/>
            <a:r>
              <a:rPr lang="en-GB" sz="1100" dirty="0">
                <a:solidFill>
                  <a:schemeClr val="tx1"/>
                </a:solidFill>
              </a:rPr>
              <a:t>Some students find designing activities </a:t>
            </a:r>
            <a:r>
              <a:rPr lang="en-GB" sz="1100" b="1" dirty="0">
                <a:solidFill>
                  <a:schemeClr val="tx1"/>
                </a:solidFill>
              </a:rPr>
              <a:t>challenging</a:t>
            </a:r>
            <a:r>
              <a:rPr lang="en-GB" sz="1100" dirty="0">
                <a:solidFill>
                  <a:schemeClr val="tx1"/>
                </a:solidFill>
              </a:rPr>
              <a:t>. </a:t>
            </a:r>
            <a:r>
              <a:rPr lang="en-GB" sz="1100">
                <a:solidFill>
                  <a:schemeClr val="tx1"/>
                </a:solidFill>
              </a:rPr>
              <a:t>Therefore, </a:t>
            </a:r>
            <a:r>
              <a:rPr lang="en-GB" sz="1100" dirty="0">
                <a:solidFill>
                  <a:schemeClr val="tx1"/>
                </a:solidFill>
              </a:rPr>
              <a:t>thought is required to ensure students can access and produce successful initial design work. For example, it is vital to offer a variety of methods of recording ideas quickly. The department is conscious of avoiding a </a:t>
            </a:r>
            <a:r>
              <a:rPr lang="en-GB" sz="1100" b="1" dirty="0">
                <a:solidFill>
                  <a:schemeClr val="tx1"/>
                </a:solidFill>
              </a:rPr>
              <a:t>rigid approach </a:t>
            </a:r>
            <a:r>
              <a:rPr lang="en-GB" sz="1100" dirty="0">
                <a:solidFill>
                  <a:schemeClr val="tx1"/>
                </a:solidFill>
              </a:rPr>
              <a:t>when it comes to </a:t>
            </a:r>
            <a:r>
              <a:rPr lang="en-GB" sz="1100" b="1" dirty="0">
                <a:solidFill>
                  <a:schemeClr val="tx1"/>
                </a:solidFill>
              </a:rPr>
              <a:t>recording and communicating design ideas and developments, </a:t>
            </a:r>
            <a:r>
              <a:rPr lang="en-GB" sz="1100" dirty="0">
                <a:solidFill>
                  <a:schemeClr val="tx1"/>
                </a:solidFill>
              </a:rPr>
              <a:t>for example, ideas can be done through model making instead of drawings, test circuits allow practice to solder before their final circuits etc. </a:t>
            </a:r>
          </a:p>
          <a:p>
            <a:pPr fontAlgn="base"/>
            <a:endParaRPr lang="en-GB" sz="1100" dirty="0">
              <a:solidFill>
                <a:schemeClr val="tx1"/>
              </a:solidFill>
            </a:endParaRPr>
          </a:p>
          <a:p>
            <a:pPr fontAlgn="base"/>
            <a:r>
              <a:rPr lang="en-GB" sz="1100" dirty="0">
                <a:solidFill>
                  <a:schemeClr val="tx1"/>
                </a:solidFill>
              </a:rPr>
              <a:t>Activities focused on the physical making of designs should be supported ‘one to one’. Yet it is also important to </a:t>
            </a:r>
            <a:r>
              <a:rPr lang="en-GB" sz="1100" b="1" dirty="0">
                <a:solidFill>
                  <a:schemeClr val="tx1"/>
                </a:solidFill>
              </a:rPr>
              <a:t>encourage students to work as independently as possible. </a:t>
            </a:r>
            <a:r>
              <a:rPr lang="en-GB" sz="1100" dirty="0">
                <a:solidFill>
                  <a:schemeClr val="tx1"/>
                </a:solidFill>
              </a:rPr>
              <a:t>For example, by using </a:t>
            </a:r>
            <a:r>
              <a:rPr lang="en-GB" sz="1100" b="1" dirty="0">
                <a:solidFill>
                  <a:schemeClr val="tx1"/>
                </a:solidFill>
              </a:rPr>
              <a:t>keywords</a:t>
            </a:r>
            <a:r>
              <a:rPr lang="en-GB" sz="1100" dirty="0">
                <a:solidFill>
                  <a:schemeClr val="tx1"/>
                </a:solidFill>
              </a:rPr>
              <a:t> from their </a:t>
            </a:r>
            <a:r>
              <a:rPr lang="en-GB" sz="1100" b="1" dirty="0">
                <a:solidFill>
                  <a:schemeClr val="tx1"/>
                </a:solidFill>
              </a:rPr>
              <a:t>folder, paired work, flowcharts, visual instruction sheets, teacher demonstrations </a:t>
            </a:r>
            <a:r>
              <a:rPr lang="en-GB" sz="1100" dirty="0">
                <a:solidFill>
                  <a:schemeClr val="tx1"/>
                </a:solidFill>
              </a:rPr>
              <a:t>which explain a process in a step-by-step manner.</a:t>
            </a:r>
          </a:p>
          <a:p>
            <a:pPr fontAlgn="base"/>
            <a:endParaRPr lang="en-GB" sz="1000" dirty="0">
              <a:solidFill>
                <a:srgbClr val="3C3C3B"/>
              </a:solidFill>
              <a:latin typeface="inheri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401880-A9FF-AB4D-96C3-EAB1DDCDCA91}"/>
              </a:ext>
            </a:extLst>
          </p:cNvPr>
          <p:cNvSpPr/>
          <p:nvPr/>
        </p:nvSpPr>
        <p:spPr>
          <a:xfrm>
            <a:off x="158806" y="682583"/>
            <a:ext cx="4673342" cy="666401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b="1" u="sng" dirty="0">
                <a:solidFill>
                  <a:schemeClr val="tx1"/>
                </a:solidFill>
              </a:rPr>
              <a:t>DT KS3 curriculum plan at Moat Community College</a:t>
            </a:r>
          </a:p>
          <a:p>
            <a:endParaRPr lang="en-GB" sz="1100" dirty="0">
              <a:solidFill>
                <a:schemeClr val="tx1"/>
              </a:solidFill>
            </a:endParaRPr>
          </a:p>
          <a:p>
            <a:pPr fontAlgn="base"/>
            <a:r>
              <a:rPr lang="en-GB" sz="1400" b="1" u="sng" dirty="0">
                <a:solidFill>
                  <a:schemeClr val="tx1"/>
                </a:solidFill>
              </a:rPr>
              <a:t>The Design Technology department </a:t>
            </a:r>
          </a:p>
          <a:p>
            <a:pPr fontAlgn="base"/>
            <a:r>
              <a:rPr lang="en-GB" sz="1100" dirty="0">
                <a:solidFill>
                  <a:schemeClr val="tx1"/>
                </a:solidFill>
              </a:rPr>
              <a:t>The Design Technology department aims to develop </a:t>
            </a:r>
            <a:r>
              <a:rPr lang="en-GB" sz="1100" b="1" dirty="0">
                <a:solidFill>
                  <a:schemeClr val="tx1"/>
                </a:solidFill>
              </a:rPr>
              <a:t>essential </a:t>
            </a:r>
            <a:r>
              <a:rPr lang="en-GB" sz="1100" dirty="0">
                <a:solidFill>
                  <a:schemeClr val="tx1"/>
                </a:solidFill>
              </a:rPr>
              <a:t>and </a:t>
            </a:r>
            <a:r>
              <a:rPr lang="en-GB" sz="1100" b="1" dirty="0">
                <a:solidFill>
                  <a:schemeClr val="tx1"/>
                </a:solidFill>
              </a:rPr>
              <a:t>transferable skills </a:t>
            </a:r>
            <a:r>
              <a:rPr lang="en-GB" sz="1100" dirty="0">
                <a:solidFill>
                  <a:schemeClr val="tx1"/>
                </a:solidFill>
              </a:rPr>
              <a:t>for each and every student whilst providing them with exciting learning experiences. We want our students to develop </a:t>
            </a:r>
            <a:r>
              <a:rPr lang="en-GB" sz="1100" b="1" dirty="0">
                <a:solidFill>
                  <a:schemeClr val="tx1"/>
                </a:solidFill>
              </a:rPr>
              <a:t>resilience </a:t>
            </a:r>
            <a:r>
              <a:rPr lang="en-GB" sz="1100" dirty="0">
                <a:solidFill>
                  <a:schemeClr val="tx1"/>
                </a:solidFill>
              </a:rPr>
              <a:t>when faced with a problem, be </a:t>
            </a:r>
            <a:r>
              <a:rPr lang="en-GB" sz="1100" b="1" dirty="0">
                <a:solidFill>
                  <a:schemeClr val="tx1"/>
                </a:solidFill>
              </a:rPr>
              <a:t>tenacious </a:t>
            </a:r>
            <a:r>
              <a:rPr lang="en-GB" sz="1100" dirty="0">
                <a:solidFill>
                  <a:schemeClr val="tx1"/>
                </a:solidFill>
              </a:rPr>
              <a:t>when things go wrong and be </a:t>
            </a:r>
            <a:r>
              <a:rPr lang="en-GB" sz="1100" b="1" dirty="0">
                <a:solidFill>
                  <a:schemeClr val="tx1"/>
                </a:solidFill>
              </a:rPr>
              <a:t>creative </a:t>
            </a:r>
            <a:r>
              <a:rPr lang="en-GB" sz="1100" dirty="0">
                <a:solidFill>
                  <a:schemeClr val="tx1"/>
                </a:solidFill>
              </a:rPr>
              <a:t>when </a:t>
            </a:r>
            <a:r>
              <a:rPr lang="en-GB" sz="1100" b="1" dirty="0">
                <a:solidFill>
                  <a:schemeClr val="tx1"/>
                </a:solidFill>
              </a:rPr>
              <a:t>challenged.</a:t>
            </a: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r>
              <a:rPr lang="en-GB" sz="1400" b="1" u="sng" dirty="0">
                <a:solidFill>
                  <a:schemeClr val="tx1"/>
                </a:solidFill>
              </a:rPr>
              <a:t>Keeping Track of Our Students</a:t>
            </a:r>
          </a:p>
          <a:p>
            <a:pPr fontAlgn="base"/>
            <a:r>
              <a:rPr lang="en-GB" sz="1100" dirty="0">
                <a:solidFill>
                  <a:schemeClr val="tx1"/>
                </a:solidFill>
              </a:rPr>
              <a:t>The DT cover sheet which is mostly </a:t>
            </a:r>
          </a:p>
          <a:p>
            <a:pPr fontAlgn="base"/>
            <a:r>
              <a:rPr lang="en-GB" sz="1100" dirty="0">
                <a:solidFill>
                  <a:schemeClr val="tx1"/>
                </a:solidFill>
              </a:rPr>
              <a:t>generic consists of: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/>
                </a:solidFill>
              </a:rPr>
              <a:t>Target setting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/>
                </a:solidFill>
              </a:rPr>
              <a:t>Weekly objectives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/>
                </a:solidFill>
              </a:rPr>
              <a:t>Literacy targets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/>
                </a:solidFill>
              </a:rPr>
              <a:t>Improvement targets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/>
                </a:solidFill>
              </a:rPr>
              <a:t>Weekly lesson evaluation and </a:t>
            </a:r>
          </a:p>
          <a:p>
            <a:pPr fontAlgn="base"/>
            <a:r>
              <a:rPr lang="en-GB" sz="1100" b="1" dirty="0">
                <a:solidFill>
                  <a:schemeClr val="tx1"/>
                </a:solidFill>
              </a:rPr>
              <a:t>      assessment summary sheet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100" b="1" dirty="0">
                <a:solidFill>
                  <a:schemeClr val="tx1"/>
                </a:solidFill>
              </a:rPr>
              <a:t>Command key words 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sz="1100" dirty="0">
              <a:solidFill>
                <a:schemeClr val="tx1"/>
              </a:solidFill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sz="1100" dirty="0">
              <a:solidFill>
                <a:schemeClr val="tx1"/>
              </a:solidFill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sz="1100" dirty="0">
              <a:solidFill>
                <a:schemeClr val="tx1"/>
              </a:solidFill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sz="1100" dirty="0">
              <a:solidFill>
                <a:schemeClr val="tx1"/>
              </a:solidFill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sz="1100" dirty="0">
              <a:solidFill>
                <a:schemeClr val="tx1"/>
              </a:solidFill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sz="1100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  <a:p>
            <a:pPr fontAlgn="base"/>
            <a:endParaRPr lang="en-GB" sz="1100" b="1" u="sng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5F66FF9-7D26-AF4F-AAB2-46831C531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83" y="4123536"/>
            <a:ext cx="4358775" cy="3063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C03B4F-13D3-2D49-AA51-7B81D31EC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260" y="4183162"/>
            <a:ext cx="3449370" cy="2436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70A4108B-AC88-F142-9163-E22D9AD875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265" y="5152294"/>
            <a:ext cx="1787129" cy="1776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F757B6-E479-724E-8A25-7C85C7999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024" y="2138183"/>
            <a:ext cx="2177134" cy="178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007C15-273C-E946-AD36-A97B0B1149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3853" y="2763352"/>
            <a:ext cx="605854" cy="448639"/>
          </a:xfrm>
          <a:prstGeom prst="rect">
            <a:avLst/>
          </a:prstGeom>
        </p:spPr>
      </p:pic>
      <p:sp>
        <p:nvSpPr>
          <p:cNvPr id="2" name="Curved Down Arrow 1">
            <a:extLst>
              <a:ext uri="{FF2B5EF4-FFF2-40B4-BE49-F238E27FC236}">
                <a16:creationId xmlns:a16="http://schemas.microsoft.com/office/drawing/2014/main" id="{576B6792-6F13-8A44-90F9-799629C50D14}"/>
              </a:ext>
            </a:extLst>
          </p:cNvPr>
          <p:cNvSpPr/>
          <p:nvPr/>
        </p:nvSpPr>
        <p:spPr>
          <a:xfrm>
            <a:off x="4455193" y="4871387"/>
            <a:ext cx="1524188" cy="86460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35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1591E492B76C47A741E15144AA6865" ma:contentTypeVersion="11" ma:contentTypeDescription="Create a new document." ma:contentTypeScope="" ma:versionID="60b0276ba787e6cda7040c08756b2ef9">
  <xsd:schema xmlns:xsd="http://www.w3.org/2001/XMLSchema" xmlns:xs="http://www.w3.org/2001/XMLSchema" xmlns:p="http://schemas.microsoft.com/office/2006/metadata/properties" xmlns:ns2="157ae7ca-4edb-41ff-a40d-5052bb1f1ca2" xmlns:ns3="0108ede9-b703-4571-a5c6-a05487fed250" targetNamespace="http://schemas.microsoft.com/office/2006/metadata/properties" ma:root="true" ma:fieldsID="f6b7bbbc7c424d8c4c680af8feb46ebb" ns2:_="" ns3:_="">
    <xsd:import namespace="157ae7ca-4edb-41ff-a40d-5052bb1f1ca2"/>
    <xsd:import namespace="0108ede9-b703-4571-a5c6-a05487fed2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7ae7ca-4edb-41ff-a40d-5052bb1f1c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08ede9-b703-4571-a5c6-a05487fed25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601EFAF-477F-4D9C-B987-AE0E02311167}"/>
</file>

<file path=customXml/itemProps2.xml><?xml version="1.0" encoding="utf-8"?>
<ds:datastoreItem xmlns:ds="http://schemas.openxmlformats.org/officeDocument/2006/customXml" ds:itemID="{157958B0-7265-4A58-ABBA-9B8441B7FEAD}"/>
</file>

<file path=customXml/itemProps3.xml><?xml version="1.0" encoding="utf-8"?>
<ds:datastoreItem xmlns:ds="http://schemas.openxmlformats.org/officeDocument/2006/customXml" ds:itemID="{8BED6EAD-9857-4D4D-BDFF-1A22AD04817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10663</TotalTime>
  <Words>3018</Words>
  <Application>Microsoft Office PowerPoint</Application>
  <PresentationFormat>A3 Paper (297x420 mm)</PresentationFormat>
  <Paragraphs>238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inherit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J Stockley</dc:creator>
  <cp:lastModifiedBy>David Buckle</cp:lastModifiedBy>
  <cp:revision>281</cp:revision>
  <dcterms:created xsi:type="dcterms:W3CDTF">2019-12-03T13:48:09Z</dcterms:created>
  <dcterms:modified xsi:type="dcterms:W3CDTF">2020-08-12T08:38:25Z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0x0101006F1591E492B76C47A741E15144AA6865</vt:lpwstr>
  </property>
</Properties>
</file>