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56" r:id="rId5"/>
    <p:sldId id="264" r:id="rId6"/>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5F9B"/>
    <a:srgbClr val="4F95D9"/>
    <a:srgbClr val="A6CAEC"/>
    <a:srgbClr val="DCEAF7"/>
    <a:srgbClr val="4F95DA"/>
    <a:srgbClr val="DDEAF8"/>
    <a:srgbClr val="A6CA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874" dt="2026-10-14T11:04:18.663"/>
    <p1510:client id="{155F8023-D16C-DCC9-BB77-009720A64547}" v="58" dt="2026-10-14T10:38:44.2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4"/>
  </p:normalViewPr>
  <p:slideViewPr>
    <p:cSldViewPr snapToGrid="0">
      <p:cViewPr varScale="1">
        <p:scale>
          <a:sx n="104" d="100"/>
          <a:sy n="104" d="100"/>
        </p:scale>
        <p:origin x="1560"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FAB770A7-56C4-5749-ACAF-BD6EF10836AC}" type="datetimeFigureOut">
              <a:rPr lang="en-US" smtClean="0"/>
              <a:t>10/14/26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F1296-8312-2547-AE20-E6CE72CC007F}" type="slidenum">
              <a:rPr lang="en-US" smtClean="0"/>
              <a:t>‹#›</a:t>
            </a:fld>
            <a:endParaRPr lang="en-US"/>
          </a:p>
        </p:txBody>
      </p:sp>
    </p:spTree>
    <p:extLst>
      <p:ext uri="{BB962C8B-B14F-4D97-AF65-F5344CB8AC3E}">
        <p14:creationId xmlns:p14="http://schemas.microsoft.com/office/powerpoint/2010/main" val="3814756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FAB770A7-56C4-5749-ACAF-BD6EF10836AC}" type="datetimeFigureOut">
              <a:rPr lang="en-US" smtClean="0"/>
              <a:t>10/14/26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F1296-8312-2547-AE20-E6CE72CC007F}" type="slidenum">
              <a:rPr lang="en-US" smtClean="0"/>
              <a:t>‹#›</a:t>
            </a:fld>
            <a:endParaRPr lang="en-US"/>
          </a:p>
        </p:txBody>
      </p:sp>
    </p:spTree>
    <p:extLst>
      <p:ext uri="{BB962C8B-B14F-4D97-AF65-F5344CB8AC3E}">
        <p14:creationId xmlns:p14="http://schemas.microsoft.com/office/powerpoint/2010/main" val="3628038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FAB770A7-56C4-5749-ACAF-BD6EF10836AC}" type="datetimeFigureOut">
              <a:rPr lang="en-US" smtClean="0"/>
              <a:t>10/14/26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F1296-8312-2547-AE20-E6CE72CC007F}" type="slidenum">
              <a:rPr lang="en-US" smtClean="0"/>
              <a:t>‹#›</a:t>
            </a:fld>
            <a:endParaRPr lang="en-US"/>
          </a:p>
        </p:txBody>
      </p:sp>
    </p:spTree>
    <p:extLst>
      <p:ext uri="{BB962C8B-B14F-4D97-AF65-F5344CB8AC3E}">
        <p14:creationId xmlns:p14="http://schemas.microsoft.com/office/powerpoint/2010/main" val="1733265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FAB770A7-56C4-5749-ACAF-BD6EF10836AC}" type="datetimeFigureOut">
              <a:rPr lang="en-US" smtClean="0"/>
              <a:t>10/14/26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DF1296-8312-2547-AE20-E6CE72CC007F}" type="slidenum">
              <a:rPr lang="en-US" smtClean="0"/>
              <a:t>‹#›</a:t>
            </a:fld>
            <a:endParaRPr lang="en-US"/>
          </a:p>
        </p:txBody>
      </p:sp>
    </p:spTree>
    <p:extLst>
      <p:ext uri="{BB962C8B-B14F-4D97-AF65-F5344CB8AC3E}">
        <p14:creationId xmlns:p14="http://schemas.microsoft.com/office/powerpoint/2010/main" val="31698796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6"/>
            <a:ext cx="8543925"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FAB770A7-56C4-5749-ACAF-BD6EF10836AC}" type="datetimeFigureOut">
              <a:rPr lang="en-US" smtClean="0"/>
              <a:t>10/14/26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DF1296-8312-2547-AE20-E6CE72CC007F}" type="slidenum">
              <a:rPr lang="en-US" smtClean="0"/>
              <a:t>‹#›</a:t>
            </a:fld>
            <a:endParaRPr lang="en-US"/>
          </a:p>
        </p:txBody>
      </p:sp>
    </p:spTree>
    <p:extLst>
      <p:ext uri="{BB962C8B-B14F-4D97-AF65-F5344CB8AC3E}">
        <p14:creationId xmlns:p14="http://schemas.microsoft.com/office/powerpoint/2010/main" val="3656726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FAB770A7-56C4-5749-ACAF-BD6EF10836AC}" type="datetimeFigureOut">
              <a:rPr lang="en-US" smtClean="0"/>
              <a:t>10/14/26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DF1296-8312-2547-AE20-E6CE72CC007F}" type="slidenum">
              <a:rPr lang="en-US" smtClean="0"/>
              <a:t>‹#›</a:t>
            </a:fld>
            <a:endParaRPr lang="en-US"/>
          </a:p>
        </p:txBody>
      </p:sp>
    </p:spTree>
    <p:extLst>
      <p:ext uri="{BB962C8B-B14F-4D97-AF65-F5344CB8AC3E}">
        <p14:creationId xmlns:p14="http://schemas.microsoft.com/office/powerpoint/2010/main" val="1664010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B770A7-56C4-5749-ACAF-BD6EF10836AC}" type="datetimeFigureOut">
              <a:rPr lang="en-US" smtClean="0"/>
              <a:t>10/14/26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DF1296-8312-2547-AE20-E6CE72CC007F}" type="slidenum">
              <a:rPr lang="en-US" smtClean="0"/>
              <a:t>‹#›</a:t>
            </a:fld>
            <a:endParaRPr lang="en-US"/>
          </a:p>
        </p:txBody>
      </p:sp>
    </p:spTree>
    <p:extLst>
      <p:ext uri="{BB962C8B-B14F-4D97-AF65-F5344CB8AC3E}">
        <p14:creationId xmlns:p14="http://schemas.microsoft.com/office/powerpoint/2010/main" val="3391277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4211340" y="987426"/>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FAB770A7-56C4-5749-ACAF-BD6EF10836AC}" type="datetimeFigureOut">
              <a:rPr lang="en-US" smtClean="0"/>
              <a:t>10/14/26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DF1296-8312-2547-AE20-E6CE72CC007F}" type="slidenum">
              <a:rPr lang="en-US" smtClean="0"/>
              <a:t>‹#›</a:t>
            </a:fld>
            <a:endParaRPr lang="en-US"/>
          </a:p>
        </p:txBody>
      </p:sp>
    </p:spTree>
    <p:extLst>
      <p:ext uri="{BB962C8B-B14F-4D97-AF65-F5344CB8AC3E}">
        <p14:creationId xmlns:p14="http://schemas.microsoft.com/office/powerpoint/2010/main" val="1557842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4211340" y="987426"/>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FAB770A7-56C4-5749-ACAF-BD6EF10836AC}" type="datetimeFigureOut">
              <a:rPr lang="en-US" smtClean="0"/>
              <a:t>10/14/26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DF1296-8312-2547-AE20-E6CE72CC007F}" type="slidenum">
              <a:rPr lang="en-US" smtClean="0"/>
              <a:t>‹#›</a:t>
            </a:fld>
            <a:endParaRPr lang="en-US"/>
          </a:p>
        </p:txBody>
      </p:sp>
    </p:spTree>
    <p:extLst>
      <p:ext uri="{BB962C8B-B14F-4D97-AF65-F5344CB8AC3E}">
        <p14:creationId xmlns:p14="http://schemas.microsoft.com/office/powerpoint/2010/main" val="1941648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FAB770A7-56C4-5749-ACAF-BD6EF10836AC}" type="datetimeFigureOut">
              <a:rPr lang="en-US" smtClean="0"/>
              <a:t>10/14/26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F1296-8312-2547-AE20-E6CE72CC007F}" type="slidenum">
              <a:rPr lang="en-US" smtClean="0"/>
              <a:t>‹#›</a:t>
            </a:fld>
            <a:endParaRPr lang="en-US"/>
          </a:p>
        </p:txBody>
      </p:sp>
    </p:spTree>
    <p:extLst>
      <p:ext uri="{BB962C8B-B14F-4D97-AF65-F5344CB8AC3E}">
        <p14:creationId xmlns:p14="http://schemas.microsoft.com/office/powerpoint/2010/main" val="347369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FAB770A7-56C4-5749-ACAF-BD6EF10836AC}" type="datetimeFigureOut">
              <a:rPr lang="en-US" smtClean="0"/>
              <a:t>10/14/26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F1296-8312-2547-AE20-E6CE72CC007F}" type="slidenum">
              <a:rPr lang="en-US" smtClean="0"/>
              <a:t>‹#›</a:t>
            </a:fld>
            <a:endParaRPr lang="en-US"/>
          </a:p>
        </p:txBody>
      </p:sp>
    </p:spTree>
    <p:extLst>
      <p:ext uri="{BB962C8B-B14F-4D97-AF65-F5344CB8AC3E}">
        <p14:creationId xmlns:p14="http://schemas.microsoft.com/office/powerpoint/2010/main" val="3278863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AB770A7-56C4-5749-ACAF-BD6EF10836AC}" type="datetimeFigureOut">
              <a:rPr lang="en-US" smtClean="0"/>
              <a:t>10/14/26</a:t>
            </a:fld>
            <a:endParaRPr 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DDF1296-8312-2547-AE20-E6CE72CC007F}" type="slidenum">
              <a:rPr lang="en-US" smtClean="0"/>
              <a:t>‹#›</a:t>
            </a:fld>
            <a:endParaRPr lang="en-US"/>
          </a:p>
        </p:txBody>
      </p:sp>
    </p:spTree>
    <p:extLst>
      <p:ext uri="{BB962C8B-B14F-4D97-AF65-F5344CB8AC3E}">
        <p14:creationId xmlns:p14="http://schemas.microsoft.com/office/powerpoint/2010/main" val="28921916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0F4EC173-4896-ED4F-77B2-457A27298A8E}"/>
              </a:ext>
            </a:extLst>
          </p:cNvPr>
          <p:cNvGraphicFramePr>
            <a:graphicFrameLocks noGrp="1"/>
          </p:cNvGraphicFramePr>
          <p:nvPr>
            <p:extLst>
              <p:ext uri="{D42A27DB-BD31-4B8C-83A1-F6EECF244321}">
                <p14:modId xmlns:p14="http://schemas.microsoft.com/office/powerpoint/2010/main" val="522818197"/>
              </p:ext>
            </p:extLst>
          </p:nvPr>
        </p:nvGraphicFramePr>
        <p:xfrm>
          <a:off x="306859" y="265668"/>
          <a:ext cx="9292281" cy="3908703"/>
        </p:xfrm>
        <a:graphic>
          <a:graphicData uri="http://schemas.openxmlformats.org/drawingml/2006/table">
            <a:tbl>
              <a:tblPr firstRow="1" bandRow="1">
                <a:tableStyleId>{5C22544A-7EE6-4342-B048-85BDC9FD1C3A}</a:tableStyleId>
              </a:tblPr>
              <a:tblGrid>
                <a:gridCol w="1299519">
                  <a:extLst>
                    <a:ext uri="{9D8B030D-6E8A-4147-A177-3AD203B41FA5}">
                      <a16:colId xmlns:a16="http://schemas.microsoft.com/office/drawing/2014/main" val="3437824871"/>
                    </a:ext>
                  </a:extLst>
                </a:gridCol>
                <a:gridCol w="3996381">
                  <a:extLst>
                    <a:ext uri="{9D8B030D-6E8A-4147-A177-3AD203B41FA5}">
                      <a16:colId xmlns:a16="http://schemas.microsoft.com/office/drawing/2014/main" val="2514188344"/>
                    </a:ext>
                  </a:extLst>
                </a:gridCol>
                <a:gridCol w="3996381">
                  <a:extLst>
                    <a:ext uri="{9D8B030D-6E8A-4147-A177-3AD203B41FA5}">
                      <a16:colId xmlns:a16="http://schemas.microsoft.com/office/drawing/2014/main" val="647314704"/>
                    </a:ext>
                  </a:extLst>
                </a:gridCol>
              </a:tblGrid>
              <a:tr h="774615">
                <a:tc>
                  <a:txBody>
                    <a:bodyPr/>
                    <a:lstStyle/>
                    <a:p>
                      <a:pPr algn="ctr"/>
                      <a:r>
                        <a:rPr lang="en-US" sz="2000" b="0" dirty="0">
                          <a:solidFill>
                            <a:schemeClr val="tx1"/>
                          </a:solidFill>
                        </a:rPr>
                        <a:t>KS3 </a:t>
                      </a:r>
                    </a:p>
                    <a:p>
                      <a:pPr algn="ctr"/>
                      <a:r>
                        <a:rPr lang="en-US" sz="2000" b="0" dirty="0">
                          <a:solidFill>
                            <a:schemeClr val="tx1"/>
                          </a:solidFill>
                        </a:rPr>
                        <a:t>ART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86341873"/>
                  </a:ext>
                </a:extLst>
              </a:tr>
              <a:tr h="998582">
                <a:tc>
                  <a:txBody>
                    <a:bodyPr/>
                    <a:lstStyle/>
                    <a:p>
                      <a:pPr algn="ctr"/>
                      <a:r>
                        <a:rPr lang="en-US" sz="2000" b="0"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US" b="0" dirty="0">
                          <a:solidFill>
                            <a:schemeClr val="tx1"/>
                          </a:solidFill>
                        </a:rPr>
                        <a:t>BASELINE TEST</a:t>
                      </a:r>
                    </a:p>
                    <a:p>
                      <a:r>
                        <a:rPr lang="en-US" sz="1400" b="0" dirty="0">
                          <a:solidFill>
                            <a:schemeClr val="tx1"/>
                          </a:solidFill>
                        </a:rPr>
                        <a:t>4 week project to assess students understanding, skill level and previous learning.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3246282"/>
                  </a:ext>
                </a:extLst>
              </a:tr>
              <a:tr h="586276">
                <a:tc>
                  <a:txBody>
                    <a:bodyPr/>
                    <a:lstStyle/>
                    <a:p>
                      <a:pPr algn="ctr"/>
                      <a:endParaRPr lang="en-US" sz="20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1" dirty="0">
                          <a:solidFill>
                            <a:schemeClr val="tx1"/>
                          </a:solidFill>
                        </a:rPr>
                        <a:t>Block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1" dirty="0">
                          <a:solidFill>
                            <a:schemeClr val="tx1"/>
                          </a:solidFill>
                        </a:rPr>
                        <a:t>Block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74850972"/>
                  </a:ext>
                </a:extLst>
              </a:tr>
              <a:tr h="774615">
                <a:tc>
                  <a:txBody>
                    <a:bodyPr/>
                    <a:lstStyle/>
                    <a:p>
                      <a:pPr algn="ctr"/>
                      <a:r>
                        <a:rPr lang="en-US" sz="2000" b="0"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0" dirty="0">
                          <a:solidFill>
                            <a:schemeClr val="tx1"/>
                          </a:solidFill>
                        </a:rPr>
                        <a:t>Natural Forms-Formal Elements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AF8"/>
                    </a:solidFill>
                  </a:tcPr>
                </a:tc>
                <a:tc>
                  <a:txBody>
                    <a:bodyPr/>
                    <a:lstStyle/>
                    <a:p>
                      <a:r>
                        <a:rPr lang="en-US" sz="2000" b="0" dirty="0">
                          <a:solidFill>
                            <a:schemeClr val="tx1"/>
                          </a:solidFill>
                        </a:rPr>
                        <a:t>Underwater –Beyond the Border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F95DA"/>
                    </a:solidFill>
                  </a:tcPr>
                </a:tc>
                <a:extLst>
                  <a:ext uri="{0D108BD9-81ED-4DB2-BD59-A6C34878D82A}">
                    <a16:rowId xmlns:a16="http://schemas.microsoft.com/office/drawing/2014/main" val="2156290626"/>
                  </a:ext>
                </a:extLst>
              </a:tr>
              <a:tr h="774615">
                <a:tc>
                  <a:txBody>
                    <a:bodyPr/>
                    <a:lstStyle/>
                    <a:p>
                      <a:pPr algn="ctr"/>
                      <a:r>
                        <a:rPr lang="en-US" sz="2000" b="0" dirty="0">
                          <a:solidFill>
                            <a:schemeClr val="tx1"/>
                          </a:solidFill>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0" dirty="0">
                          <a:solidFill>
                            <a:schemeClr val="tx1"/>
                          </a:solidFill>
                        </a:rPr>
                        <a:t>Henri Rousseau and the Rainforest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F95DA"/>
                    </a:solidFill>
                  </a:tcPr>
                </a:tc>
                <a:tc>
                  <a:txBody>
                    <a:bodyPr/>
                    <a:lstStyle/>
                    <a:p>
                      <a:pPr lvl="0">
                        <a:buNone/>
                      </a:pPr>
                      <a:r>
                        <a:rPr lang="en-US" sz="2000" b="0">
                          <a:solidFill>
                            <a:schemeClr val="bg1"/>
                          </a:solidFill>
                        </a:rPr>
                        <a:t>Everyday Objects-Man made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15F9B"/>
                    </a:solidFill>
                  </a:tcPr>
                </a:tc>
                <a:extLst>
                  <a:ext uri="{0D108BD9-81ED-4DB2-BD59-A6C34878D82A}">
                    <a16:rowId xmlns:a16="http://schemas.microsoft.com/office/drawing/2014/main" val="519777263"/>
                  </a:ext>
                </a:extLst>
              </a:tr>
            </a:tbl>
          </a:graphicData>
        </a:graphic>
      </p:graphicFrame>
      <p:graphicFrame>
        <p:nvGraphicFramePr>
          <p:cNvPr id="6" name="Table 5">
            <a:extLst>
              <a:ext uri="{FF2B5EF4-FFF2-40B4-BE49-F238E27FC236}">
                <a16:creationId xmlns:a16="http://schemas.microsoft.com/office/drawing/2014/main" id="{C3922CD5-D8E8-DC84-194F-E90DBB39BDC7}"/>
              </a:ext>
            </a:extLst>
          </p:cNvPr>
          <p:cNvGraphicFramePr>
            <a:graphicFrameLocks noGrp="1"/>
          </p:cNvGraphicFramePr>
          <p:nvPr>
            <p:extLst>
              <p:ext uri="{D42A27DB-BD31-4B8C-83A1-F6EECF244321}">
                <p14:modId xmlns:p14="http://schemas.microsoft.com/office/powerpoint/2010/main" val="3792002018"/>
              </p:ext>
            </p:extLst>
          </p:nvPr>
        </p:nvGraphicFramePr>
        <p:xfrm>
          <a:off x="306858" y="4138743"/>
          <a:ext cx="9292281" cy="2453584"/>
        </p:xfrm>
        <a:graphic>
          <a:graphicData uri="http://schemas.openxmlformats.org/drawingml/2006/table">
            <a:tbl>
              <a:tblPr firstRow="1" bandRow="1">
                <a:tableStyleId>{5C22544A-7EE6-4342-B048-85BDC9FD1C3A}</a:tableStyleId>
              </a:tblPr>
              <a:tblGrid>
                <a:gridCol w="9292281">
                  <a:extLst>
                    <a:ext uri="{9D8B030D-6E8A-4147-A177-3AD203B41FA5}">
                      <a16:colId xmlns:a16="http://schemas.microsoft.com/office/drawing/2014/main" val="3019017089"/>
                    </a:ext>
                  </a:extLst>
                </a:gridCol>
              </a:tblGrid>
              <a:tr h="6133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i="0" kern="1200" dirty="0">
                          <a:solidFill>
                            <a:schemeClr val="dk1"/>
                          </a:solidFill>
                          <a:effectLst/>
                          <a:latin typeface="+mn-lt"/>
                          <a:ea typeface="+mn-ea"/>
                          <a:cs typeface="+mn-cs"/>
                        </a:rPr>
                        <a:t>Key Skills</a:t>
                      </a:r>
                      <a:r>
                        <a:rPr lang="en-GB" sz="1600" b="0" i="0" kern="1200" dirty="0">
                          <a:solidFill>
                            <a:schemeClr val="dk1"/>
                          </a:solidFill>
                          <a:effectLst/>
                          <a:latin typeface="+mn-lt"/>
                          <a:ea typeface="+mn-ea"/>
                          <a:cs typeface="+mn-cs"/>
                        </a:rPr>
                        <a:t>- introduction to formal elements, range of materials, artist styles and processes.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AF8"/>
                    </a:solidFill>
                  </a:tcPr>
                </a:tc>
                <a:extLst>
                  <a:ext uri="{0D108BD9-81ED-4DB2-BD59-A6C34878D82A}">
                    <a16:rowId xmlns:a16="http://schemas.microsoft.com/office/drawing/2014/main" val="1075562662"/>
                  </a:ext>
                </a:extLst>
              </a:tr>
              <a:tr h="6133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i="0" kern="1200" dirty="0">
                          <a:solidFill>
                            <a:schemeClr val="dk1"/>
                          </a:solidFill>
                          <a:effectLst/>
                          <a:latin typeface="+mn-lt"/>
                          <a:ea typeface="+mn-ea"/>
                          <a:cs typeface="+mn-cs"/>
                        </a:rPr>
                        <a:t>Concrete learning 1 </a:t>
                      </a:r>
                      <a:r>
                        <a:rPr lang="en-GB" sz="1600" b="0" i="0" kern="1200" dirty="0">
                          <a:solidFill>
                            <a:schemeClr val="dk1"/>
                          </a:solidFill>
                          <a:effectLst/>
                          <a:latin typeface="+mn-lt"/>
                          <a:ea typeface="+mn-ea"/>
                          <a:cs typeface="+mn-cs"/>
                        </a:rPr>
                        <a:t>–projects about doing and seeing, drawing from observation, mixing colours, using tools correctly and understanding the formal elements.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6CAED"/>
                    </a:solidFill>
                  </a:tcPr>
                </a:tc>
                <a:extLst>
                  <a:ext uri="{0D108BD9-81ED-4DB2-BD59-A6C34878D82A}">
                    <a16:rowId xmlns:a16="http://schemas.microsoft.com/office/drawing/2014/main" val="2834577640"/>
                  </a:ext>
                </a:extLst>
              </a:tr>
              <a:tr h="6133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i="0" kern="1200" dirty="0">
                          <a:solidFill>
                            <a:schemeClr val="dk1"/>
                          </a:solidFill>
                          <a:effectLst/>
                          <a:latin typeface="+mn-lt"/>
                          <a:ea typeface="+mn-ea"/>
                          <a:cs typeface="+mn-cs"/>
                        </a:rPr>
                        <a:t>Concrete learning 1 </a:t>
                      </a:r>
                      <a:r>
                        <a:rPr lang="en-GB" sz="1600" b="0" i="0" kern="1200" dirty="0">
                          <a:solidFill>
                            <a:schemeClr val="dk1"/>
                          </a:solidFill>
                          <a:effectLst/>
                          <a:latin typeface="+mn-lt"/>
                          <a:ea typeface="+mn-ea"/>
                          <a:cs typeface="+mn-cs"/>
                        </a:rPr>
                        <a:t>–projects with stronger emphasis on themes, artist styles, combining previous knowledge to produce final outcomes with growing independence.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F95DA"/>
                    </a:solidFill>
                  </a:tcPr>
                </a:tc>
                <a:extLst>
                  <a:ext uri="{0D108BD9-81ED-4DB2-BD59-A6C34878D82A}">
                    <a16:rowId xmlns:a16="http://schemas.microsoft.com/office/drawing/2014/main" val="4028298850"/>
                  </a:ext>
                </a:extLst>
              </a:tr>
              <a:tr h="6133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i="0" kern="1200" dirty="0">
                          <a:solidFill>
                            <a:schemeClr val="bg1"/>
                          </a:solidFill>
                          <a:effectLst/>
                          <a:latin typeface="+mn-lt"/>
                          <a:ea typeface="+mn-ea"/>
                          <a:cs typeface="+mn-cs"/>
                        </a:rPr>
                        <a:t>Conceptual learning </a:t>
                      </a:r>
                      <a:r>
                        <a:rPr lang="en-GB" sz="1600" b="0" i="0" kern="1200" dirty="0">
                          <a:solidFill>
                            <a:schemeClr val="bg1"/>
                          </a:solidFill>
                          <a:effectLst/>
                          <a:latin typeface="+mn-lt"/>
                          <a:ea typeface="+mn-ea"/>
                          <a:cs typeface="+mn-cs"/>
                        </a:rPr>
                        <a:t>– projects that require independent ideas, researching relevant artists, conveying emotions and messages with an outcome that responds creatively to the theme.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15F9B"/>
                    </a:solidFill>
                  </a:tcPr>
                </a:tc>
                <a:extLst>
                  <a:ext uri="{0D108BD9-81ED-4DB2-BD59-A6C34878D82A}">
                    <a16:rowId xmlns:a16="http://schemas.microsoft.com/office/drawing/2014/main" val="2980656047"/>
                  </a:ext>
                </a:extLst>
              </a:tr>
            </a:tbl>
          </a:graphicData>
        </a:graphic>
      </p:graphicFrame>
    </p:spTree>
    <p:extLst>
      <p:ext uri="{BB962C8B-B14F-4D97-AF65-F5344CB8AC3E}">
        <p14:creationId xmlns:p14="http://schemas.microsoft.com/office/powerpoint/2010/main" val="897043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64A10-D0E6-F0C3-DA4D-5883F5F81C6F}"/>
            </a:ext>
          </a:extLst>
        </p:cNvPr>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4D8507FC-4E34-E2DF-2BD3-9E87AE15B793}"/>
              </a:ext>
            </a:extLst>
          </p:cNvPr>
          <p:cNvGraphicFramePr>
            <a:graphicFrameLocks noGrp="1"/>
          </p:cNvGraphicFramePr>
          <p:nvPr>
            <p:extLst>
              <p:ext uri="{D42A27DB-BD31-4B8C-83A1-F6EECF244321}">
                <p14:modId xmlns:p14="http://schemas.microsoft.com/office/powerpoint/2010/main" val="1732581662"/>
              </p:ext>
            </p:extLst>
          </p:nvPr>
        </p:nvGraphicFramePr>
        <p:xfrm>
          <a:off x="345440" y="224536"/>
          <a:ext cx="9427258" cy="6434356"/>
        </p:xfrm>
        <a:graphic>
          <a:graphicData uri="http://schemas.openxmlformats.org/drawingml/2006/table">
            <a:tbl>
              <a:tblPr firstRow="1" bandRow="1">
                <a:tableStyleId>{5C22544A-7EE6-4342-B048-85BDC9FD1C3A}</a:tableStyleId>
              </a:tblPr>
              <a:tblGrid>
                <a:gridCol w="668786">
                  <a:extLst>
                    <a:ext uri="{9D8B030D-6E8A-4147-A177-3AD203B41FA5}">
                      <a16:colId xmlns:a16="http://schemas.microsoft.com/office/drawing/2014/main" val="3722573412"/>
                    </a:ext>
                  </a:extLst>
                </a:gridCol>
                <a:gridCol w="2393553">
                  <a:extLst>
                    <a:ext uri="{9D8B030D-6E8A-4147-A177-3AD203B41FA5}">
                      <a16:colId xmlns:a16="http://schemas.microsoft.com/office/drawing/2014/main" val="1503344397"/>
                    </a:ext>
                  </a:extLst>
                </a:gridCol>
                <a:gridCol w="6364919">
                  <a:extLst>
                    <a:ext uri="{9D8B030D-6E8A-4147-A177-3AD203B41FA5}">
                      <a16:colId xmlns:a16="http://schemas.microsoft.com/office/drawing/2014/main" val="3635322456"/>
                    </a:ext>
                  </a:extLst>
                </a:gridCol>
              </a:tblGrid>
              <a:tr h="856516">
                <a:tc>
                  <a:txBody>
                    <a:bodyPr/>
                    <a:lstStyle/>
                    <a:p>
                      <a:pPr lvl="0">
                        <a:buNone/>
                      </a:pPr>
                      <a:endParaRPr lang="en-GB" sz="3200" b="0" dirty="0">
                        <a:solidFill>
                          <a:schemeClr val="tx1"/>
                        </a:solidFill>
                      </a:endParaRPr>
                    </a:p>
                  </a:txBody>
                  <a:tcPr>
                    <a:lnL w="12700">
                      <a:solidFill>
                        <a:schemeClr val="tx1"/>
                      </a:solidFill>
                    </a:lnL>
                    <a:lnR w="0">
                      <a:noFill/>
                    </a:lnR>
                    <a:lnT w="12700">
                      <a:solidFill>
                        <a:schemeClr val="tx1"/>
                      </a:solidFill>
                    </a:lnT>
                    <a:lnB w="12700">
                      <a:solidFill>
                        <a:schemeClr val="tx1"/>
                      </a:solidFill>
                    </a:lnB>
                    <a:solidFill>
                      <a:schemeClr val="bg1"/>
                    </a:solidFill>
                  </a:tcPr>
                </a:tc>
                <a:tc>
                  <a:txBody>
                    <a:bodyPr/>
                    <a:lstStyle/>
                    <a:p>
                      <a:pPr lvl="0" algn="l">
                        <a:lnSpc>
                          <a:spcPct val="100000"/>
                        </a:lnSpc>
                        <a:spcBef>
                          <a:spcPts val="0"/>
                        </a:spcBef>
                        <a:spcAft>
                          <a:spcPts val="0"/>
                        </a:spcAft>
                        <a:buNone/>
                      </a:pPr>
                      <a:r>
                        <a:rPr lang="en-GB" sz="3200" b="0" i="0" u="none" strike="noStrike" noProof="0">
                          <a:solidFill>
                            <a:schemeClr val="tx1"/>
                          </a:solidFill>
                          <a:latin typeface="Aptos"/>
                        </a:rPr>
                        <a:t>KS4 Art</a:t>
                      </a:r>
                      <a:endParaRPr lang="en-US" sz="3200" b="1" i="0" u="none" strike="noStrike" noProof="0">
                        <a:solidFill>
                          <a:srgbClr val="FFFFFF"/>
                        </a:solidFill>
                        <a:latin typeface="Aptos"/>
                      </a:endParaRPr>
                    </a:p>
                    <a:p>
                      <a:pPr lvl="0">
                        <a:buNone/>
                      </a:pPr>
                      <a:endParaRPr lang="en-US" sz="1800" b="0" i="0" u="none" strike="noStrike" noProof="0" dirty="0">
                        <a:solidFill>
                          <a:srgbClr val="000000"/>
                        </a:solidFill>
                        <a:latin typeface="Aptos"/>
                      </a:endParaRPr>
                    </a:p>
                  </a:txBody>
                  <a:tcPr>
                    <a:lnL w="0">
                      <a:noFill/>
                    </a:lnL>
                    <a:lnR w="12700">
                      <a:solidFill>
                        <a:schemeClr val="tx1"/>
                      </a:solidFill>
                    </a:lnR>
                    <a:lnT w="12700">
                      <a:solidFill>
                        <a:schemeClr val="tx1"/>
                      </a:solidFill>
                    </a:lnT>
                    <a:lnB w="12700">
                      <a:solidFill>
                        <a:schemeClr val="tx1"/>
                      </a:solidFill>
                    </a:lnB>
                    <a:solidFill>
                      <a:schemeClr val="bg1"/>
                    </a:solidFill>
                  </a:tcPr>
                </a:tc>
                <a:tc>
                  <a:txBody>
                    <a:bodyPr/>
                    <a:lstStyle/>
                    <a:p>
                      <a:pPr lvl="0" algn="l">
                        <a:lnSpc>
                          <a:spcPct val="100000"/>
                        </a:lnSpc>
                        <a:spcBef>
                          <a:spcPts val="0"/>
                        </a:spcBef>
                        <a:spcAft>
                          <a:spcPts val="0"/>
                        </a:spcAft>
                        <a:buNone/>
                      </a:pPr>
                      <a:endParaRPr lang="en-US" sz="1400" b="0" i="0" u="none" strike="noStrike" noProof="0" dirty="0">
                        <a:solidFill>
                          <a:srgbClr val="000000"/>
                        </a:solidFill>
                        <a:latin typeface="Aptos"/>
                      </a:endParaRPr>
                    </a:p>
                  </a:txBody>
                  <a:tcPr>
                    <a:lnL w="12700">
                      <a:solidFill>
                        <a:schemeClr val="tx1"/>
                      </a:solidFill>
                    </a:lnL>
                    <a:lnR w="0">
                      <a:noFill/>
                    </a:lnR>
                    <a:lnT w="0">
                      <a:noFill/>
                    </a:lnT>
                    <a:lnB w="12700">
                      <a:solidFill>
                        <a:schemeClr val="tx1"/>
                      </a:solidFill>
                    </a:lnB>
                    <a:solidFill>
                      <a:schemeClr val="bg1"/>
                    </a:solidFill>
                  </a:tcPr>
                </a:tc>
                <a:extLst>
                  <a:ext uri="{0D108BD9-81ED-4DB2-BD59-A6C34878D82A}">
                    <a16:rowId xmlns:a16="http://schemas.microsoft.com/office/drawing/2014/main" val="547596927"/>
                  </a:ext>
                </a:extLst>
              </a:tr>
              <a:tr h="938648">
                <a:tc>
                  <a:txBody>
                    <a:bodyPr/>
                    <a:lstStyle/>
                    <a:p>
                      <a:pPr lvl="0">
                        <a:buNone/>
                      </a:pPr>
                      <a:r>
                        <a:rPr lang="en-GB" sz="3200" b="0">
                          <a:solidFill>
                            <a:schemeClr val="tx1"/>
                          </a:solidFill>
                        </a:rPr>
                        <a:t>9</a:t>
                      </a:r>
                      <a:endParaRPr lang="en-GB" sz="3200" b="0" dirty="0">
                        <a:solidFill>
                          <a:schemeClr val="tx1"/>
                        </a:solidFill>
                      </a:endParaRPr>
                    </a:p>
                  </a:txBody>
                  <a:tcPr>
                    <a:lnL w="12700">
                      <a:solidFill>
                        <a:schemeClr val="tx1"/>
                      </a:solidFill>
                    </a:lnL>
                    <a:lnR w="12700">
                      <a:solidFill>
                        <a:schemeClr val="tx1"/>
                      </a:solidFill>
                    </a:lnR>
                    <a:lnT w="12700" cap="flat" cmpd="sng" algn="ctr">
                      <a:solidFill>
                        <a:schemeClr val="tx1"/>
                      </a:solidFill>
                      <a:prstDash val="solid"/>
                      <a:round/>
                      <a:headEnd type="none" w="med" len="med"/>
                      <a:tailEnd type="none" w="med" len="med"/>
                    </a:lnT>
                    <a:lnB w="0">
                      <a:noFill/>
                    </a:lnB>
                    <a:solidFill>
                      <a:schemeClr val="bg1"/>
                    </a:solidFill>
                  </a:tcPr>
                </a:tc>
                <a:tc>
                  <a:txBody>
                    <a:bodyPr/>
                    <a:lstStyle/>
                    <a:p>
                      <a:pPr lvl="0">
                        <a:buNone/>
                      </a:pPr>
                      <a:r>
                        <a:rPr lang="en-US" sz="1800" b="0" i="0" u="none" strike="noStrike" noProof="0">
                          <a:solidFill>
                            <a:srgbClr val="000000"/>
                          </a:solidFill>
                          <a:latin typeface="Aptos"/>
                        </a:rPr>
                        <a:t>Key Skills</a:t>
                      </a:r>
                      <a:endParaRPr lang="en-US"/>
                    </a:p>
                  </a:txBody>
                  <a:tcP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a:solidFill>
                        <a:schemeClr val="tx1"/>
                      </a:solidFill>
                    </a:lnB>
                    <a:solidFill>
                      <a:srgbClr val="DCEAF7"/>
                    </a:solidFill>
                  </a:tcPr>
                </a:tc>
                <a:tc>
                  <a:txBody>
                    <a:bodyPr/>
                    <a:lstStyle/>
                    <a:p>
                      <a:pPr lvl="0" algn="l">
                        <a:lnSpc>
                          <a:spcPct val="100000"/>
                        </a:lnSpc>
                        <a:spcBef>
                          <a:spcPts val="0"/>
                        </a:spcBef>
                        <a:spcAft>
                          <a:spcPts val="0"/>
                        </a:spcAft>
                        <a:buNone/>
                      </a:pPr>
                      <a:r>
                        <a:rPr lang="en-US" sz="1400" b="0" i="0" u="none" strike="noStrike" noProof="0">
                          <a:solidFill>
                            <a:srgbClr val="000000"/>
                          </a:solidFill>
                          <a:latin typeface="Aptos"/>
                        </a:rPr>
                        <a:t>Introduction to GCSE Art through the formal elements, observational drawing and experimentation with a range of materials, techniques and processes. Students develop confidence in recording, refining and presenting their work, building essential practical and analytical skills.</a:t>
                      </a:r>
                      <a:endParaRPr lang="en-GB" sz="1400" b="0" i="0" u="none" strike="noStrike" noProof="0">
                        <a:solidFill>
                          <a:srgbClr val="000000"/>
                        </a:solidFill>
                        <a:latin typeface="Aptos"/>
                      </a:endParaRPr>
                    </a:p>
                  </a:txBody>
                  <a:tcPr>
                    <a:lnL w="12700">
                      <a:solidFill>
                        <a:schemeClr val="tx1"/>
                      </a:solidFill>
                    </a:lnL>
                    <a:lnR w="12700">
                      <a:solidFill>
                        <a:schemeClr val="tx1"/>
                      </a:solidFill>
                    </a:lnR>
                    <a:lnT w="12700" cap="flat" cmpd="sng" algn="ctr">
                      <a:solidFill>
                        <a:schemeClr val="tx1"/>
                      </a:solidFill>
                      <a:prstDash val="solid"/>
                      <a:round/>
                      <a:headEnd type="none" w="med" len="med"/>
                      <a:tailEnd type="none" w="med" len="med"/>
                    </a:lnT>
                    <a:lnB w="12700">
                      <a:solidFill>
                        <a:schemeClr val="tx1"/>
                      </a:solidFill>
                    </a:lnB>
                    <a:solidFill>
                      <a:srgbClr val="DCEAF7"/>
                    </a:solidFill>
                  </a:tcPr>
                </a:tc>
                <a:extLst>
                  <a:ext uri="{0D108BD9-81ED-4DB2-BD59-A6C34878D82A}">
                    <a16:rowId xmlns:a16="http://schemas.microsoft.com/office/drawing/2014/main" val="2279536724"/>
                  </a:ext>
                </a:extLst>
              </a:tr>
              <a:tr h="938648">
                <a:tc>
                  <a:txBody>
                    <a:bodyPr/>
                    <a:lstStyle/>
                    <a:p>
                      <a:pPr lvl="0">
                        <a:buNone/>
                      </a:pPr>
                      <a:endParaRPr lang="en-GB" sz="3200" b="0" dirty="0">
                        <a:solidFill>
                          <a:schemeClr val="tx1"/>
                        </a:solidFill>
                      </a:endParaRPr>
                    </a:p>
                  </a:txBody>
                  <a:tcPr>
                    <a:lnL w="12700">
                      <a:solidFill>
                        <a:schemeClr val="tx1"/>
                      </a:solidFill>
                    </a:lnL>
                    <a:lnR w="12700">
                      <a:solidFill>
                        <a:schemeClr val="tx1"/>
                      </a:solidFill>
                    </a:lnR>
                    <a:lnT w="0">
                      <a:noFill/>
                    </a:lnT>
                    <a:lnB w="12700">
                      <a:solidFill>
                        <a:schemeClr val="tx1"/>
                      </a:solidFill>
                    </a:lnB>
                    <a:solidFill>
                      <a:schemeClr val="bg1"/>
                    </a:solidFill>
                  </a:tcPr>
                </a:tc>
                <a:tc>
                  <a:txBody>
                    <a:bodyPr/>
                    <a:lstStyle/>
                    <a:p>
                      <a:pPr lvl="0">
                        <a:buNone/>
                      </a:pPr>
                      <a:r>
                        <a:rPr lang="en-US" sz="1800" b="0" i="0" u="none" strike="noStrike" noProof="0">
                          <a:solidFill>
                            <a:srgbClr val="000000"/>
                          </a:solidFill>
                          <a:latin typeface="Aptos"/>
                        </a:rPr>
                        <a:t>Concrete Learning 1</a:t>
                      </a:r>
                      <a:endParaRPr lang="en-US"/>
                    </a:p>
                    <a:p>
                      <a:pPr lvl="0">
                        <a:buNone/>
                      </a:pPr>
                      <a:r>
                        <a:rPr lang="en-US" sz="1800" b="0" i="0" u="none" strike="noStrike" noProof="0">
                          <a:solidFill>
                            <a:srgbClr val="000000"/>
                          </a:solidFill>
                          <a:latin typeface="Aptos"/>
                        </a:rPr>
                        <a:t>Mini Project</a:t>
                      </a:r>
                      <a:endParaRPr lang="en-US"/>
                    </a:p>
                  </a:txBody>
                  <a:tcPr>
                    <a:lnL w="12700" cap="flat" cmpd="sng" algn="ctr">
                      <a:solidFill>
                        <a:schemeClr val="tx1"/>
                      </a:solidFill>
                      <a:prstDash val="solid"/>
                      <a:round/>
                      <a:headEnd type="none" w="med" len="med"/>
                      <a:tailEnd type="none" w="med" len="med"/>
                    </a:lnL>
                    <a:lnR w="12700">
                      <a:solidFill>
                        <a:schemeClr val="tx1"/>
                      </a:solidFill>
                    </a:lnR>
                    <a:lnT w="12700">
                      <a:solidFill>
                        <a:schemeClr val="tx1"/>
                      </a:solidFill>
                    </a:lnT>
                    <a:lnB w="12700">
                      <a:solidFill>
                        <a:schemeClr val="tx1"/>
                      </a:solidFill>
                    </a:lnB>
                    <a:solidFill>
                      <a:srgbClr val="A6CAEC"/>
                    </a:solidFill>
                  </a:tcPr>
                </a:tc>
                <a:tc>
                  <a:txBody>
                    <a:bodyPr/>
                    <a:lstStyle/>
                    <a:p>
                      <a:pPr lvl="0" algn="l">
                        <a:lnSpc>
                          <a:spcPct val="100000"/>
                        </a:lnSpc>
                        <a:spcBef>
                          <a:spcPts val="0"/>
                        </a:spcBef>
                        <a:spcAft>
                          <a:spcPts val="0"/>
                        </a:spcAft>
                        <a:buNone/>
                      </a:pPr>
                      <a:r>
                        <a:rPr lang="en-US" sz="1400" b="0" i="0" u="none" strike="noStrike" noProof="0">
                          <a:solidFill>
                            <a:srgbClr val="000000"/>
                          </a:solidFill>
                          <a:latin typeface="Aptos"/>
                        </a:rPr>
                        <a:t>Students apply their developing skills through a series of structured mini projects addressing all four GCSE Assessment Objectives (AO1–AO4). They explore artists' work, experiment with materials, record observations and produce personal outcomes, developing an understanding of the GCSE creative process.</a:t>
                      </a:r>
                      <a:endParaRPr lang="en-GB" sz="1400" b="0" i="0" u="none" strike="noStrike" noProof="0">
                        <a:solidFill>
                          <a:srgbClr val="000000"/>
                        </a:solidFill>
                        <a:latin typeface="Aptos"/>
                      </a:endParaRPr>
                    </a:p>
                  </a:txBody>
                  <a:tcPr>
                    <a:lnL w="12700">
                      <a:solidFill>
                        <a:schemeClr val="tx1"/>
                      </a:solidFill>
                    </a:lnL>
                    <a:lnR w="12700">
                      <a:solidFill>
                        <a:schemeClr val="tx1"/>
                      </a:solidFill>
                    </a:lnR>
                    <a:lnT w="12700">
                      <a:solidFill>
                        <a:schemeClr val="tx1"/>
                      </a:solidFill>
                    </a:lnT>
                    <a:lnB w="12700">
                      <a:solidFill>
                        <a:schemeClr val="tx1"/>
                      </a:solidFill>
                    </a:lnB>
                    <a:solidFill>
                      <a:srgbClr val="A6CAEC"/>
                    </a:solidFill>
                  </a:tcPr>
                </a:tc>
                <a:extLst>
                  <a:ext uri="{0D108BD9-81ED-4DB2-BD59-A6C34878D82A}">
                    <a16:rowId xmlns:a16="http://schemas.microsoft.com/office/drawing/2014/main" val="2489821582"/>
                  </a:ext>
                </a:extLst>
              </a:tr>
              <a:tr h="370840">
                <a:tc>
                  <a:txBody>
                    <a:bodyPr/>
                    <a:lstStyle/>
                    <a:p>
                      <a:pPr lvl="0" algn="l">
                        <a:lnSpc>
                          <a:spcPct val="100000"/>
                        </a:lnSpc>
                        <a:spcBef>
                          <a:spcPts val="0"/>
                        </a:spcBef>
                        <a:spcAft>
                          <a:spcPts val="0"/>
                        </a:spcAft>
                        <a:buNone/>
                      </a:pPr>
                      <a:r>
                        <a:rPr lang="en-GB" sz="3200" b="0" i="0" u="none" strike="noStrike" noProof="0">
                          <a:solidFill>
                            <a:schemeClr val="tx1"/>
                          </a:solidFill>
                          <a:latin typeface="Aptos"/>
                        </a:rPr>
                        <a:t>10</a:t>
                      </a:r>
                      <a:endParaRPr lang="en-US"/>
                    </a:p>
                    <a:p>
                      <a:pPr lvl="0">
                        <a:buNone/>
                      </a:pPr>
                      <a:endParaRPr lang="en-GB" sz="3200" b="0" dirty="0">
                        <a:solidFill>
                          <a:schemeClr val="tx1"/>
                        </a:solidFill>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lvl="0">
                        <a:buNone/>
                      </a:pPr>
                      <a:r>
                        <a:rPr lang="en-US" sz="1800" b="0" i="0" u="none" strike="noStrike" noProof="0">
                          <a:solidFill>
                            <a:srgbClr val="000000"/>
                          </a:solidFill>
                          <a:latin typeface="Aptos"/>
                        </a:rPr>
                        <a:t>Concrete Learning 2</a:t>
                      </a:r>
                    </a:p>
                    <a:p>
                      <a:pPr lvl="0">
                        <a:buNone/>
                      </a:pPr>
                      <a:r>
                        <a:rPr lang="en-US" sz="1800" b="0" i="0" u="none" strike="noStrike" noProof="0">
                          <a:solidFill>
                            <a:srgbClr val="000000"/>
                          </a:solidFill>
                          <a:latin typeface="Aptos"/>
                        </a:rPr>
                        <a:t>Coursework Project 1</a:t>
                      </a:r>
                      <a:endParaRPr lang="en-GB"/>
                    </a:p>
                  </a:txBody>
                  <a:tcPr>
                    <a:lnL w="12700" cap="flat" cmpd="sng" algn="ctr">
                      <a:solidFill>
                        <a:schemeClr val="tx1"/>
                      </a:solidFill>
                      <a:prstDash val="solid"/>
                      <a:round/>
                      <a:headEnd type="none" w="med" len="med"/>
                      <a:tailEnd type="none" w="med" len="med"/>
                    </a:lnL>
                    <a:lnR w="12700">
                      <a:solidFill>
                        <a:schemeClr val="tx1"/>
                      </a:solidFill>
                    </a:lnR>
                    <a:lnT w="12700">
                      <a:solidFill>
                        <a:schemeClr val="tx1"/>
                      </a:solidFill>
                    </a:lnT>
                    <a:lnB w="12700">
                      <a:solidFill>
                        <a:schemeClr val="tx1"/>
                      </a:solidFill>
                    </a:lnB>
                    <a:solidFill>
                      <a:srgbClr val="4F95D9"/>
                    </a:solidFill>
                  </a:tcPr>
                </a:tc>
                <a:tc>
                  <a:txBody>
                    <a:bodyPr/>
                    <a:lstStyle/>
                    <a:p>
                      <a:r>
                        <a:rPr lang="en-GB" sz="1400" b="0" dirty="0">
                          <a:solidFill>
                            <a:schemeClr val="tx1"/>
                          </a:solidFill>
                        </a:rPr>
                        <a:t>Students undertake an independent coursework project based on a given theme. They develop greater </a:t>
                      </a:r>
                      <a:r>
                        <a:rPr lang="en-GB" sz="1400" b="0">
                          <a:solidFill>
                            <a:schemeClr val="tx1"/>
                          </a:solidFill>
                        </a:rPr>
                        <a:t>independent</a:t>
                      </a:r>
                      <a:r>
                        <a:rPr lang="en-GB" sz="1400" b="0" dirty="0">
                          <a:solidFill>
                            <a:schemeClr val="tx1"/>
                          </a:solidFill>
                        </a:rPr>
                        <a:t> in researching artists, exploring ideas, experimenting with techniques and refining their work. Students produced a sustained body of work addressing all four assessment objectives, culminating in a personal final outcome.</a:t>
                      </a:r>
                    </a:p>
                  </a:txBody>
                  <a:tcPr>
                    <a:lnL w="12700">
                      <a:solidFill>
                        <a:schemeClr val="tx1"/>
                      </a:solidFill>
                    </a:lnL>
                    <a:lnR w="12700">
                      <a:solidFill>
                        <a:schemeClr val="tx1"/>
                      </a:solidFill>
                    </a:lnR>
                    <a:lnT w="12700">
                      <a:solidFill>
                        <a:schemeClr val="tx1"/>
                      </a:solidFill>
                    </a:lnT>
                    <a:lnB w="12700">
                      <a:solidFill>
                        <a:schemeClr val="tx1"/>
                      </a:solidFill>
                    </a:lnB>
                    <a:solidFill>
                      <a:srgbClr val="4F95D9"/>
                    </a:solidFill>
                  </a:tcPr>
                </a:tc>
                <a:extLst>
                  <a:ext uri="{0D108BD9-81ED-4DB2-BD59-A6C34878D82A}">
                    <a16:rowId xmlns:a16="http://schemas.microsoft.com/office/drawing/2014/main" val="2468494241"/>
                  </a:ext>
                </a:extLst>
              </a:tr>
              <a:tr h="370840">
                <a:tc>
                  <a:txBody>
                    <a:bodyPr/>
                    <a:lstStyle/>
                    <a:p>
                      <a:pPr lvl="0" algn="l">
                        <a:lnSpc>
                          <a:spcPct val="100000"/>
                        </a:lnSpc>
                        <a:spcBef>
                          <a:spcPts val="0"/>
                        </a:spcBef>
                        <a:spcAft>
                          <a:spcPts val="0"/>
                        </a:spcAft>
                        <a:buNone/>
                      </a:pPr>
                      <a:r>
                        <a:rPr lang="en-GB" sz="3200" b="0" i="0" u="none" strike="noStrike" noProof="0">
                          <a:solidFill>
                            <a:schemeClr val="tx1"/>
                          </a:solidFill>
                          <a:latin typeface="Aptos"/>
                        </a:rPr>
                        <a:t>11</a:t>
                      </a:r>
                      <a:endParaRPr lang="en-US"/>
                    </a:p>
                    <a:p>
                      <a:pPr lvl="0">
                        <a:buNone/>
                      </a:pPr>
                      <a:endParaRPr lang="en-GB" sz="3200" dirty="0"/>
                    </a:p>
                  </a:txBody>
                  <a:tcPr>
                    <a:lnL w="12700">
                      <a:solidFill>
                        <a:schemeClr val="tx1"/>
                      </a:solidFill>
                    </a:lnL>
                    <a:lnR w="12700">
                      <a:solidFill>
                        <a:schemeClr val="tx1"/>
                      </a:solidFill>
                    </a:lnR>
                    <a:lnT w="12700">
                      <a:solidFill>
                        <a:schemeClr val="tx1"/>
                      </a:solidFill>
                    </a:lnT>
                    <a:lnB w="0" cap="flat" cmpd="sng" algn="ctr">
                      <a:noFill/>
                      <a:prstDash val="solid"/>
                      <a:round/>
                      <a:headEnd type="none" w="med" len="med"/>
                      <a:tailEnd type="none" w="med" len="med"/>
                    </a:lnB>
                    <a:solidFill>
                      <a:schemeClr val="bg1"/>
                    </a:solidFill>
                  </a:tcPr>
                </a:tc>
                <a:tc>
                  <a:txBody>
                    <a:bodyPr/>
                    <a:lstStyle/>
                    <a:p>
                      <a:r>
                        <a:rPr lang="en-GB">
                          <a:solidFill>
                            <a:schemeClr val="bg1"/>
                          </a:solidFill>
                        </a:rPr>
                        <a:t>Independent Learning</a:t>
                      </a:r>
                      <a:endParaRPr lang="en-GB" dirty="0">
                        <a:solidFill>
                          <a:schemeClr val="bg1"/>
                        </a:solidFill>
                      </a:endParaRPr>
                    </a:p>
                    <a:p>
                      <a:pPr lvl="0" algn="l">
                        <a:lnSpc>
                          <a:spcPct val="100000"/>
                        </a:lnSpc>
                        <a:spcBef>
                          <a:spcPts val="0"/>
                        </a:spcBef>
                        <a:spcAft>
                          <a:spcPts val="0"/>
                        </a:spcAft>
                        <a:buNone/>
                      </a:pPr>
                      <a:r>
                        <a:rPr lang="en-US" sz="1800" b="0" i="0" u="none" strike="noStrike" noProof="0">
                          <a:solidFill>
                            <a:schemeClr val="bg1"/>
                          </a:solidFill>
                          <a:latin typeface="Aptos"/>
                        </a:rPr>
                        <a:t>Coursework Project 2</a:t>
                      </a:r>
                      <a:endParaRPr lang="en-GB" sz="1800" b="0" i="0" u="none" strike="noStrike" noProof="0">
                        <a:solidFill>
                          <a:schemeClr val="bg1"/>
                        </a:solidFill>
                        <a:latin typeface="Aptos"/>
                      </a:endParaRPr>
                    </a:p>
                    <a:p>
                      <a:pPr lvl="0">
                        <a:buNone/>
                      </a:pPr>
                      <a:endParaRPr lang="en-GB" dirty="0">
                        <a:solidFill>
                          <a:schemeClr val="bg1"/>
                        </a:solidFill>
                      </a:endParaRPr>
                    </a:p>
                  </a:txBody>
                  <a:tcP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rgbClr val="215F9B"/>
                    </a:solidFill>
                  </a:tcPr>
                </a:tc>
                <a:tc>
                  <a:txBody>
                    <a:bodyPr/>
                    <a:lstStyle/>
                    <a:p>
                      <a:pPr marL="0" marR="0" lvl="0" indent="0" algn="l">
                        <a:lnSpc>
                          <a:spcPct val="100000"/>
                        </a:lnSpc>
                        <a:spcBef>
                          <a:spcPts val="0"/>
                        </a:spcBef>
                        <a:spcAft>
                          <a:spcPts val="0"/>
                        </a:spcAft>
                        <a:buNone/>
                      </a:pPr>
                      <a:r>
                        <a:rPr lang="en-US" sz="1400" b="0" i="0" u="none" strike="noStrike" noProof="0" dirty="0">
                          <a:solidFill>
                            <a:schemeClr val="bg1"/>
                          </a:solidFill>
                          <a:latin typeface="Aptos"/>
                        </a:rPr>
                        <a:t>Students complete a second independent project based on a previous GCSE exam question. Building on prior learning, they develop personal ideas, investigate relevant artists, refine materials and techniques and produce a final outcome. Emphasis is placed on independence, time management and </a:t>
                      </a:r>
                      <a:r>
                        <a:rPr lang="en-US" sz="1400" b="0" i="0" u="none" strike="noStrike" noProof="0">
                          <a:solidFill>
                            <a:schemeClr val="bg1"/>
                          </a:solidFill>
                          <a:latin typeface="Aptos"/>
                        </a:rPr>
                        <a:t>preparation for externally set assignment working.</a:t>
                      </a:r>
                      <a:endParaRPr lang="en-US">
                        <a:solidFill>
                          <a:schemeClr val="bg1"/>
                        </a:solidFill>
                      </a:endParaRPr>
                    </a:p>
                  </a:txBody>
                  <a:tcP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rgbClr val="215F9B"/>
                    </a:solidFill>
                  </a:tcPr>
                </a:tc>
                <a:extLst>
                  <a:ext uri="{0D108BD9-81ED-4DB2-BD59-A6C34878D82A}">
                    <a16:rowId xmlns:a16="http://schemas.microsoft.com/office/drawing/2014/main" val="3851211136"/>
                  </a:ext>
                </a:extLst>
              </a:tr>
              <a:tr h="370839">
                <a:tc>
                  <a:txBody>
                    <a:bodyPr/>
                    <a:lstStyle/>
                    <a:p>
                      <a:pPr lvl="0">
                        <a:buNone/>
                      </a:pPr>
                      <a:endParaRPr lang="en-GB" sz="3200" dirty="0"/>
                    </a:p>
                  </a:txBody>
                  <a:tcPr>
                    <a:lnL w="12700">
                      <a:solidFill>
                        <a:schemeClr val="tx1"/>
                      </a:solidFill>
                    </a:lnL>
                    <a:lnR w="12700">
                      <a:solidFill>
                        <a:schemeClr val="tx1"/>
                      </a:solidFill>
                    </a:lnR>
                    <a:lnT w="0">
                      <a:noFill/>
                    </a:lnT>
                    <a:lnB w="12700">
                      <a:solidFill>
                        <a:schemeClr val="tx1"/>
                      </a:solidFill>
                    </a:lnB>
                    <a:solidFill>
                      <a:schemeClr val="bg1"/>
                    </a:solidFill>
                  </a:tcPr>
                </a:tc>
                <a:tc>
                  <a:txBody>
                    <a:bodyPr/>
                    <a:lstStyle/>
                    <a:p>
                      <a:pPr lvl="0">
                        <a:buNone/>
                      </a:pPr>
                      <a:r>
                        <a:rPr lang="en-US" sz="1800" b="0" i="0" u="none" strike="noStrike" noProof="0">
                          <a:solidFill>
                            <a:schemeClr val="bg1"/>
                          </a:solidFill>
                          <a:latin typeface="Aptos"/>
                        </a:rPr>
                        <a:t>Conceptual Learning</a:t>
                      </a:r>
                    </a:p>
                    <a:p>
                      <a:pPr lvl="0">
                        <a:buNone/>
                      </a:pPr>
                      <a:r>
                        <a:rPr lang="en-US" sz="1800" b="0" i="0" u="none" strike="noStrike" noProof="0">
                          <a:solidFill>
                            <a:schemeClr val="bg1"/>
                          </a:solidFill>
                          <a:latin typeface="Aptos"/>
                        </a:rPr>
                        <a:t>Externally Set Assignment</a:t>
                      </a:r>
                      <a:endParaRPr lang="en-US" sz="1800">
                        <a:solidFill>
                          <a:schemeClr val="bg1"/>
                        </a:solidFill>
                      </a:endParaRPr>
                    </a:p>
                  </a:txBody>
                  <a:tcPr>
                    <a:lnL w="12700">
                      <a:solidFill>
                        <a:schemeClr val="tx1"/>
                      </a:solidFill>
                    </a:lnL>
                    <a:lnR w="12700">
                      <a:solidFill>
                        <a:schemeClr val="tx1"/>
                      </a:solidFill>
                    </a:lnR>
                    <a:lnT w="12700">
                      <a:solidFill>
                        <a:schemeClr val="tx1"/>
                      </a:solidFill>
                    </a:lnT>
                    <a:lnB w="12700">
                      <a:solidFill>
                        <a:schemeClr val="tx1"/>
                      </a:solidFill>
                    </a:lnB>
                    <a:solidFill>
                      <a:srgbClr val="215F9B"/>
                    </a:solidFill>
                  </a:tcPr>
                </a:tc>
                <a:tc>
                  <a:txBody>
                    <a:bodyPr/>
                    <a:lstStyle/>
                    <a:p>
                      <a:pPr lvl="0" algn="l">
                        <a:lnSpc>
                          <a:spcPct val="100000"/>
                        </a:lnSpc>
                        <a:spcBef>
                          <a:spcPts val="0"/>
                        </a:spcBef>
                        <a:spcAft>
                          <a:spcPts val="0"/>
                        </a:spcAft>
                        <a:buNone/>
                      </a:pPr>
                      <a:r>
                        <a:rPr lang="en-US" sz="1400" b="0" i="0" u="none" strike="noStrike" noProof="0" dirty="0">
                          <a:solidFill>
                            <a:schemeClr val="bg1"/>
                          </a:solidFill>
                        </a:rPr>
                        <a:t>Students respond independently to a theme selected from the GCSE externally set assignment. They investigate artists, develop and refine personal ideas and produce preparatory work addressing all four Assessment Objectives. The project culminates in a final outcome completed under supervised examination conditions.</a:t>
                      </a:r>
                      <a:endParaRPr lang="en-US">
                        <a:solidFill>
                          <a:schemeClr val="bg1"/>
                        </a:solidFill>
                      </a:endParaRPr>
                    </a:p>
                    <a:p>
                      <a:pPr marL="0" lvl="0" indent="0" algn="l">
                        <a:lnSpc>
                          <a:spcPct val="100000"/>
                        </a:lnSpc>
                        <a:spcBef>
                          <a:spcPts val="0"/>
                        </a:spcBef>
                        <a:spcAft>
                          <a:spcPts val="0"/>
                        </a:spcAft>
                        <a:buNone/>
                      </a:pPr>
                      <a:endParaRPr lang="en-US" sz="1400" b="0" i="0" u="none" strike="noStrike" noProof="0" dirty="0">
                        <a:solidFill>
                          <a:schemeClr val="bg1"/>
                        </a:solidFill>
                        <a:latin typeface="Aptos"/>
                      </a:endParaRPr>
                    </a:p>
                  </a:txBody>
                  <a:tcPr>
                    <a:lnL w="12700">
                      <a:solidFill>
                        <a:schemeClr val="tx1"/>
                      </a:solidFill>
                    </a:lnL>
                    <a:lnR w="12700">
                      <a:solidFill>
                        <a:schemeClr val="tx1"/>
                      </a:solidFill>
                    </a:lnR>
                    <a:lnT w="12700">
                      <a:solidFill>
                        <a:schemeClr val="tx1"/>
                      </a:solidFill>
                    </a:lnT>
                    <a:lnB w="12700">
                      <a:solidFill>
                        <a:schemeClr val="tx1"/>
                      </a:solidFill>
                    </a:lnB>
                    <a:solidFill>
                      <a:srgbClr val="215F9B"/>
                    </a:solidFill>
                  </a:tcPr>
                </a:tc>
                <a:extLst>
                  <a:ext uri="{0D108BD9-81ED-4DB2-BD59-A6C34878D82A}">
                    <a16:rowId xmlns:a16="http://schemas.microsoft.com/office/drawing/2014/main" val="3349138649"/>
                  </a:ext>
                </a:extLst>
              </a:tr>
            </a:tbl>
          </a:graphicData>
        </a:graphic>
      </p:graphicFrame>
    </p:spTree>
    <p:extLst>
      <p:ext uri="{BB962C8B-B14F-4D97-AF65-F5344CB8AC3E}">
        <p14:creationId xmlns:p14="http://schemas.microsoft.com/office/powerpoint/2010/main" val="281435215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4000F0521F77C4F97E9531DC314485E" ma:contentTypeVersion="19" ma:contentTypeDescription="Create a new document." ma:contentTypeScope="" ma:versionID="492a7408a96490ffee84b335ca817ffe">
  <xsd:schema xmlns:xsd="http://www.w3.org/2001/XMLSchema" xmlns:xs="http://www.w3.org/2001/XMLSchema" xmlns:p="http://schemas.microsoft.com/office/2006/metadata/properties" xmlns:ns2="096aedb5-129d-42a4-b623-dd669022984f" xmlns:ns3="c352cec8-0dde-4b3f-8f52-076dc1eee183" xmlns:ns4="65eef845-7bd1-4adc-93ba-2a2ea1341f78" targetNamespace="http://schemas.microsoft.com/office/2006/metadata/properties" ma:root="true" ma:fieldsID="51467b4e1fa26b924e5192ef00862a45" ns2:_="" ns3:_="" ns4:_="">
    <xsd:import namespace="096aedb5-129d-42a4-b623-dd669022984f"/>
    <xsd:import namespace="c352cec8-0dde-4b3f-8f52-076dc1eee183"/>
    <xsd:import namespace="65eef845-7bd1-4adc-93ba-2a2ea1341f78"/>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Location" minOccurs="0"/>
                <xsd:element ref="ns2:MediaLengthInSeconds" minOccurs="0"/>
                <xsd:element ref="ns3:SharedWithUsers" minOccurs="0"/>
                <xsd:element ref="ns3:SharedWithDetails" minOccurs="0"/>
                <xsd:element ref="ns2:lcf76f155ced4ddcb4097134ff3c332f" minOccurs="0"/>
                <xsd:element ref="ns4:TaxCatchAll"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96aedb5-129d-42a4-b623-dd66902298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bd71db01-2a08-4510-be63-4cf86b6ecbc0"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352cec8-0dde-4b3f-8f52-076dc1eee18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5eef845-7bd1-4adc-93ba-2a2ea1341f78"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d19bc9b4-e0bd-4018-8392-c67794225323}" ma:internalName="TaxCatchAll" ma:showField="CatchAllData" ma:web="c352cec8-0dde-4b3f-8f52-076dc1eee18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96aedb5-129d-42a4-b623-dd669022984f">
      <Terms xmlns="http://schemas.microsoft.com/office/infopath/2007/PartnerControls"/>
    </lcf76f155ced4ddcb4097134ff3c332f>
    <TaxCatchAll xmlns="65eef845-7bd1-4adc-93ba-2a2ea1341f78" xsi:nil="true"/>
  </documentManagement>
</p:properties>
</file>

<file path=customXml/itemProps1.xml><?xml version="1.0" encoding="utf-8"?>
<ds:datastoreItem xmlns:ds="http://schemas.openxmlformats.org/officeDocument/2006/customXml" ds:itemID="{E2A4B4E9-07A7-4541-8C57-9D6DCC6D839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96aedb5-129d-42a4-b623-dd669022984f"/>
    <ds:schemaRef ds:uri="c352cec8-0dde-4b3f-8f52-076dc1eee183"/>
    <ds:schemaRef ds:uri="65eef845-7bd1-4adc-93ba-2a2ea1341f7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2632BE8-86C0-42F8-BFBB-A80664310B1F}">
  <ds:schemaRefs>
    <ds:schemaRef ds:uri="http://schemas.microsoft.com/sharepoint/v3/contenttype/forms"/>
  </ds:schemaRefs>
</ds:datastoreItem>
</file>

<file path=customXml/itemProps3.xml><?xml version="1.0" encoding="utf-8"?>
<ds:datastoreItem xmlns:ds="http://schemas.openxmlformats.org/officeDocument/2006/customXml" ds:itemID="{35DBE5C1-7996-4251-BA8D-C378C13C0C27}">
  <ds:schemaRefs>
    <ds:schemaRef ds:uri="http://schemas.microsoft.com/office/2006/metadata/properties"/>
    <ds:schemaRef ds:uri="http://schemas.microsoft.com/office/infopath/2007/PartnerControls"/>
    <ds:schemaRef ds:uri="096aedb5-129d-42a4-b623-dd669022984f"/>
    <ds:schemaRef ds:uri="65eef845-7bd1-4adc-93ba-2a2ea1341f78"/>
  </ds:schemaRefs>
</ds:datastoreItem>
</file>

<file path=docProps/app.xml><?xml version="1.0" encoding="utf-8"?>
<Properties xmlns="http://schemas.openxmlformats.org/officeDocument/2006/extended-properties" xmlns:vt="http://schemas.openxmlformats.org/officeDocument/2006/docPropsVTypes">
  <Template>Office Theme</Template>
  <TotalTime>34</TotalTime>
  <Words>405</Words>
  <Application>Microsoft Macintosh PowerPoint</Application>
  <PresentationFormat>A4 Paper (210x297 mm)</PresentationFormat>
  <Paragraphs>35</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Aptos</vt:lpstr>
      <vt:lpstr>Aptos Display</vt:lpstr>
      <vt:lpstr>Arial</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Alison Fairclough</dc:creator>
  <cp:lastModifiedBy>Mrs A Fairclough</cp:lastModifiedBy>
  <cp:revision>438</cp:revision>
  <dcterms:created xsi:type="dcterms:W3CDTF">2026-07-31T11:34:12Z</dcterms:created>
  <dcterms:modified xsi:type="dcterms:W3CDTF">2026-10-14T11:05:06Z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0x01010034000F0521F77C4F97E9531DC314485E</vt:lpwstr>
  </property>
  <property fmtid="{D5CDD505-2E9C-101B-9397-08002B2CF9AE}" pid="3" name="MediaServiceImageTags">
    <vt:lpwstr/>
  </property>
</Properties>
</file>