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2" r:id="rId7"/>
  </p:sldIdLst>
  <p:sldSz cx="6858000" cy="12192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D2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7" d="100"/>
          <a:sy n="87" d="100"/>
        </p:scale>
        <p:origin x="2928" y="-14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57250" y="1995312"/>
            <a:ext cx="5143500" cy="4244622"/>
          </a:xfrm>
        </p:spPr>
        <p:txBody>
          <a:bodyPr anchor="b"/>
          <a:lstStyle>
            <a:lvl1pPr algn="ctr">
              <a:defRPr sz="3375"/>
            </a:lvl1pPr>
          </a:lstStyle>
          <a:p>
            <a:r>
              <a:rPr lang="en-US"/>
              <a:t>Click to edit Master title style</a:t>
            </a:r>
          </a:p>
        </p:txBody>
      </p:sp>
      <p:sp>
        <p:nvSpPr>
          <p:cNvPr id="3" name="Subtitle 2"/>
          <p:cNvSpPr>
            <a:spLocks noGrp="1"/>
          </p:cNvSpPr>
          <p:nvPr>
            <p:ph type="subTitle" idx="1"/>
          </p:nvPr>
        </p:nvSpPr>
        <p:spPr>
          <a:xfrm>
            <a:off x="857250" y="6403623"/>
            <a:ext cx="5143500" cy="2943577"/>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9/4/2026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9/4/2026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6" y="649111"/>
            <a:ext cx="1478756" cy="1033215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1487" y="649111"/>
            <a:ext cx="4350544" cy="103321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9/4/2026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9/4/2026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5"/>
            <a:ext cx="5915025" cy="5071532"/>
          </a:xfrm>
        </p:spPr>
        <p:txBody>
          <a:bodyPr anchor="b"/>
          <a:lstStyle>
            <a:lvl1pPr>
              <a:defRPr sz="3375"/>
            </a:lvl1pPr>
          </a:lstStyle>
          <a:p>
            <a:r>
              <a:rPr lang="en-US"/>
              <a:t>Click to edit Master title style</a:t>
            </a:r>
          </a:p>
        </p:txBody>
      </p:sp>
      <p:sp>
        <p:nvSpPr>
          <p:cNvPr id="3" name="Text Placeholder 2"/>
          <p:cNvSpPr>
            <a:spLocks noGrp="1"/>
          </p:cNvSpPr>
          <p:nvPr>
            <p:ph type="body" idx="1"/>
          </p:nvPr>
        </p:nvSpPr>
        <p:spPr>
          <a:xfrm>
            <a:off x="467916" y="8159046"/>
            <a:ext cx="5915025" cy="2666999"/>
          </a:xfrm>
        </p:spPr>
        <p:txBody>
          <a:bodyPr/>
          <a:lstStyle>
            <a:lvl1pPr marL="0" indent="0">
              <a:buNone/>
              <a:defRPr sz="1350">
                <a:solidFill>
                  <a:schemeClr val="tx1">
                    <a:tint val="82000"/>
                  </a:schemeClr>
                </a:solidFill>
              </a:defRPr>
            </a:lvl1pPr>
            <a:lvl2pPr marL="257175" indent="0">
              <a:buNone/>
              <a:defRPr sz="1125">
                <a:solidFill>
                  <a:schemeClr val="tx1">
                    <a:tint val="82000"/>
                  </a:schemeClr>
                </a:solidFill>
              </a:defRPr>
            </a:lvl2pPr>
            <a:lvl3pPr marL="514350" indent="0">
              <a:buNone/>
              <a:defRPr sz="1013">
                <a:solidFill>
                  <a:schemeClr val="tx1">
                    <a:tint val="82000"/>
                  </a:schemeClr>
                </a:solidFill>
              </a:defRPr>
            </a:lvl3pPr>
            <a:lvl4pPr marL="771525" indent="0">
              <a:buNone/>
              <a:defRPr sz="900">
                <a:solidFill>
                  <a:schemeClr val="tx1">
                    <a:tint val="82000"/>
                  </a:schemeClr>
                </a:solidFill>
              </a:defRPr>
            </a:lvl4pPr>
            <a:lvl5pPr marL="1028700" indent="0">
              <a:buNone/>
              <a:defRPr sz="900">
                <a:solidFill>
                  <a:schemeClr val="tx1">
                    <a:tint val="82000"/>
                  </a:schemeClr>
                </a:solidFill>
              </a:defRPr>
            </a:lvl5pPr>
            <a:lvl6pPr marL="1285875" indent="0">
              <a:buNone/>
              <a:defRPr sz="900">
                <a:solidFill>
                  <a:schemeClr val="tx1">
                    <a:tint val="82000"/>
                  </a:schemeClr>
                </a:solidFill>
              </a:defRPr>
            </a:lvl6pPr>
            <a:lvl7pPr marL="1543050" indent="0">
              <a:buNone/>
              <a:defRPr sz="900">
                <a:solidFill>
                  <a:schemeClr val="tx1">
                    <a:tint val="82000"/>
                  </a:schemeClr>
                </a:solidFill>
              </a:defRPr>
            </a:lvl7pPr>
            <a:lvl8pPr marL="1800225" indent="0">
              <a:buNone/>
              <a:defRPr sz="900">
                <a:solidFill>
                  <a:schemeClr val="tx1">
                    <a:tint val="82000"/>
                  </a:schemeClr>
                </a:solidFill>
              </a:defRPr>
            </a:lvl8pPr>
            <a:lvl9pPr marL="2057400" indent="0">
              <a:buNone/>
              <a:defRPr sz="9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9/4/2026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1488"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71863"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9/4/2026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2"/>
            <a:ext cx="5915025" cy="2356556"/>
          </a:xfrm>
        </p:spPr>
        <p:txBody>
          <a:bodyPr/>
          <a:lstStyle/>
          <a:p>
            <a:r>
              <a:rPr lang="en-US"/>
              <a:t>Click to edit Master title style</a:t>
            </a:r>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472381" y="4453467"/>
            <a:ext cx="2901255"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3471863" y="4453467"/>
            <a:ext cx="2915543"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9/4/2026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9/4/2026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9/4/2026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3" cy="2844800"/>
          </a:xfrm>
        </p:spPr>
        <p:txBody>
          <a:bodyPr anchor="b"/>
          <a:lstStyle>
            <a:lvl1pPr>
              <a:defRPr sz="1800"/>
            </a:lvl1pPr>
          </a:lstStyle>
          <a:p>
            <a:r>
              <a:rPr lang="en-US"/>
              <a:t>Click to edit Master title style</a:t>
            </a:r>
          </a:p>
        </p:txBody>
      </p:sp>
      <p:sp>
        <p:nvSpPr>
          <p:cNvPr id="3" name="Content Placeholder 2"/>
          <p:cNvSpPr>
            <a:spLocks noGrp="1"/>
          </p:cNvSpPr>
          <p:nvPr>
            <p:ph idx="1"/>
          </p:nvPr>
        </p:nvSpPr>
        <p:spPr>
          <a:xfrm>
            <a:off x="2915543" y="1755423"/>
            <a:ext cx="3471863" cy="8664222"/>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2381" y="3657600"/>
            <a:ext cx="2211883" cy="6776156"/>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3" cy="2844800"/>
          </a:xfrm>
        </p:spPr>
        <p:txBody>
          <a:bodyPr anchor="b"/>
          <a:lstStyle>
            <a:lvl1pPr>
              <a:defRPr sz="1800"/>
            </a:lvl1pPr>
          </a:lstStyle>
          <a:p>
            <a:r>
              <a:rPr lang="en-US"/>
              <a:t>Click to edit Master title style</a:t>
            </a:r>
          </a:p>
        </p:txBody>
      </p:sp>
      <p:sp>
        <p:nvSpPr>
          <p:cNvPr id="3" name="Picture Placeholder 2"/>
          <p:cNvSpPr>
            <a:spLocks noGrp="1" noChangeAspect="1"/>
          </p:cNvSpPr>
          <p:nvPr>
            <p:ph type="pic" idx="1"/>
          </p:nvPr>
        </p:nvSpPr>
        <p:spPr>
          <a:xfrm>
            <a:off x="2915543" y="1755423"/>
            <a:ext cx="3471863" cy="8664222"/>
          </a:xfrm>
        </p:spPr>
        <p:txBody>
          <a:bodyPr anchor="t"/>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a:t>Click icon to add picture</a:t>
            </a:r>
          </a:p>
        </p:txBody>
      </p:sp>
      <p:sp>
        <p:nvSpPr>
          <p:cNvPr id="4" name="Text Placeholder 3"/>
          <p:cNvSpPr>
            <a:spLocks noGrp="1"/>
          </p:cNvSpPr>
          <p:nvPr>
            <p:ph type="body" sz="half" idx="2"/>
          </p:nvPr>
        </p:nvSpPr>
        <p:spPr>
          <a:xfrm>
            <a:off x="472381" y="3657600"/>
            <a:ext cx="2211883" cy="6776156"/>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2"/>
            <a:ext cx="5915025" cy="235655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71488" y="11300179"/>
            <a:ext cx="1543050" cy="649111"/>
          </a:xfrm>
          <a:prstGeom prst="rect">
            <a:avLst/>
          </a:prstGeom>
        </p:spPr>
        <p:txBody>
          <a:bodyPr vert="horz" lIns="91440" tIns="45720" rIns="91440" bIns="45720" rtlCol="0" anchor="ctr"/>
          <a:lstStyle>
            <a:lvl1pPr algn="l">
              <a:defRPr sz="675">
                <a:solidFill>
                  <a:schemeClr val="tx1">
                    <a:tint val="82000"/>
                  </a:schemeClr>
                </a:solidFill>
              </a:defRPr>
            </a:lvl1pPr>
          </a:lstStyle>
          <a:p>
            <a:fld id="{846CE7D5-CF57-46EF-B807-FDD0502418D4}" type="datetimeFigureOut">
              <a:rPr lang="en-US" smtClean="0"/>
              <a:t>9/4/2026</a:t>
            </a:fld>
            <a:endParaRPr lang="en-US"/>
          </a:p>
        </p:txBody>
      </p:sp>
      <p:sp>
        <p:nvSpPr>
          <p:cNvPr id="5" name="Footer Placeholder 4"/>
          <p:cNvSpPr>
            <a:spLocks noGrp="1"/>
          </p:cNvSpPr>
          <p:nvPr>
            <p:ph type="ftr" sz="quarter" idx="3"/>
          </p:nvPr>
        </p:nvSpPr>
        <p:spPr>
          <a:xfrm>
            <a:off x="2271713" y="11300179"/>
            <a:ext cx="2314575" cy="649111"/>
          </a:xfrm>
          <a:prstGeom prst="rect">
            <a:avLst/>
          </a:prstGeom>
        </p:spPr>
        <p:txBody>
          <a:bodyPr vert="horz" lIns="91440" tIns="45720" rIns="91440" bIns="45720" rtlCol="0" anchor="ctr"/>
          <a:lstStyle>
            <a:lvl1pPr algn="ctr">
              <a:defRPr sz="675">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4843463" y="11300179"/>
            <a:ext cx="1543050" cy="649111"/>
          </a:xfrm>
          <a:prstGeom prst="rect">
            <a:avLst/>
          </a:prstGeom>
        </p:spPr>
        <p:txBody>
          <a:bodyPr vert="horz" lIns="91440" tIns="45720" rIns="91440" bIns="45720" rtlCol="0" anchor="ctr"/>
          <a:lstStyle>
            <a:lvl1pPr algn="r">
              <a:defRPr sz="675">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hyperlink" Target="mailto:svesty@mandm.school" TargetMode="External"/><Relationship Id="rId13" Type="http://schemas.openxmlformats.org/officeDocument/2006/relationships/hyperlink" Target="https://monkton.kent.sch.uk/our-school/key-information/policies" TargetMode="External"/><Relationship Id="rId3" Type="http://schemas.openxmlformats.org/officeDocument/2006/relationships/hyperlink" Target="mailto:office@monkton.kent.sch.uk" TargetMode="External"/><Relationship Id="rId7" Type="http://schemas.openxmlformats.org/officeDocument/2006/relationships/hyperlink" Target="mailto:jguilder@monkton.kent.sch.uk" TargetMode="External"/><Relationship Id="rId12" Type="http://schemas.openxmlformats.org/officeDocument/2006/relationships/hyperlink" Target="https://monkton.kent.sch.uk/breakfast-club" TargetMode="External"/><Relationship Id="rId2" Type="http://schemas.openxmlformats.org/officeDocument/2006/relationships/hyperlink" Target="https://monkton.kent.sch.uk/" TargetMode="External"/><Relationship Id="rId1" Type="http://schemas.openxmlformats.org/officeDocument/2006/relationships/slideLayout" Target="../slideLayouts/slideLayout7.xml"/><Relationship Id="rId6" Type="http://schemas.openxmlformats.org/officeDocument/2006/relationships/hyperlink" Target="mailto:cmarston@monkton.kent.sch.uk" TargetMode="External"/><Relationship Id="rId11" Type="http://schemas.openxmlformats.org/officeDocument/2006/relationships/image" Target="../media/image4.png"/><Relationship Id="rId5" Type="http://schemas.openxmlformats.org/officeDocument/2006/relationships/image" Target="../media/image2.png"/><Relationship Id="rId10" Type="http://schemas.openxmlformats.org/officeDocument/2006/relationships/image" Target="../media/image3.jpeg"/><Relationship Id="rId4" Type="http://schemas.openxmlformats.org/officeDocument/2006/relationships/hyperlink" Target="https://monkton.kent.sch.uk/parents/Attendance-punctuality" TargetMode="External"/><Relationship Id="rId9" Type="http://schemas.openxmlformats.org/officeDocument/2006/relationships/hyperlink" Target="mailto:pmccarthy@mandm.school"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2.jpeg"/><Relationship Id="rId3" Type="http://schemas.openxmlformats.org/officeDocument/2006/relationships/image" Target="../media/image5.jpeg"/><Relationship Id="rId7" Type="http://schemas.openxmlformats.org/officeDocument/2006/relationships/image" Target="../media/image7.jpeg"/><Relationship Id="rId12" Type="http://schemas.openxmlformats.org/officeDocument/2006/relationships/hyperlink" Target="http://biologycorner.com/worksheets/rules.html" TargetMode="External"/><Relationship Id="rId2" Type="http://schemas.openxmlformats.org/officeDocument/2006/relationships/hyperlink" Target="https://monkton.kent.sch.uk/parents/Lunch" TargetMode="External"/><Relationship Id="rId1" Type="http://schemas.openxmlformats.org/officeDocument/2006/relationships/slideLayout" Target="../slideLayouts/slideLayout7.xml"/><Relationship Id="rId6" Type="http://schemas.openxmlformats.org/officeDocument/2006/relationships/hyperlink" Target="https://monkton.kent.sch.uk/parents/extra-curricular-clubs" TargetMode="External"/><Relationship Id="rId11" Type="http://schemas.openxmlformats.org/officeDocument/2006/relationships/image" Target="../media/image11.jpeg"/><Relationship Id="rId5" Type="http://schemas.openxmlformats.org/officeDocument/2006/relationships/hyperlink" Target="https://monkton.kent.sch.uk/after-school-care-club" TargetMode="External"/><Relationship Id="rId10" Type="http://schemas.openxmlformats.org/officeDocument/2006/relationships/image" Target="../media/image10.jpeg"/><Relationship Id="rId4" Type="http://schemas.openxmlformats.org/officeDocument/2006/relationships/image" Target="../media/image6.png"/><Relationship Id="rId9" Type="http://schemas.openxmlformats.org/officeDocument/2006/relationships/image" Target="../media/image9.png"/><Relationship Id="rId14" Type="http://schemas.openxmlformats.org/officeDocument/2006/relationships/hyperlink" Target="https://monkton.kent.sch.uk/termdate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hyperlink" Target="https://www.kentworkwear.co.uk/shop/category/Monkton-CEP-School?c=6151191" TargetMode="External"/><Relationship Id="rId4" Type="http://schemas.openxmlformats.org/officeDocument/2006/relationships/hyperlink" Target="https://monkton.kent.sch.uk/parents/uniform-info"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hyperlink" Target="https://rainbowsgb.org/" TargetMode="External"/><Relationship Id="rId3" Type="http://schemas.openxmlformats.org/officeDocument/2006/relationships/hyperlink" Target="https://monkton.kent.sch.uk/our-school/key-information/SEND" TargetMode="External"/><Relationship Id="rId7" Type="http://schemas.openxmlformats.org/officeDocument/2006/relationships/image" Target="../media/image17.png"/><Relationship Id="rId12" Type="http://schemas.openxmlformats.org/officeDocument/2006/relationships/hyperlink" Target="mailto:cmarston@mandm.school" TargetMode="External"/><Relationship Id="rId2" Type="http://schemas.openxmlformats.org/officeDocument/2006/relationships/hyperlink" Target="mailto:jguilder@monkton.kent.sch.uk" TargetMode="External"/><Relationship Id="rId1" Type="http://schemas.openxmlformats.org/officeDocument/2006/relationships/slideLayout" Target="../slideLayouts/slideLayout7.xml"/><Relationship Id="rId6" Type="http://schemas.openxmlformats.org/officeDocument/2006/relationships/image" Target="../media/image16.jpeg"/><Relationship Id="rId11" Type="http://schemas.openxmlformats.org/officeDocument/2006/relationships/image" Target="../media/image21.png"/><Relationship Id="rId5" Type="http://schemas.openxmlformats.org/officeDocument/2006/relationships/image" Target="../media/image15.jpeg"/><Relationship Id="rId10" Type="http://schemas.openxmlformats.org/officeDocument/2006/relationships/image" Target="../media/image20.jpeg"/><Relationship Id="rId4" Type="http://schemas.openxmlformats.org/officeDocument/2006/relationships/hyperlink" Target="https://monkton.kent.sch.uk/school-life/mindful-monkton/thrive" TargetMode="External"/><Relationship Id="rId9"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hyperlink" Target="https://www.facebook.com/MonktonCEP" TargetMode="External"/><Relationship Id="rId7" Type="http://schemas.openxmlformats.org/officeDocument/2006/relationships/image" Target="../media/image24.jpeg"/><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image" Target="../media/image23.jpeg"/><Relationship Id="rId11" Type="http://schemas.openxmlformats.org/officeDocument/2006/relationships/image" Target="../media/image28.jpeg"/><Relationship Id="rId5" Type="http://schemas.openxmlformats.org/officeDocument/2006/relationships/hyperlink" Target="mailto:Monktonpta@gmail.com" TargetMode="External"/><Relationship Id="rId10" Type="http://schemas.openxmlformats.org/officeDocument/2006/relationships/image" Target="../media/image27.jpeg"/><Relationship Id="rId4" Type="http://schemas.openxmlformats.org/officeDocument/2006/relationships/hyperlink" Target="https://monkton.kent.sch.uk/" TargetMode="External"/><Relationship Id="rId9"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57250" y="1389176"/>
            <a:ext cx="5143500" cy="2945759"/>
          </a:xfrm>
        </p:spPr>
        <p:txBody>
          <a:bodyPr/>
          <a:lstStyle/>
          <a:p>
            <a:endParaRPr lang="en-US"/>
          </a:p>
        </p:txBody>
      </p:sp>
      <p:sp>
        <p:nvSpPr>
          <p:cNvPr id="3" name="Subtitle 2"/>
          <p:cNvSpPr>
            <a:spLocks noGrp="1"/>
          </p:cNvSpPr>
          <p:nvPr>
            <p:ph type="subTitle" idx="1"/>
          </p:nvPr>
        </p:nvSpPr>
        <p:spPr>
          <a:xfrm>
            <a:off x="857250" y="6351668"/>
            <a:ext cx="5143500" cy="2943577"/>
          </a:xfrm>
        </p:spPr>
        <p:txBody>
          <a:bodyPr vert="horz" lIns="91440" tIns="45720" rIns="91440" bIns="45720" rtlCol="0" anchor="t">
            <a:normAutofit/>
          </a:bodyPr>
          <a:lstStyle/>
          <a:p>
            <a:endParaRPr lang="en-US" sz="1800">
              <a:latin typeface="Calibri"/>
              <a:ea typeface="Calibri"/>
              <a:cs typeface="Calibri"/>
            </a:endParaRPr>
          </a:p>
          <a:p>
            <a:endParaRPr lang="en-US" sz="1800">
              <a:latin typeface="Calibri"/>
              <a:ea typeface="Calibri"/>
              <a:cs typeface="Calibri"/>
            </a:endParaRPr>
          </a:p>
          <a:p>
            <a:endParaRPr lang="en-US" sz="1800">
              <a:latin typeface="Calibri"/>
              <a:ea typeface="Calibri"/>
              <a:cs typeface="Calibri"/>
            </a:endParaRPr>
          </a:p>
          <a:p>
            <a:endParaRPr lang="en-US" sz="1800">
              <a:latin typeface="Calibri"/>
              <a:ea typeface="Calibri"/>
              <a:cs typeface="Calibri"/>
            </a:endParaRPr>
          </a:p>
          <a:p>
            <a:endParaRPr lang="en-US" sz="1800">
              <a:latin typeface="Calibri"/>
              <a:ea typeface="Calibri"/>
              <a:cs typeface="Calibri"/>
            </a:endParaRPr>
          </a:p>
          <a:p>
            <a:r>
              <a:rPr lang="en-US" sz="1800">
                <a:latin typeface="Calibri"/>
                <a:ea typeface="Calibri"/>
                <a:cs typeface="Calibri"/>
              </a:rPr>
              <a:t>Monkton Church of England Primary School</a:t>
            </a:r>
            <a:endParaRPr lang="en-US"/>
          </a:p>
          <a:p>
            <a:r>
              <a:rPr lang="en-US" sz="1800">
                <a:latin typeface="Calibri"/>
                <a:ea typeface="Calibri"/>
                <a:cs typeface="Calibri"/>
              </a:rPr>
              <a:t>Information for Parents Guide</a:t>
            </a:r>
          </a:p>
          <a:p>
            <a:endParaRPr lang="en-US" sz="1800">
              <a:latin typeface="Calibri"/>
              <a:ea typeface="Calibri"/>
              <a:cs typeface="Calibri"/>
            </a:endParaRPr>
          </a:p>
        </p:txBody>
      </p:sp>
      <p:pic>
        <p:nvPicPr>
          <p:cNvPr id="4" name="Picture 3" descr="Monkton Church of England Primary School">
            <a:extLst>
              <a:ext uri="{FF2B5EF4-FFF2-40B4-BE49-F238E27FC236}">
                <a16:creationId xmlns:a16="http://schemas.microsoft.com/office/drawing/2014/main" id="{DC6C6D97-6B26-8540-926A-85DA79135223}"/>
              </a:ext>
            </a:extLst>
          </p:cNvPr>
          <p:cNvPicPr>
            <a:picLocks noChangeAspect="1"/>
          </p:cNvPicPr>
          <p:nvPr/>
        </p:nvPicPr>
        <p:blipFill>
          <a:blip r:embed="rId2"/>
          <a:stretch>
            <a:fillRect/>
          </a:stretch>
        </p:blipFill>
        <p:spPr>
          <a:xfrm>
            <a:off x="862013" y="1396712"/>
            <a:ext cx="5151292" cy="3181349"/>
          </a:xfrm>
          <a:prstGeom prst="rect">
            <a:avLst/>
          </a:prstGeom>
        </p:spPr>
      </p:pic>
      <p:pic>
        <p:nvPicPr>
          <p:cNvPr id="5" name="Picture 4" descr="A red and white logo&#10;&#10;AI-generated content may be incorrect.">
            <a:extLst>
              <a:ext uri="{FF2B5EF4-FFF2-40B4-BE49-F238E27FC236}">
                <a16:creationId xmlns:a16="http://schemas.microsoft.com/office/drawing/2014/main" id="{918105A9-A6BD-466F-7EAF-969536DB49A4}"/>
              </a:ext>
            </a:extLst>
          </p:cNvPr>
          <p:cNvPicPr>
            <a:picLocks noChangeAspect="1"/>
          </p:cNvPicPr>
          <p:nvPr/>
        </p:nvPicPr>
        <p:blipFill>
          <a:blip r:embed="rId3"/>
          <a:stretch>
            <a:fillRect/>
          </a:stretch>
        </p:blipFill>
        <p:spPr>
          <a:xfrm>
            <a:off x="2580409" y="6356575"/>
            <a:ext cx="1420092" cy="1730214"/>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1A2084B-A70B-3972-A612-65E2E3928B08}"/>
              </a:ext>
            </a:extLst>
          </p:cNvPr>
          <p:cNvSpPr txBox="1"/>
          <p:nvPr/>
        </p:nvSpPr>
        <p:spPr>
          <a:xfrm>
            <a:off x="328705" y="395940"/>
            <a:ext cx="6140823" cy="830997"/>
          </a:xfrm>
          <a:prstGeom prst="rect">
            <a:avLst/>
          </a:prstGeom>
          <a:no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Calibri"/>
                <a:ea typeface="Calibri"/>
                <a:cs typeface="Calibri"/>
              </a:rPr>
              <a:t>Welcome to Monkton Church of England Primary School </a:t>
            </a:r>
          </a:p>
          <a:p>
            <a:endParaRPr lang="en-US" sz="1200">
              <a:latin typeface="Calibri"/>
              <a:ea typeface="Calibri"/>
              <a:cs typeface="Calibri"/>
            </a:endParaRPr>
          </a:p>
          <a:p>
            <a:r>
              <a:rPr lang="en-US" sz="1200">
                <a:latin typeface="Calibri"/>
                <a:ea typeface="Calibri"/>
                <a:cs typeface="Calibri"/>
              </a:rPr>
              <a:t>We hope this guide will give you some useful information for when your child starts school. You can also find lots of useful information on our website </a:t>
            </a:r>
            <a:r>
              <a:rPr lang="en-US" sz="1200">
                <a:hlinkClick r:id="rId2"/>
              </a:rPr>
              <a:t>https://monkton.kent.sch.uk/</a:t>
            </a:r>
            <a:endParaRPr lang="en-US" sz="1200">
              <a:latin typeface="Calibri"/>
              <a:ea typeface="Calibri"/>
              <a:cs typeface="Calibri"/>
            </a:endParaRPr>
          </a:p>
        </p:txBody>
      </p:sp>
      <p:sp>
        <p:nvSpPr>
          <p:cNvPr id="7" name="TextBox 6">
            <a:extLst>
              <a:ext uri="{FF2B5EF4-FFF2-40B4-BE49-F238E27FC236}">
                <a16:creationId xmlns:a16="http://schemas.microsoft.com/office/drawing/2014/main" id="{94372499-16F5-A295-F6FD-820130915619}"/>
              </a:ext>
            </a:extLst>
          </p:cNvPr>
          <p:cNvSpPr txBox="1"/>
          <p:nvPr/>
        </p:nvSpPr>
        <p:spPr>
          <a:xfrm>
            <a:off x="336515" y="1422807"/>
            <a:ext cx="4221220" cy="1015663"/>
          </a:xfrm>
          <a:prstGeom prst="rect">
            <a:avLst/>
          </a:prstGeom>
          <a:no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latin typeface="Calibri"/>
                <a:ea typeface="Calibri"/>
                <a:cs typeface="Calibri"/>
              </a:rPr>
              <a:t>School Hours - s</a:t>
            </a:r>
            <a:r>
              <a:rPr lang="en-US" sz="1200">
                <a:latin typeface="Aptos"/>
                <a:ea typeface="Calibri"/>
                <a:cs typeface="Calibri"/>
              </a:rPr>
              <a:t>chool gates open at 8:30am and children will go directly to their classrooms. Registration is at 8:45am. If children arrive after 8:45am you will need to use the main entrance and sign in at reception. Children should be collected at 3:15pm. </a:t>
            </a:r>
          </a:p>
        </p:txBody>
      </p:sp>
      <p:sp>
        <p:nvSpPr>
          <p:cNvPr id="8" name="TextBox 7">
            <a:extLst>
              <a:ext uri="{FF2B5EF4-FFF2-40B4-BE49-F238E27FC236}">
                <a16:creationId xmlns:a16="http://schemas.microsoft.com/office/drawing/2014/main" id="{BB099F82-EB42-3771-AC97-15F51FC57210}"/>
              </a:ext>
            </a:extLst>
          </p:cNvPr>
          <p:cNvSpPr txBox="1"/>
          <p:nvPr/>
        </p:nvSpPr>
        <p:spPr>
          <a:xfrm>
            <a:off x="335836" y="2620478"/>
            <a:ext cx="5677647" cy="2123658"/>
          </a:xfrm>
          <a:prstGeom prst="rect">
            <a:avLst/>
          </a:prstGeom>
          <a:no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latin typeface="Calibri"/>
                <a:ea typeface="Calibri"/>
                <a:cs typeface="Calibri"/>
              </a:rPr>
              <a:t>Absence – </a:t>
            </a:r>
            <a:r>
              <a:rPr lang="en-US" sz="1200" dirty="0">
                <a:latin typeface="Calibri"/>
                <a:ea typeface="Calibri"/>
                <a:cs typeface="Calibri"/>
              </a:rPr>
              <a:t>If your child is ill, please telephone on 01843 821394 or email the school office – </a:t>
            </a:r>
            <a:r>
              <a:rPr lang="en-US" sz="1200" dirty="0">
                <a:latin typeface="Calibri"/>
                <a:ea typeface="Calibri"/>
                <a:cs typeface="Calibri"/>
                <a:hlinkClick r:id="rId3"/>
              </a:rPr>
              <a:t>office@monkton.kent.sch.uk</a:t>
            </a:r>
            <a:r>
              <a:rPr lang="en-US" sz="1200" dirty="0">
                <a:latin typeface="Calibri"/>
                <a:ea typeface="Calibri"/>
                <a:cs typeface="Calibri"/>
              </a:rPr>
              <a:t> before 9:00am on each day of absence. </a:t>
            </a:r>
          </a:p>
          <a:p>
            <a:r>
              <a:rPr lang="en-US" sz="1200" dirty="0">
                <a:latin typeface="Calibri"/>
                <a:ea typeface="Calibri"/>
                <a:cs typeface="Calibri"/>
              </a:rPr>
              <a:t>Holidays should be arranged within school holidays; schools are unable to </a:t>
            </a:r>
            <a:r>
              <a:rPr lang="en-US" sz="1200" dirty="0" err="1">
                <a:latin typeface="Calibri"/>
                <a:ea typeface="Calibri"/>
                <a:cs typeface="Calibri"/>
              </a:rPr>
              <a:t>authorise</a:t>
            </a:r>
            <a:r>
              <a:rPr lang="en-US" sz="1200" dirty="0">
                <a:latin typeface="Calibri"/>
                <a:ea typeface="Calibri"/>
                <a:cs typeface="Calibri"/>
              </a:rPr>
              <a:t> holidays in term-time. If you need to take your child out of school during term-time you can find an application for term-time leave on our website </a:t>
            </a:r>
            <a:r>
              <a:rPr lang="en-US" sz="1200" dirty="0">
                <a:latin typeface="Calibri"/>
                <a:ea typeface="Calibri"/>
                <a:cs typeface="Calibri"/>
                <a:hlinkClick r:id="rId4"/>
              </a:rPr>
              <a:t>https://monkton.kent.sch.uk/parents/Attendance-punctuality</a:t>
            </a:r>
            <a:r>
              <a:rPr lang="en-US" sz="1200" dirty="0">
                <a:latin typeface="Calibri"/>
                <a:ea typeface="Calibri"/>
                <a:cs typeface="Calibri"/>
              </a:rPr>
              <a:t>. This may be considered in exceptional circumstances, please complete at least 2 weeks before the absence. </a:t>
            </a:r>
          </a:p>
          <a:p>
            <a:r>
              <a:rPr lang="en-US" sz="1200" dirty="0">
                <a:latin typeface="Calibri"/>
                <a:ea typeface="Calibri"/>
                <a:cs typeface="Calibri"/>
              </a:rPr>
              <a:t>Please try and arrange medical appointments outside of school hours, if this is not possible please let the class teacher and office know that you will be collecting your child or that they will be late in. If you need to collect your child early, please come to the school office. </a:t>
            </a:r>
          </a:p>
        </p:txBody>
      </p:sp>
      <p:pic>
        <p:nvPicPr>
          <p:cNvPr id="10" name="Picture 9" descr="A red and white logo&#10;&#10;AI-generated content may be incorrect.">
            <a:extLst>
              <a:ext uri="{FF2B5EF4-FFF2-40B4-BE49-F238E27FC236}">
                <a16:creationId xmlns:a16="http://schemas.microsoft.com/office/drawing/2014/main" id="{83E03F1C-4C39-9413-68F3-3055F96A917A}"/>
              </a:ext>
            </a:extLst>
          </p:cNvPr>
          <p:cNvPicPr>
            <a:picLocks noChangeAspect="1"/>
          </p:cNvPicPr>
          <p:nvPr/>
        </p:nvPicPr>
        <p:blipFill>
          <a:blip r:embed="rId5"/>
          <a:stretch>
            <a:fillRect/>
          </a:stretch>
        </p:blipFill>
        <p:spPr>
          <a:xfrm>
            <a:off x="6061364" y="156665"/>
            <a:ext cx="415638" cy="465988"/>
          </a:xfrm>
          <a:prstGeom prst="rect">
            <a:avLst/>
          </a:prstGeom>
        </p:spPr>
      </p:pic>
      <p:sp>
        <p:nvSpPr>
          <p:cNvPr id="11" name="TextBox 10">
            <a:extLst>
              <a:ext uri="{FF2B5EF4-FFF2-40B4-BE49-F238E27FC236}">
                <a16:creationId xmlns:a16="http://schemas.microsoft.com/office/drawing/2014/main" id="{B8BAC930-E57C-DABD-2524-39F8466E257B}"/>
              </a:ext>
            </a:extLst>
          </p:cNvPr>
          <p:cNvSpPr txBox="1"/>
          <p:nvPr/>
        </p:nvSpPr>
        <p:spPr>
          <a:xfrm>
            <a:off x="330742" y="7032200"/>
            <a:ext cx="5967980" cy="1200329"/>
          </a:xfrm>
          <a:prstGeom prst="rect">
            <a:avLst/>
          </a:prstGeom>
          <a:no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latin typeface="Calibri"/>
                <a:ea typeface="Calibri"/>
                <a:cs typeface="Calibri"/>
              </a:rPr>
              <a:t>Child protection – </a:t>
            </a:r>
            <a:r>
              <a:rPr lang="en-US" sz="1200" dirty="0">
                <a:latin typeface="Calibri"/>
                <a:ea typeface="Calibri"/>
                <a:cs typeface="Calibri"/>
              </a:rPr>
              <a:t>We take safeguarding very seriously and all staff and volunteers have undergone enhanced DBS checks. If you have any concerns or need to raise an issue you can contact the following :  designated safeguarding lead Mr. C Marston </a:t>
            </a:r>
            <a:r>
              <a:rPr lang="en-US" sz="1200" dirty="0">
                <a:ea typeface="+mn-lt"/>
                <a:cs typeface="+mn-lt"/>
                <a:hlinkClick r:id="rId6"/>
              </a:rPr>
              <a:t>cmarston@monkton.kent.sch.uk</a:t>
            </a:r>
            <a:endParaRPr lang="en-US" sz="1200" dirty="0">
              <a:latin typeface="Calibri"/>
              <a:ea typeface="Calibri"/>
              <a:cs typeface="Calibri"/>
            </a:endParaRPr>
          </a:p>
          <a:p>
            <a:r>
              <a:rPr lang="en-US" sz="1200" dirty="0">
                <a:latin typeface="Aptos"/>
                <a:ea typeface="Calibri"/>
                <a:cs typeface="Calibri"/>
              </a:rPr>
              <a:t>The deputy safeguarding leads are Mrs. J Guilder </a:t>
            </a:r>
            <a:r>
              <a:rPr lang="en-US" sz="1200" dirty="0">
                <a:ea typeface="+mn-lt"/>
                <a:cs typeface="+mn-lt"/>
                <a:hlinkClick r:id="rId7"/>
              </a:rPr>
              <a:t>jguilder@monkton.kent.sch.uk</a:t>
            </a:r>
            <a:r>
              <a:rPr lang="en-US" sz="1200" dirty="0">
                <a:ea typeface="+mn-lt"/>
                <a:cs typeface="+mn-lt"/>
              </a:rPr>
              <a:t>, Mrs. S Vesty </a:t>
            </a:r>
            <a:r>
              <a:rPr lang="en-US" sz="1200" dirty="0">
                <a:ea typeface="+mn-lt"/>
                <a:cs typeface="+mn-lt"/>
                <a:hlinkClick r:id="rId8"/>
              </a:rPr>
              <a:t>svesty@mandm.school</a:t>
            </a:r>
            <a:r>
              <a:rPr lang="en-US" sz="1200" dirty="0">
                <a:ea typeface="+mn-lt"/>
                <a:cs typeface="+mn-lt"/>
              </a:rPr>
              <a:t> and Mr. P McCarthy </a:t>
            </a:r>
            <a:r>
              <a:rPr lang="en-US" sz="1200" dirty="0" err="1">
                <a:ea typeface="+mn-lt"/>
                <a:cs typeface="+mn-lt"/>
                <a:hlinkClick r:id="rId9"/>
              </a:rPr>
              <a:t>pmccarthy@mandm.school</a:t>
            </a:r>
            <a:r>
              <a:rPr lang="en-US" sz="1200" dirty="0">
                <a:ea typeface="+mn-lt"/>
                <a:cs typeface="+mn-lt"/>
              </a:rPr>
              <a:t> </a:t>
            </a:r>
            <a:endParaRPr lang="en-US" sz="1200" dirty="0">
              <a:latin typeface="Aptos"/>
              <a:ea typeface="Calibri"/>
              <a:cs typeface="Calibri"/>
            </a:endParaRPr>
          </a:p>
        </p:txBody>
      </p:sp>
      <p:pic>
        <p:nvPicPr>
          <p:cNvPr id="2" name="Picture 1" descr="Safeguarding Policies — SSPP.SCHOOL">
            <a:extLst>
              <a:ext uri="{FF2B5EF4-FFF2-40B4-BE49-F238E27FC236}">
                <a16:creationId xmlns:a16="http://schemas.microsoft.com/office/drawing/2014/main" id="{F972B81A-2CB4-0F72-A418-5AED8AC8F445}"/>
              </a:ext>
            </a:extLst>
          </p:cNvPr>
          <p:cNvPicPr>
            <a:picLocks noChangeAspect="1"/>
          </p:cNvPicPr>
          <p:nvPr/>
        </p:nvPicPr>
        <p:blipFill>
          <a:blip r:embed="rId10"/>
          <a:stretch>
            <a:fillRect/>
          </a:stretch>
        </p:blipFill>
        <p:spPr>
          <a:xfrm>
            <a:off x="333375" y="6324599"/>
            <a:ext cx="1809750" cy="512619"/>
          </a:xfrm>
          <a:prstGeom prst="rect">
            <a:avLst/>
          </a:prstGeom>
        </p:spPr>
      </p:pic>
      <p:pic>
        <p:nvPicPr>
          <p:cNvPr id="4" name="Picture 3" descr="time, wall clock, watch icon ...">
            <a:extLst>
              <a:ext uri="{FF2B5EF4-FFF2-40B4-BE49-F238E27FC236}">
                <a16:creationId xmlns:a16="http://schemas.microsoft.com/office/drawing/2014/main" id="{19750284-489E-6B5E-1044-985020BBB7E3}"/>
              </a:ext>
            </a:extLst>
          </p:cNvPr>
          <p:cNvPicPr>
            <a:picLocks noChangeAspect="1"/>
          </p:cNvPicPr>
          <p:nvPr/>
        </p:nvPicPr>
        <p:blipFill>
          <a:blip r:embed="rId11"/>
          <a:stretch>
            <a:fillRect/>
          </a:stretch>
        </p:blipFill>
        <p:spPr>
          <a:xfrm>
            <a:off x="4747346" y="1387618"/>
            <a:ext cx="1069400" cy="1104035"/>
          </a:xfrm>
          <a:prstGeom prst="rect">
            <a:avLst/>
          </a:prstGeom>
        </p:spPr>
      </p:pic>
      <p:sp>
        <p:nvSpPr>
          <p:cNvPr id="5" name="TextBox 1">
            <a:extLst>
              <a:ext uri="{FF2B5EF4-FFF2-40B4-BE49-F238E27FC236}">
                <a16:creationId xmlns:a16="http://schemas.microsoft.com/office/drawing/2014/main" id="{61558470-518F-5933-7EAB-49ADF45AAB2B}"/>
              </a:ext>
            </a:extLst>
          </p:cNvPr>
          <p:cNvSpPr txBox="1"/>
          <p:nvPr/>
        </p:nvSpPr>
        <p:spPr>
          <a:xfrm>
            <a:off x="333749" y="10719741"/>
            <a:ext cx="4807185" cy="1200329"/>
          </a:xfrm>
          <a:prstGeom prst="rect">
            <a:avLst/>
          </a:prstGeom>
          <a:noFill/>
          <a:ln>
            <a:solidFill>
              <a:srgbClr val="C00000"/>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a:latin typeface="Calibri"/>
                <a:ea typeface="Calibri"/>
                <a:cs typeface="Calibri"/>
              </a:rPr>
              <a:t>Breakfast Club – </a:t>
            </a:r>
            <a:r>
              <a:rPr lang="en-US" sz="1200" dirty="0">
                <a:latin typeface="Calibri"/>
                <a:ea typeface="Calibri"/>
                <a:cs typeface="Calibri"/>
              </a:rPr>
              <a:t>our Breakfast Club is run by our Teaching Assistants and sponsored by </a:t>
            </a:r>
            <a:r>
              <a:rPr lang="en-US" sz="1200" dirty="0" err="1">
                <a:latin typeface="Calibri"/>
                <a:ea typeface="Calibri"/>
                <a:cs typeface="Calibri"/>
              </a:rPr>
              <a:t>Warburtons</a:t>
            </a:r>
            <a:r>
              <a:rPr lang="en-US" sz="1200" dirty="0">
                <a:latin typeface="Calibri"/>
                <a:ea typeface="Calibri"/>
                <a:cs typeface="Calibri"/>
              </a:rPr>
              <a:t>. It is open term-time Monday to Friday from 7:45am to 8:45am and costs £2.50 per session.  Breakfast club needs to be booked and paid in advance. This is done via our Arbor App/Portal and you can find instructions on using this here </a:t>
            </a:r>
            <a:r>
              <a:rPr lang="en-US" sz="1200" dirty="0">
                <a:ea typeface="+mn-lt"/>
                <a:cs typeface="+mn-lt"/>
                <a:hlinkClick r:id="rId12"/>
              </a:rPr>
              <a:t>https://monkton.kent.sch.uk/breakfast-club</a:t>
            </a:r>
            <a:endParaRPr lang="en-US" dirty="0">
              <a:latin typeface="Aptos" panose="020B0004020202020204"/>
              <a:ea typeface="Calibri"/>
              <a:cs typeface="Calibri"/>
            </a:endParaRPr>
          </a:p>
        </p:txBody>
      </p:sp>
      <p:sp>
        <p:nvSpPr>
          <p:cNvPr id="13" name="TextBox 12">
            <a:extLst>
              <a:ext uri="{FF2B5EF4-FFF2-40B4-BE49-F238E27FC236}">
                <a16:creationId xmlns:a16="http://schemas.microsoft.com/office/drawing/2014/main" id="{6556CBCC-09C5-BE67-DE87-8909FA74CD39}"/>
              </a:ext>
            </a:extLst>
          </p:cNvPr>
          <p:cNvSpPr txBox="1"/>
          <p:nvPr/>
        </p:nvSpPr>
        <p:spPr>
          <a:xfrm>
            <a:off x="338578" y="8419178"/>
            <a:ext cx="5991137" cy="2123658"/>
          </a:xfrm>
          <a:prstGeom prst="rect">
            <a:avLst/>
          </a:prstGeom>
          <a:no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err="1">
                <a:latin typeface="Calibri"/>
                <a:ea typeface="Calibri"/>
                <a:cs typeface="Calibri"/>
              </a:rPr>
              <a:t>Behaviour</a:t>
            </a:r>
            <a:r>
              <a:rPr lang="en-US" sz="1200" b="1" dirty="0">
                <a:latin typeface="Calibri"/>
                <a:ea typeface="Calibri"/>
                <a:cs typeface="Calibri"/>
              </a:rPr>
              <a:t> – </a:t>
            </a:r>
            <a:r>
              <a:rPr lang="en-US" sz="1200" dirty="0">
                <a:latin typeface="Calibri"/>
                <a:ea typeface="Calibri"/>
                <a:cs typeface="Calibri"/>
              </a:rPr>
              <a:t>At our school, we believe that </a:t>
            </a:r>
            <a:r>
              <a:rPr lang="en-US" sz="1200" b="1" dirty="0">
                <a:latin typeface="Calibri"/>
                <a:ea typeface="Calibri"/>
                <a:cs typeface="Calibri"/>
              </a:rPr>
              <a:t>every child has the right to feel safe and the right to learn</a:t>
            </a:r>
            <a:r>
              <a:rPr lang="en-US" sz="1200" dirty="0">
                <a:latin typeface="Calibri"/>
                <a:ea typeface="Calibri"/>
                <a:cs typeface="Calibri"/>
              </a:rPr>
              <a:t> in a positive, supportive environment. To uphold these rights, we maintain clear expectations and consistent approaches to behaviour. </a:t>
            </a:r>
          </a:p>
          <a:p>
            <a:r>
              <a:rPr lang="en-US" sz="1200" dirty="0">
                <a:latin typeface="Calibri"/>
                <a:ea typeface="Calibri"/>
                <a:cs typeface="Calibri"/>
              </a:rPr>
              <a:t>For full details, please refer to our </a:t>
            </a:r>
            <a:r>
              <a:rPr lang="en-US" sz="1200" b="1" dirty="0">
                <a:latin typeface="Calibri"/>
                <a:ea typeface="Calibri"/>
                <a:cs typeface="Calibri"/>
              </a:rPr>
              <a:t>Behaviour Policy</a:t>
            </a:r>
            <a:r>
              <a:rPr lang="en-US" sz="1200" dirty="0">
                <a:latin typeface="Calibri"/>
                <a:ea typeface="Calibri"/>
                <a:cs typeface="Calibri"/>
              </a:rPr>
              <a:t>. </a:t>
            </a:r>
            <a:r>
              <a:rPr lang="en-US" sz="1200" dirty="0">
                <a:ea typeface="+mn-lt"/>
                <a:cs typeface="+mn-lt"/>
                <a:hlinkClick r:id="rId13"/>
              </a:rPr>
              <a:t>School policies </a:t>
            </a:r>
          </a:p>
          <a:p>
            <a:r>
              <a:rPr lang="en-US" sz="1200" dirty="0">
                <a:latin typeface="Aptos"/>
                <a:ea typeface="Calibri"/>
                <a:cs typeface="Calibri"/>
              </a:rPr>
              <a:t>We actively involve parents and carers in supporting their child's </a:t>
            </a:r>
            <a:r>
              <a:rPr lang="en-US" sz="1200" err="1">
                <a:latin typeface="Aptos"/>
                <a:ea typeface="Calibri"/>
                <a:cs typeface="Calibri"/>
              </a:rPr>
              <a:t>behaviour</a:t>
            </a:r>
            <a:r>
              <a:rPr lang="en-US" sz="1200" dirty="0">
                <a:latin typeface="Aptos"/>
                <a:ea typeface="Calibri"/>
                <a:cs typeface="Calibri"/>
              </a:rPr>
              <a:t> through regular communication. To keep you informed, we use the </a:t>
            </a:r>
            <a:r>
              <a:rPr lang="en-US" sz="1200" b="1" dirty="0">
                <a:latin typeface="Aptos"/>
                <a:ea typeface="Calibri"/>
                <a:cs typeface="Calibri"/>
              </a:rPr>
              <a:t>Arbor App</a:t>
            </a:r>
            <a:r>
              <a:rPr lang="en-US" sz="1200" dirty="0">
                <a:latin typeface="Aptos"/>
                <a:ea typeface="Calibri"/>
                <a:cs typeface="Calibri"/>
              </a:rPr>
              <a:t>, which provides daily updates on </a:t>
            </a:r>
            <a:r>
              <a:rPr lang="en-US" sz="1200" err="1">
                <a:latin typeface="Aptos"/>
                <a:ea typeface="Calibri"/>
                <a:cs typeface="Calibri"/>
              </a:rPr>
              <a:t>behaviour</a:t>
            </a:r>
            <a:r>
              <a:rPr lang="en-US" sz="1200" dirty="0">
                <a:latin typeface="Aptos"/>
                <a:ea typeface="Calibri"/>
                <a:cs typeface="Calibri"/>
              </a:rPr>
              <a:t> – whether it's positive achievements or areas where improvement is needed. </a:t>
            </a:r>
          </a:p>
          <a:p>
            <a:endParaRPr lang="en-US" sz="1200" dirty="0">
              <a:latin typeface="Aptos"/>
              <a:ea typeface="Calibri"/>
              <a:cs typeface="Calibri"/>
            </a:endParaRPr>
          </a:p>
          <a:p>
            <a:r>
              <a:rPr lang="en-US" sz="1200" dirty="0">
                <a:latin typeface="Aptos"/>
                <a:ea typeface="Calibri"/>
                <a:cs typeface="Calibri"/>
              </a:rPr>
              <a:t>Together, we can ensure a respectful, inclusive, and focused learning environment for all our students. </a:t>
            </a:r>
          </a:p>
        </p:txBody>
      </p:sp>
      <p:sp>
        <p:nvSpPr>
          <p:cNvPr id="14" name="TextBox 13">
            <a:extLst>
              <a:ext uri="{FF2B5EF4-FFF2-40B4-BE49-F238E27FC236}">
                <a16:creationId xmlns:a16="http://schemas.microsoft.com/office/drawing/2014/main" id="{CE34BE40-203D-EFCA-9FE8-6056CC7A1290}"/>
              </a:ext>
            </a:extLst>
          </p:cNvPr>
          <p:cNvSpPr txBox="1"/>
          <p:nvPr/>
        </p:nvSpPr>
        <p:spPr>
          <a:xfrm>
            <a:off x="334924" y="5077722"/>
            <a:ext cx="5711504" cy="1015663"/>
          </a:xfrm>
          <a:prstGeom prst="rect">
            <a:avLst/>
          </a:prstGeom>
          <a:no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latin typeface="Calibri"/>
                <a:ea typeface="Calibri"/>
                <a:cs typeface="Calibri"/>
              </a:rPr>
              <a:t>Attendance - </a:t>
            </a:r>
            <a:r>
              <a:rPr lang="en-US" sz="1200" dirty="0">
                <a:latin typeface="Calibri"/>
                <a:ea typeface="Calibri"/>
                <a:cs typeface="Calibri"/>
              </a:rPr>
              <a:t>It is expected that children are in school every day and arrive in the morning before the end of registration. We are expected to monitor your child's attendance and will contact you if your child is not meeting the expectation. If there are any issues relating to attendance, please us know so we can work together on ensuring your child is in school. </a:t>
            </a:r>
          </a:p>
        </p:txBody>
      </p:sp>
    </p:spTree>
    <p:extLst>
      <p:ext uri="{BB962C8B-B14F-4D97-AF65-F5344CB8AC3E}">
        <p14:creationId xmlns:p14="http://schemas.microsoft.com/office/powerpoint/2010/main" val="1943472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0459467-068B-EE8F-913C-93D8F68C8F76}"/>
              </a:ext>
            </a:extLst>
          </p:cNvPr>
          <p:cNvSpPr txBox="1"/>
          <p:nvPr/>
        </p:nvSpPr>
        <p:spPr>
          <a:xfrm>
            <a:off x="375869" y="363040"/>
            <a:ext cx="4817661" cy="2308324"/>
          </a:xfrm>
          <a:prstGeom prst="rect">
            <a:avLst/>
          </a:prstGeom>
          <a:no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latin typeface="Calibri"/>
                <a:ea typeface="Calibri"/>
                <a:cs typeface="Calibri"/>
              </a:rPr>
              <a:t>Lunch – </a:t>
            </a:r>
            <a:r>
              <a:rPr lang="en-US" sz="1200" dirty="0">
                <a:latin typeface="Calibri"/>
                <a:ea typeface="Calibri"/>
                <a:cs typeface="Calibri"/>
              </a:rPr>
              <a:t>The school has its own kitchen where dinners are cooked on site each day. There is a daily hot meal and vegetarian option. </a:t>
            </a:r>
            <a:r>
              <a:rPr lang="en-US" sz="1200" dirty="0" err="1">
                <a:latin typeface="Calibri"/>
                <a:ea typeface="Calibri"/>
                <a:cs typeface="Calibri"/>
              </a:rPr>
              <a:t>Favourite</a:t>
            </a:r>
            <a:r>
              <a:rPr lang="en-US" sz="1200" dirty="0">
                <a:latin typeface="Calibri"/>
                <a:ea typeface="Calibri"/>
                <a:cs typeface="Calibri"/>
              </a:rPr>
              <a:t> days are Wednesday roasts and fish and chip Fridays. We encourage children to try the lunches; the menus are available on our website </a:t>
            </a:r>
            <a:r>
              <a:rPr lang="en-US" sz="1200" dirty="0">
                <a:latin typeface="Aptos"/>
                <a:ea typeface="Calibri"/>
                <a:cs typeface="Calibri"/>
                <a:hlinkClick r:id="rId2"/>
              </a:rPr>
              <a:t>https://monkton.kent.sch.uk/parents/Lunch</a:t>
            </a:r>
            <a:r>
              <a:rPr lang="en-US" sz="1200" dirty="0">
                <a:latin typeface="Aptos"/>
                <a:ea typeface="Calibri"/>
                <a:cs typeface="Calibri"/>
              </a:rPr>
              <a:t>. </a:t>
            </a:r>
            <a:r>
              <a:rPr lang="en-US" sz="1200" dirty="0">
                <a:latin typeface="Calibri"/>
                <a:ea typeface="Calibri"/>
                <a:cs typeface="Calibri"/>
              </a:rPr>
              <a:t>Year R,1 and 2 are entitled to Universal Infant Free School Meals (UIFSM). You can prebook meals using the </a:t>
            </a:r>
            <a:r>
              <a:rPr lang="en-US" sz="1200" dirty="0" err="1">
                <a:latin typeface="Calibri"/>
                <a:ea typeface="Calibri"/>
                <a:cs typeface="Calibri"/>
              </a:rPr>
              <a:t>ParentPay</a:t>
            </a:r>
            <a:r>
              <a:rPr lang="en-US" sz="1200" dirty="0">
                <a:latin typeface="Calibri"/>
                <a:ea typeface="Calibri"/>
                <a:cs typeface="Calibri"/>
              </a:rPr>
              <a:t> and we will send out details of how to register later. If you prefer your child can bring a healthy packed lunch. Please avoid chocolate and fizzy drinks. We are a </a:t>
            </a:r>
            <a:r>
              <a:rPr lang="en-US" sz="1200" b="1" dirty="0">
                <a:latin typeface="Calibri"/>
                <a:ea typeface="Calibri"/>
                <a:cs typeface="Calibri"/>
              </a:rPr>
              <a:t>nut free school, </a:t>
            </a:r>
            <a:r>
              <a:rPr lang="en-US" sz="1200" dirty="0">
                <a:latin typeface="Calibri"/>
                <a:ea typeface="Calibri"/>
                <a:cs typeface="Calibri"/>
              </a:rPr>
              <a:t>so please do not include any items containing nuts. All lunch boxes are stored on trolleys in the classroom so please ensure it is clearly named. You may want to consider use of a cool pack during summer months. </a:t>
            </a:r>
            <a:endParaRPr lang="en-US" dirty="0"/>
          </a:p>
        </p:txBody>
      </p:sp>
      <p:pic>
        <p:nvPicPr>
          <p:cNvPr id="5" name="Picture 4" descr="Primary Schools and Nurseries ...">
            <a:extLst>
              <a:ext uri="{FF2B5EF4-FFF2-40B4-BE49-F238E27FC236}">
                <a16:creationId xmlns:a16="http://schemas.microsoft.com/office/drawing/2014/main" id="{F626BCA4-EAC8-3167-FC77-24A4B32BEE57}"/>
              </a:ext>
            </a:extLst>
          </p:cNvPr>
          <p:cNvPicPr>
            <a:picLocks noChangeAspect="1"/>
          </p:cNvPicPr>
          <p:nvPr/>
        </p:nvPicPr>
        <p:blipFill>
          <a:blip r:embed="rId3"/>
          <a:stretch>
            <a:fillRect/>
          </a:stretch>
        </p:blipFill>
        <p:spPr>
          <a:xfrm>
            <a:off x="5340494" y="894917"/>
            <a:ext cx="1303194" cy="877166"/>
          </a:xfrm>
          <a:prstGeom prst="rect">
            <a:avLst/>
          </a:prstGeom>
        </p:spPr>
      </p:pic>
      <p:sp>
        <p:nvSpPr>
          <p:cNvPr id="6" name="TextBox 5">
            <a:extLst>
              <a:ext uri="{FF2B5EF4-FFF2-40B4-BE49-F238E27FC236}">
                <a16:creationId xmlns:a16="http://schemas.microsoft.com/office/drawing/2014/main" id="{4C56D10A-3BE0-7559-37EC-3BBD45DD060A}"/>
              </a:ext>
            </a:extLst>
          </p:cNvPr>
          <p:cNvSpPr txBox="1"/>
          <p:nvPr/>
        </p:nvSpPr>
        <p:spPr>
          <a:xfrm>
            <a:off x="388697" y="3907495"/>
            <a:ext cx="4797777" cy="830997"/>
          </a:xfrm>
          <a:prstGeom prst="rect">
            <a:avLst/>
          </a:prstGeom>
          <a:no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latin typeface="Calibri"/>
                <a:ea typeface="Calibri"/>
                <a:cs typeface="Calibri"/>
              </a:rPr>
              <a:t>Healthy School - </a:t>
            </a:r>
            <a:r>
              <a:rPr lang="en-US" sz="1200" dirty="0">
                <a:latin typeface="Calibri"/>
                <a:ea typeface="Calibri"/>
                <a:cs typeface="Calibri"/>
              </a:rPr>
              <a:t>we actively promote health, fitness and wellbeing throughout the school. Children in Reception and Early years are provided with daily fruit. Children throughout the school may bring in a piece of fruit for breaktimes but no other snacks. </a:t>
            </a:r>
          </a:p>
        </p:txBody>
      </p:sp>
      <p:pic>
        <p:nvPicPr>
          <p:cNvPr id="7" name="Picture 6" descr="Healthy Schools | A-life">
            <a:extLst>
              <a:ext uri="{FF2B5EF4-FFF2-40B4-BE49-F238E27FC236}">
                <a16:creationId xmlns:a16="http://schemas.microsoft.com/office/drawing/2014/main" id="{A01CCFFB-02B2-9505-368F-B4B758C43B1E}"/>
              </a:ext>
            </a:extLst>
          </p:cNvPr>
          <p:cNvPicPr>
            <a:picLocks noChangeAspect="1"/>
          </p:cNvPicPr>
          <p:nvPr/>
        </p:nvPicPr>
        <p:blipFill>
          <a:blip r:embed="rId4"/>
          <a:stretch>
            <a:fillRect/>
          </a:stretch>
        </p:blipFill>
        <p:spPr>
          <a:xfrm>
            <a:off x="5440075" y="3898755"/>
            <a:ext cx="1104035" cy="861581"/>
          </a:xfrm>
          <a:prstGeom prst="rect">
            <a:avLst/>
          </a:prstGeom>
        </p:spPr>
      </p:pic>
      <p:sp>
        <p:nvSpPr>
          <p:cNvPr id="3" name="TextBox 5">
            <a:extLst>
              <a:ext uri="{FF2B5EF4-FFF2-40B4-BE49-F238E27FC236}">
                <a16:creationId xmlns:a16="http://schemas.microsoft.com/office/drawing/2014/main" id="{DA5FA71A-C9C0-6B35-66DF-97AF10E2D532}"/>
              </a:ext>
            </a:extLst>
          </p:cNvPr>
          <p:cNvSpPr txBox="1"/>
          <p:nvPr/>
        </p:nvSpPr>
        <p:spPr>
          <a:xfrm>
            <a:off x="414956" y="5893953"/>
            <a:ext cx="4477259" cy="2492990"/>
          </a:xfrm>
          <a:prstGeom prst="rect">
            <a:avLst/>
          </a:prstGeom>
          <a:noFill/>
          <a:ln>
            <a:solidFill>
              <a:srgbClr val="C00000"/>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a:t>Clubs – </a:t>
            </a:r>
            <a:r>
              <a:rPr lang="en-US" sz="1200" dirty="0" err="1"/>
              <a:t>Khickster</a:t>
            </a:r>
            <a:r>
              <a:rPr lang="en-US" sz="1200" dirty="0"/>
              <a:t> Entertainment provide our general wraparound care after school, and they also offer </a:t>
            </a:r>
            <a:r>
              <a:rPr lang="en-US" sz="1200" dirty="0" err="1"/>
              <a:t>specialised</a:t>
            </a:r>
            <a:r>
              <a:rPr lang="en-US" sz="1200" dirty="0"/>
              <a:t> clubs each term. Details of these clubs are sent out each term in the school newsletter and will also be updated on the website. You can find information about how to book and the sessions they provide </a:t>
            </a:r>
            <a:r>
              <a:rPr lang="en-US" sz="1200" dirty="0">
                <a:ea typeface="+mn-lt"/>
                <a:cs typeface="+mn-lt"/>
                <a:hlinkClick r:id="rId5"/>
              </a:rPr>
              <a:t>https://monkton.kent.sch.uk/after-school-care-club</a:t>
            </a:r>
            <a:endParaRPr lang="en-US" sz="1200" dirty="0">
              <a:ea typeface="+mn-lt"/>
              <a:cs typeface="+mn-lt"/>
            </a:endParaRPr>
          </a:p>
          <a:p>
            <a:endParaRPr lang="en-US" sz="1200" dirty="0"/>
          </a:p>
          <a:p>
            <a:r>
              <a:rPr lang="en-US" sz="1200" dirty="0"/>
              <a:t>We also have  Football club on Mondays after school from 3:15 to 4:15pm. Please see  </a:t>
            </a:r>
            <a:r>
              <a:rPr lang="en-US" sz="1200" dirty="0">
                <a:ea typeface="+mn-lt"/>
                <a:cs typeface="+mn-lt"/>
                <a:hlinkClick r:id="rId6"/>
              </a:rPr>
              <a:t>https://monkton.kent.sch.uk/parents/extra-curricular-clubs</a:t>
            </a:r>
          </a:p>
          <a:p>
            <a:endParaRPr lang="en-US" sz="1200" dirty="0">
              <a:ea typeface="+mn-lt"/>
              <a:cs typeface="+mn-lt"/>
            </a:endParaRPr>
          </a:p>
          <a:p>
            <a:r>
              <a:rPr lang="en-US" sz="1200" dirty="0"/>
              <a:t>We also offer teacher led clubs during the year and details of these are sent out each term. </a:t>
            </a:r>
          </a:p>
        </p:txBody>
      </p:sp>
      <p:pic>
        <p:nvPicPr>
          <p:cNvPr id="8" name="Picture 7" descr="A yellow and pink text&#10;&#10;AI-generated content may be incorrect.">
            <a:extLst>
              <a:ext uri="{FF2B5EF4-FFF2-40B4-BE49-F238E27FC236}">
                <a16:creationId xmlns:a16="http://schemas.microsoft.com/office/drawing/2014/main" id="{EA445E43-07CB-FE98-33B7-7E4B57A8552B}"/>
              </a:ext>
            </a:extLst>
          </p:cNvPr>
          <p:cNvPicPr>
            <a:picLocks noChangeAspect="1"/>
          </p:cNvPicPr>
          <p:nvPr/>
        </p:nvPicPr>
        <p:blipFill>
          <a:blip r:embed="rId7"/>
          <a:stretch>
            <a:fillRect/>
          </a:stretch>
        </p:blipFill>
        <p:spPr>
          <a:xfrm>
            <a:off x="4880263" y="6102928"/>
            <a:ext cx="1981200" cy="713509"/>
          </a:xfrm>
          <a:prstGeom prst="rect">
            <a:avLst/>
          </a:prstGeom>
        </p:spPr>
      </p:pic>
      <p:sp>
        <p:nvSpPr>
          <p:cNvPr id="10" name="TextBox 9">
            <a:extLst>
              <a:ext uri="{FF2B5EF4-FFF2-40B4-BE49-F238E27FC236}">
                <a16:creationId xmlns:a16="http://schemas.microsoft.com/office/drawing/2014/main" id="{CCD4280D-9E5D-F3F4-3194-55808A8661A3}"/>
              </a:ext>
            </a:extLst>
          </p:cNvPr>
          <p:cNvSpPr txBox="1"/>
          <p:nvPr/>
        </p:nvSpPr>
        <p:spPr>
          <a:xfrm>
            <a:off x="384494" y="2921371"/>
            <a:ext cx="6054055" cy="923330"/>
          </a:xfrm>
          <a:prstGeom prst="rect">
            <a:avLst/>
          </a:prstGeom>
          <a:no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latin typeface="Calibri"/>
                <a:ea typeface="Calibri"/>
                <a:cs typeface="Calibri"/>
              </a:rPr>
              <a:t>Free School Meals -</a:t>
            </a:r>
            <a:r>
              <a:rPr lang="en-US" dirty="0"/>
              <a:t> </a:t>
            </a:r>
            <a:r>
              <a:rPr lang="en-US" sz="1200" dirty="0">
                <a:latin typeface="Calibri"/>
                <a:ea typeface="Calibri"/>
                <a:cs typeface="Calibri"/>
              </a:rPr>
              <a:t>If you receive certain benefits,  your child(ren) may be eligible for Free School Meals (FSM). FSM status also provides additional benefits such as holiday and supermarket vouchers, as well as providing additional funding to the school. You can find more details of the eligibility criteria on our website </a:t>
            </a:r>
            <a:r>
              <a:rPr lang="en-US" sz="1200" dirty="0">
                <a:latin typeface="Calibri"/>
                <a:ea typeface="Calibri"/>
                <a:cs typeface="Calibri"/>
                <a:hlinkClick r:id="rId2"/>
              </a:rPr>
              <a:t>parents/lunches</a:t>
            </a:r>
            <a:r>
              <a:rPr lang="en-US" sz="1200" dirty="0">
                <a:latin typeface="Calibri"/>
                <a:ea typeface="Calibri"/>
                <a:cs typeface="Calibri"/>
              </a:rPr>
              <a:t> </a:t>
            </a:r>
          </a:p>
        </p:txBody>
      </p:sp>
      <p:sp>
        <p:nvSpPr>
          <p:cNvPr id="11" name="TextBox 10">
            <a:extLst>
              <a:ext uri="{FF2B5EF4-FFF2-40B4-BE49-F238E27FC236}">
                <a16:creationId xmlns:a16="http://schemas.microsoft.com/office/drawing/2014/main" id="{CB7F3FF9-259A-1925-E457-84292092931D}"/>
              </a:ext>
            </a:extLst>
          </p:cNvPr>
          <p:cNvSpPr txBox="1"/>
          <p:nvPr/>
        </p:nvSpPr>
        <p:spPr>
          <a:xfrm>
            <a:off x="398476" y="4921541"/>
            <a:ext cx="4718807" cy="738664"/>
          </a:xfrm>
          <a:prstGeom prst="rect">
            <a:avLst/>
          </a:prstGeom>
          <a:no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latin typeface="Calibri"/>
                <a:ea typeface="Calibri"/>
                <a:cs typeface="Calibri"/>
              </a:rPr>
              <a:t>Water -</a:t>
            </a:r>
            <a:r>
              <a:rPr lang="en-US" dirty="0"/>
              <a:t> </a:t>
            </a:r>
            <a:r>
              <a:rPr lang="en-US" sz="1200" dirty="0">
                <a:latin typeface="Calibri"/>
                <a:ea typeface="Calibri"/>
                <a:cs typeface="Calibri"/>
              </a:rPr>
              <a:t>All the children are encouraged to bring in a water bottle for them to use during the day – water only no fruit drinks or squash. Bottles should be clearly named. </a:t>
            </a:r>
          </a:p>
        </p:txBody>
      </p:sp>
      <p:pic>
        <p:nvPicPr>
          <p:cNvPr id="12" name="Picture 11" descr="The Best Kids Water Bottle (2024 ...">
            <a:extLst>
              <a:ext uri="{FF2B5EF4-FFF2-40B4-BE49-F238E27FC236}">
                <a16:creationId xmlns:a16="http://schemas.microsoft.com/office/drawing/2014/main" id="{940A7BCD-C007-E3A4-5DA8-A62681818851}"/>
              </a:ext>
            </a:extLst>
          </p:cNvPr>
          <p:cNvPicPr>
            <a:picLocks noChangeAspect="1"/>
          </p:cNvPicPr>
          <p:nvPr/>
        </p:nvPicPr>
        <p:blipFill>
          <a:blip r:embed="rId8"/>
          <a:stretch>
            <a:fillRect/>
          </a:stretch>
        </p:blipFill>
        <p:spPr>
          <a:xfrm>
            <a:off x="5444836" y="4925291"/>
            <a:ext cx="1007918" cy="730826"/>
          </a:xfrm>
          <a:prstGeom prst="rect">
            <a:avLst/>
          </a:prstGeom>
        </p:spPr>
      </p:pic>
      <p:pic>
        <p:nvPicPr>
          <p:cNvPr id="13" name="Picture 12" descr="No Dogs Symbol | Eureka Direct">
            <a:extLst>
              <a:ext uri="{FF2B5EF4-FFF2-40B4-BE49-F238E27FC236}">
                <a16:creationId xmlns:a16="http://schemas.microsoft.com/office/drawing/2014/main" id="{6E6C0ED6-F87E-C6AD-54BE-9AF8DD686F05}"/>
              </a:ext>
            </a:extLst>
          </p:cNvPr>
          <p:cNvPicPr>
            <a:picLocks noChangeAspect="1"/>
          </p:cNvPicPr>
          <p:nvPr/>
        </p:nvPicPr>
        <p:blipFill>
          <a:blip r:embed="rId9"/>
          <a:stretch>
            <a:fillRect/>
          </a:stretch>
        </p:blipFill>
        <p:spPr>
          <a:xfrm>
            <a:off x="417801" y="8540028"/>
            <a:ext cx="619126" cy="636444"/>
          </a:xfrm>
          <a:prstGeom prst="rect">
            <a:avLst/>
          </a:prstGeom>
        </p:spPr>
      </p:pic>
      <p:sp>
        <p:nvSpPr>
          <p:cNvPr id="14" name="TextBox 13">
            <a:extLst>
              <a:ext uri="{FF2B5EF4-FFF2-40B4-BE49-F238E27FC236}">
                <a16:creationId xmlns:a16="http://schemas.microsoft.com/office/drawing/2014/main" id="{D88E10DA-C2EE-AE84-1513-092FBC091887}"/>
              </a:ext>
            </a:extLst>
          </p:cNvPr>
          <p:cNvSpPr txBox="1"/>
          <p:nvPr/>
        </p:nvSpPr>
        <p:spPr>
          <a:xfrm>
            <a:off x="1139505" y="8591725"/>
            <a:ext cx="3733100" cy="553998"/>
          </a:xfrm>
          <a:prstGeom prst="rect">
            <a:avLst/>
          </a:prstGeom>
          <a:no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latin typeface="Calibri"/>
                <a:ea typeface="Calibri"/>
                <a:cs typeface="Calibri"/>
              </a:rPr>
              <a:t>Dogs -</a:t>
            </a:r>
            <a:r>
              <a:rPr lang="en-US" dirty="0"/>
              <a:t> </a:t>
            </a:r>
            <a:r>
              <a:rPr lang="en-US" sz="1200" dirty="0">
                <a:latin typeface="Calibri"/>
                <a:ea typeface="Calibri"/>
                <a:cs typeface="Calibri"/>
              </a:rPr>
              <a:t>Dogs are not allowed on school premises – except for medical assistance dogs. </a:t>
            </a:r>
          </a:p>
        </p:txBody>
      </p:sp>
      <p:sp>
        <p:nvSpPr>
          <p:cNvPr id="15" name="TextBox 14">
            <a:extLst>
              <a:ext uri="{FF2B5EF4-FFF2-40B4-BE49-F238E27FC236}">
                <a16:creationId xmlns:a16="http://schemas.microsoft.com/office/drawing/2014/main" id="{5BA3A222-4E13-E014-9468-BBEA34F78304}"/>
              </a:ext>
            </a:extLst>
          </p:cNvPr>
          <p:cNvSpPr txBox="1"/>
          <p:nvPr/>
        </p:nvSpPr>
        <p:spPr>
          <a:xfrm>
            <a:off x="419449" y="9339742"/>
            <a:ext cx="5285064" cy="738664"/>
          </a:xfrm>
          <a:prstGeom prst="rect">
            <a:avLst/>
          </a:prstGeom>
          <a:no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latin typeface="Calibri"/>
                <a:ea typeface="Calibri"/>
                <a:cs typeface="Calibri"/>
              </a:rPr>
              <a:t>Emergency contacts -</a:t>
            </a:r>
            <a:r>
              <a:rPr lang="en-US" dirty="0"/>
              <a:t> </a:t>
            </a:r>
            <a:r>
              <a:rPr lang="en-US" sz="1200" dirty="0">
                <a:latin typeface="Calibri"/>
                <a:ea typeface="Calibri"/>
                <a:cs typeface="Calibri"/>
              </a:rPr>
              <a:t>Please ensure the office always has your up-to-date contact information. We need to be able to contact you immediately if your child is unwell. </a:t>
            </a:r>
          </a:p>
        </p:txBody>
      </p:sp>
      <p:pic>
        <p:nvPicPr>
          <p:cNvPr id="16" name="Picture 15" descr="Essential Emergency Numbers in Nepal ...">
            <a:extLst>
              <a:ext uri="{FF2B5EF4-FFF2-40B4-BE49-F238E27FC236}">
                <a16:creationId xmlns:a16="http://schemas.microsoft.com/office/drawing/2014/main" id="{2F2B60AA-4A7C-EF24-48A9-D7539932C8B2}"/>
              </a:ext>
            </a:extLst>
          </p:cNvPr>
          <p:cNvPicPr>
            <a:picLocks noChangeAspect="1"/>
          </p:cNvPicPr>
          <p:nvPr/>
        </p:nvPicPr>
        <p:blipFill>
          <a:blip r:embed="rId10"/>
          <a:stretch>
            <a:fillRect/>
          </a:stretch>
        </p:blipFill>
        <p:spPr>
          <a:xfrm>
            <a:off x="5838393" y="9405938"/>
            <a:ext cx="705716" cy="671080"/>
          </a:xfrm>
          <a:prstGeom prst="rect">
            <a:avLst/>
          </a:prstGeom>
        </p:spPr>
      </p:pic>
      <p:pic>
        <p:nvPicPr>
          <p:cNvPr id="17" name="Picture 16" descr="A phone with a red circle around it&#10;&#10;AI-generated content may be incorrect.">
            <a:extLst>
              <a:ext uri="{FF2B5EF4-FFF2-40B4-BE49-F238E27FC236}">
                <a16:creationId xmlns:a16="http://schemas.microsoft.com/office/drawing/2014/main" id="{35B4275C-117D-79B1-563A-DA94CC6AACFF}"/>
              </a:ext>
            </a:extLst>
          </p:cNvPr>
          <p:cNvPicPr>
            <a:picLocks noChangeAspect="1"/>
          </p:cNvPicPr>
          <p:nvPr/>
        </p:nvPicPr>
        <p:blipFill>
          <a:blip r:embed="rId11">
            <a:extLst>
              <a:ext uri="{837473B0-CC2E-450A-ABE3-18F120FF3D39}">
                <a1611:picAttrSrcUrl xmlns:a1611="http://schemas.microsoft.com/office/drawing/2016/11/main" r:id="rId12"/>
              </a:ext>
            </a:extLst>
          </a:blip>
          <a:stretch>
            <a:fillRect/>
          </a:stretch>
        </p:blipFill>
        <p:spPr>
          <a:xfrm>
            <a:off x="387927" y="10234907"/>
            <a:ext cx="609600" cy="658368"/>
          </a:xfrm>
          <a:prstGeom prst="rect">
            <a:avLst/>
          </a:prstGeom>
        </p:spPr>
      </p:pic>
      <p:sp>
        <p:nvSpPr>
          <p:cNvPr id="20" name="TextBox 19">
            <a:extLst>
              <a:ext uri="{FF2B5EF4-FFF2-40B4-BE49-F238E27FC236}">
                <a16:creationId xmlns:a16="http://schemas.microsoft.com/office/drawing/2014/main" id="{221B5B3B-B964-725A-96AB-3CF9B644B36F}"/>
              </a:ext>
            </a:extLst>
          </p:cNvPr>
          <p:cNvSpPr txBox="1"/>
          <p:nvPr/>
        </p:nvSpPr>
        <p:spPr>
          <a:xfrm>
            <a:off x="1128859" y="10210895"/>
            <a:ext cx="5047376" cy="923330"/>
          </a:xfrm>
          <a:prstGeom prst="rect">
            <a:avLst/>
          </a:prstGeom>
          <a:no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latin typeface="Calibri"/>
                <a:ea typeface="Calibri"/>
                <a:cs typeface="Calibri"/>
              </a:rPr>
              <a:t>Mobile Phones -</a:t>
            </a:r>
            <a:r>
              <a:rPr lang="en-US" dirty="0"/>
              <a:t> </a:t>
            </a:r>
            <a:r>
              <a:rPr lang="en-US" sz="1200" dirty="0">
                <a:latin typeface="Calibri"/>
                <a:ea typeface="Calibri"/>
                <a:cs typeface="Calibri"/>
              </a:rPr>
              <a:t>Please do not allow your children to bring mobile phones into school. We have procedures in place to deal with any emergency. We also ask parents not to use mobile phones on site in accordance with our school  policies . </a:t>
            </a:r>
          </a:p>
        </p:txBody>
      </p:sp>
      <p:pic>
        <p:nvPicPr>
          <p:cNvPr id="21" name="Picture 20" descr="Download Calendar, Calendar Icon, Icon ...">
            <a:extLst>
              <a:ext uri="{FF2B5EF4-FFF2-40B4-BE49-F238E27FC236}">
                <a16:creationId xmlns:a16="http://schemas.microsoft.com/office/drawing/2014/main" id="{44858AD7-6EC1-6656-0568-3087ADDFC443}"/>
              </a:ext>
            </a:extLst>
          </p:cNvPr>
          <p:cNvPicPr>
            <a:picLocks noChangeAspect="1"/>
          </p:cNvPicPr>
          <p:nvPr/>
        </p:nvPicPr>
        <p:blipFill>
          <a:blip r:embed="rId13"/>
          <a:stretch>
            <a:fillRect/>
          </a:stretch>
        </p:blipFill>
        <p:spPr>
          <a:xfrm>
            <a:off x="5751802" y="11172392"/>
            <a:ext cx="705716" cy="671080"/>
          </a:xfrm>
          <a:prstGeom prst="rect">
            <a:avLst/>
          </a:prstGeom>
        </p:spPr>
      </p:pic>
      <p:sp>
        <p:nvSpPr>
          <p:cNvPr id="22" name="TextBox 21">
            <a:extLst>
              <a:ext uri="{FF2B5EF4-FFF2-40B4-BE49-F238E27FC236}">
                <a16:creationId xmlns:a16="http://schemas.microsoft.com/office/drawing/2014/main" id="{3BE47A38-145F-3D02-E4D5-1022AAFAB618}"/>
              </a:ext>
            </a:extLst>
          </p:cNvPr>
          <p:cNvSpPr txBox="1"/>
          <p:nvPr/>
        </p:nvSpPr>
        <p:spPr>
          <a:xfrm>
            <a:off x="455356" y="11174675"/>
            <a:ext cx="4977467" cy="646331"/>
          </a:xfrm>
          <a:prstGeom prst="rect">
            <a:avLst/>
          </a:prstGeom>
          <a:no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latin typeface="Calibri"/>
                <a:ea typeface="Calibri"/>
                <a:cs typeface="Calibri"/>
              </a:rPr>
              <a:t>Holidays/Term Dates – </a:t>
            </a:r>
            <a:r>
              <a:rPr lang="en-US" sz="1200">
                <a:latin typeface="Calibri"/>
                <a:ea typeface="Calibri"/>
                <a:cs typeface="Calibri"/>
              </a:rPr>
              <a:t>the details of term dates, staff development dates are sent home at beginning of each academic year. You can also find them on our website </a:t>
            </a:r>
            <a:r>
              <a:rPr lang="en-US" sz="1200" dirty="0">
                <a:latin typeface="Calibri"/>
                <a:ea typeface="Calibri"/>
                <a:cs typeface="Calibri"/>
                <a:hlinkClick r:id="rId14"/>
              </a:rPr>
              <a:t>Term Dates </a:t>
            </a:r>
            <a:endParaRPr lang="en-US" sz="1200" dirty="0">
              <a:latin typeface="Calibri"/>
              <a:ea typeface="Calibri"/>
              <a:cs typeface="Calibri"/>
            </a:endParaRPr>
          </a:p>
        </p:txBody>
      </p:sp>
    </p:spTree>
    <p:extLst>
      <p:ext uri="{BB962C8B-B14F-4D97-AF65-F5344CB8AC3E}">
        <p14:creationId xmlns:p14="http://schemas.microsoft.com/office/powerpoint/2010/main" val="764234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C06A027-4CBD-B3DA-4FBE-41204C5547D1}"/>
              </a:ext>
            </a:extLst>
          </p:cNvPr>
          <p:cNvSpPr txBox="1"/>
          <p:nvPr/>
        </p:nvSpPr>
        <p:spPr>
          <a:xfrm>
            <a:off x="349541" y="342550"/>
            <a:ext cx="5984146" cy="2862322"/>
          </a:xfrm>
          <a:prstGeom prst="rect">
            <a:avLst/>
          </a:prstGeom>
          <a:no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latin typeface="Calibri"/>
                <a:ea typeface="Calibri"/>
                <a:cs typeface="Calibri"/>
              </a:rPr>
              <a:t>Home learning expectations – </a:t>
            </a:r>
            <a:r>
              <a:rPr lang="en-US" sz="1200" dirty="0">
                <a:latin typeface="Calibri"/>
                <a:ea typeface="Calibri"/>
                <a:cs typeface="Calibri"/>
              </a:rPr>
              <a:t>to support children's progress and reinforce learning at school, we encourage the following home learning activities:</a:t>
            </a:r>
          </a:p>
          <a:p>
            <a:pPr marL="285750" indent="-285750">
              <a:buFont typeface="Arial"/>
              <a:buChar char="•"/>
            </a:pPr>
            <a:r>
              <a:rPr lang="en-US" sz="1200" dirty="0">
                <a:latin typeface="Aptos"/>
                <a:ea typeface="Calibri"/>
                <a:cs typeface="Calibri"/>
              </a:rPr>
              <a:t>📚 </a:t>
            </a:r>
            <a:r>
              <a:rPr lang="en-US" sz="1200" b="1" dirty="0">
                <a:latin typeface="Aptos"/>
                <a:ea typeface="Calibri"/>
                <a:cs typeface="Calibri"/>
              </a:rPr>
              <a:t>Reading</a:t>
            </a:r>
            <a:r>
              <a:rPr lang="en-US" sz="1200" dirty="0">
                <a:latin typeface="Aptos"/>
                <a:ea typeface="Calibri"/>
                <a:cs typeface="Calibri"/>
              </a:rPr>
              <a:t> – All children should read </a:t>
            </a:r>
            <a:r>
              <a:rPr lang="en-US" sz="1200" b="1" dirty="0">
                <a:latin typeface="Aptos"/>
                <a:ea typeface="Calibri"/>
                <a:cs typeface="Calibri"/>
              </a:rPr>
              <a:t>at least 5 times a week</a:t>
            </a:r>
            <a:r>
              <a:rPr lang="en-US" sz="1200" dirty="0">
                <a:latin typeface="Aptos"/>
                <a:ea typeface="Calibri"/>
                <a:cs typeface="Calibri"/>
              </a:rPr>
              <a:t>. Please record reading in your child's reading diary.</a:t>
            </a:r>
            <a:endParaRPr lang="en-US" dirty="0"/>
          </a:p>
          <a:p>
            <a:pPr marL="285750" indent="-285750">
              <a:buFont typeface="Arial"/>
              <a:buChar char="•"/>
            </a:pPr>
            <a:r>
              <a:rPr lang="en-US" sz="1200" dirty="0">
                <a:latin typeface="Aptos"/>
                <a:ea typeface="Calibri"/>
                <a:cs typeface="Calibri"/>
              </a:rPr>
              <a:t>➕ </a:t>
            </a:r>
            <a:r>
              <a:rPr lang="en-US" sz="1200" b="1" dirty="0" err="1">
                <a:latin typeface="Aptos"/>
                <a:ea typeface="Calibri"/>
                <a:cs typeface="Calibri"/>
              </a:rPr>
              <a:t>Maths</a:t>
            </a:r>
            <a:r>
              <a:rPr lang="en-US" sz="1200" b="1" dirty="0">
                <a:latin typeface="Aptos"/>
                <a:ea typeface="Calibri"/>
                <a:cs typeface="Calibri"/>
              </a:rPr>
              <a:t> Practice</a:t>
            </a:r>
            <a:endParaRPr lang="en-US" dirty="0"/>
          </a:p>
          <a:p>
            <a:pPr marL="742950" lvl="1" indent="-285750">
              <a:buFont typeface="Arial"/>
              <a:buChar char="•"/>
            </a:pPr>
            <a:r>
              <a:rPr lang="en-US" sz="1200" b="1" dirty="0">
                <a:latin typeface="Aptos"/>
                <a:ea typeface="Calibri"/>
                <a:cs typeface="Calibri"/>
              </a:rPr>
              <a:t>Years 1 and 2</a:t>
            </a:r>
            <a:r>
              <a:rPr lang="en-US" sz="1200" dirty="0">
                <a:latin typeface="Aptos"/>
                <a:ea typeface="Calibri"/>
                <a:cs typeface="Calibri"/>
              </a:rPr>
              <a:t> – Daily use of </a:t>
            </a:r>
            <a:r>
              <a:rPr lang="en-US" sz="1200" b="1" dirty="0" err="1">
                <a:latin typeface="Aptos"/>
                <a:ea typeface="Calibri"/>
                <a:cs typeface="Calibri"/>
              </a:rPr>
              <a:t>Numbots</a:t>
            </a:r>
            <a:r>
              <a:rPr lang="en-US" sz="1200" dirty="0">
                <a:latin typeface="Aptos"/>
                <a:ea typeface="Calibri"/>
                <a:cs typeface="Calibri"/>
              </a:rPr>
              <a:t> to build number fluency.</a:t>
            </a:r>
            <a:endParaRPr lang="en-US" dirty="0"/>
          </a:p>
          <a:p>
            <a:pPr marL="742950" lvl="1" indent="-285750">
              <a:buFont typeface="Arial"/>
              <a:buChar char="•"/>
            </a:pPr>
            <a:r>
              <a:rPr lang="en-US" sz="1200" b="1" dirty="0">
                <a:latin typeface="Aptos"/>
                <a:ea typeface="Calibri"/>
                <a:cs typeface="Calibri"/>
              </a:rPr>
              <a:t>Years 3 to 6</a:t>
            </a:r>
            <a:r>
              <a:rPr lang="en-US" sz="1200" dirty="0">
                <a:latin typeface="Aptos"/>
                <a:ea typeface="Calibri"/>
                <a:cs typeface="Calibri"/>
              </a:rPr>
              <a:t> – Daily </a:t>
            </a:r>
            <a:r>
              <a:rPr lang="en-US" sz="1200" b="1" dirty="0">
                <a:latin typeface="Aptos"/>
                <a:ea typeface="Calibri"/>
                <a:cs typeface="Calibri"/>
              </a:rPr>
              <a:t>Times Tables Rock Stars</a:t>
            </a:r>
            <a:r>
              <a:rPr lang="en-US" sz="1200" dirty="0">
                <a:latin typeface="Aptos"/>
                <a:ea typeface="Calibri"/>
                <a:cs typeface="Calibri"/>
              </a:rPr>
              <a:t> to improve multiplication skills.</a:t>
            </a:r>
            <a:endParaRPr lang="en-US" dirty="0"/>
          </a:p>
          <a:p>
            <a:pPr marL="285750" indent="-285750">
              <a:buFont typeface="Arial"/>
              <a:buChar char="•"/>
            </a:pPr>
            <a:r>
              <a:rPr lang="en-US" sz="1200" dirty="0">
                <a:latin typeface="Aptos"/>
                <a:ea typeface="Calibri"/>
                <a:cs typeface="Calibri"/>
              </a:rPr>
              <a:t>✏️ </a:t>
            </a:r>
            <a:r>
              <a:rPr lang="en-US" sz="1200" b="1" dirty="0">
                <a:latin typeface="Aptos"/>
                <a:ea typeface="Calibri"/>
                <a:cs typeface="Calibri"/>
              </a:rPr>
              <a:t>Spellings</a:t>
            </a:r>
            <a:r>
              <a:rPr lang="en-US" sz="1200" dirty="0">
                <a:latin typeface="Aptos"/>
                <a:ea typeface="Calibri"/>
                <a:cs typeface="Calibri"/>
              </a:rPr>
              <a:t> – Spellings are emailed to parents every </a:t>
            </a:r>
            <a:r>
              <a:rPr lang="en-US" sz="1200" b="1" dirty="0">
                <a:latin typeface="Aptos"/>
                <a:ea typeface="Calibri"/>
                <a:cs typeface="Calibri"/>
              </a:rPr>
              <a:t>Friday</a:t>
            </a:r>
            <a:r>
              <a:rPr lang="en-US" sz="1200" dirty="0">
                <a:latin typeface="Aptos"/>
                <a:ea typeface="Calibri"/>
                <a:cs typeface="Calibri"/>
              </a:rPr>
              <a:t>. These are linked to either current </a:t>
            </a:r>
            <a:r>
              <a:rPr lang="en-US" sz="1200" b="1" dirty="0">
                <a:latin typeface="Aptos"/>
                <a:ea typeface="Calibri"/>
                <a:cs typeface="Calibri"/>
              </a:rPr>
              <a:t>phonics (KS1)</a:t>
            </a:r>
            <a:r>
              <a:rPr lang="en-US" sz="1200" dirty="0">
                <a:latin typeface="Aptos"/>
                <a:ea typeface="Calibri"/>
                <a:cs typeface="Calibri"/>
              </a:rPr>
              <a:t> or </a:t>
            </a:r>
            <a:r>
              <a:rPr lang="en-US" sz="1200" b="1" dirty="0">
                <a:latin typeface="Aptos"/>
                <a:ea typeface="Calibri"/>
                <a:cs typeface="Calibri"/>
              </a:rPr>
              <a:t>key spelling rules (KS2)</a:t>
            </a:r>
            <a:r>
              <a:rPr lang="en-US" sz="1200" dirty="0">
                <a:latin typeface="Aptos"/>
                <a:ea typeface="Calibri"/>
                <a:cs typeface="Calibri"/>
              </a:rPr>
              <a:t>. Children will be tested on these the </a:t>
            </a:r>
            <a:r>
              <a:rPr lang="en-US" sz="1200" b="1" dirty="0">
                <a:latin typeface="Aptos"/>
                <a:ea typeface="Calibri"/>
                <a:cs typeface="Calibri"/>
              </a:rPr>
              <a:t>following Friday</a:t>
            </a:r>
            <a:r>
              <a:rPr lang="en-US" sz="1200" dirty="0">
                <a:latin typeface="Aptos"/>
                <a:ea typeface="Calibri"/>
                <a:cs typeface="Calibri"/>
              </a:rPr>
              <a:t>.</a:t>
            </a:r>
            <a:endParaRPr lang="en-US" sz="1200" dirty="0">
              <a:ea typeface="Calibri"/>
              <a:cs typeface="Calibri"/>
            </a:endParaRPr>
          </a:p>
          <a:p>
            <a:pPr marL="285750" indent="-285750">
              <a:buFont typeface="Arial"/>
              <a:buChar char="•"/>
            </a:pPr>
            <a:r>
              <a:rPr lang="en-US" sz="1200" dirty="0">
                <a:ea typeface="Calibri"/>
                <a:cs typeface="Calibri"/>
              </a:rPr>
              <a:t>💻 </a:t>
            </a:r>
            <a:r>
              <a:rPr lang="en-US" sz="1200" b="1" dirty="0">
                <a:ea typeface="Calibri"/>
                <a:cs typeface="Calibri"/>
              </a:rPr>
              <a:t>Optional Online Learning</a:t>
            </a:r>
            <a:r>
              <a:rPr lang="en-US" sz="1200" dirty="0">
                <a:ea typeface="Calibri"/>
                <a:cs typeface="Calibri"/>
              </a:rPr>
              <a:t> – Teachers may set optional activities on </a:t>
            </a:r>
            <a:r>
              <a:rPr lang="en-US" sz="1200" b="1" dirty="0">
                <a:ea typeface="Calibri"/>
                <a:cs typeface="Calibri"/>
              </a:rPr>
              <a:t>Atom Learning</a:t>
            </a:r>
            <a:r>
              <a:rPr lang="en-US" sz="1200" dirty="0">
                <a:ea typeface="Calibri"/>
                <a:cs typeface="Calibri"/>
              </a:rPr>
              <a:t> for </a:t>
            </a:r>
            <a:r>
              <a:rPr lang="en-US" sz="1200" b="1" dirty="0" err="1">
                <a:ea typeface="Calibri"/>
                <a:cs typeface="Calibri"/>
              </a:rPr>
              <a:t>Maths</a:t>
            </a:r>
            <a:r>
              <a:rPr lang="en-US" sz="1200" b="1" dirty="0">
                <a:ea typeface="Calibri"/>
                <a:cs typeface="Calibri"/>
              </a:rPr>
              <a:t> and English</a:t>
            </a:r>
            <a:r>
              <a:rPr lang="en-US" sz="1200" dirty="0">
                <a:ea typeface="Calibri"/>
                <a:cs typeface="Calibri"/>
              </a:rPr>
              <a:t> to consolidate and extend classwork</a:t>
            </a:r>
          </a:p>
          <a:p>
            <a:pPr marL="285750" indent="-285750">
              <a:buFont typeface="Arial"/>
              <a:buChar char="•"/>
            </a:pPr>
            <a:r>
              <a:rPr lang="en-US" sz="1200" dirty="0">
                <a:ea typeface="Calibri"/>
                <a:cs typeface="Calibri"/>
              </a:rPr>
              <a:t>Year 6 optional coursework in Term 6 to aid smooth transition into Year 7</a:t>
            </a:r>
          </a:p>
          <a:p>
            <a:endParaRPr lang="en-US" sz="1200" dirty="0">
              <a:ea typeface="Calibri"/>
              <a:cs typeface="Calibri"/>
            </a:endParaRPr>
          </a:p>
          <a:p>
            <a:r>
              <a:rPr lang="en-US" sz="1200" dirty="0">
                <a:ea typeface="Calibri"/>
                <a:cs typeface="Calibri"/>
              </a:rPr>
              <a:t>Thank you for supporting your child's learning at home!</a:t>
            </a:r>
            <a:endParaRPr lang="en-US" dirty="0"/>
          </a:p>
        </p:txBody>
      </p:sp>
      <p:sp>
        <p:nvSpPr>
          <p:cNvPr id="3" name="TextBox 2">
            <a:extLst>
              <a:ext uri="{FF2B5EF4-FFF2-40B4-BE49-F238E27FC236}">
                <a16:creationId xmlns:a16="http://schemas.microsoft.com/office/drawing/2014/main" id="{0C69AEB0-C4C6-5FF2-8B5B-C34DF043C689}"/>
              </a:ext>
            </a:extLst>
          </p:cNvPr>
          <p:cNvSpPr txBox="1"/>
          <p:nvPr/>
        </p:nvSpPr>
        <p:spPr>
          <a:xfrm>
            <a:off x="363523" y="3257725"/>
            <a:ext cx="5984146" cy="4154984"/>
          </a:xfrm>
          <a:prstGeom prst="rect">
            <a:avLst/>
          </a:prstGeom>
          <a:no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latin typeface="Calibri"/>
                <a:ea typeface="Calibri"/>
                <a:cs typeface="Calibri"/>
              </a:rPr>
              <a:t>Outdoor Play and Learning (OPAL) - All Weather Fun!</a:t>
            </a:r>
          </a:p>
          <a:p>
            <a:r>
              <a:rPr lang="en-US" sz="1200" dirty="0">
                <a:latin typeface="Calibri"/>
                <a:ea typeface="Calibri"/>
                <a:cs typeface="Calibri"/>
              </a:rPr>
              <a:t>We are excited to let you know that our school is fully embracing the OPAL approach every break and lunchtime. Our playground and field are open for play every day, rain or shine!</a:t>
            </a:r>
          </a:p>
          <a:p>
            <a:r>
              <a:rPr lang="en-US" sz="1200" b="1" dirty="0">
                <a:latin typeface="Calibri"/>
                <a:ea typeface="Calibri"/>
                <a:cs typeface="Calibri"/>
              </a:rPr>
              <a:t>What to expect</a:t>
            </a:r>
          </a:p>
          <a:p>
            <a:r>
              <a:rPr lang="en-US" sz="1200" dirty="0">
                <a:latin typeface="Calibri"/>
                <a:ea typeface="Calibri"/>
                <a:cs typeface="Calibri"/>
              </a:rPr>
              <a:t>Children will have the opportunity to take part in a wide variety of fun and engaging activities, including:</a:t>
            </a:r>
          </a:p>
          <a:p>
            <a:pPr marL="171450" indent="-171450">
              <a:buFont typeface="Arial"/>
              <a:buChar char="•"/>
            </a:pPr>
            <a:r>
              <a:rPr lang="en-US" sz="1200" dirty="0">
                <a:latin typeface="Calibri"/>
                <a:ea typeface="Calibri"/>
                <a:cs typeface="Calibri"/>
              </a:rPr>
              <a:t>Den building </a:t>
            </a:r>
          </a:p>
          <a:p>
            <a:pPr marL="171450" indent="-171450">
              <a:buFont typeface="Arial"/>
              <a:buChar char="•"/>
            </a:pPr>
            <a:r>
              <a:rPr lang="en-US" sz="1200" dirty="0">
                <a:latin typeface="Calibri"/>
                <a:ea typeface="Calibri"/>
                <a:cs typeface="Calibri"/>
              </a:rPr>
              <a:t>Mud kitchen fun</a:t>
            </a:r>
          </a:p>
          <a:p>
            <a:pPr marL="171450" indent="-171450">
              <a:buFont typeface="Arial"/>
              <a:buChar char="•"/>
            </a:pPr>
            <a:r>
              <a:rPr lang="en-US" sz="1200" dirty="0">
                <a:latin typeface="Calibri"/>
                <a:ea typeface="Calibri"/>
                <a:cs typeface="Calibri"/>
              </a:rPr>
              <a:t>Exploring our giant sandpit</a:t>
            </a:r>
          </a:p>
          <a:p>
            <a:pPr marL="171450" indent="-171450">
              <a:buFont typeface="Arial"/>
              <a:buChar char="•"/>
            </a:pPr>
            <a:r>
              <a:rPr lang="en-US" sz="1200" dirty="0">
                <a:latin typeface="Calibri"/>
                <a:ea typeface="Calibri"/>
                <a:cs typeface="Calibri"/>
              </a:rPr>
              <a:t>Pond-dipping</a:t>
            </a:r>
          </a:p>
          <a:p>
            <a:pPr marL="171450" indent="-171450">
              <a:buFont typeface="Arial"/>
              <a:buChar char="•"/>
            </a:pPr>
            <a:r>
              <a:rPr lang="en-US" sz="1200" dirty="0">
                <a:latin typeface="Calibri"/>
                <a:ea typeface="Calibri"/>
                <a:cs typeface="Calibri"/>
              </a:rPr>
              <a:t>Adventure trail challenges</a:t>
            </a:r>
          </a:p>
          <a:p>
            <a:pPr marL="171450" indent="-171450">
              <a:buFont typeface="Arial"/>
              <a:buChar char="•"/>
            </a:pPr>
            <a:r>
              <a:rPr lang="en-US" sz="1200" dirty="0">
                <a:latin typeface="Calibri"/>
                <a:ea typeface="Calibri"/>
                <a:cs typeface="Calibri"/>
              </a:rPr>
              <a:t>Building bug hotels</a:t>
            </a:r>
          </a:p>
          <a:p>
            <a:pPr marL="171450" indent="-171450">
              <a:buFont typeface="Arial"/>
              <a:buChar char="•"/>
            </a:pPr>
            <a:r>
              <a:rPr lang="en-US" sz="1200" dirty="0">
                <a:latin typeface="Calibri"/>
                <a:ea typeface="Calibri"/>
                <a:cs typeface="Calibri"/>
              </a:rPr>
              <a:t>Enjoying circus school activities in our beautiful bell tent</a:t>
            </a:r>
          </a:p>
          <a:p>
            <a:endParaRPr lang="en-US" sz="1200" dirty="0">
              <a:latin typeface="Calibri"/>
              <a:ea typeface="Calibri"/>
              <a:cs typeface="Calibri"/>
            </a:endParaRPr>
          </a:p>
          <a:p>
            <a:pPr>
              <a:buFont typeface="Arial"/>
            </a:pPr>
            <a:r>
              <a:rPr lang="en-US" sz="1200" b="1" dirty="0">
                <a:latin typeface="Calibri"/>
                <a:ea typeface="Calibri"/>
                <a:cs typeface="Calibri"/>
              </a:rPr>
              <a:t>What your child needs:</a:t>
            </a:r>
          </a:p>
          <a:p>
            <a:pPr>
              <a:buFont typeface="Arial"/>
            </a:pPr>
            <a:r>
              <a:rPr lang="en-US" sz="1200" dirty="0">
                <a:latin typeface="Calibri"/>
                <a:ea typeface="Calibri"/>
                <a:cs typeface="Calibri"/>
              </a:rPr>
              <a:t>As we go outside in </a:t>
            </a:r>
            <a:r>
              <a:rPr lang="en-US" sz="1200" b="1" dirty="0">
                <a:latin typeface="Calibri"/>
                <a:ea typeface="Calibri"/>
                <a:cs typeface="Calibri"/>
              </a:rPr>
              <a:t>all weathers, </a:t>
            </a:r>
            <a:r>
              <a:rPr lang="en-US" sz="1200" dirty="0">
                <a:latin typeface="Calibri"/>
                <a:ea typeface="Calibri"/>
                <a:cs typeface="Calibri"/>
              </a:rPr>
              <a:t>it is essential that your child is prepared:</a:t>
            </a:r>
            <a:endParaRPr lang="en-US" sz="1200" b="1" dirty="0">
              <a:latin typeface="Calibri"/>
              <a:ea typeface="Calibri"/>
              <a:cs typeface="Calibri"/>
            </a:endParaRPr>
          </a:p>
          <a:p>
            <a:pPr marL="171450" indent="-171450">
              <a:buFont typeface="Arial"/>
              <a:buChar char="•"/>
            </a:pPr>
            <a:r>
              <a:rPr lang="en-US" sz="1200" b="1" dirty="0">
                <a:latin typeface="Calibri"/>
                <a:ea typeface="Calibri"/>
                <a:cs typeface="Calibri"/>
              </a:rPr>
              <a:t>Waterproof coat and trousers</a:t>
            </a:r>
          </a:p>
          <a:p>
            <a:pPr marL="171450" indent="-171450">
              <a:buFont typeface="Arial"/>
              <a:buChar char="•"/>
            </a:pPr>
            <a:r>
              <a:rPr lang="en-US" sz="1200" b="1" dirty="0">
                <a:latin typeface="Calibri"/>
                <a:ea typeface="Calibri"/>
                <a:cs typeface="Calibri"/>
              </a:rPr>
              <a:t>Wellies (clearly labelled)</a:t>
            </a:r>
          </a:p>
          <a:p>
            <a:pPr marL="171450" indent="-171450">
              <a:buFont typeface="Arial"/>
              <a:buChar char="•"/>
            </a:pPr>
            <a:r>
              <a:rPr lang="en-US" sz="1200" b="1" dirty="0">
                <a:latin typeface="Calibri"/>
                <a:ea typeface="Calibri"/>
                <a:cs typeface="Calibri"/>
              </a:rPr>
              <a:t>Spare socks – </a:t>
            </a:r>
            <a:r>
              <a:rPr lang="en-US" sz="1200" dirty="0">
                <a:latin typeface="Calibri"/>
                <a:ea typeface="Calibri"/>
                <a:cs typeface="Calibri"/>
              </a:rPr>
              <a:t>these are often needed after wet play</a:t>
            </a:r>
          </a:p>
          <a:p>
            <a:endParaRPr lang="en-US" sz="1200" dirty="0">
              <a:latin typeface="Calibri"/>
              <a:ea typeface="Calibri"/>
              <a:cs typeface="Calibri"/>
            </a:endParaRPr>
          </a:p>
          <a:p>
            <a:r>
              <a:rPr lang="en-US" sz="1200" dirty="0">
                <a:latin typeface="Calibri"/>
                <a:ea typeface="Calibri"/>
                <a:cs typeface="Calibri"/>
              </a:rPr>
              <a:t>Please ensure these items are kept in school so your child can fully enjoy everything OPAL has to offer without getting cold or uncomfortable. </a:t>
            </a:r>
          </a:p>
        </p:txBody>
      </p:sp>
      <p:pic>
        <p:nvPicPr>
          <p:cNvPr id="4" name="Picture 3" descr="Learning - OPAL - Play Scotland">
            <a:extLst>
              <a:ext uri="{FF2B5EF4-FFF2-40B4-BE49-F238E27FC236}">
                <a16:creationId xmlns:a16="http://schemas.microsoft.com/office/drawing/2014/main" id="{08644C73-232A-4E16-8A1C-FF79949611EF}"/>
              </a:ext>
            </a:extLst>
          </p:cNvPr>
          <p:cNvPicPr>
            <a:picLocks noChangeAspect="1"/>
          </p:cNvPicPr>
          <p:nvPr/>
        </p:nvPicPr>
        <p:blipFill>
          <a:blip r:embed="rId2"/>
          <a:stretch>
            <a:fillRect/>
          </a:stretch>
        </p:blipFill>
        <p:spPr>
          <a:xfrm>
            <a:off x="4574165" y="4262438"/>
            <a:ext cx="1000125" cy="1069398"/>
          </a:xfrm>
          <a:prstGeom prst="rect">
            <a:avLst/>
          </a:prstGeom>
        </p:spPr>
      </p:pic>
      <p:sp>
        <p:nvSpPr>
          <p:cNvPr id="5" name="TextBox 4">
            <a:extLst>
              <a:ext uri="{FF2B5EF4-FFF2-40B4-BE49-F238E27FC236}">
                <a16:creationId xmlns:a16="http://schemas.microsoft.com/office/drawing/2014/main" id="{879E24E4-61B1-2532-DBE4-1A3D269CD630}"/>
              </a:ext>
            </a:extLst>
          </p:cNvPr>
          <p:cNvSpPr txBox="1"/>
          <p:nvPr/>
        </p:nvSpPr>
        <p:spPr>
          <a:xfrm>
            <a:off x="377504" y="7647963"/>
            <a:ext cx="5956183" cy="2308324"/>
          </a:xfrm>
          <a:prstGeom prst="rect">
            <a:avLst/>
          </a:prstGeom>
          <a:no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latin typeface="Calibri"/>
                <a:ea typeface="Calibri"/>
                <a:cs typeface="Calibri"/>
              </a:rPr>
              <a:t>Forest School – </a:t>
            </a:r>
            <a:r>
              <a:rPr lang="en-US" sz="1200" dirty="0">
                <a:latin typeface="Calibri"/>
                <a:ea typeface="Calibri"/>
                <a:cs typeface="Calibri"/>
              </a:rPr>
              <a:t>Forest school is a child-</a:t>
            </a:r>
            <a:r>
              <a:rPr lang="en-US" sz="1200" dirty="0" err="1">
                <a:latin typeface="Calibri"/>
                <a:ea typeface="Calibri"/>
                <a:cs typeface="Calibri"/>
              </a:rPr>
              <a:t>centred</a:t>
            </a:r>
            <a:r>
              <a:rPr lang="en-US" sz="1200" dirty="0">
                <a:latin typeface="Calibri"/>
                <a:ea typeface="Calibri"/>
                <a:cs typeface="Calibri"/>
              </a:rPr>
              <a:t>, inspirational learning process that offers hands-on experiences in a natural setting. It encourages creativity, builds confidence, and helps develop problem-solving skills as they learn to manage risks and explore outdoors. </a:t>
            </a:r>
          </a:p>
          <a:p>
            <a:endParaRPr lang="en-US" sz="1200" dirty="0">
              <a:latin typeface="Calibri"/>
              <a:ea typeface="Calibri"/>
              <a:cs typeface="Calibri"/>
            </a:endParaRPr>
          </a:p>
          <a:p>
            <a:r>
              <a:rPr lang="en-US" sz="1200" dirty="0">
                <a:latin typeface="Calibri"/>
                <a:ea typeface="Calibri"/>
                <a:cs typeface="Calibri"/>
              </a:rPr>
              <a:t>To ensure children get the most from these sessions:</a:t>
            </a:r>
          </a:p>
          <a:p>
            <a:pPr marL="171450" indent="-171450">
              <a:buFont typeface="Arial"/>
              <a:buChar char="•"/>
            </a:pPr>
            <a:r>
              <a:rPr lang="en-US" sz="1200" b="1" dirty="0">
                <a:latin typeface="Calibri"/>
                <a:ea typeface="Calibri"/>
                <a:cs typeface="Calibri"/>
              </a:rPr>
              <a:t>Waterproof clothing, </a:t>
            </a:r>
            <a:r>
              <a:rPr lang="en-US" sz="1200" dirty="0">
                <a:latin typeface="Calibri"/>
                <a:ea typeface="Calibri"/>
                <a:cs typeface="Calibri"/>
              </a:rPr>
              <a:t>including </a:t>
            </a:r>
            <a:r>
              <a:rPr lang="en-US" sz="1200" b="1" dirty="0">
                <a:latin typeface="Calibri"/>
                <a:ea typeface="Calibri"/>
                <a:cs typeface="Calibri"/>
              </a:rPr>
              <a:t>wellies and spare socks</a:t>
            </a:r>
            <a:r>
              <a:rPr lang="en-US" sz="1200" dirty="0">
                <a:latin typeface="Calibri"/>
                <a:ea typeface="Calibri"/>
                <a:cs typeface="Calibri"/>
              </a:rPr>
              <a:t>, must be kept in school. </a:t>
            </a:r>
          </a:p>
          <a:p>
            <a:pPr marL="171450" indent="-171450">
              <a:buFont typeface="Arial"/>
              <a:buChar char="•"/>
            </a:pPr>
            <a:r>
              <a:rPr lang="en-US" sz="1200" dirty="0">
                <a:latin typeface="Calibri"/>
                <a:ea typeface="Calibri"/>
                <a:cs typeface="Calibri"/>
              </a:rPr>
              <a:t>On Forest School days, children should come to school </a:t>
            </a:r>
            <a:r>
              <a:rPr lang="en-US" sz="1200" b="1" dirty="0">
                <a:latin typeface="Calibri"/>
                <a:ea typeface="Calibri"/>
                <a:cs typeface="Calibri"/>
              </a:rPr>
              <a:t>dressed in their outdoor gear </a:t>
            </a:r>
            <a:r>
              <a:rPr lang="en-US" sz="1200" dirty="0">
                <a:latin typeface="Calibri"/>
                <a:ea typeface="Calibri"/>
                <a:cs typeface="Calibri"/>
              </a:rPr>
              <a:t>to </a:t>
            </a:r>
            <a:r>
              <a:rPr lang="en-US" sz="1200" dirty="0" err="1">
                <a:latin typeface="Calibri"/>
                <a:ea typeface="Calibri"/>
                <a:cs typeface="Calibri"/>
              </a:rPr>
              <a:t>maximise</a:t>
            </a:r>
            <a:r>
              <a:rPr lang="en-US" sz="1200" dirty="0">
                <a:latin typeface="Calibri"/>
                <a:ea typeface="Calibri"/>
                <a:cs typeface="Calibri"/>
              </a:rPr>
              <a:t> time spent learning outside, they will need their school uniform to change into afterwards. </a:t>
            </a:r>
          </a:p>
          <a:p>
            <a:r>
              <a:rPr lang="en-US" sz="1200" dirty="0">
                <a:latin typeface="Calibri"/>
                <a:ea typeface="Calibri"/>
                <a:cs typeface="Calibri"/>
              </a:rPr>
              <a:t>Forest school days will be notified to parents each term and the chalk board outside reception also shows which class will be at Forest School that week. </a:t>
            </a:r>
          </a:p>
          <a:p>
            <a:endParaRPr lang="en-US" sz="1200" dirty="0">
              <a:latin typeface="Calibri"/>
              <a:ea typeface="Calibri"/>
              <a:cs typeface="Calibri"/>
            </a:endParaRPr>
          </a:p>
        </p:txBody>
      </p:sp>
      <p:pic>
        <p:nvPicPr>
          <p:cNvPr id="6" name="Picture 5" descr="Riseley CofE Primary School - Forest School">
            <a:extLst>
              <a:ext uri="{FF2B5EF4-FFF2-40B4-BE49-F238E27FC236}">
                <a16:creationId xmlns:a16="http://schemas.microsoft.com/office/drawing/2014/main" id="{A6435D19-ACCC-F655-D7A1-57DE8B357867}"/>
              </a:ext>
            </a:extLst>
          </p:cNvPr>
          <p:cNvPicPr>
            <a:picLocks noChangeAspect="1"/>
          </p:cNvPicPr>
          <p:nvPr/>
        </p:nvPicPr>
        <p:blipFill>
          <a:blip r:embed="rId3"/>
          <a:stretch>
            <a:fillRect/>
          </a:stretch>
        </p:blipFill>
        <p:spPr>
          <a:xfrm>
            <a:off x="5358245" y="9583015"/>
            <a:ext cx="938646" cy="507424"/>
          </a:xfrm>
          <a:prstGeom prst="rect">
            <a:avLst/>
          </a:prstGeom>
        </p:spPr>
      </p:pic>
      <p:sp>
        <p:nvSpPr>
          <p:cNvPr id="7" name="TextBox 6">
            <a:extLst>
              <a:ext uri="{FF2B5EF4-FFF2-40B4-BE49-F238E27FC236}">
                <a16:creationId xmlns:a16="http://schemas.microsoft.com/office/drawing/2014/main" id="{3F8651CA-C32F-6F63-3E39-D4864FEAB105}"/>
              </a:ext>
            </a:extLst>
          </p:cNvPr>
          <p:cNvSpPr txBox="1"/>
          <p:nvPr/>
        </p:nvSpPr>
        <p:spPr>
          <a:xfrm>
            <a:off x="346840" y="10103650"/>
            <a:ext cx="5948556" cy="830997"/>
          </a:xfrm>
          <a:prstGeom prst="rect">
            <a:avLst/>
          </a:prstGeom>
          <a:no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latin typeface="Calibri"/>
                <a:ea typeface="Calibri"/>
                <a:cs typeface="Calibri"/>
              </a:rPr>
              <a:t>PE-</a:t>
            </a:r>
            <a:r>
              <a:rPr lang="en-US" sz="1200" dirty="0">
                <a:latin typeface="Calibri"/>
                <a:ea typeface="Calibri"/>
                <a:cs typeface="Calibri"/>
              </a:rPr>
              <a:t> Children wear their PE kit into school on their PE days. Sports activities are key to our curriculum and help the children be fit and healthy. Children will need black PE shorts and coloured t-shirt depending on which house they are in,  red hoodie/sweatshirt and </a:t>
            </a:r>
            <a:r>
              <a:rPr lang="en-US" sz="1200" err="1">
                <a:latin typeface="Calibri"/>
                <a:ea typeface="Calibri"/>
                <a:cs typeface="Calibri"/>
              </a:rPr>
              <a:t>plimsolls</a:t>
            </a:r>
            <a:r>
              <a:rPr lang="en-US" sz="1200" dirty="0">
                <a:latin typeface="Calibri"/>
                <a:ea typeface="Calibri"/>
                <a:cs typeface="Calibri"/>
              </a:rPr>
              <a:t>. The house </a:t>
            </a:r>
            <a:r>
              <a:rPr lang="en-US" sz="1200" err="1">
                <a:latin typeface="Calibri"/>
                <a:ea typeface="Calibri"/>
                <a:cs typeface="Calibri"/>
              </a:rPr>
              <a:t>colours</a:t>
            </a:r>
            <a:r>
              <a:rPr lang="en-US" sz="1200" dirty="0">
                <a:latin typeface="Calibri"/>
                <a:ea typeface="Calibri"/>
                <a:cs typeface="Calibri"/>
              </a:rPr>
              <a:t> are </a:t>
            </a:r>
            <a:r>
              <a:rPr lang="en-US" sz="1200" dirty="0">
                <a:solidFill>
                  <a:srgbClr val="00B0F0"/>
                </a:solidFill>
                <a:latin typeface="Calibri"/>
                <a:ea typeface="Calibri"/>
                <a:cs typeface="Calibri"/>
              </a:rPr>
              <a:t>Blue – Compassion</a:t>
            </a:r>
            <a:r>
              <a:rPr lang="en-US" sz="1200" dirty="0">
                <a:latin typeface="Calibri"/>
                <a:ea typeface="Calibri"/>
                <a:cs typeface="Calibri"/>
              </a:rPr>
              <a:t>, </a:t>
            </a:r>
            <a:r>
              <a:rPr lang="en-US" sz="1200" dirty="0">
                <a:solidFill>
                  <a:srgbClr val="F5D20A"/>
                </a:solidFill>
                <a:latin typeface="Calibri"/>
                <a:ea typeface="Calibri"/>
                <a:cs typeface="Calibri"/>
              </a:rPr>
              <a:t>Yellow – Courage</a:t>
            </a:r>
            <a:r>
              <a:rPr lang="en-US" sz="1200" dirty="0">
                <a:latin typeface="Calibri"/>
                <a:ea typeface="Calibri"/>
                <a:cs typeface="Calibri"/>
              </a:rPr>
              <a:t> and </a:t>
            </a:r>
            <a:r>
              <a:rPr lang="en-US" sz="1200" dirty="0">
                <a:solidFill>
                  <a:srgbClr val="92D050"/>
                </a:solidFill>
                <a:latin typeface="Calibri"/>
                <a:ea typeface="Calibri"/>
                <a:cs typeface="Calibri"/>
              </a:rPr>
              <a:t>Green – Justice</a:t>
            </a:r>
            <a:r>
              <a:rPr lang="en-US" sz="1200" dirty="0">
                <a:latin typeface="Calibri"/>
                <a:ea typeface="Calibri"/>
                <a:cs typeface="Calibri"/>
              </a:rPr>
              <a:t>. </a:t>
            </a:r>
          </a:p>
        </p:txBody>
      </p:sp>
      <p:sp>
        <p:nvSpPr>
          <p:cNvPr id="8" name="TextBox 7">
            <a:extLst>
              <a:ext uri="{FF2B5EF4-FFF2-40B4-BE49-F238E27FC236}">
                <a16:creationId xmlns:a16="http://schemas.microsoft.com/office/drawing/2014/main" id="{AB6C10D5-144C-2C8D-59E0-0890DE1A3A0F}"/>
              </a:ext>
            </a:extLst>
          </p:cNvPr>
          <p:cNvSpPr txBox="1"/>
          <p:nvPr/>
        </p:nvSpPr>
        <p:spPr>
          <a:xfrm>
            <a:off x="350947" y="10931338"/>
            <a:ext cx="5950323" cy="830997"/>
          </a:xfrm>
          <a:prstGeom prst="rect">
            <a:avLst/>
          </a:prstGeom>
          <a:no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latin typeface="Calibri"/>
                <a:ea typeface="Calibri"/>
                <a:cs typeface="Calibri"/>
              </a:rPr>
              <a:t>Uniform – </a:t>
            </a:r>
            <a:r>
              <a:rPr lang="en-US" sz="1200" dirty="0">
                <a:latin typeface="Calibri"/>
                <a:ea typeface="Calibri"/>
                <a:cs typeface="Calibri"/>
              </a:rPr>
              <a:t>it is our school policy that children wear school uniform when attending school or participating in school-</a:t>
            </a:r>
            <a:r>
              <a:rPr lang="en-US" sz="1200" dirty="0" err="1">
                <a:latin typeface="Calibri"/>
                <a:ea typeface="Calibri"/>
                <a:cs typeface="Calibri"/>
              </a:rPr>
              <a:t>organised</a:t>
            </a:r>
            <a:r>
              <a:rPr lang="en-US" sz="1200" dirty="0">
                <a:latin typeface="Calibri"/>
                <a:ea typeface="Calibri"/>
                <a:cs typeface="Calibri"/>
              </a:rPr>
              <a:t> events outside of normal school hours. You can find details of our uniform on the website </a:t>
            </a:r>
            <a:r>
              <a:rPr lang="en-US" sz="1200" dirty="0">
                <a:latin typeface="Calibri"/>
                <a:ea typeface="Calibri"/>
                <a:cs typeface="Calibri"/>
                <a:hlinkClick r:id="rId4"/>
              </a:rPr>
              <a:t>School uniform</a:t>
            </a:r>
            <a:r>
              <a:rPr lang="en-US" sz="1200" dirty="0">
                <a:latin typeface="Calibri"/>
                <a:ea typeface="Calibri"/>
                <a:cs typeface="Calibri"/>
              </a:rPr>
              <a:t>. Items with the Monkton logo are available from </a:t>
            </a:r>
            <a:r>
              <a:rPr lang="en-US" sz="1200" dirty="0">
                <a:latin typeface="Calibri"/>
                <a:ea typeface="Calibri"/>
                <a:cs typeface="Calibri"/>
                <a:hlinkClick r:id="rId5"/>
              </a:rPr>
              <a:t>Kent Workwear </a:t>
            </a:r>
            <a:r>
              <a:rPr lang="en-US" sz="1200" dirty="0">
                <a:latin typeface="Calibri"/>
                <a:ea typeface="Calibri"/>
                <a:cs typeface="Calibri"/>
              </a:rPr>
              <a:t>who are based at </a:t>
            </a:r>
            <a:r>
              <a:rPr lang="en-US" sz="1200" dirty="0" err="1">
                <a:latin typeface="Calibri"/>
                <a:ea typeface="Calibri"/>
                <a:cs typeface="Calibri"/>
              </a:rPr>
              <a:t>Manston</a:t>
            </a:r>
            <a:r>
              <a:rPr lang="en-US" sz="1200" dirty="0">
                <a:latin typeface="Calibri"/>
                <a:ea typeface="Calibri"/>
                <a:cs typeface="Calibri"/>
              </a:rPr>
              <a:t>. </a:t>
            </a:r>
          </a:p>
        </p:txBody>
      </p:sp>
    </p:spTree>
    <p:extLst>
      <p:ext uri="{BB962C8B-B14F-4D97-AF65-F5344CB8AC3E}">
        <p14:creationId xmlns:p14="http://schemas.microsoft.com/office/powerpoint/2010/main" val="566718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2A311D0-4721-25D5-D9C0-1777162AFD11}"/>
              </a:ext>
            </a:extLst>
          </p:cNvPr>
          <p:cNvSpPr txBox="1"/>
          <p:nvPr/>
        </p:nvSpPr>
        <p:spPr>
          <a:xfrm>
            <a:off x="308161" y="308161"/>
            <a:ext cx="6107205" cy="3600986"/>
          </a:xfrm>
          <a:prstGeom prst="rect">
            <a:avLst/>
          </a:prstGeom>
          <a:no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latin typeface="Calibri"/>
                <a:ea typeface="Calibri"/>
                <a:cs typeface="Calibri"/>
              </a:rPr>
              <a:t>SEND –</a:t>
            </a:r>
            <a:r>
              <a:rPr lang="en-US" sz="1200" dirty="0">
                <a:latin typeface="Calibri"/>
                <a:ea typeface="Calibri"/>
                <a:cs typeface="Calibri"/>
              </a:rPr>
              <a:t> Our SEND Co-</a:t>
            </a:r>
            <a:r>
              <a:rPr lang="en-US" sz="1200" dirty="0" err="1">
                <a:latin typeface="Calibri"/>
                <a:ea typeface="Calibri"/>
                <a:cs typeface="Calibri"/>
              </a:rPr>
              <a:t>ordinator</a:t>
            </a:r>
            <a:r>
              <a:rPr lang="en-US" sz="1200" dirty="0">
                <a:latin typeface="Calibri"/>
                <a:ea typeface="Calibri"/>
                <a:cs typeface="Calibri"/>
              </a:rPr>
              <a:t> (SENCO) is </a:t>
            </a:r>
            <a:r>
              <a:rPr lang="en-US" sz="1200" dirty="0" err="1">
                <a:latin typeface="Calibri"/>
                <a:ea typeface="Calibri"/>
                <a:cs typeface="Calibri"/>
              </a:rPr>
              <a:t>Mrs</a:t>
            </a:r>
            <a:r>
              <a:rPr lang="en-US" sz="1200" dirty="0">
                <a:latin typeface="Calibri"/>
                <a:ea typeface="Calibri"/>
                <a:cs typeface="Calibri"/>
              </a:rPr>
              <a:t> J Guilder, her email address is </a:t>
            </a:r>
            <a:r>
              <a:rPr lang="en-US" sz="1200" dirty="0">
                <a:ea typeface="+mn-lt"/>
                <a:cs typeface="+mn-lt"/>
                <a:hlinkClick r:id="rId2"/>
              </a:rPr>
              <a:t>jguilder@monkton.kent.sch.uk</a:t>
            </a:r>
            <a:endParaRPr lang="en-US" sz="1200">
              <a:latin typeface="Calibri"/>
              <a:ea typeface="Calibri"/>
              <a:cs typeface="Calibri"/>
            </a:endParaRPr>
          </a:p>
          <a:p>
            <a:endParaRPr lang="en-US" sz="1200" dirty="0">
              <a:latin typeface="Aptos"/>
              <a:ea typeface="Calibri"/>
              <a:cs typeface="Calibri"/>
            </a:endParaRPr>
          </a:p>
          <a:p>
            <a:r>
              <a:rPr lang="en-US" sz="1200" dirty="0">
                <a:latin typeface="Aptos"/>
                <a:ea typeface="Calibri"/>
                <a:cs typeface="Calibri"/>
              </a:rPr>
              <a:t>You can find lots of information about Special Educational Needs and Disabilities on our website </a:t>
            </a:r>
            <a:r>
              <a:rPr lang="en-US" sz="1200" dirty="0">
                <a:latin typeface="Aptos"/>
                <a:ea typeface="Calibri"/>
                <a:cs typeface="Calibri"/>
                <a:hlinkClick r:id="rId3"/>
              </a:rPr>
              <a:t>SEND</a:t>
            </a:r>
          </a:p>
          <a:p>
            <a:endParaRPr lang="en-US" sz="1200" dirty="0">
              <a:latin typeface="Aptos"/>
              <a:ea typeface="Calibri"/>
              <a:cs typeface="Calibri"/>
            </a:endParaRPr>
          </a:p>
          <a:p>
            <a:endParaRPr lang="en-US" sz="1200" dirty="0">
              <a:latin typeface="Aptos"/>
              <a:ea typeface="Calibri"/>
              <a:cs typeface="Calibri"/>
            </a:endParaRPr>
          </a:p>
          <a:p>
            <a:r>
              <a:rPr lang="en-US" sz="1200" b="1" dirty="0">
                <a:latin typeface="Aptos"/>
                <a:ea typeface="Calibri"/>
                <a:cs typeface="Calibri"/>
              </a:rPr>
              <a:t>Thrive –  What is the Thrive approach.  </a:t>
            </a:r>
          </a:p>
          <a:p>
            <a:r>
              <a:rPr lang="en-US" sz="1200" dirty="0">
                <a:latin typeface="Aptos"/>
                <a:ea typeface="Calibri"/>
                <a:cs typeface="Calibri"/>
              </a:rPr>
              <a:t>Children cannot always put their needs into words, but the way children behave can tell us a lot about how they are feeling. For over 25 years,  Thrive has been working with schools and </a:t>
            </a:r>
            <a:r>
              <a:rPr lang="en-US" sz="1200" err="1">
                <a:latin typeface="Aptos"/>
                <a:ea typeface="Calibri"/>
                <a:cs typeface="Calibri"/>
              </a:rPr>
              <a:t>organisations</a:t>
            </a:r>
            <a:r>
              <a:rPr lang="en-US" sz="1200" dirty="0">
                <a:latin typeface="Aptos"/>
                <a:ea typeface="Calibri"/>
                <a:cs typeface="Calibri"/>
              </a:rPr>
              <a:t> to support the mental health and wellbeing of children and young people. </a:t>
            </a:r>
            <a:endParaRPr lang="en-US" dirty="0">
              <a:latin typeface="Aptos"/>
              <a:ea typeface="Calibri"/>
              <a:cs typeface="Calibri"/>
            </a:endParaRPr>
          </a:p>
          <a:p>
            <a:r>
              <a:rPr lang="en-US" sz="1200" dirty="0">
                <a:latin typeface="Aptos"/>
                <a:ea typeface="Calibri"/>
                <a:cs typeface="Calibri"/>
              </a:rPr>
              <a:t>At Monkton, Thrive is a whole-school approach. We believe that all </a:t>
            </a:r>
            <a:r>
              <a:rPr lang="en-US" sz="1200" dirty="0" err="1">
                <a:latin typeface="Aptos"/>
                <a:ea typeface="Calibri"/>
                <a:cs typeface="Calibri"/>
              </a:rPr>
              <a:t>behaviour</a:t>
            </a:r>
            <a:r>
              <a:rPr lang="en-US" sz="1200" dirty="0">
                <a:latin typeface="Aptos"/>
                <a:ea typeface="Calibri"/>
                <a:cs typeface="Calibri"/>
              </a:rPr>
              <a:t> is communication, that communication needs to be understood and supported. Thrive feeds into everything we do; celebration assemblies, getting to know everyone and their families, sharing all achievements not just academic ones, celebrating our diversity, and our collective spirit. </a:t>
            </a:r>
            <a:endParaRPr lang="en-US" dirty="0">
              <a:latin typeface="Aptos"/>
              <a:ea typeface="Calibri"/>
              <a:cs typeface="Calibri"/>
            </a:endParaRPr>
          </a:p>
          <a:p>
            <a:r>
              <a:rPr lang="en-US" sz="1200" dirty="0">
                <a:ea typeface="Calibri"/>
                <a:cs typeface="Calibri"/>
              </a:rPr>
              <a:t>We have a page dedicated to Thrive on our website which you can find here </a:t>
            </a:r>
            <a:r>
              <a:rPr lang="en-US" sz="1200" dirty="0">
                <a:ea typeface="Calibri"/>
                <a:cs typeface="Calibri"/>
                <a:hlinkClick r:id="rId4"/>
              </a:rPr>
              <a:t>Thrive</a:t>
            </a:r>
          </a:p>
          <a:p>
            <a:endParaRPr lang="en-US" sz="1200" dirty="0">
              <a:ea typeface="Calibri"/>
              <a:cs typeface="Calibri"/>
            </a:endParaRPr>
          </a:p>
        </p:txBody>
      </p:sp>
      <p:pic>
        <p:nvPicPr>
          <p:cNvPr id="3" name="Picture 2" descr="A black and white logo&#10;&#10;AI-generated content may be incorrect.">
            <a:extLst>
              <a:ext uri="{FF2B5EF4-FFF2-40B4-BE49-F238E27FC236}">
                <a16:creationId xmlns:a16="http://schemas.microsoft.com/office/drawing/2014/main" id="{9E008C31-F16C-8F77-81D1-B06C6EE7A053}"/>
              </a:ext>
            </a:extLst>
          </p:cNvPr>
          <p:cNvPicPr>
            <a:picLocks noChangeAspect="1"/>
          </p:cNvPicPr>
          <p:nvPr/>
        </p:nvPicPr>
        <p:blipFill>
          <a:blip r:embed="rId5"/>
          <a:stretch>
            <a:fillRect/>
          </a:stretch>
        </p:blipFill>
        <p:spPr>
          <a:xfrm>
            <a:off x="3837016" y="1275310"/>
            <a:ext cx="1487286" cy="549334"/>
          </a:xfrm>
          <a:prstGeom prst="rect">
            <a:avLst/>
          </a:prstGeom>
        </p:spPr>
      </p:pic>
      <p:sp>
        <p:nvSpPr>
          <p:cNvPr id="5" name="TextBox 4">
            <a:extLst>
              <a:ext uri="{FF2B5EF4-FFF2-40B4-BE49-F238E27FC236}">
                <a16:creationId xmlns:a16="http://schemas.microsoft.com/office/drawing/2014/main" id="{70F417D9-CDF1-95DB-B0C1-8B55EA1C6141}"/>
              </a:ext>
            </a:extLst>
          </p:cNvPr>
          <p:cNvSpPr txBox="1"/>
          <p:nvPr/>
        </p:nvSpPr>
        <p:spPr>
          <a:xfrm>
            <a:off x="279128" y="5903462"/>
            <a:ext cx="6140823" cy="1200329"/>
          </a:xfrm>
          <a:prstGeom prst="rect">
            <a:avLst/>
          </a:prstGeom>
          <a:no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latin typeface="Calibri"/>
                <a:ea typeface="Calibri"/>
                <a:cs typeface="Calibri"/>
              </a:rPr>
              <a:t>Arbor –</a:t>
            </a:r>
            <a:r>
              <a:rPr lang="en-US" sz="1200" dirty="0">
                <a:latin typeface="Calibri"/>
                <a:ea typeface="Calibri"/>
                <a:cs typeface="Calibri"/>
              </a:rPr>
              <a:t> The school uses Arbor Management Information System to manage all pupil information and daily administration.  The Arbor Parent Portal/App allows parents to manage their child's activities, including breakfast club and teacher led clubs, payments for trips, attendance and progress. </a:t>
            </a:r>
            <a:endParaRPr lang="en-US"/>
          </a:p>
          <a:p>
            <a:r>
              <a:rPr lang="en-US" sz="1200" dirty="0">
                <a:latin typeface="Calibri"/>
                <a:ea typeface="Calibri"/>
                <a:cs typeface="Calibri"/>
              </a:rPr>
              <a:t>You will be able to download the app using your email address and a password. We will send out details later. </a:t>
            </a:r>
            <a:endParaRPr lang="en-US" dirty="0"/>
          </a:p>
        </p:txBody>
      </p:sp>
      <p:sp>
        <p:nvSpPr>
          <p:cNvPr id="4" name="TextBox 3">
            <a:extLst>
              <a:ext uri="{FF2B5EF4-FFF2-40B4-BE49-F238E27FC236}">
                <a16:creationId xmlns:a16="http://schemas.microsoft.com/office/drawing/2014/main" id="{31C631D6-8209-28F9-CB89-033881A23D62}"/>
              </a:ext>
            </a:extLst>
          </p:cNvPr>
          <p:cNvSpPr txBox="1"/>
          <p:nvPr/>
        </p:nvSpPr>
        <p:spPr>
          <a:xfrm>
            <a:off x="323670" y="8858905"/>
            <a:ext cx="5155324" cy="1015663"/>
          </a:xfrm>
          <a:prstGeom prst="rect">
            <a:avLst/>
          </a:prstGeom>
          <a:no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b="1" dirty="0">
                <a:latin typeface="Calibri"/>
                <a:ea typeface="Calibri"/>
                <a:cs typeface="Calibri"/>
              </a:rPr>
              <a:t>Medicines – </a:t>
            </a:r>
            <a:r>
              <a:rPr lang="en-GB" sz="1200" dirty="0">
                <a:latin typeface="Calibri"/>
                <a:ea typeface="Calibri"/>
                <a:cs typeface="Calibri"/>
              </a:rPr>
              <a:t>Very occasionally, your child may need some medication that has to be taken during the school day. Please bring the medicine to the school office and we will ask you to complete a consent form with dosage instructions. All medicines are kept locked in a cupboard or fridge (if needed) and we will ensure medication is given at correct times. </a:t>
            </a:r>
          </a:p>
        </p:txBody>
      </p:sp>
      <p:pic>
        <p:nvPicPr>
          <p:cNvPr id="6" name="Picture 5" descr="Medication Clipart Images - Free ...">
            <a:extLst>
              <a:ext uri="{FF2B5EF4-FFF2-40B4-BE49-F238E27FC236}">
                <a16:creationId xmlns:a16="http://schemas.microsoft.com/office/drawing/2014/main" id="{ACEF54BA-C1D8-DB20-FC88-74B263E6D1A8}"/>
              </a:ext>
            </a:extLst>
          </p:cNvPr>
          <p:cNvPicPr>
            <a:picLocks noChangeAspect="1"/>
          </p:cNvPicPr>
          <p:nvPr/>
        </p:nvPicPr>
        <p:blipFill>
          <a:blip r:embed="rId6"/>
          <a:stretch>
            <a:fillRect/>
          </a:stretch>
        </p:blipFill>
        <p:spPr>
          <a:xfrm>
            <a:off x="5630574" y="8955665"/>
            <a:ext cx="792307" cy="792307"/>
          </a:xfrm>
          <a:prstGeom prst="rect">
            <a:avLst/>
          </a:prstGeom>
        </p:spPr>
      </p:pic>
      <p:sp>
        <p:nvSpPr>
          <p:cNvPr id="7" name="TextBox 6">
            <a:extLst>
              <a:ext uri="{FF2B5EF4-FFF2-40B4-BE49-F238E27FC236}">
                <a16:creationId xmlns:a16="http://schemas.microsoft.com/office/drawing/2014/main" id="{DB41CC92-FEE7-D678-9E53-33F6286DE3F2}"/>
              </a:ext>
            </a:extLst>
          </p:cNvPr>
          <p:cNvSpPr txBox="1"/>
          <p:nvPr/>
        </p:nvSpPr>
        <p:spPr>
          <a:xfrm>
            <a:off x="1471925" y="7387100"/>
            <a:ext cx="4950372" cy="1200329"/>
          </a:xfrm>
          <a:prstGeom prst="rect">
            <a:avLst/>
          </a:prstGeom>
          <a:no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b="1" dirty="0">
                <a:latin typeface="Calibri"/>
                <a:ea typeface="Calibri"/>
                <a:cs typeface="Calibri"/>
              </a:rPr>
              <a:t>Letters and communications – </a:t>
            </a:r>
            <a:r>
              <a:rPr lang="en-GB" sz="1200" dirty="0">
                <a:latin typeface="Calibri"/>
                <a:ea typeface="Calibri"/>
                <a:cs typeface="Calibri"/>
              </a:rPr>
              <a:t>all communications to parents are normally sent out via Arbor. Letters home, newsletters and other communications are also put on our website, some may go on our noticeboard which is just by reception, and we will also use our Facebook page to share some items of interest to parents. Please make sure your email address is kept up-to-date to ensure you receive all the relevant information. </a:t>
            </a:r>
          </a:p>
        </p:txBody>
      </p:sp>
      <p:pic>
        <p:nvPicPr>
          <p:cNvPr id="8" name="Picture 7" descr="Email SVG, Mail Eps, Mail Symbol, Email ...">
            <a:extLst>
              <a:ext uri="{FF2B5EF4-FFF2-40B4-BE49-F238E27FC236}">
                <a16:creationId xmlns:a16="http://schemas.microsoft.com/office/drawing/2014/main" id="{6C3B55ED-141D-0095-7526-AC87157D482D}"/>
              </a:ext>
            </a:extLst>
          </p:cNvPr>
          <p:cNvPicPr>
            <a:picLocks noChangeAspect="1"/>
          </p:cNvPicPr>
          <p:nvPr/>
        </p:nvPicPr>
        <p:blipFill>
          <a:blip r:embed="rId7"/>
          <a:stretch>
            <a:fillRect/>
          </a:stretch>
        </p:blipFill>
        <p:spPr>
          <a:xfrm>
            <a:off x="227301" y="7570211"/>
            <a:ext cx="1069398" cy="1000125"/>
          </a:xfrm>
          <a:prstGeom prst="rect">
            <a:avLst/>
          </a:prstGeom>
        </p:spPr>
      </p:pic>
      <p:sp>
        <p:nvSpPr>
          <p:cNvPr id="9" name="TextBox 8">
            <a:extLst>
              <a:ext uri="{FF2B5EF4-FFF2-40B4-BE49-F238E27FC236}">
                <a16:creationId xmlns:a16="http://schemas.microsoft.com/office/drawing/2014/main" id="{A57F8DC1-3E0F-4912-995D-F9A73C6A86E0}"/>
              </a:ext>
            </a:extLst>
          </p:cNvPr>
          <p:cNvSpPr txBox="1"/>
          <p:nvPr/>
        </p:nvSpPr>
        <p:spPr>
          <a:xfrm>
            <a:off x="311607" y="10266696"/>
            <a:ext cx="5155324" cy="646331"/>
          </a:xfrm>
          <a:prstGeom prst="rect">
            <a:avLst/>
          </a:prstGeom>
          <a:no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b="1" dirty="0">
                <a:latin typeface="Calibri"/>
                <a:ea typeface="Calibri"/>
                <a:cs typeface="Calibri"/>
              </a:rPr>
              <a:t>Library Books – </a:t>
            </a:r>
            <a:r>
              <a:rPr lang="en-GB" sz="1200" dirty="0">
                <a:latin typeface="Calibri"/>
                <a:ea typeface="Calibri"/>
                <a:cs typeface="Calibri"/>
              </a:rPr>
              <a:t>Children will sometimes bring home a library book from the school library. This book will have been chosen by your child, it may not be their reading ability, but the idea is for them to enjoy looking at it or sharing with you. </a:t>
            </a:r>
          </a:p>
        </p:txBody>
      </p:sp>
      <p:pic>
        <p:nvPicPr>
          <p:cNvPr id="10" name="Picture 9" descr="Library Clip Art Images - Free Download ...">
            <a:extLst>
              <a:ext uri="{FF2B5EF4-FFF2-40B4-BE49-F238E27FC236}">
                <a16:creationId xmlns:a16="http://schemas.microsoft.com/office/drawing/2014/main" id="{05B28C55-D632-F559-FB9E-B90E1C8CBA51}"/>
              </a:ext>
            </a:extLst>
          </p:cNvPr>
          <p:cNvPicPr>
            <a:picLocks noChangeAspect="1"/>
          </p:cNvPicPr>
          <p:nvPr/>
        </p:nvPicPr>
        <p:blipFill>
          <a:blip r:embed="rId8"/>
          <a:stretch>
            <a:fillRect/>
          </a:stretch>
        </p:blipFill>
        <p:spPr>
          <a:xfrm>
            <a:off x="5733616" y="10164040"/>
            <a:ext cx="707449" cy="834738"/>
          </a:xfrm>
          <a:prstGeom prst="rect">
            <a:avLst/>
          </a:prstGeom>
        </p:spPr>
      </p:pic>
      <p:pic>
        <p:nvPicPr>
          <p:cNvPr id="11" name="Picture 10" descr="Lost Property / Lost and Found Signs ...">
            <a:extLst>
              <a:ext uri="{FF2B5EF4-FFF2-40B4-BE49-F238E27FC236}">
                <a16:creationId xmlns:a16="http://schemas.microsoft.com/office/drawing/2014/main" id="{98F8F122-C659-0858-59AC-5922B006253B}"/>
              </a:ext>
            </a:extLst>
          </p:cNvPr>
          <p:cNvPicPr>
            <a:picLocks noChangeAspect="1"/>
          </p:cNvPicPr>
          <p:nvPr/>
        </p:nvPicPr>
        <p:blipFill>
          <a:blip r:embed="rId9"/>
          <a:stretch>
            <a:fillRect/>
          </a:stretch>
        </p:blipFill>
        <p:spPr>
          <a:xfrm>
            <a:off x="321684" y="11136022"/>
            <a:ext cx="1001857" cy="674545"/>
          </a:xfrm>
          <a:prstGeom prst="rect">
            <a:avLst/>
          </a:prstGeom>
        </p:spPr>
      </p:pic>
      <p:sp>
        <p:nvSpPr>
          <p:cNvPr id="12" name="TextBox 11">
            <a:extLst>
              <a:ext uri="{FF2B5EF4-FFF2-40B4-BE49-F238E27FC236}">
                <a16:creationId xmlns:a16="http://schemas.microsoft.com/office/drawing/2014/main" id="{BF33707D-A8FA-B44A-2E5A-141F7A217F49}"/>
              </a:ext>
            </a:extLst>
          </p:cNvPr>
          <p:cNvSpPr txBox="1"/>
          <p:nvPr/>
        </p:nvSpPr>
        <p:spPr>
          <a:xfrm>
            <a:off x="1519102" y="11144668"/>
            <a:ext cx="4913586" cy="646331"/>
          </a:xfrm>
          <a:prstGeom prst="rect">
            <a:avLst/>
          </a:prstGeom>
          <a:no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dirty="0">
                <a:latin typeface="Calibri"/>
                <a:ea typeface="Calibri"/>
                <a:cs typeface="Calibri"/>
              </a:rPr>
              <a:t>Please name all your children's belongings; even shoes and gloves. Sometimes children will misplace items, and it is easier to return them if they are named. </a:t>
            </a:r>
          </a:p>
        </p:txBody>
      </p:sp>
      <p:pic>
        <p:nvPicPr>
          <p:cNvPr id="15" name="Picture 14" descr="A blue circle with white text and rainbow colored swirls&#10;&#10;AI-generated content may be incorrect.">
            <a:extLst>
              <a:ext uri="{FF2B5EF4-FFF2-40B4-BE49-F238E27FC236}">
                <a16:creationId xmlns:a16="http://schemas.microsoft.com/office/drawing/2014/main" id="{6BF62794-FC61-FC73-4E6F-164AF99CE4D6}"/>
              </a:ext>
            </a:extLst>
          </p:cNvPr>
          <p:cNvPicPr>
            <a:picLocks noChangeAspect="1"/>
          </p:cNvPicPr>
          <p:nvPr/>
        </p:nvPicPr>
        <p:blipFill>
          <a:blip r:embed="rId10"/>
          <a:stretch>
            <a:fillRect/>
          </a:stretch>
        </p:blipFill>
        <p:spPr>
          <a:xfrm>
            <a:off x="5455227" y="1234471"/>
            <a:ext cx="640776" cy="596372"/>
          </a:xfrm>
          <a:prstGeom prst="rect">
            <a:avLst/>
          </a:prstGeom>
        </p:spPr>
      </p:pic>
      <p:pic>
        <p:nvPicPr>
          <p:cNvPr id="16" name="Picture 15" descr="A close-up of a logo&#10;&#10;AI-generated content may be incorrect.">
            <a:extLst>
              <a:ext uri="{FF2B5EF4-FFF2-40B4-BE49-F238E27FC236}">
                <a16:creationId xmlns:a16="http://schemas.microsoft.com/office/drawing/2014/main" id="{01D2C759-C16A-CAE9-A2E9-4CC41C8DFD86}"/>
              </a:ext>
            </a:extLst>
          </p:cNvPr>
          <p:cNvPicPr>
            <a:picLocks noChangeAspect="1"/>
          </p:cNvPicPr>
          <p:nvPr/>
        </p:nvPicPr>
        <p:blipFill>
          <a:blip r:embed="rId11"/>
          <a:stretch>
            <a:fillRect/>
          </a:stretch>
        </p:blipFill>
        <p:spPr>
          <a:xfrm>
            <a:off x="4963823" y="4529137"/>
            <a:ext cx="1640898" cy="587953"/>
          </a:xfrm>
          <a:prstGeom prst="rect">
            <a:avLst/>
          </a:prstGeom>
        </p:spPr>
      </p:pic>
      <p:sp>
        <p:nvSpPr>
          <p:cNvPr id="17" name="TextBox 16">
            <a:extLst>
              <a:ext uri="{FF2B5EF4-FFF2-40B4-BE49-F238E27FC236}">
                <a16:creationId xmlns:a16="http://schemas.microsoft.com/office/drawing/2014/main" id="{BD2560FA-1DF6-CB13-2C31-4AF7D486C135}"/>
              </a:ext>
            </a:extLst>
          </p:cNvPr>
          <p:cNvSpPr txBox="1"/>
          <p:nvPr/>
        </p:nvSpPr>
        <p:spPr>
          <a:xfrm>
            <a:off x="278618" y="4185906"/>
            <a:ext cx="4499161" cy="1569660"/>
          </a:xfrm>
          <a:prstGeom prst="rect">
            <a:avLst/>
          </a:prstGeom>
          <a:no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dirty="0"/>
              <a:t>At Monkton we aim to work with families and support them as much as possible. We have 2 Rainbow counsellors who provide support to children who have experienced a significant loss through death, relationship breakdown or other adverse circumstances. Please contact Mr Marston (</a:t>
            </a:r>
            <a:r>
              <a:rPr lang="en-GB" sz="1200" dirty="0">
                <a:hlinkClick r:id="rId12"/>
              </a:rPr>
              <a:t>cmarston@mandm.school</a:t>
            </a:r>
            <a:r>
              <a:rPr lang="en-GB" sz="1200" dirty="0"/>
              <a:t>) if you think your child would benefit from this type of support. More information can be found </a:t>
            </a:r>
            <a:r>
              <a:rPr lang="en-GB" sz="1200" dirty="0">
                <a:ea typeface="+mn-lt"/>
                <a:cs typeface="+mn-lt"/>
                <a:hlinkClick r:id="rId13"/>
              </a:rPr>
              <a:t>https://rainbowsgb.org/</a:t>
            </a:r>
            <a:r>
              <a:rPr lang="en-GB" sz="1200" dirty="0">
                <a:ea typeface="+mn-lt"/>
                <a:cs typeface="+mn-lt"/>
              </a:rPr>
              <a:t> </a:t>
            </a:r>
            <a:endParaRPr lang="en-GB" sz="1200" dirty="0"/>
          </a:p>
        </p:txBody>
      </p:sp>
    </p:spTree>
    <p:extLst>
      <p:ext uri="{BB962C8B-B14F-4D97-AF65-F5344CB8AC3E}">
        <p14:creationId xmlns:p14="http://schemas.microsoft.com/office/powerpoint/2010/main" val="3227452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29D608B-DB3A-C723-3E88-1F634ED1433B}"/>
              </a:ext>
            </a:extLst>
          </p:cNvPr>
          <p:cNvSpPr txBox="1"/>
          <p:nvPr/>
        </p:nvSpPr>
        <p:spPr>
          <a:xfrm>
            <a:off x="236482" y="215462"/>
            <a:ext cx="5192110" cy="1200329"/>
          </a:xfrm>
          <a:prstGeom prst="rect">
            <a:avLst/>
          </a:prstGeom>
          <a:no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b="1" dirty="0">
                <a:latin typeface="Calibri"/>
                <a:ea typeface="Calibri"/>
                <a:cs typeface="Calibri"/>
              </a:rPr>
              <a:t>Parking – </a:t>
            </a:r>
            <a:r>
              <a:rPr lang="en-GB" sz="1200" dirty="0">
                <a:latin typeface="Calibri"/>
                <a:ea typeface="Calibri"/>
                <a:cs typeface="Calibri"/>
              </a:rPr>
              <a:t>we try hard to have good relationships with our neighbours, being a small village school, we are aware parking is busy and sometimes dangerous. Please be respectful of residents and consider the dangers to children who are trying to cross safely. Under no circumstances are you permitted to park on the zig zag lines outside the school and we kindly ask parents to </a:t>
            </a:r>
            <a:r>
              <a:rPr lang="en-GB" sz="1200" b="1" dirty="0">
                <a:latin typeface="Calibri"/>
                <a:ea typeface="Calibri"/>
                <a:cs typeface="Calibri"/>
              </a:rPr>
              <a:t>refrain from entering or using the staff car park at any time, </a:t>
            </a:r>
            <a:r>
              <a:rPr lang="en-GB" sz="1200" dirty="0">
                <a:latin typeface="Calibri"/>
                <a:ea typeface="Calibri"/>
                <a:cs typeface="Calibri"/>
              </a:rPr>
              <a:t>including for quick drop-offs.</a:t>
            </a:r>
          </a:p>
        </p:txBody>
      </p:sp>
      <p:pic>
        <p:nvPicPr>
          <p:cNvPr id="3" name="Picture 2" descr="Parking.com">
            <a:extLst>
              <a:ext uri="{FF2B5EF4-FFF2-40B4-BE49-F238E27FC236}">
                <a16:creationId xmlns:a16="http://schemas.microsoft.com/office/drawing/2014/main" id="{21E6E880-F2FB-9C63-027C-60F3D2C108C5}"/>
              </a:ext>
            </a:extLst>
          </p:cNvPr>
          <p:cNvPicPr>
            <a:picLocks noChangeAspect="1"/>
          </p:cNvPicPr>
          <p:nvPr/>
        </p:nvPicPr>
        <p:blipFill>
          <a:blip r:embed="rId2"/>
          <a:stretch>
            <a:fillRect/>
          </a:stretch>
        </p:blipFill>
        <p:spPr>
          <a:xfrm>
            <a:off x="5551776" y="519977"/>
            <a:ext cx="845994" cy="587953"/>
          </a:xfrm>
          <a:prstGeom prst="rect">
            <a:avLst/>
          </a:prstGeom>
        </p:spPr>
      </p:pic>
      <p:sp>
        <p:nvSpPr>
          <p:cNvPr id="4" name="TextBox 3">
            <a:extLst>
              <a:ext uri="{FF2B5EF4-FFF2-40B4-BE49-F238E27FC236}">
                <a16:creationId xmlns:a16="http://schemas.microsoft.com/office/drawing/2014/main" id="{BE2F2DD3-825E-8FD4-ED59-3E1DBE7291D5}"/>
              </a:ext>
            </a:extLst>
          </p:cNvPr>
          <p:cNvSpPr txBox="1"/>
          <p:nvPr/>
        </p:nvSpPr>
        <p:spPr>
          <a:xfrm>
            <a:off x="220717" y="1597572"/>
            <a:ext cx="6374524" cy="1200329"/>
          </a:xfrm>
          <a:prstGeom prst="rect">
            <a:avLst/>
          </a:prstGeom>
          <a:no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b="1" dirty="0">
                <a:latin typeface="Calibri"/>
                <a:ea typeface="Calibri"/>
                <a:cs typeface="Calibri"/>
              </a:rPr>
              <a:t>Photographs and consents – </a:t>
            </a:r>
            <a:r>
              <a:rPr lang="en-GB" sz="1200" dirty="0">
                <a:latin typeface="Calibri"/>
                <a:ea typeface="Calibri"/>
                <a:cs typeface="Calibri"/>
              </a:rPr>
              <a:t>Photographs are a fantastic way to document the events in school. We take photos all the time, and we love to share what we are doing via our website, and Facebook page. You can find our Facebook page </a:t>
            </a:r>
            <a:r>
              <a:rPr lang="en-GB" sz="1200" dirty="0">
                <a:ea typeface="+mn-lt"/>
                <a:cs typeface="+mn-lt"/>
                <a:hlinkClick r:id="rId3"/>
              </a:rPr>
              <a:t>https://www.facebook.com/MonktonCEP</a:t>
            </a:r>
            <a:r>
              <a:rPr lang="en-GB" sz="1200" dirty="0">
                <a:ea typeface="+mn-lt"/>
                <a:cs typeface="+mn-lt"/>
              </a:rPr>
              <a:t> </a:t>
            </a:r>
          </a:p>
          <a:p>
            <a:r>
              <a:rPr lang="en-GB" sz="1200" dirty="0">
                <a:latin typeface="Aptos"/>
                <a:ea typeface="Calibri"/>
                <a:cs typeface="Calibri"/>
              </a:rPr>
              <a:t>We will request consent for taking photos of your child to use, as well as consents for Facebook, newspapers/magazines, school website, and external trips. These consents are done via the Arbor app/portal and we write to you when these are ready to be completed. </a:t>
            </a:r>
          </a:p>
        </p:txBody>
      </p:sp>
      <p:sp>
        <p:nvSpPr>
          <p:cNvPr id="5" name="TextBox 4">
            <a:extLst>
              <a:ext uri="{FF2B5EF4-FFF2-40B4-BE49-F238E27FC236}">
                <a16:creationId xmlns:a16="http://schemas.microsoft.com/office/drawing/2014/main" id="{8BF3D2D6-A899-F631-1B5B-A06EE150866D}"/>
              </a:ext>
            </a:extLst>
          </p:cNvPr>
          <p:cNvSpPr txBox="1"/>
          <p:nvPr/>
        </p:nvSpPr>
        <p:spPr>
          <a:xfrm>
            <a:off x="229675" y="4931023"/>
            <a:ext cx="6232634" cy="1569660"/>
          </a:xfrm>
          <a:prstGeom prst="rect">
            <a:avLst/>
          </a:prstGeom>
          <a:no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dirty="0">
                <a:latin typeface="Calibri"/>
                <a:ea typeface="Calibri"/>
                <a:cs typeface="Calibri"/>
              </a:rPr>
              <a:t>And finally …. our school website. We have already mentioned this several times throughout this document, but you will find a wealth of other useful information on our website, such as school calendar which shows everything going on in the school. Curriculum information, section for Parents/Carers, School life and Mindful Monkton. </a:t>
            </a:r>
          </a:p>
          <a:p>
            <a:r>
              <a:rPr lang="en-GB" sz="1200" dirty="0">
                <a:latin typeface="Calibri"/>
                <a:ea typeface="Calibri"/>
                <a:cs typeface="Calibri"/>
              </a:rPr>
              <a:t>We hope you will make full use of the website to find answers to any queries, but you can also contact the office on 01843 821394 if you need further help. </a:t>
            </a:r>
          </a:p>
          <a:p>
            <a:r>
              <a:rPr lang="en-GB" sz="1200" dirty="0">
                <a:latin typeface="Calibri"/>
                <a:ea typeface="Calibri"/>
                <a:cs typeface="Calibri"/>
              </a:rPr>
              <a:t>Monkton CEP website </a:t>
            </a:r>
            <a:r>
              <a:rPr lang="en-GB" sz="1200" dirty="0">
                <a:ea typeface="+mn-lt"/>
                <a:cs typeface="+mn-lt"/>
                <a:hlinkClick r:id="rId4"/>
              </a:rPr>
              <a:t>https://monkton.kent.sch.uk/</a:t>
            </a:r>
            <a:endParaRPr lang="en-GB" sz="1200" dirty="0">
              <a:latin typeface="Calibri"/>
              <a:ea typeface="Calibri"/>
              <a:cs typeface="Calibri"/>
            </a:endParaRPr>
          </a:p>
          <a:p>
            <a:endParaRPr lang="en-GB" sz="1200" dirty="0">
              <a:latin typeface="Aptos"/>
              <a:ea typeface="Calibri"/>
              <a:cs typeface="Calibri"/>
            </a:endParaRPr>
          </a:p>
        </p:txBody>
      </p:sp>
      <p:sp>
        <p:nvSpPr>
          <p:cNvPr id="6" name="TextBox 13">
            <a:extLst>
              <a:ext uri="{FF2B5EF4-FFF2-40B4-BE49-F238E27FC236}">
                <a16:creationId xmlns:a16="http://schemas.microsoft.com/office/drawing/2014/main" id="{61EABE90-1ECE-A9BB-3F22-7A959C958544}"/>
              </a:ext>
            </a:extLst>
          </p:cNvPr>
          <p:cNvSpPr txBox="1"/>
          <p:nvPr/>
        </p:nvSpPr>
        <p:spPr>
          <a:xfrm>
            <a:off x="232422" y="3053016"/>
            <a:ext cx="6001406" cy="646331"/>
          </a:xfrm>
          <a:prstGeom prst="rect">
            <a:avLst/>
          </a:prstGeom>
          <a:noFill/>
          <a:ln>
            <a:solidFill>
              <a:srgbClr val="C00000"/>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b="1" dirty="0">
                <a:latin typeface="Calibri"/>
                <a:ea typeface="Calibri"/>
                <a:cs typeface="Calibri"/>
              </a:rPr>
              <a:t>Volunteers – </a:t>
            </a:r>
            <a:r>
              <a:rPr lang="en-GB" sz="1200" dirty="0">
                <a:latin typeface="Calibri"/>
                <a:ea typeface="Calibri"/>
                <a:cs typeface="Calibri"/>
              </a:rPr>
              <a:t>we love having parents and family members in to help. If you have some time to spare, please let your child's teacher or the office know so we can arrange checks. Children really benefit from having extra help to support with reading, art or creative activities.   </a:t>
            </a:r>
          </a:p>
        </p:txBody>
      </p:sp>
      <p:sp>
        <p:nvSpPr>
          <p:cNvPr id="7" name="TextBox 12">
            <a:extLst>
              <a:ext uri="{FF2B5EF4-FFF2-40B4-BE49-F238E27FC236}">
                <a16:creationId xmlns:a16="http://schemas.microsoft.com/office/drawing/2014/main" id="{F2B73489-B492-A08F-F4A9-2C30E5BE0DB4}"/>
              </a:ext>
            </a:extLst>
          </p:cNvPr>
          <p:cNvSpPr txBox="1"/>
          <p:nvPr/>
        </p:nvSpPr>
        <p:spPr>
          <a:xfrm>
            <a:off x="244484" y="3984495"/>
            <a:ext cx="6032937" cy="646331"/>
          </a:xfrm>
          <a:prstGeom prst="rect">
            <a:avLst/>
          </a:prstGeom>
          <a:noFill/>
          <a:ln>
            <a:solidFill>
              <a:srgbClr val="C00000"/>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b="1">
                <a:latin typeface="Calibri"/>
                <a:ea typeface="Calibri"/>
                <a:cs typeface="Calibri"/>
              </a:rPr>
              <a:t>PTA – </a:t>
            </a:r>
            <a:r>
              <a:rPr lang="en-GB" sz="1200">
                <a:latin typeface="Calibri"/>
                <a:ea typeface="Calibri"/>
                <a:cs typeface="Calibri"/>
              </a:rPr>
              <a:t>we have an active PTA who organise a raft of events for our children and families throughout the year. Please support them by attending events or offering to help or even better....joining. You can contact the PTA via email </a:t>
            </a:r>
            <a:r>
              <a:rPr lang="en-GB" sz="1200" dirty="0">
                <a:latin typeface="Calibri"/>
                <a:ea typeface="Calibri"/>
                <a:cs typeface="Calibri"/>
                <a:hlinkClick r:id="rId5"/>
              </a:rPr>
              <a:t>Monktonpta@gmail.com</a:t>
            </a:r>
            <a:r>
              <a:rPr lang="en-GB" sz="1200" dirty="0">
                <a:latin typeface="Calibri"/>
                <a:ea typeface="Calibri"/>
                <a:cs typeface="Calibri"/>
              </a:rPr>
              <a:t> </a:t>
            </a:r>
          </a:p>
        </p:txBody>
      </p:sp>
      <p:pic>
        <p:nvPicPr>
          <p:cNvPr id="8" name="Picture 7" descr="A group of people lying on the ground in the woods&#10;&#10;AI-generated content may be incorrect.">
            <a:extLst>
              <a:ext uri="{FF2B5EF4-FFF2-40B4-BE49-F238E27FC236}">
                <a16:creationId xmlns:a16="http://schemas.microsoft.com/office/drawing/2014/main" id="{F0878D24-67F2-CD3A-DAC8-543D9E4D17F8}"/>
              </a:ext>
            </a:extLst>
          </p:cNvPr>
          <p:cNvPicPr>
            <a:picLocks noChangeAspect="1"/>
          </p:cNvPicPr>
          <p:nvPr/>
        </p:nvPicPr>
        <p:blipFill>
          <a:blip r:embed="rId6"/>
          <a:stretch>
            <a:fillRect/>
          </a:stretch>
        </p:blipFill>
        <p:spPr>
          <a:xfrm>
            <a:off x="2517198" y="6621607"/>
            <a:ext cx="1962150" cy="1962150"/>
          </a:xfrm>
          <a:prstGeom prst="rect">
            <a:avLst/>
          </a:prstGeom>
        </p:spPr>
      </p:pic>
      <p:pic>
        <p:nvPicPr>
          <p:cNvPr id="9" name="Picture 8" descr="A group of people posing for a photo&#10;&#10;AI-generated content may be incorrect.">
            <a:extLst>
              <a:ext uri="{FF2B5EF4-FFF2-40B4-BE49-F238E27FC236}">
                <a16:creationId xmlns:a16="http://schemas.microsoft.com/office/drawing/2014/main" id="{C9BD7884-4B34-C75B-EE43-1373E4AA8F16}"/>
              </a:ext>
            </a:extLst>
          </p:cNvPr>
          <p:cNvPicPr>
            <a:picLocks noChangeAspect="1"/>
          </p:cNvPicPr>
          <p:nvPr/>
        </p:nvPicPr>
        <p:blipFill>
          <a:blip r:embed="rId7"/>
          <a:stretch>
            <a:fillRect/>
          </a:stretch>
        </p:blipFill>
        <p:spPr>
          <a:xfrm>
            <a:off x="4491470" y="7262380"/>
            <a:ext cx="1962150" cy="1962150"/>
          </a:xfrm>
          <a:prstGeom prst="rect">
            <a:avLst/>
          </a:prstGeom>
        </p:spPr>
      </p:pic>
      <p:pic>
        <p:nvPicPr>
          <p:cNvPr id="10" name="Picture 9" descr="A group of children in a gym&#10;&#10;AI-generated content may be incorrect.">
            <a:extLst>
              <a:ext uri="{FF2B5EF4-FFF2-40B4-BE49-F238E27FC236}">
                <a16:creationId xmlns:a16="http://schemas.microsoft.com/office/drawing/2014/main" id="{B5AA66C9-CD1D-0191-C7FE-8196048CB3EC}"/>
              </a:ext>
            </a:extLst>
          </p:cNvPr>
          <p:cNvPicPr>
            <a:picLocks noChangeAspect="1"/>
          </p:cNvPicPr>
          <p:nvPr/>
        </p:nvPicPr>
        <p:blipFill>
          <a:blip r:embed="rId8"/>
          <a:stretch>
            <a:fillRect/>
          </a:stretch>
        </p:blipFill>
        <p:spPr>
          <a:xfrm>
            <a:off x="4491470" y="9236652"/>
            <a:ext cx="1962150" cy="1962150"/>
          </a:xfrm>
          <a:prstGeom prst="rect">
            <a:avLst/>
          </a:prstGeom>
        </p:spPr>
      </p:pic>
      <p:pic>
        <p:nvPicPr>
          <p:cNvPr id="11" name="Picture 10" descr="A group of people holding candles&#10;&#10;AI-generated content may be incorrect.">
            <a:extLst>
              <a:ext uri="{FF2B5EF4-FFF2-40B4-BE49-F238E27FC236}">
                <a16:creationId xmlns:a16="http://schemas.microsoft.com/office/drawing/2014/main" id="{2B68A221-D8F3-EEF7-5946-259897B355C0}"/>
              </a:ext>
            </a:extLst>
          </p:cNvPr>
          <p:cNvPicPr>
            <a:picLocks noChangeAspect="1"/>
          </p:cNvPicPr>
          <p:nvPr/>
        </p:nvPicPr>
        <p:blipFill>
          <a:blip r:embed="rId9"/>
          <a:stretch>
            <a:fillRect/>
          </a:stretch>
        </p:blipFill>
        <p:spPr>
          <a:xfrm>
            <a:off x="473652" y="8838334"/>
            <a:ext cx="1962150" cy="1962150"/>
          </a:xfrm>
          <a:prstGeom prst="rect">
            <a:avLst/>
          </a:prstGeom>
        </p:spPr>
      </p:pic>
      <p:pic>
        <p:nvPicPr>
          <p:cNvPr id="12" name="Picture 11" descr="A group of people sitting under a tent&#10;&#10;AI-generated content may be incorrect.">
            <a:extLst>
              <a:ext uri="{FF2B5EF4-FFF2-40B4-BE49-F238E27FC236}">
                <a16:creationId xmlns:a16="http://schemas.microsoft.com/office/drawing/2014/main" id="{FB7E0763-17C0-3D97-1522-81597231B84A}"/>
              </a:ext>
            </a:extLst>
          </p:cNvPr>
          <p:cNvPicPr>
            <a:picLocks noChangeAspect="1"/>
          </p:cNvPicPr>
          <p:nvPr/>
        </p:nvPicPr>
        <p:blipFill>
          <a:blip r:embed="rId10"/>
          <a:stretch>
            <a:fillRect/>
          </a:stretch>
        </p:blipFill>
        <p:spPr>
          <a:xfrm>
            <a:off x="2447925" y="8595880"/>
            <a:ext cx="1962150" cy="1962150"/>
          </a:xfrm>
          <a:prstGeom prst="rect">
            <a:avLst/>
          </a:prstGeom>
        </p:spPr>
      </p:pic>
      <p:pic>
        <p:nvPicPr>
          <p:cNvPr id="13" name="Picture 12" descr="A red building with glass doors&#10;&#10;AI-generated content may be incorrect.">
            <a:extLst>
              <a:ext uri="{FF2B5EF4-FFF2-40B4-BE49-F238E27FC236}">
                <a16:creationId xmlns:a16="http://schemas.microsoft.com/office/drawing/2014/main" id="{A7E3DB24-B6CC-4867-A8F5-3D6CACC50995}"/>
              </a:ext>
            </a:extLst>
          </p:cNvPr>
          <p:cNvPicPr>
            <a:picLocks noChangeAspect="1"/>
          </p:cNvPicPr>
          <p:nvPr/>
        </p:nvPicPr>
        <p:blipFill>
          <a:blip r:embed="rId11"/>
          <a:stretch>
            <a:fillRect/>
          </a:stretch>
        </p:blipFill>
        <p:spPr>
          <a:xfrm>
            <a:off x="473652" y="6864061"/>
            <a:ext cx="1962150" cy="1962150"/>
          </a:xfrm>
          <a:prstGeom prst="rect">
            <a:avLst/>
          </a:prstGeom>
        </p:spPr>
      </p:pic>
    </p:spTree>
    <p:extLst>
      <p:ext uri="{BB962C8B-B14F-4D97-AF65-F5344CB8AC3E}">
        <p14:creationId xmlns:p14="http://schemas.microsoft.com/office/powerpoint/2010/main" val="11575156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TotalTime>
  <Words>2705</Words>
  <Application>Microsoft Office PowerPoint</Application>
  <PresentationFormat>Widescreen</PresentationFormat>
  <Paragraphs>97</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Hazel Willins</dc:creator>
  <cp:lastModifiedBy>Hazel Willins</cp:lastModifiedBy>
  <cp:revision>1301</cp:revision>
  <dcterms:created xsi:type="dcterms:W3CDTF">2025-05-21T10:41:15Z</dcterms:created>
  <dcterms:modified xsi:type="dcterms:W3CDTF">2026-09-04T09:35:51Z</dcterms:modified>
</cp:coreProperties>
</file>