
<file path=[Content_Types].xml><?xml version="1.0" encoding="utf-8"?>
<Types xmlns="http://schemas.openxmlformats.org/package/2006/content-types">
  <Default Extension="png" ContentType="image/png"/>
  <Default Extension="rels" ContentType="application/vnd.openxmlformats-package.relationships+xml"/>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customXml/itemProps6.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footer1.xml" ContentType="application/vnd.openxmlformats-officedocument.wordprocessingml.footer+xml"/>
  <Override PartName="/word/header2.xml" ContentType="application/vnd.openxmlformats-officedocument.wordprocessingml.header+xml"/>
  <Override PartName="/word/header3.xml" ContentType="application/vnd.openxmlformats-officedocument.wordprocessingml.header+xml"/>
  <Override PartName="/word/header4.xml" ContentType="application/vnd.openxmlformats-officedocument.wordprocessingml.header+xml"/>
  <Override PartName="/word/header5.xml" ContentType="application/vnd.openxmlformats-officedocument.wordprocessingml.header+xml"/>
  <Override PartName="/word/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5" Type="http://schemas.microsoft.com/office/2020/02/relationships/classificationlabels" Target="docMetadata/LabelInfo.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body>
    <w:p w14:paraId="783715DD" w14:textId="6D8185B1" w:rsidR="00D25E28" w:rsidRDefault="00D25E28"/>
    <w:p w14:paraId="60BFC2C7" w14:textId="6CEAFD72" w:rsidR="005859AA" w:rsidRDefault="005859AA" w:rsidP="00910D96">
      <w:pPr>
        <w:spacing w:after="0" w:line="240" w:lineRule="auto"/>
        <w:jc w:val="center"/>
        <w:rPr>
          <w:rFonts w:ascii="Arial" w:hAnsi="Arial" w:cs="Arial"/>
          <w:b/>
          <w:color w:val="FF0000"/>
          <w:sz w:val="20"/>
          <w:szCs w:val="20"/>
        </w:rPr>
      </w:pPr>
    </w:p>
    <w:p w14:paraId="439930E6" w14:textId="77777777" w:rsidR="005859AA" w:rsidRDefault="005859AA" w:rsidP="005859AA">
      <w:pPr>
        <w:spacing w:after="0" w:line="240" w:lineRule="auto"/>
        <w:jc w:val="center"/>
        <w:rPr>
          <w:rFonts w:ascii="Arial" w:eastAsia="Times New Roman" w:hAnsi="Arial" w:cs="Arial"/>
          <w:b/>
          <w:color w:val="0D0D0D"/>
          <w:sz w:val="36"/>
          <w:szCs w:val="36"/>
          <w:lang w:eastAsia="en-GB"/>
        </w:rPr>
      </w:pPr>
    </w:p>
    <w:p w14:paraId="7C9056CB" w14:textId="77777777" w:rsidR="005859AA" w:rsidRDefault="005859AA" w:rsidP="005859AA">
      <w:pPr>
        <w:spacing w:after="0" w:line="240" w:lineRule="auto"/>
        <w:jc w:val="center"/>
        <w:rPr>
          <w:rFonts w:ascii="Arial" w:eastAsia="Times New Roman" w:hAnsi="Arial" w:cs="Arial"/>
          <w:b/>
          <w:color w:val="0D0D0D"/>
          <w:sz w:val="36"/>
          <w:szCs w:val="36"/>
          <w:lang w:eastAsia="en-GB"/>
        </w:rPr>
      </w:pPr>
    </w:p>
    <w:p w14:paraId="4974BB35" w14:textId="77777777" w:rsidR="00E114C8" w:rsidRDefault="00E114C8" w:rsidP="005859AA">
      <w:pPr>
        <w:spacing w:after="0" w:line="240" w:lineRule="auto"/>
        <w:jc w:val="center"/>
        <w:rPr>
          <w:rFonts w:ascii="Arial" w:eastAsia="Times New Roman" w:hAnsi="Arial" w:cs="Arial"/>
          <w:b/>
          <w:color w:val="0D0D0D"/>
          <w:sz w:val="36"/>
          <w:szCs w:val="36"/>
          <w:lang w:eastAsia="en-GB"/>
        </w:rPr>
      </w:pPr>
    </w:p>
    <w:p w14:paraId="6816F525" w14:textId="77777777" w:rsidR="00E114C8" w:rsidRDefault="00E114C8" w:rsidP="005859AA">
      <w:pPr>
        <w:spacing w:after="0" w:line="240" w:lineRule="auto"/>
        <w:jc w:val="center"/>
        <w:rPr>
          <w:rFonts w:ascii="Arial" w:eastAsia="Times New Roman" w:hAnsi="Arial" w:cs="Arial"/>
          <w:b/>
          <w:color w:val="0D0D0D"/>
          <w:sz w:val="36"/>
          <w:szCs w:val="36"/>
          <w:lang w:eastAsia="en-GB"/>
        </w:rPr>
      </w:pPr>
    </w:p>
    <w:p w14:paraId="2943296D" w14:textId="77777777" w:rsidR="00E114C8" w:rsidRDefault="00E114C8" w:rsidP="005859AA">
      <w:pPr>
        <w:spacing w:after="0" w:line="240" w:lineRule="auto"/>
        <w:jc w:val="center"/>
        <w:rPr>
          <w:rFonts w:ascii="Arial" w:eastAsia="Times New Roman" w:hAnsi="Arial" w:cs="Arial"/>
          <w:b/>
          <w:color w:val="0D0D0D"/>
          <w:sz w:val="36"/>
          <w:szCs w:val="36"/>
          <w:lang w:eastAsia="en-GB"/>
        </w:rPr>
      </w:pPr>
    </w:p>
    <w:p w14:paraId="58C67FFC" w14:textId="77777777" w:rsidR="00E114C8" w:rsidRDefault="00E114C8" w:rsidP="005859AA">
      <w:pPr>
        <w:spacing w:after="0" w:line="240" w:lineRule="auto"/>
        <w:jc w:val="center"/>
        <w:rPr>
          <w:rFonts w:ascii="Arial" w:eastAsia="Times New Roman" w:hAnsi="Arial" w:cs="Arial"/>
          <w:b/>
          <w:color w:val="0D0D0D"/>
          <w:sz w:val="36"/>
          <w:szCs w:val="36"/>
          <w:lang w:eastAsia="en-GB"/>
        </w:rPr>
      </w:pPr>
    </w:p>
    <w:p w14:paraId="7FF0AD11" w14:textId="296D994A" w:rsidR="00E114C8" w:rsidRDefault="00C77E9F" w:rsidP="005859AA">
      <w:pPr>
        <w:spacing w:after="0" w:line="240" w:lineRule="auto"/>
        <w:jc w:val="center"/>
        <w:rPr>
          <w:rFonts w:ascii="Arial" w:eastAsia="Times New Roman" w:hAnsi="Arial" w:cs="Arial"/>
          <w:b/>
          <w:color w:val="0D0D0D"/>
          <w:sz w:val="36"/>
          <w:szCs w:val="36"/>
          <w:lang w:eastAsia="en-GB"/>
        </w:rPr>
      </w:pPr>
      <w:r>
        <w:rPr>
          <w:rFonts w:ascii="Arial" w:hAnsi="Arial" w:cs="Arial"/>
          <w:b/>
          <w:noProof/>
          <w:color w:val="FF0000"/>
          <w:sz w:val="20"/>
          <w:szCs w:val="20"/>
        </w:rPr>
        <w:drawing>
          <wp:inline distT="0" distB="0" distL="0" distR="0" wp14:anchorId="17573F15" wp14:editId="59764623">
            <wp:extent cx="1432560" cy="1463040"/>
            <wp:effectExtent l="0" t="0" r="0" b="0"/>
            <wp:docPr id="1" name="Picture 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
                    <pic:cNvPicPr>
                      <a:picLocks noChangeAspect="1" noChangeArrowheads="1"/>
                    </pic:cNvPicPr>
                  </pic:nvPicPr>
                  <pic:blipFill>
                    <a:blip r:embed="rId13">
                      <a:extLst>
                        <a:ext uri="{28A0092B-C50C-407E-A947-70E740481C1C}">
                          <a14:useLocalDpi xmlns:a14="http://schemas.microsoft.com/office/drawing/2010/main" val="0"/>
                        </a:ext>
                      </a:extLst>
                    </a:blip>
                    <a:srcRect/>
                    <a:stretch>
                      <a:fillRect/>
                    </a:stretch>
                  </pic:blipFill>
                  <pic:spPr bwMode="auto">
                    <a:xfrm>
                      <a:off x="0" y="0"/>
                      <a:ext cx="1432560" cy="1463040"/>
                    </a:xfrm>
                    <a:prstGeom prst="rect">
                      <a:avLst/>
                    </a:prstGeom>
                    <a:noFill/>
                    <a:ln>
                      <a:noFill/>
                    </a:ln>
                  </pic:spPr>
                </pic:pic>
              </a:graphicData>
            </a:graphic>
          </wp:inline>
        </w:drawing>
      </w:r>
    </w:p>
    <w:p w14:paraId="630F86A0" w14:textId="77777777" w:rsidR="00E114C8" w:rsidRDefault="00E114C8" w:rsidP="005859AA">
      <w:pPr>
        <w:spacing w:after="0" w:line="240" w:lineRule="auto"/>
        <w:jc w:val="center"/>
        <w:rPr>
          <w:rFonts w:ascii="Arial" w:eastAsia="Times New Roman" w:hAnsi="Arial" w:cs="Arial"/>
          <w:b/>
          <w:color w:val="0D0D0D"/>
          <w:sz w:val="36"/>
          <w:szCs w:val="36"/>
          <w:lang w:eastAsia="en-GB"/>
        </w:rPr>
      </w:pPr>
    </w:p>
    <w:p w14:paraId="29050FBF" w14:textId="77777777" w:rsidR="00E114C8" w:rsidRDefault="00E114C8" w:rsidP="005859AA">
      <w:pPr>
        <w:spacing w:after="0" w:line="240" w:lineRule="auto"/>
        <w:jc w:val="center"/>
        <w:rPr>
          <w:rFonts w:ascii="Arial" w:eastAsia="Times New Roman" w:hAnsi="Arial" w:cs="Arial"/>
          <w:b/>
          <w:color w:val="0D0D0D"/>
          <w:sz w:val="36"/>
          <w:szCs w:val="36"/>
          <w:lang w:eastAsia="en-GB"/>
        </w:rPr>
      </w:pPr>
    </w:p>
    <w:p w14:paraId="71FDC50F" w14:textId="65AC960B" w:rsidR="005859AA" w:rsidRDefault="005859AA" w:rsidP="005859AA">
      <w:pPr>
        <w:spacing w:after="0" w:line="240" w:lineRule="auto"/>
        <w:jc w:val="center"/>
        <w:rPr>
          <w:rFonts w:ascii="Arial" w:eastAsia="Times New Roman" w:hAnsi="Arial" w:cs="Arial"/>
          <w:b/>
          <w:color w:val="0D0D0D"/>
          <w:sz w:val="36"/>
          <w:szCs w:val="36"/>
          <w:lang w:eastAsia="en-GB"/>
        </w:rPr>
      </w:pPr>
      <w:r w:rsidRPr="005859AA">
        <w:rPr>
          <w:rFonts w:ascii="Arial" w:eastAsia="Times New Roman" w:hAnsi="Arial" w:cs="Arial"/>
          <w:b/>
          <w:color w:val="0D0D0D"/>
          <w:sz w:val="36"/>
          <w:szCs w:val="36"/>
          <w:lang w:eastAsia="en-GB"/>
        </w:rPr>
        <w:t xml:space="preserve">Moorthorpe Primary School </w:t>
      </w:r>
    </w:p>
    <w:p w14:paraId="19D60E12" w14:textId="382EAF09" w:rsidR="005859AA" w:rsidRPr="005859AA" w:rsidRDefault="005859AA" w:rsidP="005859AA">
      <w:pPr>
        <w:spacing w:after="0" w:line="240" w:lineRule="auto"/>
        <w:jc w:val="center"/>
        <w:rPr>
          <w:rFonts w:ascii="Arial" w:eastAsia="Times New Roman" w:hAnsi="Arial" w:cs="Arial"/>
          <w:b/>
          <w:color w:val="0D0D0D"/>
          <w:sz w:val="36"/>
          <w:szCs w:val="36"/>
          <w:lang w:eastAsia="en-GB"/>
        </w:rPr>
      </w:pPr>
      <w:r w:rsidRPr="005859AA">
        <w:rPr>
          <w:rFonts w:ascii="Arial" w:eastAsia="Times New Roman" w:hAnsi="Arial" w:cs="Arial"/>
          <w:b/>
          <w:color w:val="0D0D0D"/>
          <w:sz w:val="36"/>
          <w:szCs w:val="36"/>
          <w:lang w:eastAsia="en-GB"/>
        </w:rPr>
        <w:t xml:space="preserve">with Inclusion Resource </w:t>
      </w:r>
    </w:p>
    <w:p w14:paraId="43E6896D" w14:textId="77777777" w:rsidR="005859AA" w:rsidRPr="005859AA" w:rsidRDefault="005859AA" w:rsidP="005859AA">
      <w:pPr>
        <w:spacing w:after="120" w:line="240" w:lineRule="auto"/>
        <w:jc w:val="center"/>
        <w:rPr>
          <w:rFonts w:eastAsia="MS Mincho"/>
          <w:b/>
          <w:bCs/>
          <w:lang w:val="en-US"/>
        </w:rPr>
      </w:pPr>
    </w:p>
    <w:p w14:paraId="0592EA72" w14:textId="4C1B2FC3" w:rsidR="005859AA" w:rsidRPr="005859AA" w:rsidRDefault="005859AA" w:rsidP="005859AA">
      <w:pPr>
        <w:spacing w:before="120" w:after="240" w:line="240" w:lineRule="auto"/>
        <w:jc w:val="center"/>
        <w:rPr>
          <w:rFonts w:ascii="Arial" w:eastAsia="Times New Roman" w:hAnsi="Arial" w:cs="Arial"/>
          <w:b/>
          <w:color w:val="0D0D0D"/>
          <w:sz w:val="36"/>
          <w:szCs w:val="36"/>
          <w:lang w:eastAsia="en-GB"/>
        </w:rPr>
      </w:pPr>
      <w:r>
        <w:rPr>
          <w:rFonts w:ascii="Arial" w:eastAsia="Times New Roman" w:hAnsi="Arial" w:cs="Arial"/>
          <w:b/>
          <w:color w:val="0D0D0D"/>
          <w:sz w:val="36"/>
          <w:szCs w:val="36"/>
          <w:lang w:eastAsia="en-GB"/>
        </w:rPr>
        <w:t xml:space="preserve">Safeguarding and Child Protection </w:t>
      </w:r>
      <w:r w:rsidRPr="005859AA">
        <w:rPr>
          <w:rFonts w:ascii="Arial" w:eastAsia="Times New Roman" w:hAnsi="Arial" w:cs="Arial"/>
          <w:b/>
          <w:color w:val="0D0D0D"/>
          <w:sz w:val="36"/>
          <w:szCs w:val="36"/>
          <w:lang w:eastAsia="en-GB"/>
        </w:rPr>
        <w:t>Policy</w:t>
      </w:r>
    </w:p>
    <w:p w14:paraId="7038DBF9" w14:textId="08790FDB" w:rsidR="005859AA" w:rsidRPr="005859AA" w:rsidRDefault="005859AA" w:rsidP="005859AA">
      <w:pPr>
        <w:spacing w:before="120" w:after="240" w:line="240" w:lineRule="auto"/>
        <w:jc w:val="center"/>
        <w:rPr>
          <w:rFonts w:ascii="Arial" w:eastAsia="Times New Roman" w:hAnsi="Arial" w:cs="Arial"/>
          <w:b/>
          <w:color w:val="0D0D0D"/>
          <w:sz w:val="36"/>
          <w:szCs w:val="36"/>
          <w:lang w:eastAsia="en-GB"/>
        </w:rPr>
      </w:pPr>
      <w:r w:rsidRPr="005859AA">
        <w:rPr>
          <w:rFonts w:ascii="Arial" w:eastAsia="Times New Roman" w:hAnsi="Arial" w:cs="Arial"/>
          <w:b/>
          <w:color w:val="0D0D0D"/>
          <w:sz w:val="36"/>
          <w:szCs w:val="36"/>
          <w:lang w:eastAsia="en-GB"/>
        </w:rPr>
        <w:t>202</w:t>
      </w:r>
      <w:r>
        <w:rPr>
          <w:rFonts w:ascii="Arial" w:eastAsia="Times New Roman" w:hAnsi="Arial" w:cs="Arial"/>
          <w:b/>
          <w:color w:val="0D0D0D"/>
          <w:sz w:val="36"/>
          <w:szCs w:val="36"/>
          <w:lang w:eastAsia="en-GB"/>
        </w:rPr>
        <w:t>6</w:t>
      </w:r>
      <w:r w:rsidRPr="005859AA">
        <w:rPr>
          <w:rFonts w:ascii="Arial" w:eastAsia="Times New Roman" w:hAnsi="Arial" w:cs="Arial"/>
          <w:b/>
          <w:color w:val="0D0D0D"/>
          <w:sz w:val="36"/>
          <w:szCs w:val="36"/>
          <w:lang w:eastAsia="en-GB"/>
        </w:rPr>
        <w:t>-2027</w:t>
      </w:r>
    </w:p>
    <w:p w14:paraId="72439B7E" w14:textId="24007C51" w:rsidR="006F5013" w:rsidRPr="00E114C8" w:rsidRDefault="00D25E28" w:rsidP="00E114C8">
      <w:pPr>
        <w:spacing w:after="0" w:line="240" w:lineRule="auto"/>
        <w:jc w:val="center"/>
        <w:rPr>
          <w:rFonts w:ascii="Arial" w:hAnsi="Arial" w:cs="Arial"/>
          <w:b/>
          <w:color w:val="FF0000"/>
          <w:sz w:val="20"/>
          <w:szCs w:val="20"/>
        </w:rPr>
      </w:pPr>
      <w:r w:rsidRPr="005859AA">
        <w:rPr>
          <w:rFonts w:ascii="Arial" w:hAnsi="Arial" w:cs="Arial"/>
          <w:b/>
          <w:color w:val="FF0000"/>
          <w:sz w:val="20"/>
          <w:szCs w:val="20"/>
        </w:rPr>
        <w:br w:type="page"/>
      </w:r>
    </w:p>
    <w:p w14:paraId="26B12DD5" w14:textId="77777777" w:rsidR="00CD1A5B" w:rsidRPr="00E114C8" w:rsidRDefault="00647CC0" w:rsidP="00647CC0">
      <w:pPr>
        <w:spacing w:after="0" w:line="240" w:lineRule="auto"/>
        <w:jc w:val="center"/>
        <w:rPr>
          <w:rFonts w:ascii="Arial" w:hAnsi="Arial" w:cs="Arial"/>
          <w:b/>
          <w:sz w:val="36"/>
          <w:szCs w:val="36"/>
        </w:rPr>
      </w:pPr>
      <w:r w:rsidRPr="00E114C8">
        <w:rPr>
          <w:rFonts w:ascii="Arial" w:hAnsi="Arial" w:cs="Arial"/>
          <w:b/>
          <w:sz w:val="36"/>
          <w:szCs w:val="36"/>
        </w:rPr>
        <w:lastRenderedPageBreak/>
        <w:t xml:space="preserve">Safeguarding </w:t>
      </w:r>
      <w:r w:rsidR="00FB6B5E" w:rsidRPr="00E114C8">
        <w:rPr>
          <w:rFonts w:ascii="Arial" w:hAnsi="Arial" w:cs="Arial"/>
          <w:b/>
          <w:sz w:val="36"/>
          <w:szCs w:val="36"/>
        </w:rPr>
        <w:t xml:space="preserve">and Child Protection </w:t>
      </w:r>
      <w:r w:rsidRPr="00E114C8">
        <w:rPr>
          <w:rFonts w:ascii="Arial" w:hAnsi="Arial" w:cs="Arial"/>
          <w:b/>
          <w:sz w:val="36"/>
          <w:szCs w:val="36"/>
        </w:rPr>
        <w:t>P</w:t>
      </w:r>
      <w:r w:rsidR="00CD1A5B" w:rsidRPr="00E114C8">
        <w:rPr>
          <w:rFonts w:ascii="Arial" w:hAnsi="Arial" w:cs="Arial"/>
          <w:b/>
          <w:sz w:val="36"/>
          <w:szCs w:val="36"/>
        </w:rPr>
        <w:t>olicy</w:t>
      </w:r>
    </w:p>
    <w:p w14:paraId="7637FDFF" w14:textId="77777777" w:rsidR="00FC5BCE" w:rsidRPr="002839A8" w:rsidRDefault="00FC5BCE" w:rsidP="0090415B">
      <w:pPr>
        <w:spacing w:after="0" w:line="240" w:lineRule="auto"/>
        <w:rPr>
          <w:rFonts w:ascii="Arial" w:hAnsi="Arial" w:cs="Arial"/>
        </w:rPr>
      </w:pPr>
    </w:p>
    <w:p w14:paraId="5D1813A0" w14:textId="74F317A6" w:rsidR="008D20AC" w:rsidRPr="00662707" w:rsidRDefault="009A2516" w:rsidP="0090415B">
      <w:pPr>
        <w:spacing w:after="0" w:line="240" w:lineRule="auto"/>
        <w:rPr>
          <w:rFonts w:ascii="Arial" w:hAnsi="Arial" w:cs="Arial"/>
          <w:sz w:val="24"/>
          <w:szCs w:val="24"/>
        </w:rPr>
      </w:pPr>
      <w:r w:rsidRPr="004127AE">
        <w:rPr>
          <w:rFonts w:ascii="Arial" w:hAnsi="Arial" w:cs="Arial"/>
          <w:b/>
          <w:bCs/>
          <w:sz w:val="24"/>
          <w:szCs w:val="24"/>
        </w:rPr>
        <w:t>Date of publication</w:t>
      </w:r>
      <w:r w:rsidR="00CD1A5B" w:rsidRPr="004127AE">
        <w:rPr>
          <w:rFonts w:ascii="Arial" w:hAnsi="Arial" w:cs="Arial"/>
          <w:b/>
          <w:bCs/>
          <w:sz w:val="24"/>
          <w:szCs w:val="24"/>
        </w:rPr>
        <w:t>:</w:t>
      </w:r>
      <w:r w:rsidR="005859AA">
        <w:rPr>
          <w:rFonts w:ascii="Arial" w:hAnsi="Arial" w:cs="Arial"/>
          <w:b/>
          <w:bCs/>
          <w:sz w:val="24"/>
          <w:szCs w:val="24"/>
        </w:rPr>
        <w:t xml:space="preserve"> </w:t>
      </w:r>
      <w:bookmarkStart w:id="0" w:name="_Hlk238575148"/>
      <w:r w:rsidR="005859AA">
        <w:rPr>
          <w:rFonts w:ascii="Arial" w:hAnsi="Arial" w:cs="Arial"/>
          <w:b/>
          <w:bCs/>
          <w:sz w:val="24"/>
          <w:szCs w:val="24"/>
        </w:rPr>
        <w:t>1</w:t>
      </w:r>
      <w:r w:rsidR="005859AA" w:rsidRPr="005859AA">
        <w:rPr>
          <w:rFonts w:ascii="Arial" w:hAnsi="Arial" w:cs="Arial"/>
          <w:b/>
          <w:bCs/>
          <w:sz w:val="24"/>
          <w:szCs w:val="24"/>
          <w:vertAlign w:val="superscript"/>
        </w:rPr>
        <w:t>st</w:t>
      </w:r>
      <w:r w:rsidR="005859AA">
        <w:rPr>
          <w:rFonts w:ascii="Arial" w:hAnsi="Arial" w:cs="Arial"/>
          <w:b/>
          <w:bCs/>
          <w:sz w:val="24"/>
          <w:szCs w:val="24"/>
        </w:rPr>
        <w:t xml:space="preserve"> Sept 2026</w:t>
      </w:r>
      <w:r w:rsidR="00CD1A5B" w:rsidRPr="004127AE">
        <w:rPr>
          <w:rFonts w:ascii="Arial" w:hAnsi="Arial" w:cs="Arial"/>
          <w:b/>
          <w:bCs/>
          <w:sz w:val="24"/>
          <w:szCs w:val="24"/>
        </w:rPr>
        <w:t xml:space="preserve"> </w:t>
      </w:r>
      <w:bookmarkEnd w:id="0"/>
      <w:r w:rsidR="00CD1A5B" w:rsidRPr="004127AE">
        <w:rPr>
          <w:rFonts w:ascii="Arial" w:hAnsi="Arial" w:cs="Arial"/>
          <w:b/>
          <w:bCs/>
          <w:sz w:val="24"/>
          <w:szCs w:val="24"/>
        </w:rPr>
        <w:tab/>
      </w:r>
      <w:r w:rsidR="005859AA">
        <w:rPr>
          <w:rFonts w:ascii="Arial" w:hAnsi="Arial" w:cs="Arial"/>
          <w:b/>
          <w:bCs/>
          <w:sz w:val="24"/>
          <w:szCs w:val="24"/>
        </w:rPr>
        <w:t xml:space="preserve">                           </w:t>
      </w:r>
      <w:r w:rsidR="00CD1A5B" w:rsidRPr="004127AE">
        <w:rPr>
          <w:rFonts w:ascii="Arial" w:hAnsi="Arial" w:cs="Arial"/>
          <w:b/>
          <w:bCs/>
          <w:sz w:val="24"/>
          <w:szCs w:val="24"/>
        </w:rPr>
        <w:t>Review date</w:t>
      </w:r>
      <w:r w:rsidR="00CD1A5B" w:rsidRPr="00662707">
        <w:rPr>
          <w:rFonts w:ascii="Arial" w:hAnsi="Arial" w:cs="Arial"/>
          <w:sz w:val="24"/>
          <w:szCs w:val="24"/>
        </w:rPr>
        <w:t>:</w:t>
      </w:r>
      <w:r w:rsidR="00D97B5D" w:rsidRPr="00662707">
        <w:rPr>
          <w:rFonts w:ascii="Arial" w:hAnsi="Arial" w:cs="Arial"/>
          <w:sz w:val="24"/>
          <w:szCs w:val="24"/>
        </w:rPr>
        <w:t xml:space="preserve"> </w:t>
      </w:r>
      <w:r w:rsidR="005859AA">
        <w:rPr>
          <w:rFonts w:ascii="Arial" w:hAnsi="Arial" w:cs="Arial"/>
          <w:b/>
          <w:bCs/>
          <w:sz w:val="24"/>
          <w:szCs w:val="24"/>
        </w:rPr>
        <w:t>1</w:t>
      </w:r>
      <w:r w:rsidR="005859AA" w:rsidRPr="005859AA">
        <w:rPr>
          <w:rFonts w:ascii="Arial" w:hAnsi="Arial" w:cs="Arial"/>
          <w:b/>
          <w:bCs/>
          <w:sz w:val="24"/>
          <w:szCs w:val="24"/>
          <w:vertAlign w:val="superscript"/>
        </w:rPr>
        <w:t>st</w:t>
      </w:r>
      <w:r w:rsidR="005859AA">
        <w:rPr>
          <w:rFonts w:ascii="Arial" w:hAnsi="Arial" w:cs="Arial"/>
          <w:b/>
          <w:bCs/>
          <w:sz w:val="24"/>
          <w:szCs w:val="24"/>
        </w:rPr>
        <w:t xml:space="preserve"> Sept 2027</w:t>
      </w:r>
    </w:p>
    <w:p w14:paraId="7FB5C1DB" w14:textId="77777777" w:rsidR="00FC5BCE" w:rsidRPr="00662707" w:rsidRDefault="00FC5BCE" w:rsidP="0090415B">
      <w:pPr>
        <w:spacing w:after="0" w:line="240" w:lineRule="auto"/>
        <w:rPr>
          <w:rFonts w:ascii="Arial" w:hAnsi="Arial" w:cs="Arial"/>
          <w:b/>
          <w:sz w:val="24"/>
          <w:szCs w:val="24"/>
        </w:rPr>
      </w:pPr>
    </w:p>
    <w:p w14:paraId="7ADADB80" w14:textId="77777777" w:rsidR="00CD1A5B" w:rsidRPr="00662707" w:rsidRDefault="00CD1A5B" w:rsidP="0090415B">
      <w:pPr>
        <w:spacing w:after="0" w:line="240" w:lineRule="auto"/>
        <w:rPr>
          <w:rFonts w:ascii="Arial" w:hAnsi="Arial" w:cs="Arial"/>
          <w:b/>
          <w:sz w:val="24"/>
          <w:szCs w:val="24"/>
        </w:rPr>
      </w:pPr>
      <w:r w:rsidRPr="00662707">
        <w:rPr>
          <w:rFonts w:ascii="Arial" w:hAnsi="Arial" w:cs="Arial"/>
          <w:b/>
          <w:sz w:val="24"/>
          <w:szCs w:val="24"/>
        </w:rPr>
        <w:t>Contents:</w:t>
      </w:r>
    </w:p>
    <w:p w14:paraId="3923C1E6" w14:textId="77777777" w:rsidR="005F26FA" w:rsidRDefault="005F26FA" w:rsidP="0090415B">
      <w:pPr>
        <w:spacing w:after="0" w:line="240" w:lineRule="auto"/>
        <w:rPr>
          <w:rFonts w:ascii="Arial" w:hAnsi="Arial" w:cs="Arial"/>
          <w:b/>
        </w:rPr>
      </w:pPr>
    </w:p>
    <w:p w14:paraId="2BD26CE6" w14:textId="77777777" w:rsidR="004F1B1A" w:rsidRPr="00662707" w:rsidRDefault="00E305FD" w:rsidP="0090415B">
      <w:pPr>
        <w:spacing w:after="0" w:line="240" w:lineRule="auto"/>
        <w:rPr>
          <w:rFonts w:ascii="Arial" w:hAnsi="Arial" w:cs="Arial"/>
          <w:b/>
          <w:color w:val="7030A0"/>
          <w:sz w:val="24"/>
          <w:szCs w:val="24"/>
        </w:rPr>
      </w:pPr>
      <w:r w:rsidRPr="00662707">
        <w:rPr>
          <w:rFonts w:ascii="Arial" w:hAnsi="Arial" w:cs="Arial"/>
          <w:b/>
          <w:color w:val="7030A0"/>
          <w:sz w:val="28"/>
          <w:szCs w:val="28"/>
        </w:rPr>
        <w:t>Part A</w:t>
      </w:r>
    </w:p>
    <w:p w14:paraId="42A86CF3" w14:textId="77777777" w:rsidR="00C87D5E" w:rsidRPr="00662707" w:rsidRDefault="00C87D5E" w:rsidP="0090415B">
      <w:pPr>
        <w:spacing w:after="0" w:line="240" w:lineRule="auto"/>
        <w:rPr>
          <w:rFonts w:ascii="Arial" w:hAnsi="Arial" w:cs="Arial"/>
          <w:b/>
          <w:sz w:val="24"/>
          <w:szCs w:val="24"/>
        </w:rPr>
      </w:pPr>
    </w:p>
    <w:p w14:paraId="5268855C" w14:textId="77777777" w:rsidR="00033D93" w:rsidRPr="00662707" w:rsidRDefault="002505BC">
      <w:pPr>
        <w:pStyle w:val="CM93"/>
        <w:numPr>
          <w:ilvl w:val="0"/>
          <w:numId w:val="9"/>
        </w:numPr>
        <w:spacing w:line="240" w:lineRule="auto"/>
      </w:pPr>
      <w:r w:rsidRPr="00662707">
        <w:t xml:space="preserve">Policy statement, </w:t>
      </w:r>
      <w:r w:rsidR="00CD1A5B" w:rsidRPr="00662707">
        <w:t xml:space="preserve">principles </w:t>
      </w:r>
      <w:r w:rsidRPr="00662707">
        <w:t>and terminology</w:t>
      </w:r>
    </w:p>
    <w:p w14:paraId="0ED10785" w14:textId="77777777" w:rsidR="00CD1A5B" w:rsidRPr="00662707" w:rsidRDefault="00CA138F" w:rsidP="00BB5CB0">
      <w:pPr>
        <w:pStyle w:val="CM93"/>
        <w:spacing w:line="240" w:lineRule="auto"/>
        <w:ind w:left="360"/>
      </w:pPr>
      <w:r w:rsidRPr="00662707">
        <w:t>....................................................</w:t>
      </w:r>
      <w:r w:rsidR="00153309" w:rsidRPr="00662707">
        <w:t>..............................</w:t>
      </w:r>
      <w:r w:rsidR="00852921" w:rsidRPr="00662707">
        <w:t>.......................</w:t>
      </w:r>
      <w:r w:rsidR="00033D93" w:rsidRPr="00662707">
        <w:t>.....................</w:t>
      </w:r>
      <w:r w:rsidR="00DE1BE7" w:rsidRPr="00662707">
        <w:t>..</w:t>
      </w:r>
      <w:r w:rsidR="00033D93" w:rsidRPr="00662707">
        <w:t>.</w:t>
      </w:r>
      <w:r w:rsidR="00852921" w:rsidRPr="00662707">
        <w:t>.</w:t>
      </w:r>
      <w:r w:rsidR="00662707">
        <w:t>.....</w:t>
      </w:r>
      <w:r w:rsidRPr="00662707">
        <w:t>.. p</w:t>
      </w:r>
      <w:r w:rsidR="00493848" w:rsidRPr="00662707">
        <w:rPr>
          <w:color w:val="FF0000"/>
        </w:rPr>
        <w:t>X</w:t>
      </w:r>
      <w:r w:rsidRPr="00662707">
        <w:br/>
      </w:r>
    </w:p>
    <w:p w14:paraId="041A3EC7" w14:textId="77777777" w:rsidR="00CD1A5B" w:rsidRPr="00662707" w:rsidRDefault="00A01ECF">
      <w:pPr>
        <w:pStyle w:val="CM93"/>
        <w:numPr>
          <w:ilvl w:val="0"/>
          <w:numId w:val="9"/>
        </w:numPr>
        <w:spacing w:line="240" w:lineRule="auto"/>
      </w:pPr>
      <w:r w:rsidRPr="00662707">
        <w:t>Safeguarding legislation and guidance</w:t>
      </w:r>
      <w:r w:rsidR="00CD1A5B" w:rsidRPr="00662707">
        <w:t xml:space="preserve"> </w:t>
      </w:r>
      <w:r w:rsidR="00CA138F" w:rsidRPr="00662707">
        <w:t>.............................................................</w:t>
      </w:r>
      <w:r w:rsidR="00153309" w:rsidRPr="00662707">
        <w:t>...............................</w:t>
      </w:r>
      <w:r w:rsidR="00CA138F" w:rsidRPr="00662707">
        <w:t>.......</w:t>
      </w:r>
      <w:r w:rsidR="00852921" w:rsidRPr="00662707">
        <w:t>...........</w:t>
      </w:r>
      <w:r w:rsidR="00662707">
        <w:t>.....</w:t>
      </w:r>
      <w:r w:rsidR="00852921" w:rsidRPr="00662707">
        <w:t>........</w:t>
      </w:r>
      <w:r w:rsidR="00033D93" w:rsidRPr="00662707">
        <w:t>.........</w:t>
      </w:r>
      <w:r w:rsidR="00DE1BE7" w:rsidRPr="00662707">
        <w:t>..</w:t>
      </w:r>
      <w:r w:rsidR="00033D93" w:rsidRPr="00662707">
        <w:t>.</w:t>
      </w:r>
      <w:r w:rsidR="00CA138F" w:rsidRPr="00662707">
        <w:t>.. p</w:t>
      </w:r>
      <w:r w:rsidR="00493848" w:rsidRPr="00662707">
        <w:rPr>
          <w:color w:val="FF0000"/>
        </w:rPr>
        <w:t>X</w:t>
      </w:r>
      <w:r w:rsidR="00CA138F" w:rsidRPr="00662707">
        <w:br/>
      </w:r>
    </w:p>
    <w:p w14:paraId="7DE71A60" w14:textId="77777777" w:rsidR="00CD1A5B" w:rsidRPr="00662707" w:rsidRDefault="00CD1A5B">
      <w:pPr>
        <w:pStyle w:val="CM93"/>
        <w:numPr>
          <w:ilvl w:val="0"/>
          <w:numId w:val="9"/>
        </w:numPr>
        <w:spacing w:line="240" w:lineRule="auto"/>
      </w:pPr>
      <w:r w:rsidRPr="00662707">
        <w:t xml:space="preserve">Roles and responsibilities </w:t>
      </w:r>
      <w:r w:rsidR="00CA138F" w:rsidRPr="00662707">
        <w:t>.............................................................</w:t>
      </w:r>
      <w:r w:rsidR="00153309" w:rsidRPr="00662707">
        <w:t>..............................</w:t>
      </w:r>
      <w:r w:rsidR="00852921" w:rsidRPr="00662707">
        <w:t>..................</w:t>
      </w:r>
      <w:r w:rsidR="00CA138F" w:rsidRPr="00662707">
        <w:t>......</w:t>
      </w:r>
      <w:r w:rsidR="00033D93" w:rsidRPr="00662707">
        <w:t>.</w:t>
      </w:r>
      <w:r w:rsidR="00662707">
        <w:t>.....</w:t>
      </w:r>
      <w:r w:rsidR="00033D93" w:rsidRPr="00662707">
        <w:t>............</w:t>
      </w:r>
      <w:r w:rsidR="00CA138F" w:rsidRPr="00662707">
        <w:t>.</w:t>
      </w:r>
      <w:r w:rsidR="00DE1BE7" w:rsidRPr="00662707">
        <w:t>..</w:t>
      </w:r>
      <w:r w:rsidR="00CA138F" w:rsidRPr="00662707">
        <w:t>. p</w:t>
      </w:r>
      <w:r w:rsidR="00493848" w:rsidRPr="00662707">
        <w:rPr>
          <w:color w:val="FF0000"/>
        </w:rPr>
        <w:t>X</w:t>
      </w:r>
      <w:r w:rsidR="00CA138F" w:rsidRPr="00662707">
        <w:br/>
      </w:r>
    </w:p>
    <w:p w14:paraId="25EBDD06" w14:textId="77777777" w:rsidR="00CD1A5B" w:rsidRPr="00662707" w:rsidRDefault="00580485">
      <w:pPr>
        <w:pStyle w:val="CM93"/>
        <w:numPr>
          <w:ilvl w:val="0"/>
          <w:numId w:val="9"/>
        </w:numPr>
        <w:spacing w:line="240" w:lineRule="auto"/>
      </w:pPr>
      <w:r w:rsidRPr="00662707">
        <w:t xml:space="preserve">Good practice guidelines </w:t>
      </w:r>
      <w:r w:rsidR="00033D93" w:rsidRPr="00662707">
        <w:t>for</w:t>
      </w:r>
      <w:r w:rsidR="00A01ECF" w:rsidRPr="00662707">
        <w:t xml:space="preserve"> staff code of conduct </w:t>
      </w:r>
      <w:r w:rsidR="00992452" w:rsidRPr="00662707">
        <w:t>(inc</w:t>
      </w:r>
      <w:r w:rsidR="007F1187" w:rsidRPr="00662707">
        <w:t>l</w:t>
      </w:r>
      <w:r w:rsidR="00992452" w:rsidRPr="00662707">
        <w:t xml:space="preserve"> Safer Working </w:t>
      </w:r>
      <w:r w:rsidR="00CD7D42" w:rsidRPr="00662707">
        <w:t>Practice) .................................................................................................................................</w:t>
      </w:r>
      <w:r w:rsidR="00662707">
        <w:t>....</w:t>
      </w:r>
      <w:r w:rsidR="00CD7D42" w:rsidRPr="00662707">
        <w:t>....</w:t>
      </w:r>
      <w:r w:rsidR="00CA138F" w:rsidRPr="00662707">
        <w:t xml:space="preserve"> p</w:t>
      </w:r>
      <w:r w:rsidR="00493848" w:rsidRPr="00662707">
        <w:rPr>
          <w:color w:val="FF0000"/>
        </w:rPr>
        <w:t>X</w:t>
      </w:r>
      <w:r w:rsidR="00CA138F" w:rsidRPr="00662707">
        <w:br/>
      </w:r>
    </w:p>
    <w:p w14:paraId="648AE44D" w14:textId="77777777" w:rsidR="00CD1A5B" w:rsidRPr="00662707" w:rsidRDefault="00CD1A5B">
      <w:pPr>
        <w:pStyle w:val="CM93"/>
        <w:numPr>
          <w:ilvl w:val="0"/>
          <w:numId w:val="9"/>
        </w:numPr>
        <w:spacing w:line="240" w:lineRule="auto"/>
      </w:pPr>
      <w:r w:rsidRPr="00662707">
        <w:t xml:space="preserve">Abuse of </w:t>
      </w:r>
      <w:r w:rsidR="00AF5680" w:rsidRPr="00662707">
        <w:t xml:space="preserve">position of </w:t>
      </w:r>
      <w:r w:rsidRPr="00662707">
        <w:t xml:space="preserve">trust </w:t>
      </w:r>
      <w:r w:rsidR="00CA138F" w:rsidRPr="00662707">
        <w:t>.................................................................................</w:t>
      </w:r>
      <w:r w:rsidR="00153309" w:rsidRPr="00662707">
        <w:t>.............................</w:t>
      </w:r>
      <w:r w:rsidR="00852921" w:rsidRPr="00662707">
        <w:t>............</w:t>
      </w:r>
      <w:r w:rsidR="00662707">
        <w:t>....</w:t>
      </w:r>
      <w:r w:rsidR="00852921" w:rsidRPr="00662707">
        <w:t>...</w:t>
      </w:r>
      <w:r w:rsidR="00033D93" w:rsidRPr="00662707">
        <w:t>........</w:t>
      </w:r>
      <w:r w:rsidR="00CA138F" w:rsidRPr="00662707">
        <w:t xml:space="preserve"> p</w:t>
      </w:r>
      <w:r w:rsidR="00493848" w:rsidRPr="00662707">
        <w:rPr>
          <w:color w:val="FF0000"/>
        </w:rPr>
        <w:t>X</w:t>
      </w:r>
      <w:r w:rsidR="00CA138F" w:rsidRPr="00662707">
        <w:br/>
      </w:r>
    </w:p>
    <w:p w14:paraId="3F6555DC" w14:textId="77777777" w:rsidR="00033D93" w:rsidRPr="00662707" w:rsidRDefault="003143AD">
      <w:pPr>
        <w:pStyle w:val="CM93"/>
        <w:numPr>
          <w:ilvl w:val="0"/>
          <w:numId w:val="9"/>
        </w:numPr>
        <w:spacing w:line="240" w:lineRule="auto"/>
        <w:rPr>
          <w:color w:val="808080"/>
        </w:rPr>
      </w:pPr>
      <w:r w:rsidRPr="00662707">
        <w:t>Children</w:t>
      </w:r>
      <w:r w:rsidR="00CD1A5B" w:rsidRPr="00662707">
        <w:t xml:space="preserve"> who may be particularly vulnerable</w:t>
      </w:r>
    </w:p>
    <w:p w14:paraId="2D9BA460" w14:textId="77777777" w:rsidR="001209BF" w:rsidRPr="00662707" w:rsidRDefault="00CA138F" w:rsidP="00BB5CB0">
      <w:pPr>
        <w:pStyle w:val="CM93"/>
        <w:spacing w:line="240" w:lineRule="auto"/>
        <w:ind w:left="360"/>
        <w:rPr>
          <w:color w:val="FF0000"/>
        </w:rPr>
      </w:pPr>
      <w:r w:rsidRPr="00662707">
        <w:t>............................................</w:t>
      </w:r>
      <w:r w:rsidR="00153309" w:rsidRPr="00662707">
        <w:t>...................</w:t>
      </w:r>
      <w:r w:rsidR="008D20AC" w:rsidRPr="00662707">
        <w:t>.</w:t>
      </w:r>
      <w:r w:rsidR="002460CB" w:rsidRPr="00662707">
        <w:t>.</w:t>
      </w:r>
      <w:r w:rsidR="008D20AC" w:rsidRPr="00662707">
        <w:t>......................</w:t>
      </w:r>
      <w:r w:rsidR="00C24C12" w:rsidRPr="00662707">
        <w:t>..................</w:t>
      </w:r>
      <w:r w:rsidR="00033D93" w:rsidRPr="00662707">
        <w:t>...................</w:t>
      </w:r>
      <w:r w:rsidR="00662707">
        <w:t>....</w:t>
      </w:r>
      <w:r w:rsidR="00033D93" w:rsidRPr="00662707">
        <w:t>..........</w:t>
      </w:r>
      <w:r w:rsidRPr="00662707">
        <w:t>p</w:t>
      </w:r>
      <w:r w:rsidR="00493848" w:rsidRPr="00662707">
        <w:rPr>
          <w:color w:val="FF0000"/>
        </w:rPr>
        <w:t>X</w:t>
      </w:r>
    </w:p>
    <w:p w14:paraId="46FDCD58" w14:textId="77777777" w:rsidR="00D54A05" w:rsidRPr="00662707" w:rsidRDefault="00D54A05" w:rsidP="00BB5CB0">
      <w:pPr>
        <w:pStyle w:val="Default"/>
      </w:pPr>
    </w:p>
    <w:p w14:paraId="11BB73FA" w14:textId="77777777" w:rsidR="00D54A05" w:rsidRPr="00662707" w:rsidRDefault="00D54A05">
      <w:pPr>
        <w:pStyle w:val="Default"/>
        <w:numPr>
          <w:ilvl w:val="0"/>
          <w:numId w:val="9"/>
        </w:numPr>
      </w:pPr>
      <w:r w:rsidRPr="00662707">
        <w:t>Emotional Health and wellbeing</w:t>
      </w:r>
      <w:r w:rsidR="00D418C0" w:rsidRPr="00662707">
        <w:t xml:space="preserve">; </w:t>
      </w:r>
      <w:r w:rsidR="007F1187" w:rsidRPr="00662707">
        <w:t xml:space="preserve">(incl </w:t>
      </w:r>
      <w:r w:rsidR="00D418C0" w:rsidRPr="00662707">
        <w:t>suicide</w:t>
      </w:r>
      <w:r w:rsidR="00532F48" w:rsidRPr="00662707">
        <w:t>/death of a student</w:t>
      </w:r>
      <w:r w:rsidR="007F1187" w:rsidRPr="00662707">
        <w:t>)</w:t>
      </w:r>
    </w:p>
    <w:p w14:paraId="5F5CEA7A" w14:textId="77777777" w:rsidR="00D54A05" w:rsidRPr="00662707" w:rsidRDefault="00D54A05" w:rsidP="00BB5CB0">
      <w:pPr>
        <w:pStyle w:val="Default"/>
        <w:ind w:left="360"/>
      </w:pPr>
      <w:r w:rsidRPr="00662707">
        <w:t>…………………………………………………………………………………………</w:t>
      </w:r>
      <w:r w:rsidR="00662707">
        <w:t>….</w:t>
      </w:r>
      <w:r w:rsidRPr="00662707">
        <w:t>………p</w:t>
      </w:r>
      <w:r w:rsidRPr="00662707">
        <w:rPr>
          <w:color w:val="FF0000"/>
        </w:rPr>
        <w:t>X</w:t>
      </w:r>
    </w:p>
    <w:p w14:paraId="0A9C2E0E" w14:textId="77777777" w:rsidR="00A01ECF" w:rsidRPr="00662707" w:rsidRDefault="00A01ECF" w:rsidP="00BB5CB0">
      <w:pPr>
        <w:pStyle w:val="Default"/>
      </w:pPr>
    </w:p>
    <w:p w14:paraId="249F797F" w14:textId="77777777" w:rsidR="00A01ECF" w:rsidRPr="00662707" w:rsidRDefault="006A4924">
      <w:pPr>
        <w:pStyle w:val="CM93"/>
        <w:numPr>
          <w:ilvl w:val="0"/>
          <w:numId w:val="9"/>
        </w:numPr>
        <w:spacing w:line="240" w:lineRule="auto"/>
      </w:pPr>
      <w:r w:rsidRPr="00662707">
        <w:t xml:space="preserve">Sexual Violence and Sexual Harassment between students and other </w:t>
      </w:r>
      <w:r w:rsidR="00083FDC" w:rsidRPr="00662707">
        <w:t>c</w:t>
      </w:r>
      <w:r w:rsidR="0014142C" w:rsidRPr="00662707">
        <w:t>urrent</w:t>
      </w:r>
      <w:r w:rsidR="00083FDC" w:rsidRPr="00662707">
        <w:t xml:space="preserve"> i</w:t>
      </w:r>
      <w:r w:rsidR="002505BC" w:rsidRPr="00662707">
        <w:t>ssues</w:t>
      </w:r>
      <w:r w:rsidR="007F1187" w:rsidRPr="00662707">
        <w:t xml:space="preserve"> (incl When to report to police)</w:t>
      </w:r>
    </w:p>
    <w:p w14:paraId="1504CFA3" w14:textId="77777777" w:rsidR="00C11272" w:rsidRPr="00662707" w:rsidRDefault="00A01ECF" w:rsidP="00BB5CB0">
      <w:pPr>
        <w:pStyle w:val="CM93"/>
        <w:spacing w:line="240" w:lineRule="auto"/>
        <w:ind w:left="360"/>
        <w:rPr>
          <w:color w:val="FF0000"/>
        </w:rPr>
      </w:pPr>
      <w:r w:rsidRPr="00662707">
        <w:t>................................................................................................................</w:t>
      </w:r>
      <w:r w:rsidR="00033D93" w:rsidRPr="00662707">
        <w:t>.........</w:t>
      </w:r>
      <w:r w:rsidR="00662707">
        <w:t>.....</w:t>
      </w:r>
      <w:r w:rsidR="00033D93" w:rsidRPr="00662707">
        <w:t>.</w:t>
      </w:r>
      <w:r w:rsidRPr="00662707">
        <w:t>.......... p</w:t>
      </w:r>
      <w:r w:rsidRPr="00662707">
        <w:rPr>
          <w:color w:val="FF0000"/>
        </w:rPr>
        <w:t>X</w:t>
      </w:r>
    </w:p>
    <w:p w14:paraId="749E532A" w14:textId="77777777" w:rsidR="00C11272" w:rsidRPr="00662707" w:rsidRDefault="00C11272" w:rsidP="00C11272">
      <w:pPr>
        <w:pStyle w:val="Default"/>
      </w:pPr>
    </w:p>
    <w:p w14:paraId="78E95FE0" w14:textId="77777777" w:rsidR="00C11272" w:rsidRPr="005E7E47" w:rsidRDefault="00C11272">
      <w:pPr>
        <w:pStyle w:val="Default"/>
        <w:numPr>
          <w:ilvl w:val="0"/>
          <w:numId w:val="9"/>
        </w:numPr>
      </w:pPr>
      <w:r w:rsidRPr="00662707">
        <w:t xml:space="preserve">Online </w:t>
      </w:r>
      <w:r w:rsidRPr="00910D96">
        <w:rPr>
          <w:color w:val="auto"/>
        </w:rPr>
        <w:t>Safety</w:t>
      </w:r>
      <w:r w:rsidR="00843F5B" w:rsidRPr="00910D96">
        <w:rPr>
          <w:color w:val="auto"/>
        </w:rPr>
        <w:t xml:space="preserve"> incl filtering and </w:t>
      </w:r>
      <w:r w:rsidR="00CD7D42" w:rsidRPr="00910D96">
        <w:rPr>
          <w:color w:val="auto"/>
        </w:rPr>
        <w:t>monitoring.</w:t>
      </w:r>
    </w:p>
    <w:p w14:paraId="2C100AB0" w14:textId="77777777" w:rsidR="003C1001" w:rsidRPr="00662707" w:rsidRDefault="00C11272" w:rsidP="00C11272">
      <w:pPr>
        <w:pStyle w:val="Default"/>
        <w:ind w:left="360"/>
      </w:pPr>
      <w:r w:rsidRPr="00662707">
        <w:t>………………………………………………………………………………………</w:t>
      </w:r>
      <w:r w:rsidR="00662707">
        <w:t>…………</w:t>
      </w:r>
      <w:r w:rsidRPr="00662707">
        <w:t>….p</w:t>
      </w:r>
      <w:r w:rsidRPr="00662707">
        <w:rPr>
          <w:color w:val="FF0000"/>
        </w:rPr>
        <w:t>X</w:t>
      </w:r>
      <w:r w:rsidR="00A01ECF" w:rsidRPr="00662707">
        <w:br/>
      </w:r>
    </w:p>
    <w:p w14:paraId="7E76D494" w14:textId="77777777" w:rsidR="00C24C12" w:rsidRPr="00662707" w:rsidRDefault="001209BF">
      <w:pPr>
        <w:pStyle w:val="CM93"/>
        <w:numPr>
          <w:ilvl w:val="0"/>
          <w:numId w:val="9"/>
        </w:numPr>
        <w:spacing w:line="240" w:lineRule="auto"/>
      </w:pPr>
      <w:r w:rsidRPr="00662707">
        <w:t xml:space="preserve">Helping </w:t>
      </w:r>
      <w:r w:rsidR="002505BC" w:rsidRPr="00662707">
        <w:t>c</w:t>
      </w:r>
      <w:r w:rsidR="003143AD" w:rsidRPr="00662707">
        <w:t>hildren</w:t>
      </w:r>
      <w:r w:rsidRPr="00662707">
        <w:t xml:space="preserve"> to keep themselves safe</w:t>
      </w:r>
      <w:r w:rsidR="00674931" w:rsidRPr="00662707">
        <w:t xml:space="preserve"> </w:t>
      </w:r>
      <w:r w:rsidR="00B33A1E" w:rsidRPr="00662707">
        <w:t>/</w:t>
      </w:r>
      <w:r w:rsidR="00674931" w:rsidRPr="00662707">
        <w:t xml:space="preserve"> </w:t>
      </w:r>
      <w:r w:rsidR="00CD7D42" w:rsidRPr="00662707">
        <w:t>RSHE.</w:t>
      </w:r>
    </w:p>
    <w:p w14:paraId="2FC63F62" w14:textId="77777777" w:rsidR="00CD1A5B" w:rsidRPr="00662707" w:rsidRDefault="00C24C12" w:rsidP="00BB5CB0">
      <w:pPr>
        <w:pStyle w:val="CM93"/>
        <w:spacing w:line="240" w:lineRule="auto"/>
        <w:ind w:left="360"/>
      </w:pPr>
      <w:r w:rsidRPr="00662707">
        <w:t>.................................................</w:t>
      </w:r>
      <w:r w:rsidR="001209BF" w:rsidRPr="00662707">
        <w:t>..................................................................</w:t>
      </w:r>
      <w:r w:rsidR="00033D93" w:rsidRPr="00662707">
        <w:t>......</w:t>
      </w:r>
      <w:r w:rsidR="0077678D">
        <w:t>.....</w:t>
      </w:r>
      <w:r w:rsidR="00033D93" w:rsidRPr="00662707">
        <w:t>...</w:t>
      </w:r>
      <w:r w:rsidR="001209BF" w:rsidRPr="00662707">
        <w:t>........ p</w:t>
      </w:r>
      <w:r w:rsidR="001209BF" w:rsidRPr="00662707">
        <w:rPr>
          <w:color w:val="FF0000"/>
        </w:rPr>
        <w:t>X</w:t>
      </w:r>
      <w:r w:rsidR="00CA138F" w:rsidRPr="00662707">
        <w:br/>
      </w:r>
      <w:r w:rsidR="00CD1A5B" w:rsidRPr="00662707">
        <w:t xml:space="preserve"> </w:t>
      </w:r>
    </w:p>
    <w:p w14:paraId="637A51C4" w14:textId="77777777" w:rsidR="00CD1A5B" w:rsidRPr="00662707" w:rsidRDefault="00CD1A5B">
      <w:pPr>
        <w:pStyle w:val="CM93"/>
        <w:numPr>
          <w:ilvl w:val="0"/>
          <w:numId w:val="9"/>
        </w:numPr>
        <w:spacing w:line="240" w:lineRule="auto"/>
      </w:pPr>
      <w:r w:rsidRPr="00662707">
        <w:t xml:space="preserve">Support for those involved in a child protection issue </w:t>
      </w:r>
      <w:r w:rsidR="00C24C12" w:rsidRPr="00662707">
        <w:t>................................................................................</w:t>
      </w:r>
      <w:r w:rsidR="00153309" w:rsidRPr="00662707">
        <w:t>............................</w:t>
      </w:r>
      <w:r w:rsidR="002460CB" w:rsidRPr="00662707">
        <w:t>...........</w:t>
      </w:r>
      <w:r w:rsidR="00033D93" w:rsidRPr="00662707">
        <w:t>....</w:t>
      </w:r>
      <w:r w:rsidR="0077678D">
        <w:t>....</w:t>
      </w:r>
      <w:r w:rsidR="00033D93" w:rsidRPr="00662707">
        <w:t>....</w:t>
      </w:r>
      <w:r w:rsidR="0077678D">
        <w:t>.</w:t>
      </w:r>
      <w:r w:rsidR="00033D93" w:rsidRPr="00662707">
        <w:t>......</w:t>
      </w:r>
      <w:r w:rsidR="008D20AC" w:rsidRPr="00662707">
        <w:t>p</w:t>
      </w:r>
      <w:r w:rsidR="00493848" w:rsidRPr="00662707">
        <w:rPr>
          <w:color w:val="FF0000"/>
        </w:rPr>
        <w:t>X</w:t>
      </w:r>
      <w:r w:rsidR="00CA138F" w:rsidRPr="00662707">
        <w:br/>
      </w:r>
      <w:r w:rsidR="0077678D">
        <w:t>.</w:t>
      </w:r>
    </w:p>
    <w:p w14:paraId="669FAAC3" w14:textId="77777777" w:rsidR="00CD1A5B" w:rsidRPr="00662707" w:rsidRDefault="00CD1A5B">
      <w:pPr>
        <w:pStyle w:val="CM93"/>
        <w:numPr>
          <w:ilvl w:val="0"/>
          <w:numId w:val="9"/>
        </w:numPr>
        <w:spacing w:line="240" w:lineRule="auto"/>
      </w:pPr>
      <w:r w:rsidRPr="00662707">
        <w:t>Complaints procedure</w:t>
      </w:r>
      <w:r w:rsidR="00CA138F" w:rsidRPr="00662707">
        <w:t xml:space="preserve"> ............................................</w:t>
      </w:r>
      <w:r w:rsidR="00C24C12" w:rsidRPr="00662707">
        <w:t>............................</w:t>
      </w:r>
      <w:r w:rsidR="00CA138F" w:rsidRPr="00662707">
        <w:t>.......................</w:t>
      </w:r>
      <w:r w:rsidR="008D20AC" w:rsidRPr="00662707">
        <w:t>.....................</w:t>
      </w:r>
      <w:r w:rsidR="002460CB" w:rsidRPr="00662707">
        <w:t>..</w:t>
      </w:r>
      <w:r w:rsidR="008D20AC" w:rsidRPr="00662707">
        <w:t>...</w:t>
      </w:r>
      <w:r w:rsidR="00153309" w:rsidRPr="00662707">
        <w:t>.</w:t>
      </w:r>
      <w:r w:rsidR="00033D93" w:rsidRPr="00662707">
        <w:t>...</w:t>
      </w:r>
      <w:r w:rsidR="0077678D">
        <w:t>.....</w:t>
      </w:r>
      <w:r w:rsidR="00033D93" w:rsidRPr="00662707">
        <w:t>........</w:t>
      </w:r>
      <w:r w:rsidR="00CA138F" w:rsidRPr="00662707">
        <w:t>p</w:t>
      </w:r>
      <w:r w:rsidR="00493848" w:rsidRPr="00662707">
        <w:rPr>
          <w:color w:val="FF0000"/>
        </w:rPr>
        <w:t>X</w:t>
      </w:r>
    </w:p>
    <w:p w14:paraId="1666DD86" w14:textId="77777777" w:rsidR="00CA138F" w:rsidRPr="00662707" w:rsidRDefault="00CA138F" w:rsidP="00BB5CB0">
      <w:pPr>
        <w:pStyle w:val="Default"/>
      </w:pPr>
    </w:p>
    <w:p w14:paraId="034D19A0" w14:textId="77777777" w:rsidR="00CD1A5B" w:rsidRPr="00662707" w:rsidRDefault="00CD1A5B">
      <w:pPr>
        <w:pStyle w:val="CM93"/>
        <w:numPr>
          <w:ilvl w:val="0"/>
          <w:numId w:val="9"/>
        </w:numPr>
        <w:spacing w:line="240" w:lineRule="auto"/>
      </w:pPr>
      <w:r w:rsidRPr="00662707">
        <w:t>If you have concerns about a colleague</w:t>
      </w:r>
      <w:r w:rsidR="002505BC" w:rsidRPr="00662707">
        <w:t xml:space="preserve"> or </w:t>
      </w:r>
      <w:r w:rsidR="00D509D9" w:rsidRPr="00662707">
        <w:t xml:space="preserve">safeguarding </w:t>
      </w:r>
      <w:r w:rsidR="002505BC" w:rsidRPr="00662707">
        <w:t>practice</w:t>
      </w:r>
      <w:r w:rsidR="00CA138F" w:rsidRPr="00662707">
        <w:t xml:space="preserve"> .....................</w:t>
      </w:r>
      <w:r w:rsidR="00C24C12" w:rsidRPr="00662707">
        <w:t>.......................................................</w:t>
      </w:r>
      <w:r w:rsidR="00CA138F" w:rsidRPr="00662707">
        <w:t>...................</w:t>
      </w:r>
      <w:r w:rsidR="008D20AC" w:rsidRPr="00662707">
        <w:t>...</w:t>
      </w:r>
      <w:r w:rsidR="00153309" w:rsidRPr="00662707">
        <w:t>............</w:t>
      </w:r>
      <w:r w:rsidR="00033D93" w:rsidRPr="00662707">
        <w:t>...............</w:t>
      </w:r>
      <w:r w:rsidR="0077678D">
        <w:t>.....</w:t>
      </w:r>
      <w:r w:rsidR="00033D93" w:rsidRPr="00662707">
        <w:t>........</w:t>
      </w:r>
      <w:r w:rsidR="00CA138F" w:rsidRPr="00662707">
        <w:t>p</w:t>
      </w:r>
      <w:r w:rsidR="00493848" w:rsidRPr="00662707">
        <w:rPr>
          <w:color w:val="FF0000"/>
        </w:rPr>
        <w:t>X</w:t>
      </w:r>
      <w:r w:rsidR="00CA138F" w:rsidRPr="00662707">
        <w:br/>
      </w:r>
    </w:p>
    <w:p w14:paraId="3FDCCE97" w14:textId="77777777" w:rsidR="00CD1A5B" w:rsidRPr="00662707" w:rsidRDefault="00CD1A5B">
      <w:pPr>
        <w:pStyle w:val="CM93"/>
        <w:numPr>
          <w:ilvl w:val="0"/>
          <w:numId w:val="9"/>
        </w:numPr>
        <w:spacing w:line="240" w:lineRule="auto"/>
      </w:pPr>
      <w:r w:rsidRPr="00662707">
        <w:t xml:space="preserve">Allegations against staff </w:t>
      </w:r>
      <w:r w:rsidR="00CA138F" w:rsidRPr="00662707">
        <w:t>........</w:t>
      </w:r>
      <w:r w:rsidR="008D20AC" w:rsidRPr="00662707">
        <w:t>..................</w:t>
      </w:r>
      <w:r w:rsidR="00CA138F" w:rsidRPr="00662707">
        <w:t>...............................................................</w:t>
      </w:r>
      <w:r w:rsidR="00153309" w:rsidRPr="00662707">
        <w:t>..</w:t>
      </w:r>
      <w:r w:rsidR="00CA138F" w:rsidRPr="00662707">
        <w:t>.........................</w:t>
      </w:r>
      <w:r w:rsidR="002460CB" w:rsidRPr="00662707">
        <w:t>.</w:t>
      </w:r>
      <w:r w:rsidR="00033D93" w:rsidRPr="00662707">
        <w:t>.......</w:t>
      </w:r>
      <w:r w:rsidR="0077678D">
        <w:t>.....</w:t>
      </w:r>
      <w:r w:rsidR="00033D93" w:rsidRPr="00662707">
        <w:t>......</w:t>
      </w:r>
      <w:r w:rsidR="002460CB" w:rsidRPr="00662707">
        <w:t>.</w:t>
      </w:r>
      <w:r w:rsidR="00CA138F" w:rsidRPr="00662707">
        <w:t>. p</w:t>
      </w:r>
      <w:r w:rsidR="00493848" w:rsidRPr="00662707">
        <w:rPr>
          <w:color w:val="FF0000"/>
        </w:rPr>
        <w:t>X</w:t>
      </w:r>
      <w:r w:rsidR="00CA138F" w:rsidRPr="00662707">
        <w:br/>
      </w:r>
    </w:p>
    <w:p w14:paraId="14EE4AEE" w14:textId="77777777" w:rsidR="00033D93" w:rsidRPr="00662707" w:rsidRDefault="00CD1A5B">
      <w:pPr>
        <w:pStyle w:val="CM93"/>
        <w:numPr>
          <w:ilvl w:val="0"/>
          <w:numId w:val="9"/>
        </w:numPr>
        <w:spacing w:line="240" w:lineRule="auto"/>
      </w:pPr>
      <w:r w:rsidRPr="00662707">
        <w:t>Staff training</w:t>
      </w:r>
      <w:r w:rsidR="00CA138F" w:rsidRPr="00662707">
        <w:t xml:space="preserve"> </w:t>
      </w:r>
      <w:r w:rsidR="002505BC" w:rsidRPr="00662707">
        <w:t>and induction</w:t>
      </w:r>
    </w:p>
    <w:p w14:paraId="14BD4F4D" w14:textId="77777777" w:rsidR="00CD1A5B" w:rsidRPr="00662707" w:rsidRDefault="00CA138F" w:rsidP="00BB5CB0">
      <w:pPr>
        <w:pStyle w:val="CM93"/>
        <w:spacing w:line="240" w:lineRule="auto"/>
        <w:ind w:left="360"/>
      </w:pPr>
      <w:r w:rsidRPr="00662707">
        <w:t>...........</w:t>
      </w:r>
      <w:r w:rsidR="008D20AC" w:rsidRPr="00662707">
        <w:t>.................</w:t>
      </w:r>
      <w:r w:rsidRPr="00662707">
        <w:t>..................................................</w:t>
      </w:r>
      <w:r w:rsidR="00153309" w:rsidRPr="00662707">
        <w:t>...........</w:t>
      </w:r>
      <w:r w:rsidRPr="00662707">
        <w:t>.....................................</w:t>
      </w:r>
      <w:r w:rsidR="0077678D">
        <w:t>....</w:t>
      </w:r>
      <w:r w:rsidRPr="00662707">
        <w:t>..</w:t>
      </w:r>
      <w:r w:rsidR="002460CB" w:rsidRPr="00662707">
        <w:t>....</w:t>
      </w:r>
      <w:r w:rsidR="00033D93" w:rsidRPr="00662707">
        <w:t>..</w:t>
      </w:r>
      <w:r w:rsidRPr="00662707">
        <w:t>p</w:t>
      </w:r>
      <w:r w:rsidR="00493848" w:rsidRPr="00662707">
        <w:rPr>
          <w:color w:val="FF0000"/>
        </w:rPr>
        <w:t>X</w:t>
      </w:r>
      <w:r w:rsidRPr="00662707">
        <w:br/>
      </w:r>
    </w:p>
    <w:p w14:paraId="3D97F159" w14:textId="77777777" w:rsidR="00700513" w:rsidRPr="00662707" w:rsidRDefault="00CD1A5B">
      <w:pPr>
        <w:pStyle w:val="CM93"/>
        <w:numPr>
          <w:ilvl w:val="0"/>
          <w:numId w:val="9"/>
        </w:numPr>
        <w:spacing w:line="240" w:lineRule="auto"/>
      </w:pPr>
      <w:r w:rsidRPr="00662707">
        <w:t xml:space="preserve">Safer recruitment </w:t>
      </w:r>
      <w:r w:rsidR="00CA138F" w:rsidRPr="00662707">
        <w:t>.....</w:t>
      </w:r>
      <w:r w:rsidR="008D20AC" w:rsidRPr="00662707">
        <w:t>.........</w:t>
      </w:r>
      <w:r w:rsidR="00CA138F" w:rsidRPr="00662707">
        <w:t>...............................</w:t>
      </w:r>
      <w:r w:rsidR="00153309" w:rsidRPr="00662707">
        <w:t>...........</w:t>
      </w:r>
      <w:r w:rsidR="00CA138F" w:rsidRPr="00662707">
        <w:t>..................................</w:t>
      </w:r>
      <w:r w:rsidR="002460CB" w:rsidRPr="00662707">
        <w:t>....</w:t>
      </w:r>
      <w:r w:rsidR="00CA138F" w:rsidRPr="00662707">
        <w:t>....</w:t>
      </w:r>
      <w:r w:rsidR="0077678D">
        <w:t>....</w:t>
      </w:r>
      <w:r w:rsidR="00CA138F" w:rsidRPr="00662707">
        <w:t>...... p</w:t>
      </w:r>
      <w:r w:rsidR="00493848" w:rsidRPr="00662707">
        <w:rPr>
          <w:color w:val="FF0000"/>
        </w:rPr>
        <w:t>X</w:t>
      </w:r>
    </w:p>
    <w:p w14:paraId="0912BBE7" w14:textId="77777777" w:rsidR="00700513" w:rsidRPr="00662707" w:rsidRDefault="00700513" w:rsidP="00BB5CB0">
      <w:pPr>
        <w:pStyle w:val="Default"/>
        <w:rPr>
          <w:color w:val="auto"/>
        </w:rPr>
      </w:pPr>
    </w:p>
    <w:p w14:paraId="2EBF34DB" w14:textId="77777777" w:rsidR="00C24C12" w:rsidRPr="00662707" w:rsidRDefault="00700513">
      <w:pPr>
        <w:pStyle w:val="CM93"/>
        <w:numPr>
          <w:ilvl w:val="0"/>
          <w:numId w:val="9"/>
        </w:numPr>
        <w:spacing w:line="240" w:lineRule="auto"/>
      </w:pPr>
      <w:r w:rsidRPr="00662707">
        <w:t>Site security</w:t>
      </w:r>
    </w:p>
    <w:p w14:paraId="785B8847" w14:textId="77777777" w:rsidR="00CD1A5B" w:rsidRPr="00662707" w:rsidRDefault="00700513" w:rsidP="00BB5CB0">
      <w:pPr>
        <w:pStyle w:val="CM93"/>
        <w:spacing w:line="240" w:lineRule="auto"/>
        <w:ind w:firstLine="360"/>
      </w:pPr>
      <w:r w:rsidRPr="00662707">
        <w:t>.........................................</w:t>
      </w:r>
      <w:r w:rsidR="00C24C12" w:rsidRPr="00662707">
        <w:t>.........................................................</w:t>
      </w:r>
      <w:r w:rsidRPr="00662707">
        <w:t>..........................</w:t>
      </w:r>
      <w:r w:rsidR="0077678D">
        <w:t>...</w:t>
      </w:r>
      <w:r w:rsidRPr="00662707">
        <w:t>...</w:t>
      </w:r>
      <w:r w:rsidR="00033D93" w:rsidRPr="00662707">
        <w:t>...</w:t>
      </w:r>
      <w:r w:rsidR="0077678D">
        <w:t>.</w:t>
      </w:r>
      <w:r w:rsidR="00033D93" w:rsidRPr="00662707">
        <w:t>..</w:t>
      </w:r>
      <w:r w:rsidRPr="00662707">
        <w:t>. p</w:t>
      </w:r>
      <w:r w:rsidRPr="00662707">
        <w:rPr>
          <w:color w:val="FF0000"/>
        </w:rPr>
        <w:t>X</w:t>
      </w:r>
      <w:r w:rsidR="00CA138F" w:rsidRPr="00662707">
        <w:br/>
      </w:r>
    </w:p>
    <w:p w14:paraId="6A87FA03" w14:textId="77777777" w:rsidR="00CD1A5B" w:rsidRPr="00662707" w:rsidRDefault="00CD1A5B">
      <w:pPr>
        <w:pStyle w:val="CM93"/>
        <w:numPr>
          <w:ilvl w:val="0"/>
          <w:numId w:val="9"/>
        </w:numPr>
        <w:spacing w:line="240" w:lineRule="auto"/>
      </w:pPr>
      <w:r w:rsidRPr="00662707">
        <w:t xml:space="preserve">Extended school and off-site arrangements </w:t>
      </w:r>
      <w:r w:rsidR="00CA138F" w:rsidRPr="00662707">
        <w:t>.............................................</w:t>
      </w:r>
      <w:r w:rsidR="00153309" w:rsidRPr="00662707">
        <w:t>.................</w:t>
      </w:r>
      <w:r w:rsidR="002460CB" w:rsidRPr="00662707">
        <w:t>...</w:t>
      </w:r>
      <w:r w:rsidR="008672A3" w:rsidRPr="00662707">
        <w:t>.............................................</w:t>
      </w:r>
      <w:r w:rsidR="002460CB" w:rsidRPr="00662707">
        <w:t>.</w:t>
      </w:r>
      <w:r w:rsidR="00153309" w:rsidRPr="00662707">
        <w:t>.........</w:t>
      </w:r>
      <w:r w:rsidR="008D20AC" w:rsidRPr="00662707">
        <w:t>.......</w:t>
      </w:r>
      <w:r w:rsidR="0077678D">
        <w:t>...</w:t>
      </w:r>
      <w:r w:rsidR="008D20AC" w:rsidRPr="00662707">
        <w:t>.</w:t>
      </w:r>
      <w:r w:rsidR="0077678D">
        <w:t>.</w:t>
      </w:r>
      <w:r w:rsidR="008D20AC" w:rsidRPr="00662707">
        <w:t>..</w:t>
      </w:r>
      <w:r w:rsidR="00033D93" w:rsidRPr="00662707">
        <w:t>...</w:t>
      </w:r>
      <w:r w:rsidR="00CA138F" w:rsidRPr="00662707">
        <w:t xml:space="preserve"> p</w:t>
      </w:r>
      <w:r w:rsidR="00493848" w:rsidRPr="00662707">
        <w:rPr>
          <w:color w:val="FF0000"/>
        </w:rPr>
        <w:t>X</w:t>
      </w:r>
      <w:r w:rsidR="00CA138F" w:rsidRPr="00662707">
        <w:br/>
      </w:r>
    </w:p>
    <w:p w14:paraId="7D8F266B" w14:textId="77777777" w:rsidR="00C867E5" w:rsidRPr="00662707" w:rsidRDefault="008B1E05">
      <w:pPr>
        <w:pStyle w:val="CM93"/>
        <w:numPr>
          <w:ilvl w:val="0"/>
          <w:numId w:val="9"/>
        </w:numPr>
        <w:spacing w:line="240" w:lineRule="auto"/>
      </w:pPr>
      <w:r w:rsidRPr="00662707">
        <w:t>Photography and images</w:t>
      </w:r>
    </w:p>
    <w:p w14:paraId="77C1D532" w14:textId="77777777" w:rsidR="008B1E05" w:rsidRPr="00662707" w:rsidRDefault="008B1E05" w:rsidP="00BB5CB0">
      <w:pPr>
        <w:pStyle w:val="Default"/>
        <w:ind w:left="360"/>
      </w:pPr>
      <w:r w:rsidRPr="00662707">
        <w:t>…………………………………………………………………………………</w:t>
      </w:r>
      <w:r w:rsidR="0077678D">
        <w:t>………..</w:t>
      </w:r>
      <w:r w:rsidRPr="00662707">
        <w:t>…</w:t>
      </w:r>
      <w:r w:rsidR="0077678D">
        <w:t>..</w:t>
      </w:r>
      <w:r w:rsidRPr="00662707">
        <w:t>…….p</w:t>
      </w:r>
      <w:r w:rsidRPr="00662707">
        <w:rPr>
          <w:color w:val="FF0000"/>
        </w:rPr>
        <w:t>X</w:t>
      </w:r>
    </w:p>
    <w:p w14:paraId="621CE8F5" w14:textId="77777777" w:rsidR="00C867E5" w:rsidRPr="00662707" w:rsidRDefault="00C867E5" w:rsidP="00BB5CB0">
      <w:pPr>
        <w:pStyle w:val="Default"/>
      </w:pPr>
    </w:p>
    <w:p w14:paraId="0A21DA58" w14:textId="77777777" w:rsidR="008B1E05" w:rsidRPr="00662707" w:rsidRDefault="008B1E05">
      <w:pPr>
        <w:pStyle w:val="CM93"/>
        <w:numPr>
          <w:ilvl w:val="0"/>
          <w:numId w:val="9"/>
        </w:numPr>
        <w:spacing w:line="240" w:lineRule="auto"/>
      </w:pPr>
      <w:r w:rsidRPr="00662707">
        <w:t>Physical intervention and the use of force</w:t>
      </w:r>
    </w:p>
    <w:p w14:paraId="4FC2258E" w14:textId="77777777" w:rsidR="00CD1A5B" w:rsidRPr="00662707" w:rsidRDefault="00CA138F" w:rsidP="00BB5CB0">
      <w:pPr>
        <w:pStyle w:val="CM93"/>
        <w:spacing w:line="240" w:lineRule="auto"/>
        <w:ind w:left="360"/>
      </w:pPr>
      <w:r w:rsidRPr="00662707">
        <w:t>...............................................</w:t>
      </w:r>
      <w:r w:rsidR="00153309" w:rsidRPr="00662707">
        <w:t>.............</w:t>
      </w:r>
      <w:r w:rsidR="008D20AC" w:rsidRPr="00662707">
        <w:t>.......</w:t>
      </w:r>
      <w:r w:rsidR="008B1E05" w:rsidRPr="00662707">
        <w:t>...........................................</w:t>
      </w:r>
      <w:r w:rsidR="002460CB" w:rsidRPr="00662707">
        <w:t>....</w:t>
      </w:r>
      <w:r w:rsidR="008D20AC" w:rsidRPr="00662707">
        <w:t>...</w:t>
      </w:r>
      <w:r w:rsidR="0077678D">
        <w:t>..</w:t>
      </w:r>
      <w:r w:rsidR="008D20AC" w:rsidRPr="00662707">
        <w:t>....</w:t>
      </w:r>
      <w:r w:rsidR="00C867E5" w:rsidRPr="00662707">
        <w:t>.....</w:t>
      </w:r>
      <w:r w:rsidR="0077678D">
        <w:t>..</w:t>
      </w:r>
      <w:r w:rsidR="00C867E5" w:rsidRPr="00662707">
        <w:t>.......</w:t>
      </w:r>
      <w:r w:rsidR="008D20AC" w:rsidRPr="00662707">
        <w:t xml:space="preserve"> </w:t>
      </w:r>
      <w:r w:rsidRPr="00662707">
        <w:t>p</w:t>
      </w:r>
      <w:r w:rsidR="00493848" w:rsidRPr="00662707">
        <w:rPr>
          <w:color w:val="FF0000"/>
        </w:rPr>
        <w:t>X</w:t>
      </w:r>
      <w:r w:rsidRPr="00662707">
        <w:br/>
      </w:r>
    </w:p>
    <w:p w14:paraId="66278C47" w14:textId="77777777" w:rsidR="008B1E05" w:rsidRPr="00662707" w:rsidRDefault="001C0F14">
      <w:pPr>
        <w:pStyle w:val="CM93"/>
        <w:numPr>
          <w:ilvl w:val="0"/>
          <w:numId w:val="9"/>
        </w:numPr>
        <w:spacing w:line="240" w:lineRule="auto"/>
      </w:pPr>
      <w:r w:rsidRPr="00662707">
        <w:t>Intimate c</w:t>
      </w:r>
      <w:r w:rsidR="008B1E05" w:rsidRPr="00662707">
        <w:t>are</w:t>
      </w:r>
    </w:p>
    <w:p w14:paraId="163D7BE1" w14:textId="77777777" w:rsidR="00CD1A5B" w:rsidRPr="00662707" w:rsidRDefault="00CA138F" w:rsidP="00BB5CB0">
      <w:pPr>
        <w:pStyle w:val="CM93"/>
        <w:spacing w:line="240" w:lineRule="auto"/>
        <w:ind w:left="360"/>
        <w:rPr>
          <w:color w:val="FF0000"/>
        </w:rPr>
      </w:pPr>
      <w:r w:rsidRPr="00662707">
        <w:t>..............................................................................................</w:t>
      </w:r>
      <w:r w:rsidR="008D20AC" w:rsidRPr="00662707">
        <w:t>........</w:t>
      </w:r>
      <w:r w:rsidR="00153309" w:rsidRPr="00662707">
        <w:t>........</w:t>
      </w:r>
      <w:r w:rsidRPr="00662707">
        <w:t>.........</w:t>
      </w:r>
      <w:r w:rsidR="002460CB" w:rsidRPr="00662707">
        <w:t>....</w:t>
      </w:r>
      <w:r w:rsidR="00033D93" w:rsidRPr="00662707">
        <w:t>...</w:t>
      </w:r>
      <w:r w:rsidR="0077678D">
        <w:t>...</w:t>
      </w:r>
      <w:r w:rsidR="00033D93" w:rsidRPr="00662707">
        <w:t>........</w:t>
      </w:r>
      <w:r w:rsidR="00CD1A5B" w:rsidRPr="00662707">
        <w:t xml:space="preserve"> </w:t>
      </w:r>
      <w:r w:rsidRPr="00662707">
        <w:t>p</w:t>
      </w:r>
      <w:r w:rsidR="00493848" w:rsidRPr="00662707">
        <w:rPr>
          <w:color w:val="FF0000"/>
        </w:rPr>
        <w:t>X</w:t>
      </w:r>
    </w:p>
    <w:p w14:paraId="4FC6126C" w14:textId="77777777" w:rsidR="008B1E05" w:rsidRPr="00662707" w:rsidRDefault="008B1E05" w:rsidP="00BB5CB0">
      <w:pPr>
        <w:pStyle w:val="Default"/>
      </w:pPr>
    </w:p>
    <w:p w14:paraId="7CBD8F19" w14:textId="77777777" w:rsidR="001170A6" w:rsidRPr="00662707" w:rsidRDefault="002809BE">
      <w:pPr>
        <w:pStyle w:val="CM93"/>
        <w:numPr>
          <w:ilvl w:val="0"/>
          <w:numId w:val="9"/>
        </w:numPr>
        <w:spacing w:line="240" w:lineRule="auto"/>
        <w:rPr>
          <w:color w:val="FF0000"/>
        </w:rPr>
      </w:pPr>
      <w:r w:rsidRPr="00662707">
        <w:t xml:space="preserve">First Aid and supporting children at school with medical </w:t>
      </w:r>
      <w:r w:rsidR="00CD7D42" w:rsidRPr="00662707">
        <w:t>conditions.</w:t>
      </w:r>
    </w:p>
    <w:p w14:paraId="0F27B86F" w14:textId="77777777" w:rsidR="00CA138F" w:rsidRPr="00662707" w:rsidRDefault="002809BE" w:rsidP="00BB5CB0">
      <w:pPr>
        <w:pStyle w:val="CM93"/>
        <w:spacing w:line="240" w:lineRule="auto"/>
        <w:ind w:left="360"/>
        <w:rPr>
          <w:color w:val="FF0000"/>
        </w:rPr>
      </w:pPr>
      <w:r w:rsidRPr="00662707">
        <w:t>……………………</w:t>
      </w:r>
      <w:r w:rsidR="001170A6" w:rsidRPr="00662707">
        <w:t>…………………………………………………………………</w:t>
      </w:r>
      <w:r w:rsidR="0077678D">
        <w:t>..</w:t>
      </w:r>
      <w:r w:rsidR="001170A6" w:rsidRPr="00662707">
        <w:t>……</w:t>
      </w:r>
      <w:r w:rsidR="0077678D">
        <w:t>..</w:t>
      </w:r>
      <w:r w:rsidR="001170A6" w:rsidRPr="00662707">
        <w:t>…….p</w:t>
      </w:r>
      <w:r w:rsidRPr="00662707">
        <w:rPr>
          <w:color w:val="FF0000"/>
        </w:rPr>
        <w:t>X</w:t>
      </w:r>
    </w:p>
    <w:p w14:paraId="01DB21AA" w14:textId="77777777" w:rsidR="004F1B1A" w:rsidRPr="00662707" w:rsidRDefault="0077678D" w:rsidP="00BB5CB0">
      <w:pPr>
        <w:pStyle w:val="Default"/>
      </w:pPr>
      <w:r>
        <w:t>..</w:t>
      </w:r>
    </w:p>
    <w:p w14:paraId="4EA73818" w14:textId="77777777" w:rsidR="001170A6" w:rsidRPr="00662707" w:rsidRDefault="004F1B1A">
      <w:pPr>
        <w:pStyle w:val="Default"/>
        <w:numPr>
          <w:ilvl w:val="0"/>
          <w:numId w:val="9"/>
        </w:numPr>
      </w:pPr>
      <w:r w:rsidRPr="00662707">
        <w:t>Changing rooms and other sports issues</w:t>
      </w:r>
    </w:p>
    <w:p w14:paraId="001FD98D" w14:textId="77777777" w:rsidR="004F1B1A" w:rsidRPr="00662707" w:rsidRDefault="001170A6" w:rsidP="00BB5CB0">
      <w:pPr>
        <w:pStyle w:val="Default"/>
      </w:pPr>
      <w:r w:rsidRPr="00662707">
        <w:t>........................................................................</w:t>
      </w:r>
      <w:r w:rsidR="004F1B1A" w:rsidRPr="00662707">
        <w:t>………………………………………</w:t>
      </w:r>
      <w:r w:rsidR="0077678D">
        <w:t>.</w:t>
      </w:r>
      <w:r w:rsidR="004F1B1A" w:rsidRPr="00662707">
        <w:t>…</w:t>
      </w:r>
      <w:r w:rsidR="0077678D">
        <w:t>.</w:t>
      </w:r>
      <w:r w:rsidR="00F0123B" w:rsidRPr="00662707">
        <w:t>……….</w:t>
      </w:r>
      <w:r w:rsidRPr="00662707">
        <w:t>p</w:t>
      </w:r>
      <w:r w:rsidR="004F1B1A" w:rsidRPr="00662707">
        <w:rPr>
          <w:color w:val="FF0000"/>
        </w:rPr>
        <w:t>X</w:t>
      </w:r>
    </w:p>
    <w:p w14:paraId="60E99EC2" w14:textId="77777777" w:rsidR="00C33443" w:rsidRPr="00662707" w:rsidRDefault="00C33443" w:rsidP="00BB5CB0">
      <w:pPr>
        <w:pStyle w:val="ListParagraph"/>
        <w:spacing w:line="240" w:lineRule="auto"/>
        <w:rPr>
          <w:sz w:val="24"/>
          <w:szCs w:val="24"/>
        </w:rPr>
      </w:pPr>
    </w:p>
    <w:p w14:paraId="7D7C5C94" w14:textId="77777777" w:rsidR="00C33443" w:rsidRPr="00662707" w:rsidRDefault="00C33443">
      <w:pPr>
        <w:pStyle w:val="CM93"/>
        <w:numPr>
          <w:ilvl w:val="0"/>
          <w:numId w:val="9"/>
        </w:numPr>
        <w:spacing w:line="240" w:lineRule="auto"/>
      </w:pPr>
      <w:r w:rsidRPr="00662707">
        <w:t>Special circumstances (to be included as appropriate to your school)</w:t>
      </w:r>
    </w:p>
    <w:p w14:paraId="26F89BC5" w14:textId="77777777" w:rsidR="001170A6" w:rsidRPr="00662707" w:rsidRDefault="001170A6" w:rsidP="00BB5CB0">
      <w:pPr>
        <w:pStyle w:val="Default"/>
        <w:rPr>
          <w:color w:val="FF0000"/>
        </w:rPr>
      </w:pPr>
      <w:r w:rsidRPr="00662707">
        <w:t>………………………………………………………………………………………</w:t>
      </w:r>
      <w:r w:rsidR="0077678D">
        <w:t>…………</w:t>
      </w:r>
      <w:r w:rsidRPr="00662707">
        <w:t>………p</w:t>
      </w:r>
      <w:r w:rsidRPr="00662707">
        <w:rPr>
          <w:color w:val="FF0000"/>
        </w:rPr>
        <w:t>X</w:t>
      </w:r>
    </w:p>
    <w:p w14:paraId="2A7C8DBD" w14:textId="77777777" w:rsidR="00EC71A2" w:rsidRPr="00662707" w:rsidRDefault="00EC71A2" w:rsidP="00BB5CB0">
      <w:pPr>
        <w:pStyle w:val="Default"/>
        <w:rPr>
          <w:color w:val="FF0000"/>
        </w:rPr>
      </w:pPr>
    </w:p>
    <w:p w14:paraId="075655D8" w14:textId="77777777" w:rsidR="00EC71A2" w:rsidRPr="00662707" w:rsidRDefault="00EC71A2" w:rsidP="00BB5CB0">
      <w:pPr>
        <w:pStyle w:val="Default"/>
      </w:pPr>
      <w:r w:rsidRPr="00662707">
        <w:t>25 Remote Learning Safeguarding Considerations</w:t>
      </w:r>
    </w:p>
    <w:p w14:paraId="1627EC34" w14:textId="77777777" w:rsidR="00EC71A2" w:rsidRPr="00662707" w:rsidRDefault="00EC71A2" w:rsidP="00BB5CB0">
      <w:pPr>
        <w:pStyle w:val="Default"/>
      </w:pPr>
      <w:r w:rsidRPr="00662707">
        <w:t>………………………………………………………………………………………</w:t>
      </w:r>
      <w:r w:rsidR="0077678D">
        <w:t>.</w:t>
      </w:r>
      <w:r w:rsidRPr="00662707">
        <w:t>………………..pX</w:t>
      </w:r>
    </w:p>
    <w:p w14:paraId="149D4B3A" w14:textId="77777777" w:rsidR="00C33443" w:rsidRPr="00662707" w:rsidRDefault="00C33443" w:rsidP="00BB5CB0">
      <w:pPr>
        <w:pStyle w:val="Default"/>
        <w:ind w:left="360"/>
      </w:pPr>
    </w:p>
    <w:p w14:paraId="715BBCB8" w14:textId="77777777" w:rsidR="002809BE" w:rsidRPr="00662707" w:rsidRDefault="002809BE" w:rsidP="002809BE">
      <w:pPr>
        <w:pStyle w:val="Default"/>
      </w:pPr>
    </w:p>
    <w:p w14:paraId="6763D813" w14:textId="77777777" w:rsidR="00662707" w:rsidRDefault="00662707" w:rsidP="00D773F7">
      <w:pPr>
        <w:pStyle w:val="CM93"/>
        <w:spacing w:line="240" w:lineRule="auto"/>
        <w:rPr>
          <w:b/>
          <w:color w:val="7030A0"/>
          <w:sz w:val="22"/>
          <w:szCs w:val="22"/>
        </w:rPr>
      </w:pPr>
    </w:p>
    <w:p w14:paraId="7C654D34" w14:textId="77777777" w:rsidR="00662707" w:rsidRDefault="00662707" w:rsidP="00D773F7">
      <w:pPr>
        <w:pStyle w:val="CM93"/>
        <w:spacing w:line="240" w:lineRule="auto"/>
        <w:rPr>
          <w:b/>
          <w:color w:val="7030A0"/>
          <w:sz w:val="22"/>
          <w:szCs w:val="22"/>
        </w:rPr>
      </w:pPr>
    </w:p>
    <w:p w14:paraId="554FD134" w14:textId="77777777" w:rsidR="008672A3" w:rsidRPr="00662707" w:rsidRDefault="00E305FD" w:rsidP="00D773F7">
      <w:pPr>
        <w:pStyle w:val="CM93"/>
        <w:spacing w:line="240" w:lineRule="auto"/>
        <w:rPr>
          <w:b/>
        </w:rPr>
      </w:pPr>
      <w:r w:rsidRPr="00662707">
        <w:rPr>
          <w:b/>
          <w:color w:val="7030A0"/>
          <w:sz w:val="28"/>
          <w:szCs w:val="28"/>
        </w:rPr>
        <w:t>P</w:t>
      </w:r>
      <w:r w:rsidR="006F5013" w:rsidRPr="00662707">
        <w:rPr>
          <w:b/>
          <w:color w:val="7030A0"/>
          <w:sz w:val="28"/>
          <w:szCs w:val="28"/>
        </w:rPr>
        <w:t>art</w:t>
      </w:r>
      <w:r w:rsidRPr="00662707">
        <w:rPr>
          <w:b/>
          <w:color w:val="7030A0"/>
          <w:sz w:val="28"/>
          <w:szCs w:val="28"/>
        </w:rPr>
        <w:t xml:space="preserve"> B</w:t>
      </w:r>
      <w:r w:rsidR="004F1B1A" w:rsidRPr="00662707">
        <w:rPr>
          <w:b/>
          <w:sz w:val="28"/>
          <w:szCs w:val="28"/>
        </w:rPr>
        <w:t xml:space="preserve"> </w:t>
      </w:r>
      <w:r w:rsidR="00D773F7" w:rsidRPr="00662707">
        <w:rPr>
          <w:b/>
          <w:sz w:val="28"/>
          <w:szCs w:val="28"/>
        </w:rPr>
        <w:tab/>
      </w:r>
      <w:r w:rsidR="00D773F7" w:rsidRPr="00662707">
        <w:rPr>
          <w:b/>
        </w:rPr>
        <w:tab/>
      </w:r>
      <w:r w:rsidR="00662707" w:rsidRPr="00662707">
        <w:rPr>
          <w:b/>
          <w:color w:val="7030A0"/>
          <w:sz w:val="28"/>
          <w:szCs w:val="28"/>
        </w:rPr>
        <w:t>Child Protection Procedures</w:t>
      </w:r>
    </w:p>
    <w:p w14:paraId="7219A7E8" w14:textId="77777777" w:rsidR="0014142C" w:rsidRPr="0055774F" w:rsidRDefault="0014142C" w:rsidP="0014142C">
      <w:pPr>
        <w:pStyle w:val="Default"/>
        <w:rPr>
          <w:b/>
        </w:rPr>
      </w:pPr>
    </w:p>
    <w:p w14:paraId="5D4B5E53" w14:textId="77777777" w:rsidR="0014142C" w:rsidRPr="0055774F" w:rsidRDefault="0014142C" w:rsidP="0014142C">
      <w:pPr>
        <w:pStyle w:val="Default"/>
        <w:rPr>
          <w:b/>
        </w:rPr>
      </w:pPr>
      <w:r w:rsidRPr="0055774F">
        <w:rPr>
          <w:b/>
        </w:rPr>
        <w:t xml:space="preserve">Categories and </w:t>
      </w:r>
      <w:r w:rsidR="00E203FC" w:rsidRPr="0055774F">
        <w:rPr>
          <w:b/>
        </w:rPr>
        <w:t>definitions of abuse</w:t>
      </w:r>
      <w:r w:rsidR="00C33443">
        <w:rPr>
          <w:b/>
        </w:rPr>
        <w:t xml:space="preserve"> including grooming</w:t>
      </w:r>
      <w:r w:rsidR="00E203FC" w:rsidRPr="0055774F">
        <w:rPr>
          <w:b/>
        </w:rPr>
        <w:t>, Indicators, Impact, T</w:t>
      </w:r>
      <w:r w:rsidRPr="0055774F">
        <w:rPr>
          <w:b/>
        </w:rPr>
        <w:t>aking action,</w:t>
      </w:r>
      <w:r w:rsidR="00E203FC" w:rsidRPr="0055774F">
        <w:rPr>
          <w:b/>
        </w:rPr>
        <w:t xml:space="preserve"> </w:t>
      </w:r>
      <w:r w:rsidR="00C33443">
        <w:rPr>
          <w:b/>
        </w:rPr>
        <w:t xml:space="preserve">Early intervention, </w:t>
      </w:r>
      <w:r w:rsidR="00965DC5">
        <w:rPr>
          <w:b/>
        </w:rPr>
        <w:t xml:space="preserve">Dealing with </w:t>
      </w:r>
      <w:r w:rsidR="00E203FC" w:rsidRPr="0055774F">
        <w:rPr>
          <w:b/>
        </w:rPr>
        <w:t>D</w:t>
      </w:r>
      <w:r w:rsidRPr="0055774F">
        <w:rPr>
          <w:b/>
        </w:rPr>
        <w:t>isclosures</w:t>
      </w:r>
      <w:r w:rsidR="00BB725F">
        <w:rPr>
          <w:b/>
        </w:rPr>
        <w:t>/Allegations</w:t>
      </w:r>
      <w:r w:rsidRPr="0055774F">
        <w:rPr>
          <w:b/>
        </w:rPr>
        <w:t>,</w:t>
      </w:r>
      <w:r w:rsidR="00E203FC" w:rsidRPr="0055774F">
        <w:rPr>
          <w:b/>
        </w:rPr>
        <w:t xml:space="preserve"> Notifying parents, R</w:t>
      </w:r>
      <w:r w:rsidRPr="0055774F">
        <w:rPr>
          <w:b/>
        </w:rPr>
        <w:t>ecor</w:t>
      </w:r>
      <w:r w:rsidR="00C33443">
        <w:rPr>
          <w:b/>
        </w:rPr>
        <w:t>ding and monitoring</w:t>
      </w:r>
      <w:r w:rsidR="00E203FC" w:rsidRPr="0055774F">
        <w:rPr>
          <w:b/>
        </w:rPr>
        <w:t>, Referral to social care</w:t>
      </w:r>
      <w:r w:rsidR="00C33443">
        <w:rPr>
          <w:b/>
        </w:rPr>
        <w:t>, Referral to police</w:t>
      </w:r>
      <w:r w:rsidR="00E203FC" w:rsidRPr="0055774F">
        <w:rPr>
          <w:b/>
        </w:rPr>
        <w:t xml:space="preserve">, </w:t>
      </w:r>
      <w:r w:rsidR="00460979">
        <w:rPr>
          <w:b/>
        </w:rPr>
        <w:t xml:space="preserve">Home visits, </w:t>
      </w:r>
      <w:r w:rsidR="00E203FC" w:rsidRPr="0055774F">
        <w:rPr>
          <w:b/>
        </w:rPr>
        <w:t>Confidentiality and Information s</w:t>
      </w:r>
      <w:r w:rsidRPr="0055774F">
        <w:rPr>
          <w:b/>
        </w:rPr>
        <w:t>haring</w:t>
      </w:r>
      <w:r w:rsidR="00B97998">
        <w:rPr>
          <w:b/>
        </w:rPr>
        <w:t>, Local and National contacts</w:t>
      </w:r>
      <w:r w:rsidRPr="0055774F">
        <w:rPr>
          <w:b/>
        </w:rPr>
        <w:t>.</w:t>
      </w:r>
    </w:p>
    <w:p w14:paraId="2F6E777C" w14:textId="77777777" w:rsidR="00A01ECF" w:rsidRPr="0077678D" w:rsidRDefault="008672A3" w:rsidP="00033D93">
      <w:pPr>
        <w:pStyle w:val="CM93"/>
        <w:spacing w:line="240" w:lineRule="auto"/>
        <w:ind w:firstLine="360"/>
      </w:pPr>
      <w:r w:rsidRPr="0077678D">
        <w:rPr>
          <w:b/>
        </w:rPr>
        <w:t>....</w:t>
      </w:r>
      <w:r w:rsidR="00033D93" w:rsidRPr="0077678D">
        <w:rPr>
          <w:b/>
        </w:rPr>
        <w:t>.......</w:t>
      </w:r>
      <w:r w:rsidRPr="0077678D">
        <w:rPr>
          <w:b/>
        </w:rPr>
        <w:t>............................</w:t>
      </w:r>
      <w:r w:rsidR="00FC5BCE" w:rsidRPr="0077678D">
        <w:rPr>
          <w:b/>
        </w:rPr>
        <w:t>.......................................................................</w:t>
      </w:r>
      <w:r w:rsidR="00033D93" w:rsidRPr="0077678D">
        <w:rPr>
          <w:b/>
        </w:rPr>
        <w:t>....................</w:t>
      </w:r>
      <w:r w:rsidR="0077678D">
        <w:rPr>
          <w:b/>
        </w:rPr>
        <w:t>..</w:t>
      </w:r>
      <w:r w:rsidR="00033D93" w:rsidRPr="0077678D">
        <w:rPr>
          <w:b/>
        </w:rPr>
        <w:t>......</w:t>
      </w:r>
      <w:r w:rsidR="00FC5BCE" w:rsidRPr="0077678D">
        <w:rPr>
          <w:b/>
        </w:rPr>
        <w:t>p</w:t>
      </w:r>
      <w:r w:rsidR="00FC5BCE" w:rsidRPr="0077678D">
        <w:rPr>
          <w:b/>
          <w:color w:val="FF0000"/>
        </w:rPr>
        <w:t>X</w:t>
      </w:r>
    </w:p>
    <w:p w14:paraId="3BEAA803" w14:textId="77777777" w:rsidR="00A01ECF" w:rsidRPr="002839A8" w:rsidRDefault="00A01ECF" w:rsidP="00A01ECF">
      <w:pPr>
        <w:pStyle w:val="Default"/>
        <w:rPr>
          <w:sz w:val="22"/>
          <w:szCs w:val="22"/>
        </w:rPr>
      </w:pPr>
    </w:p>
    <w:p w14:paraId="343C5E5F" w14:textId="77777777" w:rsidR="007B21DC" w:rsidRPr="002839A8" w:rsidRDefault="007B21DC" w:rsidP="00636547">
      <w:pPr>
        <w:pStyle w:val="CM93"/>
        <w:spacing w:line="240" w:lineRule="auto"/>
        <w:ind w:left="360"/>
        <w:rPr>
          <w:sz w:val="22"/>
          <w:szCs w:val="22"/>
        </w:rPr>
      </w:pPr>
    </w:p>
    <w:p w14:paraId="0AFD2FD7" w14:textId="62AA8F6F" w:rsidR="007B21DC" w:rsidRPr="002839A8" w:rsidRDefault="00C77E9F" w:rsidP="0090415B">
      <w:pPr>
        <w:pStyle w:val="Default"/>
        <w:rPr>
          <w:sz w:val="22"/>
          <w:szCs w:val="22"/>
        </w:rPr>
      </w:pPr>
      <w:r>
        <w:rPr>
          <w:noProof/>
          <w:sz w:val="22"/>
          <w:szCs w:val="22"/>
        </w:rPr>
        <mc:AlternateContent>
          <mc:Choice Requires="wps">
            <w:drawing>
              <wp:inline distT="0" distB="0" distL="0" distR="0" wp14:anchorId="241462DF" wp14:editId="17B700E8">
                <wp:extent cx="5255895" cy="290830"/>
                <wp:effectExtent l="0" t="0" r="1905" b="0"/>
                <wp:docPr id="6" name="Text Box 11"/>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5255895" cy="290830"/>
                        </a:xfrm>
                        <a:prstGeom prst="rect">
                          <a:avLst/>
                        </a:prstGeom>
                        <a:solidFill>
                          <a:srgbClr val="AA72D4"/>
                        </a:solidFill>
                        <a:ln>
                          <a:noFill/>
                        </a:ln>
                        <a:extLst>
                          <a:ext uri="{91240B29-F687-4F45-9708-019B960494DF}">
                            <a14:hiddenLine xmlns:a14="http://schemas.microsoft.com/office/drawing/2010/main" w="9525">
                              <a:solidFill>
                                <a:srgbClr val="000000"/>
                              </a:solidFill>
                              <a:miter lim="800000"/>
                              <a:headEnd/>
                              <a:tailEnd/>
                            </a14:hiddenLine>
                          </a:ext>
                        </a:extLst>
                      </wps:spPr>
                      <wps:txbx>
                        <w:txbxContent>
                          <w:p w14:paraId="53B2953B" w14:textId="77777777" w:rsidR="008217EC" w:rsidRPr="00FE51A4" w:rsidRDefault="002D2DDF" w:rsidP="007B21DC">
                            <w:pPr>
                              <w:jc w:val="center"/>
                              <w:rPr>
                                <w:sz w:val="20"/>
                                <w:szCs w:val="20"/>
                              </w:rPr>
                            </w:pPr>
                            <w:r w:rsidRPr="006F5013">
                              <w:rPr>
                                <w:b/>
                                <w:sz w:val="20"/>
                                <w:szCs w:val="20"/>
                              </w:rPr>
                              <w:t xml:space="preserve">Annually </w:t>
                            </w:r>
                            <w:r w:rsidR="008217EC" w:rsidRPr="006F5013">
                              <w:rPr>
                                <w:b/>
                                <w:sz w:val="20"/>
                                <w:szCs w:val="20"/>
                              </w:rPr>
                              <w:t>Reviewed by:</w:t>
                            </w:r>
                          </w:p>
                        </w:txbxContent>
                      </wps:txbx>
                      <wps:bodyPr rot="0" vert="horz" wrap="square" lIns="91440" tIns="45720" rIns="91440" bIns="45720" anchor="t" anchorCtr="0" upright="1">
                        <a:noAutofit/>
                      </wps:bodyPr>
                    </wps:wsp>
                  </a:graphicData>
                </a:graphic>
              </wp:inline>
            </w:drawing>
          </mc:Choice>
          <mc:Fallback>
            <w:pict>
              <v:shapetype w14:anchorId="241462DF" id="_x0000_t202" coordsize="21600,21600" o:spt="202" path="m,l,21600r21600,l21600,xe">
                <v:stroke joinstyle="miter"/>
                <v:path gradientshapeok="t" o:connecttype="rect"/>
              </v:shapetype>
              <v:shape id="Text Box 11" o:spid="_x0000_s1026" type="#_x0000_t202" style="width:413.85pt;height:22.9pt;visibility:visible;mso-wrap-style:square;mso-left-percent:-10001;mso-top-percent:-10001;mso-position-horizontal:absolute;mso-position-horizontal-relative:char;mso-position-vertical:absolute;mso-position-vertical-relative:line;mso-left-percent:-10001;mso-top-percent:-10001;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vPOSJCwIAAPADAAAOAAAAZHJzL2Uyb0RvYy54bWysU9tu2zAMfR+wfxD0vjjxkjYx4hRZgg4D&#10;ugvQ7gNkWbaF2aJGKbGzrx8lp1m6vg17EUSRPOQ5pNZ3Q9eyo0KnweR8NplypoyEUps659+f7t8t&#10;OXNemFK0YFTOT8rxu83bN+veZiqFBtpSISMQ47Le5rzx3mZJ4mSjOuEmYJUhZwXYCU8m1kmJoif0&#10;rk3S6fQm6QFLiyCVc/S6H518E/GrSkn/taqc8qzNOfXm44nxLMKZbNYiq1HYRstzG+IfuuiENlT0&#10;ArUXXrAD6ldQnZYIDio/kdAlUFVaqsiB2Mymf7F5bIRVkQuJ4+xFJvf/YOWX4zdkusz5DWdGdDSi&#10;JzV49gEGNpsFeXrrMop6tBTnB3qnMUeqzj6A/OGYgV0jTK22iNA3SpTUXsxMrlJHHBdAiv4zlFRH&#10;HDxEoKHCLmhHajBCpzGdLqMJvUh6XKSLxXK14EySL11Nl+/j7BKRPWdbdP6jgo6FS86RRh/RxfHB&#10;eeJBoc8hoZiDVpf3um2jgXWxa5EdBa3Jdnub7ueBOqW8CGtNCDYQ0kZ3eIk0A7ORox+K4SxbAeWJ&#10;CCOMa0ffhC4N4C/Oelq5nLufB4GKs/aTIdFWs/k87Gg05ovblAy89hTXHmEkQeXcczZed37c64NF&#10;XTdUaRyTgS0JXemoQZjI2NW5b1qryPP8BcLeXtsx6s9H3fwGAAD//wMAUEsDBBQABgAIAAAAIQCs&#10;ebn13AAAAAQBAAAPAAAAZHJzL2Rvd25yZXYueG1sTI9RS8NAEITfBf/DsYJv9mIxbYzZlCDUIlah&#10;1R9wzW2TYG4v5K7p+e89fdGXhWGGmW+LVTC9mGh0nWWE21kCgri2uuMG4eN9fZOBcF6xVr1lQvgi&#10;B6vy8qJQubZn3tG0942IJexyhdB6P+RSurolo9zMDsTRO9rRKB/l2Eg9qnMsN72cJ8lCGtVxXGjV&#10;QI8t1Z/7k0F4e33a8jqk9+nL5nkRst2x2lQT4vVVqB5AeAr+Lww/+BEdysh0sCfWTvQI8RH/e6OX&#10;zZdLEAeEuzQDWRbyP3z5DQAA//8DAFBLAQItABQABgAIAAAAIQC2gziS/gAAAOEBAAATAAAAAAAA&#10;AAAAAAAAAAAAAABbQ29udGVudF9UeXBlc10ueG1sUEsBAi0AFAAGAAgAAAAhADj9If/WAAAAlAEA&#10;AAsAAAAAAAAAAAAAAAAALwEAAF9yZWxzLy5yZWxzUEsBAi0AFAAGAAgAAAAhAO885IkLAgAA8AMA&#10;AA4AAAAAAAAAAAAAAAAALgIAAGRycy9lMm9Eb2MueG1sUEsBAi0AFAAGAAgAAAAhAKx5ufXcAAAA&#10;BAEAAA8AAAAAAAAAAAAAAAAAZQQAAGRycy9kb3ducmV2LnhtbFBLBQYAAAAABAAEAPMAAABuBQAA&#10;AAA=&#10;" fillcolor="#aa72d4" stroked="f">
                <v:textbox>
                  <w:txbxContent>
                    <w:p w14:paraId="53B2953B" w14:textId="77777777" w:rsidR="008217EC" w:rsidRPr="00FE51A4" w:rsidRDefault="002D2DDF" w:rsidP="007B21DC">
                      <w:pPr>
                        <w:jc w:val="center"/>
                        <w:rPr>
                          <w:sz w:val="20"/>
                          <w:szCs w:val="20"/>
                        </w:rPr>
                      </w:pPr>
                      <w:r w:rsidRPr="006F5013">
                        <w:rPr>
                          <w:b/>
                          <w:sz w:val="20"/>
                          <w:szCs w:val="20"/>
                        </w:rPr>
                        <w:t xml:space="preserve">Annually </w:t>
                      </w:r>
                      <w:r w:rsidR="008217EC" w:rsidRPr="006F5013">
                        <w:rPr>
                          <w:b/>
                          <w:sz w:val="20"/>
                          <w:szCs w:val="20"/>
                        </w:rPr>
                        <w:t>Reviewed by:</w:t>
                      </w:r>
                    </w:p>
                  </w:txbxContent>
                </v:textbox>
                <w10:anchorlock/>
              </v:shape>
            </w:pict>
          </mc:Fallback>
        </mc:AlternateContent>
      </w:r>
    </w:p>
    <w:p w14:paraId="2E210FF7" w14:textId="77777777" w:rsidR="007B21DC" w:rsidRPr="002839A8" w:rsidRDefault="007B21DC" w:rsidP="0090415B">
      <w:pPr>
        <w:pStyle w:val="Default"/>
        <w:rPr>
          <w:sz w:val="22"/>
          <w:szCs w:val="22"/>
        </w:rPr>
      </w:pPr>
    </w:p>
    <w:p w14:paraId="62792C5C" w14:textId="0CA052EF" w:rsidR="00E114C8" w:rsidRPr="00E114C8" w:rsidRDefault="00E114C8" w:rsidP="00E114C8">
      <w:pPr>
        <w:widowControl w:val="0"/>
        <w:autoSpaceDE w:val="0"/>
        <w:autoSpaceDN w:val="0"/>
        <w:adjustRightInd w:val="0"/>
        <w:spacing w:after="0" w:line="240" w:lineRule="auto"/>
        <w:rPr>
          <w:rFonts w:ascii="Arial" w:eastAsia="Times New Roman" w:hAnsi="Arial" w:cs="Arial"/>
          <w:lang w:eastAsia="en-GB"/>
        </w:rPr>
      </w:pPr>
      <w:r w:rsidRPr="00E114C8">
        <w:rPr>
          <w:rFonts w:ascii="Arial" w:eastAsia="Times New Roman" w:hAnsi="Arial" w:cs="Arial"/>
          <w:color w:val="000000"/>
          <w:lang w:eastAsia="en-GB"/>
        </w:rPr>
        <w:t>Designated Safeguarding Lead/ Prevent Lead: Deborah Birdsall</w:t>
      </w:r>
      <w:r w:rsidRPr="00E114C8">
        <w:rPr>
          <w:rFonts w:ascii="Arial" w:eastAsia="Times New Roman" w:hAnsi="Arial" w:cs="Arial"/>
          <w:lang w:eastAsia="en-GB"/>
        </w:rPr>
        <w:t xml:space="preserve"> (Headteacher).     Date: Sept 202</w:t>
      </w:r>
      <w:r>
        <w:rPr>
          <w:rFonts w:ascii="Arial" w:eastAsia="Times New Roman" w:hAnsi="Arial" w:cs="Arial"/>
          <w:lang w:eastAsia="en-GB"/>
        </w:rPr>
        <w:t>6</w:t>
      </w:r>
    </w:p>
    <w:p w14:paraId="5DA7A87A" w14:textId="77777777" w:rsidR="00E114C8" w:rsidRPr="00E114C8" w:rsidRDefault="00E114C8" w:rsidP="00E114C8">
      <w:pPr>
        <w:widowControl w:val="0"/>
        <w:autoSpaceDE w:val="0"/>
        <w:autoSpaceDN w:val="0"/>
        <w:adjustRightInd w:val="0"/>
        <w:spacing w:after="0" w:line="240" w:lineRule="auto"/>
        <w:rPr>
          <w:rFonts w:ascii="Arial" w:eastAsia="Times New Roman" w:hAnsi="Arial" w:cs="Arial"/>
          <w:color w:val="000000"/>
          <w:lang w:eastAsia="en-GB"/>
        </w:rPr>
      </w:pPr>
    </w:p>
    <w:p w14:paraId="62ED7F99" w14:textId="14410609" w:rsidR="00E114C8" w:rsidRPr="00E114C8" w:rsidRDefault="00E114C8" w:rsidP="00E114C8">
      <w:pPr>
        <w:widowControl w:val="0"/>
        <w:autoSpaceDE w:val="0"/>
        <w:autoSpaceDN w:val="0"/>
        <w:adjustRightInd w:val="0"/>
        <w:spacing w:after="0" w:line="240" w:lineRule="auto"/>
        <w:rPr>
          <w:rFonts w:ascii="Arial" w:eastAsia="Times New Roman" w:hAnsi="Arial" w:cs="Arial"/>
          <w:color w:val="000000"/>
          <w:lang w:eastAsia="en-GB"/>
        </w:rPr>
      </w:pPr>
      <w:r w:rsidRPr="00E114C8">
        <w:rPr>
          <w:rFonts w:ascii="Arial" w:eastAsia="Times New Roman" w:hAnsi="Arial" w:cs="Arial"/>
          <w:color w:val="000000"/>
          <w:lang w:eastAsia="en-GB"/>
        </w:rPr>
        <w:t>Deputy Designated Safeguarding Lead: Shauna Appleyard (Learning Mentor), Lindsey Grace (Wellbeing Mentor), Steph Field (KS2 Leader)</w:t>
      </w:r>
      <w:r>
        <w:rPr>
          <w:rFonts w:ascii="Arial" w:eastAsia="Times New Roman" w:hAnsi="Arial" w:cs="Arial"/>
          <w:color w:val="000000"/>
          <w:lang w:eastAsia="en-GB"/>
        </w:rPr>
        <w:t>, Gemma Currie</w:t>
      </w:r>
      <w:r w:rsidRPr="00E114C8">
        <w:rPr>
          <w:rFonts w:ascii="Arial" w:eastAsia="Times New Roman" w:hAnsi="Arial" w:cs="Arial"/>
          <w:color w:val="000000"/>
          <w:lang w:eastAsia="en-GB"/>
        </w:rPr>
        <w:t>.</w:t>
      </w:r>
      <w:r w:rsidRPr="00E114C8">
        <w:rPr>
          <w:rFonts w:ascii="Arial" w:eastAsia="Times New Roman" w:hAnsi="Arial" w:cs="Arial"/>
          <w:lang w:eastAsia="en-GB"/>
        </w:rPr>
        <w:t xml:space="preserve">    Date: Sept 202</w:t>
      </w:r>
      <w:r>
        <w:rPr>
          <w:rFonts w:ascii="Arial" w:eastAsia="Times New Roman" w:hAnsi="Arial" w:cs="Arial"/>
          <w:lang w:eastAsia="en-GB"/>
        </w:rPr>
        <w:t>6</w:t>
      </w:r>
      <w:r>
        <w:rPr>
          <w:rFonts w:ascii="Arial" w:eastAsia="Times New Roman" w:hAnsi="Arial" w:cs="Arial"/>
          <w:lang w:eastAsia="en-GB"/>
        </w:rPr>
        <w:br/>
      </w:r>
      <w:r w:rsidRPr="00E114C8">
        <w:rPr>
          <w:rFonts w:ascii="Arial" w:eastAsia="Times New Roman" w:hAnsi="Arial" w:cs="Arial"/>
          <w:color w:val="000000"/>
          <w:lang w:eastAsia="en-GB"/>
        </w:rPr>
        <w:t>Inclusion Resource</w:t>
      </w:r>
      <w:r>
        <w:rPr>
          <w:rFonts w:ascii="Arial" w:eastAsia="Times New Roman" w:hAnsi="Arial" w:cs="Arial"/>
          <w:color w:val="000000"/>
          <w:lang w:eastAsia="en-GB"/>
        </w:rPr>
        <w:t>/Unit</w:t>
      </w:r>
      <w:r w:rsidRPr="00E114C8">
        <w:rPr>
          <w:rFonts w:ascii="Arial" w:eastAsia="Times New Roman" w:hAnsi="Arial" w:cs="Arial"/>
          <w:color w:val="000000"/>
          <w:lang w:eastAsia="en-GB"/>
        </w:rPr>
        <w:t xml:space="preserve"> D</w:t>
      </w:r>
      <w:r>
        <w:rPr>
          <w:rFonts w:ascii="Arial" w:eastAsia="Times New Roman" w:hAnsi="Arial" w:cs="Arial"/>
          <w:color w:val="000000"/>
          <w:lang w:eastAsia="en-GB"/>
        </w:rPr>
        <w:t>D</w:t>
      </w:r>
      <w:r w:rsidRPr="00E114C8">
        <w:rPr>
          <w:rFonts w:ascii="Arial" w:eastAsia="Times New Roman" w:hAnsi="Arial" w:cs="Arial"/>
          <w:color w:val="000000"/>
          <w:lang w:eastAsia="en-GB"/>
        </w:rPr>
        <w:t xml:space="preserve">SLs are: </w:t>
      </w:r>
      <w:r>
        <w:rPr>
          <w:rFonts w:ascii="Arial" w:eastAsia="Times New Roman" w:hAnsi="Arial" w:cs="Arial"/>
          <w:color w:val="000000"/>
          <w:lang w:eastAsia="en-GB"/>
        </w:rPr>
        <w:t>Faye Grainger</w:t>
      </w:r>
      <w:r w:rsidRPr="00E114C8">
        <w:rPr>
          <w:rFonts w:ascii="Arial" w:eastAsia="Times New Roman" w:hAnsi="Arial" w:cs="Arial"/>
          <w:color w:val="000000"/>
          <w:lang w:eastAsia="en-GB"/>
        </w:rPr>
        <w:t>, Debbie Gordon</w:t>
      </w:r>
      <w:r>
        <w:rPr>
          <w:rFonts w:ascii="Arial" w:eastAsia="Times New Roman" w:hAnsi="Arial" w:cs="Arial"/>
          <w:color w:val="000000"/>
          <w:lang w:eastAsia="en-GB"/>
        </w:rPr>
        <w:t>,</w:t>
      </w:r>
      <w:r w:rsidRPr="00E114C8">
        <w:rPr>
          <w:rFonts w:ascii="Arial" w:eastAsia="Times New Roman" w:hAnsi="Arial" w:cs="Arial"/>
          <w:color w:val="000000"/>
          <w:lang w:eastAsia="en-GB"/>
        </w:rPr>
        <w:t xml:space="preserve"> Justin Beardsmore</w:t>
      </w:r>
      <w:r>
        <w:rPr>
          <w:rFonts w:ascii="Arial" w:eastAsia="Times New Roman" w:hAnsi="Arial" w:cs="Arial"/>
          <w:color w:val="000000"/>
          <w:lang w:eastAsia="en-GB"/>
        </w:rPr>
        <w:t>, Jo Wortley</w:t>
      </w:r>
      <w:r w:rsidRPr="00E114C8">
        <w:rPr>
          <w:rFonts w:ascii="Arial" w:eastAsia="Times New Roman" w:hAnsi="Arial" w:cs="Arial"/>
          <w:color w:val="000000"/>
          <w:lang w:eastAsia="en-GB"/>
        </w:rPr>
        <w:t xml:space="preserve">. </w:t>
      </w:r>
    </w:p>
    <w:p w14:paraId="03F72F1C" w14:textId="4C450C97" w:rsidR="00E114C8" w:rsidRPr="00E114C8" w:rsidRDefault="00E114C8" w:rsidP="00E114C8">
      <w:pPr>
        <w:widowControl w:val="0"/>
        <w:autoSpaceDE w:val="0"/>
        <w:autoSpaceDN w:val="0"/>
        <w:adjustRightInd w:val="0"/>
        <w:spacing w:after="0" w:line="240" w:lineRule="auto"/>
        <w:rPr>
          <w:rFonts w:ascii="Arial" w:eastAsia="Times New Roman" w:hAnsi="Arial" w:cs="Arial"/>
          <w:lang w:eastAsia="en-GB"/>
        </w:rPr>
      </w:pPr>
    </w:p>
    <w:p w14:paraId="3CD6F008" w14:textId="77777777" w:rsidR="00E114C8" w:rsidRPr="00E114C8" w:rsidRDefault="00E114C8" w:rsidP="00E114C8">
      <w:pPr>
        <w:widowControl w:val="0"/>
        <w:autoSpaceDE w:val="0"/>
        <w:autoSpaceDN w:val="0"/>
        <w:adjustRightInd w:val="0"/>
        <w:spacing w:after="0" w:line="240" w:lineRule="auto"/>
        <w:rPr>
          <w:rFonts w:ascii="Arial" w:eastAsia="Times New Roman" w:hAnsi="Arial" w:cs="Arial"/>
          <w:color w:val="000000"/>
          <w:lang w:eastAsia="en-GB"/>
        </w:rPr>
      </w:pPr>
    </w:p>
    <w:p w14:paraId="1CC338DA" w14:textId="0A617286" w:rsidR="00E114C8" w:rsidRPr="00E114C8" w:rsidRDefault="00E114C8" w:rsidP="00E114C8">
      <w:pPr>
        <w:widowControl w:val="0"/>
        <w:autoSpaceDE w:val="0"/>
        <w:autoSpaceDN w:val="0"/>
        <w:adjustRightInd w:val="0"/>
        <w:spacing w:after="0" w:line="240" w:lineRule="auto"/>
        <w:rPr>
          <w:rFonts w:ascii="Arial" w:eastAsia="Times New Roman" w:hAnsi="Arial" w:cs="Arial"/>
          <w:lang w:eastAsia="en-GB"/>
        </w:rPr>
      </w:pPr>
      <w:r w:rsidRPr="00E114C8">
        <w:rPr>
          <w:rFonts w:ascii="Arial" w:eastAsia="Times New Roman" w:hAnsi="Arial" w:cs="Arial"/>
          <w:color w:val="000000"/>
          <w:lang w:eastAsia="en-GB"/>
        </w:rPr>
        <w:t xml:space="preserve">Headteacher: </w:t>
      </w:r>
      <w:r w:rsidRPr="00E114C8">
        <w:rPr>
          <w:rFonts w:ascii="Arial" w:eastAsia="Times New Roman" w:hAnsi="Arial" w:cs="Arial"/>
          <w:lang w:eastAsia="en-GB"/>
        </w:rPr>
        <w:t>Deborah Birdsall    Date: September 202</w:t>
      </w:r>
      <w:r>
        <w:rPr>
          <w:rFonts w:ascii="Arial" w:eastAsia="Times New Roman" w:hAnsi="Arial" w:cs="Arial"/>
          <w:lang w:eastAsia="en-GB"/>
        </w:rPr>
        <w:t>6</w:t>
      </w:r>
    </w:p>
    <w:p w14:paraId="0868C3CA" w14:textId="77777777" w:rsidR="00E114C8" w:rsidRPr="00E114C8" w:rsidRDefault="00E114C8" w:rsidP="00E114C8">
      <w:pPr>
        <w:widowControl w:val="0"/>
        <w:autoSpaceDE w:val="0"/>
        <w:autoSpaceDN w:val="0"/>
        <w:adjustRightInd w:val="0"/>
        <w:spacing w:after="0" w:line="240" w:lineRule="auto"/>
        <w:rPr>
          <w:rFonts w:ascii="Arial" w:eastAsia="Times New Roman" w:hAnsi="Arial" w:cs="Arial"/>
          <w:color w:val="000000"/>
          <w:lang w:eastAsia="en-GB"/>
        </w:rPr>
      </w:pPr>
    </w:p>
    <w:p w14:paraId="362BBF86" w14:textId="783E46E0" w:rsidR="00E114C8" w:rsidRPr="00E114C8" w:rsidRDefault="00E114C8" w:rsidP="00E114C8">
      <w:pPr>
        <w:widowControl w:val="0"/>
        <w:autoSpaceDE w:val="0"/>
        <w:autoSpaceDN w:val="0"/>
        <w:adjustRightInd w:val="0"/>
        <w:spacing w:after="0" w:line="240" w:lineRule="auto"/>
        <w:rPr>
          <w:rFonts w:ascii="Arial" w:eastAsia="Times New Roman" w:hAnsi="Arial" w:cs="Arial"/>
          <w:color w:val="000000"/>
          <w:lang w:eastAsia="en-GB"/>
        </w:rPr>
      </w:pPr>
      <w:r w:rsidRPr="00E114C8">
        <w:rPr>
          <w:rFonts w:ascii="Arial" w:eastAsia="Times New Roman" w:hAnsi="Arial" w:cs="Arial"/>
          <w:color w:val="000000"/>
          <w:lang w:eastAsia="en-GB"/>
        </w:rPr>
        <w:t>Nominated Safeguarding Governor: Charlotte Jones       Date: Sept 202</w:t>
      </w:r>
      <w:r>
        <w:rPr>
          <w:rFonts w:ascii="Arial" w:eastAsia="Times New Roman" w:hAnsi="Arial" w:cs="Arial"/>
          <w:color w:val="000000"/>
          <w:lang w:eastAsia="en-GB"/>
        </w:rPr>
        <w:t>6</w:t>
      </w:r>
    </w:p>
    <w:p w14:paraId="475F58C9" w14:textId="77777777" w:rsidR="00E114C8" w:rsidRPr="00E114C8" w:rsidRDefault="00E114C8" w:rsidP="00E114C8">
      <w:pPr>
        <w:widowControl w:val="0"/>
        <w:autoSpaceDE w:val="0"/>
        <w:autoSpaceDN w:val="0"/>
        <w:adjustRightInd w:val="0"/>
        <w:spacing w:after="0" w:line="240" w:lineRule="auto"/>
        <w:rPr>
          <w:rFonts w:ascii="Arial" w:eastAsia="Times New Roman" w:hAnsi="Arial" w:cs="Arial"/>
          <w:color w:val="000000"/>
          <w:lang w:eastAsia="en-GB"/>
        </w:rPr>
      </w:pPr>
    </w:p>
    <w:p w14:paraId="57BB69CC" w14:textId="77777777" w:rsidR="00B860DE" w:rsidRDefault="00B860DE" w:rsidP="0090415B">
      <w:pPr>
        <w:pStyle w:val="Default"/>
        <w:rPr>
          <w:b/>
          <w:sz w:val="48"/>
          <w:szCs w:val="48"/>
        </w:rPr>
      </w:pPr>
    </w:p>
    <w:p w14:paraId="4BD6AE3F" w14:textId="77777777" w:rsidR="00662707" w:rsidRPr="006F5013" w:rsidRDefault="00E305FD" w:rsidP="0090415B">
      <w:pPr>
        <w:pStyle w:val="Default"/>
        <w:rPr>
          <w:b/>
          <w:color w:val="7030A0"/>
          <w:sz w:val="48"/>
          <w:szCs w:val="48"/>
        </w:rPr>
      </w:pPr>
      <w:r w:rsidRPr="006F5013">
        <w:rPr>
          <w:b/>
          <w:color w:val="7030A0"/>
          <w:sz w:val="48"/>
          <w:szCs w:val="48"/>
        </w:rPr>
        <w:lastRenderedPageBreak/>
        <w:t>P</w:t>
      </w:r>
      <w:r w:rsidR="006F5013" w:rsidRPr="006F5013">
        <w:rPr>
          <w:b/>
          <w:color w:val="7030A0"/>
          <w:sz w:val="48"/>
          <w:szCs w:val="48"/>
        </w:rPr>
        <w:t>art</w:t>
      </w:r>
      <w:r w:rsidRPr="006F5013">
        <w:rPr>
          <w:b/>
          <w:color w:val="7030A0"/>
          <w:sz w:val="48"/>
          <w:szCs w:val="48"/>
        </w:rPr>
        <w:t xml:space="preserve"> A</w:t>
      </w:r>
    </w:p>
    <w:p w14:paraId="05E77963" w14:textId="77777777" w:rsidR="00DF26F6" w:rsidRDefault="00DF26F6" w:rsidP="0090415B">
      <w:pPr>
        <w:pStyle w:val="Default"/>
        <w:rPr>
          <w:sz w:val="22"/>
          <w:szCs w:val="22"/>
        </w:rPr>
      </w:pPr>
    </w:p>
    <w:p w14:paraId="1C287DEB" w14:textId="77777777" w:rsidR="002839A8" w:rsidRPr="002839A8" w:rsidRDefault="002839A8" w:rsidP="0090415B">
      <w:pPr>
        <w:pStyle w:val="Default"/>
        <w:rPr>
          <w:sz w:val="22"/>
          <w:szCs w:val="22"/>
        </w:rPr>
        <w:sectPr w:rsidR="002839A8" w:rsidRPr="002839A8" w:rsidSect="00684E65">
          <w:headerReference w:type="default" r:id="rId14"/>
          <w:footerReference w:type="default" r:id="rId15"/>
          <w:headerReference w:type="first" r:id="rId16"/>
          <w:pgSz w:w="11906" w:h="16838" w:code="9"/>
          <w:pgMar w:top="720" w:right="720" w:bottom="720" w:left="720" w:header="284" w:footer="0" w:gutter="0"/>
          <w:pgNumType w:start="0"/>
          <w:cols w:space="708"/>
          <w:titlePg/>
          <w:docGrid w:linePitch="360"/>
        </w:sectPr>
      </w:pPr>
    </w:p>
    <w:p w14:paraId="587367A0" w14:textId="77777777" w:rsidR="00BC48F1" w:rsidRPr="006F5013" w:rsidRDefault="007347FF">
      <w:pPr>
        <w:pStyle w:val="Default"/>
        <w:numPr>
          <w:ilvl w:val="0"/>
          <w:numId w:val="12"/>
        </w:numPr>
        <w:rPr>
          <w:color w:val="7030A0"/>
          <w:sz w:val="28"/>
          <w:szCs w:val="28"/>
        </w:rPr>
      </w:pPr>
      <w:r w:rsidRPr="006F5013">
        <w:rPr>
          <w:b/>
          <w:color w:val="7030A0"/>
          <w:sz w:val="28"/>
          <w:szCs w:val="28"/>
        </w:rPr>
        <w:t>Policy Statement and P</w:t>
      </w:r>
      <w:r w:rsidR="00483C00" w:rsidRPr="006F5013">
        <w:rPr>
          <w:b/>
          <w:color w:val="7030A0"/>
          <w:sz w:val="28"/>
          <w:szCs w:val="28"/>
        </w:rPr>
        <w:t>rincipals</w:t>
      </w:r>
    </w:p>
    <w:p w14:paraId="5E5B5B5C" w14:textId="77777777" w:rsidR="00BC48F1" w:rsidRPr="002839A8" w:rsidRDefault="00BC48F1" w:rsidP="0090415B">
      <w:pPr>
        <w:pStyle w:val="Default"/>
        <w:rPr>
          <w:sz w:val="22"/>
          <w:szCs w:val="22"/>
        </w:rPr>
      </w:pPr>
    </w:p>
    <w:p w14:paraId="71CCCA63" w14:textId="77777777" w:rsidR="007C1C04" w:rsidRDefault="001507EB" w:rsidP="0090415B">
      <w:pPr>
        <w:pStyle w:val="Default"/>
        <w:rPr>
          <w:i/>
          <w:color w:val="FF0000"/>
        </w:rPr>
      </w:pPr>
      <w:r w:rsidRPr="00662707">
        <w:rPr>
          <w:color w:val="auto"/>
        </w:rPr>
        <w:t>This policy is one of a series in the school’s integrated safeguarding portfolio</w:t>
      </w:r>
      <w:r w:rsidR="006D0843" w:rsidRPr="00662707">
        <w:rPr>
          <w:color w:val="auto"/>
        </w:rPr>
        <w:t>s and approach</w:t>
      </w:r>
      <w:r w:rsidRPr="00662707">
        <w:rPr>
          <w:i/>
          <w:color w:val="FF0000"/>
        </w:rPr>
        <w:t>.</w:t>
      </w:r>
    </w:p>
    <w:p w14:paraId="587D1C5E" w14:textId="77777777" w:rsidR="001B6313" w:rsidRPr="00662707" w:rsidRDefault="00C33443" w:rsidP="0090415B">
      <w:pPr>
        <w:pStyle w:val="Default"/>
        <w:rPr>
          <w:i/>
          <w:color w:val="FF0000"/>
        </w:rPr>
      </w:pPr>
      <w:r w:rsidRPr="00662707">
        <w:rPr>
          <w:i/>
          <w:color w:val="FF0000"/>
        </w:rPr>
        <w:t xml:space="preserve"> </w:t>
      </w:r>
    </w:p>
    <w:p w14:paraId="52B62B46" w14:textId="3E8DB3C4" w:rsidR="00C33443" w:rsidRPr="00662707" w:rsidRDefault="00C33443" w:rsidP="00C33443">
      <w:pPr>
        <w:pStyle w:val="CM8"/>
        <w:rPr>
          <w:i/>
          <w:color w:val="808080"/>
        </w:rPr>
      </w:pPr>
      <w:r w:rsidRPr="00662707">
        <w:rPr>
          <w:b/>
          <w:bCs/>
        </w:rPr>
        <w:t>Related safeguarding portfolio policies</w:t>
      </w:r>
      <w:r w:rsidR="00AB5089" w:rsidRPr="00662707">
        <w:rPr>
          <w:b/>
          <w:bCs/>
        </w:rPr>
        <w:t>/procedures</w:t>
      </w:r>
      <w:r w:rsidRPr="00662707">
        <w:t xml:space="preserve">: </w:t>
      </w:r>
      <w:r w:rsidRPr="00662707">
        <w:rPr>
          <w:i/>
          <w:color w:val="808080"/>
        </w:rPr>
        <w:t xml:space="preserve"> </w:t>
      </w:r>
    </w:p>
    <w:p w14:paraId="31A6F033" w14:textId="765092C2" w:rsidR="00BD3411" w:rsidRPr="00394A96" w:rsidRDefault="00DD1545">
      <w:pPr>
        <w:pStyle w:val="Default"/>
        <w:numPr>
          <w:ilvl w:val="0"/>
          <w:numId w:val="7"/>
        </w:numPr>
      </w:pPr>
      <w:r w:rsidRPr="00394A96">
        <w:t>Attendance/ Behaviour</w:t>
      </w:r>
      <w:r w:rsidR="002E3164" w:rsidRPr="00394A96">
        <w:t xml:space="preserve"> - </w:t>
      </w:r>
      <w:r w:rsidRPr="00394A96">
        <w:t xml:space="preserve">Bullying/ </w:t>
      </w:r>
      <w:r w:rsidR="00BD3411" w:rsidRPr="00394A96">
        <w:t>Complaints/</w:t>
      </w:r>
      <w:r w:rsidRPr="00394A96">
        <w:t>Dat</w:t>
      </w:r>
      <w:r w:rsidR="00BD3411" w:rsidRPr="00394A96">
        <w:t>a</w:t>
      </w:r>
      <w:r w:rsidRPr="00394A96">
        <w:t xml:space="preserve"> Protection/</w:t>
      </w:r>
      <w:r w:rsidR="002E3164" w:rsidRPr="00394A96">
        <w:t xml:space="preserve"> </w:t>
      </w:r>
      <w:r w:rsidR="007C1C04" w:rsidRPr="00394A96">
        <w:t>/</w:t>
      </w:r>
      <w:r w:rsidR="00BD3411" w:rsidRPr="00394A96">
        <w:t>Equality / Exclusions/ Health and Safety/</w:t>
      </w:r>
      <w:r w:rsidR="002E3164" w:rsidRPr="00394A96">
        <w:t xml:space="preserve"> </w:t>
      </w:r>
      <w:r w:rsidR="00397402" w:rsidRPr="00574265">
        <w:rPr>
          <w:color w:val="92D050"/>
        </w:rPr>
        <w:t>Allergy</w:t>
      </w:r>
      <w:r w:rsidR="002E3164" w:rsidRPr="00394A96">
        <w:t xml:space="preserve">/ </w:t>
      </w:r>
      <w:r w:rsidR="00BD3411" w:rsidRPr="00394A96">
        <w:t>/</w:t>
      </w:r>
      <w:r w:rsidR="00EC71A2" w:rsidRPr="00394A96">
        <w:t>Relationships, Sex and Health Education</w:t>
      </w:r>
      <w:r w:rsidR="007C1C04" w:rsidRPr="00394A96">
        <w:t>/</w:t>
      </w:r>
      <w:r w:rsidR="00C33443" w:rsidRPr="00394A96">
        <w:t>Supporting students with a medical condition</w:t>
      </w:r>
      <w:r w:rsidR="007C1C04" w:rsidRPr="00394A96">
        <w:t>/</w:t>
      </w:r>
      <w:r w:rsidR="0086106E" w:rsidRPr="00394A96">
        <w:t xml:space="preserve"> </w:t>
      </w:r>
      <w:r w:rsidR="00BD3411" w:rsidRPr="00394A96">
        <w:t>SEND/</w:t>
      </w:r>
      <w:r w:rsidR="00C33443" w:rsidRPr="00394A96">
        <w:t xml:space="preserve">Staff code of conduct incl </w:t>
      </w:r>
      <w:r w:rsidR="001D1A5A" w:rsidRPr="00394A96">
        <w:t>low level concerns</w:t>
      </w:r>
      <w:r w:rsidR="002E3164" w:rsidRPr="00394A96">
        <w:t>.</w:t>
      </w:r>
    </w:p>
    <w:p w14:paraId="6C59B136" w14:textId="77777777" w:rsidR="00BD3411" w:rsidRPr="00394A96" w:rsidRDefault="00BD3411" w:rsidP="00BD3411">
      <w:pPr>
        <w:pStyle w:val="Default"/>
        <w:ind w:left="360"/>
      </w:pPr>
    </w:p>
    <w:p w14:paraId="47F058E8" w14:textId="4222C95A" w:rsidR="005C0082" w:rsidRPr="00394A96" w:rsidRDefault="002E3164">
      <w:pPr>
        <w:pStyle w:val="Default"/>
        <w:numPr>
          <w:ilvl w:val="0"/>
          <w:numId w:val="7"/>
        </w:numPr>
      </w:pPr>
      <w:r w:rsidRPr="00394A96">
        <w:t>Death of a child procedure/</w:t>
      </w:r>
      <w:r w:rsidR="007F222F" w:rsidRPr="00394A96">
        <w:t>Educational Visits</w:t>
      </w:r>
      <w:r w:rsidR="00304580" w:rsidRPr="00394A96">
        <w:t xml:space="preserve"> risk assessments</w:t>
      </w:r>
      <w:r w:rsidR="007C1C04" w:rsidRPr="00394A96">
        <w:t>/</w:t>
      </w:r>
      <w:r w:rsidR="00C33443" w:rsidRPr="00394A96">
        <w:t xml:space="preserve">Missing Children </w:t>
      </w:r>
      <w:r w:rsidR="005C0082" w:rsidRPr="00394A96">
        <w:t>– on and off site</w:t>
      </w:r>
      <w:r w:rsidR="007C1C04" w:rsidRPr="00394A96">
        <w:t>/</w:t>
      </w:r>
      <w:r w:rsidR="00C33443" w:rsidRPr="00394A96">
        <w:t>First Aid</w:t>
      </w:r>
      <w:r w:rsidRPr="00394A96">
        <w:t xml:space="preserve"> -</w:t>
      </w:r>
      <w:r w:rsidR="005C0082" w:rsidRPr="00394A96">
        <w:t xml:space="preserve">sick </w:t>
      </w:r>
      <w:r w:rsidR="005C0082" w:rsidRPr="009033DD">
        <w:rPr>
          <w:color w:val="auto"/>
        </w:rPr>
        <w:t>children</w:t>
      </w:r>
      <w:r w:rsidR="0086106E" w:rsidRPr="009033DD">
        <w:rPr>
          <w:color w:val="auto"/>
        </w:rPr>
        <w:t xml:space="preserve"> Administering medicines/</w:t>
      </w:r>
      <w:r w:rsidR="007C1C04" w:rsidRPr="009033DD">
        <w:rPr>
          <w:color w:val="auto"/>
        </w:rPr>
        <w:t>/</w:t>
      </w:r>
      <w:r w:rsidR="00C33443" w:rsidRPr="009033DD">
        <w:rPr>
          <w:color w:val="auto"/>
        </w:rPr>
        <w:t>Personal</w:t>
      </w:r>
      <w:r w:rsidR="00C33443" w:rsidRPr="00394A96">
        <w:t xml:space="preserve"> and intimate care</w:t>
      </w:r>
      <w:r w:rsidR="007C1C04" w:rsidRPr="00394A96">
        <w:t>/</w:t>
      </w:r>
      <w:r w:rsidR="00C33443" w:rsidRPr="00394A96">
        <w:t>Whistleblowing</w:t>
      </w:r>
      <w:r w:rsidR="007C1C04" w:rsidRPr="00394A96">
        <w:t>/</w:t>
      </w:r>
      <w:r w:rsidRPr="00394A96">
        <w:t xml:space="preserve"> Online Safety policy/ </w:t>
      </w:r>
      <w:r w:rsidR="00C33443" w:rsidRPr="00394A96">
        <w:t>Safer recruitment</w:t>
      </w:r>
      <w:r w:rsidR="007C1C04" w:rsidRPr="00394A96">
        <w:t>/</w:t>
      </w:r>
      <w:r w:rsidR="00C33443" w:rsidRPr="00394A96">
        <w:t>Managing allegations</w:t>
      </w:r>
      <w:r w:rsidR="007C1C04" w:rsidRPr="00394A96">
        <w:t>/</w:t>
      </w:r>
      <w:r w:rsidR="00C33443" w:rsidRPr="00394A96">
        <w:t>Grievance and disciplinary</w:t>
      </w:r>
      <w:r w:rsidR="007C1C04" w:rsidRPr="00394A96">
        <w:t>/</w:t>
      </w:r>
      <w:r w:rsidR="005C0082" w:rsidRPr="00394A96">
        <w:t>Lock down</w:t>
      </w:r>
      <w:r w:rsidRPr="00394A96">
        <w:t xml:space="preserve"> – </w:t>
      </w:r>
      <w:r w:rsidR="005C0082" w:rsidRPr="00394A96">
        <w:t>invacuation</w:t>
      </w:r>
      <w:r w:rsidRPr="00394A96">
        <w:t xml:space="preserve"> -e</w:t>
      </w:r>
      <w:r w:rsidR="005C0082" w:rsidRPr="00394A96">
        <w:t xml:space="preserve">mergency </w:t>
      </w:r>
      <w:r w:rsidR="008073C4" w:rsidRPr="00394A96">
        <w:t>p</w:t>
      </w:r>
      <w:r w:rsidR="005C0082" w:rsidRPr="00394A96">
        <w:t>lanning</w:t>
      </w:r>
      <w:r w:rsidRPr="00394A96">
        <w:t>/ Remote Education procedures</w:t>
      </w:r>
      <w:r w:rsidR="0050324F" w:rsidRPr="00394A96">
        <w:t>/ Use of reasonable force/Mental Health</w:t>
      </w:r>
      <w:r w:rsidRPr="00394A96">
        <w:t>.</w:t>
      </w:r>
    </w:p>
    <w:p w14:paraId="6A8F9285" w14:textId="77777777" w:rsidR="00904040" w:rsidRPr="00662707" w:rsidRDefault="00904040" w:rsidP="0090415B">
      <w:pPr>
        <w:pStyle w:val="Default"/>
        <w:rPr>
          <w:color w:val="auto"/>
        </w:rPr>
      </w:pPr>
    </w:p>
    <w:p w14:paraId="7F261C37" w14:textId="77777777" w:rsidR="00E114C8" w:rsidRDefault="00A01ECF" w:rsidP="0090415B">
      <w:pPr>
        <w:pStyle w:val="Default"/>
        <w:rPr>
          <w:color w:val="auto"/>
        </w:rPr>
      </w:pPr>
      <w:r w:rsidRPr="00662707">
        <w:rPr>
          <w:color w:val="auto"/>
        </w:rPr>
        <w:t>The school’s safeguarding arrangements are inspected by Ofsted</w:t>
      </w:r>
      <w:r w:rsidR="00E114C8">
        <w:rPr>
          <w:color w:val="auto"/>
        </w:rPr>
        <w:t>.</w:t>
      </w:r>
    </w:p>
    <w:p w14:paraId="20F4FB25" w14:textId="4CF57213" w:rsidR="00A01ECF" w:rsidRPr="00662707" w:rsidRDefault="0055774F" w:rsidP="0090415B">
      <w:pPr>
        <w:pStyle w:val="Default"/>
        <w:rPr>
          <w:color w:val="auto"/>
        </w:rPr>
      </w:pPr>
      <w:r w:rsidRPr="00662707">
        <w:rPr>
          <w:color w:val="auto"/>
        </w:rPr>
        <w:t xml:space="preserve">Inspecting Safeguarding in early years, </w:t>
      </w:r>
      <w:r w:rsidR="0077678D" w:rsidRPr="00662707">
        <w:rPr>
          <w:color w:val="auto"/>
        </w:rPr>
        <w:t>education,</w:t>
      </w:r>
      <w:r w:rsidRPr="00662707">
        <w:rPr>
          <w:color w:val="auto"/>
        </w:rPr>
        <w:t xml:space="preserve"> and skills settings.</w:t>
      </w:r>
    </w:p>
    <w:p w14:paraId="71537376" w14:textId="77777777" w:rsidR="003E156E" w:rsidRPr="00662707" w:rsidRDefault="003E156E" w:rsidP="0090415B">
      <w:pPr>
        <w:pStyle w:val="Default"/>
        <w:rPr>
          <w:color w:val="auto"/>
        </w:rPr>
      </w:pPr>
    </w:p>
    <w:p w14:paraId="29815879" w14:textId="77777777" w:rsidR="006A2D5B" w:rsidRPr="00662707" w:rsidRDefault="001507EB" w:rsidP="0090415B">
      <w:pPr>
        <w:pStyle w:val="Default"/>
        <w:rPr>
          <w:color w:val="auto"/>
        </w:rPr>
      </w:pPr>
      <w:r w:rsidRPr="00662707">
        <w:rPr>
          <w:b/>
          <w:color w:val="auto"/>
        </w:rPr>
        <w:t>Our core safeguarding principles are</w:t>
      </w:r>
      <w:r w:rsidRPr="00662707">
        <w:rPr>
          <w:color w:val="auto"/>
        </w:rPr>
        <w:t xml:space="preserve">: </w:t>
      </w:r>
    </w:p>
    <w:p w14:paraId="622BF54B" w14:textId="77777777" w:rsidR="00C87D5E" w:rsidRPr="00662707" w:rsidRDefault="00C87D5E" w:rsidP="0090415B">
      <w:pPr>
        <w:pStyle w:val="Default"/>
        <w:rPr>
          <w:color w:val="auto"/>
        </w:rPr>
      </w:pPr>
    </w:p>
    <w:p w14:paraId="4B6E2832" w14:textId="77777777" w:rsidR="001507EB" w:rsidRPr="00662707" w:rsidRDefault="005C51A2" w:rsidP="008D2886">
      <w:pPr>
        <w:pStyle w:val="Default"/>
        <w:numPr>
          <w:ilvl w:val="0"/>
          <w:numId w:val="1"/>
        </w:numPr>
        <w:rPr>
          <w:color w:val="auto"/>
        </w:rPr>
      </w:pPr>
      <w:r w:rsidRPr="00662707">
        <w:rPr>
          <w:color w:val="auto"/>
        </w:rPr>
        <w:t>T</w:t>
      </w:r>
      <w:r w:rsidR="001507EB" w:rsidRPr="00662707">
        <w:rPr>
          <w:color w:val="auto"/>
        </w:rPr>
        <w:t xml:space="preserve">he school’s responsibility to safeguard and promote the welfare of </w:t>
      </w:r>
      <w:r w:rsidR="003143AD" w:rsidRPr="00662707">
        <w:rPr>
          <w:color w:val="auto"/>
        </w:rPr>
        <w:t>children</w:t>
      </w:r>
      <w:r w:rsidR="001507EB" w:rsidRPr="00662707">
        <w:rPr>
          <w:color w:val="auto"/>
        </w:rPr>
        <w:t xml:space="preserve"> is of paramount </w:t>
      </w:r>
      <w:r w:rsidR="00CD7D42" w:rsidRPr="00662707">
        <w:rPr>
          <w:color w:val="auto"/>
        </w:rPr>
        <w:t>importance.</w:t>
      </w:r>
      <w:r w:rsidR="001507EB" w:rsidRPr="00662707">
        <w:rPr>
          <w:color w:val="auto"/>
        </w:rPr>
        <w:t xml:space="preserve"> </w:t>
      </w:r>
    </w:p>
    <w:p w14:paraId="5C08D9DC" w14:textId="77777777" w:rsidR="00E42430" w:rsidRPr="00662707" w:rsidRDefault="00E42430" w:rsidP="008D2886">
      <w:pPr>
        <w:pStyle w:val="Default"/>
        <w:numPr>
          <w:ilvl w:val="0"/>
          <w:numId w:val="1"/>
        </w:numPr>
        <w:rPr>
          <w:color w:val="auto"/>
        </w:rPr>
      </w:pPr>
      <w:r w:rsidRPr="00662707">
        <w:rPr>
          <w:color w:val="auto"/>
        </w:rPr>
        <w:t xml:space="preserve">Safeguarding and promoting the welfare of children is everyone’s responsibility. Everyone who comes into contact with children and their families has a role to </w:t>
      </w:r>
      <w:r w:rsidR="00CD7D42" w:rsidRPr="00662707">
        <w:rPr>
          <w:color w:val="auto"/>
        </w:rPr>
        <w:t>play.</w:t>
      </w:r>
    </w:p>
    <w:p w14:paraId="5A9AA2A3" w14:textId="77777777" w:rsidR="001507EB" w:rsidRPr="00662707" w:rsidRDefault="005C51A2" w:rsidP="008D2886">
      <w:pPr>
        <w:pStyle w:val="Default"/>
        <w:numPr>
          <w:ilvl w:val="0"/>
          <w:numId w:val="1"/>
        </w:numPr>
        <w:rPr>
          <w:color w:val="auto"/>
        </w:rPr>
      </w:pPr>
      <w:r w:rsidRPr="00662707">
        <w:rPr>
          <w:color w:val="auto"/>
        </w:rPr>
        <w:t>S</w:t>
      </w:r>
      <w:r w:rsidR="001507EB" w:rsidRPr="00662707">
        <w:rPr>
          <w:color w:val="auto"/>
        </w:rPr>
        <w:t xml:space="preserve">afer </w:t>
      </w:r>
      <w:r w:rsidR="003143AD" w:rsidRPr="00662707">
        <w:rPr>
          <w:color w:val="auto"/>
        </w:rPr>
        <w:t>children</w:t>
      </w:r>
      <w:r w:rsidR="001507EB" w:rsidRPr="00662707">
        <w:rPr>
          <w:color w:val="auto"/>
        </w:rPr>
        <w:t xml:space="preserve"> make more successful </w:t>
      </w:r>
      <w:r w:rsidR="00CD7D42" w:rsidRPr="00662707">
        <w:rPr>
          <w:color w:val="auto"/>
        </w:rPr>
        <w:t>learners.</w:t>
      </w:r>
      <w:r w:rsidR="001507EB" w:rsidRPr="00662707">
        <w:rPr>
          <w:color w:val="auto"/>
        </w:rPr>
        <w:t xml:space="preserve"> </w:t>
      </w:r>
    </w:p>
    <w:p w14:paraId="795E3F9F" w14:textId="77777777" w:rsidR="001507EB" w:rsidRPr="00662707" w:rsidRDefault="005C51A2" w:rsidP="008D2886">
      <w:pPr>
        <w:pStyle w:val="Default"/>
        <w:numPr>
          <w:ilvl w:val="0"/>
          <w:numId w:val="1"/>
        </w:numPr>
        <w:rPr>
          <w:color w:val="auto"/>
        </w:rPr>
      </w:pPr>
      <w:r w:rsidRPr="00662707">
        <w:rPr>
          <w:color w:val="auto"/>
        </w:rPr>
        <w:t>R</w:t>
      </w:r>
      <w:r w:rsidR="001507EB" w:rsidRPr="00662707">
        <w:rPr>
          <w:color w:val="auto"/>
        </w:rPr>
        <w:t>ep</w:t>
      </w:r>
      <w:r w:rsidR="003E322C" w:rsidRPr="00662707">
        <w:rPr>
          <w:color w:val="auto"/>
        </w:rPr>
        <w:t>resentatives of the school</w:t>
      </w:r>
      <w:r w:rsidR="001507EB" w:rsidRPr="00662707">
        <w:rPr>
          <w:color w:val="auto"/>
        </w:rPr>
        <w:t xml:space="preserve"> community</w:t>
      </w:r>
      <w:r w:rsidR="003E322C" w:rsidRPr="00662707">
        <w:rPr>
          <w:color w:val="auto"/>
        </w:rPr>
        <w:t xml:space="preserve"> </w:t>
      </w:r>
      <w:r w:rsidR="001507EB" w:rsidRPr="00662707">
        <w:rPr>
          <w:color w:val="auto"/>
        </w:rPr>
        <w:t xml:space="preserve">will be involved in policy development and </w:t>
      </w:r>
      <w:r w:rsidR="00CD7D42" w:rsidRPr="00662707">
        <w:rPr>
          <w:color w:val="auto"/>
        </w:rPr>
        <w:t>review.</w:t>
      </w:r>
      <w:r w:rsidR="001507EB" w:rsidRPr="00662707">
        <w:rPr>
          <w:color w:val="auto"/>
        </w:rPr>
        <w:t xml:space="preserve"> </w:t>
      </w:r>
    </w:p>
    <w:p w14:paraId="2FBBB2FF" w14:textId="77777777" w:rsidR="001507EB" w:rsidRPr="00662707" w:rsidRDefault="005C51A2" w:rsidP="008D2886">
      <w:pPr>
        <w:numPr>
          <w:ilvl w:val="0"/>
          <w:numId w:val="1"/>
        </w:numPr>
        <w:autoSpaceDE w:val="0"/>
        <w:autoSpaceDN w:val="0"/>
        <w:adjustRightInd w:val="0"/>
        <w:spacing w:after="0" w:line="240" w:lineRule="auto"/>
        <w:rPr>
          <w:rFonts w:ascii="Arial" w:hAnsi="Arial" w:cs="Arial"/>
          <w:sz w:val="24"/>
          <w:szCs w:val="24"/>
          <w:lang w:eastAsia="en-GB"/>
        </w:rPr>
      </w:pPr>
      <w:r w:rsidRPr="00662707">
        <w:rPr>
          <w:rFonts w:ascii="Arial" w:hAnsi="Arial" w:cs="Arial"/>
          <w:sz w:val="24"/>
          <w:szCs w:val="24"/>
        </w:rPr>
        <w:t>P</w:t>
      </w:r>
      <w:r w:rsidR="00FB6B5E" w:rsidRPr="00662707">
        <w:rPr>
          <w:rFonts w:ascii="Arial" w:hAnsi="Arial" w:cs="Arial"/>
          <w:sz w:val="24"/>
          <w:szCs w:val="24"/>
        </w:rPr>
        <w:t>olicies will be reviewed</w:t>
      </w:r>
      <w:r w:rsidR="00EA553C" w:rsidRPr="00662707">
        <w:rPr>
          <w:rFonts w:ascii="Arial" w:hAnsi="Arial" w:cs="Arial"/>
          <w:sz w:val="24"/>
          <w:szCs w:val="24"/>
        </w:rPr>
        <w:t xml:space="preserve"> </w:t>
      </w:r>
      <w:r w:rsidR="001507EB" w:rsidRPr="00662707">
        <w:rPr>
          <w:rFonts w:ascii="Arial" w:hAnsi="Arial" w:cs="Arial"/>
          <w:sz w:val="24"/>
          <w:szCs w:val="24"/>
        </w:rPr>
        <w:t>annually</w:t>
      </w:r>
      <w:r w:rsidR="009A2516" w:rsidRPr="00662707">
        <w:rPr>
          <w:rFonts w:ascii="Arial" w:hAnsi="Arial" w:cs="Arial"/>
          <w:sz w:val="24"/>
          <w:szCs w:val="24"/>
        </w:rPr>
        <w:t xml:space="preserve"> </w:t>
      </w:r>
      <w:r w:rsidR="009A2516" w:rsidRPr="00662707">
        <w:rPr>
          <w:rFonts w:ascii="Arial" w:hAnsi="Arial" w:cs="Arial"/>
          <w:sz w:val="24"/>
          <w:szCs w:val="24"/>
          <w:lang w:eastAsia="en-GB"/>
        </w:rPr>
        <w:t>unless an incident or new legislation or guidance suggests the need for an interim review</w:t>
      </w:r>
      <w:r w:rsidR="001507EB" w:rsidRPr="00662707">
        <w:rPr>
          <w:rFonts w:ascii="Arial" w:hAnsi="Arial" w:cs="Arial"/>
          <w:sz w:val="24"/>
          <w:szCs w:val="24"/>
        </w:rPr>
        <w:t xml:space="preserve">. </w:t>
      </w:r>
    </w:p>
    <w:p w14:paraId="4ECE9A68" w14:textId="77777777" w:rsidR="00784270" w:rsidRPr="00662707" w:rsidRDefault="00784270" w:rsidP="008D2886">
      <w:pPr>
        <w:numPr>
          <w:ilvl w:val="0"/>
          <w:numId w:val="1"/>
        </w:numPr>
        <w:autoSpaceDE w:val="0"/>
        <w:autoSpaceDN w:val="0"/>
        <w:adjustRightInd w:val="0"/>
        <w:spacing w:after="0" w:line="240" w:lineRule="auto"/>
        <w:rPr>
          <w:rFonts w:ascii="Arial" w:hAnsi="Arial" w:cs="Arial"/>
          <w:sz w:val="24"/>
          <w:szCs w:val="24"/>
          <w:lang w:eastAsia="en-GB"/>
        </w:rPr>
      </w:pPr>
      <w:r w:rsidRPr="00662707">
        <w:rPr>
          <w:rFonts w:ascii="Arial" w:hAnsi="Arial" w:cs="Arial"/>
          <w:sz w:val="24"/>
          <w:szCs w:val="24"/>
        </w:rPr>
        <w:t>The school will work with other agencies and share information appropriately to ensure the safety and wellbeing of our students.</w:t>
      </w:r>
    </w:p>
    <w:p w14:paraId="67066357" w14:textId="77777777" w:rsidR="00A77883" w:rsidRDefault="00A77883" w:rsidP="008D2886">
      <w:pPr>
        <w:numPr>
          <w:ilvl w:val="0"/>
          <w:numId w:val="1"/>
        </w:numPr>
        <w:autoSpaceDE w:val="0"/>
        <w:autoSpaceDN w:val="0"/>
        <w:adjustRightInd w:val="0"/>
        <w:spacing w:after="0" w:line="240" w:lineRule="auto"/>
        <w:rPr>
          <w:rFonts w:ascii="Arial" w:hAnsi="Arial" w:cs="Arial"/>
          <w:sz w:val="24"/>
          <w:szCs w:val="24"/>
          <w:lang w:eastAsia="en-GB"/>
        </w:rPr>
      </w:pPr>
      <w:r w:rsidRPr="00662707">
        <w:rPr>
          <w:rFonts w:ascii="Arial" w:hAnsi="Arial" w:cs="Arial"/>
          <w:sz w:val="24"/>
          <w:szCs w:val="24"/>
        </w:rPr>
        <w:t>Actions will be taken in the best interests of the child.</w:t>
      </w:r>
    </w:p>
    <w:p w14:paraId="7B1DFF75" w14:textId="77777777" w:rsidR="004127AE" w:rsidRPr="00662707" w:rsidRDefault="004127AE" w:rsidP="004127AE">
      <w:pPr>
        <w:autoSpaceDE w:val="0"/>
        <w:autoSpaceDN w:val="0"/>
        <w:adjustRightInd w:val="0"/>
        <w:spacing w:after="0" w:line="240" w:lineRule="auto"/>
        <w:rPr>
          <w:rFonts w:ascii="Arial" w:hAnsi="Arial" w:cs="Arial"/>
          <w:sz w:val="24"/>
          <w:szCs w:val="24"/>
          <w:lang w:eastAsia="en-GB"/>
        </w:rPr>
      </w:pPr>
    </w:p>
    <w:p w14:paraId="48DE1933" w14:textId="77777777" w:rsidR="001507EB" w:rsidRPr="00662707" w:rsidRDefault="001507EB" w:rsidP="0090415B">
      <w:pPr>
        <w:pStyle w:val="Default"/>
        <w:rPr>
          <w:color w:val="auto"/>
        </w:rPr>
      </w:pPr>
    </w:p>
    <w:p w14:paraId="0B79905F" w14:textId="77777777" w:rsidR="001507EB" w:rsidRPr="00662707" w:rsidRDefault="001507EB" w:rsidP="0090415B">
      <w:pPr>
        <w:pStyle w:val="Default"/>
        <w:rPr>
          <w:color w:val="auto"/>
        </w:rPr>
      </w:pPr>
      <w:r w:rsidRPr="00662707">
        <w:rPr>
          <w:b/>
          <w:bCs/>
          <w:color w:val="auto"/>
        </w:rPr>
        <w:t xml:space="preserve">Child protection statement </w:t>
      </w:r>
    </w:p>
    <w:p w14:paraId="51A453FE" w14:textId="144C7F88" w:rsidR="001507EB" w:rsidRPr="00662707" w:rsidRDefault="001507EB" w:rsidP="0090415B">
      <w:pPr>
        <w:pStyle w:val="CM148"/>
        <w:ind w:right="212"/>
      </w:pPr>
      <w:r w:rsidRPr="00662707">
        <w:t>We recognise our moral and statutory responsibility to safeguard and p</w:t>
      </w:r>
      <w:r w:rsidR="003143AD" w:rsidRPr="00662707">
        <w:t>romote the welfare of all children</w:t>
      </w:r>
      <w:r w:rsidRPr="00662707">
        <w:t>. We endeavour to provide a safe and welcoming environment</w:t>
      </w:r>
      <w:r w:rsidR="00A77883" w:rsidRPr="00662707">
        <w:t xml:space="preserve">, maintaining a culture of </w:t>
      </w:r>
      <w:r w:rsidR="00A77883" w:rsidRPr="00910D96">
        <w:t>vigilance</w:t>
      </w:r>
      <w:r w:rsidR="00F03EE7" w:rsidRPr="00910D96">
        <w:t xml:space="preserve"> and an attitude of ‘It could happen here’</w:t>
      </w:r>
      <w:r w:rsidR="00A77883" w:rsidRPr="00910D96">
        <w:t>,</w:t>
      </w:r>
      <w:r w:rsidRPr="00910D96">
        <w:t xml:space="preserve"> where </w:t>
      </w:r>
      <w:r w:rsidR="003143AD" w:rsidRPr="00910D96">
        <w:t>children</w:t>
      </w:r>
      <w:r w:rsidRPr="00662707">
        <w:t xml:space="preserve"> are respected and valued. </w:t>
      </w:r>
      <w:r w:rsidR="00440BB7" w:rsidRPr="00662707">
        <w:t>We will act quickly</w:t>
      </w:r>
      <w:r w:rsidRPr="00662707">
        <w:t xml:space="preserve"> and follow</w:t>
      </w:r>
      <w:r w:rsidR="00440BB7" w:rsidRPr="00662707">
        <w:t xml:space="preserve"> our procedures to ensure</w:t>
      </w:r>
      <w:r w:rsidRPr="00662707">
        <w:t xml:space="preserve"> </w:t>
      </w:r>
      <w:r w:rsidR="003143AD" w:rsidRPr="00662707">
        <w:t>children</w:t>
      </w:r>
      <w:r w:rsidRPr="00662707">
        <w:t xml:space="preserve"> receive </w:t>
      </w:r>
      <w:r w:rsidR="00774192" w:rsidRPr="00662707">
        <w:t xml:space="preserve">help </w:t>
      </w:r>
      <w:r w:rsidR="0042352B">
        <w:t xml:space="preserve">early </w:t>
      </w:r>
      <w:r w:rsidR="00774192" w:rsidRPr="00662707">
        <w:t xml:space="preserve">and </w:t>
      </w:r>
      <w:r w:rsidRPr="00662707">
        <w:t xml:space="preserve">effective support, </w:t>
      </w:r>
      <w:r w:rsidR="0077678D" w:rsidRPr="00662707">
        <w:t>protection,</w:t>
      </w:r>
      <w:r w:rsidRPr="00662707">
        <w:t xml:space="preserve"> and justice. </w:t>
      </w:r>
    </w:p>
    <w:p w14:paraId="28371C0E" w14:textId="77777777" w:rsidR="00E42430" w:rsidRPr="00662707" w:rsidRDefault="00E42430" w:rsidP="00E42430">
      <w:pPr>
        <w:pStyle w:val="Default"/>
      </w:pPr>
    </w:p>
    <w:p w14:paraId="653C0453" w14:textId="77777777" w:rsidR="006C7BF4" w:rsidRPr="0077678D" w:rsidRDefault="006C7BF4" w:rsidP="006C7BF4">
      <w:pPr>
        <w:pStyle w:val="Default"/>
        <w:rPr>
          <w:b/>
          <w:bCs/>
        </w:rPr>
      </w:pPr>
      <w:r w:rsidRPr="0077678D">
        <w:rPr>
          <w:b/>
          <w:bCs/>
        </w:rPr>
        <w:t>Safeguarding is</w:t>
      </w:r>
    </w:p>
    <w:p w14:paraId="4A7EC9AE" w14:textId="77777777" w:rsidR="00E86579" w:rsidRPr="00394A96" w:rsidRDefault="00E86579">
      <w:pPr>
        <w:pStyle w:val="Default"/>
        <w:numPr>
          <w:ilvl w:val="0"/>
          <w:numId w:val="39"/>
        </w:numPr>
      </w:pPr>
      <w:r w:rsidRPr="00394A96">
        <w:t xml:space="preserve">providing help and support to meet the needs of children as soon as problems emerge </w:t>
      </w:r>
    </w:p>
    <w:p w14:paraId="7D0BF6C4" w14:textId="77777777" w:rsidR="00E86579" w:rsidRPr="00394A96" w:rsidRDefault="00E86579">
      <w:pPr>
        <w:pStyle w:val="Default"/>
        <w:numPr>
          <w:ilvl w:val="0"/>
          <w:numId w:val="39"/>
        </w:numPr>
      </w:pPr>
      <w:r w:rsidRPr="00394A96">
        <w:t xml:space="preserve">protecting children from maltreatment, whether that is within or outside the home, including online </w:t>
      </w:r>
    </w:p>
    <w:p w14:paraId="4F06C63F" w14:textId="77777777" w:rsidR="00E86579" w:rsidRPr="00394A96" w:rsidRDefault="00E86579">
      <w:pPr>
        <w:pStyle w:val="Default"/>
        <w:numPr>
          <w:ilvl w:val="0"/>
          <w:numId w:val="39"/>
        </w:numPr>
      </w:pPr>
      <w:r w:rsidRPr="00394A96">
        <w:t xml:space="preserve">preventing impairment of children’s mental and physical health or development </w:t>
      </w:r>
    </w:p>
    <w:p w14:paraId="51F04144" w14:textId="77777777" w:rsidR="00E86579" w:rsidRPr="00394A96" w:rsidRDefault="00E86579">
      <w:pPr>
        <w:pStyle w:val="Default"/>
        <w:numPr>
          <w:ilvl w:val="0"/>
          <w:numId w:val="39"/>
        </w:numPr>
      </w:pPr>
      <w:r w:rsidRPr="00394A96">
        <w:t xml:space="preserve">ensuring that children grow up in circumstances consistent with the provision of safe and effective care </w:t>
      </w:r>
    </w:p>
    <w:p w14:paraId="0904BA81" w14:textId="77777777" w:rsidR="00E42430" w:rsidRPr="00394A96" w:rsidRDefault="00E86579">
      <w:pPr>
        <w:pStyle w:val="Default"/>
        <w:numPr>
          <w:ilvl w:val="0"/>
          <w:numId w:val="39"/>
        </w:numPr>
      </w:pPr>
      <w:r w:rsidRPr="00394A96">
        <w:t xml:space="preserve">taking action to enable all children to have the best outcomes </w:t>
      </w:r>
    </w:p>
    <w:p w14:paraId="15739074" w14:textId="77777777" w:rsidR="001507EB" w:rsidRPr="00394A96" w:rsidRDefault="001507EB" w:rsidP="0090415B">
      <w:pPr>
        <w:pStyle w:val="Default"/>
      </w:pPr>
      <w:r w:rsidRPr="00394A96">
        <w:rPr>
          <w:b/>
          <w:bCs/>
        </w:rPr>
        <w:t xml:space="preserve">Policy principles </w:t>
      </w:r>
    </w:p>
    <w:p w14:paraId="0D795E5A" w14:textId="77777777" w:rsidR="001507EB" w:rsidRPr="00394A96" w:rsidRDefault="001507EB" w:rsidP="008D2886">
      <w:pPr>
        <w:pStyle w:val="CM158"/>
        <w:numPr>
          <w:ilvl w:val="0"/>
          <w:numId w:val="2"/>
        </w:numPr>
        <w:rPr>
          <w:color w:val="000000"/>
        </w:rPr>
      </w:pPr>
      <w:r w:rsidRPr="00394A96">
        <w:rPr>
          <w:color w:val="000000"/>
        </w:rPr>
        <w:t>We</w:t>
      </w:r>
      <w:r w:rsidR="00A77883" w:rsidRPr="00394A96">
        <w:rPr>
          <w:color w:val="000000"/>
        </w:rPr>
        <w:t xml:space="preserve">lfare of the child is </w:t>
      </w:r>
      <w:r w:rsidR="00EB76C5" w:rsidRPr="00394A96">
        <w:rPr>
          <w:color w:val="000000"/>
        </w:rPr>
        <w:t>paramount;</w:t>
      </w:r>
      <w:r w:rsidR="00A77883" w:rsidRPr="00394A96">
        <w:rPr>
          <w:color w:val="000000"/>
        </w:rPr>
        <w:t xml:space="preserve"> actions will be taken in the child best interests.</w:t>
      </w:r>
    </w:p>
    <w:p w14:paraId="04255C9E" w14:textId="77777777" w:rsidR="001507EB" w:rsidRPr="00662707" w:rsidRDefault="001507EB" w:rsidP="008D2886">
      <w:pPr>
        <w:pStyle w:val="CM158"/>
        <w:numPr>
          <w:ilvl w:val="0"/>
          <w:numId w:val="2"/>
        </w:numPr>
      </w:pPr>
      <w:r w:rsidRPr="00394A96">
        <w:rPr>
          <w:color w:val="000000"/>
        </w:rPr>
        <w:t xml:space="preserve">All </w:t>
      </w:r>
      <w:r w:rsidR="003143AD" w:rsidRPr="00394A96">
        <w:rPr>
          <w:color w:val="000000"/>
        </w:rPr>
        <w:t>children</w:t>
      </w:r>
      <w:r w:rsidRPr="00394A96">
        <w:rPr>
          <w:color w:val="000000"/>
        </w:rPr>
        <w:t xml:space="preserve">, regardless of </w:t>
      </w:r>
      <w:r w:rsidR="00E86579" w:rsidRPr="00394A96">
        <w:rPr>
          <w:color w:val="000000"/>
        </w:rPr>
        <w:t>sex</w:t>
      </w:r>
      <w:r w:rsidRPr="00394A96">
        <w:rPr>
          <w:color w:val="000000"/>
        </w:rPr>
        <w:t xml:space="preserve">, </w:t>
      </w:r>
      <w:r w:rsidR="00E86579" w:rsidRPr="00394A96">
        <w:rPr>
          <w:color w:val="000000"/>
        </w:rPr>
        <w:t>race, religion/belief, disability, sexual orientation, gender reassignment, pregnancy/maternity</w:t>
      </w:r>
      <w:r w:rsidR="008073C4" w:rsidRPr="00394A96">
        <w:rPr>
          <w:color w:val="000000"/>
        </w:rPr>
        <w:t>,</w:t>
      </w:r>
      <w:r w:rsidR="00E86579" w:rsidRPr="00394A96">
        <w:rPr>
          <w:color w:val="000000"/>
        </w:rPr>
        <w:t xml:space="preserve"> </w:t>
      </w:r>
      <w:r w:rsidRPr="00394A96">
        <w:rPr>
          <w:color w:val="000000"/>
        </w:rPr>
        <w:t>have</w:t>
      </w:r>
      <w:r w:rsidRPr="00662707">
        <w:t xml:space="preserve"> equal rights to </w:t>
      </w:r>
      <w:r w:rsidR="00CD7D42" w:rsidRPr="00662707">
        <w:t>protection.</w:t>
      </w:r>
      <w:r w:rsidRPr="00662707">
        <w:t xml:space="preserve"> </w:t>
      </w:r>
    </w:p>
    <w:p w14:paraId="285EDC89" w14:textId="20C93779" w:rsidR="00CD68BA" w:rsidRPr="00662707" w:rsidRDefault="00D3403E" w:rsidP="008D2886">
      <w:pPr>
        <w:pStyle w:val="CM158"/>
        <w:numPr>
          <w:ilvl w:val="0"/>
          <w:numId w:val="2"/>
        </w:numPr>
      </w:pPr>
      <w:r>
        <w:lastRenderedPageBreak/>
        <w:t xml:space="preserve">All </w:t>
      </w:r>
      <w:r w:rsidR="001507EB" w:rsidRPr="00662707">
        <w:t xml:space="preserve">staff have an equal responsibility to </w:t>
      </w:r>
      <w:r w:rsidR="00774192" w:rsidRPr="00662707">
        <w:t>identify children who may benefit from early</w:t>
      </w:r>
      <w:r w:rsidR="0042352B">
        <w:t>/</w:t>
      </w:r>
      <w:r w:rsidR="0042352B">
        <w:rPr>
          <w:color w:val="4EA72E"/>
        </w:rPr>
        <w:t>Family</w:t>
      </w:r>
      <w:r w:rsidR="00774192">
        <w:rPr>
          <w:color w:val="4EA72E"/>
        </w:rPr>
        <w:t xml:space="preserve"> </w:t>
      </w:r>
      <w:r w:rsidR="00774192" w:rsidRPr="00662707">
        <w:t xml:space="preserve">help and to </w:t>
      </w:r>
      <w:r w:rsidR="001507EB" w:rsidRPr="00662707">
        <w:t>ac</w:t>
      </w:r>
      <w:r w:rsidR="00BB725F" w:rsidRPr="00662707">
        <w:t>t on any suspicion or allegation</w:t>
      </w:r>
      <w:r w:rsidR="001507EB" w:rsidRPr="00662707">
        <w:t xml:space="preserve"> that may sug</w:t>
      </w:r>
      <w:r w:rsidR="00CD68BA" w:rsidRPr="00662707">
        <w:t>gest a child is at risk of harm.</w:t>
      </w:r>
    </w:p>
    <w:p w14:paraId="5A3F4404" w14:textId="77777777" w:rsidR="001507EB" w:rsidRPr="00662707" w:rsidRDefault="00CD68BA" w:rsidP="008D2886">
      <w:pPr>
        <w:pStyle w:val="CM158"/>
        <w:numPr>
          <w:ilvl w:val="0"/>
          <w:numId w:val="2"/>
        </w:numPr>
      </w:pPr>
      <w:r w:rsidRPr="00662707">
        <w:t xml:space="preserve">There is a culture of </w:t>
      </w:r>
      <w:r w:rsidR="00A77883" w:rsidRPr="00662707">
        <w:t xml:space="preserve">vigilance, </w:t>
      </w:r>
      <w:r w:rsidRPr="00662707">
        <w:t>transparency, openness and, if needed, challenge with regards to</w:t>
      </w:r>
      <w:r w:rsidR="00580485" w:rsidRPr="00662707">
        <w:t xml:space="preserve"> maintaining high standards in s</w:t>
      </w:r>
      <w:r w:rsidRPr="00662707">
        <w:t>afeguarding.</w:t>
      </w:r>
    </w:p>
    <w:p w14:paraId="48213BE6" w14:textId="77777777" w:rsidR="00153309" w:rsidRPr="00662707" w:rsidRDefault="001507EB" w:rsidP="008D2886">
      <w:pPr>
        <w:pStyle w:val="CM158"/>
        <w:numPr>
          <w:ilvl w:val="0"/>
          <w:numId w:val="2"/>
        </w:numPr>
      </w:pPr>
      <w:r w:rsidRPr="00662707">
        <w:t xml:space="preserve">Pupils and staff involved in child protection issues will receive appropriate </w:t>
      </w:r>
      <w:r w:rsidR="00CD7D42" w:rsidRPr="00662707">
        <w:t>support.</w:t>
      </w:r>
      <w:r w:rsidRPr="00662707">
        <w:t xml:space="preserve"> </w:t>
      </w:r>
    </w:p>
    <w:p w14:paraId="3E03B65B" w14:textId="77777777" w:rsidR="00CD68BA" w:rsidRPr="00662707" w:rsidRDefault="00CD68BA" w:rsidP="00CD68BA">
      <w:pPr>
        <w:pStyle w:val="Default"/>
      </w:pPr>
    </w:p>
    <w:p w14:paraId="2F7785B2" w14:textId="77777777" w:rsidR="001507EB" w:rsidRPr="00662707" w:rsidRDefault="001507EB" w:rsidP="0090415B">
      <w:pPr>
        <w:pStyle w:val="Default"/>
        <w:rPr>
          <w:color w:val="auto"/>
        </w:rPr>
      </w:pPr>
      <w:r w:rsidRPr="00662707">
        <w:rPr>
          <w:b/>
          <w:bCs/>
          <w:color w:val="auto"/>
        </w:rPr>
        <w:t xml:space="preserve">Policy </w:t>
      </w:r>
      <w:r w:rsidR="00CD7D42" w:rsidRPr="00662707">
        <w:rPr>
          <w:b/>
          <w:bCs/>
          <w:color w:val="auto"/>
        </w:rPr>
        <w:t>aims.</w:t>
      </w:r>
      <w:r w:rsidRPr="00662707">
        <w:rPr>
          <w:b/>
          <w:bCs/>
          <w:color w:val="auto"/>
        </w:rPr>
        <w:t xml:space="preserve"> </w:t>
      </w:r>
    </w:p>
    <w:p w14:paraId="1750BFD4" w14:textId="77777777" w:rsidR="001507EB" w:rsidRPr="00662707" w:rsidRDefault="001507EB" w:rsidP="008D2886">
      <w:pPr>
        <w:pStyle w:val="CM158"/>
        <w:numPr>
          <w:ilvl w:val="0"/>
          <w:numId w:val="3"/>
        </w:numPr>
      </w:pPr>
      <w:r w:rsidRPr="00662707">
        <w:t xml:space="preserve">To provide all staff with the necessary information to enable them to meet their child protection </w:t>
      </w:r>
      <w:r w:rsidR="00CD7D42" w:rsidRPr="00662707">
        <w:t>responsibilities.</w:t>
      </w:r>
      <w:r w:rsidRPr="00662707">
        <w:t xml:space="preserve"> </w:t>
      </w:r>
    </w:p>
    <w:p w14:paraId="0FDBEA68" w14:textId="77777777" w:rsidR="001507EB" w:rsidRPr="00662707" w:rsidRDefault="001507EB" w:rsidP="008D2886">
      <w:pPr>
        <w:pStyle w:val="CM158"/>
        <w:numPr>
          <w:ilvl w:val="0"/>
          <w:numId w:val="3"/>
        </w:numPr>
      </w:pPr>
      <w:r w:rsidRPr="00662707">
        <w:t>To ensure consistent good practice</w:t>
      </w:r>
      <w:r w:rsidR="008073C4">
        <w:t>.</w:t>
      </w:r>
      <w:r w:rsidRPr="00662707">
        <w:t xml:space="preserve"> </w:t>
      </w:r>
    </w:p>
    <w:p w14:paraId="02BC48B7" w14:textId="77777777" w:rsidR="001507EB" w:rsidRPr="00662707" w:rsidRDefault="001507EB" w:rsidP="008D2886">
      <w:pPr>
        <w:pStyle w:val="CM158"/>
        <w:numPr>
          <w:ilvl w:val="0"/>
          <w:numId w:val="3"/>
        </w:numPr>
      </w:pPr>
      <w:r w:rsidRPr="00662707">
        <w:t xml:space="preserve">To demonstrate the school’s commitment </w:t>
      </w:r>
      <w:r w:rsidR="0077678D" w:rsidRPr="00662707">
        <w:t>regarding</w:t>
      </w:r>
      <w:r w:rsidRPr="00662707">
        <w:t xml:space="preserve"> child protection to pupils, parents and other partners</w:t>
      </w:r>
      <w:r w:rsidR="008073C4">
        <w:t>.</w:t>
      </w:r>
      <w:r w:rsidRPr="00662707">
        <w:t xml:space="preserve"> </w:t>
      </w:r>
    </w:p>
    <w:p w14:paraId="0C3E390D" w14:textId="77777777" w:rsidR="006A2D5B" w:rsidRPr="00662707" w:rsidRDefault="001507EB" w:rsidP="008D2886">
      <w:pPr>
        <w:pStyle w:val="CM158"/>
        <w:numPr>
          <w:ilvl w:val="0"/>
          <w:numId w:val="3"/>
        </w:numPr>
      </w:pPr>
      <w:r w:rsidRPr="00662707">
        <w:t>To contribute to the school’s safeguarding portfolio</w:t>
      </w:r>
      <w:r w:rsidR="008073C4">
        <w:t>.</w:t>
      </w:r>
      <w:r w:rsidRPr="00662707">
        <w:t xml:space="preserve"> </w:t>
      </w:r>
    </w:p>
    <w:p w14:paraId="4A1F4D6A" w14:textId="77777777" w:rsidR="00CF475B" w:rsidRPr="00662707" w:rsidRDefault="00CF475B" w:rsidP="00CF475B">
      <w:pPr>
        <w:pStyle w:val="Default"/>
      </w:pPr>
    </w:p>
    <w:p w14:paraId="2DE9B3FD" w14:textId="77777777" w:rsidR="007526BF" w:rsidRPr="00662707" w:rsidRDefault="00083FDC" w:rsidP="00083FDC">
      <w:pPr>
        <w:pStyle w:val="CM158"/>
        <w:ind w:right="617"/>
      </w:pPr>
      <w:r w:rsidRPr="00662707">
        <w:t>The procedures contained in this policy apply to all staff and governors and a</w:t>
      </w:r>
      <w:r w:rsidR="007526BF" w:rsidRPr="00662707">
        <w:t>re consistent with those of the</w:t>
      </w:r>
    </w:p>
    <w:p w14:paraId="79AACF51" w14:textId="77777777" w:rsidR="007526BF" w:rsidRDefault="007526BF" w:rsidP="00083FDC">
      <w:pPr>
        <w:pStyle w:val="CM158"/>
        <w:ind w:right="617"/>
        <w:rPr>
          <w:sz w:val="22"/>
          <w:szCs w:val="22"/>
        </w:rPr>
      </w:pPr>
    </w:p>
    <w:p w14:paraId="28E05189" w14:textId="4BF0C823" w:rsidR="00083FDC" w:rsidRPr="004127AE" w:rsidRDefault="00083FDC" w:rsidP="004127AE">
      <w:pPr>
        <w:pStyle w:val="Default"/>
        <w:rPr>
          <w:rStyle w:val="Hyperlink"/>
          <w:rFonts w:ascii="Calibri" w:eastAsia="Calibri" w:hAnsi="Calibri" w:cs="Times New Roman"/>
          <w:lang w:eastAsia="en-US"/>
        </w:rPr>
      </w:pPr>
      <w:r w:rsidRPr="0077678D">
        <w:rPr>
          <w:b/>
          <w:bCs/>
        </w:rPr>
        <w:t>West Y</w:t>
      </w:r>
      <w:r w:rsidR="00EB76C5" w:rsidRPr="0077678D">
        <w:rPr>
          <w:b/>
          <w:bCs/>
        </w:rPr>
        <w:t xml:space="preserve">orkshire Consortium Procedures </w:t>
      </w:r>
      <w:hyperlink r:id="rId17" w:history="1">
        <w:hyperlink r:id="rId18" w:history="1">
          <w:r w:rsidR="0042352B" w:rsidRPr="0042352B">
            <w:rPr>
              <w:rStyle w:val="Hyperlink"/>
              <w:rFonts w:ascii="Calibri" w:eastAsia="Calibri" w:hAnsi="Calibri" w:cs="Times New Roman"/>
              <w:b/>
              <w:bCs/>
              <w:lang w:eastAsia="en-US"/>
            </w:rPr>
            <w:t>Welcome to the West Yorkshire Consortium Inter Agency...</w:t>
          </w:r>
        </w:hyperlink>
        <w:r w:rsidR="0066557A" w:rsidRPr="004127AE">
          <w:rPr>
            <w:rStyle w:val="Hyperlink"/>
            <w:rFonts w:ascii="Calibri" w:eastAsia="Calibri" w:hAnsi="Calibri" w:cs="Times New Roman"/>
            <w:b/>
            <w:bCs/>
            <w:lang w:eastAsia="en-US"/>
          </w:rPr>
          <w:t>)</w:t>
        </w:r>
      </w:hyperlink>
    </w:p>
    <w:p w14:paraId="40A4B908" w14:textId="77777777" w:rsidR="00904040" w:rsidRPr="004127AE" w:rsidRDefault="00904040" w:rsidP="00CF475B">
      <w:pPr>
        <w:pStyle w:val="Default"/>
        <w:rPr>
          <w:rStyle w:val="Hyperlink"/>
          <w:rFonts w:ascii="Calibri" w:eastAsia="Calibri" w:hAnsi="Calibri" w:cs="Times New Roman"/>
          <w:lang w:eastAsia="en-US"/>
        </w:rPr>
      </w:pPr>
    </w:p>
    <w:p w14:paraId="0A5B2D98" w14:textId="77777777" w:rsidR="00D82AE7" w:rsidRPr="0077678D" w:rsidRDefault="00F67B2A" w:rsidP="00CF475B">
      <w:pPr>
        <w:pStyle w:val="Default"/>
        <w:rPr>
          <w:b/>
          <w:bCs/>
        </w:rPr>
      </w:pPr>
      <w:r w:rsidRPr="0077678D">
        <w:rPr>
          <w:b/>
          <w:bCs/>
        </w:rPr>
        <w:t>WSCP Wakefield Safeguarding Children Partnership</w:t>
      </w:r>
    </w:p>
    <w:p w14:paraId="66F0D0D8" w14:textId="77777777" w:rsidR="008C0940" w:rsidRPr="004127AE" w:rsidRDefault="009D7152" w:rsidP="008C0940">
      <w:pPr>
        <w:pStyle w:val="Default"/>
        <w:rPr>
          <w:rStyle w:val="Hyperlink"/>
          <w:rFonts w:ascii="Calibri" w:eastAsia="Calibri" w:hAnsi="Calibri" w:cs="Times New Roman"/>
          <w:b/>
          <w:bCs/>
          <w:lang w:eastAsia="en-US"/>
        </w:rPr>
      </w:pPr>
      <w:hyperlink r:id="rId19" w:history="1">
        <w:r w:rsidR="0066557A" w:rsidRPr="004127AE">
          <w:rPr>
            <w:rStyle w:val="Hyperlink"/>
            <w:rFonts w:ascii="Calibri" w:eastAsia="Calibri" w:hAnsi="Calibri" w:cs="Times New Roman"/>
            <w:b/>
            <w:bCs/>
            <w:lang w:eastAsia="en-US"/>
          </w:rPr>
          <w:t>Home page • Wakefield Safeguarding Children (wakefieldscp.org.uk)</w:t>
        </w:r>
      </w:hyperlink>
    </w:p>
    <w:p w14:paraId="3F88EA40" w14:textId="77777777" w:rsidR="0077678D" w:rsidRPr="0077678D" w:rsidRDefault="0077678D" w:rsidP="008C0940">
      <w:pPr>
        <w:pStyle w:val="Default"/>
        <w:rPr>
          <w:b/>
        </w:rPr>
      </w:pPr>
    </w:p>
    <w:p w14:paraId="028F75CA" w14:textId="77777777" w:rsidR="004F2699" w:rsidRPr="0077678D" w:rsidRDefault="004F2699" w:rsidP="004F2699">
      <w:pPr>
        <w:pStyle w:val="Default"/>
        <w:rPr>
          <w:color w:val="auto"/>
        </w:rPr>
      </w:pPr>
      <w:r w:rsidRPr="0077678D">
        <w:rPr>
          <w:color w:val="auto"/>
        </w:rPr>
        <w:t xml:space="preserve">We will engage locally with </w:t>
      </w:r>
      <w:r w:rsidRPr="0077678D">
        <w:rPr>
          <w:b/>
          <w:bCs/>
          <w:color w:val="auto"/>
        </w:rPr>
        <w:t>Wakefield Safeguarding Children Partnership</w:t>
      </w:r>
      <w:r w:rsidRPr="0077678D">
        <w:rPr>
          <w:color w:val="auto"/>
        </w:rPr>
        <w:t xml:space="preserve"> </w:t>
      </w:r>
      <w:r w:rsidR="00C76AB8" w:rsidRPr="0077678D">
        <w:rPr>
          <w:color w:val="auto"/>
        </w:rPr>
        <w:t xml:space="preserve">(which includes the 3 key partners of Police, Local Authority and Health) </w:t>
      </w:r>
      <w:r w:rsidRPr="0077678D">
        <w:rPr>
          <w:color w:val="auto"/>
        </w:rPr>
        <w:t>including taking part in the annual safeguarding audit and training offer.</w:t>
      </w:r>
    </w:p>
    <w:p w14:paraId="54A6865F" w14:textId="77777777" w:rsidR="008C0940" w:rsidRDefault="008C0940" w:rsidP="008C0940">
      <w:pPr>
        <w:pStyle w:val="Default"/>
        <w:rPr>
          <w:sz w:val="22"/>
          <w:szCs w:val="22"/>
        </w:rPr>
      </w:pPr>
    </w:p>
    <w:p w14:paraId="137DC900" w14:textId="77777777" w:rsidR="004F2699" w:rsidRPr="0077678D" w:rsidRDefault="004F2699" w:rsidP="004F2699">
      <w:pPr>
        <w:spacing w:after="150" w:line="240" w:lineRule="auto"/>
        <w:rPr>
          <w:rFonts w:ascii="Arial" w:eastAsia="Times New Roman" w:hAnsi="Arial" w:cs="Arial"/>
          <w:color w:val="333333"/>
          <w:sz w:val="24"/>
          <w:szCs w:val="24"/>
          <w:lang w:val="en" w:eastAsia="en-GB"/>
        </w:rPr>
      </w:pPr>
      <w:r w:rsidRPr="0077678D">
        <w:rPr>
          <w:rFonts w:ascii="Arial" w:eastAsia="Times New Roman" w:hAnsi="Arial" w:cs="Arial"/>
          <w:color w:val="333333"/>
          <w:sz w:val="24"/>
          <w:szCs w:val="24"/>
          <w:lang w:val="en" w:eastAsia="en-GB"/>
        </w:rPr>
        <w:t>As a school we welcome our duties under the Equality Act 2010</w:t>
      </w:r>
      <w:r w:rsidR="000A3E80" w:rsidRPr="0077678D">
        <w:rPr>
          <w:rFonts w:ascii="Arial" w:eastAsia="Times New Roman" w:hAnsi="Arial" w:cs="Arial"/>
          <w:color w:val="333333"/>
          <w:sz w:val="24"/>
          <w:szCs w:val="24"/>
          <w:lang w:val="en" w:eastAsia="en-GB"/>
        </w:rPr>
        <w:t>.</w:t>
      </w:r>
      <w:r w:rsidRPr="0077678D">
        <w:rPr>
          <w:rFonts w:ascii="Arial" w:eastAsia="Times New Roman" w:hAnsi="Arial" w:cs="Arial"/>
          <w:color w:val="333333"/>
          <w:sz w:val="24"/>
          <w:szCs w:val="24"/>
          <w:lang w:val="en" w:eastAsia="en-GB"/>
        </w:rPr>
        <w:t xml:space="preserve"> The general duties are to:</w:t>
      </w:r>
    </w:p>
    <w:p w14:paraId="5B94D15A" w14:textId="77777777" w:rsidR="004F2699" w:rsidRPr="0077678D" w:rsidRDefault="004F2699">
      <w:pPr>
        <w:numPr>
          <w:ilvl w:val="0"/>
          <w:numId w:val="19"/>
        </w:numPr>
        <w:spacing w:before="100" w:beforeAutospacing="1" w:after="100" w:afterAutospacing="1" w:line="240" w:lineRule="auto"/>
        <w:rPr>
          <w:rFonts w:ascii="Arial" w:eastAsia="Times New Roman" w:hAnsi="Arial" w:cs="Arial"/>
          <w:color w:val="333333"/>
          <w:sz w:val="24"/>
          <w:szCs w:val="24"/>
          <w:lang w:val="en" w:eastAsia="en-GB"/>
        </w:rPr>
      </w:pPr>
      <w:r w:rsidRPr="0077678D">
        <w:rPr>
          <w:rFonts w:ascii="Arial" w:eastAsia="Times New Roman" w:hAnsi="Arial" w:cs="Arial"/>
          <w:color w:val="333333"/>
          <w:sz w:val="24"/>
          <w:szCs w:val="24"/>
          <w:lang w:val="en" w:eastAsia="en-GB"/>
        </w:rPr>
        <w:t>eliminate discrimination,</w:t>
      </w:r>
    </w:p>
    <w:p w14:paraId="7730470E" w14:textId="77777777" w:rsidR="004F2699" w:rsidRPr="0077678D" w:rsidRDefault="004F2699">
      <w:pPr>
        <w:numPr>
          <w:ilvl w:val="0"/>
          <w:numId w:val="19"/>
        </w:numPr>
        <w:spacing w:before="100" w:beforeAutospacing="1" w:after="100" w:afterAutospacing="1" w:line="240" w:lineRule="auto"/>
        <w:rPr>
          <w:rFonts w:ascii="Arial" w:eastAsia="Times New Roman" w:hAnsi="Arial" w:cs="Arial"/>
          <w:color w:val="333333"/>
          <w:sz w:val="24"/>
          <w:szCs w:val="24"/>
          <w:lang w:val="en" w:eastAsia="en-GB"/>
        </w:rPr>
      </w:pPr>
      <w:r w:rsidRPr="0077678D">
        <w:rPr>
          <w:rFonts w:ascii="Arial" w:eastAsia="Times New Roman" w:hAnsi="Arial" w:cs="Arial"/>
          <w:color w:val="333333"/>
          <w:sz w:val="24"/>
          <w:szCs w:val="24"/>
          <w:lang w:val="en" w:eastAsia="en-GB"/>
        </w:rPr>
        <w:t>advance equality of opportunity</w:t>
      </w:r>
    </w:p>
    <w:p w14:paraId="1222CA5E" w14:textId="77777777" w:rsidR="004F2699" w:rsidRPr="0077678D" w:rsidRDefault="004F2699">
      <w:pPr>
        <w:numPr>
          <w:ilvl w:val="0"/>
          <w:numId w:val="19"/>
        </w:numPr>
        <w:spacing w:before="100" w:beforeAutospacing="1" w:after="100" w:afterAutospacing="1" w:line="240" w:lineRule="auto"/>
        <w:rPr>
          <w:rFonts w:ascii="Arial" w:eastAsia="Times New Roman" w:hAnsi="Arial" w:cs="Arial"/>
          <w:color w:val="333333"/>
          <w:sz w:val="24"/>
          <w:szCs w:val="24"/>
          <w:lang w:val="en" w:eastAsia="en-GB"/>
        </w:rPr>
      </w:pPr>
      <w:r w:rsidRPr="0077678D">
        <w:rPr>
          <w:rFonts w:ascii="Arial" w:eastAsia="Times New Roman" w:hAnsi="Arial" w:cs="Arial"/>
          <w:color w:val="333333"/>
          <w:sz w:val="24"/>
          <w:szCs w:val="24"/>
          <w:lang w:val="en" w:eastAsia="en-GB"/>
        </w:rPr>
        <w:t xml:space="preserve">foster good </w:t>
      </w:r>
      <w:r w:rsidR="00CD7D42" w:rsidRPr="0077678D">
        <w:rPr>
          <w:rFonts w:ascii="Arial" w:eastAsia="Times New Roman" w:hAnsi="Arial" w:cs="Arial"/>
          <w:color w:val="333333"/>
          <w:sz w:val="24"/>
          <w:szCs w:val="24"/>
          <w:lang w:val="en" w:eastAsia="en-GB"/>
        </w:rPr>
        <w:t>relations.</w:t>
      </w:r>
    </w:p>
    <w:p w14:paraId="5BBA2960" w14:textId="373309BD" w:rsidR="00A955BD" w:rsidRPr="004C7B68" w:rsidRDefault="004F2699" w:rsidP="004C7B68">
      <w:pPr>
        <w:spacing w:before="100" w:beforeAutospacing="1" w:after="100" w:afterAutospacing="1" w:line="240" w:lineRule="auto"/>
        <w:rPr>
          <w:rFonts w:ascii="Arial" w:eastAsia="Times New Roman" w:hAnsi="Arial" w:cs="Arial"/>
          <w:color w:val="333333"/>
          <w:sz w:val="24"/>
          <w:szCs w:val="24"/>
          <w:lang w:val="en" w:eastAsia="en-GB"/>
        </w:rPr>
      </w:pPr>
      <w:r w:rsidRPr="0077678D">
        <w:rPr>
          <w:rFonts w:ascii="Arial" w:eastAsia="Times New Roman" w:hAnsi="Arial" w:cs="Arial"/>
          <w:color w:val="333333"/>
          <w:sz w:val="24"/>
          <w:szCs w:val="24"/>
          <w:lang w:val="en" w:eastAsia="en-GB"/>
        </w:rPr>
        <w:t>We will ensure that</w:t>
      </w:r>
      <w:r w:rsidRPr="0077678D">
        <w:rPr>
          <w:rFonts w:ascii="Arial" w:hAnsi="Arial" w:cs="Arial"/>
          <w:color w:val="333333"/>
          <w:sz w:val="24"/>
          <w:szCs w:val="24"/>
          <w:lang w:val="en"/>
        </w:rPr>
        <w:t xml:space="preserve"> those with protected characteristics are not discriminated against and are given equality of opportunity</w:t>
      </w:r>
      <w:r w:rsidR="0042352B">
        <w:rPr>
          <w:rFonts w:ascii="Arial" w:hAnsi="Arial" w:cs="Arial"/>
          <w:color w:val="333333"/>
          <w:sz w:val="24"/>
          <w:szCs w:val="24"/>
          <w:lang w:val="en"/>
        </w:rPr>
        <w:t xml:space="preserve"> </w:t>
      </w:r>
      <w:r w:rsidR="0042352B" w:rsidRPr="00574265">
        <w:rPr>
          <w:rFonts w:ascii="Arial" w:hAnsi="Arial" w:cs="Arial"/>
          <w:sz w:val="24"/>
          <w:szCs w:val="24"/>
          <w:lang w:val="en"/>
        </w:rPr>
        <w:t>following current laws and legislation</w:t>
      </w:r>
      <w:r w:rsidRPr="0077678D">
        <w:rPr>
          <w:rFonts w:ascii="Arial" w:hAnsi="Arial" w:cs="Arial"/>
          <w:color w:val="333333"/>
          <w:sz w:val="24"/>
          <w:szCs w:val="24"/>
          <w:lang w:val="en"/>
        </w:rPr>
        <w:t>. We recognise, welcome and respect diversity.</w:t>
      </w:r>
    </w:p>
    <w:p w14:paraId="0FD22EAE" w14:textId="77777777" w:rsidR="00992452" w:rsidRDefault="00BF7AE7" w:rsidP="00681DF5">
      <w:pPr>
        <w:pStyle w:val="Default"/>
        <w:rPr>
          <w:rStyle w:val="Strong"/>
          <w:b w:val="0"/>
          <w:bCs w:val="0"/>
          <w:color w:val="auto"/>
        </w:rPr>
      </w:pPr>
      <w:r w:rsidRPr="0077678D">
        <w:rPr>
          <w:color w:val="auto"/>
        </w:rPr>
        <w:t xml:space="preserve">We recognise </w:t>
      </w:r>
      <w:r w:rsidR="00A955BD" w:rsidRPr="0077678D">
        <w:rPr>
          <w:color w:val="auto"/>
        </w:rPr>
        <w:t>that the</w:t>
      </w:r>
      <w:r w:rsidR="00304580" w:rsidRPr="0077678D">
        <w:rPr>
          <w:color w:val="auto"/>
        </w:rPr>
        <w:t xml:space="preserve"> </w:t>
      </w:r>
      <w:r w:rsidR="00FC2F80" w:rsidRPr="0077678D">
        <w:rPr>
          <w:color w:val="auto"/>
        </w:rPr>
        <w:t xml:space="preserve">global </w:t>
      </w:r>
      <w:r w:rsidRPr="0077678D">
        <w:rPr>
          <w:color w:val="auto"/>
        </w:rPr>
        <w:t xml:space="preserve">Covid pandemic </w:t>
      </w:r>
      <w:r w:rsidR="00AD2C14" w:rsidRPr="0077678D">
        <w:rPr>
          <w:color w:val="auto"/>
        </w:rPr>
        <w:t xml:space="preserve">and other world events </w:t>
      </w:r>
      <w:r w:rsidRPr="0077678D">
        <w:rPr>
          <w:color w:val="auto"/>
        </w:rPr>
        <w:t>ha</w:t>
      </w:r>
      <w:r w:rsidR="00AD2C14" w:rsidRPr="0077678D">
        <w:rPr>
          <w:color w:val="auto"/>
        </w:rPr>
        <w:t>ve</w:t>
      </w:r>
      <w:r w:rsidRPr="0077678D">
        <w:rPr>
          <w:color w:val="auto"/>
        </w:rPr>
        <w:t xml:space="preserve"> had a significant </w:t>
      </w:r>
      <w:r w:rsidR="00304580" w:rsidRPr="0077678D">
        <w:rPr>
          <w:color w:val="auto"/>
        </w:rPr>
        <w:t xml:space="preserve">and ongoing </w:t>
      </w:r>
      <w:r w:rsidR="00A955BD" w:rsidRPr="0077678D">
        <w:rPr>
          <w:color w:val="auto"/>
        </w:rPr>
        <w:t>impact on some of</w:t>
      </w:r>
      <w:r w:rsidRPr="0077678D">
        <w:rPr>
          <w:color w:val="auto"/>
        </w:rPr>
        <w:t xml:space="preserve"> our pupils and </w:t>
      </w:r>
      <w:r w:rsidR="00A955BD" w:rsidRPr="0077678D">
        <w:rPr>
          <w:color w:val="auto"/>
        </w:rPr>
        <w:t xml:space="preserve">increased pressure on our safeguarding </w:t>
      </w:r>
      <w:r w:rsidRPr="0077678D">
        <w:rPr>
          <w:color w:val="auto"/>
        </w:rPr>
        <w:t xml:space="preserve">staff. </w:t>
      </w:r>
      <w:r w:rsidR="00DE26A5" w:rsidRPr="0077678D">
        <w:rPr>
          <w:rStyle w:val="Strong"/>
          <w:b w:val="0"/>
          <w:bCs w:val="0"/>
          <w:color w:val="auto"/>
        </w:rPr>
        <w:t xml:space="preserve">We understand that poor behaviour may be a sign of trauma. </w:t>
      </w:r>
      <w:r w:rsidR="00A955BD" w:rsidRPr="0077678D">
        <w:rPr>
          <w:rStyle w:val="Strong"/>
          <w:b w:val="0"/>
          <w:bCs w:val="0"/>
          <w:color w:val="auto"/>
        </w:rPr>
        <w:t xml:space="preserve">The school outlines the </w:t>
      </w:r>
      <w:r w:rsidR="00251061" w:rsidRPr="0077678D">
        <w:rPr>
          <w:rStyle w:val="Strong"/>
          <w:b w:val="0"/>
          <w:bCs w:val="0"/>
          <w:color w:val="auto"/>
        </w:rPr>
        <w:t xml:space="preserve">continued </w:t>
      </w:r>
      <w:r w:rsidR="00A955BD" w:rsidRPr="0077678D">
        <w:rPr>
          <w:rStyle w:val="Strong"/>
          <w:b w:val="0"/>
          <w:bCs w:val="0"/>
          <w:color w:val="auto"/>
        </w:rPr>
        <w:t>support offered in this policy</w:t>
      </w:r>
      <w:r w:rsidR="000A19F9" w:rsidRPr="0077678D">
        <w:rPr>
          <w:rStyle w:val="Strong"/>
          <w:b w:val="0"/>
          <w:bCs w:val="0"/>
          <w:color w:val="auto"/>
        </w:rPr>
        <w:t>.</w:t>
      </w:r>
      <w:r w:rsidR="00A955BD" w:rsidRPr="0077678D">
        <w:rPr>
          <w:rStyle w:val="Strong"/>
          <w:b w:val="0"/>
          <w:bCs w:val="0"/>
          <w:color w:val="auto"/>
        </w:rPr>
        <w:t xml:space="preserve"> </w:t>
      </w:r>
    </w:p>
    <w:p w14:paraId="311D1A5E" w14:textId="77777777" w:rsidR="00D433DA" w:rsidRDefault="00D433DA" w:rsidP="0090415B">
      <w:pPr>
        <w:pStyle w:val="Default"/>
      </w:pPr>
    </w:p>
    <w:p w14:paraId="04EB9474" w14:textId="0B14B08B" w:rsidR="00D433DA" w:rsidRPr="00D433DA" w:rsidRDefault="00D433DA" w:rsidP="00D433DA">
      <w:pPr>
        <w:pStyle w:val="Default"/>
      </w:pPr>
      <w:r>
        <w:rPr>
          <w:color w:val="4EA72E"/>
        </w:rPr>
        <w:t>Research demonstrates that child abuse, neglect and mental ill health remain significant issues affecting children and young people</w:t>
      </w:r>
      <w:r w:rsidRPr="00D433DA">
        <w:t xml:space="preserve">. Disabled children are estimated to be three to four times more likely to experience abuse or neglect than their non-disabled peers. Around one in five children and young people have a probable mental health disorder. Due to their day-to-day contact with pupils, school staff are uniquely placed to observe changes in behaviour, presentation and wellbeing and to identify potential indicators of abuse, neglect or mental health concerns. Children may also choose to disclose concerns to a trusted adult in school. It is therefore essential that all staff remain vigilant to safeguarding risks, both within and beyond the school environment, and understand their responsibilities for reporting and responding to concerns. We will promote an open and transparent safeguarding culture in which children, young people and staff feel safe, listened to and able to raise concerns. Staff will be supported to exercise professional curiosity, adopt a restorative and trauma-informed approach, and work collaboratively with families and </w:t>
      </w:r>
      <w:r w:rsidRPr="00D433DA">
        <w:lastRenderedPageBreak/>
        <w:t>partner agencies. The school will respond promptly to concerns and provide, or support access to, appropriate early</w:t>
      </w:r>
      <w:r w:rsidR="00B429CE">
        <w:t>/</w:t>
      </w:r>
      <w:r w:rsidR="00B429CE">
        <w:rPr>
          <w:color w:val="4EA72E"/>
        </w:rPr>
        <w:t>Family</w:t>
      </w:r>
      <w:r w:rsidRPr="00D433DA">
        <w:t xml:space="preserve"> help to prevent difficulties from escalating.</w:t>
      </w:r>
    </w:p>
    <w:p w14:paraId="4B8400F0" w14:textId="49DFCD3E" w:rsidR="0002114A" w:rsidRDefault="0002114A" w:rsidP="0090415B">
      <w:pPr>
        <w:pStyle w:val="Default"/>
        <w:rPr>
          <w:sz w:val="22"/>
          <w:szCs w:val="22"/>
        </w:rPr>
      </w:pPr>
      <w:r>
        <w:rPr>
          <w:sz w:val="22"/>
          <w:szCs w:val="22"/>
        </w:rPr>
        <w:lastRenderedPageBreak/>
        <w:br w:type="page"/>
      </w:r>
      <w:r w:rsidR="00C77E9F">
        <w:rPr>
          <w:noProof/>
          <w:sz w:val="22"/>
          <w:szCs w:val="22"/>
        </w:rPr>
        <mc:AlternateContent>
          <mc:Choice Requires="wps">
            <w:drawing>
              <wp:anchor distT="0" distB="0" distL="114300" distR="114300" simplePos="0" relativeHeight="3" behindDoc="0" locked="0" layoutInCell="1" allowOverlap="1" wp14:anchorId="43FFD46D" wp14:editId="4E1655A0">
                <wp:simplePos x="0" y="0"/>
                <wp:positionH relativeFrom="column">
                  <wp:posOffset>-28575</wp:posOffset>
                </wp:positionH>
                <wp:positionV relativeFrom="paragraph">
                  <wp:posOffset>-111760</wp:posOffset>
                </wp:positionV>
                <wp:extent cx="6292215" cy="9531985"/>
                <wp:effectExtent l="9525" t="9525" r="13335" b="12065"/>
                <wp:wrapTopAndBottom/>
                <wp:docPr id="5" name="Text Box 7"/>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6292215" cy="9531985"/>
                        </a:xfrm>
                        <a:prstGeom prst="rect">
                          <a:avLst/>
                        </a:prstGeom>
                        <a:solidFill>
                          <a:srgbClr val="FFFFFF"/>
                        </a:solidFill>
                        <a:ln w="9525">
                          <a:solidFill>
                            <a:srgbClr val="000000"/>
                          </a:solidFill>
                          <a:miter lim="800000"/>
                          <a:headEnd/>
                          <a:tailEnd/>
                        </a:ln>
                      </wps:spPr>
                      <wps:txbx>
                        <w:txbxContent>
                          <w:p w14:paraId="63402711" w14:textId="77777777" w:rsidR="008217EC" w:rsidRDefault="008217EC" w:rsidP="007526BF">
                            <w:pPr>
                              <w:pStyle w:val="Default"/>
                              <w:spacing w:after="80"/>
                              <w:rPr>
                                <w:rFonts w:ascii="Calibri" w:hAnsi="Calibri"/>
                                <w:b/>
                                <w:bCs/>
                                <w:color w:val="auto"/>
                                <w:sz w:val="32"/>
                                <w:szCs w:val="32"/>
                                <w:u w:val="single"/>
                              </w:rPr>
                            </w:pPr>
                            <w:r w:rsidRPr="00E305FD">
                              <w:rPr>
                                <w:rFonts w:ascii="Calibri" w:hAnsi="Calibri"/>
                                <w:b/>
                                <w:bCs/>
                                <w:color w:val="auto"/>
                                <w:sz w:val="32"/>
                                <w:szCs w:val="32"/>
                                <w:u w:val="single"/>
                              </w:rPr>
                              <w:t xml:space="preserve">Terminology </w:t>
                            </w:r>
                          </w:p>
                          <w:p w14:paraId="2F27A7A5" w14:textId="77777777" w:rsidR="008217EC" w:rsidRDefault="008217EC" w:rsidP="007526BF">
                            <w:pPr>
                              <w:pStyle w:val="CM148"/>
                              <w:spacing w:after="280" w:line="258" w:lineRule="atLeast"/>
                              <w:rPr>
                                <w:rFonts w:ascii="Calibri" w:hAnsi="Calibri"/>
                                <w:sz w:val="18"/>
                                <w:szCs w:val="18"/>
                              </w:rPr>
                            </w:pPr>
                            <w:r w:rsidRPr="0077678D">
                              <w:rPr>
                                <w:rFonts w:ascii="Calibri" w:hAnsi="Calibri"/>
                                <w:b/>
                                <w:bCs/>
                                <w:color w:val="7030A0"/>
                                <w:sz w:val="18"/>
                                <w:szCs w:val="18"/>
                              </w:rPr>
                              <w:t>Child/Children</w:t>
                            </w:r>
                            <w:r w:rsidRPr="00CD68BA">
                              <w:rPr>
                                <w:rFonts w:ascii="Calibri" w:hAnsi="Calibri"/>
                                <w:sz w:val="18"/>
                                <w:szCs w:val="18"/>
                              </w:rPr>
                              <w:t xml:space="preserve"> include</w:t>
                            </w:r>
                            <w:r>
                              <w:rPr>
                                <w:rFonts w:ascii="Calibri" w:hAnsi="Calibri"/>
                                <w:sz w:val="18"/>
                                <w:szCs w:val="18"/>
                              </w:rPr>
                              <w:t xml:space="preserve">s everyone under the age of 18. </w:t>
                            </w:r>
                          </w:p>
                          <w:p w14:paraId="1F573112" w14:textId="77777777" w:rsidR="00341717" w:rsidRPr="00394A96" w:rsidRDefault="00913576" w:rsidP="00341717">
                            <w:pPr>
                              <w:pStyle w:val="Default"/>
                              <w:rPr>
                                <w:rFonts w:cs="Calibri"/>
                                <w:sz w:val="18"/>
                                <w:szCs w:val="18"/>
                              </w:rPr>
                            </w:pPr>
                            <w:r w:rsidRPr="0077678D">
                              <w:rPr>
                                <w:rFonts w:ascii="Calibri" w:hAnsi="Calibri" w:cs="Calibri"/>
                                <w:b/>
                                <w:color w:val="7030A0"/>
                                <w:sz w:val="18"/>
                                <w:szCs w:val="18"/>
                              </w:rPr>
                              <w:t>Safeguarding</w:t>
                            </w:r>
                            <w:r w:rsidRPr="004708F9">
                              <w:rPr>
                                <w:rFonts w:ascii="Calibri" w:hAnsi="Calibri" w:cs="Calibri"/>
                                <w:sz w:val="18"/>
                                <w:szCs w:val="18"/>
                              </w:rPr>
                              <w:t xml:space="preserve"> </w:t>
                            </w:r>
                            <w:r w:rsidR="00341717" w:rsidRPr="00394A96">
                              <w:rPr>
                                <w:rFonts w:cs="Calibri"/>
                                <w:sz w:val="18"/>
                                <w:szCs w:val="18"/>
                              </w:rPr>
                              <w:t xml:space="preserve">providing help and support to meet the needs of children as soon as problems emerge </w:t>
                            </w:r>
                          </w:p>
                          <w:p w14:paraId="6F0247FE" w14:textId="77777777" w:rsidR="00341717" w:rsidRPr="00394A96" w:rsidRDefault="00341717">
                            <w:pPr>
                              <w:pStyle w:val="Default"/>
                              <w:numPr>
                                <w:ilvl w:val="0"/>
                                <w:numId w:val="40"/>
                              </w:numPr>
                              <w:rPr>
                                <w:rFonts w:cs="Calibri"/>
                                <w:sz w:val="18"/>
                                <w:szCs w:val="18"/>
                              </w:rPr>
                            </w:pPr>
                            <w:r w:rsidRPr="00394A96">
                              <w:rPr>
                                <w:rFonts w:cs="Calibri"/>
                                <w:sz w:val="18"/>
                                <w:szCs w:val="18"/>
                              </w:rPr>
                              <w:t xml:space="preserve">protecting children from maltreatment, whether that is within or outside the home, including online </w:t>
                            </w:r>
                          </w:p>
                          <w:p w14:paraId="4590CDEA" w14:textId="77777777" w:rsidR="00341717" w:rsidRPr="00394A96" w:rsidRDefault="00341717">
                            <w:pPr>
                              <w:pStyle w:val="Default"/>
                              <w:numPr>
                                <w:ilvl w:val="0"/>
                                <w:numId w:val="40"/>
                              </w:numPr>
                              <w:rPr>
                                <w:rFonts w:cs="Calibri"/>
                                <w:sz w:val="18"/>
                                <w:szCs w:val="18"/>
                              </w:rPr>
                            </w:pPr>
                            <w:r w:rsidRPr="00394A96">
                              <w:rPr>
                                <w:rFonts w:cs="Calibri"/>
                                <w:sz w:val="18"/>
                                <w:szCs w:val="18"/>
                              </w:rPr>
                              <w:t xml:space="preserve">preventing impairment of children’s mental and physical health or development </w:t>
                            </w:r>
                          </w:p>
                          <w:p w14:paraId="5F38608C" w14:textId="77777777" w:rsidR="00341717" w:rsidRPr="00394A96" w:rsidRDefault="00341717">
                            <w:pPr>
                              <w:pStyle w:val="Default"/>
                              <w:numPr>
                                <w:ilvl w:val="0"/>
                                <w:numId w:val="40"/>
                              </w:numPr>
                              <w:rPr>
                                <w:rFonts w:cs="Calibri"/>
                                <w:sz w:val="18"/>
                                <w:szCs w:val="18"/>
                              </w:rPr>
                            </w:pPr>
                            <w:r w:rsidRPr="00394A96">
                              <w:rPr>
                                <w:rFonts w:cs="Calibri"/>
                                <w:sz w:val="18"/>
                                <w:szCs w:val="18"/>
                              </w:rPr>
                              <w:t xml:space="preserve">ensuring that children grow up in circumstances consistent with the provision of safe and effective care </w:t>
                            </w:r>
                          </w:p>
                          <w:p w14:paraId="10DCD333" w14:textId="77777777" w:rsidR="004708F9" w:rsidRPr="00394A96" w:rsidRDefault="00341717">
                            <w:pPr>
                              <w:pStyle w:val="Default"/>
                              <w:numPr>
                                <w:ilvl w:val="0"/>
                                <w:numId w:val="40"/>
                              </w:numPr>
                              <w:rPr>
                                <w:rFonts w:ascii="Calibri" w:hAnsi="Calibri" w:cs="Calibri"/>
                                <w:sz w:val="18"/>
                                <w:szCs w:val="18"/>
                              </w:rPr>
                            </w:pPr>
                            <w:r w:rsidRPr="00394A96">
                              <w:rPr>
                                <w:rFonts w:cs="Calibri"/>
                                <w:sz w:val="18"/>
                                <w:szCs w:val="18"/>
                              </w:rPr>
                              <w:t xml:space="preserve">taking action to enable all children to have the best outcomes </w:t>
                            </w:r>
                          </w:p>
                          <w:p w14:paraId="029EF411" w14:textId="77777777" w:rsidR="00913576" w:rsidRPr="00913576" w:rsidRDefault="00913576" w:rsidP="00913576">
                            <w:pPr>
                              <w:pStyle w:val="Default"/>
                            </w:pPr>
                          </w:p>
                          <w:p w14:paraId="2705EDEB" w14:textId="77777777" w:rsidR="008217EC" w:rsidRDefault="008217EC" w:rsidP="007526BF">
                            <w:pPr>
                              <w:pStyle w:val="CM148"/>
                              <w:spacing w:after="280" w:line="258" w:lineRule="atLeast"/>
                              <w:ind w:right="117"/>
                              <w:rPr>
                                <w:rFonts w:ascii="Calibri" w:hAnsi="Calibri"/>
                                <w:sz w:val="18"/>
                                <w:szCs w:val="18"/>
                              </w:rPr>
                            </w:pPr>
                            <w:r w:rsidRPr="0077678D">
                              <w:rPr>
                                <w:rFonts w:ascii="Calibri" w:hAnsi="Calibri"/>
                                <w:b/>
                                <w:bCs/>
                                <w:color w:val="7030A0"/>
                                <w:sz w:val="18"/>
                                <w:szCs w:val="18"/>
                              </w:rPr>
                              <w:t>Child protection</w:t>
                            </w:r>
                            <w:r w:rsidRPr="00CD68BA">
                              <w:rPr>
                                <w:rFonts w:ascii="Calibri" w:hAnsi="Calibri"/>
                                <w:sz w:val="18"/>
                                <w:szCs w:val="18"/>
                              </w:rPr>
                              <w:t xml:space="preserve"> refers to the processes undertaken to protect children who have been identified as </w:t>
                            </w:r>
                            <w:r w:rsidR="0077678D" w:rsidRPr="00CD68BA">
                              <w:rPr>
                                <w:rFonts w:ascii="Calibri" w:hAnsi="Calibri"/>
                                <w:sz w:val="18"/>
                                <w:szCs w:val="18"/>
                              </w:rPr>
                              <w:t>suffering or</w:t>
                            </w:r>
                            <w:r w:rsidRPr="00CD68BA">
                              <w:rPr>
                                <w:rFonts w:ascii="Calibri" w:hAnsi="Calibri"/>
                                <w:sz w:val="18"/>
                                <w:szCs w:val="18"/>
                              </w:rPr>
                              <w:t xml:space="preserve"> being at risk of suffering significant harm. </w:t>
                            </w:r>
                          </w:p>
                          <w:p w14:paraId="29851DA0" w14:textId="58F5E1FE" w:rsidR="008217EC" w:rsidRPr="007526BF" w:rsidRDefault="0042352B" w:rsidP="007526BF">
                            <w:pPr>
                              <w:autoSpaceDE w:val="0"/>
                              <w:autoSpaceDN w:val="0"/>
                              <w:adjustRightInd w:val="0"/>
                              <w:spacing w:after="0" w:line="240" w:lineRule="auto"/>
                              <w:rPr>
                                <w:rFonts w:cs="TT15Ft00"/>
                                <w:sz w:val="18"/>
                                <w:szCs w:val="18"/>
                                <w:lang w:eastAsia="en-GB"/>
                              </w:rPr>
                            </w:pPr>
                            <w:r>
                              <w:rPr>
                                <w:b/>
                                <w:color w:val="4EA72E"/>
                                <w:sz w:val="18"/>
                                <w:szCs w:val="18"/>
                              </w:rPr>
                              <w:t>Family</w:t>
                            </w:r>
                            <w:r w:rsidR="008217EC">
                              <w:rPr>
                                <w:b/>
                                <w:color w:val="4EA72E"/>
                                <w:sz w:val="18"/>
                                <w:szCs w:val="18"/>
                              </w:rPr>
                              <w:t xml:space="preserve"> Help</w:t>
                            </w:r>
                            <w:r w:rsidR="008217EC" w:rsidRPr="007526BF">
                              <w:rPr>
                                <w:b/>
                                <w:sz w:val="18"/>
                                <w:szCs w:val="18"/>
                              </w:rPr>
                              <w:t xml:space="preserve"> </w:t>
                            </w:r>
                            <w:r w:rsidR="008217EC" w:rsidRPr="007526BF">
                              <w:rPr>
                                <w:sz w:val="18"/>
                                <w:szCs w:val="18"/>
                              </w:rPr>
                              <w:t>providing support as soon as a problem emerges at any point in a child’s life, from the foundation years through to the teenage years.</w:t>
                            </w:r>
                            <w:r w:rsidR="008217EC" w:rsidRPr="000D4498">
                              <w:rPr>
                                <w:rFonts w:ascii="TT15Ft00" w:hAnsi="TT15Ft00" w:cs="TT15Ft00"/>
                                <w:sz w:val="21"/>
                                <w:szCs w:val="21"/>
                                <w:lang w:eastAsia="en-GB"/>
                              </w:rPr>
                              <w:t xml:space="preserve"> </w:t>
                            </w:r>
                            <w:r w:rsidR="008217EC" w:rsidRPr="007526BF">
                              <w:rPr>
                                <w:rFonts w:cs="TT15Ft00"/>
                                <w:sz w:val="18"/>
                                <w:szCs w:val="18"/>
                                <w:lang w:eastAsia="en-GB"/>
                              </w:rPr>
                              <w:t>It is about providing support quickly whenever difficulties emerge to reduce the impact of problems.</w:t>
                            </w:r>
                          </w:p>
                          <w:p w14:paraId="711389EF" w14:textId="77777777" w:rsidR="009877B7" w:rsidRDefault="009877B7" w:rsidP="00F84BFC">
                            <w:pPr>
                              <w:pStyle w:val="NormalWeb"/>
                              <w:shd w:val="clear" w:color="auto" w:fill="FFFFFF"/>
                              <w:rPr>
                                <w:rFonts w:cs="Arial"/>
                                <w:sz w:val="18"/>
                                <w:szCs w:val="18"/>
                              </w:rPr>
                            </w:pPr>
                            <w:r w:rsidRPr="0077678D">
                              <w:rPr>
                                <w:rFonts w:cs="Arial"/>
                                <w:b/>
                                <w:bCs/>
                                <w:color w:val="7030A0"/>
                                <w:sz w:val="18"/>
                                <w:szCs w:val="18"/>
                              </w:rPr>
                              <w:t>EIP Service</w:t>
                            </w:r>
                            <w:r w:rsidRPr="00843F5B">
                              <w:rPr>
                                <w:rFonts w:cs="Arial"/>
                                <w:b/>
                                <w:bCs/>
                                <w:sz w:val="18"/>
                                <w:szCs w:val="18"/>
                              </w:rPr>
                              <w:t xml:space="preserve"> – </w:t>
                            </w:r>
                            <w:r w:rsidRPr="00843F5B">
                              <w:rPr>
                                <w:rFonts w:cs="Arial"/>
                                <w:sz w:val="18"/>
                                <w:szCs w:val="18"/>
                              </w:rPr>
                              <w:t>Early Intervention and Prevention Service</w:t>
                            </w:r>
                          </w:p>
                          <w:p w14:paraId="159F9907" w14:textId="7F35BAC7" w:rsidR="00843F5B" w:rsidRDefault="00843F5B" w:rsidP="00F84BFC">
                            <w:pPr>
                              <w:pStyle w:val="NormalWeb"/>
                              <w:shd w:val="clear" w:color="auto" w:fill="FFFFFF"/>
                              <w:rPr>
                                <w:rFonts w:cs="Arial"/>
                                <w:b/>
                                <w:bCs/>
                                <w:color w:val="4EA72E"/>
                                <w:sz w:val="18"/>
                                <w:szCs w:val="18"/>
                              </w:rPr>
                            </w:pPr>
                            <w:r w:rsidRPr="00341717">
                              <w:rPr>
                                <w:rFonts w:cs="Arial"/>
                                <w:b/>
                                <w:bCs/>
                                <w:color w:val="7030A0"/>
                                <w:sz w:val="18"/>
                                <w:szCs w:val="18"/>
                              </w:rPr>
                              <w:t>TEH</w:t>
                            </w:r>
                            <w:r w:rsidRPr="00910D96">
                              <w:rPr>
                                <w:rFonts w:cs="Arial"/>
                                <w:b/>
                                <w:bCs/>
                                <w:sz w:val="18"/>
                                <w:szCs w:val="18"/>
                              </w:rPr>
                              <w:t xml:space="preserve"> </w:t>
                            </w:r>
                            <w:r w:rsidR="003B2F0B" w:rsidRPr="00910D96">
                              <w:rPr>
                                <w:rFonts w:cs="Arial"/>
                                <w:b/>
                                <w:bCs/>
                                <w:sz w:val="18"/>
                                <w:szCs w:val="18"/>
                              </w:rPr>
                              <w:t xml:space="preserve">- </w:t>
                            </w:r>
                            <w:r w:rsidRPr="00341717">
                              <w:rPr>
                                <w:rFonts w:cs="Arial"/>
                                <w:sz w:val="18"/>
                                <w:szCs w:val="18"/>
                              </w:rPr>
                              <w:t>Targeted Early Help</w:t>
                            </w:r>
                            <w:r w:rsidRPr="00910D96">
                              <w:rPr>
                                <w:rFonts w:cs="Arial"/>
                                <w:b/>
                                <w:bCs/>
                                <w:sz w:val="18"/>
                                <w:szCs w:val="18"/>
                              </w:rPr>
                              <w:t xml:space="preserve"> </w:t>
                            </w:r>
                            <w:r w:rsidR="0042352B">
                              <w:rPr>
                                <w:rFonts w:cs="Arial"/>
                                <w:color w:val="4EA72E"/>
                                <w:sz w:val="18"/>
                                <w:szCs w:val="18"/>
                              </w:rPr>
                              <w:t>now linked together with S17/ Child in Need</w:t>
                            </w:r>
                            <w:r w:rsidR="004D57B1">
                              <w:rPr>
                                <w:rFonts w:cs="Arial"/>
                                <w:color w:val="4EA72E"/>
                                <w:sz w:val="18"/>
                                <w:szCs w:val="18"/>
                              </w:rPr>
                              <w:t xml:space="preserve"> lead by </w:t>
                            </w:r>
                            <w:r w:rsidR="004D57B1" w:rsidRPr="007C70D7">
                              <w:rPr>
                                <w:rFonts w:cs="Arial"/>
                                <w:b/>
                                <w:bCs/>
                                <w:color w:val="4EA72E"/>
                                <w:sz w:val="18"/>
                                <w:szCs w:val="18"/>
                              </w:rPr>
                              <w:t>Family Help Lead Practitioner</w:t>
                            </w:r>
                          </w:p>
                          <w:p w14:paraId="2717822D" w14:textId="4CE7FB32" w:rsidR="00095370" w:rsidRPr="007C70D7" w:rsidRDefault="00095370" w:rsidP="00F84BFC">
                            <w:pPr>
                              <w:pStyle w:val="NormalWeb"/>
                              <w:shd w:val="clear" w:color="auto" w:fill="FFFFFF"/>
                              <w:rPr>
                                <w:rFonts w:cs="Arial"/>
                                <w:b/>
                                <w:bCs/>
                                <w:sz w:val="18"/>
                                <w:szCs w:val="18"/>
                              </w:rPr>
                            </w:pPr>
                            <w:r>
                              <w:rPr>
                                <w:rFonts w:cs="Arial"/>
                                <w:b/>
                                <w:bCs/>
                                <w:color w:val="4EA72E"/>
                                <w:sz w:val="18"/>
                                <w:szCs w:val="18"/>
                              </w:rPr>
                              <w:t xml:space="preserve">Family </w:t>
                            </w:r>
                            <w:r w:rsidR="00F15959">
                              <w:rPr>
                                <w:rFonts w:cs="Arial"/>
                                <w:b/>
                                <w:bCs/>
                                <w:color w:val="4EA72E"/>
                                <w:sz w:val="18"/>
                                <w:szCs w:val="18"/>
                              </w:rPr>
                              <w:t>N</w:t>
                            </w:r>
                            <w:r>
                              <w:rPr>
                                <w:rFonts w:cs="Arial"/>
                                <w:b/>
                                <w:bCs/>
                                <w:color w:val="4EA72E"/>
                                <w:sz w:val="18"/>
                                <w:szCs w:val="18"/>
                              </w:rPr>
                              <w:t>etworking/ Family Group Decision Making – process where</w:t>
                            </w:r>
                            <w:r w:rsidR="00F15959">
                              <w:rPr>
                                <w:rFonts w:cs="Arial"/>
                                <w:b/>
                                <w:bCs/>
                                <w:color w:val="4EA72E"/>
                                <w:sz w:val="18"/>
                                <w:szCs w:val="18"/>
                              </w:rPr>
                              <w:t>, if safe to do so,</w:t>
                            </w:r>
                            <w:r>
                              <w:rPr>
                                <w:rFonts w:cs="Arial"/>
                                <w:b/>
                                <w:bCs/>
                                <w:color w:val="4EA72E"/>
                                <w:sz w:val="18"/>
                                <w:szCs w:val="18"/>
                              </w:rPr>
                              <w:t xml:space="preserve"> </w:t>
                            </w:r>
                            <w:r w:rsidR="00F15959">
                              <w:rPr>
                                <w:rFonts w:cs="Arial"/>
                                <w:b/>
                                <w:bCs/>
                                <w:color w:val="4EA72E"/>
                                <w:sz w:val="18"/>
                                <w:szCs w:val="18"/>
                              </w:rPr>
                              <w:t>families</w:t>
                            </w:r>
                            <w:r>
                              <w:rPr>
                                <w:rFonts w:cs="Arial"/>
                                <w:b/>
                                <w:bCs/>
                                <w:color w:val="4EA72E"/>
                                <w:sz w:val="18"/>
                                <w:szCs w:val="18"/>
                              </w:rPr>
                              <w:t xml:space="preserve"> are involved in all </w:t>
                            </w:r>
                            <w:r w:rsidR="00F15959">
                              <w:rPr>
                                <w:rFonts w:cs="Arial"/>
                                <w:b/>
                                <w:bCs/>
                                <w:color w:val="4EA72E"/>
                                <w:sz w:val="18"/>
                                <w:szCs w:val="18"/>
                              </w:rPr>
                              <w:t>levels</w:t>
                            </w:r>
                            <w:r>
                              <w:rPr>
                                <w:rFonts w:cs="Arial"/>
                                <w:b/>
                                <w:bCs/>
                                <w:color w:val="4EA72E"/>
                                <w:sz w:val="18"/>
                                <w:szCs w:val="18"/>
                              </w:rPr>
                              <w:t xml:space="preserve"> of need</w:t>
                            </w:r>
                            <w:r w:rsidR="00F15959">
                              <w:rPr>
                                <w:rFonts w:cs="Arial"/>
                                <w:b/>
                                <w:bCs/>
                                <w:color w:val="4EA72E"/>
                                <w:sz w:val="18"/>
                                <w:szCs w:val="18"/>
                              </w:rPr>
                              <w:t>.</w:t>
                            </w:r>
                          </w:p>
                          <w:p w14:paraId="26BE571E" w14:textId="77777777" w:rsidR="008217EC" w:rsidRDefault="008217EC" w:rsidP="006656D3">
                            <w:pPr>
                              <w:rPr>
                                <w:sz w:val="20"/>
                                <w:szCs w:val="20"/>
                              </w:rPr>
                            </w:pPr>
                            <w:r w:rsidRPr="0077678D">
                              <w:rPr>
                                <w:b/>
                                <w:color w:val="7030A0"/>
                                <w:sz w:val="20"/>
                                <w:szCs w:val="20"/>
                              </w:rPr>
                              <w:t>TAC/F/S/EY</w:t>
                            </w:r>
                            <w:r>
                              <w:rPr>
                                <w:sz w:val="20"/>
                                <w:szCs w:val="20"/>
                              </w:rPr>
                              <w:t xml:space="preserve"> Team around Child/Family/School/Early Years</w:t>
                            </w:r>
                          </w:p>
                          <w:p w14:paraId="6F20EEDD" w14:textId="77777777" w:rsidR="008217EC" w:rsidRPr="00CD68BA" w:rsidRDefault="008217EC" w:rsidP="007526BF">
                            <w:pPr>
                              <w:pStyle w:val="CM148"/>
                              <w:spacing w:after="280" w:line="258" w:lineRule="atLeast"/>
                              <w:rPr>
                                <w:rFonts w:ascii="Calibri" w:hAnsi="Calibri"/>
                                <w:sz w:val="18"/>
                                <w:szCs w:val="18"/>
                              </w:rPr>
                            </w:pPr>
                            <w:r w:rsidRPr="0077678D">
                              <w:rPr>
                                <w:rFonts w:ascii="Calibri" w:hAnsi="Calibri"/>
                                <w:b/>
                                <w:bCs/>
                                <w:color w:val="7030A0"/>
                                <w:sz w:val="18"/>
                                <w:szCs w:val="18"/>
                              </w:rPr>
                              <w:t>Staff</w:t>
                            </w:r>
                            <w:r w:rsidRPr="00CD68BA">
                              <w:rPr>
                                <w:rFonts w:ascii="Calibri" w:hAnsi="Calibri"/>
                                <w:sz w:val="18"/>
                                <w:szCs w:val="18"/>
                              </w:rPr>
                              <w:t xml:space="preserve"> refers to all those working for or on behalf of the school, full </w:t>
                            </w:r>
                            <w:r w:rsidR="0077678D" w:rsidRPr="00CD68BA">
                              <w:rPr>
                                <w:rFonts w:ascii="Calibri" w:hAnsi="Calibri"/>
                                <w:sz w:val="18"/>
                                <w:szCs w:val="18"/>
                              </w:rPr>
                              <w:t>time,</w:t>
                            </w:r>
                            <w:r w:rsidRPr="00CD68BA">
                              <w:rPr>
                                <w:rFonts w:ascii="Calibri" w:hAnsi="Calibri"/>
                                <w:sz w:val="18"/>
                                <w:szCs w:val="18"/>
                              </w:rPr>
                              <w:t xml:space="preserve"> or part time, temporary or permanent, in either a paid or voluntary capacity. </w:t>
                            </w:r>
                          </w:p>
                          <w:p w14:paraId="5D7893BD" w14:textId="77777777" w:rsidR="008217EC" w:rsidRDefault="008217EC" w:rsidP="007526BF">
                            <w:pPr>
                              <w:rPr>
                                <w:sz w:val="18"/>
                                <w:szCs w:val="18"/>
                              </w:rPr>
                            </w:pPr>
                            <w:r w:rsidRPr="0077678D">
                              <w:rPr>
                                <w:b/>
                                <w:bCs/>
                                <w:color w:val="7030A0"/>
                                <w:sz w:val="18"/>
                                <w:szCs w:val="18"/>
                              </w:rPr>
                              <w:t>Parent</w:t>
                            </w:r>
                            <w:r w:rsidRPr="00CD68BA">
                              <w:rPr>
                                <w:sz w:val="18"/>
                                <w:szCs w:val="18"/>
                              </w:rPr>
                              <w:t xml:space="preserve"> refers to birth parents and other adults who are in a parenting</w:t>
                            </w:r>
                            <w:r>
                              <w:rPr>
                                <w:sz w:val="18"/>
                                <w:szCs w:val="18"/>
                              </w:rPr>
                              <w:t>/carer</w:t>
                            </w:r>
                            <w:r w:rsidRPr="00CD68BA">
                              <w:rPr>
                                <w:sz w:val="18"/>
                                <w:szCs w:val="18"/>
                              </w:rPr>
                              <w:t xml:space="preserve"> role, for example </w:t>
                            </w:r>
                            <w:r w:rsidR="00D008F8" w:rsidRPr="00CD68BA">
                              <w:rPr>
                                <w:sz w:val="18"/>
                                <w:szCs w:val="18"/>
                              </w:rPr>
                              <w:t>stepparents</w:t>
                            </w:r>
                            <w:r w:rsidRPr="00CD68BA">
                              <w:rPr>
                                <w:sz w:val="18"/>
                                <w:szCs w:val="18"/>
                              </w:rPr>
                              <w:t xml:space="preserve">, foster </w:t>
                            </w:r>
                            <w:r w:rsidR="0077678D" w:rsidRPr="00CD68BA">
                              <w:rPr>
                                <w:sz w:val="18"/>
                                <w:szCs w:val="18"/>
                              </w:rPr>
                              <w:t>carers,</w:t>
                            </w:r>
                            <w:r w:rsidRPr="00CD68BA">
                              <w:rPr>
                                <w:sz w:val="18"/>
                                <w:szCs w:val="18"/>
                              </w:rPr>
                              <w:t xml:space="preserve"> and adoptive parents.</w:t>
                            </w:r>
                          </w:p>
                          <w:p w14:paraId="75C89272" w14:textId="77777777" w:rsidR="008217EC" w:rsidRDefault="008217EC" w:rsidP="007526BF">
                            <w:pPr>
                              <w:rPr>
                                <w:sz w:val="18"/>
                                <w:szCs w:val="18"/>
                              </w:rPr>
                            </w:pPr>
                            <w:r w:rsidRPr="0077678D">
                              <w:rPr>
                                <w:b/>
                                <w:color w:val="7030A0"/>
                                <w:sz w:val="18"/>
                                <w:szCs w:val="18"/>
                              </w:rPr>
                              <w:t>LADO – Local Authority Designated Officer</w:t>
                            </w:r>
                            <w:r>
                              <w:rPr>
                                <w:sz w:val="18"/>
                                <w:szCs w:val="18"/>
                              </w:rPr>
                              <w:t xml:space="preserve"> a post in the local authority, to coordinate and manage allegations against staff.</w:t>
                            </w:r>
                          </w:p>
                          <w:p w14:paraId="2AA728FC" w14:textId="77777777" w:rsidR="008217EC" w:rsidRDefault="008217EC" w:rsidP="007526BF">
                            <w:pPr>
                              <w:rPr>
                                <w:sz w:val="18"/>
                                <w:szCs w:val="18"/>
                              </w:rPr>
                            </w:pPr>
                            <w:r w:rsidRPr="0077678D">
                              <w:rPr>
                                <w:b/>
                                <w:color w:val="7030A0"/>
                                <w:sz w:val="18"/>
                                <w:szCs w:val="18"/>
                              </w:rPr>
                              <w:t>Social Care</w:t>
                            </w:r>
                            <w:r w:rsidR="00960F09">
                              <w:rPr>
                                <w:b/>
                                <w:color w:val="7030A0"/>
                                <w:sz w:val="18"/>
                                <w:szCs w:val="18"/>
                              </w:rPr>
                              <w:t>/ IFD/</w:t>
                            </w:r>
                            <w:r w:rsidRPr="0077678D">
                              <w:rPr>
                                <w:b/>
                                <w:color w:val="7030A0"/>
                                <w:sz w:val="18"/>
                                <w:szCs w:val="18"/>
                              </w:rPr>
                              <w:t xml:space="preserve"> MASH</w:t>
                            </w:r>
                            <w:r>
                              <w:rPr>
                                <w:sz w:val="18"/>
                                <w:szCs w:val="18"/>
                              </w:rPr>
                              <w:t xml:space="preserve"> – Wakefield’s children social care/Family services/</w:t>
                            </w:r>
                            <w:r w:rsidR="00D71B97">
                              <w:rPr>
                                <w:sz w:val="18"/>
                                <w:szCs w:val="18"/>
                              </w:rPr>
                              <w:t xml:space="preserve">Integrated </w:t>
                            </w:r>
                            <w:r>
                              <w:rPr>
                                <w:sz w:val="18"/>
                                <w:szCs w:val="18"/>
                              </w:rPr>
                              <w:t>Front Door/Multi Agency Safeguarding Hub</w:t>
                            </w:r>
                          </w:p>
                          <w:p w14:paraId="19A6D661" w14:textId="5E0CF688" w:rsidR="009E08D0" w:rsidRDefault="009E08D0" w:rsidP="007526BF">
                            <w:pPr>
                              <w:rPr>
                                <w:sz w:val="18"/>
                                <w:szCs w:val="18"/>
                              </w:rPr>
                            </w:pPr>
                            <w:r>
                              <w:rPr>
                                <w:b/>
                                <w:bCs/>
                                <w:color w:val="4EA72E"/>
                                <w:sz w:val="18"/>
                                <w:szCs w:val="18"/>
                              </w:rPr>
                              <w:t xml:space="preserve">MACPT – Multi </w:t>
                            </w:r>
                            <w:r w:rsidR="00B50335">
                              <w:rPr>
                                <w:b/>
                                <w:bCs/>
                                <w:color w:val="4EA72E"/>
                                <w:sz w:val="18"/>
                                <w:szCs w:val="18"/>
                              </w:rPr>
                              <w:t>A</w:t>
                            </w:r>
                            <w:r>
                              <w:rPr>
                                <w:b/>
                                <w:bCs/>
                                <w:color w:val="4EA72E"/>
                                <w:sz w:val="18"/>
                                <w:szCs w:val="18"/>
                              </w:rPr>
                              <w:t xml:space="preserve">gency Child Protection </w:t>
                            </w:r>
                            <w:r w:rsidR="00B50335">
                              <w:rPr>
                                <w:b/>
                                <w:bCs/>
                                <w:color w:val="4EA72E"/>
                                <w:sz w:val="18"/>
                                <w:szCs w:val="18"/>
                              </w:rPr>
                              <w:t>T</w:t>
                            </w:r>
                            <w:r>
                              <w:rPr>
                                <w:b/>
                                <w:bCs/>
                                <w:color w:val="4EA72E"/>
                                <w:sz w:val="18"/>
                                <w:szCs w:val="18"/>
                              </w:rPr>
                              <w:t>eam</w:t>
                            </w:r>
                            <w:r w:rsidR="001F4810">
                              <w:rPr>
                                <w:sz w:val="18"/>
                                <w:szCs w:val="18"/>
                              </w:rPr>
                              <w:t xml:space="preserve"> following referral info MASH/IFD/social care. This team are police and social care</w:t>
                            </w:r>
                            <w:r w:rsidR="00B50335">
                              <w:rPr>
                                <w:sz w:val="18"/>
                                <w:szCs w:val="18"/>
                              </w:rPr>
                              <w:t xml:space="preserve"> etc</w:t>
                            </w:r>
                            <w:r w:rsidR="001F4810">
                              <w:rPr>
                                <w:sz w:val="18"/>
                                <w:szCs w:val="18"/>
                              </w:rPr>
                              <w:t xml:space="preserve"> working closely together.</w:t>
                            </w:r>
                          </w:p>
                          <w:p w14:paraId="5BD39AEA" w14:textId="68C212DF" w:rsidR="006867E5" w:rsidRDefault="006867E5" w:rsidP="007526BF">
                            <w:pPr>
                              <w:rPr>
                                <w:sz w:val="18"/>
                                <w:szCs w:val="18"/>
                              </w:rPr>
                            </w:pPr>
                            <w:r>
                              <w:rPr>
                                <w:b/>
                                <w:bCs/>
                                <w:color w:val="4EA72E"/>
                                <w:sz w:val="18"/>
                                <w:szCs w:val="18"/>
                              </w:rPr>
                              <w:t>Lead Child Protection Practitioner LCCP</w:t>
                            </w:r>
                            <w:r>
                              <w:rPr>
                                <w:sz w:val="18"/>
                                <w:szCs w:val="18"/>
                              </w:rPr>
                              <w:t xml:space="preserve"> this position will chair strategy meetings, CP conferences etc</w:t>
                            </w:r>
                          </w:p>
                          <w:p w14:paraId="69DC11E7" w14:textId="77777777" w:rsidR="008217EC" w:rsidRDefault="008217EC" w:rsidP="007526BF">
                            <w:pPr>
                              <w:rPr>
                                <w:sz w:val="18"/>
                                <w:szCs w:val="18"/>
                              </w:rPr>
                            </w:pPr>
                            <w:r w:rsidRPr="0077678D">
                              <w:rPr>
                                <w:b/>
                                <w:color w:val="7030A0"/>
                                <w:sz w:val="18"/>
                                <w:szCs w:val="18"/>
                              </w:rPr>
                              <w:t>CAMHS</w:t>
                            </w:r>
                            <w:r>
                              <w:rPr>
                                <w:sz w:val="18"/>
                                <w:szCs w:val="18"/>
                              </w:rPr>
                              <w:t xml:space="preserve"> Child and </w:t>
                            </w:r>
                            <w:r w:rsidR="009877B7">
                              <w:rPr>
                                <w:sz w:val="18"/>
                                <w:szCs w:val="18"/>
                              </w:rPr>
                              <w:t>A</w:t>
                            </w:r>
                            <w:r>
                              <w:rPr>
                                <w:sz w:val="18"/>
                                <w:szCs w:val="18"/>
                              </w:rPr>
                              <w:t xml:space="preserve">dolescent </w:t>
                            </w:r>
                            <w:r w:rsidR="009877B7">
                              <w:rPr>
                                <w:sz w:val="18"/>
                                <w:szCs w:val="18"/>
                              </w:rPr>
                              <w:t>M</w:t>
                            </w:r>
                            <w:r>
                              <w:rPr>
                                <w:sz w:val="18"/>
                                <w:szCs w:val="18"/>
                              </w:rPr>
                              <w:t xml:space="preserve">ental </w:t>
                            </w:r>
                            <w:r w:rsidR="009877B7">
                              <w:rPr>
                                <w:sz w:val="18"/>
                                <w:szCs w:val="18"/>
                              </w:rPr>
                              <w:t>H</w:t>
                            </w:r>
                            <w:r>
                              <w:rPr>
                                <w:sz w:val="18"/>
                                <w:szCs w:val="18"/>
                              </w:rPr>
                              <w:t xml:space="preserve">ealth </w:t>
                            </w:r>
                            <w:r w:rsidR="00AD2C14">
                              <w:rPr>
                                <w:sz w:val="18"/>
                                <w:szCs w:val="18"/>
                              </w:rPr>
                              <w:t>S</w:t>
                            </w:r>
                            <w:r>
                              <w:rPr>
                                <w:sz w:val="18"/>
                                <w:szCs w:val="18"/>
                              </w:rPr>
                              <w:t>ervice</w:t>
                            </w:r>
                          </w:p>
                          <w:p w14:paraId="3AA7BA43" w14:textId="77777777" w:rsidR="008217EC" w:rsidRDefault="008217EC" w:rsidP="007526BF">
                            <w:pPr>
                              <w:rPr>
                                <w:sz w:val="18"/>
                                <w:szCs w:val="18"/>
                              </w:rPr>
                            </w:pPr>
                            <w:r w:rsidRPr="0077678D">
                              <w:rPr>
                                <w:b/>
                                <w:color w:val="7030A0"/>
                                <w:sz w:val="18"/>
                                <w:szCs w:val="18"/>
                              </w:rPr>
                              <w:t>WSCP</w:t>
                            </w:r>
                            <w:r>
                              <w:rPr>
                                <w:b/>
                                <w:sz w:val="18"/>
                                <w:szCs w:val="18"/>
                              </w:rPr>
                              <w:t xml:space="preserve"> </w:t>
                            </w:r>
                            <w:r w:rsidRPr="00905BBF">
                              <w:rPr>
                                <w:sz w:val="18"/>
                                <w:szCs w:val="18"/>
                              </w:rPr>
                              <w:t>Wakefield Safeguarding Children Partnership</w:t>
                            </w:r>
                            <w:r>
                              <w:rPr>
                                <w:sz w:val="18"/>
                                <w:szCs w:val="18"/>
                              </w:rPr>
                              <w:t xml:space="preserve">. </w:t>
                            </w:r>
                          </w:p>
                          <w:p w14:paraId="7FC6D9D0" w14:textId="77777777" w:rsidR="00A65E3F" w:rsidRPr="001674E5" w:rsidRDefault="00A65E3F" w:rsidP="00A65E3F">
                            <w:pPr>
                              <w:rPr>
                                <w:sz w:val="20"/>
                                <w:szCs w:val="20"/>
                              </w:rPr>
                            </w:pPr>
                            <w:r w:rsidRPr="0077678D">
                              <w:rPr>
                                <w:b/>
                                <w:color w:val="7030A0"/>
                                <w:sz w:val="20"/>
                                <w:szCs w:val="20"/>
                              </w:rPr>
                              <w:t>Restorative Approach</w:t>
                            </w:r>
                            <w:r>
                              <w:rPr>
                                <w:sz w:val="20"/>
                                <w:szCs w:val="20"/>
                              </w:rPr>
                              <w:t xml:space="preserve"> – using language and skills to reduce conflict and foster relationships </w:t>
                            </w:r>
                            <w:r w:rsidR="0077678D">
                              <w:rPr>
                                <w:sz w:val="20"/>
                                <w:szCs w:val="20"/>
                              </w:rPr>
                              <w:t>to</w:t>
                            </w:r>
                            <w:r>
                              <w:rPr>
                                <w:sz w:val="20"/>
                                <w:szCs w:val="20"/>
                              </w:rPr>
                              <w:t xml:space="preserve"> help people reach sustainable solutions to problems. This is the overarching aim of any work and training in Wakefield district.</w:t>
                            </w:r>
                          </w:p>
                          <w:p w14:paraId="0A9EED96" w14:textId="77777777" w:rsidR="008217EC" w:rsidRDefault="008217EC" w:rsidP="007526BF">
                            <w:pPr>
                              <w:rPr>
                                <w:sz w:val="18"/>
                                <w:szCs w:val="18"/>
                              </w:rPr>
                            </w:pPr>
                            <w:r w:rsidRPr="0077678D">
                              <w:rPr>
                                <w:b/>
                                <w:color w:val="7030A0"/>
                                <w:sz w:val="18"/>
                                <w:szCs w:val="18"/>
                              </w:rPr>
                              <w:t>Continuum of Need</w:t>
                            </w:r>
                            <w:r>
                              <w:rPr>
                                <w:sz w:val="18"/>
                                <w:szCs w:val="18"/>
                              </w:rPr>
                              <w:t xml:space="preserve"> – outlines the differen</w:t>
                            </w:r>
                            <w:r w:rsidR="00144AFC">
                              <w:rPr>
                                <w:sz w:val="18"/>
                                <w:szCs w:val="18"/>
                              </w:rPr>
                              <w:t>t</w:t>
                            </w:r>
                            <w:r>
                              <w:rPr>
                                <w:sz w:val="18"/>
                                <w:szCs w:val="18"/>
                              </w:rPr>
                              <w:t xml:space="preserve"> levels of support for children and families in Wakefield District.</w:t>
                            </w:r>
                          </w:p>
                          <w:p w14:paraId="0E0D5210" w14:textId="77777777" w:rsidR="008217EC" w:rsidRDefault="008217EC" w:rsidP="007526BF">
                            <w:pPr>
                              <w:rPr>
                                <w:sz w:val="18"/>
                                <w:szCs w:val="18"/>
                              </w:rPr>
                            </w:pPr>
                            <w:r w:rsidRPr="0077678D">
                              <w:rPr>
                                <w:b/>
                                <w:color w:val="7030A0"/>
                                <w:sz w:val="18"/>
                                <w:szCs w:val="18"/>
                              </w:rPr>
                              <w:t>DSL</w:t>
                            </w:r>
                            <w:r w:rsidRPr="00C67336">
                              <w:rPr>
                                <w:b/>
                                <w:sz w:val="18"/>
                                <w:szCs w:val="18"/>
                              </w:rPr>
                              <w:t xml:space="preserve"> </w:t>
                            </w:r>
                            <w:r>
                              <w:rPr>
                                <w:b/>
                                <w:sz w:val="18"/>
                                <w:szCs w:val="18"/>
                              </w:rPr>
                              <w:t xml:space="preserve">- </w:t>
                            </w:r>
                            <w:r>
                              <w:rPr>
                                <w:sz w:val="18"/>
                                <w:szCs w:val="18"/>
                              </w:rPr>
                              <w:t>Designated Safeguarding Lead. School will have a team o</w:t>
                            </w:r>
                            <w:r w:rsidR="005F68AA">
                              <w:rPr>
                                <w:sz w:val="18"/>
                                <w:szCs w:val="18"/>
                              </w:rPr>
                              <w:t>f</w:t>
                            </w:r>
                            <w:r>
                              <w:rPr>
                                <w:sz w:val="18"/>
                                <w:szCs w:val="18"/>
                              </w:rPr>
                              <w:t xml:space="preserve"> at least two DSL’s.</w:t>
                            </w:r>
                          </w:p>
                          <w:p w14:paraId="3011D6A0" w14:textId="77777777" w:rsidR="008217EC" w:rsidRDefault="008217EC" w:rsidP="001674E5">
                            <w:pPr>
                              <w:pStyle w:val="Default"/>
                              <w:rPr>
                                <w:rFonts w:ascii="Calibri" w:hAnsi="Calibri" w:cs="HelveticaNeueLT Std Lt"/>
                                <w:sz w:val="18"/>
                                <w:szCs w:val="18"/>
                              </w:rPr>
                            </w:pPr>
                            <w:r w:rsidRPr="0077678D">
                              <w:rPr>
                                <w:b/>
                                <w:color w:val="7030A0"/>
                                <w:sz w:val="18"/>
                                <w:szCs w:val="18"/>
                              </w:rPr>
                              <w:t>FIM</w:t>
                            </w:r>
                            <w:r>
                              <w:rPr>
                                <w:sz w:val="18"/>
                                <w:szCs w:val="18"/>
                              </w:rPr>
                              <w:t xml:space="preserve"> – </w:t>
                            </w:r>
                            <w:r w:rsidRPr="00BD7C0B">
                              <w:rPr>
                                <w:rFonts w:ascii="Calibri" w:hAnsi="Calibri"/>
                                <w:sz w:val="18"/>
                                <w:szCs w:val="18"/>
                              </w:rPr>
                              <w:t xml:space="preserve">Future in Mind. Program to help in </w:t>
                            </w:r>
                            <w:r w:rsidRPr="00BD7C0B">
                              <w:rPr>
                                <w:rFonts w:ascii="Calibri" w:hAnsi="Calibri" w:cs="HelveticaNeueLT Std Lt"/>
                                <w:sz w:val="18"/>
                                <w:szCs w:val="18"/>
                              </w:rPr>
                              <w:t xml:space="preserve">promoting, </w:t>
                            </w:r>
                            <w:r w:rsidR="0077678D" w:rsidRPr="00BD7C0B">
                              <w:rPr>
                                <w:rFonts w:ascii="Calibri" w:hAnsi="Calibri" w:cs="HelveticaNeueLT Std Lt"/>
                                <w:sz w:val="18"/>
                                <w:szCs w:val="18"/>
                              </w:rPr>
                              <w:t>protecting,</w:t>
                            </w:r>
                            <w:r w:rsidRPr="00BD7C0B">
                              <w:rPr>
                                <w:rFonts w:ascii="Calibri" w:hAnsi="Calibri" w:cs="HelveticaNeueLT Std Lt"/>
                                <w:sz w:val="18"/>
                                <w:szCs w:val="18"/>
                              </w:rPr>
                              <w:t xml:space="preserve"> and improving our children and young people’s mental health and </w:t>
                            </w:r>
                            <w:r w:rsidR="00D008F8" w:rsidRPr="00BD7C0B">
                              <w:rPr>
                                <w:rFonts w:ascii="Calibri" w:hAnsi="Calibri" w:cs="HelveticaNeueLT Std Lt"/>
                                <w:sz w:val="18"/>
                                <w:szCs w:val="18"/>
                              </w:rPr>
                              <w:t>wellbeing.</w:t>
                            </w:r>
                            <w:r w:rsidR="00A87D55">
                              <w:rPr>
                                <w:rFonts w:ascii="Calibri" w:hAnsi="Calibri" w:cs="HelveticaNeueLT Std Lt"/>
                                <w:sz w:val="18"/>
                                <w:szCs w:val="18"/>
                              </w:rPr>
                              <w:t xml:space="preserve"> </w:t>
                            </w:r>
                            <w:r w:rsidR="00A87D55" w:rsidRPr="00960F09">
                              <w:rPr>
                                <w:rFonts w:ascii="Calibri" w:hAnsi="Calibri" w:cs="HelveticaNeueLT Std Lt"/>
                                <w:b/>
                                <w:bCs/>
                                <w:color w:val="7030A0"/>
                                <w:sz w:val="18"/>
                                <w:szCs w:val="18"/>
                              </w:rPr>
                              <w:t>MHST</w:t>
                            </w:r>
                            <w:r w:rsidR="00A87D55">
                              <w:rPr>
                                <w:rFonts w:ascii="Calibri" w:hAnsi="Calibri" w:cs="HelveticaNeueLT Std Lt"/>
                                <w:sz w:val="18"/>
                                <w:szCs w:val="18"/>
                              </w:rPr>
                              <w:t xml:space="preserve"> – Mental Health Support Team</w:t>
                            </w:r>
                          </w:p>
                          <w:p w14:paraId="37639569" w14:textId="77777777" w:rsidR="008217EC" w:rsidRDefault="008217EC" w:rsidP="001674E5">
                            <w:pPr>
                              <w:pStyle w:val="Default"/>
                              <w:rPr>
                                <w:rFonts w:ascii="Calibri" w:hAnsi="Calibri" w:cs="HelveticaNeueLT Std Lt"/>
                                <w:sz w:val="18"/>
                                <w:szCs w:val="18"/>
                              </w:rPr>
                            </w:pPr>
                          </w:p>
                          <w:p w14:paraId="0267BC75" w14:textId="77777777" w:rsidR="008217EC" w:rsidRDefault="008217EC" w:rsidP="001674E5">
                            <w:pPr>
                              <w:pStyle w:val="Default"/>
                              <w:rPr>
                                <w:rFonts w:ascii="Calibri" w:hAnsi="Calibri" w:cs="HelveticaNeueLT Std Lt"/>
                                <w:sz w:val="18"/>
                                <w:szCs w:val="18"/>
                              </w:rPr>
                            </w:pPr>
                            <w:r w:rsidRPr="0077678D">
                              <w:rPr>
                                <w:rFonts w:ascii="Calibri" w:hAnsi="Calibri" w:cs="HelveticaNeueLT Std Lt"/>
                                <w:b/>
                                <w:color w:val="7030A0"/>
                                <w:sz w:val="18"/>
                                <w:szCs w:val="18"/>
                              </w:rPr>
                              <w:t>MARF</w:t>
                            </w:r>
                            <w:r>
                              <w:rPr>
                                <w:rFonts w:ascii="Calibri" w:hAnsi="Calibri" w:cs="HelveticaNeueLT Std Lt"/>
                                <w:b/>
                                <w:sz w:val="18"/>
                                <w:szCs w:val="18"/>
                              </w:rPr>
                              <w:t xml:space="preserve"> – </w:t>
                            </w:r>
                            <w:r>
                              <w:rPr>
                                <w:rFonts w:ascii="Calibri" w:hAnsi="Calibri" w:cs="HelveticaNeueLT Std Lt"/>
                                <w:sz w:val="18"/>
                                <w:szCs w:val="18"/>
                              </w:rPr>
                              <w:t>Multi A</w:t>
                            </w:r>
                            <w:r w:rsidRPr="00946BA8">
                              <w:rPr>
                                <w:rFonts w:ascii="Calibri" w:hAnsi="Calibri" w:cs="HelveticaNeueLT Std Lt"/>
                                <w:sz w:val="18"/>
                                <w:szCs w:val="18"/>
                              </w:rPr>
                              <w:t>gency Referral Form used in Wakefield District</w:t>
                            </w:r>
                          </w:p>
                          <w:p w14:paraId="60B589C7" w14:textId="77777777" w:rsidR="008217EC" w:rsidRDefault="008217EC" w:rsidP="001674E5">
                            <w:pPr>
                              <w:pStyle w:val="Default"/>
                              <w:rPr>
                                <w:rFonts w:ascii="Calibri" w:hAnsi="Calibri" w:cs="HelveticaNeueLT Std Lt"/>
                                <w:sz w:val="18"/>
                                <w:szCs w:val="18"/>
                              </w:rPr>
                            </w:pPr>
                          </w:p>
                          <w:p w14:paraId="2F7376C1" w14:textId="77777777" w:rsidR="00671C00" w:rsidRDefault="00671C00" w:rsidP="007526BF">
                            <w:pPr>
                              <w:rPr>
                                <w:sz w:val="20"/>
                                <w:szCs w:val="20"/>
                              </w:rPr>
                            </w:pPr>
                            <w:r w:rsidRPr="0077678D">
                              <w:rPr>
                                <w:b/>
                                <w:color w:val="7030A0"/>
                                <w:sz w:val="20"/>
                                <w:szCs w:val="20"/>
                              </w:rPr>
                              <w:t>ACES</w:t>
                            </w:r>
                            <w:r>
                              <w:rPr>
                                <w:sz w:val="20"/>
                                <w:szCs w:val="20"/>
                              </w:rPr>
                              <w:t xml:space="preserve"> Adverse Childhood Experiences</w:t>
                            </w:r>
                          </w:p>
                          <w:p w14:paraId="7B9FA453" w14:textId="77777777" w:rsidR="00671C00" w:rsidRDefault="00671C00" w:rsidP="007526BF">
                            <w:pPr>
                              <w:rPr>
                                <w:sz w:val="20"/>
                                <w:szCs w:val="20"/>
                              </w:rPr>
                            </w:pPr>
                            <w:r w:rsidRPr="0077678D">
                              <w:rPr>
                                <w:b/>
                                <w:color w:val="7030A0"/>
                                <w:sz w:val="20"/>
                                <w:szCs w:val="20"/>
                              </w:rPr>
                              <w:t>CiC</w:t>
                            </w:r>
                            <w:r>
                              <w:rPr>
                                <w:sz w:val="20"/>
                                <w:szCs w:val="20"/>
                              </w:rPr>
                              <w:t xml:space="preserve"> Child In Care</w:t>
                            </w:r>
                          </w:p>
                          <w:p w14:paraId="366FF8AB" w14:textId="77777777" w:rsidR="00144AFC" w:rsidRDefault="00144AFC" w:rsidP="007526BF">
                            <w:pPr>
                              <w:rPr>
                                <w:sz w:val="20"/>
                                <w:szCs w:val="20"/>
                              </w:rPr>
                            </w:pPr>
                            <w:r w:rsidRPr="0042352B">
                              <w:rPr>
                                <w:b/>
                                <w:bCs/>
                                <w:color w:val="7030A0"/>
                                <w:sz w:val="20"/>
                                <w:szCs w:val="20"/>
                              </w:rPr>
                              <w:t>KCSIE</w:t>
                            </w:r>
                            <w:r>
                              <w:rPr>
                                <w:sz w:val="20"/>
                                <w:szCs w:val="20"/>
                              </w:rPr>
                              <w:t xml:space="preserve"> – Keeping Children Safe in Education -Statutory guidance</w:t>
                            </w:r>
                          </w:p>
                        </w:txbxContent>
                      </wps:txbx>
                      <wps:bodyPr rot="0" vert="horz" wrap="square" lIns="91440" tIns="45720" rIns="91440" bIns="45720" anchor="t" anchorCtr="0" upright="1">
                        <a:noAutofit/>
                      </wps:bodyPr>
                    </wps:wsp>
                  </a:graphicData>
                </a:graphic>
                <wp14:sizeRelH relativeFrom="margin">
                  <wp14:pctWidth>0</wp14:pctWidth>
                </wp14:sizeRelH>
                <wp14:sizeRelV relativeFrom="margin">
                  <wp14:pctHeight>0</wp14:pctHeight>
                </wp14:sizeRelV>
              </wp:anchor>
            </w:drawing>
          </mc:Choice>
          <mc:Fallback>
            <w:pict>
              <v:shape w14:anchorId="43FFD46D" id="Text Box 7" o:spid="_x0000_s1027" type="#_x0000_t202" style="position:absolute;margin-left:-2.25pt;margin-top:-8.8pt;width:495.45pt;height:750.55pt;z-index:3;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PatZyKwIAAFgEAAAOAAAAZHJzL2Uyb0RvYy54bWysVNuO2yAQfa/Uf0C8N07cZDex4qy22aaq&#10;tL1Iu/0AjLGNCgwFEjv9+g44m01vL1X9gBgYzpw5M+P1zaAVOQjnJZiSziZTSoThUEvTlvTL4+7V&#10;khIfmKmZAiNKehSe3mxevlj3thA5dKBq4QiCGF/0tqRdCLbIMs87oZmfgBUGLxtwmgU0XZvVjvWI&#10;rlWWT6dXWQ+utg648B5P78ZLukn4TSN4+NQ0XgSiSorcQlpdWqu4Zps1K1rHbCf5iQb7BxaaSYNB&#10;z1B3LDCyd/I3KC25Aw9NmHDQGTSN5CLlgNnMpr9k89AxK1IuKI63Z5n8/4PlHw+fHZF1SReUGKax&#10;RI9iCOQNDOQ6qtNbX6DTg0W3MOAxVjll6u098K+eGNh2zLTi1jnoO8FqZDeLL7OLpyOOjyBV/wFq&#10;DMP2ARLQ0DgdpUMxCKJjlY7nykQqHA+v8lWez5Aix7vV4vVstVykGKx4em6dD+8EaBI3JXVY+gTP&#10;Dvc+RDqseHKJ0TwoWe+kUslwbbVVjhwYtskufSf0n9yUIX0Mny9GBf4KMU3fnyC0DNjvSuqSLs9O&#10;rIi6vTV16sbApBr3SFmZk5BRu1HFMFRDqlhSOYpcQX1EZR2M7Y3jiJsO3HdKemztkvpve+YEJeq9&#10;weqsZvN5nIVkzBfXORru8qa6vGGGI1RJAyXjdhvG+dlbJ9sOI439YOAWK9rIpPUzqxN9bN9UgtOo&#10;xfm4tJPX8w9h8wMAAP//AwBQSwMEFAAGAAgAAAAhAEUshZzhAAAACwEAAA8AAABkcnMvZG93bnJl&#10;di54bWxMj8FOwzAMhu9IvENkJC5oS8e6ritNJ4QEghsMBNes9dqKxClJ1pW3x5zgZFn+9Pv7y+1k&#10;jRjRh96RgsU8AYFUu6anVsHb6/0sBxGipkYbR6jgGwNsq/OzUheNO9ELjrvYCg6hUGgFXYxDIWWo&#10;O7Q6zN2AxLeD81ZHXn0rG69PHG6NvE6STFrdE3/o9IB3Hdafu6NVkKeP40d4Wj6/19nBbOLVenz4&#10;8kpdXky3NyAiTvEPhl99VoeKnfbuSE0QRsEsXTHJc7HOQDCwybMUxJ7JNF+uQFal/N+h+gEAAP//&#10;AwBQSwECLQAUAAYACAAAACEAtoM4kv4AAADhAQAAEwAAAAAAAAAAAAAAAAAAAAAAW0NvbnRlbnRf&#10;VHlwZXNdLnhtbFBLAQItABQABgAIAAAAIQA4/SH/1gAAAJQBAAALAAAAAAAAAAAAAAAAAC8BAABf&#10;cmVscy8ucmVsc1BLAQItABQABgAIAAAAIQBPatZyKwIAAFgEAAAOAAAAAAAAAAAAAAAAAC4CAABk&#10;cnMvZTJvRG9jLnhtbFBLAQItABQABgAIAAAAIQBFLIWc4QAAAAsBAAAPAAAAAAAAAAAAAAAAAIUE&#10;AABkcnMvZG93bnJldi54bWxQSwUGAAAAAAQABADzAAAAkwUAAAAA&#10;">
                <v:textbox>
                  <w:txbxContent>
                    <w:p w14:paraId="63402711" w14:textId="77777777" w:rsidR="008217EC" w:rsidRDefault="008217EC" w:rsidP="007526BF">
                      <w:pPr>
                        <w:pStyle w:val="Default"/>
                        <w:spacing w:after="80"/>
                        <w:rPr>
                          <w:rFonts w:ascii="Calibri" w:hAnsi="Calibri"/>
                          <w:b/>
                          <w:bCs/>
                          <w:color w:val="auto"/>
                          <w:sz w:val="32"/>
                          <w:szCs w:val="32"/>
                          <w:u w:val="single"/>
                        </w:rPr>
                      </w:pPr>
                      <w:r w:rsidRPr="00E305FD">
                        <w:rPr>
                          <w:rFonts w:ascii="Calibri" w:hAnsi="Calibri"/>
                          <w:b/>
                          <w:bCs/>
                          <w:color w:val="auto"/>
                          <w:sz w:val="32"/>
                          <w:szCs w:val="32"/>
                          <w:u w:val="single"/>
                        </w:rPr>
                        <w:t xml:space="preserve">Terminology </w:t>
                      </w:r>
                    </w:p>
                    <w:p w14:paraId="2F27A7A5" w14:textId="77777777" w:rsidR="008217EC" w:rsidRDefault="008217EC" w:rsidP="007526BF">
                      <w:pPr>
                        <w:pStyle w:val="CM148"/>
                        <w:spacing w:after="280" w:line="258" w:lineRule="atLeast"/>
                        <w:rPr>
                          <w:rFonts w:ascii="Calibri" w:hAnsi="Calibri"/>
                          <w:sz w:val="18"/>
                          <w:szCs w:val="18"/>
                        </w:rPr>
                      </w:pPr>
                      <w:r w:rsidRPr="0077678D">
                        <w:rPr>
                          <w:rFonts w:ascii="Calibri" w:hAnsi="Calibri"/>
                          <w:b/>
                          <w:bCs/>
                          <w:color w:val="7030A0"/>
                          <w:sz w:val="18"/>
                          <w:szCs w:val="18"/>
                        </w:rPr>
                        <w:t>Child/Children</w:t>
                      </w:r>
                      <w:r w:rsidRPr="00CD68BA">
                        <w:rPr>
                          <w:rFonts w:ascii="Calibri" w:hAnsi="Calibri"/>
                          <w:sz w:val="18"/>
                          <w:szCs w:val="18"/>
                        </w:rPr>
                        <w:t xml:space="preserve"> include</w:t>
                      </w:r>
                      <w:r>
                        <w:rPr>
                          <w:rFonts w:ascii="Calibri" w:hAnsi="Calibri"/>
                          <w:sz w:val="18"/>
                          <w:szCs w:val="18"/>
                        </w:rPr>
                        <w:t xml:space="preserve">s everyone under the age of 18. </w:t>
                      </w:r>
                    </w:p>
                    <w:p w14:paraId="1F573112" w14:textId="77777777" w:rsidR="00341717" w:rsidRPr="00394A96" w:rsidRDefault="00913576" w:rsidP="00341717">
                      <w:pPr>
                        <w:pStyle w:val="Default"/>
                        <w:rPr>
                          <w:rFonts w:cs="Calibri"/>
                          <w:sz w:val="18"/>
                          <w:szCs w:val="18"/>
                        </w:rPr>
                      </w:pPr>
                      <w:r w:rsidRPr="0077678D">
                        <w:rPr>
                          <w:rFonts w:ascii="Calibri" w:hAnsi="Calibri" w:cs="Calibri"/>
                          <w:b/>
                          <w:color w:val="7030A0"/>
                          <w:sz w:val="18"/>
                          <w:szCs w:val="18"/>
                        </w:rPr>
                        <w:t>Safeguarding</w:t>
                      </w:r>
                      <w:r w:rsidRPr="004708F9">
                        <w:rPr>
                          <w:rFonts w:ascii="Calibri" w:hAnsi="Calibri" w:cs="Calibri"/>
                          <w:sz w:val="18"/>
                          <w:szCs w:val="18"/>
                        </w:rPr>
                        <w:t xml:space="preserve"> </w:t>
                      </w:r>
                      <w:r w:rsidR="00341717" w:rsidRPr="00394A96">
                        <w:rPr>
                          <w:rFonts w:cs="Calibri"/>
                          <w:sz w:val="18"/>
                          <w:szCs w:val="18"/>
                        </w:rPr>
                        <w:t xml:space="preserve">providing help and support to meet the needs of children as soon as problems emerge </w:t>
                      </w:r>
                    </w:p>
                    <w:p w14:paraId="6F0247FE" w14:textId="77777777" w:rsidR="00341717" w:rsidRPr="00394A96" w:rsidRDefault="00341717">
                      <w:pPr>
                        <w:pStyle w:val="Default"/>
                        <w:numPr>
                          <w:ilvl w:val="0"/>
                          <w:numId w:val="40"/>
                        </w:numPr>
                        <w:rPr>
                          <w:rFonts w:cs="Calibri"/>
                          <w:sz w:val="18"/>
                          <w:szCs w:val="18"/>
                        </w:rPr>
                      </w:pPr>
                      <w:r w:rsidRPr="00394A96">
                        <w:rPr>
                          <w:rFonts w:cs="Calibri"/>
                          <w:sz w:val="18"/>
                          <w:szCs w:val="18"/>
                        </w:rPr>
                        <w:t xml:space="preserve">protecting children from maltreatment, whether that is within or outside the home, including online </w:t>
                      </w:r>
                    </w:p>
                    <w:p w14:paraId="4590CDEA" w14:textId="77777777" w:rsidR="00341717" w:rsidRPr="00394A96" w:rsidRDefault="00341717">
                      <w:pPr>
                        <w:pStyle w:val="Default"/>
                        <w:numPr>
                          <w:ilvl w:val="0"/>
                          <w:numId w:val="40"/>
                        </w:numPr>
                        <w:rPr>
                          <w:rFonts w:cs="Calibri"/>
                          <w:sz w:val="18"/>
                          <w:szCs w:val="18"/>
                        </w:rPr>
                      </w:pPr>
                      <w:r w:rsidRPr="00394A96">
                        <w:rPr>
                          <w:rFonts w:cs="Calibri"/>
                          <w:sz w:val="18"/>
                          <w:szCs w:val="18"/>
                        </w:rPr>
                        <w:t xml:space="preserve">preventing impairment of children’s mental and physical health or development </w:t>
                      </w:r>
                    </w:p>
                    <w:p w14:paraId="5F38608C" w14:textId="77777777" w:rsidR="00341717" w:rsidRPr="00394A96" w:rsidRDefault="00341717">
                      <w:pPr>
                        <w:pStyle w:val="Default"/>
                        <w:numPr>
                          <w:ilvl w:val="0"/>
                          <w:numId w:val="40"/>
                        </w:numPr>
                        <w:rPr>
                          <w:rFonts w:cs="Calibri"/>
                          <w:sz w:val="18"/>
                          <w:szCs w:val="18"/>
                        </w:rPr>
                      </w:pPr>
                      <w:r w:rsidRPr="00394A96">
                        <w:rPr>
                          <w:rFonts w:cs="Calibri"/>
                          <w:sz w:val="18"/>
                          <w:szCs w:val="18"/>
                        </w:rPr>
                        <w:t xml:space="preserve">ensuring that children grow up in circumstances consistent with the provision of safe and effective care </w:t>
                      </w:r>
                    </w:p>
                    <w:p w14:paraId="10DCD333" w14:textId="77777777" w:rsidR="004708F9" w:rsidRPr="00394A96" w:rsidRDefault="00341717">
                      <w:pPr>
                        <w:pStyle w:val="Default"/>
                        <w:numPr>
                          <w:ilvl w:val="0"/>
                          <w:numId w:val="40"/>
                        </w:numPr>
                        <w:rPr>
                          <w:rFonts w:ascii="Calibri" w:hAnsi="Calibri" w:cs="Calibri"/>
                          <w:sz w:val="18"/>
                          <w:szCs w:val="18"/>
                        </w:rPr>
                      </w:pPr>
                      <w:r w:rsidRPr="00394A96">
                        <w:rPr>
                          <w:rFonts w:cs="Calibri"/>
                          <w:sz w:val="18"/>
                          <w:szCs w:val="18"/>
                        </w:rPr>
                        <w:t xml:space="preserve">taking action to enable all children to have the best outcomes </w:t>
                      </w:r>
                    </w:p>
                    <w:p w14:paraId="029EF411" w14:textId="77777777" w:rsidR="00913576" w:rsidRPr="00913576" w:rsidRDefault="00913576" w:rsidP="00913576">
                      <w:pPr>
                        <w:pStyle w:val="Default"/>
                      </w:pPr>
                    </w:p>
                    <w:p w14:paraId="2705EDEB" w14:textId="77777777" w:rsidR="008217EC" w:rsidRDefault="008217EC" w:rsidP="007526BF">
                      <w:pPr>
                        <w:pStyle w:val="CM148"/>
                        <w:spacing w:after="280" w:line="258" w:lineRule="atLeast"/>
                        <w:ind w:right="117"/>
                        <w:rPr>
                          <w:rFonts w:ascii="Calibri" w:hAnsi="Calibri"/>
                          <w:sz w:val="18"/>
                          <w:szCs w:val="18"/>
                        </w:rPr>
                      </w:pPr>
                      <w:r w:rsidRPr="0077678D">
                        <w:rPr>
                          <w:rFonts w:ascii="Calibri" w:hAnsi="Calibri"/>
                          <w:b/>
                          <w:bCs/>
                          <w:color w:val="7030A0"/>
                          <w:sz w:val="18"/>
                          <w:szCs w:val="18"/>
                        </w:rPr>
                        <w:t>Child protection</w:t>
                      </w:r>
                      <w:r w:rsidRPr="00CD68BA">
                        <w:rPr>
                          <w:rFonts w:ascii="Calibri" w:hAnsi="Calibri"/>
                          <w:sz w:val="18"/>
                          <w:szCs w:val="18"/>
                        </w:rPr>
                        <w:t xml:space="preserve"> refers to the processes undertaken to protect children who have been identified as </w:t>
                      </w:r>
                      <w:r w:rsidR="0077678D" w:rsidRPr="00CD68BA">
                        <w:rPr>
                          <w:rFonts w:ascii="Calibri" w:hAnsi="Calibri"/>
                          <w:sz w:val="18"/>
                          <w:szCs w:val="18"/>
                        </w:rPr>
                        <w:t>suffering or</w:t>
                      </w:r>
                      <w:r w:rsidRPr="00CD68BA">
                        <w:rPr>
                          <w:rFonts w:ascii="Calibri" w:hAnsi="Calibri"/>
                          <w:sz w:val="18"/>
                          <w:szCs w:val="18"/>
                        </w:rPr>
                        <w:t xml:space="preserve"> being at risk of suffering significant harm. </w:t>
                      </w:r>
                    </w:p>
                    <w:p w14:paraId="29851DA0" w14:textId="58F5E1FE" w:rsidR="008217EC" w:rsidRPr="007526BF" w:rsidRDefault="0042352B" w:rsidP="007526BF">
                      <w:pPr>
                        <w:autoSpaceDE w:val="0"/>
                        <w:autoSpaceDN w:val="0"/>
                        <w:adjustRightInd w:val="0"/>
                        <w:spacing w:after="0" w:line="240" w:lineRule="auto"/>
                        <w:rPr>
                          <w:rFonts w:cs="TT15Ft00"/>
                          <w:sz w:val="18"/>
                          <w:szCs w:val="18"/>
                          <w:lang w:eastAsia="en-GB"/>
                        </w:rPr>
                      </w:pPr>
                      <w:r>
                        <w:rPr>
                          <w:b/>
                          <w:color w:val="4EA72E"/>
                          <w:sz w:val="18"/>
                          <w:szCs w:val="18"/>
                        </w:rPr>
                        <w:t>Family</w:t>
                      </w:r>
                      <w:r w:rsidR="008217EC">
                        <w:rPr>
                          <w:b/>
                          <w:color w:val="4EA72E"/>
                          <w:sz w:val="18"/>
                          <w:szCs w:val="18"/>
                        </w:rPr>
                        <w:t xml:space="preserve"> Help</w:t>
                      </w:r>
                      <w:r w:rsidR="008217EC" w:rsidRPr="007526BF">
                        <w:rPr>
                          <w:b/>
                          <w:sz w:val="18"/>
                          <w:szCs w:val="18"/>
                        </w:rPr>
                        <w:t xml:space="preserve"> </w:t>
                      </w:r>
                      <w:r w:rsidR="008217EC" w:rsidRPr="007526BF">
                        <w:rPr>
                          <w:sz w:val="18"/>
                          <w:szCs w:val="18"/>
                        </w:rPr>
                        <w:t>providing support as soon as a problem emerges at any point in a child’s life, from the foundation years through to the teenage years.</w:t>
                      </w:r>
                      <w:r w:rsidR="008217EC" w:rsidRPr="000D4498">
                        <w:rPr>
                          <w:rFonts w:ascii="TT15Ft00" w:hAnsi="TT15Ft00" w:cs="TT15Ft00"/>
                          <w:sz w:val="21"/>
                          <w:szCs w:val="21"/>
                          <w:lang w:eastAsia="en-GB"/>
                        </w:rPr>
                        <w:t xml:space="preserve"> </w:t>
                      </w:r>
                      <w:r w:rsidR="008217EC" w:rsidRPr="007526BF">
                        <w:rPr>
                          <w:rFonts w:cs="TT15Ft00"/>
                          <w:sz w:val="18"/>
                          <w:szCs w:val="18"/>
                          <w:lang w:eastAsia="en-GB"/>
                        </w:rPr>
                        <w:t>It is about providing support quickly whenever difficulties emerge to reduce the impact of problems.</w:t>
                      </w:r>
                    </w:p>
                    <w:p w14:paraId="711389EF" w14:textId="77777777" w:rsidR="009877B7" w:rsidRDefault="009877B7" w:rsidP="00F84BFC">
                      <w:pPr>
                        <w:pStyle w:val="NormalWeb"/>
                        <w:shd w:val="clear" w:color="auto" w:fill="FFFFFF"/>
                        <w:rPr>
                          <w:rFonts w:cs="Arial"/>
                          <w:sz w:val="18"/>
                          <w:szCs w:val="18"/>
                        </w:rPr>
                      </w:pPr>
                      <w:r w:rsidRPr="0077678D">
                        <w:rPr>
                          <w:rFonts w:cs="Arial"/>
                          <w:b/>
                          <w:bCs/>
                          <w:color w:val="7030A0"/>
                          <w:sz w:val="18"/>
                          <w:szCs w:val="18"/>
                        </w:rPr>
                        <w:t>EIP Service</w:t>
                      </w:r>
                      <w:r w:rsidRPr="00843F5B">
                        <w:rPr>
                          <w:rFonts w:cs="Arial"/>
                          <w:b/>
                          <w:bCs/>
                          <w:sz w:val="18"/>
                          <w:szCs w:val="18"/>
                        </w:rPr>
                        <w:t xml:space="preserve"> – </w:t>
                      </w:r>
                      <w:r w:rsidRPr="00843F5B">
                        <w:rPr>
                          <w:rFonts w:cs="Arial"/>
                          <w:sz w:val="18"/>
                          <w:szCs w:val="18"/>
                        </w:rPr>
                        <w:t>Early Intervention and Prevention Service</w:t>
                      </w:r>
                    </w:p>
                    <w:p w14:paraId="159F9907" w14:textId="7F35BAC7" w:rsidR="00843F5B" w:rsidRDefault="00843F5B" w:rsidP="00F84BFC">
                      <w:pPr>
                        <w:pStyle w:val="NormalWeb"/>
                        <w:shd w:val="clear" w:color="auto" w:fill="FFFFFF"/>
                        <w:rPr>
                          <w:rFonts w:cs="Arial"/>
                          <w:b/>
                          <w:bCs/>
                          <w:color w:val="4EA72E"/>
                          <w:sz w:val="18"/>
                          <w:szCs w:val="18"/>
                        </w:rPr>
                      </w:pPr>
                      <w:r w:rsidRPr="00341717">
                        <w:rPr>
                          <w:rFonts w:cs="Arial"/>
                          <w:b/>
                          <w:bCs/>
                          <w:color w:val="7030A0"/>
                          <w:sz w:val="18"/>
                          <w:szCs w:val="18"/>
                        </w:rPr>
                        <w:t>TEH</w:t>
                      </w:r>
                      <w:r w:rsidRPr="00910D96">
                        <w:rPr>
                          <w:rFonts w:cs="Arial"/>
                          <w:b/>
                          <w:bCs/>
                          <w:sz w:val="18"/>
                          <w:szCs w:val="18"/>
                        </w:rPr>
                        <w:t xml:space="preserve"> </w:t>
                      </w:r>
                      <w:r w:rsidR="003B2F0B" w:rsidRPr="00910D96">
                        <w:rPr>
                          <w:rFonts w:cs="Arial"/>
                          <w:b/>
                          <w:bCs/>
                          <w:sz w:val="18"/>
                          <w:szCs w:val="18"/>
                        </w:rPr>
                        <w:t xml:space="preserve">- </w:t>
                      </w:r>
                      <w:r w:rsidRPr="00341717">
                        <w:rPr>
                          <w:rFonts w:cs="Arial"/>
                          <w:sz w:val="18"/>
                          <w:szCs w:val="18"/>
                        </w:rPr>
                        <w:t>Targeted Early Help</w:t>
                      </w:r>
                      <w:r w:rsidRPr="00910D96">
                        <w:rPr>
                          <w:rFonts w:cs="Arial"/>
                          <w:b/>
                          <w:bCs/>
                          <w:sz w:val="18"/>
                          <w:szCs w:val="18"/>
                        </w:rPr>
                        <w:t xml:space="preserve"> </w:t>
                      </w:r>
                      <w:r w:rsidR="0042352B">
                        <w:rPr>
                          <w:rFonts w:cs="Arial"/>
                          <w:color w:val="4EA72E"/>
                          <w:sz w:val="18"/>
                          <w:szCs w:val="18"/>
                        </w:rPr>
                        <w:t>now linked together with S17/ Child in Need</w:t>
                      </w:r>
                      <w:r w:rsidR="004D57B1">
                        <w:rPr>
                          <w:rFonts w:cs="Arial"/>
                          <w:color w:val="4EA72E"/>
                          <w:sz w:val="18"/>
                          <w:szCs w:val="18"/>
                        </w:rPr>
                        <w:t xml:space="preserve"> lead by </w:t>
                      </w:r>
                      <w:r w:rsidR="004D57B1" w:rsidRPr="007C70D7">
                        <w:rPr>
                          <w:rFonts w:cs="Arial"/>
                          <w:b/>
                          <w:bCs/>
                          <w:color w:val="4EA72E"/>
                          <w:sz w:val="18"/>
                          <w:szCs w:val="18"/>
                        </w:rPr>
                        <w:t>Family Help Lead Practitioner</w:t>
                      </w:r>
                    </w:p>
                    <w:p w14:paraId="2717822D" w14:textId="4CE7FB32" w:rsidR="00095370" w:rsidRPr="007C70D7" w:rsidRDefault="00095370" w:rsidP="00F84BFC">
                      <w:pPr>
                        <w:pStyle w:val="NormalWeb"/>
                        <w:shd w:val="clear" w:color="auto" w:fill="FFFFFF"/>
                        <w:rPr>
                          <w:rFonts w:cs="Arial"/>
                          <w:b/>
                          <w:bCs/>
                          <w:sz w:val="18"/>
                          <w:szCs w:val="18"/>
                        </w:rPr>
                      </w:pPr>
                      <w:r>
                        <w:rPr>
                          <w:rFonts w:cs="Arial"/>
                          <w:b/>
                          <w:bCs/>
                          <w:color w:val="4EA72E"/>
                          <w:sz w:val="18"/>
                          <w:szCs w:val="18"/>
                        </w:rPr>
                        <w:t xml:space="preserve">Family </w:t>
                      </w:r>
                      <w:r w:rsidR="00F15959">
                        <w:rPr>
                          <w:rFonts w:cs="Arial"/>
                          <w:b/>
                          <w:bCs/>
                          <w:color w:val="4EA72E"/>
                          <w:sz w:val="18"/>
                          <w:szCs w:val="18"/>
                        </w:rPr>
                        <w:t>N</w:t>
                      </w:r>
                      <w:r>
                        <w:rPr>
                          <w:rFonts w:cs="Arial"/>
                          <w:b/>
                          <w:bCs/>
                          <w:color w:val="4EA72E"/>
                          <w:sz w:val="18"/>
                          <w:szCs w:val="18"/>
                        </w:rPr>
                        <w:t>etworking/ Family Group Decision Making – process where</w:t>
                      </w:r>
                      <w:r w:rsidR="00F15959">
                        <w:rPr>
                          <w:rFonts w:cs="Arial"/>
                          <w:b/>
                          <w:bCs/>
                          <w:color w:val="4EA72E"/>
                          <w:sz w:val="18"/>
                          <w:szCs w:val="18"/>
                        </w:rPr>
                        <w:t>, if safe to do so,</w:t>
                      </w:r>
                      <w:r>
                        <w:rPr>
                          <w:rFonts w:cs="Arial"/>
                          <w:b/>
                          <w:bCs/>
                          <w:color w:val="4EA72E"/>
                          <w:sz w:val="18"/>
                          <w:szCs w:val="18"/>
                        </w:rPr>
                        <w:t xml:space="preserve"> </w:t>
                      </w:r>
                      <w:r w:rsidR="00F15959">
                        <w:rPr>
                          <w:rFonts w:cs="Arial"/>
                          <w:b/>
                          <w:bCs/>
                          <w:color w:val="4EA72E"/>
                          <w:sz w:val="18"/>
                          <w:szCs w:val="18"/>
                        </w:rPr>
                        <w:t>families</w:t>
                      </w:r>
                      <w:r>
                        <w:rPr>
                          <w:rFonts w:cs="Arial"/>
                          <w:b/>
                          <w:bCs/>
                          <w:color w:val="4EA72E"/>
                          <w:sz w:val="18"/>
                          <w:szCs w:val="18"/>
                        </w:rPr>
                        <w:t xml:space="preserve"> are involved in all </w:t>
                      </w:r>
                      <w:r w:rsidR="00F15959">
                        <w:rPr>
                          <w:rFonts w:cs="Arial"/>
                          <w:b/>
                          <w:bCs/>
                          <w:color w:val="4EA72E"/>
                          <w:sz w:val="18"/>
                          <w:szCs w:val="18"/>
                        </w:rPr>
                        <w:t>levels</w:t>
                      </w:r>
                      <w:r>
                        <w:rPr>
                          <w:rFonts w:cs="Arial"/>
                          <w:b/>
                          <w:bCs/>
                          <w:color w:val="4EA72E"/>
                          <w:sz w:val="18"/>
                          <w:szCs w:val="18"/>
                        </w:rPr>
                        <w:t xml:space="preserve"> of need</w:t>
                      </w:r>
                      <w:r w:rsidR="00F15959">
                        <w:rPr>
                          <w:rFonts w:cs="Arial"/>
                          <w:b/>
                          <w:bCs/>
                          <w:color w:val="4EA72E"/>
                          <w:sz w:val="18"/>
                          <w:szCs w:val="18"/>
                        </w:rPr>
                        <w:t>.</w:t>
                      </w:r>
                    </w:p>
                    <w:p w14:paraId="26BE571E" w14:textId="77777777" w:rsidR="008217EC" w:rsidRDefault="008217EC" w:rsidP="006656D3">
                      <w:pPr>
                        <w:rPr>
                          <w:sz w:val="20"/>
                          <w:szCs w:val="20"/>
                        </w:rPr>
                      </w:pPr>
                      <w:r w:rsidRPr="0077678D">
                        <w:rPr>
                          <w:b/>
                          <w:color w:val="7030A0"/>
                          <w:sz w:val="20"/>
                          <w:szCs w:val="20"/>
                        </w:rPr>
                        <w:t>TAC/F/S/EY</w:t>
                      </w:r>
                      <w:r>
                        <w:rPr>
                          <w:sz w:val="20"/>
                          <w:szCs w:val="20"/>
                        </w:rPr>
                        <w:t xml:space="preserve"> Team around Child/Family/School/Early Years</w:t>
                      </w:r>
                    </w:p>
                    <w:p w14:paraId="6F20EEDD" w14:textId="77777777" w:rsidR="008217EC" w:rsidRPr="00CD68BA" w:rsidRDefault="008217EC" w:rsidP="007526BF">
                      <w:pPr>
                        <w:pStyle w:val="CM148"/>
                        <w:spacing w:after="280" w:line="258" w:lineRule="atLeast"/>
                        <w:rPr>
                          <w:rFonts w:ascii="Calibri" w:hAnsi="Calibri"/>
                          <w:sz w:val="18"/>
                          <w:szCs w:val="18"/>
                        </w:rPr>
                      </w:pPr>
                      <w:r w:rsidRPr="0077678D">
                        <w:rPr>
                          <w:rFonts w:ascii="Calibri" w:hAnsi="Calibri"/>
                          <w:b/>
                          <w:bCs/>
                          <w:color w:val="7030A0"/>
                          <w:sz w:val="18"/>
                          <w:szCs w:val="18"/>
                        </w:rPr>
                        <w:t>Staff</w:t>
                      </w:r>
                      <w:r w:rsidRPr="00CD68BA">
                        <w:rPr>
                          <w:rFonts w:ascii="Calibri" w:hAnsi="Calibri"/>
                          <w:sz w:val="18"/>
                          <w:szCs w:val="18"/>
                        </w:rPr>
                        <w:t xml:space="preserve"> refers to all those working for or on behalf of the school, full </w:t>
                      </w:r>
                      <w:r w:rsidR="0077678D" w:rsidRPr="00CD68BA">
                        <w:rPr>
                          <w:rFonts w:ascii="Calibri" w:hAnsi="Calibri"/>
                          <w:sz w:val="18"/>
                          <w:szCs w:val="18"/>
                        </w:rPr>
                        <w:t>time,</w:t>
                      </w:r>
                      <w:r w:rsidRPr="00CD68BA">
                        <w:rPr>
                          <w:rFonts w:ascii="Calibri" w:hAnsi="Calibri"/>
                          <w:sz w:val="18"/>
                          <w:szCs w:val="18"/>
                        </w:rPr>
                        <w:t xml:space="preserve"> or part time, temporary or permanent, in either a paid or voluntary capacity. </w:t>
                      </w:r>
                    </w:p>
                    <w:p w14:paraId="5D7893BD" w14:textId="77777777" w:rsidR="008217EC" w:rsidRDefault="008217EC" w:rsidP="007526BF">
                      <w:pPr>
                        <w:rPr>
                          <w:sz w:val="18"/>
                          <w:szCs w:val="18"/>
                        </w:rPr>
                      </w:pPr>
                      <w:r w:rsidRPr="0077678D">
                        <w:rPr>
                          <w:b/>
                          <w:bCs/>
                          <w:color w:val="7030A0"/>
                          <w:sz w:val="18"/>
                          <w:szCs w:val="18"/>
                        </w:rPr>
                        <w:t>Parent</w:t>
                      </w:r>
                      <w:r w:rsidRPr="00CD68BA">
                        <w:rPr>
                          <w:sz w:val="18"/>
                          <w:szCs w:val="18"/>
                        </w:rPr>
                        <w:t xml:space="preserve"> refers to birth parents and other adults who are in a parenting</w:t>
                      </w:r>
                      <w:r>
                        <w:rPr>
                          <w:sz w:val="18"/>
                          <w:szCs w:val="18"/>
                        </w:rPr>
                        <w:t>/carer</w:t>
                      </w:r>
                      <w:r w:rsidRPr="00CD68BA">
                        <w:rPr>
                          <w:sz w:val="18"/>
                          <w:szCs w:val="18"/>
                        </w:rPr>
                        <w:t xml:space="preserve"> role, for example </w:t>
                      </w:r>
                      <w:r w:rsidR="00D008F8" w:rsidRPr="00CD68BA">
                        <w:rPr>
                          <w:sz w:val="18"/>
                          <w:szCs w:val="18"/>
                        </w:rPr>
                        <w:t>stepparents</w:t>
                      </w:r>
                      <w:r w:rsidRPr="00CD68BA">
                        <w:rPr>
                          <w:sz w:val="18"/>
                          <w:szCs w:val="18"/>
                        </w:rPr>
                        <w:t xml:space="preserve">, foster </w:t>
                      </w:r>
                      <w:r w:rsidR="0077678D" w:rsidRPr="00CD68BA">
                        <w:rPr>
                          <w:sz w:val="18"/>
                          <w:szCs w:val="18"/>
                        </w:rPr>
                        <w:t>carers,</w:t>
                      </w:r>
                      <w:r w:rsidRPr="00CD68BA">
                        <w:rPr>
                          <w:sz w:val="18"/>
                          <w:szCs w:val="18"/>
                        </w:rPr>
                        <w:t xml:space="preserve"> and adoptive parents.</w:t>
                      </w:r>
                    </w:p>
                    <w:p w14:paraId="75C89272" w14:textId="77777777" w:rsidR="008217EC" w:rsidRDefault="008217EC" w:rsidP="007526BF">
                      <w:pPr>
                        <w:rPr>
                          <w:sz w:val="18"/>
                          <w:szCs w:val="18"/>
                        </w:rPr>
                      </w:pPr>
                      <w:r w:rsidRPr="0077678D">
                        <w:rPr>
                          <w:b/>
                          <w:color w:val="7030A0"/>
                          <w:sz w:val="18"/>
                          <w:szCs w:val="18"/>
                        </w:rPr>
                        <w:t>LADO – Local Authority Designated Officer</w:t>
                      </w:r>
                      <w:r>
                        <w:rPr>
                          <w:sz w:val="18"/>
                          <w:szCs w:val="18"/>
                        </w:rPr>
                        <w:t xml:space="preserve"> a post in the local authority, to coordinate and manage allegations against staff.</w:t>
                      </w:r>
                    </w:p>
                    <w:p w14:paraId="2AA728FC" w14:textId="77777777" w:rsidR="008217EC" w:rsidRDefault="008217EC" w:rsidP="007526BF">
                      <w:pPr>
                        <w:rPr>
                          <w:sz w:val="18"/>
                          <w:szCs w:val="18"/>
                        </w:rPr>
                      </w:pPr>
                      <w:r w:rsidRPr="0077678D">
                        <w:rPr>
                          <w:b/>
                          <w:color w:val="7030A0"/>
                          <w:sz w:val="18"/>
                          <w:szCs w:val="18"/>
                        </w:rPr>
                        <w:t>Social Care</w:t>
                      </w:r>
                      <w:r w:rsidR="00960F09">
                        <w:rPr>
                          <w:b/>
                          <w:color w:val="7030A0"/>
                          <w:sz w:val="18"/>
                          <w:szCs w:val="18"/>
                        </w:rPr>
                        <w:t>/ IFD/</w:t>
                      </w:r>
                      <w:r w:rsidRPr="0077678D">
                        <w:rPr>
                          <w:b/>
                          <w:color w:val="7030A0"/>
                          <w:sz w:val="18"/>
                          <w:szCs w:val="18"/>
                        </w:rPr>
                        <w:t xml:space="preserve"> MASH</w:t>
                      </w:r>
                      <w:r>
                        <w:rPr>
                          <w:sz w:val="18"/>
                          <w:szCs w:val="18"/>
                        </w:rPr>
                        <w:t xml:space="preserve"> – Wakefield’s children social care/Family services/</w:t>
                      </w:r>
                      <w:r w:rsidR="00D71B97">
                        <w:rPr>
                          <w:sz w:val="18"/>
                          <w:szCs w:val="18"/>
                        </w:rPr>
                        <w:t xml:space="preserve">Integrated </w:t>
                      </w:r>
                      <w:r>
                        <w:rPr>
                          <w:sz w:val="18"/>
                          <w:szCs w:val="18"/>
                        </w:rPr>
                        <w:t>Front Door/Multi Agency Safeguarding Hub</w:t>
                      </w:r>
                    </w:p>
                    <w:p w14:paraId="19A6D661" w14:textId="5E0CF688" w:rsidR="009E08D0" w:rsidRDefault="009E08D0" w:rsidP="007526BF">
                      <w:pPr>
                        <w:rPr>
                          <w:sz w:val="18"/>
                          <w:szCs w:val="18"/>
                        </w:rPr>
                      </w:pPr>
                      <w:r>
                        <w:rPr>
                          <w:b/>
                          <w:bCs/>
                          <w:color w:val="4EA72E"/>
                          <w:sz w:val="18"/>
                          <w:szCs w:val="18"/>
                        </w:rPr>
                        <w:t xml:space="preserve">MACPT – Multi </w:t>
                      </w:r>
                      <w:r w:rsidR="00B50335">
                        <w:rPr>
                          <w:b/>
                          <w:bCs/>
                          <w:color w:val="4EA72E"/>
                          <w:sz w:val="18"/>
                          <w:szCs w:val="18"/>
                        </w:rPr>
                        <w:t>A</w:t>
                      </w:r>
                      <w:r>
                        <w:rPr>
                          <w:b/>
                          <w:bCs/>
                          <w:color w:val="4EA72E"/>
                          <w:sz w:val="18"/>
                          <w:szCs w:val="18"/>
                        </w:rPr>
                        <w:t xml:space="preserve">gency Child Protection </w:t>
                      </w:r>
                      <w:r w:rsidR="00B50335">
                        <w:rPr>
                          <w:b/>
                          <w:bCs/>
                          <w:color w:val="4EA72E"/>
                          <w:sz w:val="18"/>
                          <w:szCs w:val="18"/>
                        </w:rPr>
                        <w:t>T</w:t>
                      </w:r>
                      <w:r>
                        <w:rPr>
                          <w:b/>
                          <w:bCs/>
                          <w:color w:val="4EA72E"/>
                          <w:sz w:val="18"/>
                          <w:szCs w:val="18"/>
                        </w:rPr>
                        <w:t>eam</w:t>
                      </w:r>
                      <w:r w:rsidR="001F4810">
                        <w:rPr>
                          <w:sz w:val="18"/>
                          <w:szCs w:val="18"/>
                        </w:rPr>
                        <w:t xml:space="preserve"> following referral info MASH/IFD/social care. This team are police and social care</w:t>
                      </w:r>
                      <w:r w:rsidR="00B50335">
                        <w:rPr>
                          <w:sz w:val="18"/>
                          <w:szCs w:val="18"/>
                        </w:rPr>
                        <w:t xml:space="preserve"> etc</w:t>
                      </w:r>
                      <w:r w:rsidR="001F4810">
                        <w:rPr>
                          <w:sz w:val="18"/>
                          <w:szCs w:val="18"/>
                        </w:rPr>
                        <w:t xml:space="preserve"> working closely together.</w:t>
                      </w:r>
                    </w:p>
                    <w:p w14:paraId="5BD39AEA" w14:textId="68C212DF" w:rsidR="006867E5" w:rsidRDefault="006867E5" w:rsidP="007526BF">
                      <w:pPr>
                        <w:rPr>
                          <w:sz w:val="18"/>
                          <w:szCs w:val="18"/>
                        </w:rPr>
                      </w:pPr>
                      <w:r>
                        <w:rPr>
                          <w:b/>
                          <w:bCs/>
                          <w:color w:val="4EA72E"/>
                          <w:sz w:val="18"/>
                          <w:szCs w:val="18"/>
                        </w:rPr>
                        <w:t>Lead Child Protection Practitioner LCCP</w:t>
                      </w:r>
                      <w:r>
                        <w:rPr>
                          <w:sz w:val="18"/>
                          <w:szCs w:val="18"/>
                        </w:rPr>
                        <w:t xml:space="preserve"> this position will chair strategy meetings, CP conferences etc</w:t>
                      </w:r>
                    </w:p>
                    <w:p w14:paraId="69DC11E7" w14:textId="77777777" w:rsidR="008217EC" w:rsidRDefault="008217EC" w:rsidP="007526BF">
                      <w:pPr>
                        <w:rPr>
                          <w:sz w:val="18"/>
                          <w:szCs w:val="18"/>
                        </w:rPr>
                      </w:pPr>
                      <w:r w:rsidRPr="0077678D">
                        <w:rPr>
                          <w:b/>
                          <w:color w:val="7030A0"/>
                          <w:sz w:val="18"/>
                          <w:szCs w:val="18"/>
                        </w:rPr>
                        <w:t>CAMHS</w:t>
                      </w:r>
                      <w:r>
                        <w:rPr>
                          <w:sz w:val="18"/>
                          <w:szCs w:val="18"/>
                        </w:rPr>
                        <w:t xml:space="preserve"> Child and </w:t>
                      </w:r>
                      <w:r w:rsidR="009877B7">
                        <w:rPr>
                          <w:sz w:val="18"/>
                          <w:szCs w:val="18"/>
                        </w:rPr>
                        <w:t>A</w:t>
                      </w:r>
                      <w:r>
                        <w:rPr>
                          <w:sz w:val="18"/>
                          <w:szCs w:val="18"/>
                        </w:rPr>
                        <w:t xml:space="preserve">dolescent </w:t>
                      </w:r>
                      <w:r w:rsidR="009877B7">
                        <w:rPr>
                          <w:sz w:val="18"/>
                          <w:szCs w:val="18"/>
                        </w:rPr>
                        <w:t>M</w:t>
                      </w:r>
                      <w:r>
                        <w:rPr>
                          <w:sz w:val="18"/>
                          <w:szCs w:val="18"/>
                        </w:rPr>
                        <w:t xml:space="preserve">ental </w:t>
                      </w:r>
                      <w:r w:rsidR="009877B7">
                        <w:rPr>
                          <w:sz w:val="18"/>
                          <w:szCs w:val="18"/>
                        </w:rPr>
                        <w:t>H</w:t>
                      </w:r>
                      <w:r>
                        <w:rPr>
                          <w:sz w:val="18"/>
                          <w:szCs w:val="18"/>
                        </w:rPr>
                        <w:t xml:space="preserve">ealth </w:t>
                      </w:r>
                      <w:r w:rsidR="00AD2C14">
                        <w:rPr>
                          <w:sz w:val="18"/>
                          <w:szCs w:val="18"/>
                        </w:rPr>
                        <w:t>S</w:t>
                      </w:r>
                      <w:r>
                        <w:rPr>
                          <w:sz w:val="18"/>
                          <w:szCs w:val="18"/>
                        </w:rPr>
                        <w:t>ervice</w:t>
                      </w:r>
                    </w:p>
                    <w:p w14:paraId="3AA7BA43" w14:textId="77777777" w:rsidR="008217EC" w:rsidRDefault="008217EC" w:rsidP="007526BF">
                      <w:pPr>
                        <w:rPr>
                          <w:sz w:val="18"/>
                          <w:szCs w:val="18"/>
                        </w:rPr>
                      </w:pPr>
                      <w:r w:rsidRPr="0077678D">
                        <w:rPr>
                          <w:b/>
                          <w:color w:val="7030A0"/>
                          <w:sz w:val="18"/>
                          <w:szCs w:val="18"/>
                        </w:rPr>
                        <w:t>WSCP</w:t>
                      </w:r>
                      <w:r>
                        <w:rPr>
                          <w:b/>
                          <w:sz w:val="18"/>
                          <w:szCs w:val="18"/>
                        </w:rPr>
                        <w:t xml:space="preserve"> </w:t>
                      </w:r>
                      <w:r w:rsidRPr="00905BBF">
                        <w:rPr>
                          <w:sz w:val="18"/>
                          <w:szCs w:val="18"/>
                        </w:rPr>
                        <w:t>Wakefield Safeguarding Children Partnership</w:t>
                      </w:r>
                      <w:r>
                        <w:rPr>
                          <w:sz w:val="18"/>
                          <w:szCs w:val="18"/>
                        </w:rPr>
                        <w:t xml:space="preserve">. </w:t>
                      </w:r>
                    </w:p>
                    <w:p w14:paraId="7FC6D9D0" w14:textId="77777777" w:rsidR="00A65E3F" w:rsidRPr="001674E5" w:rsidRDefault="00A65E3F" w:rsidP="00A65E3F">
                      <w:pPr>
                        <w:rPr>
                          <w:sz w:val="20"/>
                          <w:szCs w:val="20"/>
                        </w:rPr>
                      </w:pPr>
                      <w:r w:rsidRPr="0077678D">
                        <w:rPr>
                          <w:b/>
                          <w:color w:val="7030A0"/>
                          <w:sz w:val="20"/>
                          <w:szCs w:val="20"/>
                        </w:rPr>
                        <w:t>Restorative Approach</w:t>
                      </w:r>
                      <w:r>
                        <w:rPr>
                          <w:sz w:val="20"/>
                          <w:szCs w:val="20"/>
                        </w:rPr>
                        <w:t xml:space="preserve"> – using language and skills to reduce conflict and foster relationships </w:t>
                      </w:r>
                      <w:r w:rsidR="0077678D">
                        <w:rPr>
                          <w:sz w:val="20"/>
                          <w:szCs w:val="20"/>
                        </w:rPr>
                        <w:t>to</w:t>
                      </w:r>
                      <w:r>
                        <w:rPr>
                          <w:sz w:val="20"/>
                          <w:szCs w:val="20"/>
                        </w:rPr>
                        <w:t xml:space="preserve"> help people reach sustainable solutions to problems. This is the overarching aim of any work and training in Wakefield district.</w:t>
                      </w:r>
                    </w:p>
                    <w:p w14:paraId="0A9EED96" w14:textId="77777777" w:rsidR="008217EC" w:rsidRDefault="008217EC" w:rsidP="007526BF">
                      <w:pPr>
                        <w:rPr>
                          <w:sz w:val="18"/>
                          <w:szCs w:val="18"/>
                        </w:rPr>
                      </w:pPr>
                      <w:r w:rsidRPr="0077678D">
                        <w:rPr>
                          <w:b/>
                          <w:color w:val="7030A0"/>
                          <w:sz w:val="18"/>
                          <w:szCs w:val="18"/>
                        </w:rPr>
                        <w:t>Continuum of Need</w:t>
                      </w:r>
                      <w:r>
                        <w:rPr>
                          <w:sz w:val="18"/>
                          <w:szCs w:val="18"/>
                        </w:rPr>
                        <w:t xml:space="preserve"> – outlines the differen</w:t>
                      </w:r>
                      <w:r w:rsidR="00144AFC">
                        <w:rPr>
                          <w:sz w:val="18"/>
                          <w:szCs w:val="18"/>
                        </w:rPr>
                        <w:t>t</w:t>
                      </w:r>
                      <w:r>
                        <w:rPr>
                          <w:sz w:val="18"/>
                          <w:szCs w:val="18"/>
                        </w:rPr>
                        <w:t xml:space="preserve"> levels of support for children and families in Wakefield District.</w:t>
                      </w:r>
                    </w:p>
                    <w:p w14:paraId="0E0D5210" w14:textId="77777777" w:rsidR="008217EC" w:rsidRDefault="008217EC" w:rsidP="007526BF">
                      <w:pPr>
                        <w:rPr>
                          <w:sz w:val="18"/>
                          <w:szCs w:val="18"/>
                        </w:rPr>
                      </w:pPr>
                      <w:r w:rsidRPr="0077678D">
                        <w:rPr>
                          <w:b/>
                          <w:color w:val="7030A0"/>
                          <w:sz w:val="18"/>
                          <w:szCs w:val="18"/>
                        </w:rPr>
                        <w:t>DSL</w:t>
                      </w:r>
                      <w:r w:rsidRPr="00C67336">
                        <w:rPr>
                          <w:b/>
                          <w:sz w:val="18"/>
                          <w:szCs w:val="18"/>
                        </w:rPr>
                        <w:t xml:space="preserve"> </w:t>
                      </w:r>
                      <w:r>
                        <w:rPr>
                          <w:b/>
                          <w:sz w:val="18"/>
                          <w:szCs w:val="18"/>
                        </w:rPr>
                        <w:t xml:space="preserve">- </w:t>
                      </w:r>
                      <w:r>
                        <w:rPr>
                          <w:sz w:val="18"/>
                          <w:szCs w:val="18"/>
                        </w:rPr>
                        <w:t>Designated Safeguarding Lead. School will have a team o</w:t>
                      </w:r>
                      <w:r w:rsidR="005F68AA">
                        <w:rPr>
                          <w:sz w:val="18"/>
                          <w:szCs w:val="18"/>
                        </w:rPr>
                        <w:t>f</w:t>
                      </w:r>
                      <w:r>
                        <w:rPr>
                          <w:sz w:val="18"/>
                          <w:szCs w:val="18"/>
                        </w:rPr>
                        <w:t xml:space="preserve"> at least two DSL’s.</w:t>
                      </w:r>
                    </w:p>
                    <w:p w14:paraId="3011D6A0" w14:textId="77777777" w:rsidR="008217EC" w:rsidRDefault="008217EC" w:rsidP="001674E5">
                      <w:pPr>
                        <w:pStyle w:val="Default"/>
                        <w:rPr>
                          <w:rFonts w:ascii="Calibri" w:hAnsi="Calibri" w:cs="HelveticaNeueLT Std Lt"/>
                          <w:sz w:val="18"/>
                          <w:szCs w:val="18"/>
                        </w:rPr>
                      </w:pPr>
                      <w:r w:rsidRPr="0077678D">
                        <w:rPr>
                          <w:b/>
                          <w:color w:val="7030A0"/>
                          <w:sz w:val="18"/>
                          <w:szCs w:val="18"/>
                        </w:rPr>
                        <w:t>FIM</w:t>
                      </w:r>
                      <w:r>
                        <w:rPr>
                          <w:sz w:val="18"/>
                          <w:szCs w:val="18"/>
                        </w:rPr>
                        <w:t xml:space="preserve"> – </w:t>
                      </w:r>
                      <w:r w:rsidRPr="00BD7C0B">
                        <w:rPr>
                          <w:rFonts w:ascii="Calibri" w:hAnsi="Calibri"/>
                          <w:sz w:val="18"/>
                          <w:szCs w:val="18"/>
                        </w:rPr>
                        <w:t xml:space="preserve">Future in Mind. Program to help in </w:t>
                      </w:r>
                      <w:r w:rsidRPr="00BD7C0B">
                        <w:rPr>
                          <w:rFonts w:ascii="Calibri" w:hAnsi="Calibri" w:cs="HelveticaNeueLT Std Lt"/>
                          <w:sz w:val="18"/>
                          <w:szCs w:val="18"/>
                        </w:rPr>
                        <w:t xml:space="preserve">promoting, </w:t>
                      </w:r>
                      <w:r w:rsidR="0077678D" w:rsidRPr="00BD7C0B">
                        <w:rPr>
                          <w:rFonts w:ascii="Calibri" w:hAnsi="Calibri" w:cs="HelveticaNeueLT Std Lt"/>
                          <w:sz w:val="18"/>
                          <w:szCs w:val="18"/>
                        </w:rPr>
                        <w:t>protecting,</w:t>
                      </w:r>
                      <w:r w:rsidRPr="00BD7C0B">
                        <w:rPr>
                          <w:rFonts w:ascii="Calibri" w:hAnsi="Calibri" w:cs="HelveticaNeueLT Std Lt"/>
                          <w:sz w:val="18"/>
                          <w:szCs w:val="18"/>
                        </w:rPr>
                        <w:t xml:space="preserve"> and improving our children and young people’s mental health and </w:t>
                      </w:r>
                      <w:r w:rsidR="00D008F8" w:rsidRPr="00BD7C0B">
                        <w:rPr>
                          <w:rFonts w:ascii="Calibri" w:hAnsi="Calibri" w:cs="HelveticaNeueLT Std Lt"/>
                          <w:sz w:val="18"/>
                          <w:szCs w:val="18"/>
                        </w:rPr>
                        <w:t>wellbeing.</w:t>
                      </w:r>
                      <w:r w:rsidR="00A87D55">
                        <w:rPr>
                          <w:rFonts w:ascii="Calibri" w:hAnsi="Calibri" w:cs="HelveticaNeueLT Std Lt"/>
                          <w:sz w:val="18"/>
                          <w:szCs w:val="18"/>
                        </w:rPr>
                        <w:t xml:space="preserve"> </w:t>
                      </w:r>
                      <w:r w:rsidR="00A87D55" w:rsidRPr="00960F09">
                        <w:rPr>
                          <w:rFonts w:ascii="Calibri" w:hAnsi="Calibri" w:cs="HelveticaNeueLT Std Lt"/>
                          <w:b/>
                          <w:bCs/>
                          <w:color w:val="7030A0"/>
                          <w:sz w:val="18"/>
                          <w:szCs w:val="18"/>
                        </w:rPr>
                        <w:t>MHST</w:t>
                      </w:r>
                      <w:r w:rsidR="00A87D55">
                        <w:rPr>
                          <w:rFonts w:ascii="Calibri" w:hAnsi="Calibri" w:cs="HelveticaNeueLT Std Lt"/>
                          <w:sz w:val="18"/>
                          <w:szCs w:val="18"/>
                        </w:rPr>
                        <w:t xml:space="preserve"> – Mental Health Support Team</w:t>
                      </w:r>
                    </w:p>
                    <w:p w14:paraId="37639569" w14:textId="77777777" w:rsidR="008217EC" w:rsidRDefault="008217EC" w:rsidP="001674E5">
                      <w:pPr>
                        <w:pStyle w:val="Default"/>
                        <w:rPr>
                          <w:rFonts w:ascii="Calibri" w:hAnsi="Calibri" w:cs="HelveticaNeueLT Std Lt"/>
                          <w:sz w:val="18"/>
                          <w:szCs w:val="18"/>
                        </w:rPr>
                      </w:pPr>
                    </w:p>
                    <w:p w14:paraId="0267BC75" w14:textId="77777777" w:rsidR="008217EC" w:rsidRDefault="008217EC" w:rsidP="001674E5">
                      <w:pPr>
                        <w:pStyle w:val="Default"/>
                        <w:rPr>
                          <w:rFonts w:ascii="Calibri" w:hAnsi="Calibri" w:cs="HelveticaNeueLT Std Lt"/>
                          <w:sz w:val="18"/>
                          <w:szCs w:val="18"/>
                        </w:rPr>
                      </w:pPr>
                      <w:r w:rsidRPr="0077678D">
                        <w:rPr>
                          <w:rFonts w:ascii="Calibri" w:hAnsi="Calibri" w:cs="HelveticaNeueLT Std Lt"/>
                          <w:b/>
                          <w:color w:val="7030A0"/>
                          <w:sz w:val="18"/>
                          <w:szCs w:val="18"/>
                        </w:rPr>
                        <w:t>MARF</w:t>
                      </w:r>
                      <w:r>
                        <w:rPr>
                          <w:rFonts w:ascii="Calibri" w:hAnsi="Calibri" w:cs="HelveticaNeueLT Std Lt"/>
                          <w:b/>
                          <w:sz w:val="18"/>
                          <w:szCs w:val="18"/>
                        </w:rPr>
                        <w:t xml:space="preserve"> – </w:t>
                      </w:r>
                      <w:r>
                        <w:rPr>
                          <w:rFonts w:ascii="Calibri" w:hAnsi="Calibri" w:cs="HelveticaNeueLT Std Lt"/>
                          <w:sz w:val="18"/>
                          <w:szCs w:val="18"/>
                        </w:rPr>
                        <w:t>Multi A</w:t>
                      </w:r>
                      <w:r w:rsidRPr="00946BA8">
                        <w:rPr>
                          <w:rFonts w:ascii="Calibri" w:hAnsi="Calibri" w:cs="HelveticaNeueLT Std Lt"/>
                          <w:sz w:val="18"/>
                          <w:szCs w:val="18"/>
                        </w:rPr>
                        <w:t>gency Referral Form used in Wakefield District</w:t>
                      </w:r>
                    </w:p>
                    <w:p w14:paraId="60B589C7" w14:textId="77777777" w:rsidR="008217EC" w:rsidRDefault="008217EC" w:rsidP="001674E5">
                      <w:pPr>
                        <w:pStyle w:val="Default"/>
                        <w:rPr>
                          <w:rFonts w:ascii="Calibri" w:hAnsi="Calibri" w:cs="HelveticaNeueLT Std Lt"/>
                          <w:sz w:val="18"/>
                          <w:szCs w:val="18"/>
                        </w:rPr>
                      </w:pPr>
                    </w:p>
                    <w:p w14:paraId="2F7376C1" w14:textId="77777777" w:rsidR="00671C00" w:rsidRDefault="00671C00" w:rsidP="007526BF">
                      <w:pPr>
                        <w:rPr>
                          <w:sz w:val="20"/>
                          <w:szCs w:val="20"/>
                        </w:rPr>
                      </w:pPr>
                      <w:r w:rsidRPr="0077678D">
                        <w:rPr>
                          <w:b/>
                          <w:color w:val="7030A0"/>
                          <w:sz w:val="20"/>
                          <w:szCs w:val="20"/>
                        </w:rPr>
                        <w:t>ACES</w:t>
                      </w:r>
                      <w:r>
                        <w:rPr>
                          <w:sz w:val="20"/>
                          <w:szCs w:val="20"/>
                        </w:rPr>
                        <w:t xml:space="preserve"> Adverse Childhood Experiences</w:t>
                      </w:r>
                    </w:p>
                    <w:p w14:paraId="7B9FA453" w14:textId="77777777" w:rsidR="00671C00" w:rsidRDefault="00671C00" w:rsidP="007526BF">
                      <w:pPr>
                        <w:rPr>
                          <w:sz w:val="20"/>
                          <w:szCs w:val="20"/>
                        </w:rPr>
                      </w:pPr>
                      <w:r w:rsidRPr="0077678D">
                        <w:rPr>
                          <w:b/>
                          <w:color w:val="7030A0"/>
                          <w:sz w:val="20"/>
                          <w:szCs w:val="20"/>
                        </w:rPr>
                        <w:t>CiC</w:t>
                      </w:r>
                      <w:r>
                        <w:rPr>
                          <w:sz w:val="20"/>
                          <w:szCs w:val="20"/>
                        </w:rPr>
                        <w:t xml:space="preserve"> Child In Care</w:t>
                      </w:r>
                    </w:p>
                    <w:p w14:paraId="366FF8AB" w14:textId="77777777" w:rsidR="00144AFC" w:rsidRDefault="00144AFC" w:rsidP="007526BF">
                      <w:pPr>
                        <w:rPr>
                          <w:sz w:val="20"/>
                          <w:szCs w:val="20"/>
                        </w:rPr>
                      </w:pPr>
                      <w:r w:rsidRPr="0042352B">
                        <w:rPr>
                          <w:b/>
                          <w:bCs/>
                          <w:color w:val="7030A0"/>
                          <w:sz w:val="20"/>
                          <w:szCs w:val="20"/>
                        </w:rPr>
                        <w:t>KCSIE</w:t>
                      </w:r>
                      <w:r>
                        <w:rPr>
                          <w:sz w:val="20"/>
                          <w:szCs w:val="20"/>
                        </w:rPr>
                        <w:t xml:space="preserve"> – Keeping Children Safe in Education -Statutory guidance</w:t>
                      </w:r>
                    </w:p>
                  </w:txbxContent>
                </v:textbox>
                <w10:wrap type="topAndBottom"/>
              </v:shape>
            </w:pict>
          </mc:Fallback>
        </mc:AlternateContent>
      </w:r>
    </w:p>
    <w:p w14:paraId="2224C63D" w14:textId="77777777" w:rsidR="0002114A" w:rsidRDefault="0002114A" w:rsidP="0090415B">
      <w:pPr>
        <w:pStyle w:val="Default"/>
        <w:rPr>
          <w:sz w:val="22"/>
          <w:szCs w:val="22"/>
        </w:rPr>
      </w:pPr>
    </w:p>
    <w:p w14:paraId="77D5DDD6" w14:textId="77777777" w:rsidR="00DD0CB1" w:rsidRPr="00662707" w:rsidRDefault="007347FF">
      <w:pPr>
        <w:pStyle w:val="Default"/>
        <w:numPr>
          <w:ilvl w:val="0"/>
          <w:numId w:val="12"/>
        </w:numPr>
        <w:rPr>
          <w:b/>
          <w:color w:val="7030A0"/>
          <w:sz w:val="28"/>
          <w:szCs w:val="28"/>
        </w:rPr>
      </w:pPr>
      <w:r w:rsidRPr="00662707">
        <w:rPr>
          <w:b/>
          <w:color w:val="7030A0"/>
          <w:sz w:val="28"/>
          <w:szCs w:val="28"/>
        </w:rPr>
        <w:t>Safeguarding Legislation and G</w:t>
      </w:r>
      <w:r w:rsidR="00A01ECF" w:rsidRPr="00662707">
        <w:rPr>
          <w:b/>
          <w:color w:val="7030A0"/>
          <w:sz w:val="28"/>
          <w:szCs w:val="28"/>
        </w:rPr>
        <w:t>uidance</w:t>
      </w:r>
    </w:p>
    <w:p w14:paraId="62AC461D" w14:textId="77777777" w:rsidR="008B2AAC" w:rsidRPr="002839A8" w:rsidRDefault="008B2AAC" w:rsidP="0090415B">
      <w:pPr>
        <w:pStyle w:val="CM148"/>
        <w:ind w:right="212"/>
        <w:rPr>
          <w:i/>
          <w:color w:val="808080"/>
          <w:sz w:val="22"/>
          <w:szCs w:val="22"/>
        </w:rPr>
      </w:pPr>
    </w:p>
    <w:p w14:paraId="060AAB9E" w14:textId="77777777" w:rsidR="003E156E" w:rsidRDefault="003E156E" w:rsidP="0090415B">
      <w:pPr>
        <w:pStyle w:val="CM148"/>
        <w:ind w:right="212"/>
        <w:rPr>
          <w:b/>
          <w:sz w:val="22"/>
          <w:szCs w:val="22"/>
          <w:u w:val="single"/>
        </w:rPr>
      </w:pPr>
    </w:p>
    <w:p w14:paraId="62668125" w14:textId="77777777" w:rsidR="003E156E" w:rsidRPr="00B61943" w:rsidRDefault="003E156E" w:rsidP="0090415B">
      <w:pPr>
        <w:pStyle w:val="CM148"/>
        <w:ind w:right="212"/>
        <w:rPr>
          <w:b/>
          <w:u w:val="single"/>
        </w:rPr>
      </w:pPr>
      <w:r w:rsidRPr="00B61943">
        <w:rPr>
          <w:b/>
          <w:u w:val="single"/>
        </w:rPr>
        <w:t>The Children Act 1989 and 2004</w:t>
      </w:r>
    </w:p>
    <w:p w14:paraId="117563DA" w14:textId="77777777" w:rsidR="003E156E" w:rsidRPr="00B61943" w:rsidRDefault="003E156E" w:rsidP="003E156E">
      <w:pPr>
        <w:pStyle w:val="Default"/>
        <w:rPr>
          <w:bCs/>
          <w:color w:val="auto"/>
        </w:rPr>
      </w:pPr>
      <w:r w:rsidRPr="00B61943">
        <w:rPr>
          <w:bCs/>
          <w:color w:val="auto"/>
        </w:rPr>
        <w:t>Provides the overarching framework for care and protection of children.</w:t>
      </w:r>
    </w:p>
    <w:p w14:paraId="5F845BE3" w14:textId="77777777" w:rsidR="003E156E" w:rsidRPr="00B61943" w:rsidRDefault="003E156E" w:rsidP="0090415B">
      <w:pPr>
        <w:pStyle w:val="CM148"/>
        <w:ind w:right="212"/>
        <w:rPr>
          <w:b/>
          <w:u w:val="single"/>
        </w:rPr>
      </w:pPr>
    </w:p>
    <w:p w14:paraId="73C60E6B" w14:textId="77777777" w:rsidR="009E65F3" w:rsidRPr="00B61943" w:rsidRDefault="007347FF" w:rsidP="0090415B">
      <w:pPr>
        <w:pStyle w:val="CM148"/>
        <w:ind w:right="212"/>
        <w:rPr>
          <w:b/>
          <w:u w:val="single"/>
        </w:rPr>
      </w:pPr>
      <w:r w:rsidRPr="00B61943">
        <w:rPr>
          <w:b/>
          <w:u w:val="single"/>
        </w:rPr>
        <w:t>Education Act</w:t>
      </w:r>
      <w:r w:rsidR="00A21AB8" w:rsidRPr="00B61943">
        <w:rPr>
          <w:b/>
          <w:u w:val="single"/>
        </w:rPr>
        <w:t xml:space="preserve"> 2002</w:t>
      </w:r>
    </w:p>
    <w:p w14:paraId="102421D9" w14:textId="77777777" w:rsidR="00DD0CB1" w:rsidRPr="00B61943" w:rsidRDefault="001507EB" w:rsidP="00B61943">
      <w:pPr>
        <w:pStyle w:val="CM148"/>
        <w:ind w:right="212"/>
      </w:pPr>
      <w:r w:rsidRPr="00B61943">
        <w:t xml:space="preserve">Section 175 of the Education Act 2002 requires local education authorities and the governors of maintained schools and further education (FE) colleges to ensure that their functions are carried out with a view to safeguarding and promoting the welfare of </w:t>
      </w:r>
      <w:r w:rsidR="0068550C" w:rsidRPr="00B61943">
        <w:t>c</w:t>
      </w:r>
      <w:r w:rsidR="003143AD" w:rsidRPr="00B61943">
        <w:t>hildren</w:t>
      </w:r>
      <w:r w:rsidRPr="00B61943">
        <w:t xml:space="preserve">. </w:t>
      </w:r>
    </w:p>
    <w:p w14:paraId="553348CA" w14:textId="77777777" w:rsidR="00A77883" w:rsidRPr="00B61943" w:rsidRDefault="00A65E3F" w:rsidP="00A65E3F">
      <w:pPr>
        <w:pStyle w:val="CM148"/>
        <w:ind w:right="67"/>
      </w:pPr>
      <w:r w:rsidRPr="00B61943">
        <w:t>Education (</w:t>
      </w:r>
      <w:r w:rsidR="00A77883" w:rsidRPr="00B61943">
        <w:t>Independent Schools Standards) R</w:t>
      </w:r>
      <w:r w:rsidRPr="00B61943">
        <w:t xml:space="preserve">egulations 2014 require independent schools </w:t>
      </w:r>
      <w:r w:rsidR="001507EB" w:rsidRPr="00B61943">
        <w:t xml:space="preserve">to have arrangements to safeguard and promote the welfare of </w:t>
      </w:r>
      <w:r w:rsidR="0068550C" w:rsidRPr="00B61943">
        <w:t>c</w:t>
      </w:r>
      <w:r w:rsidR="003143AD" w:rsidRPr="00B61943">
        <w:t>hildren</w:t>
      </w:r>
      <w:r w:rsidR="001507EB" w:rsidRPr="00B61943">
        <w:t xml:space="preserve"> who are pupils at the school. </w:t>
      </w:r>
      <w:r w:rsidR="00A77883" w:rsidRPr="00B61943">
        <w:t xml:space="preserve"> </w:t>
      </w:r>
    </w:p>
    <w:p w14:paraId="2B7C47BF" w14:textId="77777777" w:rsidR="00A65E3F" w:rsidRPr="00B61943" w:rsidRDefault="00A77883" w:rsidP="00A65E3F">
      <w:pPr>
        <w:pStyle w:val="CM148"/>
        <w:ind w:right="67"/>
      </w:pPr>
      <w:r w:rsidRPr="00B61943">
        <w:t xml:space="preserve">The same applies through the </w:t>
      </w:r>
      <w:r w:rsidR="00B61943" w:rsidRPr="00B61943">
        <w:t>Non-Maintained</w:t>
      </w:r>
      <w:r w:rsidRPr="00B61943">
        <w:t xml:space="preserve"> Special Schools (England) R</w:t>
      </w:r>
      <w:r w:rsidR="00A65E3F" w:rsidRPr="00B61943">
        <w:t>egulations 2015</w:t>
      </w:r>
      <w:r w:rsidR="00326B01" w:rsidRPr="00B61943">
        <w:t xml:space="preserve"> and the Apprenticeships, Skills, Children and Learning Act 2009</w:t>
      </w:r>
    </w:p>
    <w:p w14:paraId="59D94679" w14:textId="77777777" w:rsidR="00A21AB8" w:rsidRPr="00B61943" w:rsidRDefault="00A21AB8" w:rsidP="00A21AB8">
      <w:pPr>
        <w:pStyle w:val="Default"/>
      </w:pPr>
    </w:p>
    <w:p w14:paraId="7F7172DC" w14:textId="26B18723" w:rsidR="00A01ECF" w:rsidRPr="00B61943" w:rsidRDefault="00A01ECF" w:rsidP="007347FF">
      <w:pPr>
        <w:autoSpaceDE w:val="0"/>
        <w:autoSpaceDN w:val="0"/>
        <w:adjustRightInd w:val="0"/>
        <w:spacing w:after="0" w:line="240" w:lineRule="auto"/>
        <w:rPr>
          <w:rFonts w:ascii="Arial" w:hAnsi="Arial" w:cs="Arial"/>
          <w:sz w:val="24"/>
          <w:szCs w:val="24"/>
          <w:lang w:eastAsia="en-GB"/>
        </w:rPr>
      </w:pPr>
      <w:r w:rsidRPr="00B61943">
        <w:rPr>
          <w:rFonts w:ascii="Arial" w:hAnsi="Arial" w:cs="Arial"/>
          <w:b/>
          <w:sz w:val="24"/>
          <w:szCs w:val="24"/>
          <w:u w:val="single"/>
          <w:lang w:eastAsia="en-GB"/>
        </w:rPr>
        <w:t xml:space="preserve">Working Together </w:t>
      </w:r>
      <w:r w:rsidR="003E322C" w:rsidRPr="00B61943">
        <w:rPr>
          <w:rFonts w:ascii="Arial" w:hAnsi="Arial" w:cs="Arial"/>
          <w:b/>
          <w:sz w:val="24"/>
          <w:szCs w:val="24"/>
          <w:u w:val="single"/>
          <w:lang w:eastAsia="en-GB"/>
        </w:rPr>
        <w:t xml:space="preserve">to Safeguarding </w:t>
      </w:r>
      <w:r w:rsidR="003143AD" w:rsidRPr="00394A96">
        <w:rPr>
          <w:rFonts w:ascii="Arial" w:hAnsi="Arial" w:cs="Arial"/>
          <w:b/>
          <w:color w:val="000000"/>
          <w:sz w:val="24"/>
          <w:szCs w:val="24"/>
          <w:u w:val="single"/>
          <w:lang w:eastAsia="en-GB"/>
        </w:rPr>
        <w:t>Children</w:t>
      </w:r>
      <w:r w:rsidR="00C96F97" w:rsidRPr="00394A96">
        <w:rPr>
          <w:rFonts w:ascii="Arial" w:hAnsi="Arial" w:cs="Arial"/>
          <w:b/>
          <w:color w:val="000000"/>
          <w:sz w:val="24"/>
          <w:szCs w:val="24"/>
          <w:u w:val="single"/>
          <w:lang w:eastAsia="en-GB"/>
        </w:rPr>
        <w:t xml:space="preserve"> </w:t>
      </w:r>
      <w:r w:rsidR="00C96F97" w:rsidRPr="00E5486B">
        <w:rPr>
          <w:rFonts w:ascii="Arial" w:hAnsi="Arial" w:cs="Arial"/>
          <w:b/>
          <w:sz w:val="24"/>
          <w:szCs w:val="24"/>
          <w:u w:val="single"/>
          <w:lang w:eastAsia="en-GB"/>
        </w:rPr>
        <w:t>(20</w:t>
      </w:r>
      <w:r w:rsidR="00AF5D90" w:rsidRPr="00E5486B">
        <w:rPr>
          <w:rFonts w:ascii="Arial" w:hAnsi="Arial" w:cs="Arial"/>
          <w:b/>
          <w:sz w:val="24"/>
          <w:szCs w:val="24"/>
          <w:u w:val="single"/>
          <w:lang w:eastAsia="en-GB"/>
        </w:rPr>
        <w:t>2</w:t>
      </w:r>
      <w:r w:rsidR="0042352B" w:rsidRPr="00E5486B">
        <w:rPr>
          <w:rFonts w:ascii="Arial" w:hAnsi="Arial" w:cs="Arial"/>
          <w:b/>
          <w:sz w:val="24"/>
          <w:szCs w:val="24"/>
          <w:u w:val="single"/>
          <w:lang w:eastAsia="en-GB"/>
        </w:rPr>
        <w:t>6</w:t>
      </w:r>
      <w:r w:rsidRPr="00E5486B">
        <w:rPr>
          <w:rFonts w:ascii="Arial" w:hAnsi="Arial" w:cs="Arial"/>
          <w:b/>
          <w:sz w:val="24"/>
          <w:szCs w:val="24"/>
          <w:lang w:eastAsia="en-GB"/>
        </w:rPr>
        <w:t>)</w:t>
      </w:r>
      <w:r w:rsidRPr="00394A96">
        <w:rPr>
          <w:rFonts w:ascii="Arial" w:hAnsi="Arial" w:cs="Arial"/>
          <w:color w:val="000000"/>
          <w:sz w:val="24"/>
          <w:szCs w:val="24"/>
          <w:lang w:eastAsia="en-GB"/>
        </w:rPr>
        <w:t xml:space="preserve"> covers</w:t>
      </w:r>
      <w:r w:rsidRPr="00B61943">
        <w:rPr>
          <w:rFonts w:ascii="Arial" w:hAnsi="Arial" w:cs="Arial"/>
          <w:sz w:val="24"/>
          <w:szCs w:val="24"/>
          <w:lang w:eastAsia="en-GB"/>
        </w:rPr>
        <w:t xml:space="preserve"> the legislative requirements and expectations on </w:t>
      </w:r>
      <w:r w:rsidR="00C96F97" w:rsidRPr="00B61943">
        <w:rPr>
          <w:rFonts w:ascii="Arial" w:hAnsi="Arial" w:cs="Arial"/>
          <w:sz w:val="24"/>
          <w:szCs w:val="24"/>
          <w:lang w:eastAsia="en-GB"/>
        </w:rPr>
        <w:t>all</w:t>
      </w:r>
      <w:r w:rsidR="00A77883" w:rsidRPr="00B61943">
        <w:rPr>
          <w:rFonts w:ascii="Arial" w:hAnsi="Arial" w:cs="Arial"/>
          <w:sz w:val="24"/>
          <w:szCs w:val="24"/>
          <w:lang w:eastAsia="en-GB"/>
        </w:rPr>
        <w:t xml:space="preserve"> services working with children</w:t>
      </w:r>
      <w:r w:rsidRPr="00B61943">
        <w:rPr>
          <w:rFonts w:ascii="Arial" w:hAnsi="Arial" w:cs="Arial"/>
          <w:sz w:val="24"/>
          <w:szCs w:val="24"/>
          <w:lang w:eastAsia="en-GB"/>
        </w:rPr>
        <w:t xml:space="preserve"> to safeguard and promote the welfare of </w:t>
      </w:r>
      <w:r w:rsidR="003143AD" w:rsidRPr="00B61943">
        <w:rPr>
          <w:rFonts w:ascii="Arial" w:hAnsi="Arial" w:cs="Arial"/>
          <w:sz w:val="24"/>
          <w:szCs w:val="24"/>
          <w:lang w:eastAsia="en-GB"/>
        </w:rPr>
        <w:t>Children</w:t>
      </w:r>
      <w:r w:rsidRPr="00B61943">
        <w:rPr>
          <w:rFonts w:ascii="Arial" w:hAnsi="Arial" w:cs="Arial"/>
          <w:sz w:val="24"/>
          <w:szCs w:val="24"/>
          <w:lang w:eastAsia="en-GB"/>
        </w:rPr>
        <w:t xml:space="preserve">. </w:t>
      </w:r>
      <w:r w:rsidR="00C96F97" w:rsidRPr="00B61943">
        <w:rPr>
          <w:rFonts w:ascii="Arial" w:hAnsi="Arial" w:cs="Arial"/>
          <w:sz w:val="24"/>
          <w:szCs w:val="24"/>
          <w:lang w:eastAsia="en-GB"/>
        </w:rPr>
        <w:t xml:space="preserve">The </w:t>
      </w:r>
      <w:r w:rsidR="00D76983" w:rsidRPr="00B61943">
        <w:rPr>
          <w:rFonts w:ascii="Arial" w:hAnsi="Arial" w:cs="Arial"/>
          <w:sz w:val="24"/>
          <w:szCs w:val="24"/>
          <w:lang w:eastAsia="en-GB"/>
        </w:rPr>
        <w:t xml:space="preserve">three </w:t>
      </w:r>
      <w:r w:rsidR="00C96F97" w:rsidRPr="00B61943">
        <w:rPr>
          <w:rFonts w:ascii="Arial" w:hAnsi="Arial" w:cs="Arial"/>
          <w:sz w:val="24"/>
          <w:szCs w:val="24"/>
          <w:lang w:eastAsia="en-GB"/>
        </w:rPr>
        <w:t>safeguarding Partners of Health, Police and Local Authority will make arrangements for education to be fully engaged in their local area arrangements.</w:t>
      </w:r>
    </w:p>
    <w:p w14:paraId="3E505922" w14:textId="77777777" w:rsidR="00A01ECF" w:rsidRPr="004127AE" w:rsidRDefault="009D7152" w:rsidP="004127AE">
      <w:pPr>
        <w:pStyle w:val="Default"/>
        <w:rPr>
          <w:rStyle w:val="Hyperlink"/>
          <w:rFonts w:ascii="Calibri" w:eastAsia="Calibri" w:hAnsi="Calibri" w:cs="Times New Roman"/>
          <w:b/>
          <w:bCs/>
          <w:lang w:eastAsia="en-US"/>
        </w:rPr>
      </w:pPr>
      <w:hyperlink r:id="rId20" w:history="1">
        <w:r w:rsidR="0041019F" w:rsidRPr="004127AE">
          <w:rPr>
            <w:rStyle w:val="Hyperlink"/>
            <w:rFonts w:ascii="Calibri" w:eastAsia="Calibri" w:hAnsi="Calibri" w:cs="Times New Roman"/>
            <w:b/>
            <w:bCs/>
            <w:lang w:eastAsia="en-US"/>
          </w:rPr>
          <w:t>Working together to safeguard children - GOV.UK (www.gov.uk)</w:t>
        </w:r>
      </w:hyperlink>
      <w:r w:rsidR="0041019F" w:rsidRPr="004127AE">
        <w:rPr>
          <w:rStyle w:val="Hyperlink"/>
          <w:rFonts w:ascii="Calibri" w:eastAsia="Calibri" w:hAnsi="Calibri" w:cs="Times New Roman"/>
          <w:b/>
          <w:bCs/>
          <w:lang w:eastAsia="en-US"/>
        </w:rPr>
        <w:t xml:space="preserve"> </w:t>
      </w:r>
    </w:p>
    <w:p w14:paraId="2B7846E4" w14:textId="77777777" w:rsidR="0047783C" w:rsidRPr="00B61943" w:rsidRDefault="0047783C" w:rsidP="004033E1">
      <w:pPr>
        <w:autoSpaceDE w:val="0"/>
        <w:autoSpaceDN w:val="0"/>
        <w:adjustRightInd w:val="0"/>
        <w:spacing w:after="0" w:line="240" w:lineRule="auto"/>
        <w:rPr>
          <w:rFonts w:ascii="Arial" w:hAnsi="Arial" w:cs="Arial"/>
          <w:sz w:val="24"/>
          <w:szCs w:val="24"/>
          <w:lang w:eastAsia="en-GB"/>
        </w:rPr>
      </w:pPr>
    </w:p>
    <w:p w14:paraId="404474FD" w14:textId="20D5255A" w:rsidR="006656D3" w:rsidRPr="00B61943" w:rsidRDefault="00A01ECF" w:rsidP="007347FF">
      <w:pPr>
        <w:autoSpaceDE w:val="0"/>
        <w:autoSpaceDN w:val="0"/>
        <w:adjustRightInd w:val="0"/>
        <w:spacing w:after="0" w:line="240" w:lineRule="auto"/>
        <w:rPr>
          <w:rFonts w:ascii="Arial" w:hAnsi="Arial" w:cs="Arial"/>
          <w:sz w:val="24"/>
          <w:szCs w:val="24"/>
          <w:lang w:eastAsia="en-GB"/>
        </w:rPr>
      </w:pPr>
      <w:r w:rsidRPr="00B61943">
        <w:rPr>
          <w:rFonts w:ascii="Arial" w:hAnsi="Arial" w:cs="Arial"/>
          <w:b/>
          <w:sz w:val="24"/>
          <w:szCs w:val="24"/>
          <w:u w:val="single"/>
          <w:lang w:eastAsia="en-GB"/>
        </w:rPr>
        <w:t xml:space="preserve">Keeping </w:t>
      </w:r>
      <w:r w:rsidR="003143AD" w:rsidRPr="00B61943">
        <w:rPr>
          <w:rFonts w:ascii="Arial" w:hAnsi="Arial" w:cs="Arial"/>
          <w:b/>
          <w:sz w:val="24"/>
          <w:szCs w:val="24"/>
          <w:u w:val="single"/>
          <w:lang w:eastAsia="en-GB"/>
        </w:rPr>
        <w:t>Children</w:t>
      </w:r>
      <w:r w:rsidR="00C96F97" w:rsidRPr="00B61943">
        <w:rPr>
          <w:rFonts w:ascii="Arial" w:hAnsi="Arial" w:cs="Arial"/>
          <w:b/>
          <w:sz w:val="24"/>
          <w:szCs w:val="24"/>
          <w:u w:val="single"/>
          <w:lang w:eastAsia="en-GB"/>
        </w:rPr>
        <w:t xml:space="preserve"> Safe in Education (</w:t>
      </w:r>
      <w:r w:rsidR="00D71B97" w:rsidRPr="00B61943">
        <w:rPr>
          <w:rFonts w:ascii="Arial" w:hAnsi="Arial" w:cs="Arial"/>
          <w:b/>
          <w:sz w:val="24"/>
          <w:szCs w:val="24"/>
          <w:u w:val="single"/>
          <w:lang w:eastAsia="en-GB"/>
        </w:rPr>
        <w:t>202</w:t>
      </w:r>
      <w:r w:rsidR="0042352B">
        <w:rPr>
          <w:rFonts w:ascii="Arial" w:hAnsi="Arial" w:cs="Arial"/>
          <w:b/>
          <w:sz w:val="24"/>
          <w:szCs w:val="24"/>
          <w:u w:val="single"/>
          <w:lang w:eastAsia="en-GB"/>
        </w:rPr>
        <w:t>6</w:t>
      </w:r>
      <w:r w:rsidRPr="00B61943">
        <w:rPr>
          <w:rFonts w:ascii="Arial" w:hAnsi="Arial" w:cs="Arial"/>
          <w:b/>
          <w:sz w:val="24"/>
          <w:szCs w:val="24"/>
          <w:u w:val="single"/>
          <w:lang w:eastAsia="en-GB"/>
        </w:rPr>
        <w:t>)</w:t>
      </w:r>
      <w:r w:rsidRPr="00B61943">
        <w:rPr>
          <w:rFonts w:ascii="Arial" w:hAnsi="Arial" w:cs="Arial"/>
          <w:sz w:val="24"/>
          <w:szCs w:val="24"/>
          <w:lang w:eastAsia="en-GB"/>
        </w:rPr>
        <w:t xml:space="preserve"> </w:t>
      </w:r>
    </w:p>
    <w:p w14:paraId="1D48F7C9" w14:textId="77777777" w:rsidR="00326B01" w:rsidRPr="00B61943" w:rsidRDefault="00A01ECF" w:rsidP="00326B01">
      <w:pPr>
        <w:autoSpaceDE w:val="0"/>
        <w:autoSpaceDN w:val="0"/>
        <w:adjustRightInd w:val="0"/>
        <w:spacing w:after="0" w:line="240" w:lineRule="auto"/>
        <w:rPr>
          <w:rFonts w:ascii="Arial" w:eastAsia="Times New Roman" w:hAnsi="Arial" w:cs="Arial"/>
          <w:sz w:val="24"/>
          <w:szCs w:val="24"/>
          <w:lang w:eastAsia="en-GB"/>
        </w:rPr>
      </w:pPr>
      <w:r w:rsidRPr="00B61943">
        <w:rPr>
          <w:rFonts w:ascii="Arial" w:hAnsi="Arial" w:cs="Arial"/>
          <w:sz w:val="24"/>
          <w:szCs w:val="24"/>
          <w:lang w:eastAsia="en-GB"/>
        </w:rPr>
        <w:t xml:space="preserve">Schools and colleges must have regard to this guidance when carrying out their duties to safeguard and promote the welfare of </w:t>
      </w:r>
      <w:r w:rsidR="0068550C" w:rsidRPr="00B61943">
        <w:rPr>
          <w:rFonts w:ascii="Arial" w:hAnsi="Arial" w:cs="Arial"/>
          <w:sz w:val="24"/>
          <w:szCs w:val="24"/>
          <w:lang w:eastAsia="en-GB"/>
        </w:rPr>
        <w:t>c</w:t>
      </w:r>
      <w:r w:rsidR="003143AD" w:rsidRPr="00B61943">
        <w:rPr>
          <w:rFonts w:ascii="Arial" w:hAnsi="Arial" w:cs="Arial"/>
          <w:sz w:val="24"/>
          <w:szCs w:val="24"/>
          <w:lang w:eastAsia="en-GB"/>
        </w:rPr>
        <w:t>hildren</w:t>
      </w:r>
      <w:r w:rsidRPr="00B61943">
        <w:rPr>
          <w:rFonts w:ascii="Arial" w:hAnsi="Arial" w:cs="Arial"/>
          <w:sz w:val="24"/>
          <w:szCs w:val="24"/>
          <w:lang w:eastAsia="en-GB"/>
        </w:rPr>
        <w:t xml:space="preserve">. </w:t>
      </w:r>
      <w:r w:rsidR="00326B01" w:rsidRPr="00B61943">
        <w:rPr>
          <w:rFonts w:ascii="Arial" w:hAnsi="Arial" w:cs="Arial"/>
          <w:sz w:val="24"/>
          <w:szCs w:val="24"/>
          <w:lang w:eastAsia="en-GB"/>
        </w:rPr>
        <w:t xml:space="preserve">This publication includes </w:t>
      </w:r>
      <w:r w:rsidR="003B2F0B" w:rsidRPr="00B61943">
        <w:rPr>
          <w:rFonts w:ascii="Arial" w:hAnsi="Arial" w:cs="Arial"/>
          <w:sz w:val="24"/>
          <w:szCs w:val="24"/>
          <w:lang w:eastAsia="en-GB"/>
        </w:rPr>
        <w:t xml:space="preserve">the </w:t>
      </w:r>
      <w:r w:rsidR="00326B01" w:rsidRPr="00B61943">
        <w:rPr>
          <w:rFonts w:ascii="Arial" w:eastAsia="Times New Roman" w:hAnsi="Arial" w:cs="Arial"/>
          <w:sz w:val="24"/>
          <w:szCs w:val="24"/>
          <w:lang w:eastAsia="en-GB"/>
        </w:rPr>
        <w:t xml:space="preserve">guidance on Sexual Violence and Sexual Harassment between children in schools and </w:t>
      </w:r>
      <w:r w:rsidR="00B61943" w:rsidRPr="00B61943">
        <w:rPr>
          <w:rFonts w:ascii="Arial" w:eastAsia="Times New Roman" w:hAnsi="Arial" w:cs="Arial"/>
          <w:sz w:val="24"/>
          <w:szCs w:val="24"/>
          <w:lang w:eastAsia="en-GB"/>
        </w:rPr>
        <w:t>colleges.</w:t>
      </w:r>
    </w:p>
    <w:p w14:paraId="7E47C739" w14:textId="22434FE5" w:rsidR="00C67336" w:rsidRDefault="009D7152" w:rsidP="003E322C">
      <w:pPr>
        <w:autoSpaceDE w:val="0"/>
        <w:autoSpaceDN w:val="0"/>
        <w:adjustRightInd w:val="0"/>
        <w:spacing w:after="0" w:line="240" w:lineRule="auto"/>
        <w:rPr>
          <w:rFonts w:ascii="Arial" w:hAnsi="Arial" w:cs="Arial"/>
          <w:sz w:val="24"/>
          <w:szCs w:val="24"/>
          <w:lang w:eastAsia="en-GB"/>
        </w:rPr>
      </w:pPr>
      <w:hyperlink r:id="rId21" w:history="1">
        <w:r w:rsidR="0042352B" w:rsidRPr="0042352B">
          <w:rPr>
            <w:rStyle w:val="Hyperlink"/>
            <w:rFonts w:ascii="Arial" w:hAnsi="Arial" w:cs="Arial"/>
            <w:sz w:val="24"/>
            <w:szCs w:val="24"/>
            <w:lang w:eastAsia="en-GB"/>
          </w:rPr>
          <w:t>Keeping children safe in education - GOV.UK</w:t>
        </w:r>
      </w:hyperlink>
    </w:p>
    <w:p w14:paraId="64A63162" w14:textId="77777777" w:rsidR="0042352B" w:rsidRPr="00B61943" w:rsidRDefault="0042352B" w:rsidP="003E322C">
      <w:pPr>
        <w:autoSpaceDE w:val="0"/>
        <w:autoSpaceDN w:val="0"/>
        <w:adjustRightInd w:val="0"/>
        <w:spacing w:after="0" w:line="240" w:lineRule="auto"/>
        <w:rPr>
          <w:rFonts w:ascii="Arial" w:hAnsi="Arial" w:cs="Arial"/>
          <w:sz w:val="24"/>
          <w:szCs w:val="24"/>
          <w:lang w:eastAsia="en-GB"/>
        </w:rPr>
      </w:pPr>
    </w:p>
    <w:p w14:paraId="22B2CDBF" w14:textId="15F12FB7" w:rsidR="004337EE" w:rsidRPr="00B61943" w:rsidRDefault="00A01ECF" w:rsidP="003E322C">
      <w:pPr>
        <w:autoSpaceDE w:val="0"/>
        <w:autoSpaceDN w:val="0"/>
        <w:adjustRightInd w:val="0"/>
        <w:spacing w:after="0" w:line="240" w:lineRule="auto"/>
        <w:rPr>
          <w:rFonts w:ascii="Arial" w:eastAsia="Times New Roman" w:hAnsi="Arial" w:cs="Arial"/>
          <w:b/>
          <w:i/>
          <w:color w:val="FF0000"/>
          <w:sz w:val="24"/>
          <w:szCs w:val="24"/>
          <w:lang w:eastAsia="en-GB"/>
        </w:rPr>
      </w:pPr>
      <w:r w:rsidRPr="00B61943">
        <w:rPr>
          <w:rFonts w:ascii="Arial" w:hAnsi="Arial" w:cs="Arial"/>
          <w:b/>
          <w:sz w:val="24"/>
          <w:szCs w:val="24"/>
          <w:lang w:eastAsia="en-GB"/>
        </w:rPr>
        <w:t xml:space="preserve">All staff should </w:t>
      </w:r>
      <w:r w:rsidRPr="00394A96">
        <w:rPr>
          <w:rFonts w:ascii="Arial" w:hAnsi="Arial" w:cs="Arial"/>
          <w:b/>
          <w:color w:val="000000"/>
          <w:sz w:val="24"/>
          <w:szCs w:val="24"/>
          <w:lang w:eastAsia="en-GB"/>
        </w:rPr>
        <w:t>read</w:t>
      </w:r>
      <w:r w:rsidR="007C1C04" w:rsidRPr="00394A96">
        <w:rPr>
          <w:rFonts w:ascii="Arial" w:hAnsi="Arial" w:cs="Arial"/>
          <w:b/>
          <w:color w:val="000000"/>
          <w:sz w:val="24"/>
          <w:szCs w:val="24"/>
          <w:lang w:eastAsia="en-GB"/>
        </w:rPr>
        <w:t xml:space="preserve"> and confirm understanding of</w:t>
      </w:r>
      <w:r w:rsidRPr="00394A96">
        <w:rPr>
          <w:rFonts w:ascii="Arial" w:hAnsi="Arial" w:cs="Arial"/>
          <w:b/>
          <w:color w:val="000000"/>
          <w:sz w:val="24"/>
          <w:szCs w:val="24"/>
          <w:lang w:eastAsia="en-GB"/>
        </w:rPr>
        <w:t xml:space="preserve"> </w:t>
      </w:r>
      <w:r w:rsidR="00D71B97" w:rsidRPr="00394A96">
        <w:rPr>
          <w:rFonts w:ascii="Arial" w:hAnsi="Arial" w:cs="Arial"/>
          <w:b/>
          <w:color w:val="000000"/>
          <w:sz w:val="24"/>
          <w:szCs w:val="24"/>
          <w:lang w:eastAsia="en-GB"/>
        </w:rPr>
        <w:t>Part</w:t>
      </w:r>
      <w:r w:rsidR="00D71B97" w:rsidRPr="00B61943">
        <w:rPr>
          <w:rFonts w:ascii="Arial" w:hAnsi="Arial" w:cs="Arial"/>
          <w:b/>
          <w:color w:val="7030A0"/>
          <w:sz w:val="24"/>
          <w:szCs w:val="24"/>
          <w:lang w:eastAsia="en-GB"/>
        </w:rPr>
        <w:t xml:space="preserve"> One</w:t>
      </w:r>
      <w:r w:rsidR="00EC71A2" w:rsidRPr="00B61943">
        <w:rPr>
          <w:rFonts w:ascii="Arial" w:hAnsi="Arial" w:cs="Arial"/>
          <w:b/>
          <w:sz w:val="24"/>
          <w:szCs w:val="24"/>
          <w:lang w:eastAsia="en-GB"/>
        </w:rPr>
        <w:t xml:space="preserve"> </w:t>
      </w:r>
      <w:r w:rsidR="00D71B97" w:rsidRPr="00B61943">
        <w:rPr>
          <w:rFonts w:ascii="Arial" w:hAnsi="Arial" w:cs="Arial"/>
          <w:b/>
          <w:sz w:val="24"/>
          <w:szCs w:val="24"/>
          <w:lang w:eastAsia="en-GB"/>
        </w:rPr>
        <w:t xml:space="preserve"> </w:t>
      </w:r>
      <w:r w:rsidR="00D71B97">
        <w:rPr>
          <w:rFonts w:ascii="Arial" w:hAnsi="Arial" w:cs="Arial"/>
          <w:b/>
          <w:color w:val="4EA72E"/>
          <w:sz w:val="24"/>
          <w:szCs w:val="24"/>
          <w:lang w:eastAsia="en-GB"/>
        </w:rPr>
        <w:t>(</w:t>
      </w:r>
      <w:r w:rsidR="00DC3773">
        <w:rPr>
          <w:rFonts w:ascii="Arial" w:hAnsi="Arial" w:cs="Arial"/>
          <w:b/>
          <w:color w:val="4EA72E"/>
          <w:sz w:val="24"/>
          <w:szCs w:val="24"/>
          <w:lang w:eastAsia="en-GB"/>
        </w:rPr>
        <w:t>and</w:t>
      </w:r>
      <w:r w:rsidR="00B61943">
        <w:rPr>
          <w:rFonts w:ascii="Arial" w:hAnsi="Arial" w:cs="Arial"/>
          <w:b/>
          <w:color w:val="4EA72E"/>
          <w:sz w:val="24"/>
          <w:szCs w:val="24"/>
          <w:lang w:eastAsia="en-GB"/>
        </w:rPr>
        <w:t xml:space="preserve"> </w:t>
      </w:r>
      <w:r w:rsidR="00D71B97">
        <w:rPr>
          <w:rFonts w:ascii="Arial" w:hAnsi="Arial" w:cs="Arial"/>
          <w:b/>
          <w:color w:val="4EA72E"/>
          <w:sz w:val="24"/>
          <w:szCs w:val="24"/>
          <w:lang w:eastAsia="en-GB"/>
        </w:rPr>
        <w:t>A</w:t>
      </w:r>
      <w:r w:rsidR="00C96F97">
        <w:rPr>
          <w:rFonts w:ascii="Arial" w:hAnsi="Arial" w:cs="Arial"/>
          <w:b/>
          <w:color w:val="4EA72E"/>
          <w:sz w:val="24"/>
          <w:szCs w:val="24"/>
          <w:lang w:eastAsia="en-GB"/>
        </w:rPr>
        <w:t>nnex A for those</w:t>
      </w:r>
      <w:r w:rsidR="00D71B97">
        <w:rPr>
          <w:rFonts w:ascii="Arial" w:hAnsi="Arial" w:cs="Arial"/>
          <w:b/>
          <w:color w:val="4EA72E"/>
          <w:sz w:val="24"/>
          <w:szCs w:val="24"/>
          <w:lang w:eastAsia="en-GB"/>
        </w:rPr>
        <w:t xml:space="preserve"> </w:t>
      </w:r>
      <w:r w:rsidR="00C96F97">
        <w:rPr>
          <w:rFonts w:ascii="Arial" w:hAnsi="Arial" w:cs="Arial"/>
          <w:b/>
          <w:color w:val="4EA72E"/>
          <w:sz w:val="24"/>
          <w:szCs w:val="24"/>
          <w:lang w:eastAsia="en-GB"/>
        </w:rPr>
        <w:t>working directly with students)</w:t>
      </w:r>
      <w:r w:rsidR="00C96F97" w:rsidRPr="00B61943">
        <w:rPr>
          <w:rFonts w:ascii="Arial" w:hAnsi="Arial" w:cs="Arial"/>
          <w:b/>
          <w:sz w:val="24"/>
          <w:szCs w:val="24"/>
          <w:lang w:eastAsia="en-GB"/>
        </w:rPr>
        <w:t xml:space="preserve"> </w:t>
      </w:r>
      <w:r w:rsidR="00580485" w:rsidRPr="00B61943">
        <w:rPr>
          <w:rFonts w:ascii="Arial" w:hAnsi="Arial" w:cs="Arial"/>
          <w:b/>
          <w:sz w:val="24"/>
          <w:szCs w:val="24"/>
          <w:lang w:eastAsia="en-GB"/>
        </w:rPr>
        <w:t>and staff can find a copy o</w:t>
      </w:r>
      <w:r w:rsidRPr="00B61943">
        <w:rPr>
          <w:rFonts w:ascii="Arial" w:hAnsi="Arial" w:cs="Arial"/>
          <w:b/>
          <w:sz w:val="24"/>
          <w:szCs w:val="24"/>
          <w:lang w:eastAsia="en-GB"/>
        </w:rPr>
        <w:t xml:space="preserve">n </w:t>
      </w:r>
      <w:r w:rsidR="00580485" w:rsidRPr="00E5486B">
        <w:rPr>
          <w:rFonts w:ascii="Arial" w:hAnsi="Arial" w:cs="Arial"/>
          <w:b/>
          <w:sz w:val="24"/>
          <w:szCs w:val="24"/>
          <w:lang w:eastAsia="en-GB"/>
        </w:rPr>
        <w:t xml:space="preserve">safeguarding </w:t>
      </w:r>
      <w:r w:rsidR="00E5486B" w:rsidRPr="00E5486B">
        <w:rPr>
          <w:rFonts w:ascii="Arial" w:hAnsi="Arial" w:cs="Arial"/>
          <w:b/>
          <w:sz w:val="24"/>
          <w:szCs w:val="24"/>
          <w:lang w:eastAsia="en-GB"/>
        </w:rPr>
        <w:t xml:space="preserve">staffroom </w:t>
      </w:r>
      <w:r w:rsidR="00580485" w:rsidRPr="00E5486B">
        <w:rPr>
          <w:rFonts w:ascii="Arial" w:hAnsi="Arial" w:cs="Arial"/>
          <w:b/>
          <w:sz w:val="24"/>
          <w:szCs w:val="24"/>
          <w:lang w:eastAsia="en-GB"/>
        </w:rPr>
        <w:t>notice board</w:t>
      </w:r>
      <w:r w:rsidRPr="00E5486B">
        <w:rPr>
          <w:rFonts w:ascii="Arial" w:hAnsi="Arial" w:cs="Arial"/>
          <w:b/>
          <w:sz w:val="24"/>
          <w:szCs w:val="24"/>
          <w:lang w:eastAsia="en-GB"/>
        </w:rPr>
        <w:t>.</w:t>
      </w:r>
    </w:p>
    <w:p w14:paraId="408BCB90" w14:textId="77777777" w:rsidR="00EB76C5" w:rsidRPr="00B61943" w:rsidRDefault="00EB76C5" w:rsidP="00A21AB8">
      <w:pPr>
        <w:autoSpaceDE w:val="0"/>
        <w:autoSpaceDN w:val="0"/>
        <w:adjustRightInd w:val="0"/>
        <w:spacing w:after="0" w:line="240" w:lineRule="auto"/>
        <w:rPr>
          <w:rFonts w:ascii="Arial" w:hAnsi="Arial" w:cs="Arial"/>
          <w:b/>
          <w:sz w:val="24"/>
          <w:szCs w:val="24"/>
          <w:lang w:eastAsia="en-GB"/>
        </w:rPr>
      </w:pPr>
    </w:p>
    <w:p w14:paraId="4E0D2F79" w14:textId="77777777" w:rsidR="00A21AB8" w:rsidRPr="00B61943" w:rsidRDefault="00A21AB8" w:rsidP="00A21AB8">
      <w:pPr>
        <w:autoSpaceDE w:val="0"/>
        <w:autoSpaceDN w:val="0"/>
        <w:adjustRightInd w:val="0"/>
        <w:spacing w:after="0" w:line="240" w:lineRule="auto"/>
        <w:rPr>
          <w:rFonts w:ascii="Arial" w:hAnsi="Arial" w:cs="Arial"/>
          <w:b/>
          <w:sz w:val="24"/>
          <w:szCs w:val="24"/>
          <w:lang w:eastAsia="en-GB"/>
        </w:rPr>
      </w:pPr>
      <w:r w:rsidRPr="00B61943">
        <w:rPr>
          <w:rFonts w:ascii="Arial" w:hAnsi="Arial" w:cs="Arial"/>
          <w:b/>
          <w:sz w:val="24"/>
          <w:szCs w:val="24"/>
          <w:lang w:eastAsia="en-GB"/>
        </w:rPr>
        <w:t>Prevent Duty Guidance – England and Wales</w:t>
      </w:r>
    </w:p>
    <w:p w14:paraId="6AE31ED4" w14:textId="77777777" w:rsidR="00A21AB8" w:rsidRPr="00B61943" w:rsidRDefault="00A21AB8" w:rsidP="00A21AB8">
      <w:pPr>
        <w:autoSpaceDE w:val="0"/>
        <w:autoSpaceDN w:val="0"/>
        <w:adjustRightInd w:val="0"/>
        <w:spacing w:after="0" w:line="240" w:lineRule="auto"/>
        <w:rPr>
          <w:rFonts w:ascii="Arial" w:hAnsi="Arial" w:cs="Arial"/>
          <w:sz w:val="24"/>
          <w:szCs w:val="24"/>
          <w:lang w:eastAsia="en-GB"/>
        </w:rPr>
      </w:pPr>
      <w:r w:rsidRPr="00B61943">
        <w:rPr>
          <w:rFonts w:ascii="Arial" w:hAnsi="Arial" w:cs="Arial"/>
          <w:sz w:val="24"/>
          <w:szCs w:val="24"/>
          <w:lang w:eastAsia="en-GB"/>
        </w:rPr>
        <w:t>Covers the duty of schools</w:t>
      </w:r>
      <w:r w:rsidR="00BF3CEF" w:rsidRPr="00B61943">
        <w:rPr>
          <w:rFonts w:ascii="Arial" w:hAnsi="Arial" w:cs="Arial"/>
          <w:sz w:val="24"/>
          <w:szCs w:val="24"/>
          <w:lang w:eastAsia="en-GB"/>
        </w:rPr>
        <w:t xml:space="preserve"> and other providers in section 29 </w:t>
      </w:r>
      <w:r w:rsidRPr="00B61943">
        <w:rPr>
          <w:rFonts w:ascii="Arial" w:hAnsi="Arial" w:cs="Arial"/>
          <w:sz w:val="24"/>
          <w:szCs w:val="24"/>
          <w:lang w:eastAsia="en-GB"/>
        </w:rPr>
        <w:t>Counter Terrorism and Security Act 2015, to have due regard to the need to prevent people being drawn into terrorism.</w:t>
      </w:r>
    </w:p>
    <w:p w14:paraId="26229E1B" w14:textId="77777777" w:rsidR="0047783C" w:rsidRPr="004127AE" w:rsidRDefault="009D7152" w:rsidP="004127AE">
      <w:pPr>
        <w:pStyle w:val="Default"/>
        <w:rPr>
          <w:rStyle w:val="Hyperlink"/>
          <w:rFonts w:ascii="Calibri" w:eastAsia="Calibri" w:hAnsi="Calibri" w:cs="Times New Roman"/>
          <w:b/>
          <w:bCs/>
          <w:lang w:eastAsia="en-US"/>
        </w:rPr>
      </w:pPr>
      <w:hyperlink r:id="rId22" w:history="1">
        <w:r w:rsidR="0041019F" w:rsidRPr="004127AE">
          <w:rPr>
            <w:rStyle w:val="Hyperlink"/>
            <w:rFonts w:ascii="Calibri" w:eastAsia="Calibri" w:hAnsi="Calibri" w:cs="Times New Roman"/>
            <w:b/>
            <w:bCs/>
            <w:lang w:eastAsia="en-US"/>
          </w:rPr>
          <w:t>Prevent duty guidance - GOV.UK (www.gov.uk)</w:t>
        </w:r>
      </w:hyperlink>
    </w:p>
    <w:p w14:paraId="19184BA6" w14:textId="77777777" w:rsidR="00B247D2" w:rsidRPr="004127AE" w:rsidRDefault="009D7152" w:rsidP="004127AE">
      <w:pPr>
        <w:pStyle w:val="Default"/>
        <w:rPr>
          <w:rStyle w:val="Hyperlink"/>
          <w:rFonts w:ascii="Calibri" w:eastAsia="Calibri" w:hAnsi="Calibri" w:cs="Times New Roman"/>
          <w:b/>
          <w:bCs/>
          <w:lang w:eastAsia="en-US"/>
        </w:rPr>
      </w:pPr>
      <w:hyperlink r:id="rId23" w:history="1">
        <w:r w:rsidR="0041019F" w:rsidRPr="004127AE">
          <w:rPr>
            <w:rStyle w:val="Hyperlink"/>
            <w:rFonts w:ascii="Calibri" w:eastAsia="Calibri" w:hAnsi="Calibri" w:cs="Times New Roman"/>
            <w:b/>
            <w:bCs/>
            <w:lang w:eastAsia="en-US"/>
          </w:rPr>
          <w:t>Protecting children from radicalisation: the prevent duty - GOV.UK (www.gov.uk)</w:t>
        </w:r>
      </w:hyperlink>
      <w:r w:rsidR="0041019F" w:rsidRPr="004127AE">
        <w:rPr>
          <w:rStyle w:val="Hyperlink"/>
          <w:rFonts w:ascii="Calibri" w:eastAsia="Calibri" w:hAnsi="Calibri" w:cs="Times New Roman"/>
          <w:b/>
          <w:bCs/>
          <w:lang w:eastAsia="en-US"/>
        </w:rPr>
        <w:t xml:space="preserve"> </w:t>
      </w:r>
    </w:p>
    <w:p w14:paraId="013BE5C3" w14:textId="5BCDF645" w:rsidR="008071A3" w:rsidRDefault="008071A3" w:rsidP="00581D78">
      <w:pPr>
        <w:autoSpaceDE w:val="0"/>
        <w:autoSpaceDN w:val="0"/>
        <w:adjustRightInd w:val="0"/>
        <w:spacing w:after="0" w:line="240" w:lineRule="auto"/>
      </w:pPr>
    </w:p>
    <w:p w14:paraId="71EA2B53" w14:textId="77777777" w:rsidR="008071A3" w:rsidRDefault="008071A3" w:rsidP="007347FF">
      <w:pPr>
        <w:autoSpaceDE w:val="0"/>
        <w:autoSpaceDN w:val="0"/>
        <w:adjustRightInd w:val="0"/>
        <w:spacing w:after="0" w:line="240" w:lineRule="auto"/>
      </w:pPr>
    </w:p>
    <w:p w14:paraId="3F8D05EA" w14:textId="77777777" w:rsidR="008071A3" w:rsidRDefault="008071A3" w:rsidP="008071A3">
      <w:pPr>
        <w:rPr>
          <w:b/>
          <w:sz w:val="24"/>
          <w:szCs w:val="24"/>
          <w:u w:val="single"/>
        </w:rPr>
      </w:pPr>
      <w:r w:rsidRPr="008B1D07">
        <w:rPr>
          <w:rFonts w:ascii="Arial" w:hAnsi="Arial" w:cs="Arial"/>
          <w:b/>
          <w:sz w:val="24"/>
          <w:szCs w:val="24"/>
          <w:u w:val="single"/>
        </w:rPr>
        <w:t xml:space="preserve">Sharing nudes and semi nudes guidance for </w:t>
      </w:r>
      <w:r w:rsidRPr="00394A96">
        <w:rPr>
          <w:rFonts w:ascii="Arial" w:hAnsi="Arial" w:cs="Arial"/>
          <w:b/>
          <w:color w:val="000000"/>
          <w:sz w:val="24"/>
          <w:szCs w:val="24"/>
          <w:u w:val="single"/>
        </w:rPr>
        <w:t>school/college</w:t>
      </w:r>
      <w:r w:rsidR="00A87D55" w:rsidRPr="00394A96">
        <w:rPr>
          <w:rFonts w:ascii="Arial" w:hAnsi="Arial" w:cs="Arial"/>
          <w:b/>
          <w:color w:val="000000"/>
          <w:sz w:val="24"/>
          <w:szCs w:val="24"/>
          <w:u w:val="single"/>
        </w:rPr>
        <w:t xml:space="preserve"> 2024</w:t>
      </w:r>
      <w:r w:rsidRPr="008B1D07">
        <w:rPr>
          <w:b/>
          <w:sz w:val="24"/>
          <w:szCs w:val="24"/>
          <w:u w:val="single"/>
        </w:rPr>
        <w:t xml:space="preserve"> </w:t>
      </w:r>
    </w:p>
    <w:p w14:paraId="2028C3A4" w14:textId="77777777" w:rsidR="008071A3" w:rsidRPr="008071A3" w:rsidRDefault="009D7152" w:rsidP="007347FF">
      <w:pPr>
        <w:autoSpaceDE w:val="0"/>
        <w:autoSpaceDN w:val="0"/>
        <w:adjustRightInd w:val="0"/>
        <w:spacing w:after="0" w:line="240" w:lineRule="auto"/>
        <w:rPr>
          <w:rFonts w:ascii="Arial" w:hAnsi="Arial" w:cs="Arial"/>
          <w:b/>
          <w:sz w:val="24"/>
          <w:szCs w:val="24"/>
          <w:lang w:eastAsia="en-GB"/>
        </w:rPr>
      </w:pPr>
      <w:hyperlink r:id="rId24" w:history="1">
        <w:r w:rsidR="00A87D55" w:rsidRPr="00A87D55">
          <w:rPr>
            <w:rStyle w:val="Hyperlink"/>
            <w:rFonts w:ascii="Arial" w:hAnsi="Arial" w:cs="Arial"/>
            <w:b/>
            <w:sz w:val="24"/>
            <w:szCs w:val="24"/>
            <w:lang w:eastAsia="en-GB"/>
          </w:rPr>
          <w:t>Sharing nudes and semi-nudes: advice for education settings working with children and young people - GOV.UK (www.gov.uk)</w:t>
        </w:r>
      </w:hyperlink>
    </w:p>
    <w:p w14:paraId="56E6380E" w14:textId="77777777" w:rsidR="008071A3" w:rsidRDefault="008071A3" w:rsidP="007347FF">
      <w:pPr>
        <w:autoSpaceDE w:val="0"/>
        <w:autoSpaceDN w:val="0"/>
        <w:adjustRightInd w:val="0"/>
        <w:spacing w:after="0" w:line="240" w:lineRule="auto"/>
        <w:rPr>
          <w:rFonts w:ascii="Arial" w:hAnsi="Arial" w:cs="Arial"/>
          <w:b/>
          <w:sz w:val="24"/>
          <w:szCs w:val="24"/>
          <w:u w:val="single"/>
          <w:lang w:eastAsia="en-GB"/>
        </w:rPr>
      </w:pPr>
    </w:p>
    <w:p w14:paraId="590143E1" w14:textId="77777777" w:rsidR="007347FF" w:rsidRPr="00B61943" w:rsidRDefault="007347FF" w:rsidP="007347FF">
      <w:pPr>
        <w:autoSpaceDE w:val="0"/>
        <w:autoSpaceDN w:val="0"/>
        <w:adjustRightInd w:val="0"/>
        <w:spacing w:after="0" w:line="240" w:lineRule="auto"/>
        <w:rPr>
          <w:rFonts w:ascii="Arial" w:hAnsi="Arial" w:cs="Arial"/>
          <w:b/>
          <w:sz w:val="24"/>
          <w:szCs w:val="24"/>
          <w:u w:val="single"/>
          <w:lang w:eastAsia="en-GB"/>
        </w:rPr>
      </w:pPr>
      <w:r w:rsidRPr="00B61943">
        <w:rPr>
          <w:rFonts w:ascii="Arial" w:hAnsi="Arial" w:cs="Arial"/>
          <w:b/>
          <w:sz w:val="24"/>
          <w:szCs w:val="24"/>
          <w:u w:val="single"/>
          <w:lang w:eastAsia="en-GB"/>
        </w:rPr>
        <w:t>Teaching Standards</w:t>
      </w:r>
    </w:p>
    <w:p w14:paraId="209603EE" w14:textId="77777777" w:rsidR="007347FF" w:rsidRPr="00B61943" w:rsidRDefault="007347FF" w:rsidP="007347FF">
      <w:pPr>
        <w:autoSpaceDE w:val="0"/>
        <w:autoSpaceDN w:val="0"/>
        <w:adjustRightInd w:val="0"/>
        <w:spacing w:after="0" w:line="240" w:lineRule="auto"/>
        <w:rPr>
          <w:rFonts w:ascii="Arial" w:hAnsi="Arial" w:cs="Arial"/>
          <w:sz w:val="24"/>
          <w:szCs w:val="24"/>
          <w:lang w:eastAsia="en-GB"/>
        </w:rPr>
      </w:pPr>
      <w:r w:rsidRPr="00B61943">
        <w:rPr>
          <w:rFonts w:ascii="Arial" w:hAnsi="Arial" w:cs="Arial"/>
          <w:sz w:val="24"/>
          <w:szCs w:val="24"/>
          <w:lang w:eastAsia="en-GB"/>
        </w:rPr>
        <w:t xml:space="preserve">The Teacher Standards 2012 state that teachers, including </w:t>
      </w:r>
      <w:r w:rsidR="002839A8" w:rsidRPr="00B61943">
        <w:rPr>
          <w:rFonts w:ascii="Arial" w:hAnsi="Arial" w:cs="Arial"/>
          <w:sz w:val="24"/>
          <w:szCs w:val="24"/>
          <w:lang w:eastAsia="en-GB"/>
        </w:rPr>
        <w:t>head teachers</w:t>
      </w:r>
      <w:r w:rsidRPr="00B61943">
        <w:rPr>
          <w:rFonts w:ascii="Arial" w:hAnsi="Arial" w:cs="Arial"/>
          <w:sz w:val="24"/>
          <w:szCs w:val="24"/>
          <w:lang w:eastAsia="en-GB"/>
        </w:rPr>
        <w:t xml:space="preserve"> should safeguard </w:t>
      </w:r>
      <w:r w:rsidR="002839A8" w:rsidRPr="00B61943">
        <w:rPr>
          <w:rFonts w:ascii="Arial" w:hAnsi="Arial" w:cs="Arial"/>
          <w:sz w:val="24"/>
          <w:szCs w:val="24"/>
          <w:lang w:eastAsia="en-GB"/>
        </w:rPr>
        <w:t>c</w:t>
      </w:r>
      <w:r w:rsidR="003143AD" w:rsidRPr="00B61943">
        <w:rPr>
          <w:rFonts w:ascii="Arial" w:hAnsi="Arial" w:cs="Arial"/>
          <w:sz w:val="24"/>
          <w:szCs w:val="24"/>
          <w:lang w:eastAsia="en-GB"/>
        </w:rPr>
        <w:t>hildren</w:t>
      </w:r>
      <w:r w:rsidRPr="00B61943">
        <w:rPr>
          <w:rFonts w:ascii="Arial" w:hAnsi="Arial" w:cs="Arial"/>
          <w:sz w:val="24"/>
          <w:szCs w:val="24"/>
          <w:lang w:eastAsia="en-GB"/>
        </w:rPr>
        <w:t>’s wellbeing and maintain public trust in the teaching profession as part of their professional duties.</w:t>
      </w:r>
    </w:p>
    <w:p w14:paraId="3621783C" w14:textId="77777777" w:rsidR="00A955BD" w:rsidRPr="00B61943" w:rsidRDefault="00A955BD" w:rsidP="007347FF">
      <w:pPr>
        <w:autoSpaceDE w:val="0"/>
        <w:autoSpaceDN w:val="0"/>
        <w:adjustRightInd w:val="0"/>
        <w:spacing w:after="0" w:line="240" w:lineRule="auto"/>
        <w:rPr>
          <w:rFonts w:ascii="Arial" w:hAnsi="Arial" w:cs="Arial"/>
          <w:sz w:val="24"/>
          <w:szCs w:val="24"/>
          <w:lang w:eastAsia="en-GB"/>
        </w:rPr>
      </w:pPr>
    </w:p>
    <w:p w14:paraId="3D0E672B" w14:textId="77777777" w:rsidR="00326B01" w:rsidRPr="00B61943" w:rsidRDefault="00326B01" w:rsidP="00326B01">
      <w:pPr>
        <w:autoSpaceDE w:val="0"/>
        <w:autoSpaceDN w:val="0"/>
        <w:adjustRightInd w:val="0"/>
        <w:spacing w:after="0" w:line="240" w:lineRule="auto"/>
        <w:rPr>
          <w:rFonts w:ascii="Arial" w:hAnsi="Arial" w:cs="Arial"/>
          <w:sz w:val="24"/>
          <w:szCs w:val="24"/>
          <w:lang w:eastAsia="en-GB"/>
        </w:rPr>
      </w:pPr>
      <w:r w:rsidRPr="00B61943">
        <w:rPr>
          <w:rFonts w:ascii="Arial" w:hAnsi="Arial" w:cs="Arial"/>
          <w:b/>
          <w:sz w:val="24"/>
          <w:szCs w:val="24"/>
          <w:u w:val="single"/>
          <w:lang w:eastAsia="en-GB"/>
        </w:rPr>
        <w:t>Counter Terrorism and Security Act 2015</w:t>
      </w:r>
      <w:r w:rsidRPr="00B61943">
        <w:rPr>
          <w:rFonts w:ascii="Arial" w:hAnsi="Arial" w:cs="Arial"/>
          <w:sz w:val="24"/>
          <w:szCs w:val="24"/>
          <w:lang w:eastAsia="en-GB"/>
        </w:rPr>
        <w:t xml:space="preserve">, </w:t>
      </w:r>
    </w:p>
    <w:p w14:paraId="6C98C080" w14:textId="77777777" w:rsidR="00326B01" w:rsidRPr="00B61943" w:rsidRDefault="00326B01" w:rsidP="00326B01">
      <w:pPr>
        <w:autoSpaceDE w:val="0"/>
        <w:autoSpaceDN w:val="0"/>
        <w:adjustRightInd w:val="0"/>
        <w:spacing w:after="0" w:line="240" w:lineRule="auto"/>
        <w:rPr>
          <w:rFonts w:ascii="Arial" w:hAnsi="Arial" w:cs="Arial"/>
          <w:sz w:val="24"/>
          <w:szCs w:val="24"/>
          <w:lang w:eastAsia="en-GB"/>
        </w:rPr>
      </w:pPr>
      <w:r w:rsidRPr="00B61943">
        <w:rPr>
          <w:rFonts w:ascii="Arial" w:hAnsi="Arial" w:cs="Arial"/>
          <w:sz w:val="24"/>
          <w:szCs w:val="24"/>
          <w:lang w:eastAsia="en-GB"/>
        </w:rPr>
        <w:t xml:space="preserve">Section 26 Applies to schools and other </w:t>
      </w:r>
      <w:r w:rsidR="00B61943" w:rsidRPr="00B61943">
        <w:rPr>
          <w:rFonts w:ascii="Arial" w:hAnsi="Arial" w:cs="Arial"/>
          <w:sz w:val="24"/>
          <w:szCs w:val="24"/>
          <w:lang w:eastAsia="en-GB"/>
        </w:rPr>
        <w:t>providers.</w:t>
      </w:r>
      <w:r w:rsidR="00B61943">
        <w:rPr>
          <w:rFonts w:ascii="Arial" w:hAnsi="Arial" w:cs="Arial"/>
          <w:sz w:val="24"/>
          <w:szCs w:val="24"/>
          <w:lang w:eastAsia="en-GB"/>
        </w:rPr>
        <w:t xml:space="preserve"> </w:t>
      </w:r>
      <w:r w:rsidRPr="00B61943">
        <w:rPr>
          <w:rFonts w:ascii="Arial" w:hAnsi="Arial" w:cs="Arial"/>
          <w:sz w:val="24"/>
          <w:szCs w:val="24"/>
          <w:lang w:eastAsia="en-GB"/>
        </w:rPr>
        <w:t>To have due regard to the need to prevent people being drawn into terrorism.</w:t>
      </w:r>
    </w:p>
    <w:p w14:paraId="3B1DCD36" w14:textId="77777777" w:rsidR="00326B01" w:rsidRPr="00B61943" w:rsidRDefault="00326B01" w:rsidP="00326B01">
      <w:pPr>
        <w:pStyle w:val="Default"/>
      </w:pPr>
    </w:p>
    <w:p w14:paraId="01565AE0" w14:textId="77777777" w:rsidR="00326B01" w:rsidRPr="00B61943" w:rsidRDefault="00326B01" w:rsidP="00326B01">
      <w:pPr>
        <w:pStyle w:val="Default"/>
        <w:rPr>
          <w:b/>
          <w:u w:val="single"/>
        </w:rPr>
      </w:pPr>
      <w:r w:rsidRPr="00B61943">
        <w:rPr>
          <w:b/>
          <w:u w:val="single"/>
        </w:rPr>
        <w:t>Serious Crime Act 2015</w:t>
      </w:r>
    </w:p>
    <w:p w14:paraId="68E8F713" w14:textId="77777777" w:rsidR="00326B01" w:rsidRPr="00B61943" w:rsidRDefault="00326B01" w:rsidP="00326B01">
      <w:pPr>
        <w:pStyle w:val="Default"/>
      </w:pPr>
      <w:r w:rsidRPr="00B61943">
        <w:lastRenderedPageBreak/>
        <w:t>Includes the mandatory reporting of FGM.</w:t>
      </w:r>
    </w:p>
    <w:p w14:paraId="4C5B7A7B" w14:textId="77777777" w:rsidR="00326B01" w:rsidRPr="00B61943" w:rsidRDefault="00326B01" w:rsidP="007347FF">
      <w:pPr>
        <w:autoSpaceDE w:val="0"/>
        <w:autoSpaceDN w:val="0"/>
        <w:adjustRightInd w:val="0"/>
        <w:spacing w:after="0" w:line="240" w:lineRule="auto"/>
        <w:rPr>
          <w:rFonts w:ascii="Arial" w:hAnsi="Arial" w:cs="Arial"/>
          <w:sz w:val="24"/>
          <w:szCs w:val="24"/>
          <w:lang w:eastAsia="en-GB"/>
        </w:rPr>
      </w:pPr>
    </w:p>
    <w:p w14:paraId="6C76992C" w14:textId="77777777" w:rsidR="00326B01" w:rsidRPr="00B61943" w:rsidRDefault="00326B01" w:rsidP="007347FF">
      <w:pPr>
        <w:autoSpaceDE w:val="0"/>
        <w:autoSpaceDN w:val="0"/>
        <w:adjustRightInd w:val="0"/>
        <w:spacing w:after="0" w:line="240" w:lineRule="auto"/>
        <w:rPr>
          <w:rFonts w:ascii="Arial" w:hAnsi="Arial" w:cs="Arial"/>
          <w:b/>
          <w:bCs/>
          <w:sz w:val="24"/>
          <w:szCs w:val="24"/>
          <w:lang w:eastAsia="en-GB"/>
        </w:rPr>
      </w:pPr>
      <w:r w:rsidRPr="00B61943">
        <w:rPr>
          <w:rFonts w:ascii="Arial" w:hAnsi="Arial" w:cs="Arial"/>
          <w:b/>
          <w:bCs/>
          <w:sz w:val="24"/>
          <w:szCs w:val="24"/>
          <w:u w:val="single"/>
          <w:lang w:eastAsia="en-GB"/>
        </w:rPr>
        <w:t>Equality Act 2010</w:t>
      </w:r>
    </w:p>
    <w:p w14:paraId="1CDF1AAF" w14:textId="77777777" w:rsidR="00326B01" w:rsidRPr="00B61943" w:rsidRDefault="00326B01" w:rsidP="007347FF">
      <w:pPr>
        <w:autoSpaceDE w:val="0"/>
        <w:autoSpaceDN w:val="0"/>
        <w:adjustRightInd w:val="0"/>
        <w:spacing w:after="0" w:line="240" w:lineRule="auto"/>
        <w:rPr>
          <w:rFonts w:ascii="Arial" w:hAnsi="Arial" w:cs="Arial"/>
          <w:sz w:val="24"/>
          <w:szCs w:val="24"/>
          <w:lang w:eastAsia="en-GB"/>
        </w:rPr>
      </w:pPr>
      <w:r w:rsidRPr="00B61943">
        <w:rPr>
          <w:rFonts w:ascii="Arial" w:hAnsi="Arial" w:cs="Arial"/>
          <w:sz w:val="24"/>
          <w:szCs w:val="24"/>
          <w:lang w:eastAsia="en-GB"/>
        </w:rPr>
        <w:t xml:space="preserve">Schools/Colleges must not unlawfully discriminate against pupils because of their sex, race, disability, religion or belief, gender reassignment, pregnancy and maternity or sexual orientation (protected characteristics) </w:t>
      </w:r>
    </w:p>
    <w:p w14:paraId="360F5C0E" w14:textId="77777777" w:rsidR="00326B01" w:rsidRPr="00B61943" w:rsidRDefault="00326B01" w:rsidP="007347FF">
      <w:pPr>
        <w:autoSpaceDE w:val="0"/>
        <w:autoSpaceDN w:val="0"/>
        <w:adjustRightInd w:val="0"/>
        <w:spacing w:after="0" w:line="240" w:lineRule="auto"/>
        <w:rPr>
          <w:rFonts w:ascii="Arial" w:hAnsi="Arial" w:cs="Arial"/>
          <w:sz w:val="24"/>
          <w:szCs w:val="24"/>
          <w:lang w:eastAsia="en-GB"/>
        </w:rPr>
      </w:pPr>
      <w:r w:rsidRPr="00B61943">
        <w:rPr>
          <w:rFonts w:ascii="Arial" w:hAnsi="Arial" w:cs="Arial"/>
          <w:sz w:val="24"/>
          <w:szCs w:val="24"/>
          <w:lang w:eastAsia="en-GB"/>
        </w:rPr>
        <w:t>and within this the Public Sector Equality Duty (PSED) – for state funded schools/colleges.</w:t>
      </w:r>
    </w:p>
    <w:p w14:paraId="064B4C92" w14:textId="77777777" w:rsidR="00B61943" w:rsidRPr="004127AE" w:rsidRDefault="009D7152" w:rsidP="004127AE">
      <w:pPr>
        <w:pStyle w:val="Default"/>
        <w:rPr>
          <w:rStyle w:val="Hyperlink"/>
          <w:rFonts w:ascii="Calibri" w:eastAsia="Calibri" w:hAnsi="Calibri" w:cs="Times New Roman"/>
          <w:b/>
          <w:bCs/>
          <w:lang w:eastAsia="en-US"/>
        </w:rPr>
      </w:pPr>
      <w:hyperlink r:id="rId25" w:history="1">
        <w:r w:rsidR="00326B01" w:rsidRPr="004127AE">
          <w:rPr>
            <w:rStyle w:val="Hyperlink"/>
            <w:rFonts w:ascii="Calibri" w:eastAsia="Calibri" w:hAnsi="Calibri" w:cs="Times New Roman"/>
            <w:b/>
            <w:bCs/>
            <w:lang w:eastAsia="en-US"/>
          </w:rPr>
          <w:t>Equality Act 2010: advice for schools - GOV.UK (www.gov.uk)</w:t>
        </w:r>
      </w:hyperlink>
    </w:p>
    <w:p w14:paraId="06CCDF6D" w14:textId="77777777" w:rsidR="00DC3773" w:rsidRDefault="00DC3773" w:rsidP="003E322C">
      <w:pPr>
        <w:autoSpaceDE w:val="0"/>
        <w:autoSpaceDN w:val="0"/>
        <w:adjustRightInd w:val="0"/>
        <w:spacing w:after="0" w:line="240" w:lineRule="auto"/>
        <w:rPr>
          <w:rFonts w:ascii="Arial" w:hAnsi="Arial" w:cs="Arial"/>
          <w:bCs/>
          <w:color w:val="FF0000"/>
          <w:sz w:val="24"/>
          <w:szCs w:val="24"/>
          <w:lang w:eastAsia="en-GB"/>
        </w:rPr>
      </w:pPr>
    </w:p>
    <w:p w14:paraId="6F65DF30" w14:textId="77777777" w:rsidR="00DC3773" w:rsidRDefault="00DC3773" w:rsidP="003E322C">
      <w:pPr>
        <w:autoSpaceDE w:val="0"/>
        <w:autoSpaceDN w:val="0"/>
        <w:adjustRightInd w:val="0"/>
        <w:spacing w:after="0" w:line="240" w:lineRule="auto"/>
        <w:rPr>
          <w:rFonts w:ascii="Arial" w:hAnsi="Arial" w:cs="Arial"/>
          <w:b/>
          <w:color w:val="4EA72E"/>
          <w:sz w:val="24"/>
          <w:szCs w:val="24"/>
          <w:u w:val="single"/>
          <w:lang w:eastAsia="en-GB"/>
        </w:rPr>
      </w:pPr>
      <w:r>
        <w:rPr>
          <w:rFonts w:ascii="Arial" w:hAnsi="Arial" w:cs="Arial"/>
          <w:b/>
          <w:color w:val="4EA72E"/>
          <w:sz w:val="24"/>
          <w:szCs w:val="24"/>
          <w:u w:val="single"/>
          <w:lang w:eastAsia="en-GB"/>
        </w:rPr>
        <w:t>Children’s wellbeing and Schools Act 2026</w:t>
      </w:r>
    </w:p>
    <w:p w14:paraId="550FFA19" w14:textId="3C82578F" w:rsidR="00DC3773" w:rsidRDefault="009D7152" w:rsidP="003E322C">
      <w:pPr>
        <w:autoSpaceDE w:val="0"/>
        <w:autoSpaceDN w:val="0"/>
        <w:adjustRightInd w:val="0"/>
        <w:spacing w:after="0" w:line="240" w:lineRule="auto"/>
        <w:rPr>
          <w:rFonts w:ascii="Arial" w:hAnsi="Arial" w:cs="Arial"/>
          <w:bCs/>
          <w:color w:val="4EA72E"/>
          <w:sz w:val="24"/>
          <w:szCs w:val="24"/>
          <w:lang w:eastAsia="en-GB"/>
        </w:rPr>
      </w:pPr>
      <w:hyperlink r:id="rId26" w:history="1">
        <w:r w:rsidR="00DC3773">
          <w:rPr>
            <w:rStyle w:val="Hyperlink"/>
            <w:rFonts w:ascii="Arial" w:hAnsi="Arial" w:cs="Arial"/>
            <w:bCs/>
            <w:color w:val="4EA72E"/>
            <w:sz w:val="24"/>
            <w:szCs w:val="24"/>
            <w:lang w:eastAsia="en-GB"/>
          </w:rPr>
          <w:t>Children's Wellbeing and Schools Act 2026: policy summary - GOV.UK</w:t>
        </w:r>
      </w:hyperlink>
      <w:r w:rsidR="00DC3773">
        <w:rPr>
          <w:rFonts w:ascii="Arial" w:hAnsi="Arial" w:cs="Arial"/>
          <w:bCs/>
          <w:color w:val="4EA72E"/>
          <w:sz w:val="24"/>
          <w:szCs w:val="24"/>
          <w:lang w:eastAsia="en-GB"/>
        </w:rPr>
        <w:t xml:space="preserve"> </w:t>
      </w:r>
    </w:p>
    <w:p w14:paraId="05254771" w14:textId="77777777" w:rsidR="00DC3773" w:rsidRDefault="00DC3773" w:rsidP="003E322C">
      <w:pPr>
        <w:autoSpaceDE w:val="0"/>
        <w:autoSpaceDN w:val="0"/>
        <w:adjustRightInd w:val="0"/>
        <w:spacing w:after="0" w:line="240" w:lineRule="auto"/>
        <w:rPr>
          <w:rFonts w:ascii="Arial" w:hAnsi="Arial" w:cs="Arial"/>
          <w:bCs/>
          <w:color w:val="4EA72E"/>
          <w:sz w:val="24"/>
          <w:szCs w:val="24"/>
          <w:lang w:eastAsia="en-GB"/>
        </w:rPr>
      </w:pPr>
    </w:p>
    <w:p w14:paraId="3027731C" w14:textId="24F35DB2" w:rsidR="00DC3773" w:rsidRDefault="00DC3773" w:rsidP="003E322C">
      <w:pPr>
        <w:autoSpaceDE w:val="0"/>
        <w:autoSpaceDN w:val="0"/>
        <w:adjustRightInd w:val="0"/>
        <w:spacing w:after="0" w:line="240" w:lineRule="auto"/>
        <w:rPr>
          <w:rFonts w:ascii="Arial" w:hAnsi="Arial" w:cs="Arial"/>
          <w:b/>
          <w:color w:val="4EA72E"/>
          <w:sz w:val="24"/>
          <w:szCs w:val="24"/>
          <w:u w:val="single"/>
          <w:lang w:eastAsia="en-GB"/>
        </w:rPr>
      </w:pPr>
      <w:r>
        <w:rPr>
          <w:rFonts w:ascii="Arial" w:hAnsi="Arial" w:cs="Arial"/>
          <w:b/>
          <w:color w:val="4EA72E"/>
          <w:sz w:val="24"/>
          <w:szCs w:val="24"/>
          <w:u w:val="single"/>
          <w:lang w:eastAsia="en-GB"/>
        </w:rPr>
        <w:t xml:space="preserve">Crime and Policing Act 2026 </w:t>
      </w:r>
    </w:p>
    <w:p w14:paraId="2F46A10C" w14:textId="477ED827" w:rsidR="00DC3773" w:rsidRDefault="009D7152" w:rsidP="003E322C">
      <w:pPr>
        <w:autoSpaceDE w:val="0"/>
        <w:autoSpaceDN w:val="0"/>
        <w:adjustRightInd w:val="0"/>
        <w:spacing w:after="0" w:line="240" w:lineRule="auto"/>
      </w:pPr>
      <w:hyperlink r:id="rId27" w:history="1">
        <w:r w:rsidR="00DC3773">
          <w:rPr>
            <w:rStyle w:val="Hyperlink"/>
            <w:rFonts w:ascii="Arial" w:hAnsi="Arial" w:cs="Arial"/>
            <w:bCs/>
            <w:color w:val="4EA72E"/>
            <w:sz w:val="24"/>
            <w:szCs w:val="24"/>
            <w:lang w:eastAsia="en-GB"/>
          </w:rPr>
          <w:t>Crime and Policing Act 2026 - GOV.UK</w:t>
        </w:r>
      </w:hyperlink>
    </w:p>
    <w:p w14:paraId="2DE2F68C" w14:textId="77777777" w:rsidR="00EC3DAA" w:rsidRDefault="00EC3DAA" w:rsidP="003E322C">
      <w:pPr>
        <w:autoSpaceDE w:val="0"/>
        <w:autoSpaceDN w:val="0"/>
        <w:adjustRightInd w:val="0"/>
        <w:spacing w:after="0" w:line="240" w:lineRule="auto"/>
      </w:pPr>
    </w:p>
    <w:p w14:paraId="74FAF6A4" w14:textId="4DEDCDF7" w:rsidR="002908B4" w:rsidRDefault="003D4C86" w:rsidP="003E322C">
      <w:pPr>
        <w:autoSpaceDE w:val="0"/>
        <w:autoSpaceDN w:val="0"/>
        <w:adjustRightInd w:val="0"/>
        <w:spacing w:after="0" w:line="240" w:lineRule="auto"/>
        <w:rPr>
          <w:rFonts w:ascii="Arial" w:hAnsi="Arial" w:cs="Arial"/>
          <w:b/>
          <w:bCs/>
          <w:color w:val="4EA72E"/>
          <w:sz w:val="24"/>
          <w:szCs w:val="24"/>
          <w:lang w:eastAsia="en-GB"/>
        </w:rPr>
      </w:pPr>
      <w:r w:rsidRPr="003D4C86">
        <w:rPr>
          <w:rFonts w:ascii="Arial" w:hAnsi="Arial" w:cs="Arial"/>
          <w:b/>
          <w:bCs/>
          <w:color w:val="4EA72E"/>
          <w:sz w:val="24"/>
          <w:szCs w:val="24"/>
        </w:rPr>
        <w:t xml:space="preserve">Information Sharing Duty statutory guidance </w:t>
      </w:r>
      <w:r>
        <w:rPr>
          <w:rFonts w:ascii="Arial" w:hAnsi="Arial" w:cs="Arial"/>
          <w:b/>
          <w:bCs/>
          <w:color w:val="4EA72E"/>
          <w:sz w:val="24"/>
          <w:szCs w:val="24"/>
        </w:rPr>
        <w:t>2026</w:t>
      </w:r>
      <w:r w:rsidR="002908B4">
        <w:rPr>
          <w:rFonts w:ascii="Arial" w:hAnsi="Arial" w:cs="Arial"/>
          <w:b/>
          <w:bCs/>
          <w:color w:val="4EA72E"/>
          <w:sz w:val="24"/>
          <w:szCs w:val="24"/>
        </w:rPr>
        <w:t xml:space="preserve"> </w:t>
      </w:r>
      <w:r w:rsidR="00EC3DAA">
        <w:rPr>
          <w:rFonts w:ascii="Arial" w:hAnsi="Arial" w:cs="Arial"/>
          <w:b/>
          <w:bCs/>
          <w:color w:val="4EA72E"/>
          <w:sz w:val="24"/>
          <w:szCs w:val="24"/>
        </w:rPr>
        <w:t>(not yet released</w:t>
      </w:r>
      <w:r w:rsidR="00D371B5">
        <w:rPr>
          <w:rFonts w:ascii="Arial" w:hAnsi="Arial" w:cs="Arial"/>
          <w:b/>
          <w:bCs/>
          <w:color w:val="4EA72E"/>
          <w:sz w:val="24"/>
          <w:szCs w:val="24"/>
        </w:rPr>
        <w:t xml:space="preserve"> at time of policy template release</w:t>
      </w:r>
      <w:r w:rsidR="00EC3DAA">
        <w:rPr>
          <w:rFonts w:ascii="Arial" w:hAnsi="Arial" w:cs="Arial"/>
          <w:b/>
          <w:bCs/>
          <w:color w:val="4EA72E"/>
          <w:sz w:val="24"/>
          <w:szCs w:val="24"/>
        </w:rPr>
        <w:t>)</w:t>
      </w:r>
    </w:p>
    <w:p w14:paraId="63E5A29C" w14:textId="77777777" w:rsidR="00DC3773" w:rsidRDefault="00DC3773" w:rsidP="003E322C">
      <w:pPr>
        <w:autoSpaceDE w:val="0"/>
        <w:autoSpaceDN w:val="0"/>
        <w:adjustRightInd w:val="0"/>
        <w:spacing w:after="0" w:line="240" w:lineRule="auto"/>
        <w:rPr>
          <w:rFonts w:ascii="Arial" w:hAnsi="Arial" w:cs="Arial"/>
          <w:bCs/>
          <w:color w:val="FF0000"/>
          <w:sz w:val="24"/>
          <w:szCs w:val="24"/>
          <w:lang w:eastAsia="en-GB"/>
        </w:rPr>
      </w:pPr>
    </w:p>
    <w:p w14:paraId="11C53B75" w14:textId="02326F54" w:rsidR="00627A37" w:rsidRPr="00B61943" w:rsidRDefault="00A019FF" w:rsidP="003E322C">
      <w:pPr>
        <w:autoSpaceDE w:val="0"/>
        <w:autoSpaceDN w:val="0"/>
        <w:adjustRightInd w:val="0"/>
        <w:spacing w:after="0" w:line="240" w:lineRule="auto"/>
        <w:rPr>
          <w:rFonts w:ascii="Arial" w:hAnsi="Arial" w:cs="Arial"/>
          <w:bCs/>
          <w:color w:val="FF0000"/>
          <w:sz w:val="24"/>
          <w:szCs w:val="24"/>
          <w:lang w:eastAsia="en-GB"/>
        </w:rPr>
      </w:pPr>
      <w:r w:rsidRPr="00B61943">
        <w:rPr>
          <w:rFonts w:ascii="Arial" w:hAnsi="Arial" w:cs="Arial"/>
          <w:bCs/>
          <w:color w:val="FF0000"/>
          <w:sz w:val="24"/>
          <w:szCs w:val="24"/>
          <w:lang w:eastAsia="en-GB"/>
        </w:rPr>
        <w:t>(</w:t>
      </w:r>
      <w:r w:rsidR="00627A37" w:rsidRPr="00B61943">
        <w:rPr>
          <w:rFonts w:ascii="Arial" w:hAnsi="Arial" w:cs="Arial"/>
          <w:bCs/>
          <w:color w:val="FF0000"/>
          <w:sz w:val="24"/>
          <w:szCs w:val="24"/>
          <w:lang w:eastAsia="en-GB"/>
        </w:rPr>
        <w:t>For nurseries</w:t>
      </w:r>
    </w:p>
    <w:p w14:paraId="5686B6BE" w14:textId="77777777" w:rsidR="00B847BF" w:rsidRPr="00B61943" w:rsidRDefault="00627A37" w:rsidP="005147C4">
      <w:pPr>
        <w:autoSpaceDE w:val="0"/>
        <w:autoSpaceDN w:val="0"/>
        <w:adjustRightInd w:val="0"/>
        <w:spacing w:after="0" w:line="240" w:lineRule="auto"/>
        <w:rPr>
          <w:bCs/>
          <w:sz w:val="24"/>
          <w:szCs w:val="24"/>
        </w:rPr>
      </w:pPr>
      <w:r w:rsidRPr="00B61943">
        <w:rPr>
          <w:rFonts w:ascii="Arial" w:hAnsi="Arial" w:cs="Arial"/>
          <w:bCs/>
          <w:color w:val="FF0000"/>
          <w:sz w:val="24"/>
          <w:szCs w:val="24"/>
          <w:lang w:eastAsia="en-GB"/>
        </w:rPr>
        <w:t>Sta</w:t>
      </w:r>
      <w:r w:rsidR="0068550C" w:rsidRPr="00B61943">
        <w:rPr>
          <w:rFonts w:ascii="Arial" w:hAnsi="Arial" w:cs="Arial"/>
          <w:bCs/>
          <w:color w:val="FF0000"/>
          <w:sz w:val="24"/>
          <w:szCs w:val="24"/>
          <w:lang w:eastAsia="en-GB"/>
        </w:rPr>
        <w:t>tutory Framework for the Early Years F</w:t>
      </w:r>
      <w:r w:rsidRPr="00B61943">
        <w:rPr>
          <w:rFonts w:ascii="Arial" w:hAnsi="Arial" w:cs="Arial"/>
          <w:bCs/>
          <w:color w:val="FF0000"/>
          <w:sz w:val="24"/>
          <w:szCs w:val="24"/>
          <w:lang w:eastAsia="en-GB"/>
        </w:rPr>
        <w:t>oun</w:t>
      </w:r>
      <w:r w:rsidR="0068550C" w:rsidRPr="00B61943">
        <w:rPr>
          <w:rFonts w:ascii="Arial" w:hAnsi="Arial" w:cs="Arial"/>
          <w:bCs/>
          <w:color w:val="FF0000"/>
          <w:sz w:val="24"/>
          <w:szCs w:val="24"/>
          <w:lang w:eastAsia="en-GB"/>
        </w:rPr>
        <w:t>dation S</w:t>
      </w:r>
      <w:r w:rsidR="00C96F97" w:rsidRPr="00B61943">
        <w:rPr>
          <w:rFonts w:ascii="Arial" w:hAnsi="Arial" w:cs="Arial"/>
          <w:bCs/>
          <w:color w:val="FF0000"/>
          <w:sz w:val="24"/>
          <w:szCs w:val="24"/>
          <w:lang w:eastAsia="en-GB"/>
        </w:rPr>
        <w:t>tage</w:t>
      </w:r>
      <w:r w:rsidR="00A019FF" w:rsidRPr="00B61943">
        <w:rPr>
          <w:rFonts w:ascii="Arial" w:hAnsi="Arial" w:cs="Arial"/>
          <w:bCs/>
          <w:color w:val="FF0000"/>
          <w:sz w:val="24"/>
          <w:szCs w:val="24"/>
          <w:lang w:eastAsia="en-GB"/>
        </w:rPr>
        <w:t>)</w:t>
      </w:r>
    </w:p>
    <w:p w14:paraId="091D7C8E" w14:textId="77777777" w:rsidR="00B847BF" w:rsidRDefault="00B847BF" w:rsidP="00B847BF">
      <w:pPr>
        <w:pStyle w:val="Default"/>
        <w:rPr>
          <w:sz w:val="22"/>
          <w:szCs w:val="22"/>
        </w:rPr>
      </w:pPr>
    </w:p>
    <w:p w14:paraId="4B400BC8" w14:textId="77777777" w:rsidR="003B0B56" w:rsidRDefault="003B0B56" w:rsidP="003B0B56">
      <w:pPr>
        <w:pStyle w:val="CM148"/>
        <w:rPr>
          <w:color w:val="000000"/>
          <w:sz w:val="22"/>
          <w:szCs w:val="22"/>
        </w:rPr>
      </w:pPr>
    </w:p>
    <w:p w14:paraId="7310DA56" w14:textId="4B398F1E" w:rsidR="008B2AAC" w:rsidRPr="00662707" w:rsidRDefault="00C77E9F">
      <w:pPr>
        <w:pStyle w:val="CM148"/>
        <w:numPr>
          <w:ilvl w:val="0"/>
          <w:numId w:val="12"/>
        </w:numPr>
        <w:ind w:right="212"/>
        <w:rPr>
          <w:color w:val="7030A0"/>
          <w:sz w:val="22"/>
          <w:szCs w:val="22"/>
        </w:rPr>
      </w:pPr>
      <w:r>
        <w:rPr>
          <w:noProof/>
          <w:color w:val="7030A0"/>
          <w:sz w:val="22"/>
          <w:szCs w:val="22"/>
        </w:rPr>
        <mc:AlternateContent>
          <mc:Choice Requires="wps">
            <w:drawing>
              <wp:anchor distT="0" distB="0" distL="114300" distR="114300" simplePos="0" relativeHeight="4" behindDoc="0" locked="0" layoutInCell="1" allowOverlap="1" wp14:anchorId="48852221" wp14:editId="65B77CBF">
                <wp:simplePos x="0" y="0"/>
                <wp:positionH relativeFrom="column">
                  <wp:posOffset>9525</wp:posOffset>
                </wp:positionH>
                <wp:positionV relativeFrom="paragraph">
                  <wp:posOffset>348615</wp:posOffset>
                </wp:positionV>
                <wp:extent cx="6477000" cy="5514340"/>
                <wp:effectExtent l="9525" t="6350" r="9525" b="13335"/>
                <wp:wrapTopAndBottom/>
                <wp:docPr id="2" name="Text Box 8"/>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6477000" cy="5514340"/>
                        </a:xfrm>
                        <a:prstGeom prst="rect">
                          <a:avLst/>
                        </a:prstGeom>
                        <a:solidFill>
                          <a:srgbClr val="FFFFFF"/>
                        </a:solidFill>
                        <a:ln w="9525">
                          <a:solidFill>
                            <a:srgbClr val="000000"/>
                          </a:solidFill>
                          <a:miter lim="800000"/>
                          <a:headEnd/>
                          <a:tailEnd/>
                        </a:ln>
                      </wps:spPr>
                      <wps:txbx>
                        <w:txbxContent>
                          <w:p w14:paraId="532AB8F2" w14:textId="23A79757" w:rsidR="003945E7" w:rsidRPr="003945E7" w:rsidRDefault="00EB76C5" w:rsidP="003945E7">
                            <w:pPr>
                              <w:pStyle w:val="Default"/>
                              <w:spacing w:after="80"/>
                              <w:rPr>
                                <w:rFonts w:ascii="Calibri" w:hAnsi="Calibri"/>
                                <w:color w:val="FF0000"/>
                              </w:rPr>
                            </w:pPr>
                            <w:r w:rsidRPr="00F47AC8">
                              <w:rPr>
                                <w:rFonts w:ascii="Calibri" w:hAnsi="Calibri"/>
                                <w:b/>
                                <w:bCs/>
                                <w:color w:val="auto"/>
                              </w:rPr>
                              <w:t xml:space="preserve">Key personnel </w:t>
                            </w:r>
                          </w:p>
                          <w:p w14:paraId="2905EFC3" w14:textId="7B3A0B90" w:rsidR="003945E7" w:rsidRPr="003945E7" w:rsidRDefault="003945E7" w:rsidP="003945E7">
                            <w:pPr>
                              <w:widowControl w:val="0"/>
                              <w:numPr>
                                <w:ilvl w:val="0"/>
                                <w:numId w:val="15"/>
                              </w:numPr>
                              <w:autoSpaceDE w:val="0"/>
                              <w:autoSpaceDN w:val="0"/>
                              <w:adjustRightInd w:val="0"/>
                              <w:spacing w:after="230" w:line="258" w:lineRule="atLeast"/>
                              <w:rPr>
                                <w:rFonts w:eastAsia="Times New Roman" w:cs="Arial"/>
                                <w:sz w:val="20"/>
                                <w:szCs w:val="20"/>
                                <w:lang w:eastAsia="en-GB"/>
                              </w:rPr>
                            </w:pPr>
                            <w:r w:rsidRPr="003945E7">
                              <w:rPr>
                                <w:rFonts w:eastAsia="Times New Roman" w:cs="Arial"/>
                                <w:b/>
                                <w:sz w:val="20"/>
                                <w:szCs w:val="20"/>
                                <w:lang w:eastAsia="en-GB"/>
                              </w:rPr>
                              <w:t>The designated safeguarding lead (DSL</w:t>
                            </w:r>
                            <w:r>
                              <w:rPr>
                                <w:rFonts w:eastAsia="Times New Roman" w:cs="Arial"/>
                                <w:b/>
                                <w:sz w:val="20"/>
                                <w:szCs w:val="20"/>
                                <w:lang w:eastAsia="en-GB"/>
                              </w:rPr>
                              <w:t xml:space="preserve"> - </w:t>
                            </w:r>
                            <w:r w:rsidRPr="003945E7">
                              <w:rPr>
                                <w:rFonts w:eastAsia="Times New Roman" w:cs="Arial"/>
                                <w:b/>
                                <w:sz w:val="20"/>
                                <w:szCs w:val="20"/>
                                <w:lang w:eastAsia="en-GB"/>
                              </w:rPr>
                              <w:t>member of senior management) is</w:t>
                            </w:r>
                            <w:r>
                              <w:rPr>
                                <w:rFonts w:eastAsia="Times New Roman" w:cs="Arial"/>
                                <w:b/>
                                <w:sz w:val="20"/>
                                <w:szCs w:val="20"/>
                                <w:lang w:eastAsia="en-GB"/>
                              </w:rPr>
                              <w:t xml:space="preserve"> </w:t>
                            </w:r>
                            <w:r w:rsidRPr="003945E7">
                              <w:rPr>
                                <w:rFonts w:eastAsia="Times New Roman" w:cs="Arial"/>
                                <w:sz w:val="20"/>
                                <w:szCs w:val="20"/>
                                <w:lang w:eastAsia="en-GB"/>
                              </w:rPr>
                              <w:t xml:space="preserve">Deborah Birdsall (Headteacher) </w:t>
                            </w:r>
                          </w:p>
                          <w:p w14:paraId="1BEFE729" w14:textId="4A9C053A" w:rsidR="003945E7" w:rsidRPr="003945E7" w:rsidRDefault="003945E7" w:rsidP="003945E7">
                            <w:pPr>
                              <w:widowControl w:val="0"/>
                              <w:autoSpaceDE w:val="0"/>
                              <w:autoSpaceDN w:val="0"/>
                              <w:adjustRightInd w:val="0"/>
                              <w:spacing w:after="240" w:line="258" w:lineRule="atLeast"/>
                              <w:rPr>
                                <w:rFonts w:eastAsia="Times New Roman" w:cs="Arial"/>
                                <w:sz w:val="20"/>
                                <w:szCs w:val="20"/>
                                <w:lang w:eastAsia="en-GB"/>
                              </w:rPr>
                            </w:pPr>
                            <w:r w:rsidRPr="003945E7">
                              <w:rPr>
                                <w:rFonts w:eastAsia="Times New Roman" w:cs="Arial"/>
                                <w:sz w:val="20"/>
                                <w:szCs w:val="20"/>
                                <w:lang w:eastAsia="en-GB"/>
                              </w:rPr>
                              <w:t xml:space="preserve">Contact details: email: </w:t>
                            </w:r>
                            <w:hyperlink r:id="rId28" w:history="1">
                              <w:r w:rsidRPr="003945E7">
                                <w:rPr>
                                  <w:rFonts w:eastAsia="Times New Roman" w:cs="Arial"/>
                                  <w:color w:val="0000FF"/>
                                  <w:sz w:val="20"/>
                                  <w:szCs w:val="20"/>
                                  <w:u w:val="single"/>
                                  <w:lang w:eastAsia="en-GB"/>
                                </w:rPr>
                                <w:t>headteacher@moorthorpe.wakefield.sch.uk</w:t>
                              </w:r>
                            </w:hyperlink>
                            <w:r>
                              <w:rPr>
                                <w:rFonts w:eastAsia="Times New Roman" w:cs="Arial"/>
                                <w:sz w:val="20"/>
                                <w:szCs w:val="20"/>
                                <w:lang w:eastAsia="en-GB"/>
                              </w:rPr>
                              <w:t xml:space="preserve">  </w:t>
                            </w:r>
                            <w:r w:rsidRPr="003945E7">
                              <w:rPr>
                                <w:rFonts w:eastAsia="Times New Roman" w:cs="Arial"/>
                                <w:sz w:val="20"/>
                                <w:szCs w:val="20"/>
                                <w:lang w:eastAsia="en-GB"/>
                              </w:rPr>
                              <w:t xml:space="preserve"> </w:t>
                            </w:r>
                            <w:r>
                              <w:rPr>
                                <w:rFonts w:eastAsia="Times New Roman" w:cs="Arial"/>
                                <w:sz w:val="20"/>
                                <w:szCs w:val="20"/>
                                <w:lang w:eastAsia="en-GB"/>
                              </w:rPr>
                              <w:t>T</w:t>
                            </w:r>
                            <w:r w:rsidRPr="003945E7">
                              <w:rPr>
                                <w:rFonts w:eastAsia="Times New Roman" w:cs="Arial"/>
                                <w:sz w:val="20"/>
                                <w:szCs w:val="20"/>
                                <w:lang w:eastAsia="en-GB"/>
                              </w:rPr>
                              <w:t xml:space="preserve">el: 01977 642820  </w:t>
                            </w:r>
                            <w:r w:rsidRPr="003945E7">
                              <w:rPr>
                                <w:rFonts w:eastAsia="Times New Roman" w:cs="Arial"/>
                                <w:sz w:val="20"/>
                                <w:szCs w:val="20"/>
                                <w:u w:val="single"/>
                                <w:lang w:eastAsia="en-GB"/>
                              </w:rPr>
                              <w:t xml:space="preserve">                                          </w:t>
                            </w:r>
                          </w:p>
                          <w:p w14:paraId="5D83C026" w14:textId="4BAF20A3" w:rsidR="003945E7" w:rsidRPr="003945E7" w:rsidRDefault="003945E7" w:rsidP="003945E7">
                            <w:pPr>
                              <w:widowControl w:val="0"/>
                              <w:numPr>
                                <w:ilvl w:val="0"/>
                                <w:numId w:val="15"/>
                              </w:numPr>
                              <w:autoSpaceDE w:val="0"/>
                              <w:autoSpaceDN w:val="0"/>
                              <w:adjustRightInd w:val="0"/>
                              <w:spacing w:after="240" w:line="258" w:lineRule="atLeast"/>
                              <w:rPr>
                                <w:rFonts w:eastAsia="Times New Roman" w:cs="Arial"/>
                                <w:sz w:val="20"/>
                                <w:szCs w:val="20"/>
                                <w:lang w:eastAsia="en-GB"/>
                              </w:rPr>
                            </w:pPr>
                            <w:r w:rsidRPr="003945E7">
                              <w:rPr>
                                <w:rFonts w:eastAsia="Times New Roman" w:cs="Arial"/>
                                <w:b/>
                                <w:sz w:val="20"/>
                                <w:szCs w:val="20"/>
                                <w:lang w:eastAsia="en-GB"/>
                              </w:rPr>
                              <w:t>The deputy DSLs are</w:t>
                            </w:r>
                            <w:r w:rsidRPr="003945E7">
                              <w:rPr>
                                <w:rFonts w:eastAsia="Times New Roman" w:cs="Arial"/>
                                <w:sz w:val="20"/>
                                <w:szCs w:val="20"/>
                                <w:lang w:eastAsia="en-GB"/>
                              </w:rPr>
                              <w:t xml:space="preserve"> Shauna Appleyard (Learning Mentor), </w:t>
                            </w:r>
                            <w:r w:rsidRPr="003945E7">
                              <w:rPr>
                                <w:rFonts w:eastAsia="Times New Roman" w:cs="Calibri"/>
                                <w:color w:val="000000"/>
                                <w:sz w:val="20"/>
                                <w:szCs w:val="20"/>
                                <w:lang w:eastAsia="en-GB"/>
                              </w:rPr>
                              <w:t>Lindsey Grace (Wellbeing Mentor),</w:t>
                            </w:r>
                            <w:r w:rsidRPr="003945E7">
                              <w:rPr>
                                <w:rFonts w:eastAsia="Times New Roman" w:cs="Arial"/>
                                <w:sz w:val="20"/>
                                <w:szCs w:val="20"/>
                                <w:lang w:eastAsia="en-GB"/>
                              </w:rPr>
                              <w:t xml:space="preserve"> Steph Field (KS2 Leader), </w:t>
                            </w:r>
                            <w:r>
                              <w:rPr>
                                <w:rFonts w:eastAsia="Times New Roman" w:cs="Arial"/>
                                <w:sz w:val="20"/>
                                <w:szCs w:val="20"/>
                                <w:lang w:eastAsia="en-GB"/>
                              </w:rPr>
                              <w:t>Gemma Currie (EYFS Leader), Faye Grainger</w:t>
                            </w:r>
                            <w:r w:rsidRPr="003945E7">
                              <w:rPr>
                                <w:rFonts w:eastAsia="Times New Roman" w:cs="Arial"/>
                                <w:sz w:val="20"/>
                                <w:szCs w:val="20"/>
                                <w:lang w:eastAsia="en-GB"/>
                              </w:rPr>
                              <w:t xml:space="preserve"> (Head of Resource), Justin Beardsmore, Debbie Gordon</w:t>
                            </w:r>
                            <w:r>
                              <w:rPr>
                                <w:rFonts w:eastAsia="Times New Roman" w:cs="Arial"/>
                                <w:sz w:val="20"/>
                                <w:szCs w:val="20"/>
                                <w:lang w:eastAsia="en-GB"/>
                              </w:rPr>
                              <w:t xml:space="preserve">, </w:t>
                            </w:r>
                            <w:r w:rsidRPr="003945E7">
                              <w:rPr>
                                <w:rFonts w:eastAsia="Times New Roman" w:cs="Arial"/>
                                <w:sz w:val="20"/>
                                <w:szCs w:val="20"/>
                                <w:lang w:eastAsia="en-GB"/>
                              </w:rPr>
                              <w:t xml:space="preserve">and </w:t>
                            </w:r>
                            <w:r>
                              <w:rPr>
                                <w:rFonts w:eastAsia="Times New Roman" w:cs="Arial"/>
                                <w:sz w:val="20"/>
                                <w:szCs w:val="20"/>
                                <w:lang w:eastAsia="en-GB"/>
                              </w:rPr>
                              <w:t>Jo Wortley</w:t>
                            </w:r>
                            <w:r w:rsidRPr="003945E7">
                              <w:rPr>
                                <w:rFonts w:eastAsia="Times New Roman" w:cs="Arial"/>
                                <w:sz w:val="20"/>
                                <w:szCs w:val="20"/>
                                <w:lang w:eastAsia="en-GB"/>
                              </w:rPr>
                              <w:t xml:space="preserve"> (SEN Unit)    </w:t>
                            </w:r>
                          </w:p>
                          <w:p w14:paraId="22934C2B" w14:textId="263D6CB4" w:rsidR="003945E7" w:rsidRPr="003945E7" w:rsidRDefault="003945E7" w:rsidP="003945E7">
                            <w:pPr>
                              <w:widowControl w:val="0"/>
                              <w:autoSpaceDE w:val="0"/>
                              <w:autoSpaceDN w:val="0"/>
                              <w:adjustRightInd w:val="0"/>
                              <w:spacing w:after="240" w:line="240" w:lineRule="auto"/>
                              <w:rPr>
                                <w:rFonts w:eastAsia="Times New Roman" w:cs="Arial"/>
                                <w:sz w:val="20"/>
                                <w:szCs w:val="20"/>
                                <w:lang w:eastAsia="en-GB"/>
                              </w:rPr>
                            </w:pPr>
                            <w:r w:rsidRPr="003945E7">
                              <w:rPr>
                                <w:rFonts w:eastAsia="Times New Roman" w:cs="Arial"/>
                                <w:sz w:val="20"/>
                                <w:szCs w:val="20"/>
                                <w:lang w:eastAsia="en-GB"/>
                              </w:rPr>
                              <w:t xml:space="preserve">Contact details: email: </w:t>
                            </w:r>
                            <w:hyperlink r:id="rId29" w:history="1">
                              <w:r w:rsidRPr="003945E7">
                                <w:rPr>
                                  <w:rFonts w:eastAsia="Times New Roman" w:cs="Arial"/>
                                  <w:color w:val="0000FF"/>
                                  <w:sz w:val="20"/>
                                  <w:szCs w:val="20"/>
                                  <w:u w:val="single"/>
                                  <w:lang w:eastAsia="en-GB"/>
                                </w:rPr>
                                <w:t>sappleyard@moorthorpe.wakefield.sch.uk</w:t>
                              </w:r>
                            </w:hyperlink>
                            <w:r w:rsidRPr="003945E7">
                              <w:rPr>
                                <w:rFonts w:eastAsia="Times New Roman" w:cs="Arial"/>
                                <w:sz w:val="20"/>
                                <w:szCs w:val="20"/>
                                <w:lang w:eastAsia="en-GB"/>
                              </w:rPr>
                              <w:t xml:space="preserve">, </w:t>
                            </w:r>
                            <w:hyperlink r:id="rId30" w:history="1">
                              <w:r w:rsidRPr="003945E7">
                                <w:rPr>
                                  <w:rFonts w:eastAsia="Times New Roman" w:cs="Arial"/>
                                  <w:color w:val="0000FF"/>
                                  <w:sz w:val="20"/>
                                  <w:szCs w:val="20"/>
                                  <w:u w:val="single"/>
                                  <w:lang w:eastAsia="en-GB"/>
                                </w:rPr>
                                <w:t>lgrace@moorthorpe.wakefield.sch.uk</w:t>
                              </w:r>
                            </w:hyperlink>
                            <w:r w:rsidRPr="003945E7">
                              <w:rPr>
                                <w:rFonts w:eastAsia="Times New Roman" w:cs="Arial"/>
                                <w:sz w:val="20"/>
                                <w:szCs w:val="20"/>
                                <w:lang w:eastAsia="en-GB"/>
                              </w:rPr>
                              <w:t xml:space="preserve">  </w:t>
                            </w:r>
                            <w:r w:rsidRPr="003945E7">
                              <w:rPr>
                                <w:rFonts w:eastAsia="Times New Roman" w:cs="Arial"/>
                                <w:sz w:val="20"/>
                                <w:szCs w:val="20"/>
                                <w:lang w:eastAsia="en-GB"/>
                              </w:rPr>
                              <w:br/>
                            </w:r>
                            <w:hyperlink r:id="rId31" w:history="1">
                              <w:r w:rsidRPr="003945E7">
                                <w:rPr>
                                  <w:rFonts w:eastAsia="Times New Roman" w:cs="Arial"/>
                                  <w:color w:val="0000FF"/>
                                  <w:sz w:val="20"/>
                                  <w:szCs w:val="20"/>
                                  <w:u w:val="single"/>
                                  <w:lang w:eastAsia="en-GB"/>
                                </w:rPr>
                                <w:t>sfield@moorthorpe.wakefield.sch.uk</w:t>
                              </w:r>
                            </w:hyperlink>
                            <w:r w:rsidRPr="003945E7">
                              <w:rPr>
                                <w:rFonts w:eastAsia="Times New Roman" w:cs="Arial"/>
                                <w:sz w:val="20"/>
                                <w:szCs w:val="20"/>
                                <w:lang w:eastAsia="en-GB"/>
                              </w:rPr>
                              <w:t xml:space="preserve">, </w:t>
                            </w:r>
                            <w:bookmarkStart w:id="1" w:name="_Hlk208143269"/>
                            <w:r>
                              <w:rPr>
                                <w:rFonts w:eastAsia="Times New Roman" w:cs="Arial"/>
                                <w:sz w:val="20"/>
                                <w:szCs w:val="20"/>
                                <w:lang w:eastAsia="en-GB"/>
                              </w:rPr>
                              <w:fldChar w:fldCharType="begin"/>
                            </w:r>
                            <w:r>
                              <w:rPr>
                                <w:rFonts w:eastAsia="Times New Roman" w:cs="Arial"/>
                                <w:sz w:val="20"/>
                                <w:szCs w:val="20"/>
                                <w:lang w:eastAsia="en-GB"/>
                              </w:rPr>
                              <w:instrText xml:space="preserve"> HYPERLINK "mailto:gcurrie@moorthorpe.wakefield.sch.uk" </w:instrText>
                            </w:r>
                            <w:r>
                              <w:rPr>
                                <w:rFonts w:eastAsia="Times New Roman" w:cs="Arial"/>
                                <w:sz w:val="20"/>
                                <w:szCs w:val="20"/>
                                <w:lang w:eastAsia="en-GB"/>
                              </w:rPr>
                              <w:fldChar w:fldCharType="separate"/>
                            </w:r>
                            <w:r w:rsidRPr="002A2831">
                              <w:rPr>
                                <w:rStyle w:val="Hyperlink"/>
                                <w:rFonts w:eastAsia="Times New Roman" w:cs="Arial"/>
                                <w:sz w:val="20"/>
                                <w:szCs w:val="20"/>
                                <w:lang w:eastAsia="en-GB"/>
                              </w:rPr>
                              <w:t>gcurrie@moorthorpe.wakefield.sch.uk</w:t>
                            </w:r>
                            <w:r>
                              <w:rPr>
                                <w:rFonts w:eastAsia="Times New Roman" w:cs="Arial"/>
                                <w:sz w:val="20"/>
                                <w:szCs w:val="20"/>
                                <w:lang w:eastAsia="en-GB"/>
                              </w:rPr>
                              <w:fldChar w:fldCharType="end"/>
                            </w:r>
                            <w:r>
                              <w:rPr>
                                <w:rFonts w:eastAsia="Times New Roman" w:cs="Arial"/>
                                <w:sz w:val="20"/>
                                <w:szCs w:val="20"/>
                                <w:lang w:eastAsia="en-GB"/>
                              </w:rPr>
                              <w:t xml:space="preserve">, </w:t>
                            </w:r>
                            <w:hyperlink r:id="rId32" w:history="1">
                              <w:r w:rsidRPr="002A2831">
                                <w:rPr>
                                  <w:rStyle w:val="Hyperlink"/>
                                  <w:rFonts w:eastAsia="Times New Roman" w:cs="Arial"/>
                                  <w:sz w:val="20"/>
                                  <w:szCs w:val="20"/>
                                  <w:lang w:eastAsia="en-GB"/>
                                </w:rPr>
                                <w:t>fgrainger</w:t>
                              </w:r>
                              <w:r w:rsidRPr="003945E7">
                                <w:rPr>
                                  <w:rStyle w:val="Hyperlink"/>
                                  <w:rFonts w:eastAsia="Times New Roman" w:cs="Arial"/>
                                  <w:sz w:val="20"/>
                                  <w:szCs w:val="20"/>
                                  <w:lang w:eastAsia="en-GB"/>
                                </w:rPr>
                                <w:t>@moorthorpe.wakefield.sch.uk</w:t>
                              </w:r>
                            </w:hyperlink>
                            <w:r w:rsidRPr="003945E7">
                              <w:rPr>
                                <w:rFonts w:eastAsia="Times New Roman" w:cs="Arial"/>
                                <w:sz w:val="20"/>
                                <w:szCs w:val="20"/>
                                <w:lang w:eastAsia="en-GB"/>
                              </w:rPr>
                              <w:t xml:space="preserve">, </w:t>
                            </w:r>
                            <w:hyperlink r:id="rId33" w:history="1">
                              <w:r w:rsidRPr="003945E7">
                                <w:rPr>
                                  <w:rFonts w:eastAsia="Times New Roman" w:cs="Arial"/>
                                  <w:color w:val="0000FF"/>
                                  <w:sz w:val="20"/>
                                  <w:szCs w:val="20"/>
                                  <w:u w:val="single"/>
                                  <w:lang w:eastAsia="en-GB"/>
                                </w:rPr>
                                <w:t>jbeardsmore@moorthorpe.wakefield.sch.uk</w:t>
                              </w:r>
                            </w:hyperlink>
                            <w:bookmarkEnd w:id="1"/>
                            <w:r w:rsidRPr="003945E7">
                              <w:rPr>
                                <w:rFonts w:eastAsia="Times New Roman" w:cs="Arial"/>
                                <w:sz w:val="20"/>
                                <w:szCs w:val="20"/>
                                <w:lang w:eastAsia="en-GB"/>
                              </w:rPr>
                              <w:t xml:space="preserve">, </w:t>
                            </w:r>
                            <w:hyperlink r:id="rId34" w:history="1">
                              <w:r w:rsidRPr="003945E7">
                                <w:rPr>
                                  <w:rFonts w:eastAsia="Times New Roman" w:cs="Arial"/>
                                  <w:color w:val="0000FF"/>
                                  <w:sz w:val="20"/>
                                  <w:szCs w:val="20"/>
                                  <w:u w:val="single"/>
                                  <w:lang w:eastAsia="en-GB"/>
                                </w:rPr>
                                <w:t>dgordon@moorthorpe.wakefield.sch.uk</w:t>
                              </w:r>
                            </w:hyperlink>
                            <w:r>
                              <w:rPr>
                                <w:rFonts w:eastAsia="Times New Roman" w:cs="Arial"/>
                                <w:sz w:val="20"/>
                                <w:szCs w:val="20"/>
                                <w:lang w:eastAsia="en-GB"/>
                              </w:rPr>
                              <w:t xml:space="preserve">, </w:t>
                            </w:r>
                            <w:hyperlink r:id="rId35" w:history="1">
                              <w:r w:rsidRPr="002A2831">
                                <w:rPr>
                                  <w:rStyle w:val="Hyperlink"/>
                                  <w:rFonts w:eastAsia="Times New Roman" w:cs="Arial"/>
                                  <w:sz w:val="20"/>
                                  <w:szCs w:val="20"/>
                                  <w:lang w:eastAsia="en-GB"/>
                                </w:rPr>
                                <w:t>jwortley@moorthorpe.wakefield.sch.uk</w:t>
                              </w:r>
                            </w:hyperlink>
                            <w:r>
                              <w:rPr>
                                <w:rFonts w:eastAsia="Times New Roman" w:cs="Arial"/>
                                <w:sz w:val="20"/>
                                <w:szCs w:val="20"/>
                                <w:lang w:eastAsia="en-GB"/>
                              </w:rPr>
                              <w:t xml:space="preserve">   T</w:t>
                            </w:r>
                            <w:r w:rsidRPr="003945E7">
                              <w:rPr>
                                <w:rFonts w:eastAsia="Times New Roman" w:cs="Arial"/>
                                <w:sz w:val="20"/>
                                <w:szCs w:val="20"/>
                                <w:lang w:eastAsia="en-GB"/>
                              </w:rPr>
                              <w:t>el: 01977 642820</w:t>
                            </w:r>
                          </w:p>
                          <w:p w14:paraId="07DDCBBE" w14:textId="77777777" w:rsidR="003945E7" w:rsidRPr="003945E7" w:rsidRDefault="003945E7" w:rsidP="003945E7">
                            <w:pPr>
                              <w:widowControl w:val="0"/>
                              <w:numPr>
                                <w:ilvl w:val="0"/>
                                <w:numId w:val="15"/>
                              </w:numPr>
                              <w:autoSpaceDE w:val="0"/>
                              <w:autoSpaceDN w:val="0"/>
                              <w:adjustRightInd w:val="0"/>
                              <w:spacing w:after="0" w:line="240" w:lineRule="auto"/>
                              <w:rPr>
                                <w:rFonts w:eastAsia="Times New Roman" w:cs="Arial"/>
                                <w:color w:val="000000"/>
                                <w:sz w:val="20"/>
                                <w:szCs w:val="20"/>
                                <w:lang w:eastAsia="en-GB"/>
                              </w:rPr>
                            </w:pPr>
                            <w:r w:rsidRPr="003945E7">
                              <w:rPr>
                                <w:rFonts w:eastAsia="Times New Roman" w:cs="Calibri"/>
                                <w:b/>
                                <w:color w:val="000000"/>
                                <w:sz w:val="20"/>
                                <w:szCs w:val="20"/>
                                <w:lang w:eastAsia="en-GB"/>
                              </w:rPr>
                              <w:t>The mental health leads are</w:t>
                            </w:r>
                            <w:r w:rsidRPr="003945E7">
                              <w:rPr>
                                <w:rFonts w:eastAsia="Times New Roman" w:cs="Calibri"/>
                                <w:b/>
                                <w:color w:val="000000"/>
                                <w:sz w:val="20"/>
                                <w:szCs w:val="20"/>
                                <w:lang w:eastAsia="en-GB"/>
                              </w:rPr>
                              <w:softHyphen/>
                            </w:r>
                            <w:r w:rsidRPr="003945E7">
                              <w:rPr>
                                <w:rFonts w:eastAsia="Times New Roman" w:cs="Calibri"/>
                                <w:b/>
                                <w:color w:val="000000"/>
                                <w:sz w:val="20"/>
                                <w:szCs w:val="20"/>
                                <w:lang w:eastAsia="en-GB"/>
                              </w:rPr>
                              <w:softHyphen/>
                            </w:r>
                            <w:r w:rsidRPr="003945E7">
                              <w:rPr>
                                <w:rFonts w:eastAsia="Times New Roman" w:cs="Calibri"/>
                                <w:b/>
                                <w:color w:val="000000"/>
                                <w:sz w:val="20"/>
                                <w:szCs w:val="20"/>
                                <w:lang w:eastAsia="en-GB"/>
                              </w:rPr>
                              <w:softHyphen/>
                            </w:r>
                            <w:r w:rsidRPr="003945E7">
                              <w:rPr>
                                <w:rFonts w:eastAsia="Times New Roman" w:cs="Calibri"/>
                                <w:b/>
                                <w:color w:val="000000"/>
                                <w:sz w:val="20"/>
                                <w:szCs w:val="20"/>
                                <w:lang w:eastAsia="en-GB"/>
                              </w:rPr>
                              <w:softHyphen/>
                            </w:r>
                            <w:r w:rsidRPr="003945E7">
                              <w:rPr>
                                <w:rFonts w:eastAsia="Times New Roman" w:cs="Calibri"/>
                                <w:b/>
                                <w:color w:val="000000"/>
                                <w:sz w:val="20"/>
                                <w:szCs w:val="20"/>
                                <w:lang w:eastAsia="en-GB"/>
                              </w:rPr>
                              <w:softHyphen/>
                            </w:r>
                            <w:r w:rsidRPr="003945E7">
                              <w:rPr>
                                <w:rFonts w:eastAsia="Times New Roman" w:cs="Calibri"/>
                                <w:b/>
                                <w:color w:val="000000"/>
                                <w:sz w:val="20"/>
                                <w:szCs w:val="20"/>
                                <w:lang w:eastAsia="en-GB"/>
                              </w:rPr>
                              <w:softHyphen/>
                            </w:r>
                            <w:r w:rsidRPr="003945E7">
                              <w:rPr>
                                <w:rFonts w:eastAsia="Times New Roman" w:cs="Calibri"/>
                                <w:b/>
                                <w:color w:val="000000"/>
                                <w:sz w:val="20"/>
                                <w:szCs w:val="20"/>
                                <w:lang w:eastAsia="en-GB"/>
                              </w:rPr>
                              <w:softHyphen/>
                            </w:r>
                            <w:r w:rsidRPr="003945E7">
                              <w:rPr>
                                <w:rFonts w:eastAsia="Times New Roman" w:cs="Calibri"/>
                                <w:b/>
                                <w:color w:val="000000"/>
                                <w:sz w:val="20"/>
                                <w:szCs w:val="20"/>
                                <w:lang w:eastAsia="en-GB"/>
                              </w:rPr>
                              <w:softHyphen/>
                            </w:r>
                            <w:r w:rsidRPr="003945E7">
                              <w:rPr>
                                <w:rFonts w:eastAsia="Times New Roman" w:cs="Calibri"/>
                                <w:b/>
                                <w:color w:val="000000"/>
                                <w:sz w:val="20"/>
                                <w:szCs w:val="20"/>
                                <w:lang w:eastAsia="en-GB"/>
                              </w:rPr>
                              <w:softHyphen/>
                            </w:r>
                            <w:r w:rsidRPr="003945E7">
                              <w:rPr>
                                <w:rFonts w:eastAsia="Times New Roman" w:cs="Calibri"/>
                                <w:b/>
                                <w:color w:val="000000"/>
                                <w:sz w:val="20"/>
                                <w:szCs w:val="20"/>
                                <w:lang w:eastAsia="en-GB"/>
                              </w:rPr>
                              <w:softHyphen/>
                            </w:r>
                            <w:r w:rsidRPr="003945E7">
                              <w:rPr>
                                <w:rFonts w:eastAsia="Times New Roman" w:cs="Calibri"/>
                                <w:b/>
                                <w:color w:val="000000"/>
                                <w:sz w:val="20"/>
                                <w:szCs w:val="20"/>
                                <w:lang w:eastAsia="en-GB"/>
                              </w:rPr>
                              <w:softHyphen/>
                            </w:r>
                            <w:r w:rsidRPr="003945E7">
                              <w:rPr>
                                <w:rFonts w:eastAsia="Times New Roman" w:cs="Calibri"/>
                                <w:b/>
                                <w:color w:val="000000"/>
                                <w:sz w:val="20"/>
                                <w:szCs w:val="20"/>
                                <w:lang w:eastAsia="en-GB"/>
                              </w:rPr>
                              <w:softHyphen/>
                            </w:r>
                            <w:r w:rsidRPr="003945E7">
                              <w:rPr>
                                <w:rFonts w:eastAsia="Times New Roman" w:cs="Calibri"/>
                                <w:b/>
                                <w:color w:val="000000"/>
                                <w:sz w:val="20"/>
                                <w:szCs w:val="20"/>
                                <w:lang w:eastAsia="en-GB"/>
                              </w:rPr>
                              <w:softHyphen/>
                            </w:r>
                            <w:r w:rsidRPr="003945E7">
                              <w:rPr>
                                <w:rFonts w:eastAsia="Times New Roman" w:cs="Calibri"/>
                                <w:b/>
                                <w:color w:val="000000"/>
                                <w:sz w:val="20"/>
                                <w:szCs w:val="20"/>
                                <w:lang w:eastAsia="en-GB"/>
                              </w:rPr>
                              <w:softHyphen/>
                            </w:r>
                            <w:r w:rsidRPr="003945E7">
                              <w:rPr>
                                <w:rFonts w:eastAsia="Times New Roman" w:cs="Calibri"/>
                                <w:b/>
                                <w:color w:val="000000"/>
                                <w:sz w:val="20"/>
                                <w:szCs w:val="20"/>
                                <w:lang w:eastAsia="en-GB"/>
                              </w:rPr>
                              <w:softHyphen/>
                            </w:r>
                            <w:r w:rsidRPr="003945E7">
                              <w:rPr>
                                <w:rFonts w:eastAsia="Times New Roman" w:cs="Calibri"/>
                                <w:b/>
                                <w:color w:val="000000"/>
                                <w:sz w:val="20"/>
                                <w:szCs w:val="20"/>
                                <w:lang w:eastAsia="en-GB"/>
                              </w:rPr>
                              <w:softHyphen/>
                            </w:r>
                            <w:r w:rsidRPr="003945E7">
                              <w:rPr>
                                <w:rFonts w:eastAsia="Times New Roman" w:cs="Calibri"/>
                                <w:b/>
                                <w:color w:val="000000"/>
                                <w:sz w:val="20"/>
                                <w:szCs w:val="20"/>
                                <w:lang w:eastAsia="en-GB"/>
                              </w:rPr>
                              <w:softHyphen/>
                            </w:r>
                            <w:r w:rsidRPr="003945E7">
                              <w:rPr>
                                <w:rFonts w:eastAsia="Times New Roman" w:cs="Calibri"/>
                                <w:b/>
                                <w:color w:val="000000"/>
                                <w:sz w:val="20"/>
                                <w:szCs w:val="20"/>
                                <w:lang w:eastAsia="en-GB"/>
                              </w:rPr>
                              <w:softHyphen/>
                            </w:r>
                            <w:r w:rsidRPr="003945E7">
                              <w:rPr>
                                <w:rFonts w:eastAsia="Times New Roman" w:cs="Calibri"/>
                                <w:b/>
                                <w:color w:val="000000"/>
                                <w:sz w:val="20"/>
                                <w:szCs w:val="20"/>
                                <w:lang w:eastAsia="en-GB"/>
                              </w:rPr>
                              <w:softHyphen/>
                            </w:r>
                            <w:r w:rsidRPr="003945E7">
                              <w:rPr>
                                <w:rFonts w:eastAsia="Times New Roman" w:cs="Calibri"/>
                                <w:b/>
                                <w:color w:val="000000"/>
                                <w:sz w:val="20"/>
                                <w:szCs w:val="20"/>
                                <w:lang w:eastAsia="en-GB"/>
                              </w:rPr>
                              <w:softHyphen/>
                            </w:r>
                            <w:r w:rsidRPr="003945E7">
                              <w:rPr>
                                <w:rFonts w:eastAsia="Times New Roman" w:cs="Calibri"/>
                                <w:b/>
                                <w:color w:val="000000"/>
                                <w:sz w:val="20"/>
                                <w:szCs w:val="20"/>
                                <w:lang w:eastAsia="en-GB"/>
                              </w:rPr>
                              <w:softHyphen/>
                              <w:t xml:space="preserve"> </w:t>
                            </w:r>
                            <w:r w:rsidRPr="003945E7">
                              <w:rPr>
                                <w:rFonts w:eastAsia="Times New Roman" w:cs="Calibri"/>
                                <w:color w:val="000000"/>
                                <w:sz w:val="20"/>
                                <w:szCs w:val="20"/>
                                <w:lang w:eastAsia="en-GB"/>
                              </w:rPr>
                              <w:t xml:space="preserve">Shauna Appleyard (Learning Mentor) and </w:t>
                            </w:r>
                            <w:bookmarkStart w:id="2" w:name="_Hlk208143174"/>
                            <w:r w:rsidRPr="003945E7">
                              <w:rPr>
                                <w:rFonts w:eastAsia="Times New Roman" w:cs="Calibri"/>
                                <w:color w:val="000000"/>
                                <w:sz w:val="20"/>
                                <w:szCs w:val="20"/>
                                <w:lang w:eastAsia="en-GB"/>
                              </w:rPr>
                              <w:t>Lindsey Grace (Wellbeing Mentor)</w:t>
                            </w:r>
                            <w:bookmarkEnd w:id="2"/>
                          </w:p>
                          <w:p w14:paraId="62DDDB63" w14:textId="77777777" w:rsidR="003945E7" w:rsidRPr="003945E7" w:rsidRDefault="003945E7" w:rsidP="003945E7">
                            <w:pPr>
                              <w:widowControl w:val="0"/>
                              <w:autoSpaceDE w:val="0"/>
                              <w:autoSpaceDN w:val="0"/>
                              <w:adjustRightInd w:val="0"/>
                              <w:spacing w:after="0" w:line="240" w:lineRule="auto"/>
                              <w:rPr>
                                <w:rFonts w:eastAsia="Times New Roman" w:cs="Arial"/>
                                <w:color w:val="000000"/>
                                <w:sz w:val="20"/>
                                <w:szCs w:val="20"/>
                                <w:lang w:eastAsia="en-GB"/>
                              </w:rPr>
                            </w:pPr>
                            <w:r w:rsidRPr="003945E7">
                              <w:rPr>
                                <w:rFonts w:eastAsia="Times New Roman" w:cs="Arial"/>
                                <w:color w:val="000000"/>
                                <w:sz w:val="20"/>
                                <w:szCs w:val="20"/>
                                <w:lang w:eastAsia="en-GB"/>
                              </w:rPr>
                              <w:t>Contact details: email: sappleyard@moorthorpe.wakefield.sch.uk       tel: 01977 642820</w:t>
                            </w:r>
                          </w:p>
                          <w:p w14:paraId="74365AF9" w14:textId="77777777" w:rsidR="003945E7" w:rsidRPr="003945E7" w:rsidRDefault="003945E7" w:rsidP="003945E7">
                            <w:pPr>
                              <w:widowControl w:val="0"/>
                              <w:autoSpaceDE w:val="0"/>
                              <w:autoSpaceDN w:val="0"/>
                              <w:adjustRightInd w:val="0"/>
                              <w:spacing w:after="0" w:line="240" w:lineRule="auto"/>
                              <w:rPr>
                                <w:rFonts w:eastAsia="Times New Roman" w:cs="Arial"/>
                                <w:color w:val="000000"/>
                                <w:sz w:val="20"/>
                                <w:szCs w:val="20"/>
                                <w:lang w:eastAsia="en-GB"/>
                              </w:rPr>
                            </w:pPr>
                            <w:r w:rsidRPr="003945E7">
                              <w:rPr>
                                <w:rFonts w:eastAsia="Times New Roman" w:cs="Arial"/>
                                <w:color w:val="000000"/>
                                <w:sz w:val="20"/>
                                <w:szCs w:val="20"/>
                                <w:lang w:eastAsia="en-GB"/>
                              </w:rPr>
                              <w:t>Contact details: email: lgrace@moorthorpe.wakefield.sch.uk       tel: 01977 642820</w:t>
                            </w:r>
                          </w:p>
                          <w:p w14:paraId="644D05E1" w14:textId="77777777" w:rsidR="003945E7" w:rsidRPr="003945E7" w:rsidRDefault="003945E7" w:rsidP="003945E7">
                            <w:pPr>
                              <w:widowControl w:val="0"/>
                              <w:autoSpaceDE w:val="0"/>
                              <w:autoSpaceDN w:val="0"/>
                              <w:adjustRightInd w:val="0"/>
                              <w:spacing w:after="0" w:line="240" w:lineRule="auto"/>
                              <w:ind w:left="720"/>
                              <w:rPr>
                                <w:rFonts w:eastAsia="Times New Roman" w:cs="Calibri"/>
                                <w:b/>
                                <w:color w:val="000000"/>
                                <w:sz w:val="20"/>
                                <w:szCs w:val="20"/>
                                <w:lang w:eastAsia="en-GB"/>
                              </w:rPr>
                            </w:pPr>
                          </w:p>
                          <w:p w14:paraId="79E779A7" w14:textId="77777777" w:rsidR="003945E7" w:rsidRPr="003945E7" w:rsidRDefault="003945E7" w:rsidP="003945E7">
                            <w:pPr>
                              <w:widowControl w:val="0"/>
                              <w:numPr>
                                <w:ilvl w:val="0"/>
                                <w:numId w:val="15"/>
                              </w:numPr>
                              <w:autoSpaceDE w:val="0"/>
                              <w:autoSpaceDN w:val="0"/>
                              <w:adjustRightInd w:val="0"/>
                              <w:spacing w:after="0" w:line="240" w:lineRule="auto"/>
                              <w:rPr>
                                <w:rFonts w:eastAsia="Times New Roman" w:cs="Arial"/>
                                <w:b/>
                                <w:bCs/>
                                <w:sz w:val="20"/>
                                <w:szCs w:val="20"/>
                                <w:lang w:eastAsia="en-GB"/>
                              </w:rPr>
                            </w:pPr>
                            <w:r w:rsidRPr="003945E7">
                              <w:rPr>
                                <w:rFonts w:eastAsia="Times New Roman" w:cs="Arial"/>
                                <w:b/>
                                <w:bCs/>
                                <w:sz w:val="20"/>
                                <w:szCs w:val="20"/>
                                <w:lang w:eastAsia="en-GB"/>
                              </w:rPr>
                              <w:t xml:space="preserve">The RSHE coordinator is </w:t>
                            </w:r>
                            <w:r w:rsidRPr="003945E7">
                              <w:rPr>
                                <w:rFonts w:eastAsia="Times New Roman" w:cs="Arial"/>
                                <w:bCs/>
                                <w:sz w:val="20"/>
                                <w:szCs w:val="20"/>
                                <w:lang w:eastAsia="en-GB"/>
                              </w:rPr>
                              <w:t>Mrs Amy Norman</w:t>
                            </w:r>
                          </w:p>
                          <w:p w14:paraId="4032F19B" w14:textId="77777777" w:rsidR="003945E7" w:rsidRPr="003945E7" w:rsidRDefault="003945E7" w:rsidP="003945E7">
                            <w:pPr>
                              <w:widowControl w:val="0"/>
                              <w:numPr>
                                <w:ilvl w:val="0"/>
                                <w:numId w:val="15"/>
                              </w:numPr>
                              <w:autoSpaceDE w:val="0"/>
                              <w:autoSpaceDN w:val="0"/>
                              <w:adjustRightInd w:val="0"/>
                              <w:spacing w:after="0" w:line="240" w:lineRule="auto"/>
                              <w:rPr>
                                <w:rFonts w:eastAsia="Times New Roman" w:cs="Arial"/>
                                <w:color w:val="000000"/>
                                <w:sz w:val="20"/>
                                <w:szCs w:val="20"/>
                                <w:lang w:eastAsia="en-GB"/>
                              </w:rPr>
                            </w:pPr>
                            <w:r w:rsidRPr="003945E7">
                              <w:rPr>
                                <w:b/>
                                <w:bCs/>
                                <w:sz w:val="20"/>
                                <w:szCs w:val="20"/>
                              </w:rPr>
                              <w:t>The Designated Teacher for LAC is</w:t>
                            </w:r>
                            <w:r w:rsidRPr="003945E7">
                              <w:rPr>
                                <w:sz w:val="20"/>
                                <w:szCs w:val="20"/>
                              </w:rPr>
                              <w:t xml:space="preserve"> Miss Katie Lawton</w:t>
                            </w:r>
                          </w:p>
                          <w:p w14:paraId="7D6B9D8C" w14:textId="77777777" w:rsidR="003945E7" w:rsidRPr="003945E7" w:rsidRDefault="003945E7" w:rsidP="003945E7">
                            <w:pPr>
                              <w:widowControl w:val="0"/>
                              <w:autoSpaceDE w:val="0"/>
                              <w:autoSpaceDN w:val="0"/>
                              <w:adjustRightInd w:val="0"/>
                              <w:spacing w:after="0" w:line="240" w:lineRule="auto"/>
                              <w:ind w:left="720"/>
                              <w:rPr>
                                <w:rFonts w:eastAsia="Times New Roman" w:cs="Arial"/>
                                <w:color w:val="000000"/>
                                <w:sz w:val="20"/>
                                <w:szCs w:val="20"/>
                                <w:lang w:eastAsia="en-GB"/>
                              </w:rPr>
                            </w:pPr>
                          </w:p>
                          <w:p w14:paraId="248806B0" w14:textId="77777777" w:rsidR="003945E7" w:rsidRPr="003945E7" w:rsidRDefault="003945E7" w:rsidP="003945E7">
                            <w:pPr>
                              <w:widowControl w:val="0"/>
                              <w:numPr>
                                <w:ilvl w:val="0"/>
                                <w:numId w:val="15"/>
                              </w:numPr>
                              <w:autoSpaceDE w:val="0"/>
                              <w:autoSpaceDN w:val="0"/>
                              <w:adjustRightInd w:val="0"/>
                              <w:spacing w:after="240" w:line="240" w:lineRule="auto"/>
                              <w:rPr>
                                <w:rFonts w:eastAsia="Times New Roman" w:cs="Arial"/>
                                <w:sz w:val="20"/>
                                <w:szCs w:val="20"/>
                                <w:lang w:eastAsia="en-GB"/>
                              </w:rPr>
                            </w:pPr>
                            <w:r w:rsidRPr="003945E7">
                              <w:rPr>
                                <w:rFonts w:eastAsia="Times New Roman" w:cs="Arial"/>
                                <w:b/>
                                <w:sz w:val="20"/>
                                <w:szCs w:val="20"/>
                                <w:lang w:eastAsia="en-GB"/>
                              </w:rPr>
                              <w:t>The Safeguarding governor is</w:t>
                            </w:r>
                            <w:r w:rsidRPr="003945E7">
                              <w:rPr>
                                <w:rFonts w:eastAsia="Times New Roman" w:cs="Arial"/>
                                <w:sz w:val="20"/>
                                <w:szCs w:val="20"/>
                                <w:lang w:eastAsia="en-GB"/>
                              </w:rPr>
                              <w:t xml:space="preserve"> Charlotte Jones </w:t>
                            </w:r>
                          </w:p>
                          <w:p w14:paraId="1175471C" w14:textId="77777777" w:rsidR="003945E7" w:rsidRPr="003945E7" w:rsidRDefault="003945E7" w:rsidP="003945E7">
                            <w:pPr>
                              <w:widowControl w:val="0"/>
                              <w:autoSpaceDE w:val="0"/>
                              <w:autoSpaceDN w:val="0"/>
                              <w:adjustRightInd w:val="0"/>
                              <w:spacing w:after="240" w:line="240" w:lineRule="auto"/>
                              <w:rPr>
                                <w:rFonts w:eastAsia="Times New Roman" w:cs="Arial"/>
                                <w:sz w:val="20"/>
                                <w:szCs w:val="20"/>
                                <w:lang w:eastAsia="en-GB"/>
                              </w:rPr>
                            </w:pPr>
                            <w:r w:rsidRPr="003945E7">
                              <w:rPr>
                                <w:rFonts w:eastAsia="Times New Roman" w:cs="Arial"/>
                                <w:sz w:val="20"/>
                                <w:szCs w:val="20"/>
                                <w:lang w:eastAsia="en-GB"/>
                              </w:rPr>
                              <w:t xml:space="preserve">Contact details: email: </w:t>
                            </w:r>
                            <w:hyperlink r:id="rId36" w:history="1">
                              <w:r w:rsidRPr="003945E7">
                                <w:rPr>
                                  <w:rFonts w:eastAsia="Times New Roman" w:cs="Arial"/>
                                  <w:color w:val="0000FF"/>
                                  <w:sz w:val="20"/>
                                  <w:szCs w:val="20"/>
                                  <w:u w:val="single"/>
                                  <w:lang w:eastAsia="en-GB"/>
                                </w:rPr>
                                <w:t>cjones@moorthorpe.wakefield.sch.uk</w:t>
                              </w:r>
                            </w:hyperlink>
                            <w:r w:rsidRPr="003945E7">
                              <w:rPr>
                                <w:rFonts w:eastAsia="Times New Roman" w:cs="Arial"/>
                                <w:sz w:val="20"/>
                                <w:szCs w:val="20"/>
                                <w:lang w:eastAsia="en-GB"/>
                              </w:rPr>
                              <w:t xml:space="preserve">    tel: 01977 642820</w:t>
                            </w:r>
                          </w:p>
                          <w:p w14:paraId="5B35C759" w14:textId="77777777" w:rsidR="003945E7" w:rsidRPr="003945E7" w:rsidRDefault="003945E7" w:rsidP="003945E7">
                            <w:pPr>
                              <w:widowControl w:val="0"/>
                              <w:numPr>
                                <w:ilvl w:val="0"/>
                                <w:numId w:val="15"/>
                              </w:numPr>
                              <w:autoSpaceDE w:val="0"/>
                              <w:autoSpaceDN w:val="0"/>
                              <w:adjustRightInd w:val="0"/>
                              <w:spacing w:after="0" w:line="240" w:lineRule="auto"/>
                              <w:rPr>
                                <w:rFonts w:eastAsia="Times New Roman" w:cs="Arial"/>
                                <w:color w:val="000000"/>
                                <w:sz w:val="20"/>
                                <w:szCs w:val="20"/>
                                <w:lang w:eastAsia="en-GB"/>
                              </w:rPr>
                            </w:pPr>
                            <w:r w:rsidRPr="003945E7">
                              <w:rPr>
                                <w:rFonts w:eastAsia="Times New Roman" w:cs="Arial"/>
                                <w:b/>
                                <w:color w:val="000000"/>
                                <w:sz w:val="20"/>
                                <w:szCs w:val="20"/>
                                <w:lang w:eastAsia="en-GB"/>
                              </w:rPr>
                              <w:t>Chair of Governors is</w:t>
                            </w:r>
                            <w:r w:rsidRPr="003945E7">
                              <w:rPr>
                                <w:rFonts w:eastAsia="Times New Roman" w:cs="Arial"/>
                                <w:color w:val="000000"/>
                                <w:sz w:val="20"/>
                                <w:szCs w:val="20"/>
                                <w:lang w:eastAsia="en-GB"/>
                              </w:rPr>
                              <w:t xml:space="preserve"> Karen Rubbathan </w:t>
                            </w:r>
                          </w:p>
                          <w:p w14:paraId="392D9ACB" w14:textId="77777777" w:rsidR="003945E7" w:rsidRPr="003945E7" w:rsidRDefault="003945E7" w:rsidP="003945E7">
                            <w:pPr>
                              <w:widowControl w:val="0"/>
                              <w:autoSpaceDE w:val="0"/>
                              <w:autoSpaceDN w:val="0"/>
                              <w:adjustRightInd w:val="0"/>
                              <w:spacing w:after="240" w:line="240" w:lineRule="auto"/>
                              <w:rPr>
                                <w:rFonts w:eastAsia="Times New Roman" w:cs="Arial"/>
                                <w:sz w:val="20"/>
                                <w:szCs w:val="20"/>
                                <w:lang w:eastAsia="en-GB"/>
                              </w:rPr>
                            </w:pPr>
                            <w:r w:rsidRPr="003945E7">
                              <w:rPr>
                                <w:rFonts w:eastAsia="Times New Roman" w:cs="Arial"/>
                                <w:sz w:val="20"/>
                                <w:szCs w:val="20"/>
                                <w:lang w:eastAsia="en-GB"/>
                              </w:rPr>
                              <w:t xml:space="preserve">Contact details: email: </w:t>
                            </w:r>
                            <w:hyperlink r:id="rId37" w:history="1">
                              <w:r w:rsidRPr="003945E7">
                                <w:rPr>
                                  <w:rFonts w:eastAsia="Times New Roman" w:cs="Arial"/>
                                  <w:color w:val="0000FF"/>
                                  <w:sz w:val="20"/>
                                  <w:szCs w:val="20"/>
                                  <w:u w:val="single"/>
                                  <w:lang w:eastAsia="en-GB"/>
                                </w:rPr>
                                <w:t>krubbathan@moorthorpe.wakefield.sch.uk</w:t>
                              </w:r>
                            </w:hyperlink>
                            <w:r w:rsidRPr="003945E7">
                              <w:rPr>
                                <w:rFonts w:eastAsia="Times New Roman" w:cs="Arial"/>
                                <w:sz w:val="20"/>
                                <w:szCs w:val="20"/>
                                <w:lang w:eastAsia="en-GB"/>
                              </w:rPr>
                              <w:t xml:space="preserve">    tel: 01977 642820</w:t>
                            </w:r>
                          </w:p>
                          <w:p w14:paraId="25982215" w14:textId="77777777" w:rsidR="003945E7" w:rsidRPr="003945E7" w:rsidRDefault="003945E7" w:rsidP="003945E7">
                            <w:pPr>
                              <w:widowControl w:val="0"/>
                              <w:numPr>
                                <w:ilvl w:val="0"/>
                                <w:numId w:val="15"/>
                              </w:numPr>
                              <w:autoSpaceDE w:val="0"/>
                              <w:autoSpaceDN w:val="0"/>
                              <w:adjustRightInd w:val="0"/>
                              <w:spacing w:after="240" w:line="258" w:lineRule="atLeast"/>
                              <w:rPr>
                                <w:rFonts w:eastAsia="Times New Roman" w:cs="Arial"/>
                                <w:sz w:val="20"/>
                                <w:szCs w:val="20"/>
                                <w:lang w:eastAsia="en-GB"/>
                              </w:rPr>
                            </w:pPr>
                            <w:r w:rsidRPr="003945E7">
                              <w:rPr>
                                <w:rFonts w:eastAsia="Times New Roman" w:cs="Arial"/>
                                <w:b/>
                                <w:sz w:val="20"/>
                                <w:szCs w:val="20"/>
                                <w:lang w:eastAsia="en-GB"/>
                              </w:rPr>
                              <w:t>The headteacher is</w:t>
                            </w:r>
                            <w:r w:rsidRPr="003945E7">
                              <w:rPr>
                                <w:rFonts w:eastAsia="Times New Roman" w:cs="Arial"/>
                                <w:sz w:val="20"/>
                                <w:szCs w:val="20"/>
                                <w:lang w:eastAsia="en-GB"/>
                              </w:rPr>
                              <w:t xml:space="preserve"> Deborah Birdsall.   Contact details: email: </w:t>
                            </w:r>
                            <w:hyperlink r:id="rId38" w:history="1">
                              <w:r w:rsidRPr="003945E7">
                                <w:rPr>
                                  <w:rFonts w:eastAsia="Times New Roman" w:cs="Arial"/>
                                  <w:color w:val="0000FF"/>
                                  <w:sz w:val="20"/>
                                  <w:szCs w:val="20"/>
                                  <w:u w:val="single"/>
                                  <w:lang w:eastAsia="en-GB"/>
                                </w:rPr>
                                <w:t>headteacher@moorthorpe.wakefield.sch.uk</w:t>
                              </w:r>
                            </w:hyperlink>
                          </w:p>
                          <w:p w14:paraId="617CC80F" w14:textId="77777777" w:rsidR="00F3668F" w:rsidRDefault="00F3668F" w:rsidP="003346FF">
                            <w:pPr>
                              <w:pStyle w:val="Default"/>
                              <w:rPr>
                                <w:rFonts w:ascii="Calibri" w:hAnsi="Calibri"/>
                                <w:sz w:val="20"/>
                                <w:szCs w:val="20"/>
                              </w:rPr>
                            </w:pPr>
                          </w:p>
                          <w:p w14:paraId="4462F4CF" w14:textId="1231078A" w:rsidR="003945E7" w:rsidRDefault="00F3668F" w:rsidP="003346FF">
                            <w:pPr>
                              <w:pStyle w:val="Default"/>
                              <w:rPr>
                                <w:rFonts w:ascii="Calibri" w:hAnsi="Calibri"/>
                                <w:color w:val="4EA72E"/>
                                <w:sz w:val="20"/>
                                <w:szCs w:val="20"/>
                              </w:rPr>
                            </w:pPr>
                            <w:r>
                              <w:rPr>
                                <w:rFonts w:ascii="Calibri" w:hAnsi="Calibri"/>
                                <w:sz w:val="20"/>
                                <w:szCs w:val="20"/>
                              </w:rPr>
                              <w:t>Contact details for the DSL te</w:t>
                            </w:r>
                            <w:r w:rsidR="003945E7">
                              <w:rPr>
                                <w:rFonts w:ascii="Calibri" w:hAnsi="Calibri"/>
                                <w:sz w:val="20"/>
                                <w:szCs w:val="20"/>
                              </w:rPr>
                              <w:t xml:space="preserve">am: </w:t>
                            </w:r>
                            <w:r w:rsidR="00DC3773">
                              <w:rPr>
                                <w:rFonts w:ascii="Calibri" w:hAnsi="Calibri"/>
                                <w:color w:val="4EA72E"/>
                                <w:sz w:val="20"/>
                                <w:szCs w:val="20"/>
                              </w:rPr>
                              <w:t>General DSL mailbox</w:t>
                            </w:r>
                            <w:r w:rsidR="003945E7">
                              <w:rPr>
                                <w:rFonts w:ascii="Calibri" w:hAnsi="Calibri"/>
                                <w:color w:val="4EA72E"/>
                                <w:sz w:val="20"/>
                                <w:szCs w:val="20"/>
                              </w:rPr>
                              <w:t xml:space="preserve"> </w:t>
                            </w:r>
                            <w:hyperlink r:id="rId39" w:history="1">
                              <w:r w:rsidR="003945E7" w:rsidRPr="002A2831">
                                <w:rPr>
                                  <w:rStyle w:val="Hyperlink"/>
                                  <w:rFonts w:ascii="Calibri" w:hAnsi="Calibri"/>
                                  <w:sz w:val="20"/>
                                  <w:szCs w:val="20"/>
                                </w:rPr>
                                <w:t>dsl@moorthorpe.wakefield.sch.uk</w:t>
                              </w:r>
                            </w:hyperlink>
                          </w:p>
                          <w:p w14:paraId="02E1EB0F" w14:textId="77777777" w:rsidR="003945E7" w:rsidRDefault="003945E7" w:rsidP="003346FF">
                            <w:pPr>
                              <w:pStyle w:val="Default"/>
                              <w:rPr>
                                <w:rFonts w:ascii="Calibri" w:hAnsi="Calibri"/>
                                <w:color w:val="4EA72E"/>
                                <w:sz w:val="20"/>
                                <w:szCs w:val="20"/>
                              </w:rPr>
                            </w:pPr>
                          </w:p>
                          <w:p w14:paraId="1077DF39" w14:textId="228CFC7D" w:rsidR="00EB76C5" w:rsidRPr="003945E7" w:rsidRDefault="003945E7" w:rsidP="003945E7">
                            <w:pPr>
                              <w:pStyle w:val="Default"/>
                              <w:rPr>
                                <w:rFonts w:ascii="Calibri" w:hAnsi="Calibri"/>
                                <w:sz w:val="20"/>
                                <w:szCs w:val="20"/>
                              </w:rPr>
                            </w:pPr>
                            <w:r>
                              <w:rPr>
                                <w:rFonts w:ascii="Calibri" w:hAnsi="Calibri"/>
                                <w:sz w:val="20"/>
                                <w:szCs w:val="20"/>
                              </w:rPr>
                              <w:t>W</w:t>
                            </w:r>
                            <w:r w:rsidR="00F3668F">
                              <w:rPr>
                                <w:rFonts w:ascii="Calibri" w:hAnsi="Calibri"/>
                                <w:sz w:val="20"/>
                                <w:szCs w:val="20"/>
                              </w:rPr>
                              <w:t>ork safeguarding mobile phone/ phone divert option over holidays</w:t>
                            </w:r>
                            <w:r>
                              <w:rPr>
                                <w:rFonts w:ascii="Calibri" w:hAnsi="Calibri"/>
                                <w:sz w:val="20"/>
                                <w:szCs w:val="20"/>
                              </w:rPr>
                              <w:t xml:space="preserve"> (DB 07803470544</w:t>
                            </w:r>
                            <w:r w:rsidR="00F3668F">
                              <w:rPr>
                                <w:rFonts w:ascii="Calibri" w:hAnsi="Calibri"/>
                                <w:sz w:val="20"/>
                                <w:szCs w:val="20"/>
                              </w:rPr>
                              <w:t>).</w:t>
                            </w:r>
                          </w:p>
                        </w:txbxContent>
                      </wps:txbx>
                      <wps:bodyPr rot="0" vert="horz" wrap="square" lIns="91440" tIns="45720" rIns="91440" bIns="45720" anchor="t" anchorCtr="0" upright="1">
                        <a:noAutofit/>
                      </wps:bodyPr>
                    </wps:wsp>
                  </a:graphicData>
                </a:graphic>
                <wp14:sizeRelH relativeFrom="margin">
                  <wp14:pctWidth>0</wp14:pctWidth>
                </wp14:sizeRelH>
                <wp14:sizeRelV relativeFrom="margin">
                  <wp14:pctHeight>0</wp14:pctHeight>
                </wp14:sizeRelV>
              </wp:anchor>
            </w:drawing>
          </mc:Choice>
          <mc:Fallback>
            <w:pict>
              <v:shape w14:anchorId="48852221" id="Text Box 8" o:spid="_x0000_s1028" type="#_x0000_t202" style="position:absolute;left:0;text-align:left;margin-left:.75pt;margin-top:27.45pt;width:510pt;height:434.2pt;z-index:4;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obpwIMQIAAFgEAAAOAAAAZHJzL2Uyb0RvYy54bWysVNtu2zAMfR+wfxD0vjjJkiY14hRdugwD&#10;ugvQ7gNoWY6FyaImKbGzrx8lp2nWYS/D/CCIInV4eEh5ddO3mh2k8wpNwSejMWfSCKyU2RX82+P2&#10;zZIzH8BUoNHIgh+l5zfr169Wnc3lFBvUlXSMQIzPO1vwJgSbZ5kXjWzBj9BKQ84aXQuBTLfLKgcd&#10;obc6m47HV1mHrrIOhfSeTu8GJ18n/LqWInypay8D0wUnbiGtLq1lXLP1CvKdA9socaIB/8CiBWUo&#10;6RnqDgKwvVN/QLVKOPRYh5HANsO6VkKmGqiayfhFNQ8NWJlqIXG8Pcvk/x+s+Hz46piqCj7lzEBL&#10;LXqUfWDvsGfLqE5nfU5BD5bCQk/H1OVUqbf3KL57ZnDTgNnJW+ewayRUxG4Sb2YXVwccH0HK7hNW&#10;lAb2ARNQX7s2SkdiMEKnLh3PnYlUBB1ezRaL8Zhcgnzz+WT2dpZ6l0H+dN06Hz5IbFncFNxR6xM8&#10;HO59iHQgfwqJ2TxqVW2V1slwu3KjHTsAjck2famCF2HasK7g1/PpfFDgrxBENbIdsv6WqVWB5l2r&#10;tuDLcxDkUbf3pqILkAdQetgTZW1OQkbtBhVDX/anjlF8FLnE6kjKOhzGm54jbRp0PznraLQL7n/s&#10;wUnO9EdD3bmezEg9FpIxmy+mZLhLT3npASMIquCBs2G7CcP72Vundg1lGubB4C11tFZJ62dWJ/o0&#10;vqkFp6cW38elnaKefwjrXwAAAP//AwBQSwMEFAAGAAgAAAAhAMUNLczeAAAACQEAAA8AAABkcnMv&#10;ZG93bnJldi54bWxMj8FOwzAQRO9I/IO1SFxQ65C0pQlxKoQEojdoEVzdeJtE2Otgu2n4e5wTHGdn&#10;NPum3IxGswGd7ywJuJ0nwJBqqzpqBLzvn2ZrYD5IUlJbQgE/6GFTXV6UslD2TG847ELDYgn5Qgpo&#10;Q+gLzn3dopF+bnuk6B2tMzJE6RqunDzHcqN5miQrbmRH8UMre3xssf7anYyA9eJl+PTb7PWjXh11&#10;Hm7uhudvJ8T11fhwDyzgGP7CMOFHdKgi08GeSHmmo17GoIDlIgc22Uk6XQ4C8jTLgFcl/7+g+gUA&#10;AP//AwBQSwECLQAUAAYACAAAACEAtoM4kv4AAADhAQAAEwAAAAAAAAAAAAAAAAAAAAAAW0NvbnRl&#10;bnRfVHlwZXNdLnhtbFBLAQItABQABgAIAAAAIQA4/SH/1gAAAJQBAAALAAAAAAAAAAAAAAAAAC8B&#10;AABfcmVscy8ucmVsc1BLAQItABQABgAIAAAAIQDobpwIMQIAAFgEAAAOAAAAAAAAAAAAAAAAAC4C&#10;AABkcnMvZTJvRG9jLnhtbFBLAQItABQABgAIAAAAIQDFDS3M3gAAAAkBAAAPAAAAAAAAAAAAAAAA&#10;AIsEAABkcnMvZG93bnJldi54bWxQSwUGAAAAAAQABADzAAAAlgUAAAAA&#10;">
                <v:textbox>
                  <w:txbxContent>
                    <w:p w14:paraId="532AB8F2" w14:textId="23A79757" w:rsidR="003945E7" w:rsidRPr="003945E7" w:rsidRDefault="00EB76C5" w:rsidP="003945E7">
                      <w:pPr>
                        <w:pStyle w:val="Default"/>
                        <w:spacing w:after="80"/>
                        <w:rPr>
                          <w:rFonts w:ascii="Calibri" w:hAnsi="Calibri"/>
                          <w:color w:val="FF0000"/>
                        </w:rPr>
                      </w:pPr>
                      <w:r w:rsidRPr="00F47AC8">
                        <w:rPr>
                          <w:rFonts w:ascii="Calibri" w:hAnsi="Calibri"/>
                          <w:b/>
                          <w:bCs/>
                          <w:color w:val="auto"/>
                        </w:rPr>
                        <w:t xml:space="preserve">Key personnel </w:t>
                      </w:r>
                    </w:p>
                    <w:p w14:paraId="2905EFC3" w14:textId="7B3A0B90" w:rsidR="003945E7" w:rsidRPr="003945E7" w:rsidRDefault="003945E7" w:rsidP="003945E7">
                      <w:pPr>
                        <w:widowControl w:val="0"/>
                        <w:numPr>
                          <w:ilvl w:val="0"/>
                          <w:numId w:val="15"/>
                        </w:numPr>
                        <w:autoSpaceDE w:val="0"/>
                        <w:autoSpaceDN w:val="0"/>
                        <w:adjustRightInd w:val="0"/>
                        <w:spacing w:after="230" w:line="258" w:lineRule="atLeast"/>
                        <w:rPr>
                          <w:rFonts w:eastAsia="Times New Roman" w:cs="Arial"/>
                          <w:sz w:val="20"/>
                          <w:szCs w:val="20"/>
                          <w:lang w:eastAsia="en-GB"/>
                        </w:rPr>
                      </w:pPr>
                      <w:r w:rsidRPr="003945E7">
                        <w:rPr>
                          <w:rFonts w:eastAsia="Times New Roman" w:cs="Arial"/>
                          <w:b/>
                          <w:sz w:val="20"/>
                          <w:szCs w:val="20"/>
                          <w:lang w:eastAsia="en-GB"/>
                        </w:rPr>
                        <w:t>The designated safeguarding lead (DSL</w:t>
                      </w:r>
                      <w:r>
                        <w:rPr>
                          <w:rFonts w:eastAsia="Times New Roman" w:cs="Arial"/>
                          <w:b/>
                          <w:sz w:val="20"/>
                          <w:szCs w:val="20"/>
                          <w:lang w:eastAsia="en-GB"/>
                        </w:rPr>
                        <w:t xml:space="preserve"> - </w:t>
                      </w:r>
                      <w:r w:rsidRPr="003945E7">
                        <w:rPr>
                          <w:rFonts w:eastAsia="Times New Roman" w:cs="Arial"/>
                          <w:b/>
                          <w:sz w:val="20"/>
                          <w:szCs w:val="20"/>
                          <w:lang w:eastAsia="en-GB"/>
                        </w:rPr>
                        <w:t>member of senior management) is</w:t>
                      </w:r>
                      <w:r>
                        <w:rPr>
                          <w:rFonts w:eastAsia="Times New Roman" w:cs="Arial"/>
                          <w:b/>
                          <w:sz w:val="20"/>
                          <w:szCs w:val="20"/>
                          <w:lang w:eastAsia="en-GB"/>
                        </w:rPr>
                        <w:t xml:space="preserve"> </w:t>
                      </w:r>
                      <w:r w:rsidRPr="003945E7">
                        <w:rPr>
                          <w:rFonts w:eastAsia="Times New Roman" w:cs="Arial"/>
                          <w:sz w:val="20"/>
                          <w:szCs w:val="20"/>
                          <w:lang w:eastAsia="en-GB"/>
                        </w:rPr>
                        <w:t xml:space="preserve">Deborah Birdsall (Headteacher) </w:t>
                      </w:r>
                    </w:p>
                    <w:p w14:paraId="1BEFE729" w14:textId="4A9C053A" w:rsidR="003945E7" w:rsidRPr="003945E7" w:rsidRDefault="003945E7" w:rsidP="003945E7">
                      <w:pPr>
                        <w:widowControl w:val="0"/>
                        <w:autoSpaceDE w:val="0"/>
                        <w:autoSpaceDN w:val="0"/>
                        <w:adjustRightInd w:val="0"/>
                        <w:spacing w:after="240" w:line="258" w:lineRule="atLeast"/>
                        <w:rPr>
                          <w:rFonts w:eastAsia="Times New Roman" w:cs="Arial"/>
                          <w:sz w:val="20"/>
                          <w:szCs w:val="20"/>
                          <w:lang w:eastAsia="en-GB"/>
                        </w:rPr>
                      </w:pPr>
                      <w:r w:rsidRPr="003945E7">
                        <w:rPr>
                          <w:rFonts w:eastAsia="Times New Roman" w:cs="Arial"/>
                          <w:sz w:val="20"/>
                          <w:szCs w:val="20"/>
                          <w:lang w:eastAsia="en-GB"/>
                        </w:rPr>
                        <w:t xml:space="preserve">Contact details: email: </w:t>
                      </w:r>
                      <w:hyperlink r:id="rId40" w:history="1">
                        <w:r w:rsidRPr="003945E7">
                          <w:rPr>
                            <w:rFonts w:eastAsia="Times New Roman" w:cs="Arial"/>
                            <w:color w:val="0000FF"/>
                            <w:sz w:val="20"/>
                            <w:szCs w:val="20"/>
                            <w:u w:val="single"/>
                            <w:lang w:eastAsia="en-GB"/>
                          </w:rPr>
                          <w:t>headteacher@moorthorpe.wakefield.sch.uk</w:t>
                        </w:r>
                      </w:hyperlink>
                      <w:r>
                        <w:rPr>
                          <w:rFonts w:eastAsia="Times New Roman" w:cs="Arial"/>
                          <w:sz w:val="20"/>
                          <w:szCs w:val="20"/>
                          <w:lang w:eastAsia="en-GB"/>
                        </w:rPr>
                        <w:t xml:space="preserve">  </w:t>
                      </w:r>
                      <w:r w:rsidRPr="003945E7">
                        <w:rPr>
                          <w:rFonts w:eastAsia="Times New Roman" w:cs="Arial"/>
                          <w:sz w:val="20"/>
                          <w:szCs w:val="20"/>
                          <w:lang w:eastAsia="en-GB"/>
                        </w:rPr>
                        <w:t xml:space="preserve"> </w:t>
                      </w:r>
                      <w:r>
                        <w:rPr>
                          <w:rFonts w:eastAsia="Times New Roman" w:cs="Arial"/>
                          <w:sz w:val="20"/>
                          <w:szCs w:val="20"/>
                          <w:lang w:eastAsia="en-GB"/>
                        </w:rPr>
                        <w:t>T</w:t>
                      </w:r>
                      <w:r w:rsidRPr="003945E7">
                        <w:rPr>
                          <w:rFonts w:eastAsia="Times New Roman" w:cs="Arial"/>
                          <w:sz w:val="20"/>
                          <w:szCs w:val="20"/>
                          <w:lang w:eastAsia="en-GB"/>
                        </w:rPr>
                        <w:t xml:space="preserve">el: 01977 642820  </w:t>
                      </w:r>
                      <w:r w:rsidRPr="003945E7">
                        <w:rPr>
                          <w:rFonts w:eastAsia="Times New Roman" w:cs="Arial"/>
                          <w:sz w:val="20"/>
                          <w:szCs w:val="20"/>
                          <w:u w:val="single"/>
                          <w:lang w:eastAsia="en-GB"/>
                        </w:rPr>
                        <w:t xml:space="preserve">                                          </w:t>
                      </w:r>
                    </w:p>
                    <w:p w14:paraId="5D83C026" w14:textId="4BAF20A3" w:rsidR="003945E7" w:rsidRPr="003945E7" w:rsidRDefault="003945E7" w:rsidP="003945E7">
                      <w:pPr>
                        <w:widowControl w:val="0"/>
                        <w:numPr>
                          <w:ilvl w:val="0"/>
                          <w:numId w:val="15"/>
                        </w:numPr>
                        <w:autoSpaceDE w:val="0"/>
                        <w:autoSpaceDN w:val="0"/>
                        <w:adjustRightInd w:val="0"/>
                        <w:spacing w:after="240" w:line="258" w:lineRule="atLeast"/>
                        <w:rPr>
                          <w:rFonts w:eastAsia="Times New Roman" w:cs="Arial"/>
                          <w:sz w:val="20"/>
                          <w:szCs w:val="20"/>
                          <w:lang w:eastAsia="en-GB"/>
                        </w:rPr>
                      </w:pPr>
                      <w:r w:rsidRPr="003945E7">
                        <w:rPr>
                          <w:rFonts w:eastAsia="Times New Roman" w:cs="Arial"/>
                          <w:b/>
                          <w:sz w:val="20"/>
                          <w:szCs w:val="20"/>
                          <w:lang w:eastAsia="en-GB"/>
                        </w:rPr>
                        <w:t>The deputy DSLs are</w:t>
                      </w:r>
                      <w:r w:rsidRPr="003945E7">
                        <w:rPr>
                          <w:rFonts w:eastAsia="Times New Roman" w:cs="Arial"/>
                          <w:sz w:val="20"/>
                          <w:szCs w:val="20"/>
                          <w:lang w:eastAsia="en-GB"/>
                        </w:rPr>
                        <w:t xml:space="preserve"> Shauna Appleyard (Learning Mentor), </w:t>
                      </w:r>
                      <w:r w:rsidRPr="003945E7">
                        <w:rPr>
                          <w:rFonts w:eastAsia="Times New Roman" w:cs="Calibri"/>
                          <w:color w:val="000000"/>
                          <w:sz w:val="20"/>
                          <w:szCs w:val="20"/>
                          <w:lang w:eastAsia="en-GB"/>
                        </w:rPr>
                        <w:t>Lindsey Grace (Wellbeing Mentor),</w:t>
                      </w:r>
                      <w:r w:rsidRPr="003945E7">
                        <w:rPr>
                          <w:rFonts w:eastAsia="Times New Roman" w:cs="Arial"/>
                          <w:sz w:val="20"/>
                          <w:szCs w:val="20"/>
                          <w:lang w:eastAsia="en-GB"/>
                        </w:rPr>
                        <w:t xml:space="preserve"> Steph Field (KS2 Leader), </w:t>
                      </w:r>
                      <w:r>
                        <w:rPr>
                          <w:rFonts w:eastAsia="Times New Roman" w:cs="Arial"/>
                          <w:sz w:val="20"/>
                          <w:szCs w:val="20"/>
                          <w:lang w:eastAsia="en-GB"/>
                        </w:rPr>
                        <w:t>Gemma Currie (EYFS Leader), Faye Grainger</w:t>
                      </w:r>
                      <w:r w:rsidRPr="003945E7">
                        <w:rPr>
                          <w:rFonts w:eastAsia="Times New Roman" w:cs="Arial"/>
                          <w:sz w:val="20"/>
                          <w:szCs w:val="20"/>
                          <w:lang w:eastAsia="en-GB"/>
                        </w:rPr>
                        <w:t xml:space="preserve"> (Head of Resource), Justin Beardsmore, Debbie Gordon</w:t>
                      </w:r>
                      <w:r>
                        <w:rPr>
                          <w:rFonts w:eastAsia="Times New Roman" w:cs="Arial"/>
                          <w:sz w:val="20"/>
                          <w:szCs w:val="20"/>
                          <w:lang w:eastAsia="en-GB"/>
                        </w:rPr>
                        <w:t xml:space="preserve">, </w:t>
                      </w:r>
                      <w:r w:rsidRPr="003945E7">
                        <w:rPr>
                          <w:rFonts w:eastAsia="Times New Roman" w:cs="Arial"/>
                          <w:sz w:val="20"/>
                          <w:szCs w:val="20"/>
                          <w:lang w:eastAsia="en-GB"/>
                        </w:rPr>
                        <w:t xml:space="preserve">and </w:t>
                      </w:r>
                      <w:r>
                        <w:rPr>
                          <w:rFonts w:eastAsia="Times New Roman" w:cs="Arial"/>
                          <w:sz w:val="20"/>
                          <w:szCs w:val="20"/>
                          <w:lang w:eastAsia="en-GB"/>
                        </w:rPr>
                        <w:t>Jo Wortley</w:t>
                      </w:r>
                      <w:r w:rsidRPr="003945E7">
                        <w:rPr>
                          <w:rFonts w:eastAsia="Times New Roman" w:cs="Arial"/>
                          <w:sz w:val="20"/>
                          <w:szCs w:val="20"/>
                          <w:lang w:eastAsia="en-GB"/>
                        </w:rPr>
                        <w:t xml:space="preserve"> (SEN Unit)    </w:t>
                      </w:r>
                    </w:p>
                    <w:p w14:paraId="22934C2B" w14:textId="263D6CB4" w:rsidR="003945E7" w:rsidRPr="003945E7" w:rsidRDefault="003945E7" w:rsidP="003945E7">
                      <w:pPr>
                        <w:widowControl w:val="0"/>
                        <w:autoSpaceDE w:val="0"/>
                        <w:autoSpaceDN w:val="0"/>
                        <w:adjustRightInd w:val="0"/>
                        <w:spacing w:after="240" w:line="240" w:lineRule="auto"/>
                        <w:rPr>
                          <w:rFonts w:eastAsia="Times New Roman" w:cs="Arial"/>
                          <w:sz w:val="20"/>
                          <w:szCs w:val="20"/>
                          <w:lang w:eastAsia="en-GB"/>
                        </w:rPr>
                      </w:pPr>
                      <w:r w:rsidRPr="003945E7">
                        <w:rPr>
                          <w:rFonts w:eastAsia="Times New Roman" w:cs="Arial"/>
                          <w:sz w:val="20"/>
                          <w:szCs w:val="20"/>
                          <w:lang w:eastAsia="en-GB"/>
                        </w:rPr>
                        <w:t xml:space="preserve">Contact details: email: </w:t>
                      </w:r>
                      <w:hyperlink r:id="rId41" w:history="1">
                        <w:r w:rsidRPr="003945E7">
                          <w:rPr>
                            <w:rFonts w:eastAsia="Times New Roman" w:cs="Arial"/>
                            <w:color w:val="0000FF"/>
                            <w:sz w:val="20"/>
                            <w:szCs w:val="20"/>
                            <w:u w:val="single"/>
                            <w:lang w:eastAsia="en-GB"/>
                          </w:rPr>
                          <w:t>sappleyard@moorthorpe.wakefield.sch.uk</w:t>
                        </w:r>
                      </w:hyperlink>
                      <w:r w:rsidRPr="003945E7">
                        <w:rPr>
                          <w:rFonts w:eastAsia="Times New Roman" w:cs="Arial"/>
                          <w:sz w:val="20"/>
                          <w:szCs w:val="20"/>
                          <w:lang w:eastAsia="en-GB"/>
                        </w:rPr>
                        <w:t xml:space="preserve">, </w:t>
                      </w:r>
                      <w:hyperlink r:id="rId42" w:history="1">
                        <w:r w:rsidRPr="003945E7">
                          <w:rPr>
                            <w:rFonts w:eastAsia="Times New Roman" w:cs="Arial"/>
                            <w:color w:val="0000FF"/>
                            <w:sz w:val="20"/>
                            <w:szCs w:val="20"/>
                            <w:u w:val="single"/>
                            <w:lang w:eastAsia="en-GB"/>
                          </w:rPr>
                          <w:t>lgrace@moorthorpe.wakefield.sch.uk</w:t>
                        </w:r>
                      </w:hyperlink>
                      <w:r w:rsidRPr="003945E7">
                        <w:rPr>
                          <w:rFonts w:eastAsia="Times New Roman" w:cs="Arial"/>
                          <w:sz w:val="20"/>
                          <w:szCs w:val="20"/>
                          <w:lang w:eastAsia="en-GB"/>
                        </w:rPr>
                        <w:t xml:space="preserve">  </w:t>
                      </w:r>
                      <w:r w:rsidRPr="003945E7">
                        <w:rPr>
                          <w:rFonts w:eastAsia="Times New Roman" w:cs="Arial"/>
                          <w:sz w:val="20"/>
                          <w:szCs w:val="20"/>
                          <w:lang w:eastAsia="en-GB"/>
                        </w:rPr>
                        <w:br/>
                      </w:r>
                      <w:hyperlink r:id="rId43" w:history="1">
                        <w:r w:rsidRPr="003945E7">
                          <w:rPr>
                            <w:rFonts w:eastAsia="Times New Roman" w:cs="Arial"/>
                            <w:color w:val="0000FF"/>
                            <w:sz w:val="20"/>
                            <w:szCs w:val="20"/>
                            <w:u w:val="single"/>
                            <w:lang w:eastAsia="en-GB"/>
                          </w:rPr>
                          <w:t>sfield@moorthorpe.wakefield.sch.uk</w:t>
                        </w:r>
                      </w:hyperlink>
                      <w:r w:rsidRPr="003945E7">
                        <w:rPr>
                          <w:rFonts w:eastAsia="Times New Roman" w:cs="Arial"/>
                          <w:sz w:val="20"/>
                          <w:szCs w:val="20"/>
                          <w:lang w:eastAsia="en-GB"/>
                        </w:rPr>
                        <w:t xml:space="preserve">, </w:t>
                      </w:r>
                      <w:bookmarkStart w:id="3" w:name="_Hlk208143269"/>
                      <w:r>
                        <w:rPr>
                          <w:rFonts w:eastAsia="Times New Roman" w:cs="Arial"/>
                          <w:sz w:val="20"/>
                          <w:szCs w:val="20"/>
                          <w:lang w:eastAsia="en-GB"/>
                        </w:rPr>
                        <w:fldChar w:fldCharType="begin"/>
                      </w:r>
                      <w:r>
                        <w:rPr>
                          <w:rFonts w:eastAsia="Times New Roman" w:cs="Arial"/>
                          <w:sz w:val="20"/>
                          <w:szCs w:val="20"/>
                          <w:lang w:eastAsia="en-GB"/>
                        </w:rPr>
                        <w:instrText xml:space="preserve"> HYPERLINK "mailto:gcurrie@moorthorpe.wakefield.sch.uk" </w:instrText>
                      </w:r>
                      <w:r>
                        <w:rPr>
                          <w:rFonts w:eastAsia="Times New Roman" w:cs="Arial"/>
                          <w:sz w:val="20"/>
                          <w:szCs w:val="20"/>
                          <w:lang w:eastAsia="en-GB"/>
                        </w:rPr>
                        <w:fldChar w:fldCharType="separate"/>
                      </w:r>
                      <w:r w:rsidRPr="002A2831">
                        <w:rPr>
                          <w:rStyle w:val="Hyperlink"/>
                          <w:rFonts w:eastAsia="Times New Roman" w:cs="Arial"/>
                          <w:sz w:val="20"/>
                          <w:szCs w:val="20"/>
                          <w:lang w:eastAsia="en-GB"/>
                        </w:rPr>
                        <w:t>gcurrie@moorthorpe.wakefield.sch.uk</w:t>
                      </w:r>
                      <w:r>
                        <w:rPr>
                          <w:rFonts w:eastAsia="Times New Roman" w:cs="Arial"/>
                          <w:sz w:val="20"/>
                          <w:szCs w:val="20"/>
                          <w:lang w:eastAsia="en-GB"/>
                        </w:rPr>
                        <w:fldChar w:fldCharType="end"/>
                      </w:r>
                      <w:r>
                        <w:rPr>
                          <w:rFonts w:eastAsia="Times New Roman" w:cs="Arial"/>
                          <w:sz w:val="20"/>
                          <w:szCs w:val="20"/>
                          <w:lang w:eastAsia="en-GB"/>
                        </w:rPr>
                        <w:t xml:space="preserve">, </w:t>
                      </w:r>
                      <w:hyperlink r:id="rId44" w:history="1">
                        <w:r w:rsidRPr="002A2831">
                          <w:rPr>
                            <w:rStyle w:val="Hyperlink"/>
                            <w:rFonts w:eastAsia="Times New Roman" w:cs="Arial"/>
                            <w:sz w:val="20"/>
                            <w:szCs w:val="20"/>
                            <w:lang w:eastAsia="en-GB"/>
                          </w:rPr>
                          <w:t>fgrainger</w:t>
                        </w:r>
                        <w:r w:rsidRPr="003945E7">
                          <w:rPr>
                            <w:rStyle w:val="Hyperlink"/>
                            <w:rFonts w:eastAsia="Times New Roman" w:cs="Arial"/>
                            <w:sz w:val="20"/>
                            <w:szCs w:val="20"/>
                            <w:lang w:eastAsia="en-GB"/>
                          </w:rPr>
                          <w:t>@moorthorpe.wakefield.sch.uk</w:t>
                        </w:r>
                      </w:hyperlink>
                      <w:r w:rsidRPr="003945E7">
                        <w:rPr>
                          <w:rFonts w:eastAsia="Times New Roman" w:cs="Arial"/>
                          <w:sz w:val="20"/>
                          <w:szCs w:val="20"/>
                          <w:lang w:eastAsia="en-GB"/>
                        </w:rPr>
                        <w:t xml:space="preserve">, </w:t>
                      </w:r>
                      <w:hyperlink r:id="rId45" w:history="1">
                        <w:r w:rsidRPr="003945E7">
                          <w:rPr>
                            <w:rFonts w:eastAsia="Times New Roman" w:cs="Arial"/>
                            <w:color w:val="0000FF"/>
                            <w:sz w:val="20"/>
                            <w:szCs w:val="20"/>
                            <w:u w:val="single"/>
                            <w:lang w:eastAsia="en-GB"/>
                          </w:rPr>
                          <w:t>jbeardsmore@moorthorpe.wakefield.sch.uk</w:t>
                        </w:r>
                      </w:hyperlink>
                      <w:bookmarkEnd w:id="3"/>
                      <w:r w:rsidRPr="003945E7">
                        <w:rPr>
                          <w:rFonts w:eastAsia="Times New Roman" w:cs="Arial"/>
                          <w:sz w:val="20"/>
                          <w:szCs w:val="20"/>
                          <w:lang w:eastAsia="en-GB"/>
                        </w:rPr>
                        <w:t xml:space="preserve">, </w:t>
                      </w:r>
                      <w:hyperlink r:id="rId46" w:history="1">
                        <w:r w:rsidRPr="003945E7">
                          <w:rPr>
                            <w:rFonts w:eastAsia="Times New Roman" w:cs="Arial"/>
                            <w:color w:val="0000FF"/>
                            <w:sz w:val="20"/>
                            <w:szCs w:val="20"/>
                            <w:u w:val="single"/>
                            <w:lang w:eastAsia="en-GB"/>
                          </w:rPr>
                          <w:t>dgordon@moorthorpe.wakefield.sch.uk</w:t>
                        </w:r>
                      </w:hyperlink>
                      <w:r>
                        <w:rPr>
                          <w:rFonts w:eastAsia="Times New Roman" w:cs="Arial"/>
                          <w:sz w:val="20"/>
                          <w:szCs w:val="20"/>
                          <w:lang w:eastAsia="en-GB"/>
                        </w:rPr>
                        <w:t xml:space="preserve">, </w:t>
                      </w:r>
                      <w:hyperlink r:id="rId47" w:history="1">
                        <w:r w:rsidRPr="002A2831">
                          <w:rPr>
                            <w:rStyle w:val="Hyperlink"/>
                            <w:rFonts w:eastAsia="Times New Roman" w:cs="Arial"/>
                            <w:sz w:val="20"/>
                            <w:szCs w:val="20"/>
                            <w:lang w:eastAsia="en-GB"/>
                          </w:rPr>
                          <w:t>jwortley@moorthorpe.wakefield.sch.uk</w:t>
                        </w:r>
                      </w:hyperlink>
                      <w:r>
                        <w:rPr>
                          <w:rFonts w:eastAsia="Times New Roman" w:cs="Arial"/>
                          <w:sz w:val="20"/>
                          <w:szCs w:val="20"/>
                          <w:lang w:eastAsia="en-GB"/>
                        </w:rPr>
                        <w:t xml:space="preserve">   T</w:t>
                      </w:r>
                      <w:r w:rsidRPr="003945E7">
                        <w:rPr>
                          <w:rFonts w:eastAsia="Times New Roman" w:cs="Arial"/>
                          <w:sz w:val="20"/>
                          <w:szCs w:val="20"/>
                          <w:lang w:eastAsia="en-GB"/>
                        </w:rPr>
                        <w:t>el: 01977 642820</w:t>
                      </w:r>
                    </w:p>
                    <w:p w14:paraId="07DDCBBE" w14:textId="77777777" w:rsidR="003945E7" w:rsidRPr="003945E7" w:rsidRDefault="003945E7" w:rsidP="003945E7">
                      <w:pPr>
                        <w:widowControl w:val="0"/>
                        <w:numPr>
                          <w:ilvl w:val="0"/>
                          <w:numId w:val="15"/>
                        </w:numPr>
                        <w:autoSpaceDE w:val="0"/>
                        <w:autoSpaceDN w:val="0"/>
                        <w:adjustRightInd w:val="0"/>
                        <w:spacing w:after="0" w:line="240" w:lineRule="auto"/>
                        <w:rPr>
                          <w:rFonts w:eastAsia="Times New Roman" w:cs="Arial"/>
                          <w:color w:val="000000"/>
                          <w:sz w:val="20"/>
                          <w:szCs w:val="20"/>
                          <w:lang w:eastAsia="en-GB"/>
                        </w:rPr>
                      </w:pPr>
                      <w:r w:rsidRPr="003945E7">
                        <w:rPr>
                          <w:rFonts w:eastAsia="Times New Roman" w:cs="Calibri"/>
                          <w:b/>
                          <w:color w:val="000000"/>
                          <w:sz w:val="20"/>
                          <w:szCs w:val="20"/>
                          <w:lang w:eastAsia="en-GB"/>
                        </w:rPr>
                        <w:t>The mental health leads are</w:t>
                      </w:r>
                      <w:r w:rsidRPr="003945E7">
                        <w:rPr>
                          <w:rFonts w:eastAsia="Times New Roman" w:cs="Calibri"/>
                          <w:b/>
                          <w:color w:val="000000"/>
                          <w:sz w:val="20"/>
                          <w:szCs w:val="20"/>
                          <w:lang w:eastAsia="en-GB"/>
                        </w:rPr>
                        <w:softHyphen/>
                      </w:r>
                      <w:r w:rsidRPr="003945E7">
                        <w:rPr>
                          <w:rFonts w:eastAsia="Times New Roman" w:cs="Calibri"/>
                          <w:b/>
                          <w:color w:val="000000"/>
                          <w:sz w:val="20"/>
                          <w:szCs w:val="20"/>
                          <w:lang w:eastAsia="en-GB"/>
                        </w:rPr>
                        <w:softHyphen/>
                      </w:r>
                      <w:r w:rsidRPr="003945E7">
                        <w:rPr>
                          <w:rFonts w:eastAsia="Times New Roman" w:cs="Calibri"/>
                          <w:b/>
                          <w:color w:val="000000"/>
                          <w:sz w:val="20"/>
                          <w:szCs w:val="20"/>
                          <w:lang w:eastAsia="en-GB"/>
                        </w:rPr>
                        <w:softHyphen/>
                      </w:r>
                      <w:r w:rsidRPr="003945E7">
                        <w:rPr>
                          <w:rFonts w:eastAsia="Times New Roman" w:cs="Calibri"/>
                          <w:b/>
                          <w:color w:val="000000"/>
                          <w:sz w:val="20"/>
                          <w:szCs w:val="20"/>
                          <w:lang w:eastAsia="en-GB"/>
                        </w:rPr>
                        <w:softHyphen/>
                      </w:r>
                      <w:r w:rsidRPr="003945E7">
                        <w:rPr>
                          <w:rFonts w:eastAsia="Times New Roman" w:cs="Calibri"/>
                          <w:b/>
                          <w:color w:val="000000"/>
                          <w:sz w:val="20"/>
                          <w:szCs w:val="20"/>
                          <w:lang w:eastAsia="en-GB"/>
                        </w:rPr>
                        <w:softHyphen/>
                      </w:r>
                      <w:r w:rsidRPr="003945E7">
                        <w:rPr>
                          <w:rFonts w:eastAsia="Times New Roman" w:cs="Calibri"/>
                          <w:b/>
                          <w:color w:val="000000"/>
                          <w:sz w:val="20"/>
                          <w:szCs w:val="20"/>
                          <w:lang w:eastAsia="en-GB"/>
                        </w:rPr>
                        <w:softHyphen/>
                      </w:r>
                      <w:r w:rsidRPr="003945E7">
                        <w:rPr>
                          <w:rFonts w:eastAsia="Times New Roman" w:cs="Calibri"/>
                          <w:b/>
                          <w:color w:val="000000"/>
                          <w:sz w:val="20"/>
                          <w:szCs w:val="20"/>
                          <w:lang w:eastAsia="en-GB"/>
                        </w:rPr>
                        <w:softHyphen/>
                      </w:r>
                      <w:r w:rsidRPr="003945E7">
                        <w:rPr>
                          <w:rFonts w:eastAsia="Times New Roman" w:cs="Calibri"/>
                          <w:b/>
                          <w:color w:val="000000"/>
                          <w:sz w:val="20"/>
                          <w:szCs w:val="20"/>
                          <w:lang w:eastAsia="en-GB"/>
                        </w:rPr>
                        <w:softHyphen/>
                      </w:r>
                      <w:r w:rsidRPr="003945E7">
                        <w:rPr>
                          <w:rFonts w:eastAsia="Times New Roman" w:cs="Calibri"/>
                          <w:b/>
                          <w:color w:val="000000"/>
                          <w:sz w:val="20"/>
                          <w:szCs w:val="20"/>
                          <w:lang w:eastAsia="en-GB"/>
                        </w:rPr>
                        <w:softHyphen/>
                      </w:r>
                      <w:r w:rsidRPr="003945E7">
                        <w:rPr>
                          <w:rFonts w:eastAsia="Times New Roman" w:cs="Calibri"/>
                          <w:b/>
                          <w:color w:val="000000"/>
                          <w:sz w:val="20"/>
                          <w:szCs w:val="20"/>
                          <w:lang w:eastAsia="en-GB"/>
                        </w:rPr>
                        <w:softHyphen/>
                      </w:r>
                      <w:r w:rsidRPr="003945E7">
                        <w:rPr>
                          <w:rFonts w:eastAsia="Times New Roman" w:cs="Calibri"/>
                          <w:b/>
                          <w:color w:val="000000"/>
                          <w:sz w:val="20"/>
                          <w:szCs w:val="20"/>
                          <w:lang w:eastAsia="en-GB"/>
                        </w:rPr>
                        <w:softHyphen/>
                      </w:r>
                      <w:r w:rsidRPr="003945E7">
                        <w:rPr>
                          <w:rFonts w:eastAsia="Times New Roman" w:cs="Calibri"/>
                          <w:b/>
                          <w:color w:val="000000"/>
                          <w:sz w:val="20"/>
                          <w:szCs w:val="20"/>
                          <w:lang w:eastAsia="en-GB"/>
                        </w:rPr>
                        <w:softHyphen/>
                      </w:r>
                      <w:r w:rsidRPr="003945E7">
                        <w:rPr>
                          <w:rFonts w:eastAsia="Times New Roman" w:cs="Calibri"/>
                          <w:b/>
                          <w:color w:val="000000"/>
                          <w:sz w:val="20"/>
                          <w:szCs w:val="20"/>
                          <w:lang w:eastAsia="en-GB"/>
                        </w:rPr>
                        <w:softHyphen/>
                      </w:r>
                      <w:r w:rsidRPr="003945E7">
                        <w:rPr>
                          <w:rFonts w:eastAsia="Times New Roman" w:cs="Calibri"/>
                          <w:b/>
                          <w:color w:val="000000"/>
                          <w:sz w:val="20"/>
                          <w:szCs w:val="20"/>
                          <w:lang w:eastAsia="en-GB"/>
                        </w:rPr>
                        <w:softHyphen/>
                      </w:r>
                      <w:r w:rsidRPr="003945E7">
                        <w:rPr>
                          <w:rFonts w:eastAsia="Times New Roman" w:cs="Calibri"/>
                          <w:b/>
                          <w:color w:val="000000"/>
                          <w:sz w:val="20"/>
                          <w:szCs w:val="20"/>
                          <w:lang w:eastAsia="en-GB"/>
                        </w:rPr>
                        <w:softHyphen/>
                      </w:r>
                      <w:r w:rsidRPr="003945E7">
                        <w:rPr>
                          <w:rFonts w:eastAsia="Times New Roman" w:cs="Calibri"/>
                          <w:b/>
                          <w:color w:val="000000"/>
                          <w:sz w:val="20"/>
                          <w:szCs w:val="20"/>
                          <w:lang w:eastAsia="en-GB"/>
                        </w:rPr>
                        <w:softHyphen/>
                      </w:r>
                      <w:r w:rsidRPr="003945E7">
                        <w:rPr>
                          <w:rFonts w:eastAsia="Times New Roman" w:cs="Calibri"/>
                          <w:b/>
                          <w:color w:val="000000"/>
                          <w:sz w:val="20"/>
                          <w:szCs w:val="20"/>
                          <w:lang w:eastAsia="en-GB"/>
                        </w:rPr>
                        <w:softHyphen/>
                      </w:r>
                      <w:r w:rsidRPr="003945E7">
                        <w:rPr>
                          <w:rFonts w:eastAsia="Times New Roman" w:cs="Calibri"/>
                          <w:b/>
                          <w:color w:val="000000"/>
                          <w:sz w:val="20"/>
                          <w:szCs w:val="20"/>
                          <w:lang w:eastAsia="en-GB"/>
                        </w:rPr>
                        <w:softHyphen/>
                      </w:r>
                      <w:r w:rsidRPr="003945E7">
                        <w:rPr>
                          <w:rFonts w:eastAsia="Times New Roman" w:cs="Calibri"/>
                          <w:b/>
                          <w:color w:val="000000"/>
                          <w:sz w:val="20"/>
                          <w:szCs w:val="20"/>
                          <w:lang w:eastAsia="en-GB"/>
                        </w:rPr>
                        <w:softHyphen/>
                      </w:r>
                      <w:r w:rsidRPr="003945E7">
                        <w:rPr>
                          <w:rFonts w:eastAsia="Times New Roman" w:cs="Calibri"/>
                          <w:b/>
                          <w:color w:val="000000"/>
                          <w:sz w:val="20"/>
                          <w:szCs w:val="20"/>
                          <w:lang w:eastAsia="en-GB"/>
                        </w:rPr>
                        <w:softHyphen/>
                      </w:r>
                      <w:r w:rsidRPr="003945E7">
                        <w:rPr>
                          <w:rFonts w:eastAsia="Times New Roman" w:cs="Calibri"/>
                          <w:b/>
                          <w:color w:val="000000"/>
                          <w:sz w:val="20"/>
                          <w:szCs w:val="20"/>
                          <w:lang w:eastAsia="en-GB"/>
                        </w:rPr>
                        <w:softHyphen/>
                        <w:t xml:space="preserve"> </w:t>
                      </w:r>
                      <w:r w:rsidRPr="003945E7">
                        <w:rPr>
                          <w:rFonts w:eastAsia="Times New Roman" w:cs="Calibri"/>
                          <w:color w:val="000000"/>
                          <w:sz w:val="20"/>
                          <w:szCs w:val="20"/>
                          <w:lang w:eastAsia="en-GB"/>
                        </w:rPr>
                        <w:t xml:space="preserve">Shauna Appleyard (Learning Mentor) and </w:t>
                      </w:r>
                      <w:bookmarkStart w:id="4" w:name="_Hlk208143174"/>
                      <w:r w:rsidRPr="003945E7">
                        <w:rPr>
                          <w:rFonts w:eastAsia="Times New Roman" w:cs="Calibri"/>
                          <w:color w:val="000000"/>
                          <w:sz w:val="20"/>
                          <w:szCs w:val="20"/>
                          <w:lang w:eastAsia="en-GB"/>
                        </w:rPr>
                        <w:t>Lindsey Grace (Wellbeing Mentor)</w:t>
                      </w:r>
                      <w:bookmarkEnd w:id="4"/>
                    </w:p>
                    <w:p w14:paraId="62DDDB63" w14:textId="77777777" w:rsidR="003945E7" w:rsidRPr="003945E7" w:rsidRDefault="003945E7" w:rsidP="003945E7">
                      <w:pPr>
                        <w:widowControl w:val="0"/>
                        <w:autoSpaceDE w:val="0"/>
                        <w:autoSpaceDN w:val="0"/>
                        <w:adjustRightInd w:val="0"/>
                        <w:spacing w:after="0" w:line="240" w:lineRule="auto"/>
                        <w:rPr>
                          <w:rFonts w:eastAsia="Times New Roman" w:cs="Arial"/>
                          <w:color w:val="000000"/>
                          <w:sz w:val="20"/>
                          <w:szCs w:val="20"/>
                          <w:lang w:eastAsia="en-GB"/>
                        </w:rPr>
                      </w:pPr>
                      <w:r w:rsidRPr="003945E7">
                        <w:rPr>
                          <w:rFonts w:eastAsia="Times New Roman" w:cs="Arial"/>
                          <w:color w:val="000000"/>
                          <w:sz w:val="20"/>
                          <w:szCs w:val="20"/>
                          <w:lang w:eastAsia="en-GB"/>
                        </w:rPr>
                        <w:t>Contact details: email: sappleyard@moorthorpe.wakefield.sch.uk       tel: 01977 642820</w:t>
                      </w:r>
                    </w:p>
                    <w:p w14:paraId="74365AF9" w14:textId="77777777" w:rsidR="003945E7" w:rsidRPr="003945E7" w:rsidRDefault="003945E7" w:rsidP="003945E7">
                      <w:pPr>
                        <w:widowControl w:val="0"/>
                        <w:autoSpaceDE w:val="0"/>
                        <w:autoSpaceDN w:val="0"/>
                        <w:adjustRightInd w:val="0"/>
                        <w:spacing w:after="0" w:line="240" w:lineRule="auto"/>
                        <w:rPr>
                          <w:rFonts w:eastAsia="Times New Roman" w:cs="Arial"/>
                          <w:color w:val="000000"/>
                          <w:sz w:val="20"/>
                          <w:szCs w:val="20"/>
                          <w:lang w:eastAsia="en-GB"/>
                        </w:rPr>
                      </w:pPr>
                      <w:r w:rsidRPr="003945E7">
                        <w:rPr>
                          <w:rFonts w:eastAsia="Times New Roman" w:cs="Arial"/>
                          <w:color w:val="000000"/>
                          <w:sz w:val="20"/>
                          <w:szCs w:val="20"/>
                          <w:lang w:eastAsia="en-GB"/>
                        </w:rPr>
                        <w:t>Contact details: email: lgrace@moorthorpe.wakefield.sch.uk       tel: 01977 642820</w:t>
                      </w:r>
                    </w:p>
                    <w:p w14:paraId="644D05E1" w14:textId="77777777" w:rsidR="003945E7" w:rsidRPr="003945E7" w:rsidRDefault="003945E7" w:rsidP="003945E7">
                      <w:pPr>
                        <w:widowControl w:val="0"/>
                        <w:autoSpaceDE w:val="0"/>
                        <w:autoSpaceDN w:val="0"/>
                        <w:adjustRightInd w:val="0"/>
                        <w:spacing w:after="0" w:line="240" w:lineRule="auto"/>
                        <w:ind w:left="720"/>
                        <w:rPr>
                          <w:rFonts w:eastAsia="Times New Roman" w:cs="Calibri"/>
                          <w:b/>
                          <w:color w:val="000000"/>
                          <w:sz w:val="20"/>
                          <w:szCs w:val="20"/>
                          <w:lang w:eastAsia="en-GB"/>
                        </w:rPr>
                      </w:pPr>
                    </w:p>
                    <w:p w14:paraId="79E779A7" w14:textId="77777777" w:rsidR="003945E7" w:rsidRPr="003945E7" w:rsidRDefault="003945E7" w:rsidP="003945E7">
                      <w:pPr>
                        <w:widowControl w:val="0"/>
                        <w:numPr>
                          <w:ilvl w:val="0"/>
                          <w:numId w:val="15"/>
                        </w:numPr>
                        <w:autoSpaceDE w:val="0"/>
                        <w:autoSpaceDN w:val="0"/>
                        <w:adjustRightInd w:val="0"/>
                        <w:spacing w:after="0" w:line="240" w:lineRule="auto"/>
                        <w:rPr>
                          <w:rFonts w:eastAsia="Times New Roman" w:cs="Arial"/>
                          <w:b/>
                          <w:bCs/>
                          <w:sz w:val="20"/>
                          <w:szCs w:val="20"/>
                          <w:lang w:eastAsia="en-GB"/>
                        </w:rPr>
                      </w:pPr>
                      <w:r w:rsidRPr="003945E7">
                        <w:rPr>
                          <w:rFonts w:eastAsia="Times New Roman" w:cs="Arial"/>
                          <w:b/>
                          <w:bCs/>
                          <w:sz w:val="20"/>
                          <w:szCs w:val="20"/>
                          <w:lang w:eastAsia="en-GB"/>
                        </w:rPr>
                        <w:t xml:space="preserve">The RSHE coordinator is </w:t>
                      </w:r>
                      <w:r w:rsidRPr="003945E7">
                        <w:rPr>
                          <w:rFonts w:eastAsia="Times New Roman" w:cs="Arial"/>
                          <w:bCs/>
                          <w:sz w:val="20"/>
                          <w:szCs w:val="20"/>
                          <w:lang w:eastAsia="en-GB"/>
                        </w:rPr>
                        <w:t>Mrs Amy Norman</w:t>
                      </w:r>
                    </w:p>
                    <w:p w14:paraId="4032F19B" w14:textId="77777777" w:rsidR="003945E7" w:rsidRPr="003945E7" w:rsidRDefault="003945E7" w:rsidP="003945E7">
                      <w:pPr>
                        <w:widowControl w:val="0"/>
                        <w:numPr>
                          <w:ilvl w:val="0"/>
                          <w:numId w:val="15"/>
                        </w:numPr>
                        <w:autoSpaceDE w:val="0"/>
                        <w:autoSpaceDN w:val="0"/>
                        <w:adjustRightInd w:val="0"/>
                        <w:spacing w:after="0" w:line="240" w:lineRule="auto"/>
                        <w:rPr>
                          <w:rFonts w:eastAsia="Times New Roman" w:cs="Arial"/>
                          <w:color w:val="000000"/>
                          <w:sz w:val="20"/>
                          <w:szCs w:val="20"/>
                          <w:lang w:eastAsia="en-GB"/>
                        </w:rPr>
                      </w:pPr>
                      <w:r w:rsidRPr="003945E7">
                        <w:rPr>
                          <w:b/>
                          <w:bCs/>
                          <w:sz w:val="20"/>
                          <w:szCs w:val="20"/>
                        </w:rPr>
                        <w:t>The Designated Teacher for LAC is</w:t>
                      </w:r>
                      <w:r w:rsidRPr="003945E7">
                        <w:rPr>
                          <w:sz w:val="20"/>
                          <w:szCs w:val="20"/>
                        </w:rPr>
                        <w:t xml:space="preserve"> Miss Katie Lawton</w:t>
                      </w:r>
                    </w:p>
                    <w:p w14:paraId="7D6B9D8C" w14:textId="77777777" w:rsidR="003945E7" w:rsidRPr="003945E7" w:rsidRDefault="003945E7" w:rsidP="003945E7">
                      <w:pPr>
                        <w:widowControl w:val="0"/>
                        <w:autoSpaceDE w:val="0"/>
                        <w:autoSpaceDN w:val="0"/>
                        <w:adjustRightInd w:val="0"/>
                        <w:spacing w:after="0" w:line="240" w:lineRule="auto"/>
                        <w:ind w:left="720"/>
                        <w:rPr>
                          <w:rFonts w:eastAsia="Times New Roman" w:cs="Arial"/>
                          <w:color w:val="000000"/>
                          <w:sz w:val="20"/>
                          <w:szCs w:val="20"/>
                          <w:lang w:eastAsia="en-GB"/>
                        </w:rPr>
                      </w:pPr>
                    </w:p>
                    <w:p w14:paraId="248806B0" w14:textId="77777777" w:rsidR="003945E7" w:rsidRPr="003945E7" w:rsidRDefault="003945E7" w:rsidP="003945E7">
                      <w:pPr>
                        <w:widowControl w:val="0"/>
                        <w:numPr>
                          <w:ilvl w:val="0"/>
                          <w:numId w:val="15"/>
                        </w:numPr>
                        <w:autoSpaceDE w:val="0"/>
                        <w:autoSpaceDN w:val="0"/>
                        <w:adjustRightInd w:val="0"/>
                        <w:spacing w:after="240" w:line="240" w:lineRule="auto"/>
                        <w:rPr>
                          <w:rFonts w:eastAsia="Times New Roman" w:cs="Arial"/>
                          <w:sz w:val="20"/>
                          <w:szCs w:val="20"/>
                          <w:lang w:eastAsia="en-GB"/>
                        </w:rPr>
                      </w:pPr>
                      <w:r w:rsidRPr="003945E7">
                        <w:rPr>
                          <w:rFonts w:eastAsia="Times New Roman" w:cs="Arial"/>
                          <w:b/>
                          <w:sz w:val="20"/>
                          <w:szCs w:val="20"/>
                          <w:lang w:eastAsia="en-GB"/>
                        </w:rPr>
                        <w:t>The Safeguarding governor is</w:t>
                      </w:r>
                      <w:r w:rsidRPr="003945E7">
                        <w:rPr>
                          <w:rFonts w:eastAsia="Times New Roman" w:cs="Arial"/>
                          <w:sz w:val="20"/>
                          <w:szCs w:val="20"/>
                          <w:lang w:eastAsia="en-GB"/>
                        </w:rPr>
                        <w:t xml:space="preserve"> Charlotte Jones </w:t>
                      </w:r>
                    </w:p>
                    <w:p w14:paraId="1175471C" w14:textId="77777777" w:rsidR="003945E7" w:rsidRPr="003945E7" w:rsidRDefault="003945E7" w:rsidP="003945E7">
                      <w:pPr>
                        <w:widowControl w:val="0"/>
                        <w:autoSpaceDE w:val="0"/>
                        <w:autoSpaceDN w:val="0"/>
                        <w:adjustRightInd w:val="0"/>
                        <w:spacing w:after="240" w:line="240" w:lineRule="auto"/>
                        <w:rPr>
                          <w:rFonts w:eastAsia="Times New Roman" w:cs="Arial"/>
                          <w:sz w:val="20"/>
                          <w:szCs w:val="20"/>
                          <w:lang w:eastAsia="en-GB"/>
                        </w:rPr>
                      </w:pPr>
                      <w:r w:rsidRPr="003945E7">
                        <w:rPr>
                          <w:rFonts w:eastAsia="Times New Roman" w:cs="Arial"/>
                          <w:sz w:val="20"/>
                          <w:szCs w:val="20"/>
                          <w:lang w:eastAsia="en-GB"/>
                        </w:rPr>
                        <w:t xml:space="preserve">Contact details: email: </w:t>
                      </w:r>
                      <w:hyperlink r:id="rId48" w:history="1">
                        <w:r w:rsidRPr="003945E7">
                          <w:rPr>
                            <w:rFonts w:eastAsia="Times New Roman" w:cs="Arial"/>
                            <w:color w:val="0000FF"/>
                            <w:sz w:val="20"/>
                            <w:szCs w:val="20"/>
                            <w:u w:val="single"/>
                            <w:lang w:eastAsia="en-GB"/>
                          </w:rPr>
                          <w:t>cjones@moorthorpe.wakefield.sch.uk</w:t>
                        </w:r>
                      </w:hyperlink>
                      <w:r w:rsidRPr="003945E7">
                        <w:rPr>
                          <w:rFonts w:eastAsia="Times New Roman" w:cs="Arial"/>
                          <w:sz w:val="20"/>
                          <w:szCs w:val="20"/>
                          <w:lang w:eastAsia="en-GB"/>
                        </w:rPr>
                        <w:t xml:space="preserve">    tel: 01977 642820</w:t>
                      </w:r>
                    </w:p>
                    <w:p w14:paraId="5B35C759" w14:textId="77777777" w:rsidR="003945E7" w:rsidRPr="003945E7" w:rsidRDefault="003945E7" w:rsidP="003945E7">
                      <w:pPr>
                        <w:widowControl w:val="0"/>
                        <w:numPr>
                          <w:ilvl w:val="0"/>
                          <w:numId w:val="15"/>
                        </w:numPr>
                        <w:autoSpaceDE w:val="0"/>
                        <w:autoSpaceDN w:val="0"/>
                        <w:adjustRightInd w:val="0"/>
                        <w:spacing w:after="0" w:line="240" w:lineRule="auto"/>
                        <w:rPr>
                          <w:rFonts w:eastAsia="Times New Roman" w:cs="Arial"/>
                          <w:color w:val="000000"/>
                          <w:sz w:val="20"/>
                          <w:szCs w:val="20"/>
                          <w:lang w:eastAsia="en-GB"/>
                        </w:rPr>
                      </w:pPr>
                      <w:r w:rsidRPr="003945E7">
                        <w:rPr>
                          <w:rFonts w:eastAsia="Times New Roman" w:cs="Arial"/>
                          <w:b/>
                          <w:color w:val="000000"/>
                          <w:sz w:val="20"/>
                          <w:szCs w:val="20"/>
                          <w:lang w:eastAsia="en-GB"/>
                        </w:rPr>
                        <w:t>Chair of Governors is</w:t>
                      </w:r>
                      <w:r w:rsidRPr="003945E7">
                        <w:rPr>
                          <w:rFonts w:eastAsia="Times New Roman" w:cs="Arial"/>
                          <w:color w:val="000000"/>
                          <w:sz w:val="20"/>
                          <w:szCs w:val="20"/>
                          <w:lang w:eastAsia="en-GB"/>
                        </w:rPr>
                        <w:t xml:space="preserve"> Karen Rubbathan </w:t>
                      </w:r>
                    </w:p>
                    <w:p w14:paraId="392D9ACB" w14:textId="77777777" w:rsidR="003945E7" w:rsidRPr="003945E7" w:rsidRDefault="003945E7" w:rsidP="003945E7">
                      <w:pPr>
                        <w:widowControl w:val="0"/>
                        <w:autoSpaceDE w:val="0"/>
                        <w:autoSpaceDN w:val="0"/>
                        <w:adjustRightInd w:val="0"/>
                        <w:spacing w:after="240" w:line="240" w:lineRule="auto"/>
                        <w:rPr>
                          <w:rFonts w:eastAsia="Times New Roman" w:cs="Arial"/>
                          <w:sz w:val="20"/>
                          <w:szCs w:val="20"/>
                          <w:lang w:eastAsia="en-GB"/>
                        </w:rPr>
                      </w:pPr>
                      <w:r w:rsidRPr="003945E7">
                        <w:rPr>
                          <w:rFonts w:eastAsia="Times New Roman" w:cs="Arial"/>
                          <w:sz w:val="20"/>
                          <w:szCs w:val="20"/>
                          <w:lang w:eastAsia="en-GB"/>
                        </w:rPr>
                        <w:t xml:space="preserve">Contact details: email: </w:t>
                      </w:r>
                      <w:hyperlink r:id="rId49" w:history="1">
                        <w:r w:rsidRPr="003945E7">
                          <w:rPr>
                            <w:rFonts w:eastAsia="Times New Roman" w:cs="Arial"/>
                            <w:color w:val="0000FF"/>
                            <w:sz w:val="20"/>
                            <w:szCs w:val="20"/>
                            <w:u w:val="single"/>
                            <w:lang w:eastAsia="en-GB"/>
                          </w:rPr>
                          <w:t>krubbathan@moorthorpe.wakefield.sch.uk</w:t>
                        </w:r>
                      </w:hyperlink>
                      <w:r w:rsidRPr="003945E7">
                        <w:rPr>
                          <w:rFonts w:eastAsia="Times New Roman" w:cs="Arial"/>
                          <w:sz w:val="20"/>
                          <w:szCs w:val="20"/>
                          <w:lang w:eastAsia="en-GB"/>
                        </w:rPr>
                        <w:t xml:space="preserve">    tel: 01977 642820</w:t>
                      </w:r>
                    </w:p>
                    <w:p w14:paraId="25982215" w14:textId="77777777" w:rsidR="003945E7" w:rsidRPr="003945E7" w:rsidRDefault="003945E7" w:rsidP="003945E7">
                      <w:pPr>
                        <w:widowControl w:val="0"/>
                        <w:numPr>
                          <w:ilvl w:val="0"/>
                          <w:numId w:val="15"/>
                        </w:numPr>
                        <w:autoSpaceDE w:val="0"/>
                        <w:autoSpaceDN w:val="0"/>
                        <w:adjustRightInd w:val="0"/>
                        <w:spacing w:after="240" w:line="258" w:lineRule="atLeast"/>
                        <w:rPr>
                          <w:rFonts w:eastAsia="Times New Roman" w:cs="Arial"/>
                          <w:sz w:val="20"/>
                          <w:szCs w:val="20"/>
                          <w:lang w:eastAsia="en-GB"/>
                        </w:rPr>
                      </w:pPr>
                      <w:r w:rsidRPr="003945E7">
                        <w:rPr>
                          <w:rFonts w:eastAsia="Times New Roman" w:cs="Arial"/>
                          <w:b/>
                          <w:sz w:val="20"/>
                          <w:szCs w:val="20"/>
                          <w:lang w:eastAsia="en-GB"/>
                        </w:rPr>
                        <w:t>The headteacher is</w:t>
                      </w:r>
                      <w:r w:rsidRPr="003945E7">
                        <w:rPr>
                          <w:rFonts w:eastAsia="Times New Roman" w:cs="Arial"/>
                          <w:sz w:val="20"/>
                          <w:szCs w:val="20"/>
                          <w:lang w:eastAsia="en-GB"/>
                        </w:rPr>
                        <w:t xml:space="preserve"> Deborah Birdsall.   Contact details: email: </w:t>
                      </w:r>
                      <w:hyperlink r:id="rId50" w:history="1">
                        <w:r w:rsidRPr="003945E7">
                          <w:rPr>
                            <w:rFonts w:eastAsia="Times New Roman" w:cs="Arial"/>
                            <w:color w:val="0000FF"/>
                            <w:sz w:val="20"/>
                            <w:szCs w:val="20"/>
                            <w:u w:val="single"/>
                            <w:lang w:eastAsia="en-GB"/>
                          </w:rPr>
                          <w:t>headteacher@moorthorpe.wakefield.sch.uk</w:t>
                        </w:r>
                      </w:hyperlink>
                    </w:p>
                    <w:p w14:paraId="617CC80F" w14:textId="77777777" w:rsidR="00F3668F" w:rsidRDefault="00F3668F" w:rsidP="003346FF">
                      <w:pPr>
                        <w:pStyle w:val="Default"/>
                        <w:rPr>
                          <w:rFonts w:ascii="Calibri" w:hAnsi="Calibri"/>
                          <w:sz w:val="20"/>
                          <w:szCs w:val="20"/>
                        </w:rPr>
                      </w:pPr>
                    </w:p>
                    <w:p w14:paraId="4462F4CF" w14:textId="1231078A" w:rsidR="003945E7" w:rsidRDefault="00F3668F" w:rsidP="003346FF">
                      <w:pPr>
                        <w:pStyle w:val="Default"/>
                        <w:rPr>
                          <w:rFonts w:ascii="Calibri" w:hAnsi="Calibri"/>
                          <w:color w:val="4EA72E"/>
                          <w:sz w:val="20"/>
                          <w:szCs w:val="20"/>
                        </w:rPr>
                      </w:pPr>
                      <w:r>
                        <w:rPr>
                          <w:rFonts w:ascii="Calibri" w:hAnsi="Calibri"/>
                          <w:sz w:val="20"/>
                          <w:szCs w:val="20"/>
                        </w:rPr>
                        <w:t>Contact details for the DSL te</w:t>
                      </w:r>
                      <w:r w:rsidR="003945E7">
                        <w:rPr>
                          <w:rFonts w:ascii="Calibri" w:hAnsi="Calibri"/>
                          <w:sz w:val="20"/>
                          <w:szCs w:val="20"/>
                        </w:rPr>
                        <w:t xml:space="preserve">am: </w:t>
                      </w:r>
                      <w:r w:rsidR="00DC3773">
                        <w:rPr>
                          <w:rFonts w:ascii="Calibri" w:hAnsi="Calibri"/>
                          <w:color w:val="4EA72E"/>
                          <w:sz w:val="20"/>
                          <w:szCs w:val="20"/>
                        </w:rPr>
                        <w:t>General DSL mailbox</w:t>
                      </w:r>
                      <w:r w:rsidR="003945E7">
                        <w:rPr>
                          <w:rFonts w:ascii="Calibri" w:hAnsi="Calibri"/>
                          <w:color w:val="4EA72E"/>
                          <w:sz w:val="20"/>
                          <w:szCs w:val="20"/>
                        </w:rPr>
                        <w:t xml:space="preserve"> </w:t>
                      </w:r>
                      <w:hyperlink r:id="rId51" w:history="1">
                        <w:r w:rsidR="003945E7" w:rsidRPr="002A2831">
                          <w:rPr>
                            <w:rStyle w:val="Hyperlink"/>
                            <w:rFonts w:ascii="Calibri" w:hAnsi="Calibri"/>
                            <w:sz w:val="20"/>
                            <w:szCs w:val="20"/>
                          </w:rPr>
                          <w:t>dsl@moorthorpe.wakefield.sch.uk</w:t>
                        </w:r>
                      </w:hyperlink>
                    </w:p>
                    <w:p w14:paraId="02E1EB0F" w14:textId="77777777" w:rsidR="003945E7" w:rsidRDefault="003945E7" w:rsidP="003346FF">
                      <w:pPr>
                        <w:pStyle w:val="Default"/>
                        <w:rPr>
                          <w:rFonts w:ascii="Calibri" w:hAnsi="Calibri"/>
                          <w:color w:val="4EA72E"/>
                          <w:sz w:val="20"/>
                          <w:szCs w:val="20"/>
                        </w:rPr>
                      </w:pPr>
                    </w:p>
                    <w:p w14:paraId="1077DF39" w14:textId="228CFC7D" w:rsidR="00EB76C5" w:rsidRPr="003945E7" w:rsidRDefault="003945E7" w:rsidP="003945E7">
                      <w:pPr>
                        <w:pStyle w:val="Default"/>
                        <w:rPr>
                          <w:rFonts w:ascii="Calibri" w:hAnsi="Calibri"/>
                          <w:sz w:val="20"/>
                          <w:szCs w:val="20"/>
                        </w:rPr>
                      </w:pPr>
                      <w:r>
                        <w:rPr>
                          <w:rFonts w:ascii="Calibri" w:hAnsi="Calibri"/>
                          <w:sz w:val="20"/>
                          <w:szCs w:val="20"/>
                        </w:rPr>
                        <w:t>W</w:t>
                      </w:r>
                      <w:r w:rsidR="00F3668F">
                        <w:rPr>
                          <w:rFonts w:ascii="Calibri" w:hAnsi="Calibri"/>
                          <w:sz w:val="20"/>
                          <w:szCs w:val="20"/>
                        </w:rPr>
                        <w:t>ork safeguarding mobile phone/ phone divert option over holidays</w:t>
                      </w:r>
                      <w:r>
                        <w:rPr>
                          <w:rFonts w:ascii="Calibri" w:hAnsi="Calibri"/>
                          <w:sz w:val="20"/>
                          <w:szCs w:val="20"/>
                        </w:rPr>
                        <w:t xml:space="preserve"> (DB 07803470544</w:t>
                      </w:r>
                      <w:r w:rsidR="00F3668F">
                        <w:rPr>
                          <w:rFonts w:ascii="Calibri" w:hAnsi="Calibri"/>
                          <w:sz w:val="20"/>
                          <w:szCs w:val="20"/>
                        </w:rPr>
                        <w:t>).</w:t>
                      </w:r>
                    </w:p>
                  </w:txbxContent>
                </v:textbox>
                <w10:wrap type="topAndBottom"/>
              </v:shape>
            </w:pict>
          </mc:Fallback>
        </mc:AlternateContent>
      </w:r>
      <w:r w:rsidR="007347FF" w:rsidRPr="00662707">
        <w:rPr>
          <w:b/>
          <w:bCs/>
          <w:color w:val="7030A0"/>
          <w:sz w:val="28"/>
          <w:szCs w:val="28"/>
        </w:rPr>
        <w:t>Roles and R</w:t>
      </w:r>
      <w:r w:rsidR="00153309" w:rsidRPr="00662707">
        <w:rPr>
          <w:b/>
          <w:bCs/>
          <w:color w:val="7030A0"/>
          <w:sz w:val="28"/>
          <w:szCs w:val="28"/>
        </w:rPr>
        <w:t xml:space="preserve">esponsibilities </w:t>
      </w:r>
    </w:p>
    <w:p w14:paraId="6894F78C" w14:textId="77777777" w:rsidR="001A6D61" w:rsidRPr="002839A8" w:rsidRDefault="001A6D61" w:rsidP="0090415B">
      <w:pPr>
        <w:pStyle w:val="CM153"/>
        <w:rPr>
          <w:sz w:val="22"/>
          <w:szCs w:val="22"/>
        </w:rPr>
      </w:pPr>
    </w:p>
    <w:p w14:paraId="35E99BB0" w14:textId="77777777" w:rsidR="002808FF" w:rsidRDefault="002808FF" w:rsidP="00C67336">
      <w:pPr>
        <w:pStyle w:val="Default"/>
        <w:rPr>
          <w:sz w:val="22"/>
          <w:szCs w:val="22"/>
        </w:rPr>
      </w:pPr>
    </w:p>
    <w:p w14:paraId="5E068301" w14:textId="77777777" w:rsidR="00C67336" w:rsidRPr="00B61943" w:rsidRDefault="00D3403E" w:rsidP="00C67336">
      <w:pPr>
        <w:pStyle w:val="Default"/>
      </w:pPr>
      <w:r w:rsidRPr="00394A96">
        <w:t>School staff have no role in investigating child protection concerns, this is a responsibility of children social care and police however all</w:t>
      </w:r>
      <w:r w:rsidR="00C67336" w:rsidRPr="00394A96">
        <w:t xml:space="preserve"> staff have</w:t>
      </w:r>
      <w:r w:rsidR="00C67336" w:rsidRPr="00B61943">
        <w:t xml:space="preserve"> </w:t>
      </w:r>
      <w:r w:rsidR="000D7150" w:rsidRPr="00B61943">
        <w:t>a responsibility</w:t>
      </w:r>
      <w:r w:rsidR="00C67336" w:rsidRPr="00B61943">
        <w:t xml:space="preserve"> for Safeguarding no matter what their role. T</w:t>
      </w:r>
      <w:r w:rsidR="00D46857" w:rsidRPr="00B61943">
        <w:t>hese are outlined</w:t>
      </w:r>
      <w:r w:rsidR="00C67336" w:rsidRPr="00B61943">
        <w:t xml:space="preserve"> clearly in </w:t>
      </w:r>
      <w:r w:rsidR="00AF5D90">
        <w:t xml:space="preserve">the current </w:t>
      </w:r>
      <w:r w:rsidR="00C67336" w:rsidRPr="00B61943">
        <w:t>Keeping</w:t>
      </w:r>
      <w:r w:rsidR="000A166C" w:rsidRPr="00B61943">
        <w:t xml:space="preserve"> Children Safe in Education</w:t>
      </w:r>
      <w:r w:rsidR="00B12E28" w:rsidRPr="00B61943">
        <w:t xml:space="preserve"> </w:t>
      </w:r>
      <w:r w:rsidR="00D71B97" w:rsidRPr="00B61943">
        <w:t xml:space="preserve">of </w:t>
      </w:r>
      <w:r w:rsidR="007F222F" w:rsidRPr="00B61943">
        <w:t xml:space="preserve">which </w:t>
      </w:r>
      <w:r w:rsidR="00D71B97" w:rsidRPr="00B61943">
        <w:t xml:space="preserve">appropriate sections </w:t>
      </w:r>
      <w:r w:rsidR="007D6697" w:rsidRPr="00B61943">
        <w:t>are</w:t>
      </w:r>
      <w:r w:rsidR="007F222F" w:rsidRPr="00B61943">
        <w:t xml:space="preserve"> issued to all staff.</w:t>
      </w:r>
    </w:p>
    <w:p w14:paraId="3ADCB5EC" w14:textId="77777777" w:rsidR="00A5313C" w:rsidRPr="00B61943" w:rsidRDefault="00A5313C" w:rsidP="00C67336">
      <w:pPr>
        <w:pStyle w:val="Default"/>
      </w:pPr>
    </w:p>
    <w:p w14:paraId="403C028A" w14:textId="2903B321" w:rsidR="00946BA8" w:rsidRPr="00B61943" w:rsidRDefault="00946BA8" w:rsidP="00946BA8">
      <w:pPr>
        <w:pStyle w:val="Default"/>
      </w:pPr>
      <w:r w:rsidRPr="00B61943">
        <w:t>We will ensure that a</w:t>
      </w:r>
      <w:r w:rsidR="002014E7" w:rsidRPr="00B61943">
        <w:t>n appropriate</w:t>
      </w:r>
      <w:r w:rsidRPr="00B61943">
        <w:t xml:space="preserve"> senior member of staff, from the school or college leadership team, is appointed to the role of designated safeguarding lead. The designated safeguarding lead will take lead responsibility for safeguarding and child protection (including online safety). This will be explicit in the role holder’s job description. </w:t>
      </w:r>
      <w:r w:rsidR="0096431C" w:rsidRPr="00B61943">
        <w:t>We recognise this role carries a significant level of responsibility and they</w:t>
      </w:r>
      <w:r w:rsidRPr="00B61943">
        <w:t xml:space="preserve"> will have the appropriate </w:t>
      </w:r>
      <w:r w:rsidR="00DC3773">
        <w:rPr>
          <w:color w:val="4EA72E"/>
        </w:rPr>
        <w:t>experience</w:t>
      </w:r>
      <w:r w:rsidR="00DC3773">
        <w:t xml:space="preserve">, </w:t>
      </w:r>
      <w:r w:rsidRPr="00B61943">
        <w:t>status</w:t>
      </w:r>
      <w:r w:rsidR="00DC3773">
        <w:t>,</w:t>
      </w:r>
      <w:r w:rsidRPr="00B61943">
        <w:t xml:space="preserve"> </w:t>
      </w:r>
      <w:r w:rsidR="00DC3773">
        <w:rPr>
          <w:color w:val="4EA72E"/>
        </w:rPr>
        <w:t>skills</w:t>
      </w:r>
      <w:r w:rsidR="00DC3773">
        <w:t xml:space="preserve"> </w:t>
      </w:r>
      <w:r w:rsidRPr="00B61943">
        <w:t xml:space="preserve">and authority within the school to carry out the duties of the post. They will be given the time, funding, training, </w:t>
      </w:r>
      <w:r w:rsidR="00B61943" w:rsidRPr="00B61943">
        <w:t>resources,</w:t>
      </w:r>
      <w:r w:rsidRPr="00B61943">
        <w:t xml:space="preserve"> and support to provide advice and support to other staff on child welfare and child protection matters, to take part in strategy discussions and inter-agency meetings, and/or to support other staff to do so, and to contribute to the assessment of children. </w:t>
      </w:r>
    </w:p>
    <w:p w14:paraId="593A3FDF" w14:textId="77777777" w:rsidR="00B860DE" w:rsidRPr="00B61943" w:rsidRDefault="00B860DE" w:rsidP="00946BA8">
      <w:pPr>
        <w:pStyle w:val="Default"/>
      </w:pPr>
    </w:p>
    <w:p w14:paraId="2AB142C0" w14:textId="77777777" w:rsidR="00D226E2" w:rsidRPr="00B61943" w:rsidRDefault="00D226E2" w:rsidP="00946BA8">
      <w:pPr>
        <w:pStyle w:val="Default"/>
        <w:rPr>
          <w:b/>
        </w:rPr>
      </w:pPr>
      <w:r w:rsidRPr="00B61943">
        <w:rPr>
          <w:b/>
        </w:rPr>
        <w:t>Voice of the child</w:t>
      </w:r>
    </w:p>
    <w:p w14:paraId="6D5A9970" w14:textId="71B84C7D" w:rsidR="00D226E2" w:rsidRPr="00B61943" w:rsidRDefault="00D226E2" w:rsidP="00D226E2">
      <w:pPr>
        <w:pStyle w:val="Default"/>
      </w:pPr>
      <w:r w:rsidRPr="00B61943">
        <w:t xml:space="preserve">We will always seek and record </w:t>
      </w:r>
      <w:r w:rsidR="003945E7" w:rsidRPr="003945E7">
        <w:rPr>
          <w:color w:val="auto"/>
        </w:rPr>
        <w:t>(CPOMS)</w:t>
      </w:r>
      <w:r w:rsidR="003945E7">
        <w:rPr>
          <w:color w:val="FF0000"/>
        </w:rPr>
        <w:t xml:space="preserve"> </w:t>
      </w:r>
      <w:r w:rsidRPr="00B61943">
        <w:t xml:space="preserve">the voice of the child and take this into consideration when taking decisions. </w:t>
      </w:r>
      <w:r w:rsidR="00CD7D42" w:rsidRPr="00B61943">
        <w:t>However,</w:t>
      </w:r>
      <w:r w:rsidRPr="00B61943">
        <w:t xml:space="preserve"> there may be circumstances where we override the students wishes and feelings to act in their best interests.</w:t>
      </w:r>
    </w:p>
    <w:p w14:paraId="47BD47C9" w14:textId="77777777" w:rsidR="00B860DE" w:rsidRPr="00B61943" w:rsidRDefault="00B860DE" w:rsidP="00D226E2">
      <w:pPr>
        <w:pStyle w:val="Default"/>
      </w:pPr>
    </w:p>
    <w:p w14:paraId="4377CBA7" w14:textId="77777777" w:rsidR="004F2699" w:rsidRPr="00B61943" w:rsidRDefault="004F2699" w:rsidP="00D226E2">
      <w:pPr>
        <w:pStyle w:val="Default"/>
        <w:rPr>
          <w:b/>
        </w:rPr>
      </w:pPr>
      <w:r w:rsidRPr="00B61943">
        <w:rPr>
          <w:b/>
        </w:rPr>
        <w:t>Equality and Diversity</w:t>
      </w:r>
    </w:p>
    <w:p w14:paraId="65CC9324" w14:textId="77777777" w:rsidR="004F2699" w:rsidRPr="00B61943" w:rsidRDefault="004F2699" w:rsidP="00D226E2">
      <w:pPr>
        <w:pStyle w:val="Default"/>
      </w:pPr>
      <w:r w:rsidRPr="00B61943">
        <w:t xml:space="preserve">All members of the school staff and governing body will uphold the ethos of the Equality Act and any </w:t>
      </w:r>
      <w:r w:rsidR="00DB241F" w:rsidRPr="00B61943">
        <w:t>p</w:t>
      </w:r>
      <w:r w:rsidRPr="00B61943">
        <w:t>rejudicial related incidents will be recorded and actioned immediately.</w:t>
      </w:r>
    </w:p>
    <w:p w14:paraId="7435C53C" w14:textId="77777777" w:rsidR="00D226E2" w:rsidRPr="00B61943" w:rsidRDefault="00D226E2" w:rsidP="00946BA8">
      <w:pPr>
        <w:pStyle w:val="Default"/>
      </w:pPr>
    </w:p>
    <w:p w14:paraId="4DDC83FC" w14:textId="77777777" w:rsidR="00946BA8" w:rsidRPr="00B61943" w:rsidRDefault="00946BA8" w:rsidP="00946BA8">
      <w:pPr>
        <w:pStyle w:val="Default"/>
        <w:widowControl/>
      </w:pPr>
      <w:r w:rsidRPr="00B61943">
        <w:rPr>
          <w:b/>
          <w:bCs/>
        </w:rPr>
        <w:t xml:space="preserve">Deputy </w:t>
      </w:r>
      <w:r w:rsidR="00B860DE" w:rsidRPr="00B61943">
        <w:rPr>
          <w:b/>
          <w:bCs/>
        </w:rPr>
        <w:t>D</w:t>
      </w:r>
      <w:r w:rsidRPr="00B61943">
        <w:rPr>
          <w:b/>
          <w:bCs/>
        </w:rPr>
        <w:t xml:space="preserve">esignated </w:t>
      </w:r>
      <w:r w:rsidR="00B860DE" w:rsidRPr="00B61943">
        <w:rPr>
          <w:b/>
          <w:bCs/>
        </w:rPr>
        <w:t>S</w:t>
      </w:r>
      <w:r w:rsidRPr="00B61943">
        <w:rPr>
          <w:b/>
          <w:bCs/>
        </w:rPr>
        <w:t xml:space="preserve">afeguarding </w:t>
      </w:r>
      <w:r w:rsidR="00B860DE" w:rsidRPr="00B61943">
        <w:rPr>
          <w:b/>
          <w:bCs/>
        </w:rPr>
        <w:t>L</w:t>
      </w:r>
      <w:r w:rsidRPr="00B61943">
        <w:rPr>
          <w:b/>
          <w:bCs/>
        </w:rPr>
        <w:t xml:space="preserve">eads </w:t>
      </w:r>
    </w:p>
    <w:p w14:paraId="1FC037AF" w14:textId="77777777" w:rsidR="00946BA8" w:rsidRPr="00B61943" w:rsidRDefault="00946BA8" w:rsidP="00F31030">
      <w:pPr>
        <w:pStyle w:val="Default"/>
      </w:pPr>
      <w:r w:rsidRPr="00B61943">
        <w:t xml:space="preserve">Any deputies will be trained to the same standard as the designated safeguarding lead and </w:t>
      </w:r>
      <w:r w:rsidRPr="00B61943">
        <w:rPr>
          <w:color w:val="auto"/>
        </w:rPr>
        <w:t>the role will be explicit in their job description.</w:t>
      </w:r>
      <w:r w:rsidRPr="00B61943">
        <w:t xml:space="preserve"> </w:t>
      </w:r>
    </w:p>
    <w:p w14:paraId="2C2505F3" w14:textId="77777777" w:rsidR="00946BA8" w:rsidRPr="00B61943" w:rsidRDefault="00946BA8" w:rsidP="00F31030">
      <w:pPr>
        <w:pStyle w:val="Default"/>
      </w:pPr>
      <w:r w:rsidRPr="00B61943">
        <w:t xml:space="preserve">Whilst the activities of the designated safeguarding lead can be delegated to appropriately trained deputies, the ultimate lead responsibility for child protection, as set out, remains with the designated safeguarding lead, this lead responsibility should not be delegated. </w:t>
      </w:r>
    </w:p>
    <w:p w14:paraId="2361F8CC" w14:textId="77777777" w:rsidR="0096431C" w:rsidRPr="00B61943" w:rsidRDefault="0096431C" w:rsidP="00F31030">
      <w:pPr>
        <w:pStyle w:val="Default"/>
      </w:pPr>
    </w:p>
    <w:p w14:paraId="00926276" w14:textId="77777777" w:rsidR="0096431C" w:rsidRPr="00B61943" w:rsidRDefault="0096431C" w:rsidP="0096431C">
      <w:pPr>
        <w:pStyle w:val="Default"/>
        <w:rPr>
          <w:b/>
        </w:rPr>
      </w:pPr>
      <w:r w:rsidRPr="00B61943">
        <w:rPr>
          <w:b/>
        </w:rPr>
        <w:t xml:space="preserve">Availability </w:t>
      </w:r>
    </w:p>
    <w:p w14:paraId="0AD7ECC3" w14:textId="77777777" w:rsidR="0096431C" w:rsidRPr="00B61943" w:rsidRDefault="0096431C" w:rsidP="0096431C">
      <w:pPr>
        <w:pStyle w:val="Default"/>
        <w:rPr>
          <w:color w:val="auto"/>
        </w:rPr>
      </w:pPr>
      <w:r w:rsidRPr="00B61943">
        <w:t>During term time the designated safeguarding lead (or a deputy) will always be available (during school or college hours) for staff in the school or college to discuss any safeguarding concerns.</w:t>
      </w:r>
      <w:r w:rsidRPr="00B61943">
        <w:rPr>
          <w:color w:val="auto"/>
        </w:rPr>
        <w:t xml:space="preserve"> </w:t>
      </w:r>
      <w:r w:rsidR="004E1309" w:rsidRPr="00B61943">
        <w:rPr>
          <w:color w:val="auto"/>
        </w:rPr>
        <w:t xml:space="preserve">Whilst generally we would hope that the DSL was available in person on occasion phone or </w:t>
      </w:r>
      <w:r w:rsidR="003B2F0B" w:rsidRPr="00B61943">
        <w:rPr>
          <w:color w:val="auto"/>
        </w:rPr>
        <w:t>Teams/Zoom</w:t>
      </w:r>
      <w:r w:rsidR="004E1309" w:rsidRPr="00B61943">
        <w:rPr>
          <w:color w:val="auto"/>
        </w:rPr>
        <w:t xml:space="preserve"> etc may be appropriate.</w:t>
      </w:r>
      <w:r w:rsidRPr="00B61943">
        <w:rPr>
          <w:color w:val="auto"/>
        </w:rPr>
        <w:t xml:space="preserve"> </w:t>
      </w:r>
    </w:p>
    <w:p w14:paraId="18A2A88B" w14:textId="61EC9860" w:rsidR="0096431C" w:rsidRPr="00B61943" w:rsidRDefault="0096431C" w:rsidP="0096431C">
      <w:pPr>
        <w:pStyle w:val="Default"/>
        <w:rPr>
          <w:color w:val="auto"/>
        </w:rPr>
      </w:pPr>
      <w:r w:rsidRPr="00B61943">
        <w:rPr>
          <w:color w:val="auto"/>
        </w:rPr>
        <w:t>We will arrange adequate and appropriate DSL cover for any out of hours/out of term activities</w:t>
      </w:r>
      <w:r w:rsidR="00DC3773">
        <w:rPr>
          <w:color w:val="auto"/>
        </w:rPr>
        <w:t xml:space="preserve">, </w:t>
      </w:r>
      <w:r w:rsidR="00DC3773">
        <w:rPr>
          <w:color w:val="4EA72E"/>
        </w:rPr>
        <w:t>including a shared mailbox</w:t>
      </w:r>
      <w:r w:rsidRPr="00B61943">
        <w:rPr>
          <w:color w:val="auto"/>
        </w:rPr>
        <w:t>.</w:t>
      </w:r>
    </w:p>
    <w:p w14:paraId="3328A836" w14:textId="77777777" w:rsidR="0096431C" w:rsidRPr="00B61943" w:rsidRDefault="0096431C" w:rsidP="00F31030">
      <w:pPr>
        <w:pStyle w:val="Default"/>
      </w:pPr>
    </w:p>
    <w:p w14:paraId="39C9FB4B" w14:textId="77777777" w:rsidR="00946BA8" w:rsidRPr="00B61943" w:rsidRDefault="00946BA8" w:rsidP="00946BA8">
      <w:pPr>
        <w:pStyle w:val="Default"/>
      </w:pPr>
    </w:p>
    <w:p w14:paraId="14BA3C03" w14:textId="77777777" w:rsidR="00946BA8" w:rsidRPr="00B61943" w:rsidRDefault="00946BA8" w:rsidP="00946BA8">
      <w:pPr>
        <w:pStyle w:val="Default"/>
        <w:rPr>
          <w:b/>
        </w:rPr>
      </w:pPr>
      <w:r w:rsidRPr="00B61943">
        <w:rPr>
          <w:b/>
        </w:rPr>
        <w:t xml:space="preserve">DSL </w:t>
      </w:r>
      <w:r w:rsidR="00B61943" w:rsidRPr="00B61943">
        <w:rPr>
          <w:b/>
        </w:rPr>
        <w:t>responsibilities.</w:t>
      </w:r>
    </w:p>
    <w:p w14:paraId="479CED18" w14:textId="77777777" w:rsidR="00946BA8" w:rsidRPr="00B61943" w:rsidRDefault="007165A5" w:rsidP="003346FF">
      <w:pPr>
        <w:pStyle w:val="Default"/>
      </w:pPr>
      <w:r w:rsidRPr="00B61943">
        <w:t>For full description of the role of the DSL please see</w:t>
      </w:r>
    </w:p>
    <w:p w14:paraId="6A409FC9" w14:textId="1FEC5683" w:rsidR="007165A5" w:rsidRPr="00B61943" w:rsidRDefault="009D7152" w:rsidP="00B860DE">
      <w:pPr>
        <w:autoSpaceDE w:val="0"/>
        <w:autoSpaceDN w:val="0"/>
        <w:adjustRightInd w:val="0"/>
        <w:spacing w:after="0" w:line="240" w:lineRule="auto"/>
        <w:rPr>
          <w:rFonts w:ascii="Arial" w:hAnsi="Arial" w:cs="Arial"/>
          <w:sz w:val="24"/>
          <w:szCs w:val="24"/>
          <w:lang w:eastAsia="en-GB"/>
        </w:rPr>
      </w:pPr>
      <w:hyperlink r:id="rId52" w:history="1">
        <w:r w:rsidR="00DC3773" w:rsidRPr="00DC3773">
          <w:rPr>
            <w:rStyle w:val="Hyperlink"/>
            <w:sz w:val="24"/>
            <w:szCs w:val="24"/>
          </w:rPr>
          <w:t>Keeping children safe in education - GOV.UK</w:t>
        </w:r>
      </w:hyperlink>
      <w:r w:rsidR="00B860DE" w:rsidRPr="00B61943">
        <w:rPr>
          <w:sz w:val="24"/>
          <w:szCs w:val="24"/>
        </w:rPr>
        <w:t xml:space="preserve">  </w:t>
      </w:r>
      <w:r w:rsidR="007165A5">
        <w:rPr>
          <w:color w:val="4EA72E"/>
          <w:sz w:val="24"/>
          <w:szCs w:val="24"/>
        </w:rPr>
        <w:t xml:space="preserve">Annex </w:t>
      </w:r>
      <w:r w:rsidR="00DC3773">
        <w:rPr>
          <w:color w:val="4EA72E"/>
          <w:sz w:val="24"/>
          <w:szCs w:val="24"/>
        </w:rPr>
        <w:t>B</w:t>
      </w:r>
    </w:p>
    <w:p w14:paraId="4C3EDBB4" w14:textId="77777777" w:rsidR="008F5465" w:rsidRPr="00B61943" w:rsidRDefault="008F5465" w:rsidP="003346FF">
      <w:pPr>
        <w:pStyle w:val="Default"/>
      </w:pPr>
    </w:p>
    <w:p w14:paraId="227F61A2" w14:textId="3A8172CC" w:rsidR="008F5465" w:rsidRPr="00B61943" w:rsidRDefault="008F5465" w:rsidP="003346FF">
      <w:pPr>
        <w:pStyle w:val="Default"/>
        <w:rPr>
          <w:color w:val="auto"/>
        </w:rPr>
      </w:pPr>
      <w:r w:rsidRPr="00B61943">
        <w:rPr>
          <w:color w:val="auto"/>
        </w:rPr>
        <w:t xml:space="preserve">Leaders and governors recognise the large and emotionally intense role the DSL is and provide support to the team </w:t>
      </w:r>
      <w:r w:rsidR="00A37DAA" w:rsidRPr="00B61943">
        <w:rPr>
          <w:color w:val="auto"/>
        </w:rPr>
        <w:t>by</w:t>
      </w:r>
      <w:r w:rsidR="003945E7">
        <w:rPr>
          <w:color w:val="auto"/>
        </w:rPr>
        <w:t xml:space="preserve"> meeting weekly to discuss cases together and providing on-going emotional support to one another.</w:t>
      </w:r>
    </w:p>
    <w:p w14:paraId="27A6BD22" w14:textId="77777777" w:rsidR="003E156E" w:rsidRPr="00B61943" w:rsidRDefault="003E156E" w:rsidP="003346FF">
      <w:pPr>
        <w:pStyle w:val="Default"/>
      </w:pPr>
    </w:p>
    <w:p w14:paraId="42B282EA" w14:textId="2C22B315" w:rsidR="003E156E" w:rsidRPr="004127AE" w:rsidRDefault="003E156E" w:rsidP="003346FF">
      <w:pPr>
        <w:pStyle w:val="Default"/>
        <w:rPr>
          <w:rStyle w:val="Hyperlink"/>
          <w:rFonts w:ascii="Calibri" w:eastAsia="Calibri" w:hAnsi="Calibri" w:cs="Times New Roman"/>
          <w:lang w:eastAsia="en-US"/>
        </w:rPr>
      </w:pPr>
      <w:r w:rsidRPr="00B61943">
        <w:rPr>
          <w:b/>
          <w:bCs/>
          <w:color w:val="auto"/>
        </w:rPr>
        <w:t xml:space="preserve">Full responsibilities of governors and senior leaders are set out in Part 2 </w:t>
      </w:r>
      <w:r w:rsidR="00DC3773">
        <w:rPr>
          <w:b/>
          <w:bCs/>
          <w:color w:val="auto"/>
        </w:rPr>
        <w:t>of KCSIE</w:t>
      </w:r>
    </w:p>
    <w:p w14:paraId="55552260" w14:textId="77777777" w:rsidR="007165A5" w:rsidRPr="00B61943" w:rsidRDefault="007165A5" w:rsidP="003346FF">
      <w:pPr>
        <w:pStyle w:val="Default"/>
      </w:pPr>
    </w:p>
    <w:p w14:paraId="3E148EC6" w14:textId="77777777" w:rsidR="00B45BE3" w:rsidRPr="00B61943" w:rsidRDefault="002839A8" w:rsidP="00B45BE3">
      <w:pPr>
        <w:pStyle w:val="CM2"/>
        <w:spacing w:line="240" w:lineRule="auto"/>
      </w:pPr>
      <w:r w:rsidRPr="00B61943">
        <w:rPr>
          <w:u w:val="single"/>
        </w:rPr>
        <w:t>The Governing B</w:t>
      </w:r>
      <w:r w:rsidR="00153309" w:rsidRPr="00B61943">
        <w:rPr>
          <w:u w:val="single"/>
        </w:rPr>
        <w:t xml:space="preserve">ody </w:t>
      </w:r>
      <w:r w:rsidR="008C148D" w:rsidRPr="00B61943">
        <w:rPr>
          <w:u w:val="single"/>
        </w:rPr>
        <w:t>and Headteacher</w:t>
      </w:r>
      <w:r w:rsidR="008C148D" w:rsidRPr="00B61943">
        <w:t xml:space="preserve"> ensures that the school complies by addressing al</w:t>
      </w:r>
      <w:r w:rsidR="00992452" w:rsidRPr="00B61943">
        <w:t>l aspects</w:t>
      </w:r>
      <w:r w:rsidR="008C148D" w:rsidRPr="00B61943">
        <w:t xml:space="preserve"> of </w:t>
      </w:r>
      <w:r w:rsidR="00AF5D90">
        <w:t xml:space="preserve">the current </w:t>
      </w:r>
      <w:r w:rsidR="008C148D" w:rsidRPr="00B61943">
        <w:t>KCSIE</w:t>
      </w:r>
      <w:r w:rsidR="00153309" w:rsidRPr="00B61943">
        <w:t xml:space="preserve"> </w:t>
      </w:r>
    </w:p>
    <w:p w14:paraId="35B609DD" w14:textId="77777777" w:rsidR="00F3668F" w:rsidRPr="00B61943" w:rsidRDefault="00F3668F" w:rsidP="00F3668F">
      <w:pPr>
        <w:pStyle w:val="Default"/>
      </w:pPr>
    </w:p>
    <w:p w14:paraId="23A52526" w14:textId="653FB4E1" w:rsidR="00F3668F" w:rsidRPr="00A87D55" w:rsidRDefault="00F3668F" w:rsidP="00F3668F">
      <w:pPr>
        <w:pStyle w:val="Default"/>
        <w:rPr>
          <w:color w:val="FF0000"/>
        </w:rPr>
      </w:pPr>
      <w:r w:rsidRPr="00B61943">
        <w:lastRenderedPageBreak/>
        <w:t>Governors will receive a safeguarding report from the DSL team</w:t>
      </w:r>
      <w:r w:rsidR="00F85065">
        <w:rPr>
          <w:color w:val="C00000"/>
        </w:rPr>
        <w:t xml:space="preserve"> </w:t>
      </w:r>
      <w:r w:rsidR="00F85065" w:rsidRPr="00F85065">
        <w:rPr>
          <w:color w:val="auto"/>
        </w:rPr>
        <w:t>at each full governors meeting</w:t>
      </w:r>
      <w:r w:rsidR="00A87D55">
        <w:rPr>
          <w:color w:val="FF0000"/>
        </w:rPr>
        <w:t xml:space="preserve"> </w:t>
      </w:r>
      <w:r w:rsidR="003B2F0B" w:rsidRPr="00B61943">
        <w:rPr>
          <w:color w:val="auto"/>
        </w:rPr>
        <w:t>a</w:t>
      </w:r>
      <w:r w:rsidR="002127CD" w:rsidRPr="00B61943">
        <w:rPr>
          <w:color w:val="auto"/>
        </w:rPr>
        <w:t xml:space="preserve">nd </w:t>
      </w:r>
      <w:r w:rsidR="003B2F0B" w:rsidRPr="00B61943">
        <w:rPr>
          <w:color w:val="auto"/>
        </w:rPr>
        <w:t xml:space="preserve">will </w:t>
      </w:r>
      <w:r w:rsidR="002127CD" w:rsidRPr="00B61943">
        <w:rPr>
          <w:color w:val="auto"/>
        </w:rPr>
        <w:t xml:space="preserve">sign off the full self-assessment </w:t>
      </w:r>
      <w:r w:rsidR="002127CD" w:rsidRPr="00394A96">
        <w:t xml:space="preserve">safeguarding </w:t>
      </w:r>
      <w:r w:rsidR="00A87D55" w:rsidRPr="00394A96">
        <w:t>and any action plan</w:t>
      </w:r>
      <w:r w:rsidR="00F85065">
        <w:rPr>
          <w:color w:val="auto"/>
        </w:rPr>
        <w:t>.</w:t>
      </w:r>
    </w:p>
    <w:p w14:paraId="118EEFAF" w14:textId="77777777" w:rsidR="00AC599C" w:rsidRPr="00B61943" w:rsidRDefault="00AC599C" w:rsidP="0090415B">
      <w:pPr>
        <w:pStyle w:val="Default"/>
        <w:rPr>
          <w:color w:val="auto"/>
        </w:rPr>
      </w:pPr>
    </w:p>
    <w:p w14:paraId="338DCDFD" w14:textId="77777777" w:rsidR="003B0B56" w:rsidRPr="00B61943" w:rsidRDefault="003B0B56" w:rsidP="003B0B56">
      <w:pPr>
        <w:pStyle w:val="Default"/>
        <w:ind w:left="720"/>
        <w:rPr>
          <w:color w:val="auto"/>
        </w:rPr>
      </w:pPr>
    </w:p>
    <w:p w14:paraId="62242C57" w14:textId="77777777" w:rsidR="00153309" w:rsidRPr="00A37DAA" w:rsidRDefault="007347FF">
      <w:pPr>
        <w:pStyle w:val="Default"/>
        <w:numPr>
          <w:ilvl w:val="0"/>
          <w:numId w:val="12"/>
        </w:numPr>
        <w:rPr>
          <w:color w:val="7030A0"/>
          <w:sz w:val="28"/>
          <w:szCs w:val="28"/>
        </w:rPr>
      </w:pPr>
      <w:r w:rsidRPr="00A37DAA">
        <w:rPr>
          <w:b/>
          <w:bCs/>
          <w:color w:val="7030A0"/>
          <w:sz w:val="28"/>
          <w:szCs w:val="28"/>
        </w:rPr>
        <w:t>Good Practice G</w:t>
      </w:r>
      <w:r w:rsidR="00153309" w:rsidRPr="00A37DAA">
        <w:rPr>
          <w:b/>
          <w:bCs/>
          <w:color w:val="7030A0"/>
          <w:sz w:val="28"/>
          <w:szCs w:val="28"/>
        </w:rPr>
        <w:t xml:space="preserve">uidelines </w:t>
      </w:r>
      <w:r w:rsidRPr="00A37DAA">
        <w:rPr>
          <w:b/>
          <w:bCs/>
          <w:color w:val="7030A0"/>
          <w:sz w:val="28"/>
          <w:szCs w:val="28"/>
        </w:rPr>
        <w:t>and Staff Code of C</w:t>
      </w:r>
      <w:r w:rsidR="00896FA5" w:rsidRPr="00A37DAA">
        <w:rPr>
          <w:b/>
          <w:bCs/>
          <w:color w:val="7030A0"/>
          <w:sz w:val="28"/>
          <w:szCs w:val="28"/>
        </w:rPr>
        <w:t>onduct</w:t>
      </w:r>
    </w:p>
    <w:p w14:paraId="20C5DFBF" w14:textId="77777777" w:rsidR="001A6D61" w:rsidRPr="00B61943" w:rsidRDefault="001A6D61" w:rsidP="0090415B">
      <w:pPr>
        <w:pStyle w:val="CM154"/>
      </w:pPr>
    </w:p>
    <w:p w14:paraId="62256991" w14:textId="77777777" w:rsidR="001B575D" w:rsidRPr="00B61943" w:rsidRDefault="00153309" w:rsidP="0090415B">
      <w:pPr>
        <w:pStyle w:val="CM154"/>
      </w:pPr>
      <w:r w:rsidRPr="00B61943">
        <w:t>To meet and maintain our responsibilities towards pupils we need to agree standards of good practice</w:t>
      </w:r>
      <w:r w:rsidR="00896FA5" w:rsidRPr="00B61943">
        <w:t xml:space="preserve"> which form a code of conduct for all staff</w:t>
      </w:r>
      <w:r w:rsidRPr="00B61943">
        <w:t xml:space="preserve">. Good practice includes: </w:t>
      </w:r>
    </w:p>
    <w:p w14:paraId="504FCEF2" w14:textId="77777777" w:rsidR="00C87D5E" w:rsidRPr="00B61943" w:rsidRDefault="00C87D5E" w:rsidP="0090415B">
      <w:pPr>
        <w:pStyle w:val="Default"/>
      </w:pPr>
    </w:p>
    <w:p w14:paraId="20C2E9A4" w14:textId="77777777" w:rsidR="00153309" w:rsidRPr="00B61943" w:rsidRDefault="00153309" w:rsidP="003154D0">
      <w:pPr>
        <w:pStyle w:val="Default"/>
        <w:numPr>
          <w:ilvl w:val="0"/>
          <w:numId w:val="4"/>
        </w:numPr>
        <w:rPr>
          <w:color w:val="auto"/>
        </w:rPr>
      </w:pPr>
      <w:r w:rsidRPr="00B61943">
        <w:rPr>
          <w:color w:val="auto"/>
        </w:rPr>
        <w:t xml:space="preserve">treating all pupils with respect </w:t>
      </w:r>
    </w:p>
    <w:p w14:paraId="7089F63E" w14:textId="77777777" w:rsidR="004B56A7" w:rsidRPr="00B61943" w:rsidRDefault="004B56A7" w:rsidP="003154D0">
      <w:pPr>
        <w:pStyle w:val="Default"/>
        <w:numPr>
          <w:ilvl w:val="0"/>
          <w:numId w:val="4"/>
        </w:numPr>
        <w:rPr>
          <w:bCs/>
          <w:color w:val="auto"/>
        </w:rPr>
      </w:pPr>
      <w:r w:rsidRPr="00B61943">
        <w:rPr>
          <w:color w:val="auto"/>
        </w:rPr>
        <w:t xml:space="preserve">being </w:t>
      </w:r>
      <w:r w:rsidR="00A37DAA" w:rsidRPr="00B61943">
        <w:rPr>
          <w:color w:val="auto"/>
        </w:rPr>
        <w:t>alerted</w:t>
      </w:r>
      <w:r w:rsidRPr="00B61943">
        <w:rPr>
          <w:color w:val="auto"/>
        </w:rPr>
        <w:t xml:space="preserve"> to changes in pupils’ behaviour and to signs of abuse and neglect</w:t>
      </w:r>
      <w:r w:rsidR="007D6697" w:rsidRPr="00B61943">
        <w:rPr>
          <w:color w:val="auto"/>
        </w:rPr>
        <w:t xml:space="preserve"> and </w:t>
      </w:r>
      <w:r w:rsidRPr="00B61943">
        <w:rPr>
          <w:bCs/>
          <w:color w:val="auto"/>
        </w:rPr>
        <w:t>recognising that challenging behaviour</w:t>
      </w:r>
      <w:r w:rsidR="007D6697" w:rsidRPr="00B61943">
        <w:rPr>
          <w:bCs/>
          <w:color w:val="auto"/>
        </w:rPr>
        <w:t>/Mental Health issues</w:t>
      </w:r>
      <w:r w:rsidRPr="00B61943">
        <w:rPr>
          <w:bCs/>
          <w:color w:val="auto"/>
        </w:rPr>
        <w:t xml:space="preserve"> may be an indicator of </w:t>
      </w:r>
      <w:r w:rsidR="00A37DAA" w:rsidRPr="00B61943">
        <w:rPr>
          <w:bCs/>
          <w:color w:val="auto"/>
        </w:rPr>
        <w:t>abuse.</w:t>
      </w:r>
      <w:r w:rsidRPr="00B61943">
        <w:rPr>
          <w:bCs/>
          <w:color w:val="auto"/>
        </w:rPr>
        <w:t xml:space="preserve"> </w:t>
      </w:r>
    </w:p>
    <w:p w14:paraId="77B8952B" w14:textId="77777777" w:rsidR="00153309" w:rsidRPr="005E7E47" w:rsidRDefault="00153309" w:rsidP="003154D0">
      <w:pPr>
        <w:pStyle w:val="Default"/>
        <w:numPr>
          <w:ilvl w:val="0"/>
          <w:numId w:val="4"/>
        </w:numPr>
        <w:rPr>
          <w:color w:val="auto"/>
        </w:rPr>
      </w:pPr>
      <w:r w:rsidRPr="00B61943">
        <w:rPr>
          <w:color w:val="auto"/>
        </w:rPr>
        <w:t>setting a good example by conducting ourselves appropriately</w:t>
      </w:r>
      <w:r w:rsidR="003A019A" w:rsidRPr="00B61943">
        <w:rPr>
          <w:color w:val="auto"/>
        </w:rPr>
        <w:t>, including online.</w:t>
      </w:r>
      <w:r w:rsidRPr="00B61943">
        <w:rPr>
          <w:color w:val="auto"/>
        </w:rPr>
        <w:t xml:space="preserve"> </w:t>
      </w:r>
    </w:p>
    <w:p w14:paraId="7F3F7B24" w14:textId="77777777" w:rsidR="00A47963" w:rsidRPr="00910D96" w:rsidRDefault="003B2F0B" w:rsidP="003154D0">
      <w:pPr>
        <w:pStyle w:val="Default"/>
        <w:numPr>
          <w:ilvl w:val="0"/>
          <w:numId w:val="4"/>
        </w:numPr>
        <w:rPr>
          <w:color w:val="auto"/>
        </w:rPr>
      </w:pPr>
      <w:r w:rsidRPr="00910D96">
        <w:rPr>
          <w:color w:val="auto"/>
        </w:rPr>
        <w:t>r</w:t>
      </w:r>
      <w:r w:rsidR="00A47963" w:rsidRPr="00910D96">
        <w:rPr>
          <w:color w:val="auto"/>
        </w:rPr>
        <w:t xml:space="preserve">eport any concerns/low level concerns about other staff members or </w:t>
      </w:r>
      <w:r w:rsidR="00CD7D42" w:rsidRPr="00910D96">
        <w:rPr>
          <w:color w:val="auto"/>
        </w:rPr>
        <w:t>self.</w:t>
      </w:r>
    </w:p>
    <w:p w14:paraId="41642344" w14:textId="77777777" w:rsidR="00153309" w:rsidRPr="00B61943" w:rsidRDefault="00153309" w:rsidP="003154D0">
      <w:pPr>
        <w:pStyle w:val="Default"/>
        <w:numPr>
          <w:ilvl w:val="0"/>
          <w:numId w:val="4"/>
        </w:numPr>
        <w:rPr>
          <w:color w:val="auto"/>
        </w:rPr>
      </w:pPr>
      <w:r w:rsidRPr="00B61943">
        <w:rPr>
          <w:color w:val="auto"/>
        </w:rPr>
        <w:t xml:space="preserve">involving pupils in decisions that affect </w:t>
      </w:r>
      <w:r w:rsidR="00CD7D42" w:rsidRPr="00B61943">
        <w:rPr>
          <w:color w:val="auto"/>
        </w:rPr>
        <w:t>them.</w:t>
      </w:r>
      <w:r w:rsidRPr="00B61943">
        <w:rPr>
          <w:color w:val="auto"/>
        </w:rPr>
        <w:t xml:space="preserve"> </w:t>
      </w:r>
    </w:p>
    <w:p w14:paraId="39A9C60A" w14:textId="77777777" w:rsidR="00153309" w:rsidRPr="00B61943" w:rsidRDefault="00153309" w:rsidP="003154D0">
      <w:pPr>
        <w:pStyle w:val="Default"/>
        <w:numPr>
          <w:ilvl w:val="0"/>
          <w:numId w:val="4"/>
        </w:numPr>
        <w:rPr>
          <w:color w:val="auto"/>
        </w:rPr>
      </w:pPr>
      <w:r w:rsidRPr="00B61943">
        <w:rPr>
          <w:color w:val="auto"/>
        </w:rPr>
        <w:t>encouraging positive</w:t>
      </w:r>
      <w:r w:rsidR="00670C0E" w:rsidRPr="00B61943">
        <w:rPr>
          <w:color w:val="auto"/>
        </w:rPr>
        <w:t>, respectful</w:t>
      </w:r>
      <w:r w:rsidRPr="00B61943">
        <w:rPr>
          <w:color w:val="auto"/>
        </w:rPr>
        <w:t xml:space="preserve"> and safe behaviour among pupils </w:t>
      </w:r>
      <w:r w:rsidR="004069C6" w:rsidRPr="00B61943">
        <w:rPr>
          <w:color w:val="auto"/>
        </w:rPr>
        <w:t xml:space="preserve">including </w:t>
      </w:r>
      <w:r w:rsidR="007D6697" w:rsidRPr="00B61943">
        <w:rPr>
          <w:color w:val="auto"/>
        </w:rPr>
        <w:t xml:space="preserve">always </w:t>
      </w:r>
      <w:r w:rsidR="004069C6" w:rsidRPr="00B61943">
        <w:rPr>
          <w:color w:val="auto"/>
        </w:rPr>
        <w:t>ch</w:t>
      </w:r>
      <w:r w:rsidR="00035C44" w:rsidRPr="00B61943">
        <w:rPr>
          <w:color w:val="auto"/>
        </w:rPr>
        <w:t>allenging inappropriate</w:t>
      </w:r>
      <w:r w:rsidR="008C148D" w:rsidRPr="00B61943">
        <w:rPr>
          <w:color w:val="auto"/>
        </w:rPr>
        <w:t>, sexual</w:t>
      </w:r>
      <w:r w:rsidR="00035C44" w:rsidRPr="00B61943">
        <w:rPr>
          <w:color w:val="auto"/>
        </w:rPr>
        <w:t xml:space="preserve"> or</w:t>
      </w:r>
      <w:r w:rsidR="00A46EC5" w:rsidRPr="00B61943">
        <w:rPr>
          <w:color w:val="auto"/>
        </w:rPr>
        <w:t xml:space="preserve"> discriminatory </w:t>
      </w:r>
      <w:r w:rsidR="00035C44" w:rsidRPr="00B61943">
        <w:rPr>
          <w:color w:val="auto"/>
        </w:rPr>
        <w:t xml:space="preserve">language or </w:t>
      </w:r>
      <w:r w:rsidR="00A46EC5" w:rsidRPr="00B61943">
        <w:rPr>
          <w:color w:val="auto"/>
        </w:rPr>
        <w:t>behaviour.</w:t>
      </w:r>
    </w:p>
    <w:p w14:paraId="411F3B69" w14:textId="77777777" w:rsidR="004470AD" w:rsidRPr="00B61943" w:rsidRDefault="004069C6" w:rsidP="003154D0">
      <w:pPr>
        <w:pStyle w:val="Default"/>
        <w:numPr>
          <w:ilvl w:val="0"/>
          <w:numId w:val="4"/>
        </w:numPr>
        <w:rPr>
          <w:color w:val="auto"/>
        </w:rPr>
      </w:pPr>
      <w:r w:rsidRPr="00B61943">
        <w:rPr>
          <w:color w:val="auto"/>
        </w:rPr>
        <w:t xml:space="preserve">avoiding </w:t>
      </w:r>
      <w:r w:rsidR="004B56A7" w:rsidRPr="00B61943">
        <w:rPr>
          <w:color w:val="auto"/>
        </w:rPr>
        <w:t xml:space="preserve">behaviour or language which could be seen as </w:t>
      </w:r>
      <w:r w:rsidR="00F664F2" w:rsidRPr="00B61943">
        <w:rPr>
          <w:color w:val="auto"/>
        </w:rPr>
        <w:t>favouring pupils</w:t>
      </w:r>
      <w:r w:rsidR="00422066" w:rsidRPr="00B61943">
        <w:rPr>
          <w:color w:val="auto"/>
        </w:rPr>
        <w:t xml:space="preserve"> or being overly familiar</w:t>
      </w:r>
      <w:r w:rsidR="004470AD" w:rsidRPr="00B61943">
        <w:rPr>
          <w:color w:val="auto"/>
        </w:rPr>
        <w:t xml:space="preserve">. </w:t>
      </w:r>
    </w:p>
    <w:p w14:paraId="6636F373" w14:textId="77777777" w:rsidR="004069C6" w:rsidRPr="00B61943" w:rsidRDefault="004470AD" w:rsidP="003154D0">
      <w:pPr>
        <w:pStyle w:val="Default"/>
        <w:numPr>
          <w:ilvl w:val="0"/>
          <w:numId w:val="4"/>
        </w:numPr>
        <w:rPr>
          <w:color w:val="auto"/>
        </w:rPr>
      </w:pPr>
      <w:r w:rsidRPr="00B61943">
        <w:rPr>
          <w:color w:val="auto"/>
        </w:rPr>
        <w:t xml:space="preserve">avoiding any behaviour which could lead to suspicions of anything other </w:t>
      </w:r>
      <w:r w:rsidR="000D7150" w:rsidRPr="00B61943">
        <w:rPr>
          <w:color w:val="auto"/>
        </w:rPr>
        <w:t>than a professional relationship</w:t>
      </w:r>
      <w:r w:rsidRPr="00B61943">
        <w:rPr>
          <w:color w:val="auto"/>
        </w:rPr>
        <w:t xml:space="preserve"> with pupils.</w:t>
      </w:r>
    </w:p>
    <w:p w14:paraId="6526677B" w14:textId="77777777" w:rsidR="00422066" w:rsidRPr="00B61943" w:rsidRDefault="00422066" w:rsidP="003154D0">
      <w:pPr>
        <w:pStyle w:val="Default"/>
        <w:numPr>
          <w:ilvl w:val="0"/>
          <w:numId w:val="4"/>
        </w:numPr>
        <w:rPr>
          <w:color w:val="auto"/>
        </w:rPr>
      </w:pPr>
      <w:r w:rsidRPr="00B61943">
        <w:rPr>
          <w:color w:val="auto"/>
        </w:rPr>
        <w:t xml:space="preserve">Avoiding taking photos of pupils </w:t>
      </w:r>
      <w:r w:rsidRPr="00394A96">
        <w:t xml:space="preserve">on personal </w:t>
      </w:r>
      <w:r w:rsidR="00A87D55" w:rsidRPr="00394A96">
        <w:t>devices</w:t>
      </w:r>
      <w:r w:rsidRPr="00394A96">
        <w:t>.</w:t>
      </w:r>
    </w:p>
    <w:p w14:paraId="0D5CB852" w14:textId="0B5085B5" w:rsidR="00153309" w:rsidRPr="00B61943" w:rsidRDefault="00153309" w:rsidP="003154D0">
      <w:pPr>
        <w:pStyle w:val="Default"/>
        <w:numPr>
          <w:ilvl w:val="0"/>
          <w:numId w:val="4"/>
        </w:numPr>
        <w:rPr>
          <w:color w:val="auto"/>
        </w:rPr>
      </w:pPr>
      <w:r w:rsidRPr="00B61943">
        <w:rPr>
          <w:color w:val="auto"/>
        </w:rPr>
        <w:t xml:space="preserve">reading and understanding the school’s </w:t>
      </w:r>
      <w:r w:rsidR="007D6697" w:rsidRPr="00B61943">
        <w:rPr>
          <w:color w:val="auto"/>
        </w:rPr>
        <w:t>Safeguarding</w:t>
      </w:r>
      <w:r w:rsidRPr="00B61943">
        <w:rPr>
          <w:color w:val="auto"/>
        </w:rPr>
        <w:t xml:space="preserve"> policy and guidance documents on wider safeguarding issues, for example bullying,</w:t>
      </w:r>
      <w:r w:rsidR="004470AD" w:rsidRPr="00B61943">
        <w:rPr>
          <w:color w:val="auto"/>
        </w:rPr>
        <w:t xml:space="preserve"> </w:t>
      </w:r>
      <w:r w:rsidR="004470AD" w:rsidRPr="00910D96">
        <w:rPr>
          <w:color w:val="auto"/>
        </w:rPr>
        <w:t>behaviour</w:t>
      </w:r>
      <w:r w:rsidR="0078644A" w:rsidRPr="00910D96">
        <w:rPr>
          <w:color w:val="auto"/>
        </w:rPr>
        <w:t>,</w:t>
      </w:r>
      <w:r w:rsidR="00024602" w:rsidRPr="00910D96">
        <w:rPr>
          <w:color w:val="auto"/>
        </w:rPr>
        <w:t xml:space="preserve"> </w:t>
      </w:r>
      <w:r w:rsidR="001E064B" w:rsidRPr="00910D96">
        <w:rPr>
          <w:color w:val="auto"/>
        </w:rPr>
        <w:t>absent from</w:t>
      </w:r>
      <w:r w:rsidR="00024602" w:rsidRPr="00910D96">
        <w:rPr>
          <w:color w:val="auto"/>
        </w:rPr>
        <w:t xml:space="preserve"> education</w:t>
      </w:r>
      <w:r w:rsidR="0078644A" w:rsidRPr="00B61943">
        <w:rPr>
          <w:color w:val="auto"/>
        </w:rPr>
        <w:t xml:space="preserve"> </w:t>
      </w:r>
      <w:r w:rsidR="000D7150" w:rsidRPr="00B61943">
        <w:rPr>
          <w:color w:val="auto"/>
        </w:rPr>
        <w:t>and appropriate</w:t>
      </w:r>
      <w:r w:rsidR="0078644A" w:rsidRPr="00B61943">
        <w:rPr>
          <w:color w:val="auto"/>
        </w:rPr>
        <w:t xml:space="preserve"> IT</w:t>
      </w:r>
      <w:r w:rsidR="003A019A" w:rsidRPr="00B61943">
        <w:rPr>
          <w:color w:val="auto"/>
        </w:rPr>
        <w:t>/social media</w:t>
      </w:r>
      <w:r w:rsidR="00AC4B54">
        <w:rPr>
          <w:color w:val="auto"/>
        </w:rPr>
        <w:t>/</w:t>
      </w:r>
      <w:r w:rsidR="00AC4B54">
        <w:rPr>
          <w:color w:val="4EA72E"/>
        </w:rPr>
        <w:t>AI</w:t>
      </w:r>
      <w:r w:rsidR="0078644A">
        <w:rPr>
          <w:color w:val="4EA72E"/>
        </w:rPr>
        <w:t xml:space="preserve"> use</w:t>
      </w:r>
      <w:r w:rsidR="004470AD" w:rsidRPr="00B61943">
        <w:rPr>
          <w:color w:val="auto"/>
        </w:rPr>
        <w:t>.</w:t>
      </w:r>
      <w:r w:rsidRPr="00B61943">
        <w:rPr>
          <w:color w:val="auto"/>
        </w:rPr>
        <w:t xml:space="preserve"> </w:t>
      </w:r>
    </w:p>
    <w:p w14:paraId="3917E513" w14:textId="77777777" w:rsidR="00153309" w:rsidRPr="00B61943" w:rsidRDefault="00153309" w:rsidP="003154D0">
      <w:pPr>
        <w:pStyle w:val="Default"/>
        <w:numPr>
          <w:ilvl w:val="0"/>
          <w:numId w:val="4"/>
        </w:numPr>
        <w:rPr>
          <w:color w:val="auto"/>
        </w:rPr>
      </w:pPr>
      <w:r w:rsidRPr="00B61943">
        <w:rPr>
          <w:color w:val="auto"/>
        </w:rPr>
        <w:t xml:space="preserve">asking the pupil’s permission before </w:t>
      </w:r>
      <w:r w:rsidR="00670C0E" w:rsidRPr="00B61943">
        <w:rPr>
          <w:color w:val="auto"/>
        </w:rPr>
        <w:t>initiating physical contact</w:t>
      </w:r>
      <w:r w:rsidRPr="00B61943">
        <w:rPr>
          <w:color w:val="auto"/>
        </w:rPr>
        <w:t xml:space="preserve">, such as assisting with dressing, physical support during PE or administering first aid </w:t>
      </w:r>
    </w:p>
    <w:p w14:paraId="64BBE816" w14:textId="77777777" w:rsidR="004069C6" w:rsidRPr="00B61943" w:rsidRDefault="00153309" w:rsidP="003154D0">
      <w:pPr>
        <w:pStyle w:val="Default"/>
        <w:numPr>
          <w:ilvl w:val="0"/>
          <w:numId w:val="4"/>
        </w:numPr>
        <w:rPr>
          <w:color w:val="auto"/>
        </w:rPr>
      </w:pPr>
      <w:r w:rsidRPr="00B61943">
        <w:rPr>
          <w:color w:val="auto"/>
        </w:rPr>
        <w:t>maintaining appropriate standards of conversation and interac</w:t>
      </w:r>
      <w:r w:rsidR="00F664F2" w:rsidRPr="00B61943">
        <w:rPr>
          <w:color w:val="auto"/>
        </w:rPr>
        <w:t>tion with and between pupils.  Avoid</w:t>
      </w:r>
      <w:r w:rsidR="0089785B" w:rsidRPr="00B61943">
        <w:rPr>
          <w:color w:val="auto"/>
        </w:rPr>
        <w:t>ing</w:t>
      </w:r>
      <w:r w:rsidRPr="00B61943">
        <w:rPr>
          <w:color w:val="auto"/>
        </w:rPr>
        <w:t xml:space="preserve"> the use of sexualised or derogatory language</w:t>
      </w:r>
      <w:r w:rsidR="004069C6" w:rsidRPr="00B61943">
        <w:rPr>
          <w:color w:val="auto"/>
        </w:rPr>
        <w:t>, even in joke.</w:t>
      </w:r>
    </w:p>
    <w:p w14:paraId="17C37A32" w14:textId="77777777" w:rsidR="00153309" w:rsidRPr="00B61943" w:rsidRDefault="004069C6" w:rsidP="003154D0">
      <w:pPr>
        <w:pStyle w:val="Default"/>
        <w:numPr>
          <w:ilvl w:val="0"/>
          <w:numId w:val="4"/>
        </w:numPr>
        <w:rPr>
          <w:color w:val="auto"/>
        </w:rPr>
      </w:pPr>
      <w:r w:rsidRPr="00B61943">
        <w:rPr>
          <w:color w:val="auto"/>
        </w:rPr>
        <w:t xml:space="preserve">being clear on professional boundaries and conduct with other staff when pupils </w:t>
      </w:r>
      <w:r w:rsidR="00665F20" w:rsidRPr="00B61943">
        <w:rPr>
          <w:color w:val="auto"/>
        </w:rPr>
        <w:t xml:space="preserve">are </w:t>
      </w:r>
      <w:r w:rsidRPr="00B61943">
        <w:rPr>
          <w:color w:val="auto"/>
        </w:rPr>
        <w:t>present.</w:t>
      </w:r>
      <w:r w:rsidR="00153309" w:rsidRPr="00B61943">
        <w:rPr>
          <w:color w:val="auto"/>
        </w:rPr>
        <w:t xml:space="preserve"> </w:t>
      </w:r>
    </w:p>
    <w:p w14:paraId="4133A0B6" w14:textId="77777777" w:rsidR="00153309" w:rsidRPr="00B61943" w:rsidRDefault="00153309" w:rsidP="003154D0">
      <w:pPr>
        <w:pStyle w:val="Default"/>
        <w:numPr>
          <w:ilvl w:val="0"/>
          <w:numId w:val="4"/>
        </w:numPr>
        <w:rPr>
          <w:color w:val="auto"/>
        </w:rPr>
      </w:pPr>
      <w:r w:rsidRPr="00B61943">
        <w:rPr>
          <w:color w:val="auto"/>
        </w:rPr>
        <w:t>be</w:t>
      </w:r>
      <w:r w:rsidR="00F664F2" w:rsidRPr="00B61943">
        <w:rPr>
          <w:color w:val="auto"/>
        </w:rPr>
        <w:t xml:space="preserve">ing aware that the personal, </w:t>
      </w:r>
      <w:r w:rsidRPr="00B61943">
        <w:rPr>
          <w:color w:val="auto"/>
        </w:rPr>
        <w:t xml:space="preserve">family circumstances and lifestyles of some pupils lead to an increased risk of </w:t>
      </w:r>
      <w:r w:rsidR="00CD7D42" w:rsidRPr="00B61943">
        <w:rPr>
          <w:color w:val="auto"/>
        </w:rPr>
        <w:t>abuse.</w:t>
      </w:r>
    </w:p>
    <w:p w14:paraId="74A94A12" w14:textId="43A175B9" w:rsidR="00670C0E" w:rsidRPr="00B61943" w:rsidRDefault="00670C0E" w:rsidP="003154D0">
      <w:pPr>
        <w:numPr>
          <w:ilvl w:val="0"/>
          <w:numId w:val="4"/>
        </w:numPr>
        <w:autoSpaceDE w:val="0"/>
        <w:autoSpaceDN w:val="0"/>
        <w:adjustRightInd w:val="0"/>
        <w:spacing w:after="0" w:line="240" w:lineRule="auto"/>
        <w:rPr>
          <w:rFonts w:ascii="Arial" w:hAnsi="Arial" w:cs="Arial"/>
          <w:sz w:val="24"/>
          <w:szCs w:val="24"/>
        </w:rPr>
      </w:pPr>
      <w:r w:rsidRPr="00B61943">
        <w:rPr>
          <w:rFonts w:ascii="Arial" w:hAnsi="Arial" w:cs="Arial"/>
          <w:sz w:val="24"/>
          <w:szCs w:val="24"/>
          <w:lang w:eastAsia="en-GB"/>
        </w:rPr>
        <w:t>applying the use of reasonable force only as a last resort and in</w:t>
      </w:r>
      <w:r w:rsidR="00BF0FA8" w:rsidRPr="00B61943">
        <w:rPr>
          <w:rFonts w:ascii="Arial" w:hAnsi="Arial" w:cs="Arial"/>
          <w:sz w:val="24"/>
          <w:szCs w:val="24"/>
          <w:lang w:eastAsia="en-GB"/>
        </w:rPr>
        <w:t xml:space="preserve"> </w:t>
      </w:r>
      <w:r w:rsidR="00A019FF">
        <w:rPr>
          <w:rFonts w:ascii="Arial" w:hAnsi="Arial" w:cs="Arial"/>
          <w:color w:val="4EA72E"/>
          <w:sz w:val="24"/>
          <w:szCs w:val="24"/>
          <w:lang w:eastAsia="en-GB"/>
        </w:rPr>
        <w:t xml:space="preserve">compliance with </w:t>
      </w:r>
      <w:r w:rsidR="00AC4B54">
        <w:rPr>
          <w:rFonts w:ascii="Arial" w:hAnsi="Arial" w:cs="Arial"/>
          <w:color w:val="4EA72E"/>
          <w:sz w:val="24"/>
          <w:szCs w:val="24"/>
          <w:lang w:eastAsia="en-GB"/>
        </w:rPr>
        <w:t>guidance</w:t>
      </w:r>
    </w:p>
    <w:p w14:paraId="1D8B7A38" w14:textId="77777777" w:rsidR="00F664F2" w:rsidRPr="00B61943" w:rsidRDefault="00F664F2" w:rsidP="003154D0">
      <w:pPr>
        <w:numPr>
          <w:ilvl w:val="0"/>
          <w:numId w:val="4"/>
        </w:numPr>
        <w:autoSpaceDE w:val="0"/>
        <w:autoSpaceDN w:val="0"/>
        <w:adjustRightInd w:val="0"/>
        <w:spacing w:after="0" w:line="240" w:lineRule="auto"/>
        <w:rPr>
          <w:rFonts w:ascii="Arial" w:hAnsi="Arial" w:cs="Arial"/>
          <w:sz w:val="24"/>
          <w:szCs w:val="24"/>
        </w:rPr>
      </w:pPr>
      <w:r w:rsidRPr="00B61943">
        <w:rPr>
          <w:rFonts w:ascii="Arial" w:hAnsi="Arial" w:cs="Arial"/>
          <w:sz w:val="24"/>
          <w:szCs w:val="24"/>
          <w:lang w:eastAsia="en-GB"/>
        </w:rPr>
        <w:t>dealing with student infatuations</w:t>
      </w:r>
      <w:r w:rsidR="00FB42D6" w:rsidRPr="00B61943">
        <w:rPr>
          <w:rFonts w:ascii="Arial" w:hAnsi="Arial" w:cs="Arial"/>
          <w:sz w:val="24"/>
          <w:szCs w:val="24"/>
          <w:lang w:eastAsia="en-GB"/>
        </w:rPr>
        <w:t xml:space="preserve"> in an open and transparent way e.g.</w:t>
      </w:r>
      <w:r w:rsidRPr="00B61943">
        <w:rPr>
          <w:rFonts w:ascii="Arial" w:hAnsi="Arial" w:cs="Arial"/>
          <w:sz w:val="24"/>
          <w:szCs w:val="24"/>
          <w:lang w:eastAsia="en-GB"/>
        </w:rPr>
        <w:t xml:space="preserve"> informing the correct managers and managing the situation </w:t>
      </w:r>
      <w:r w:rsidR="00FB42D6" w:rsidRPr="00B61943">
        <w:rPr>
          <w:rFonts w:ascii="Arial" w:hAnsi="Arial" w:cs="Arial"/>
          <w:sz w:val="24"/>
          <w:szCs w:val="24"/>
          <w:lang w:eastAsia="en-GB"/>
        </w:rPr>
        <w:t>in a way which is</w:t>
      </w:r>
      <w:r w:rsidRPr="00B61943">
        <w:rPr>
          <w:rFonts w:ascii="Arial" w:hAnsi="Arial" w:cs="Arial"/>
          <w:sz w:val="24"/>
          <w:szCs w:val="24"/>
          <w:lang w:eastAsia="en-GB"/>
        </w:rPr>
        <w:t xml:space="preserve"> sensitive to the feelings of the student.</w:t>
      </w:r>
    </w:p>
    <w:p w14:paraId="0ADC7C8E" w14:textId="77777777" w:rsidR="00896FA5" w:rsidRPr="00B61943" w:rsidRDefault="00896FA5" w:rsidP="003154D0">
      <w:pPr>
        <w:numPr>
          <w:ilvl w:val="0"/>
          <w:numId w:val="4"/>
        </w:numPr>
        <w:autoSpaceDE w:val="0"/>
        <w:autoSpaceDN w:val="0"/>
        <w:adjustRightInd w:val="0"/>
        <w:spacing w:after="0" w:line="240" w:lineRule="auto"/>
        <w:rPr>
          <w:rFonts w:ascii="Arial" w:hAnsi="Arial" w:cs="Arial"/>
          <w:sz w:val="24"/>
          <w:szCs w:val="24"/>
        </w:rPr>
      </w:pPr>
      <w:r w:rsidRPr="00B61943">
        <w:rPr>
          <w:rFonts w:ascii="Arial" w:hAnsi="Arial" w:cs="Arial"/>
          <w:sz w:val="24"/>
          <w:szCs w:val="24"/>
          <w:lang w:eastAsia="en-GB"/>
        </w:rPr>
        <w:t>referring all concerns about a p</w:t>
      </w:r>
      <w:r w:rsidR="00375CA2" w:rsidRPr="00B61943">
        <w:rPr>
          <w:rFonts w:ascii="Arial" w:hAnsi="Arial" w:cs="Arial"/>
          <w:sz w:val="24"/>
          <w:szCs w:val="24"/>
          <w:lang w:eastAsia="en-GB"/>
        </w:rPr>
        <w:t>upil’s safety and welfare to a</w:t>
      </w:r>
      <w:r w:rsidRPr="00B61943">
        <w:rPr>
          <w:rFonts w:ascii="Arial" w:hAnsi="Arial" w:cs="Arial"/>
          <w:sz w:val="24"/>
          <w:szCs w:val="24"/>
          <w:lang w:eastAsia="en-GB"/>
        </w:rPr>
        <w:t xml:space="preserve"> </w:t>
      </w:r>
      <w:r w:rsidR="00312BC4" w:rsidRPr="00B61943">
        <w:rPr>
          <w:rFonts w:ascii="Arial" w:hAnsi="Arial" w:cs="Arial"/>
          <w:sz w:val="24"/>
          <w:szCs w:val="24"/>
          <w:lang w:eastAsia="en-GB"/>
        </w:rPr>
        <w:t>DSL</w:t>
      </w:r>
      <w:r w:rsidRPr="00B61943">
        <w:rPr>
          <w:rFonts w:ascii="Arial" w:hAnsi="Arial" w:cs="Arial"/>
          <w:sz w:val="24"/>
          <w:szCs w:val="24"/>
          <w:lang w:eastAsia="en-GB"/>
        </w:rPr>
        <w:t xml:space="preserve">, or, if </w:t>
      </w:r>
      <w:r w:rsidR="00CD7D42" w:rsidRPr="00B61943">
        <w:rPr>
          <w:rFonts w:ascii="Arial" w:hAnsi="Arial" w:cs="Arial"/>
          <w:sz w:val="24"/>
          <w:szCs w:val="24"/>
          <w:lang w:eastAsia="en-GB"/>
        </w:rPr>
        <w:t>necessary,</w:t>
      </w:r>
      <w:r w:rsidRPr="00B61943">
        <w:rPr>
          <w:rFonts w:ascii="Arial" w:hAnsi="Arial" w:cs="Arial"/>
          <w:sz w:val="24"/>
          <w:szCs w:val="24"/>
          <w:lang w:eastAsia="en-GB"/>
        </w:rPr>
        <w:t xml:space="preserve"> directly to police or </w:t>
      </w:r>
      <w:r w:rsidR="0017061F" w:rsidRPr="00B61943">
        <w:rPr>
          <w:rFonts w:ascii="Arial" w:hAnsi="Arial" w:cs="Arial"/>
          <w:sz w:val="24"/>
          <w:szCs w:val="24"/>
          <w:lang w:eastAsia="en-GB"/>
        </w:rPr>
        <w:t>c</w:t>
      </w:r>
      <w:r w:rsidR="003143AD" w:rsidRPr="00B61943">
        <w:rPr>
          <w:rFonts w:ascii="Arial" w:hAnsi="Arial" w:cs="Arial"/>
          <w:sz w:val="24"/>
          <w:szCs w:val="24"/>
          <w:lang w:eastAsia="en-GB"/>
        </w:rPr>
        <w:t>hildren</w:t>
      </w:r>
      <w:r w:rsidRPr="00B61943">
        <w:rPr>
          <w:rFonts w:ascii="Arial" w:hAnsi="Arial" w:cs="Arial"/>
          <w:sz w:val="24"/>
          <w:szCs w:val="24"/>
          <w:lang w:eastAsia="en-GB"/>
        </w:rPr>
        <w:t>’s social care</w:t>
      </w:r>
    </w:p>
    <w:p w14:paraId="47A30EA1" w14:textId="77777777" w:rsidR="00896FA5" w:rsidRPr="00910D96" w:rsidRDefault="00896FA5" w:rsidP="003154D0">
      <w:pPr>
        <w:numPr>
          <w:ilvl w:val="0"/>
          <w:numId w:val="4"/>
        </w:numPr>
        <w:autoSpaceDE w:val="0"/>
        <w:autoSpaceDN w:val="0"/>
        <w:adjustRightInd w:val="0"/>
        <w:spacing w:after="0" w:line="240" w:lineRule="auto"/>
        <w:rPr>
          <w:rFonts w:ascii="Arial" w:hAnsi="Arial" w:cs="Arial"/>
          <w:sz w:val="24"/>
          <w:szCs w:val="24"/>
        </w:rPr>
      </w:pPr>
      <w:r w:rsidRPr="00B61943">
        <w:rPr>
          <w:rFonts w:ascii="Arial" w:hAnsi="Arial" w:cs="Arial"/>
          <w:sz w:val="24"/>
          <w:szCs w:val="24"/>
          <w:lang w:eastAsia="en-GB"/>
        </w:rPr>
        <w:t xml:space="preserve">following the school’s rules </w:t>
      </w:r>
      <w:r w:rsidR="00A37DAA" w:rsidRPr="00B61943">
        <w:rPr>
          <w:rFonts w:ascii="Arial" w:hAnsi="Arial" w:cs="Arial"/>
          <w:sz w:val="24"/>
          <w:szCs w:val="24"/>
          <w:lang w:eastAsia="en-GB"/>
        </w:rPr>
        <w:t>about</w:t>
      </w:r>
      <w:r w:rsidRPr="00B61943">
        <w:rPr>
          <w:rFonts w:ascii="Arial" w:hAnsi="Arial" w:cs="Arial"/>
          <w:sz w:val="24"/>
          <w:szCs w:val="24"/>
          <w:lang w:eastAsia="en-GB"/>
        </w:rPr>
        <w:t xml:space="preserve"> communication with pupils </w:t>
      </w:r>
      <w:r w:rsidRPr="00910D96">
        <w:rPr>
          <w:rFonts w:ascii="Arial" w:hAnsi="Arial" w:cs="Arial"/>
          <w:sz w:val="24"/>
          <w:szCs w:val="24"/>
          <w:lang w:eastAsia="en-GB"/>
        </w:rPr>
        <w:t>and use of social media</w:t>
      </w:r>
      <w:r w:rsidR="002E08CE" w:rsidRPr="00910D96">
        <w:rPr>
          <w:rFonts w:ascii="Arial" w:hAnsi="Arial" w:cs="Arial"/>
          <w:sz w:val="24"/>
          <w:szCs w:val="24"/>
          <w:lang w:eastAsia="en-GB"/>
        </w:rPr>
        <w:t xml:space="preserve">, </w:t>
      </w:r>
      <w:r w:rsidR="003B2F0B" w:rsidRPr="00910D96">
        <w:rPr>
          <w:rFonts w:ascii="Arial" w:hAnsi="Arial" w:cs="Arial"/>
          <w:sz w:val="24"/>
          <w:szCs w:val="24"/>
          <w:lang w:eastAsia="en-GB"/>
        </w:rPr>
        <w:t xml:space="preserve">not </w:t>
      </w:r>
      <w:r w:rsidR="001E064B" w:rsidRPr="00910D96">
        <w:rPr>
          <w:rFonts w:ascii="Arial" w:hAnsi="Arial" w:cs="Arial"/>
          <w:sz w:val="24"/>
          <w:szCs w:val="24"/>
          <w:lang w:eastAsia="en-GB"/>
        </w:rPr>
        <w:t>communicating with students outside of school systems.</w:t>
      </w:r>
    </w:p>
    <w:p w14:paraId="5575156C" w14:textId="77777777" w:rsidR="00A46EC5" w:rsidRPr="00B61943" w:rsidRDefault="004069C6" w:rsidP="003154D0">
      <w:pPr>
        <w:numPr>
          <w:ilvl w:val="0"/>
          <w:numId w:val="4"/>
        </w:numPr>
        <w:autoSpaceDE w:val="0"/>
        <w:autoSpaceDN w:val="0"/>
        <w:adjustRightInd w:val="0"/>
        <w:spacing w:after="0" w:line="240" w:lineRule="auto"/>
        <w:rPr>
          <w:rFonts w:ascii="Arial" w:hAnsi="Arial" w:cs="Arial"/>
          <w:sz w:val="24"/>
          <w:szCs w:val="24"/>
        </w:rPr>
      </w:pPr>
      <w:r w:rsidRPr="00B61943">
        <w:rPr>
          <w:rFonts w:ascii="Arial" w:hAnsi="Arial" w:cs="Arial"/>
          <w:sz w:val="24"/>
          <w:szCs w:val="24"/>
          <w:lang w:eastAsia="en-GB"/>
        </w:rPr>
        <w:t>avoiding unnecessary time alone with pupils and risk manage any time alone</w:t>
      </w:r>
      <w:r w:rsidR="00AF5ED1" w:rsidRPr="00B61943">
        <w:rPr>
          <w:rFonts w:ascii="Arial" w:hAnsi="Arial" w:cs="Arial"/>
          <w:sz w:val="24"/>
          <w:szCs w:val="24"/>
          <w:lang w:eastAsia="en-GB"/>
        </w:rPr>
        <w:t xml:space="preserve"> or 1:1 working</w:t>
      </w:r>
      <w:r w:rsidRPr="00B61943">
        <w:rPr>
          <w:rFonts w:ascii="Arial" w:hAnsi="Arial" w:cs="Arial"/>
          <w:sz w:val="24"/>
          <w:szCs w:val="24"/>
          <w:lang w:eastAsia="en-GB"/>
        </w:rPr>
        <w:t>.</w:t>
      </w:r>
    </w:p>
    <w:p w14:paraId="07C3AF66" w14:textId="77777777" w:rsidR="00A46EC5" w:rsidRPr="00B61943" w:rsidRDefault="00035C44" w:rsidP="003154D0">
      <w:pPr>
        <w:numPr>
          <w:ilvl w:val="0"/>
          <w:numId w:val="4"/>
        </w:numPr>
        <w:autoSpaceDE w:val="0"/>
        <w:autoSpaceDN w:val="0"/>
        <w:adjustRightInd w:val="0"/>
        <w:spacing w:after="0" w:line="240" w:lineRule="auto"/>
        <w:rPr>
          <w:rFonts w:ascii="Arial" w:hAnsi="Arial" w:cs="Arial"/>
          <w:sz w:val="24"/>
          <w:szCs w:val="24"/>
        </w:rPr>
      </w:pPr>
      <w:r w:rsidRPr="00B61943">
        <w:rPr>
          <w:rFonts w:ascii="Arial" w:hAnsi="Arial" w:cs="Arial"/>
          <w:sz w:val="24"/>
          <w:szCs w:val="24"/>
        </w:rPr>
        <w:t>a</w:t>
      </w:r>
      <w:r w:rsidR="00A46EC5" w:rsidRPr="00B61943">
        <w:rPr>
          <w:rFonts w:ascii="Arial" w:hAnsi="Arial" w:cs="Arial"/>
          <w:sz w:val="24"/>
          <w:szCs w:val="24"/>
        </w:rPr>
        <w:t>voiding sharing excessive personal information with pupils.</w:t>
      </w:r>
    </w:p>
    <w:p w14:paraId="792C8364" w14:textId="77777777" w:rsidR="00024602" w:rsidRPr="00B61943" w:rsidRDefault="00024602" w:rsidP="00024602">
      <w:pPr>
        <w:pStyle w:val="Default"/>
        <w:rPr>
          <w:b/>
          <w:bCs/>
        </w:rPr>
      </w:pPr>
      <w:r w:rsidRPr="00B61943">
        <w:rPr>
          <w:b/>
          <w:bCs/>
        </w:rPr>
        <w:t>Transporting Students</w:t>
      </w:r>
    </w:p>
    <w:p w14:paraId="3BB97B08" w14:textId="77777777" w:rsidR="00D226E2" w:rsidRPr="00B61943" w:rsidRDefault="00024602" w:rsidP="003154D0">
      <w:pPr>
        <w:pStyle w:val="Default"/>
        <w:numPr>
          <w:ilvl w:val="0"/>
          <w:numId w:val="4"/>
        </w:numPr>
      </w:pPr>
      <w:r w:rsidRPr="00B61943">
        <w:rPr>
          <w:bCs/>
        </w:rPr>
        <w:t>In</w:t>
      </w:r>
      <w:r w:rsidRPr="00B61943">
        <w:rPr>
          <w:bCs/>
          <w:color w:val="auto"/>
        </w:rPr>
        <w:t xml:space="preserve"> general staff will not transport students in their own vehicles. If it is necessary staff will ensure</w:t>
      </w:r>
      <w:r w:rsidR="005D1E8F" w:rsidRPr="00B61943">
        <w:rPr>
          <w:bCs/>
          <w:color w:val="auto"/>
        </w:rPr>
        <w:t xml:space="preserve"> this is agreed and recorded and </w:t>
      </w:r>
      <w:r w:rsidR="005D1E8F" w:rsidRPr="00B61943">
        <w:rPr>
          <w:bCs/>
        </w:rPr>
        <w:t>that</w:t>
      </w:r>
      <w:r w:rsidRPr="00B61943">
        <w:rPr>
          <w:bCs/>
        </w:rPr>
        <w:t xml:space="preserve"> they have business insurance, ensure student is in the back seat wearing a seatbelt and that other staff and parents are informed of departure and estimated arrival times.</w:t>
      </w:r>
    </w:p>
    <w:p w14:paraId="3EACEAF4" w14:textId="77777777" w:rsidR="00381F3B" w:rsidRPr="00B61943" w:rsidRDefault="00381F3B" w:rsidP="0090415B">
      <w:pPr>
        <w:pStyle w:val="Default"/>
        <w:rPr>
          <w:i/>
          <w:color w:val="FF0000"/>
        </w:rPr>
      </w:pPr>
    </w:p>
    <w:p w14:paraId="0ABE5F12" w14:textId="77777777" w:rsidR="00381F3B" w:rsidRPr="00B61943" w:rsidRDefault="00A37DAA" w:rsidP="0090415B">
      <w:pPr>
        <w:pStyle w:val="Default"/>
      </w:pPr>
      <w:r w:rsidRPr="00B61943">
        <w:t>All</w:t>
      </w:r>
      <w:r w:rsidR="001C14C2" w:rsidRPr="00B61943">
        <w:t xml:space="preserve"> our staff are reminded of codes of conduct and safer working </w:t>
      </w:r>
      <w:r w:rsidR="001C14C2" w:rsidRPr="00B61943">
        <w:rPr>
          <w:color w:val="auto"/>
        </w:rPr>
        <w:t xml:space="preserve">practice </w:t>
      </w:r>
      <w:r w:rsidR="007D6697" w:rsidRPr="00B61943">
        <w:rPr>
          <w:color w:val="auto"/>
        </w:rPr>
        <w:t xml:space="preserve">though specific </w:t>
      </w:r>
      <w:r>
        <w:rPr>
          <w:color w:val="auto"/>
        </w:rPr>
        <w:t>two</w:t>
      </w:r>
      <w:r w:rsidRPr="00B61943">
        <w:rPr>
          <w:color w:val="auto"/>
        </w:rPr>
        <w:t>-yearly</w:t>
      </w:r>
      <w:r w:rsidR="007D6697" w:rsidRPr="00B61943">
        <w:rPr>
          <w:color w:val="auto"/>
        </w:rPr>
        <w:t xml:space="preserve"> training and regular reminders from the headteacher</w:t>
      </w:r>
      <w:r w:rsidR="005D1E8F" w:rsidRPr="00B61943">
        <w:rPr>
          <w:color w:val="auto"/>
        </w:rPr>
        <w:t xml:space="preserve"> which incorporates</w:t>
      </w:r>
      <w:r w:rsidR="005D1E8F" w:rsidRPr="00B61943">
        <w:rPr>
          <w:b/>
          <w:bCs/>
          <w:color w:val="00B050"/>
        </w:rPr>
        <w:t xml:space="preserve"> </w:t>
      </w:r>
      <w:r w:rsidR="00381F3B" w:rsidRPr="00B61943">
        <w:t>Safer Working Prac</w:t>
      </w:r>
      <w:r w:rsidR="00CB2694" w:rsidRPr="00B61943">
        <w:t xml:space="preserve">tices in </w:t>
      </w:r>
      <w:r w:rsidR="00CB2694" w:rsidRPr="00B61943">
        <w:rPr>
          <w:color w:val="auto"/>
        </w:rPr>
        <w:t xml:space="preserve">Education </w:t>
      </w:r>
      <w:r w:rsidR="003B2F0B" w:rsidRPr="00B61943">
        <w:rPr>
          <w:color w:val="auto"/>
        </w:rPr>
        <w:t>G</w:t>
      </w:r>
      <w:r w:rsidR="00CB2694" w:rsidRPr="00B61943">
        <w:rPr>
          <w:color w:val="auto"/>
        </w:rPr>
        <w:t>uidanc</w:t>
      </w:r>
      <w:r w:rsidR="00CB2694" w:rsidRPr="00AC4B54">
        <w:rPr>
          <w:color w:val="auto"/>
        </w:rPr>
        <w:t>e 20</w:t>
      </w:r>
      <w:r w:rsidR="00F33457" w:rsidRPr="00AC4B54">
        <w:rPr>
          <w:color w:val="auto"/>
        </w:rPr>
        <w:t>22</w:t>
      </w:r>
    </w:p>
    <w:p w14:paraId="4451F381" w14:textId="77777777" w:rsidR="0022118B" w:rsidRPr="004127AE" w:rsidRDefault="009D7152" w:rsidP="0090415B">
      <w:pPr>
        <w:pStyle w:val="Default"/>
        <w:rPr>
          <w:rStyle w:val="Hyperlink"/>
          <w:rFonts w:ascii="Calibri" w:eastAsia="Calibri" w:hAnsi="Calibri" w:cs="Times New Roman"/>
          <w:b/>
          <w:bCs/>
          <w:lang w:eastAsia="en-US"/>
        </w:rPr>
      </w:pPr>
      <w:hyperlink r:id="rId53" w:history="1">
        <w:r w:rsidR="0041019F" w:rsidRPr="004127AE">
          <w:rPr>
            <w:rStyle w:val="Hyperlink"/>
            <w:rFonts w:ascii="Calibri" w:eastAsia="Calibri" w:hAnsi="Calibri" w:cs="Times New Roman"/>
            <w:b/>
            <w:bCs/>
            <w:lang w:eastAsia="en-US"/>
          </w:rPr>
          <w:t>Home (saferrecruitmentconsortium.org)</w:t>
        </w:r>
      </w:hyperlink>
      <w:r w:rsidR="0041019F" w:rsidRPr="004127AE">
        <w:rPr>
          <w:rStyle w:val="Hyperlink"/>
          <w:rFonts w:ascii="Calibri" w:eastAsia="Calibri" w:hAnsi="Calibri" w:cs="Times New Roman"/>
          <w:b/>
          <w:bCs/>
          <w:lang w:eastAsia="en-US"/>
        </w:rPr>
        <w:t xml:space="preserve"> </w:t>
      </w:r>
    </w:p>
    <w:p w14:paraId="16F77E06" w14:textId="77777777" w:rsidR="00625EF8" w:rsidRPr="002839A8" w:rsidRDefault="00625EF8" w:rsidP="0090415B">
      <w:pPr>
        <w:pStyle w:val="Default"/>
        <w:rPr>
          <w:sz w:val="22"/>
          <w:szCs w:val="22"/>
        </w:rPr>
      </w:pPr>
    </w:p>
    <w:p w14:paraId="2FAA5DB5" w14:textId="77777777" w:rsidR="00C87D5E" w:rsidRPr="002839A8" w:rsidRDefault="00C87D5E" w:rsidP="0090415B">
      <w:pPr>
        <w:pStyle w:val="Default"/>
        <w:rPr>
          <w:sz w:val="22"/>
          <w:szCs w:val="22"/>
        </w:rPr>
      </w:pPr>
    </w:p>
    <w:p w14:paraId="35D9C511" w14:textId="77777777" w:rsidR="008D20AC" w:rsidRPr="00662707" w:rsidRDefault="007347FF">
      <w:pPr>
        <w:pStyle w:val="Default"/>
        <w:numPr>
          <w:ilvl w:val="0"/>
          <w:numId w:val="12"/>
        </w:numPr>
        <w:rPr>
          <w:color w:val="7030A0"/>
          <w:sz w:val="28"/>
          <w:szCs w:val="28"/>
        </w:rPr>
      </w:pPr>
      <w:r w:rsidRPr="00662707">
        <w:rPr>
          <w:b/>
          <w:bCs/>
          <w:color w:val="7030A0"/>
          <w:sz w:val="28"/>
          <w:szCs w:val="28"/>
        </w:rPr>
        <w:lastRenderedPageBreak/>
        <w:t xml:space="preserve">Abuse of </w:t>
      </w:r>
      <w:r w:rsidR="0089785B" w:rsidRPr="00662707">
        <w:rPr>
          <w:b/>
          <w:bCs/>
          <w:color w:val="7030A0"/>
          <w:sz w:val="28"/>
          <w:szCs w:val="28"/>
        </w:rPr>
        <w:t xml:space="preserve">Position of </w:t>
      </w:r>
      <w:r w:rsidRPr="00662707">
        <w:rPr>
          <w:b/>
          <w:bCs/>
          <w:color w:val="7030A0"/>
          <w:sz w:val="28"/>
          <w:szCs w:val="28"/>
        </w:rPr>
        <w:t>T</w:t>
      </w:r>
      <w:r w:rsidR="008D20AC" w:rsidRPr="00662707">
        <w:rPr>
          <w:b/>
          <w:bCs/>
          <w:color w:val="7030A0"/>
          <w:sz w:val="28"/>
          <w:szCs w:val="28"/>
        </w:rPr>
        <w:t xml:space="preserve">rust </w:t>
      </w:r>
    </w:p>
    <w:p w14:paraId="7E69EE9F" w14:textId="77777777" w:rsidR="001A6D61" w:rsidRPr="002839A8" w:rsidRDefault="001A6D61" w:rsidP="0090415B">
      <w:pPr>
        <w:pStyle w:val="CM154"/>
        <w:rPr>
          <w:sz w:val="22"/>
          <w:szCs w:val="22"/>
        </w:rPr>
      </w:pPr>
    </w:p>
    <w:p w14:paraId="40F4349C" w14:textId="77777777" w:rsidR="008D20AC" w:rsidRPr="00A37DAA" w:rsidRDefault="008D20AC" w:rsidP="0090415B">
      <w:pPr>
        <w:pStyle w:val="CM154"/>
      </w:pPr>
      <w:r w:rsidRPr="00A37DAA">
        <w:t xml:space="preserve">All school staff are aware that inappropriate behaviour towards pupils is unacceptable and that their conduct towards pupils must be beyond reproach. </w:t>
      </w:r>
      <w:r w:rsidR="007F0864" w:rsidRPr="00A37DAA">
        <w:t>Disciplinary</w:t>
      </w:r>
      <w:r w:rsidR="00CB2694" w:rsidRPr="00A37DAA">
        <w:t xml:space="preserve"> and, in some cases, legal</w:t>
      </w:r>
      <w:r w:rsidR="007F0864" w:rsidRPr="00A37DAA">
        <w:t xml:space="preserve"> action can be taken if professional standards are not upheld.</w:t>
      </w:r>
    </w:p>
    <w:p w14:paraId="73931F68" w14:textId="77777777" w:rsidR="001A6D61" w:rsidRPr="00A37DAA" w:rsidRDefault="001A6D61" w:rsidP="0090415B">
      <w:pPr>
        <w:pStyle w:val="Default"/>
      </w:pPr>
    </w:p>
    <w:p w14:paraId="6E28D7B5" w14:textId="77777777" w:rsidR="008D20AC" w:rsidRDefault="008D20AC" w:rsidP="0090415B">
      <w:pPr>
        <w:pStyle w:val="CM154"/>
        <w:ind w:right="117"/>
      </w:pPr>
      <w:r w:rsidRPr="00A37DAA">
        <w:t xml:space="preserve">In addition, staff should understand that, under the Sexual Offences Act 2003, it is an offence for a person over the age of 18 to have a sexual relationship with a person under the age of 18, where that person is in a position of trust, even if the relationship is consensual. This means that any sexual activity between a member of the school staff and a pupil under 18 </w:t>
      </w:r>
      <w:r w:rsidR="003B2F0B" w:rsidRPr="00A37DAA">
        <w:t>is</w:t>
      </w:r>
      <w:r w:rsidRPr="00A37DAA">
        <w:t xml:space="preserve"> a criminal offence, even if that pupil is over the age of consent. </w:t>
      </w:r>
    </w:p>
    <w:p w14:paraId="2FE82F92" w14:textId="77777777" w:rsidR="00A37DAA" w:rsidRPr="00394A96" w:rsidRDefault="00A87D55" w:rsidP="00A37DAA">
      <w:pPr>
        <w:pStyle w:val="Default"/>
      </w:pPr>
      <w:r w:rsidRPr="00394A96">
        <w:t xml:space="preserve">Any </w:t>
      </w:r>
      <w:r w:rsidR="009E6957" w:rsidRPr="00394A96">
        <w:t>sexual</w:t>
      </w:r>
      <w:r w:rsidRPr="00394A96">
        <w:t xml:space="preserve"> relationship between staff and any student</w:t>
      </w:r>
      <w:r w:rsidR="009E6957" w:rsidRPr="00394A96">
        <w:t>,</w:t>
      </w:r>
      <w:r w:rsidRPr="00394A96">
        <w:t xml:space="preserve"> even if over the age of 18</w:t>
      </w:r>
      <w:r w:rsidR="009E6957" w:rsidRPr="00394A96">
        <w:t>,</w:t>
      </w:r>
      <w:r w:rsidRPr="00394A96">
        <w:t xml:space="preserve"> </w:t>
      </w:r>
      <w:r w:rsidR="009E6957" w:rsidRPr="00394A96">
        <w:t xml:space="preserve">is </w:t>
      </w:r>
      <w:r w:rsidRPr="00394A96">
        <w:t xml:space="preserve">unacceptable and will result in </w:t>
      </w:r>
      <w:r w:rsidR="009E6957" w:rsidRPr="00394A96">
        <w:t>disciplinary action being taken.</w:t>
      </w:r>
    </w:p>
    <w:p w14:paraId="7975AE68" w14:textId="77777777" w:rsidR="00A37DAA" w:rsidRPr="00A37DAA" w:rsidRDefault="00A37DAA" w:rsidP="00A37DAA">
      <w:pPr>
        <w:pStyle w:val="Default"/>
      </w:pPr>
    </w:p>
    <w:p w14:paraId="32B0B8BA" w14:textId="77777777" w:rsidR="001A6D61" w:rsidRPr="002839A8" w:rsidRDefault="001A6D61" w:rsidP="0090415B">
      <w:pPr>
        <w:pStyle w:val="Default"/>
        <w:rPr>
          <w:sz w:val="22"/>
          <w:szCs w:val="22"/>
        </w:rPr>
      </w:pPr>
    </w:p>
    <w:p w14:paraId="40AB959B" w14:textId="77777777" w:rsidR="008D20AC" w:rsidRPr="00662707" w:rsidRDefault="003143AD">
      <w:pPr>
        <w:pStyle w:val="Default"/>
        <w:numPr>
          <w:ilvl w:val="0"/>
          <w:numId w:val="12"/>
        </w:numPr>
        <w:rPr>
          <w:color w:val="7030A0"/>
          <w:sz w:val="28"/>
          <w:szCs w:val="28"/>
        </w:rPr>
      </w:pPr>
      <w:r w:rsidRPr="00662707">
        <w:rPr>
          <w:b/>
          <w:bCs/>
          <w:color w:val="7030A0"/>
          <w:sz w:val="28"/>
          <w:szCs w:val="28"/>
        </w:rPr>
        <w:t>Children</w:t>
      </w:r>
      <w:r w:rsidR="007347FF" w:rsidRPr="00662707">
        <w:rPr>
          <w:b/>
          <w:bCs/>
          <w:color w:val="7030A0"/>
          <w:sz w:val="28"/>
          <w:szCs w:val="28"/>
        </w:rPr>
        <w:t xml:space="preserve"> Who May Be Particularly V</w:t>
      </w:r>
      <w:r w:rsidR="008D20AC" w:rsidRPr="00662707">
        <w:rPr>
          <w:b/>
          <w:bCs/>
          <w:color w:val="7030A0"/>
          <w:sz w:val="28"/>
          <w:szCs w:val="28"/>
        </w:rPr>
        <w:t xml:space="preserve">ulnerable </w:t>
      </w:r>
    </w:p>
    <w:p w14:paraId="11973394" w14:textId="77777777" w:rsidR="001A6D61" w:rsidRPr="002839A8" w:rsidRDefault="001A6D61" w:rsidP="0090415B">
      <w:pPr>
        <w:pStyle w:val="CM154"/>
        <w:ind w:right="212"/>
        <w:rPr>
          <w:sz w:val="22"/>
          <w:szCs w:val="22"/>
        </w:rPr>
      </w:pPr>
    </w:p>
    <w:p w14:paraId="70A26731" w14:textId="77777777" w:rsidR="008D20AC" w:rsidRPr="00A37DAA" w:rsidRDefault="008D20AC" w:rsidP="0090415B">
      <w:pPr>
        <w:pStyle w:val="CM154"/>
        <w:ind w:right="212"/>
      </w:pPr>
      <w:r w:rsidRPr="00A37DAA">
        <w:t xml:space="preserve">Some </w:t>
      </w:r>
      <w:r w:rsidR="0089785B" w:rsidRPr="00A37DAA">
        <w:t>c</w:t>
      </w:r>
      <w:r w:rsidR="003143AD" w:rsidRPr="00A37DAA">
        <w:t>hildren</w:t>
      </w:r>
      <w:r w:rsidRPr="00A37DAA">
        <w:t xml:space="preserve"> may have an increased risk of abuse. Many factors can contribute to an increase in risk, including prejudice and discrimination, isolation, social exclusion, communication issues and </w:t>
      </w:r>
      <w:r w:rsidR="000D7150" w:rsidRPr="00A37DAA">
        <w:t>reluctance</w:t>
      </w:r>
      <w:r w:rsidRPr="00A37DAA">
        <w:t xml:space="preserve"> on the part of some adults to accept that abuse can occur. </w:t>
      </w:r>
    </w:p>
    <w:p w14:paraId="215DA602" w14:textId="77777777" w:rsidR="001A6D61" w:rsidRPr="00A37DAA" w:rsidRDefault="001A6D61" w:rsidP="0090415B">
      <w:pPr>
        <w:pStyle w:val="CM2"/>
        <w:spacing w:line="240" w:lineRule="auto"/>
      </w:pPr>
    </w:p>
    <w:p w14:paraId="20B66116" w14:textId="77777777" w:rsidR="008D20AC" w:rsidRPr="00A37DAA" w:rsidRDefault="008D20AC" w:rsidP="0090415B">
      <w:pPr>
        <w:pStyle w:val="CM2"/>
        <w:spacing w:line="240" w:lineRule="auto"/>
      </w:pPr>
      <w:r w:rsidRPr="00A37DAA">
        <w:t xml:space="preserve">To ensure that all our pupils receive equal protection, we will give special consideration to </w:t>
      </w:r>
      <w:r w:rsidR="0089785B" w:rsidRPr="00A37DAA">
        <w:t>c</w:t>
      </w:r>
      <w:r w:rsidR="003143AD" w:rsidRPr="00A37DAA">
        <w:t>hild</w:t>
      </w:r>
      <w:r w:rsidR="00040E59">
        <w:t>(</w:t>
      </w:r>
      <w:r w:rsidR="003143AD" w:rsidRPr="00A37DAA">
        <w:t>ren</w:t>
      </w:r>
      <w:r w:rsidR="00040E59">
        <w:t>)</w:t>
      </w:r>
      <w:r w:rsidRPr="00A37DAA">
        <w:t xml:space="preserve"> who: </w:t>
      </w:r>
    </w:p>
    <w:p w14:paraId="0FB751FA" w14:textId="77777777" w:rsidR="00F302BE" w:rsidRPr="00394A96" w:rsidRDefault="00F302BE" w:rsidP="00F302BE">
      <w:pPr>
        <w:pStyle w:val="Default"/>
      </w:pPr>
    </w:p>
    <w:p w14:paraId="06D09427" w14:textId="38B65820" w:rsidR="008D20AC" w:rsidRDefault="00781425" w:rsidP="002A5B60">
      <w:pPr>
        <w:pStyle w:val="Default"/>
        <w:rPr>
          <w:color w:val="4EA72E"/>
        </w:rPr>
      </w:pPr>
      <w:r w:rsidRPr="00394A96">
        <w:t xml:space="preserve">is disabled • has special educational needs (whether or not they have a statutory education, health and care (EHC) plan) • </w:t>
      </w:r>
      <w:r w:rsidR="00040E59" w:rsidRPr="00394A96">
        <w:t>Is BAME</w:t>
      </w:r>
      <w:r w:rsidR="009E6957" w:rsidRPr="00394A96">
        <w:t xml:space="preserve"> • </w:t>
      </w:r>
      <w:r w:rsidRPr="00394A96">
        <w:t>is a young carer • is bereaved • is showing signs of being drawn into anti-social or criminal behaviour, including being affected by gangs and county lines and organised crime groups and/or serious violence, including knife crime • is frequently missing/goes missing from care or from home • is at risk of modern slavery, trafficking, sexual and/or criminal exploitation • is at risk of being radicalised • is viewing problematic and/or inappropriate online content (for example, linked to violence), or developing inappropriate relationships online. • is in a family circumstance presenting challenges for the child, such as drug and alcohol misuse, adult mental health issues and domestic abuse • is misusing drugs or alcohol themselves • is suffering from mental ill health •</w:t>
      </w:r>
      <w:r w:rsidR="00040E59" w:rsidRPr="00394A96">
        <w:t xml:space="preserve"> is LGB</w:t>
      </w:r>
      <w:r w:rsidR="00E11BDD">
        <w:t>T</w:t>
      </w:r>
      <w:r w:rsidR="00040E59" w:rsidRPr="00394A96">
        <w:t xml:space="preserve"> </w:t>
      </w:r>
      <w:r w:rsidR="00474B62">
        <w:t>.</w:t>
      </w:r>
      <w:r w:rsidR="002A5B60">
        <w:t>G</w:t>
      </w:r>
      <w:r w:rsidR="00040E59" w:rsidRPr="00394A96">
        <w:t>ender questioning</w:t>
      </w:r>
      <w:r w:rsidR="009E6957" w:rsidRPr="00394A96">
        <w:t xml:space="preserve"> • </w:t>
      </w:r>
      <w:r w:rsidR="00040E59" w:rsidRPr="00394A96">
        <w:t xml:space="preserve">is in care or </w:t>
      </w:r>
      <w:r w:rsidRPr="00394A96">
        <w:t>has returned home to their family from care • is a privately fostered child • has a parent or carer in custody • is missing education, or persistently absent from school, or not in receipt of fulltime education • has experienced multiple suspensions and is at risk of, or has been permanently excluded.</w:t>
      </w:r>
      <w:r w:rsidR="00CC6BBC">
        <w:t xml:space="preserve"> </w:t>
      </w:r>
      <w:r w:rsidR="006D6884">
        <w:rPr>
          <w:color w:val="4EA72E"/>
        </w:rPr>
        <w:t xml:space="preserve">Is repeatedly removed </w:t>
      </w:r>
      <w:r w:rsidR="00CC6BBC">
        <w:rPr>
          <w:color w:val="4EA72E"/>
        </w:rPr>
        <w:t>from</w:t>
      </w:r>
      <w:r w:rsidR="006D6884">
        <w:rPr>
          <w:color w:val="4EA72E"/>
        </w:rPr>
        <w:t xml:space="preserve"> the classroom</w:t>
      </w:r>
      <w:r w:rsidR="00CC6BBC">
        <w:rPr>
          <w:color w:val="4EA72E"/>
        </w:rPr>
        <w:t>.</w:t>
      </w:r>
      <w:r w:rsidR="006D6884">
        <w:rPr>
          <w:color w:val="4EA72E"/>
        </w:rPr>
        <w:t xml:space="preserve"> is on </w:t>
      </w:r>
      <w:r w:rsidR="0029301E">
        <w:rPr>
          <w:color w:val="4EA72E"/>
        </w:rPr>
        <w:t>a part-time</w:t>
      </w:r>
      <w:r w:rsidR="006D6884">
        <w:rPr>
          <w:color w:val="4EA72E"/>
        </w:rPr>
        <w:t xml:space="preserve"> timetable</w:t>
      </w:r>
      <w:r w:rsidR="00CC6BBC">
        <w:rPr>
          <w:color w:val="4EA72E"/>
        </w:rPr>
        <w:t>.</w:t>
      </w:r>
      <w:r w:rsidR="00536B07">
        <w:rPr>
          <w:color w:val="4EA72E"/>
        </w:rPr>
        <w:t xml:space="preserve"> </w:t>
      </w:r>
      <w:r w:rsidR="0029301E">
        <w:rPr>
          <w:color w:val="4EA72E"/>
        </w:rPr>
        <w:t>I</w:t>
      </w:r>
      <w:r w:rsidR="0084179C">
        <w:rPr>
          <w:color w:val="4EA72E"/>
        </w:rPr>
        <w:t>s exhibiting early signs of abusive or violent behaviour</w:t>
      </w:r>
    </w:p>
    <w:p w14:paraId="0AD055B7" w14:textId="77777777" w:rsidR="00781425" w:rsidRPr="00A37DAA" w:rsidRDefault="00781425" w:rsidP="00781425">
      <w:pPr>
        <w:pStyle w:val="Default"/>
        <w:rPr>
          <w:i/>
          <w:color w:val="808080"/>
        </w:rPr>
      </w:pPr>
    </w:p>
    <w:p w14:paraId="75751423" w14:textId="77777777" w:rsidR="003203C9" w:rsidRPr="00A37DAA" w:rsidRDefault="00070676" w:rsidP="0090415B">
      <w:pPr>
        <w:rPr>
          <w:rFonts w:ascii="Arial" w:hAnsi="Arial" w:cs="Arial"/>
          <w:sz w:val="24"/>
          <w:szCs w:val="24"/>
          <w:lang w:eastAsia="en-GB"/>
        </w:rPr>
      </w:pPr>
      <w:r w:rsidRPr="00A37DAA">
        <w:rPr>
          <w:rFonts w:ascii="Arial" w:hAnsi="Arial" w:cs="Arial"/>
          <w:sz w:val="24"/>
          <w:szCs w:val="24"/>
          <w:lang w:eastAsia="en-GB"/>
        </w:rPr>
        <w:t>This list p</w:t>
      </w:r>
      <w:r w:rsidR="00316E36" w:rsidRPr="00A37DAA">
        <w:rPr>
          <w:rFonts w:ascii="Arial" w:hAnsi="Arial" w:cs="Arial"/>
          <w:sz w:val="24"/>
          <w:szCs w:val="24"/>
          <w:lang w:eastAsia="en-GB"/>
        </w:rPr>
        <w:t>rovides examples of additional</w:t>
      </w:r>
      <w:r w:rsidRPr="00A37DAA">
        <w:rPr>
          <w:rFonts w:ascii="Arial" w:hAnsi="Arial" w:cs="Arial"/>
          <w:sz w:val="24"/>
          <w:szCs w:val="24"/>
          <w:lang w:eastAsia="en-GB"/>
        </w:rPr>
        <w:t xml:space="preserve"> vulnerable groups and is not exhaustive. </w:t>
      </w:r>
    </w:p>
    <w:p w14:paraId="27926792" w14:textId="77777777" w:rsidR="009E1E74" w:rsidRPr="00A37DAA" w:rsidRDefault="009E1E74" w:rsidP="009E1E74">
      <w:pPr>
        <w:pStyle w:val="Default"/>
        <w:rPr>
          <w:b/>
          <w:bCs/>
          <w:color w:val="auto"/>
        </w:rPr>
      </w:pPr>
      <w:bookmarkStart w:id="5" w:name="_Hlk111030559"/>
      <w:r w:rsidRPr="00A37DAA">
        <w:rPr>
          <w:b/>
          <w:bCs/>
          <w:color w:val="auto"/>
        </w:rPr>
        <w:t>SEN</w:t>
      </w:r>
      <w:r w:rsidR="00DC65C4" w:rsidRPr="00A37DAA">
        <w:rPr>
          <w:b/>
          <w:bCs/>
          <w:color w:val="auto"/>
        </w:rPr>
        <w:t>D</w:t>
      </w:r>
      <w:r w:rsidRPr="00A37DAA">
        <w:rPr>
          <w:b/>
          <w:bCs/>
          <w:color w:val="auto"/>
        </w:rPr>
        <w:t xml:space="preserve"> Pupils</w:t>
      </w:r>
    </w:p>
    <w:p w14:paraId="369C1266" w14:textId="77777777" w:rsidR="009E1E74" w:rsidRPr="00FD71A7" w:rsidRDefault="009E1E74" w:rsidP="009E1E74">
      <w:pPr>
        <w:pStyle w:val="Default"/>
        <w:rPr>
          <w:bCs/>
          <w:color w:val="auto"/>
          <w:sz w:val="22"/>
          <w:szCs w:val="22"/>
        </w:rPr>
      </w:pPr>
    </w:p>
    <w:p w14:paraId="1C7A9C0A" w14:textId="77777777" w:rsidR="00797B85" w:rsidRPr="00A37DAA" w:rsidRDefault="00797B85" w:rsidP="00797B85">
      <w:pPr>
        <w:pStyle w:val="DfESOutNumbered1"/>
        <w:numPr>
          <w:ilvl w:val="0"/>
          <w:numId w:val="0"/>
        </w:numPr>
        <w:tabs>
          <w:tab w:val="left" w:pos="720"/>
        </w:tabs>
        <w:spacing w:line="240" w:lineRule="auto"/>
        <w:rPr>
          <w:sz w:val="24"/>
          <w:szCs w:val="24"/>
        </w:rPr>
      </w:pPr>
      <w:r w:rsidRPr="00A37DAA">
        <w:rPr>
          <w:sz w:val="24"/>
          <w:szCs w:val="24"/>
        </w:rPr>
        <w:t>We know disabled children are 3-4 times more likely to suffer abuse than those without disabilities. Our school staff are alert to this and the additional barriers that can exist when recognising abuse and neglect in this group of children:</w:t>
      </w:r>
    </w:p>
    <w:p w14:paraId="26C0DBF7" w14:textId="77777777" w:rsidR="00797B85" w:rsidRPr="00A37DAA" w:rsidRDefault="00797B85">
      <w:pPr>
        <w:pStyle w:val="ListParagraph"/>
        <w:numPr>
          <w:ilvl w:val="1"/>
          <w:numId w:val="29"/>
        </w:numPr>
        <w:spacing w:after="120" w:line="240" w:lineRule="auto"/>
        <w:rPr>
          <w:rFonts w:ascii="Arial" w:hAnsi="Arial" w:cs="Arial"/>
          <w:sz w:val="24"/>
          <w:szCs w:val="24"/>
        </w:rPr>
      </w:pPr>
      <w:r w:rsidRPr="00A37DAA">
        <w:rPr>
          <w:rFonts w:ascii="Arial" w:hAnsi="Arial" w:cs="Arial"/>
          <w:sz w:val="24"/>
          <w:szCs w:val="24"/>
        </w:rPr>
        <w:t xml:space="preserve">The potential for children with SEND or certain medical conditions being disproportionally impacted by behaviours such as bullying, without outwardly showing any </w:t>
      </w:r>
      <w:r w:rsidR="00CD7D42" w:rsidRPr="00A37DAA">
        <w:rPr>
          <w:rFonts w:ascii="Arial" w:hAnsi="Arial" w:cs="Arial"/>
          <w:sz w:val="24"/>
          <w:szCs w:val="24"/>
        </w:rPr>
        <w:t>signs.</w:t>
      </w:r>
    </w:p>
    <w:p w14:paraId="4FC34C46" w14:textId="77777777" w:rsidR="00797B85" w:rsidRPr="00A37DAA" w:rsidRDefault="00797B85">
      <w:pPr>
        <w:pStyle w:val="ListParagraph"/>
        <w:numPr>
          <w:ilvl w:val="1"/>
          <w:numId w:val="29"/>
        </w:numPr>
        <w:spacing w:after="120" w:line="240" w:lineRule="auto"/>
        <w:rPr>
          <w:rFonts w:ascii="Arial" w:hAnsi="Arial" w:cs="Arial"/>
          <w:sz w:val="24"/>
          <w:szCs w:val="24"/>
        </w:rPr>
      </w:pPr>
      <w:r w:rsidRPr="00A37DAA">
        <w:rPr>
          <w:rFonts w:ascii="Arial" w:hAnsi="Arial" w:cs="Arial"/>
          <w:sz w:val="24"/>
          <w:szCs w:val="24"/>
        </w:rPr>
        <w:t xml:space="preserve">Assumptions that indicators of possible abuse such as behaviour, mood and injury relate to the child’s condition or disability without further </w:t>
      </w:r>
      <w:r w:rsidR="00CD7D42" w:rsidRPr="00A37DAA">
        <w:rPr>
          <w:rFonts w:ascii="Arial" w:hAnsi="Arial" w:cs="Arial"/>
          <w:sz w:val="24"/>
          <w:szCs w:val="24"/>
        </w:rPr>
        <w:t>exploration.</w:t>
      </w:r>
    </w:p>
    <w:p w14:paraId="12520674" w14:textId="77777777" w:rsidR="00F65396" w:rsidRPr="00910D96" w:rsidRDefault="00F65396">
      <w:pPr>
        <w:pStyle w:val="ListParagraph"/>
        <w:numPr>
          <w:ilvl w:val="1"/>
          <w:numId w:val="29"/>
        </w:numPr>
        <w:spacing w:after="120" w:line="240" w:lineRule="auto"/>
        <w:rPr>
          <w:rFonts w:ascii="Arial" w:hAnsi="Arial" w:cs="Arial"/>
          <w:sz w:val="24"/>
          <w:szCs w:val="24"/>
        </w:rPr>
      </w:pPr>
      <w:r w:rsidRPr="00910D96">
        <w:rPr>
          <w:rFonts w:ascii="Arial" w:hAnsi="Arial" w:cs="Arial"/>
          <w:sz w:val="24"/>
          <w:szCs w:val="24"/>
        </w:rPr>
        <w:t>Over empathising with parents/carers to the detriment of the child’s best interests</w:t>
      </w:r>
    </w:p>
    <w:p w14:paraId="6FCE4EA1" w14:textId="77777777" w:rsidR="00797B85" w:rsidRPr="00A37DAA" w:rsidRDefault="00797B85">
      <w:pPr>
        <w:pStyle w:val="ListParagraph"/>
        <w:numPr>
          <w:ilvl w:val="1"/>
          <w:numId w:val="29"/>
        </w:numPr>
        <w:spacing w:after="120" w:line="240" w:lineRule="auto"/>
        <w:rPr>
          <w:rFonts w:ascii="Arial" w:hAnsi="Arial" w:cs="Arial"/>
          <w:sz w:val="24"/>
          <w:szCs w:val="24"/>
        </w:rPr>
      </w:pPr>
      <w:r w:rsidRPr="00A37DAA">
        <w:rPr>
          <w:rFonts w:ascii="Arial" w:hAnsi="Arial" w:cs="Arial"/>
          <w:sz w:val="24"/>
          <w:szCs w:val="24"/>
        </w:rPr>
        <w:lastRenderedPageBreak/>
        <w:t xml:space="preserve">Children with SEND being more prone to peer group isolation or bullying (including prejudice-based bullying) than other </w:t>
      </w:r>
      <w:r w:rsidR="00CD7D42" w:rsidRPr="00A37DAA">
        <w:rPr>
          <w:rFonts w:ascii="Arial" w:hAnsi="Arial" w:cs="Arial"/>
          <w:sz w:val="24"/>
          <w:szCs w:val="24"/>
        </w:rPr>
        <w:t>children.</w:t>
      </w:r>
    </w:p>
    <w:p w14:paraId="58AB630F" w14:textId="77777777" w:rsidR="00797B85" w:rsidRPr="00A37DAA" w:rsidRDefault="00797B85">
      <w:pPr>
        <w:pStyle w:val="ListParagraph"/>
        <w:numPr>
          <w:ilvl w:val="1"/>
          <w:numId w:val="29"/>
        </w:numPr>
        <w:spacing w:after="120" w:line="240" w:lineRule="auto"/>
        <w:rPr>
          <w:rFonts w:ascii="Times New Roman" w:hAnsi="Times New Roman"/>
          <w:sz w:val="24"/>
          <w:szCs w:val="24"/>
        </w:rPr>
      </w:pPr>
      <w:r w:rsidRPr="00A37DAA">
        <w:rPr>
          <w:rFonts w:ascii="Arial" w:hAnsi="Arial" w:cs="Arial"/>
          <w:sz w:val="24"/>
          <w:szCs w:val="24"/>
        </w:rPr>
        <w:t xml:space="preserve">Communication barriers and difficulties in managing or reporting these </w:t>
      </w:r>
      <w:r w:rsidR="00CD7D42" w:rsidRPr="00A37DAA">
        <w:rPr>
          <w:rFonts w:ascii="Arial" w:hAnsi="Arial" w:cs="Arial"/>
          <w:sz w:val="24"/>
          <w:szCs w:val="24"/>
        </w:rPr>
        <w:t>challenges.</w:t>
      </w:r>
    </w:p>
    <w:p w14:paraId="420417EE" w14:textId="77777777" w:rsidR="00797B85" w:rsidRPr="00A37DAA" w:rsidRDefault="00797B85" w:rsidP="00797B85">
      <w:pPr>
        <w:pStyle w:val="DfESOutNumbered1"/>
        <w:numPr>
          <w:ilvl w:val="0"/>
          <w:numId w:val="0"/>
        </w:numPr>
        <w:tabs>
          <w:tab w:val="left" w:pos="720"/>
        </w:tabs>
        <w:spacing w:line="240" w:lineRule="auto"/>
        <w:ind w:left="142"/>
        <w:rPr>
          <w:sz w:val="24"/>
          <w:szCs w:val="24"/>
        </w:rPr>
      </w:pPr>
      <w:r w:rsidRPr="00A37DAA">
        <w:rPr>
          <w:sz w:val="24"/>
          <w:szCs w:val="24"/>
        </w:rPr>
        <w:t xml:space="preserve">We work to address these additional challenges and consider the extra time and specific support required to allow these children to communicate effectively. Extra consideration will be given if using restraint and the impact this can have for children and young people experiencing </w:t>
      </w:r>
      <w:r w:rsidR="00CD7D42" w:rsidRPr="00A37DAA">
        <w:rPr>
          <w:sz w:val="24"/>
          <w:szCs w:val="24"/>
        </w:rPr>
        <w:t>abuse.</w:t>
      </w:r>
      <w:r w:rsidRPr="00A37DAA">
        <w:rPr>
          <w:sz w:val="24"/>
          <w:szCs w:val="24"/>
        </w:rPr>
        <w:t xml:space="preserve"> </w:t>
      </w:r>
    </w:p>
    <w:p w14:paraId="3216EB5D" w14:textId="77777777" w:rsidR="00A37DAA" w:rsidRDefault="00A37DAA" w:rsidP="009E1E74">
      <w:pPr>
        <w:pStyle w:val="Default"/>
        <w:rPr>
          <w:bCs/>
          <w:color w:val="auto"/>
        </w:rPr>
      </w:pPr>
    </w:p>
    <w:p w14:paraId="345029D3" w14:textId="77777777" w:rsidR="009E1E74" w:rsidRPr="00A37DAA" w:rsidRDefault="009E1E74" w:rsidP="009E1E74">
      <w:pPr>
        <w:pStyle w:val="Default"/>
        <w:rPr>
          <w:bCs/>
          <w:color w:val="auto"/>
        </w:rPr>
      </w:pPr>
      <w:r w:rsidRPr="00A37DAA">
        <w:rPr>
          <w:bCs/>
          <w:color w:val="auto"/>
        </w:rPr>
        <w:t>Wakefield SEN</w:t>
      </w:r>
      <w:r w:rsidR="00CB2694" w:rsidRPr="00A37DAA">
        <w:rPr>
          <w:bCs/>
          <w:color w:val="auto"/>
        </w:rPr>
        <w:t>D</w:t>
      </w:r>
      <w:r w:rsidRPr="00A37DAA">
        <w:rPr>
          <w:bCs/>
          <w:color w:val="auto"/>
        </w:rPr>
        <w:t xml:space="preserve"> </w:t>
      </w:r>
      <w:r w:rsidR="00532F48" w:rsidRPr="00A37DAA">
        <w:rPr>
          <w:bCs/>
          <w:color w:val="auto"/>
        </w:rPr>
        <w:t xml:space="preserve">local </w:t>
      </w:r>
      <w:r w:rsidR="00A37DAA" w:rsidRPr="00A37DAA">
        <w:rPr>
          <w:bCs/>
          <w:color w:val="auto"/>
        </w:rPr>
        <w:t>offer.</w:t>
      </w:r>
    </w:p>
    <w:p w14:paraId="026151BB" w14:textId="77777777" w:rsidR="009E1E74" w:rsidRDefault="009E1E74" w:rsidP="009E1E74">
      <w:pPr>
        <w:pStyle w:val="Default"/>
        <w:rPr>
          <w:b/>
          <w:bCs/>
          <w:color w:val="auto"/>
          <w:sz w:val="22"/>
          <w:szCs w:val="22"/>
        </w:rPr>
      </w:pPr>
    </w:p>
    <w:p w14:paraId="2C2009F9" w14:textId="75A1B371" w:rsidR="00B860DE" w:rsidRDefault="009D7152" w:rsidP="009E1E74">
      <w:pPr>
        <w:pStyle w:val="Default"/>
        <w:rPr>
          <w:rFonts w:ascii="Calibri" w:eastAsia="Calibri" w:hAnsi="Calibri" w:cs="Times New Roman"/>
          <w:b/>
          <w:bCs/>
          <w:color w:val="0000FF"/>
          <w:u w:val="single"/>
          <w:lang w:eastAsia="en-US"/>
        </w:rPr>
      </w:pPr>
      <w:hyperlink r:id="rId54" w:history="1">
        <w:r w:rsidR="001E2F46" w:rsidRPr="001E2F46">
          <w:rPr>
            <w:rStyle w:val="Hyperlink"/>
            <w:rFonts w:ascii="Calibri" w:eastAsia="Calibri" w:hAnsi="Calibri" w:cs="Times New Roman"/>
            <w:b/>
            <w:bCs/>
            <w:lang w:eastAsia="en-US"/>
          </w:rPr>
          <w:t>Wakefield SEND Local Offer | Wakefield SEND Local Offer</w:t>
        </w:r>
      </w:hyperlink>
    </w:p>
    <w:p w14:paraId="38AB3D1A" w14:textId="77777777" w:rsidR="001E2F46" w:rsidRPr="004127AE" w:rsidRDefault="001E2F46" w:rsidP="009E1E74">
      <w:pPr>
        <w:pStyle w:val="Default"/>
        <w:rPr>
          <w:rStyle w:val="Hyperlink"/>
          <w:rFonts w:ascii="Calibri" w:eastAsia="Calibri" w:hAnsi="Calibri" w:cs="Times New Roman"/>
          <w:b/>
          <w:bCs/>
          <w:lang w:eastAsia="en-US"/>
        </w:rPr>
      </w:pPr>
    </w:p>
    <w:p w14:paraId="642B663A" w14:textId="77777777" w:rsidR="00B860DE" w:rsidRPr="004127AE" w:rsidRDefault="009D7152" w:rsidP="00B860DE">
      <w:pPr>
        <w:pStyle w:val="Default"/>
        <w:rPr>
          <w:rStyle w:val="Hyperlink"/>
          <w:rFonts w:ascii="Calibri" w:eastAsia="Calibri" w:hAnsi="Calibri" w:cs="Times New Roman"/>
          <w:lang w:eastAsia="en-US"/>
        </w:rPr>
      </w:pPr>
      <w:hyperlink r:id="rId55" w:history="1">
        <w:r w:rsidR="00B860DE" w:rsidRPr="004127AE">
          <w:rPr>
            <w:rStyle w:val="Hyperlink"/>
            <w:rFonts w:ascii="Calibri" w:eastAsia="Calibri" w:hAnsi="Calibri" w:cs="Times New Roman"/>
            <w:b/>
            <w:bCs/>
            <w:lang w:eastAsia="en-US"/>
          </w:rPr>
          <w:t>Supporting pupils with medical conditions at school - GOV.UK (www.gov.uk)</w:t>
        </w:r>
      </w:hyperlink>
    </w:p>
    <w:p w14:paraId="6FFDB7ED" w14:textId="77777777" w:rsidR="00B34D7B" w:rsidRPr="00843F5B" w:rsidRDefault="00B34D7B" w:rsidP="009E1E74">
      <w:pPr>
        <w:pStyle w:val="Default"/>
        <w:rPr>
          <w:color w:val="auto"/>
        </w:rPr>
      </w:pPr>
    </w:p>
    <w:p w14:paraId="7385FEC6" w14:textId="77777777" w:rsidR="00B34D7B" w:rsidRPr="00A37DAA" w:rsidRDefault="00B34D7B" w:rsidP="00B34D7B">
      <w:pPr>
        <w:pStyle w:val="Default"/>
        <w:rPr>
          <w:b/>
          <w:bCs/>
          <w:color w:val="auto"/>
        </w:rPr>
      </w:pPr>
      <w:r w:rsidRPr="00A37DAA">
        <w:rPr>
          <w:b/>
          <w:bCs/>
          <w:color w:val="auto"/>
        </w:rPr>
        <w:t>Children with a social worker</w:t>
      </w:r>
      <w:r w:rsidR="00A01F95" w:rsidRPr="00A37DAA">
        <w:rPr>
          <w:b/>
          <w:bCs/>
          <w:color w:val="auto"/>
        </w:rPr>
        <w:t xml:space="preserve"> </w:t>
      </w:r>
    </w:p>
    <w:p w14:paraId="768BDF8C" w14:textId="77777777" w:rsidR="00A01F95" w:rsidRPr="00A37DAA" w:rsidRDefault="00A01F95" w:rsidP="00B34D7B">
      <w:pPr>
        <w:pStyle w:val="Default"/>
        <w:rPr>
          <w:b/>
          <w:bCs/>
          <w:color w:val="auto"/>
        </w:rPr>
      </w:pPr>
    </w:p>
    <w:p w14:paraId="6F0BF42B" w14:textId="77777777" w:rsidR="00B34D7B" w:rsidRPr="00A37DAA" w:rsidRDefault="00B34D7B" w:rsidP="00B34D7B">
      <w:pPr>
        <w:pStyle w:val="Default"/>
        <w:rPr>
          <w:bCs/>
          <w:color w:val="auto"/>
        </w:rPr>
      </w:pPr>
      <w:r w:rsidRPr="00A37DAA">
        <w:rPr>
          <w:bCs/>
          <w:color w:val="auto"/>
        </w:rPr>
        <w:t xml:space="preserve">We </w:t>
      </w:r>
      <w:r w:rsidR="00A01F95" w:rsidRPr="00A37DAA">
        <w:rPr>
          <w:bCs/>
          <w:color w:val="auto"/>
        </w:rPr>
        <w:t xml:space="preserve">recognise these children are highly likely to have suffered trauma. We </w:t>
      </w:r>
      <w:r w:rsidRPr="00A37DAA">
        <w:rPr>
          <w:bCs/>
          <w:color w:val="auto"/>
        </w:rPr>
        <w:t xml:space="preserve">will promote educational outcomes of this group by DSL’s appropriately sharing information about the welfare, safeguarding and child protection issues that this group of children are experiencing, or have experienced, with teachers and school and college leadership staff. DSL’s will ensure staff, know who these children are, understand their academic progress </w:t>
      </w:r>
      <w:r w:rsidR="00903A03" w:rsidRPr="00A37DAA">
        <w:rPr>
          <w:bCs/>
          <w:color w:val="auto"/>
        </w:rPr>
        <w:t xml:space="preserve">attendance </w:t>
      </w:r>
      <w:r w:rsidRPr="00A37DAA">
        <w:rPr>
          <w:bCs/>
          <w:color w:val="auto"/>
        </w:rPr>
        <w:t xml:space="preserve">and attainment and maintain a culture of high aspirations for this cohort; supporting teaching staff to identify the challenges that children in this group might face </w:t>
      </w:r>
      <w:r w:rsidR="00903A03" w:rsidRPr="00A37DAA">
        <w:rPr>
          <w:bCs/>
          <w:color w:val="auto"/>
        </w:rPr>
        <w:t xml:space="preserve">due to their adverse childhood experiences ACES </w:t>
      </w:r>
      <w:r w:rsidRPr="00A37DAA">
        <w:rPr>
          <w:bCs/>
          <w:color w:val="auto"/>
        </w:rPr>
        <w:t xml:space="preserve">and the additional academic support and adjustments that they could make to best support these children. </w:t>
      </w:r>
    </w:p>
    <w:p w14:paraId="38A30EA2" w14:textId="77777777" w:rsidR="00B34D7B" w:rsidRDefault="00B34D7B" w:rsidP="009E1E74">
      <w:pPr>
        <w:pStyle w:val="Default"/>
        <w:rPr>
          <w:b/>
          <w:bCs/>
          <w:color w:val="auto"/>
          <w:sz w:val="22"/>
          <w:szCs w:val="22"/>
        </w:rPr>
      </w:pPr>
    </w:p>
    <w:p w14:paraId="62751DD0" w14:textId="77777777" w:rsidR="00A2479D" w:rsidRDefault="00A2479D" w:rsidP="009E1E74">
      <w:pPr>
        <w:pStyle w:val="Default"/>
        <w:rPr>
          <w:b/>
          <w:bCs/>
          <w:color w:val="auto"/>
          <w:sz w:val="22"/>
          <w:szCs w:val="22"/>
        </w:rPr>
      </w:pPr>
    </w:p>
    <w:bookmarkEnd w:id="5"/>
    <w:p w14:paraId="4205A0E9" w14:textId="77777777" w:rsidR="0032023F" w:rsidRDefault="0032023F">
      <w:pPr>
        <w:pStyle w:val="Default"/>
        <w:widowControl/>
        <w:numPr>
          <w:ilvl w:val="0"/>
          <w:numId w:val="12"/>
        </w:numPr>
        <w:adjustRightInd/>
        <w:rPr>
          <w:b/>
          <w:bCs/>
          <w:color w:val="7030A0"/>
          <w:sz w:val="32"/>
          <w:szCs w:val="32"/>
        </w:rPr>
      </w:pPr>
      <w:r w:rsidRPr="00662707">
        <w:rPr>
          <w:b/>
          <w:bCs/>
          <w:color w:val="7030A0"/>
          <w:sz w:val="32"/>
          <w:szCs w:val="32"/>
        </w:rPr>
        <w:t>Emotional Health and Wellbeing</w:t>
      </w:r>
    </w:p>
    <w:p w14:paraId="6CFAD725" w14:textId="77777777" w:rsidR="00A37DAA" w:rsidRPr="00662707" w:rsidRDefault="00A37DAA" w:rsidP="00A37DAA">
      <w:pPr>
        <w:pStyle w:val="Default"/>
        <w:widowControl/>
        <w:adjustRightInd/>
        <w:ind w:left="720"/>
        <w:rPr>
          <w:b/>
          <w:bCs/>
          <w:color w:val="7030A0"/>
          <w:sz w:val="32"/>
          <w:szCs w:val="32"/>
        </w:rPr>
      </w:pPr>
    </w:p>
    <w:p w14:paraId="6E1C91BC" w14:textId="77777777" w:rsidR="0032023F" w:rsidRPr="00A37DAA" w:rsidRDefault="0032023F" w:rsidP="0032023F">
      <w:pPr>
        <w:pStyle w:val="Quote"/>
        <w:ind w:left="0"/>
        <w:rPr>
          <w:rFonts w:ascii="Arial" w:hAnsi="Arial" w:cs="Arial"/>
          <w:sz w:val="24"/>
          <w:szCs w:val="24"/>
        </w:rPr>
      </w:pPr>
      <w:r w:rsidRPr="00A37DAA">
        <w:rPr>
          <w:rFonts w:ascii="Arial" w:hAnsi="Arial" w:cs="Arial"/>
          <w:sz w:val="24"/>
          <w:szCs w:val="24"/>
        </w:rPr>
        <w:t xml:space="preserve">Mental health is a state of well-being in which every individual realises their own potential, can cope with the normal stresses of life, can work productively and fruitfully, and is able to </w:t>
      </w:r>
      <w:r w:rsidR="00A37DAA" w:rsidRPr="00A37DAA">
        <w:rPr>
          <w:rFonts w:ascii="Arial" w:hAnsi="Arial" w:cs="Arial"/>
          <w:sz w:val="24"/>
          <w:szCs w:val="24"/>
        </w:rPr>
        <w:t>contribute</w:t>
      </w:r>
      <w:r w:rsidRPr="00A37DAA">
        <w:rPr>
          <w:rFonts w:ascii="Arial" w:hAnsi="Arial" w:cs="Arial"/>
          <w:sz w:val="24"/>
          <w:szCs w:val="24"/>
        </w:rPr>
        <w:t xml:space="preserve"> to their community. (World Health Organization)</w:t>
      </w:r>
    </w:p>
    <w:p w14:paraId="590FDDB2" w14:textId="77777777" w:rsidR="0032023F" w:rsidRPr="00A37DAA" w:rsidRDefault="0032023F" w:rsidP="0032023F">
      <w:pPr>
        <w:pStyle w:val="Default"/>
      </w:pPr>
    </w:p>
    <w:p w14:paraId="50B8CE01" w14:textId="77777777" w:rsidR="0032023F" w:rsidRPr="00A37DAA" w:rsidRDefault="0032023F" w:rsidP="0032023F">
      <w:pPr>
        <w:pStyle w:val="Default"/>
        <w:rPr>
          <w:color w:val="00B050"/>
        </w:rPr>
      </w:pPr>
      <w:r w:rsidRPr="00A37DAA">
        <w:t xml:space="preserve">In an average classroom, 5 students will be suffering from a diagnosable mental health </w:t>
      </w:r>
      <w:r w:rsidRPr="00A37DAA">
        <w:rPr>
          <w:color w:val="auto"/>
        </w:rPr>
        <w:t>condition. In</w:t>
      </w:r>
      <w:r w:rsidRPr="00A37DAA">
        <w:rPr>
          <w:color w:val="00B050"/>
        </w:rPr>
        <w:t xml:space="preserve"> </w:t>
      </w:r>
      <w:r w:rsidRPr="00A37DAA">
        <w:rPr>
          <w:color w:val="auto"/>
        </w:rPr>
        <w:t>addition to this it is likely that many more pupils will be struggling with their emotional wellbeing.</w:t>
      </w:r>
      <w:r w:rsidRPr="00A37DAA">
        <w:rPr>
          <w:color w:val="00B050"/>
        </w:rPr>
        <w:t xml:space="preserve"> </w:t>
      </w:r>
    </w:p>
    <w:p w14:paraId="5CC3DC1F" w14:textId="4077E8D2" w:rsidR="0032023F" w:rsidRPr="00A37DAA" w:rsidRDefault="0032023F" w:rsidP="0032023F">
      <w:pPr>
        <w:pStyle w:val="Default"/>
      </w:pPr>
      <w:r w:rsidRPr="00A37DAA">
        <w:t xml:space="preserve">All staff are aware that mental health problems </w:t>
      </w:r>
      <w:r w:rsidR="00796972" w:rsidRPr="00796972">
        <w:rPr>
          <w:color w:val="4EA72E"/>
        </w:rPr>
        <w:t>can develop into safeguarding concerns</w:t>
      </w:r>
      <w:r w:rsidRPr="00A37DAA">
        <w:t>,</w:t>
      </w:r>
      <w:r w:rsidR="00796972">
        <w:t xml:space="preserve"> and</w:t>
      </w:r>
      <w:r w:rsidRPr="00A37DAA">
        <w:t xml:space="preserve"> in some cases, be an indicator that a child has suffered or is suffering abuse</w:t>
      </w:r>
      <w:r>
        <w:rPr>
          <w:color w:val="4EA72E"/>
        </w:rPr>
        <w:t>.</w:t>
      </w:r>
      <w:r w:rsidRPr="00A37DAA">
        <w:t xml:space="preserve"> Only appropriately trained professionals can diagnose mental health problems but staff in school are well placed to identify early signs that may suggest an issue. </w:t>
      </w:r>
    </w:p>
    <w:p w14:paraId="60E07058" w14:textId="6E017143" w:rsidR="0032023F" w:rsidRPr="00A37DAA" w:rsidRDefault="0032023F" w:rsidP="0032023F">
      <w:pPr>
        <w:rPr>
          <w:rFonts w:ascii="Arial" w:hAnsi="Arial" w:cs="Arial"/>
          <w:sz w:val="24"/>
          <w:szCs w:val="24"/>
        </w:rPr>
      </w:pPr>
      <w:r w:rsidRPr="00A37DAA">
        <w:rPr>
          <w:rFonts w:ascii="Arial" w:hAnsi="Arial" w:cs="Arial"/>
          <w:sz w:val="24"/>
          <w:szCs w:val="24"/>
        </w:rPr>
        <w:t xml:space="preserve">If staff have concerns about the mental health of a </w:t>
      </w:r>
      <w:r w:rsidR="00CD7D42" w:rsidRPr="00A37DAA">
        <w:rPr>
          <w:rFonts w:ascii="Arial" w:hAnsi="Arial" w:cs="Arial"/>
          <w:sz w:val="24"/>
          <w:szCs w:val="24"/>
        </w:rPr>
        <w:t>pupil,</w:t>
      </w:r>
      <w:r w:rsidRPr="00A37DAA">
        <w:rPr>
          <w:rFonts w:ascii="Arial" w:hAnsi="Arial" w:cs="Arial"/>
          <w:sz w:val="24"/>
          <w:szCs w:val="24"/>
        </w:rPr>
        <w:t xml:space="preserve"> they will speak to relevant staff within the school including, if necessary, the DSL. If a student presents with a medical </w:t>
      </w:r>
      <w:r w:rsidR="00CD7D42" w:rsidRPr="00A37DAA">
        <w:rPr>
          <w:rFonts w:ascii="Arial" w:hAnsi="Arial" w:cs="Arial"/>
          <w:sz w:val="24"/>
          <w:szCs w:val="24"/>
        </w:rPr>
        <w:t>emergency,</w:t>
      </w:r>
      <w:r w:rsidRPr="00A37DAA">
        <w:rPr>
          <w:rFonts w:ascii="Arial" w:hAnsi="Arial" w:cs="Arial"/>
          <w:sz w:val="24"/>
          <w:szCs w:val="24"/>
        </w:rPr>
        <w:t xml:space="preserve"> then this is actioned immediately</w:t>
      </w:r>
      <w:r w:rsidR="0053759C">
        <w:rPr>
          <w:rFonts w:ascii="Arial" w:hAnsi="Arial" w:cs="Arial"/>
          <w:sz w:val="24"/>
          <w:szCs w:val="24"/>
        </w:rPr>
        <w:t xml:space="preserve"> by </w:t>
      </w:r>
      <w:r w:rsidR="0053759C">
        <w:rPr>
          <w:rFonts w:ascii="Arial" w:hAnsi="Arial" w:cs="Arial"/>
          <w:color w:val="4EA72E"/>
          <w:sz w:val="24"/>
          <w:szCs w:val="24"/>
        </w:rPr>
        <w:t>contacting parents and emergency services</w:t>
      </w:r>
      <w:r w:rsidRPr="00A37DAA">
        <w:rPr>
          <w:rFonts w:ascii="Arial" w:hAnsi="Arial" w:cs="Arial"/>
          <w:sz w:val="24"/>
          <w:szCs w:val="24"/>
        </w:rPr>
        <w:t xml:space="preserve">. Where a CAMHS referral is necessary then </w:t>
      </w:r>
      <w:r w:rsidRPr="00F85065">
        <w:rPr>
          <w:rFonts w:ascii="Arial" w:hAnsi="Arial" w:cs="Arial"/>
          <w:sz w:val="24"/>
          <w:szCs w:val="24"/>
        </w:rPr>
        <w:t>this is managed by</w:t>
      </w:r>
      <w:r w:rsidR="00F85065" w:rsidRPr="00F85065">
        <w:rPr>
          <w:rFonts w:ascii="Arial" w:hAnsi="Arial" w:cs="Arial"/>
          <w:sz w:val="24"/>
          <w:szCs w:val="24"/>
        </w:rPr>
        <w:t xml:space="preserve"> Mrs Shauna Appleyard</w:t>
      </w:r>
      <w:r w:rsidR="00F85065">
        <w:rPr>
          <w:rFonts w:ascii="Arial" w:hAnsi="Arial" w:cs="Arial"/>
          <w:sz w:val="24"/>
          <w:szCs w:val="24"/>
        </w:rPr>
        <w:t>.</w:t>
      </w:r>
      <w:r w:rsidRPr="00F85065">
        <w:rPr>
          <w:rFonts w:ascii="Arial" w:hAnsi="Arial" w:cs="Arial"/>
          <w:sz w:val="24"/>
          <w:szCs w:val="24"/>
        </w:rPr>
        <w:t xml:space="preserve"> </w:t>
      </w:r>
    </w:p>
    <w:p w14:paraId="32DE18C1" w14:textId="2C3053EC" w:rsidR="0032023F" w:rsidRPr="00F85065" w:rsidRDefault="0032023F" w:rsidP="00F85065">
      <w:pPr>
        <w:rPr>
          <w:rFonts w:ascii="Arial" w:hAnsi="Arial" w:cs="Arial"/>
          <w:color w:val="FF0000"/>
          <w:sz w:val="24"/>
          <w:szCs w:val="24"/>
        </w:rPr>
      </w:pPr>
      <w:r w:rsidRPr="00F85065">
        <w:rPr>
          <w:rFonts w:ascii="Arial" w:hAnsi="Arial" w:cs="Arial"/>
          <w:sz w:val="24"/>
          <w:szCs w:val="24"/>
        </w:rPr>
        <w:t>Our senior mental health lead</w:t>
      </w:r>
      <w:r w:rsidR="00F85065">
        <w:rPr>
          <w:rFonts w:ascii="Arial" w:hAnsi="Arial" w:cs="Arial"/>
          <w:sz w:val="24"/>
          <w:szCs w:val="24"/>
        </w:rPr>
        <w:t>s are</w:t>
      </w:r>
      <w:r w:rsidR="00F85065" w:rsidRPr="00F85065">
        <w:rPr>
          <w:rFonts w:ascii="Arial" w:hAnsi="Arial" w:cs="Arial"/>
          <w:sz w:val="24"/>
          <w:szCs w:val="24"/>
        </w:rPr>
        <w:t xml:space="preserve"> </w:t>
      </w:r>
      <w:r w:rsidR="00F85065">
        <w:rPr>
          <w:rFonts w:ascii="Arial" w:hAnsi="Arial" w:cs="Arial"/>
          <w:sz w:val="24"/>
          <w:szCs w:val="24"/>
        </w:rPr>
        <w:t xml:space="preserve">Mrs </w:t>
      </w:r>
      <w:r w:rsidR="00F85065" w:rsidRPr="00F85065">
        <w:rPr>
          <w:rFonts w:ascii="Arial" w:hAnsi="Arial" w:cs="Arial"/>
          <w:sz w:val="24"/>
          <w:szCs w:val="24"/>
        </w:rPr>
        <w:t>Lindsey Grace</w:t>
      </w:r>
      <w:r w:rsidR="00A37DAA">
        <w:rPr>
          <w:rFonts w:ascii="Arial" w:hAnsi="Arial" w:cs="Arial"/>
          <w:color w:val="FF0000"/>
          <w:sz w:val="24"/>
          <w:szCs w:val="24"/>
        </w:rPr>
        <w:t xml:space="preserve"> </w:t>
      </w:r>
      <w:r w:rsidR="00F85065" w:rsidRPr="00F85065">
        <w:rPr>
          <w:rFonts w:ascii="Arial" w:hAnsi="Arial" w:cs="Arial"/>
          <w:sz w:val="24"/>
          <w:szCs w:val="24"/>
        </w:rPr>
        <w:t>and Mrs Shauna Appleyard</w:t>
      </w:r>
      <w:r w:rsidR="00F85065">
        <w:rPr>
          <w:rFonts w:ascii="Arial" w:hAnsi="Arial" w:cs="Arial"/>
          <w:sz w:val="24"/>
          <w:szCs w:val="24"/>
        </w:rPr>
        <w:t>.</w:t>
      </w:r>
    </w:p>
    <w:p w14:paraId="0D687F9B" w14:textId="77777777" w:rsidR="0032023F" w:rsidRPr="00A37DAA" w:rsidRDefault="0032023F" w:rsidP="0032023F">
      <w:pPr>
        <w:rPr>
          <w:rFonts w:ascii="Arial" w:hAnsi="Arial" w:cs="Arial"/>
          <w:sz w:val="24"/>
          <w:szCs w:val="24"/>
        </w:rPr>
      </w:pPr>
      <w:r w:rsidRPr="00A37DAA">
        <w:rPr>
          <w:rFonts w:ascii="Arial" w:hAnsi="Arial" w:cs="Arial"/>
          <w:sz w:val="24"/>
          <w:szCs w:val="24"/>
        </w:rPr>
        <w:t xml:space="preserve">If individual care plans are required this should be drawn up involving the pupil, the parents and relevant health professionals. This can include: </w:t>
      </w:r>
    </w:p>
    <w:p w14:paraId="7CF40877" w14:textId="77777777" w:rsidR="0032023F" w:rsidRPr="00A37DAA" w:rsidRDefault="0032023F">
      <w:pPr>
        <w:pStyle w:val="ListParagraph"/>
        <w:numPr>
          <w:ilvl w:val="0"/>
          <w:numId w:val="26"/>
        </w:numPr>
        <w:contextualSpacing/>
        <w:jc w:val="both"/>
        <w:rPr>
          <w:rFonts w:ascii="Arial" w:eastAsia="Times New Roman" w:hAnsi="Arial" w:cs="Arial"/>
          <w:sz w:val="24"/>
          <w:szCs w:val="24"/>
        </w:rPr>
      </w:pPr>
      <w:r w:rsidRPr="00A37DAA">
        <w:rPr>
          <w:rFonts w:ascii="Arial" w:eastAsia="Times New Roman" w:hAnsi="Arial" w:cs="Arial"/>
          <w:sz w:val="24"/>
          <w:szCs w:val="24"/>
        </w:rPr>
        <w:t>Details of a pupil’s condition/presenting difficulties</w:t>
      </w:r>
    </w:p>
    <w:p w14:paraId="38F5AF0C" w14:textId="77777777" w:rsidR="0032023F" w:rsidRPr="00A37DAA" w:rsidRDefault="0032023F">
      <w:pPr>
        <w:pStyle w:val="ListParagraph"/>
        <w:numPr>
          <w:ilvl w:val="0"/>
          <w:numId w:val="26"/>
        </w:numPr>
        <w:contextualSpacing/>
        <w:jc w:val="both"/>
        <w:rPr>
          <w:rFonts w:ascii="Arial" w:eastAsia="Times New Roman" w:hAnsi="Arial" w:cs="Arial"/>
          <w:sz w:val="24"/>
          <w:szCs w:val="24"/>
        </w:rPr>
      </w:pPr>
      <w:r w:rsidRPr="00A37DAA">
        <w:rPr>
          <w:rFonts w:ascii="Arial" w:eastAsia="Times New Roman" w:hAnsi="Arial" w:cs="Arial"/>
          <w:sz w:val="24"/>
          <w:szCs w:val="24"/>
        </w:rPr>
        <w:t>Special requirements and precautions</w:t>
      </w:r>
    </w:p>
    <w:p w14:paraId="444935E7" w14:textId="77777777" w:rsidR="0032023F" w:rsidRPr="00A37DAA" w:rsidRDefault="0032023F">
      <w:pPr>
        <w:pStyle w:val="ListParagraph"/>
        <w:numPr>
          <w:ilvl w:val="0"/>
          <w:numId w:val="26"/>
        </w:numPr>
        <w:contextualSpacing/>
        <w:jc w:val="both"/>
        <w:rPr>
          <w:rFonts w:ascii="Arial" w:eastAsia="Times New Roman" w:hAnsi="Arial" w:cs="Arial"/>
          <w:sz w:val="24"/>
          <w:szCs w:val="24"/>
        </w:rPr>
      </w:pPr>
      <w:r w:rsidRPr="00A37DAA">
        <w:rPr>
          <w:rFonts w:ascii="Arial" w:eastAsia="Times New Roman" w:hAnsi="Arial" w:cs="Arial"/>
          <w:sz w:val="24"/>
          <w:szCs w:val="24"/>
        </w:rPr>
        <w:t>Medication and any side effects</w:t>
      </w:r>
    </w:p>
    <w:p w14:paraId="47A5B0E4" w14:textId="77777777" w:rsidR="0032023F" w:rsidRPr="00A37DAA" w:rsidRDefault="0032023F">
      <w:pPr>
        <w:pStyle w:val="ListParagraph"/>
        <w:numPr>
          <w:ilvl w:val="0"/>
          <w:numId w:val="26"/>
        </w:numPr>
        <w:contextualSpacing/>
        <w:jc w:val="both"/>
        <w:rPr>
          <w:rFonts w:ascii="Arial" w:eastAsia="Times New Roman" w:hAnsi="Arial" w:cs="Arial"/>
          <w:sz w:val="24"/>
          <w:szCs w:val="24"/>
        </w:rPr>
      </w:pPr>
      <w:r w:rsidRPr="00A37DAA">
        <w:rPr>
          <w:rFonts w:ascii="Arial" w:eastAsia="Times New Roman" w:hAnsi="Arial" w:cs="Arial"/>
          <w:sz w:val="24"/>
          <w:szCs w:val="24"/>
        </w:rPr>
        <w:t xml:space="preserve">What to do and who to contact in an emergency </w:t>
      </w:r>
    </w:p>
    <w:p w14:paraId="3A7FE9BA" w14:textId="77777777" w:rsidR="0032023F" w:rsidRPr="00A37DAA" w:rsidRDefault="0032023F">
      <w:pPr>
        <w:pStyle w:val="ListParagraph"/>
        <w:numPr>
          <w:ilvl w:val="0"/>
          <w:numId w:val="26"/>
        </w:numPr>
        <w:contextualSpacing/>
        <w:jc w:val="both"/>
        <w:rPr>
          <w:rFonts w:ascii="Arial" w:eastAsia="Times New Roman" w:hAnsi="Arial" w:cs="Arial"/>
          <w:sz w:val="24"/>
          <w:szCs w:val="24"/>
        </w:rPr>
      </w:pPr>
      <w:r w:rsidRPr="00A37DAA">
        <w:rPr>
          <w:rFonts w:ascii="Arial" w:eastAsia="Times New Roman" w:hAnsi="Arial" w:cs="Arial"/>
          <w:sz w:val="24"/>
          <w:szCs w:val="24"/>
        </w:rPr>
        <w:lastRenderedPageBreak/>
        <w:t xml:space="preserve">The role the school can </w:t>
      </w:r>
      <w:r w:rsidR="00CD7D42" w:rsidRPr="00A37DAA">
        <w:rPr>
          <w:rFonts w:ascii="Arial" w:eastAsia="Times New Roman" w:hAnsi="Arial" w:cs="Arial"/>
          <w:sz w:val="24"/>
          <w:szCs w:val="24"/>
        </w:rPr>
        <w:t>play.</w:t>
      </w:r>
      <w:r w:rsidRPr="00A37DAA">
        <w:rPr>
          <w:rFonts w:ascii="Arial" w:eastAsia="Times New Roman" w:hAnsi="Arial" w:cs="Arial"/>
          <w:sz w:val="24"/>
          <w:szCs w:val="24"/>
        </w:rPr>
        <w:t xml:space="preserve"> </w:t>
      </w:r>
    </w:p>
    <w:p w14:paraId="583668AC" w14:textId="11C43508" w:rsidR="0032023F" w:rsidRPr="00A37DAA" w:rsidRDefault="0032023F" w:rsidP="0032023F">
      <w:pPr>
        <w:rPr>
          <w:rFonts w:ascii="Arial" w:hAnsi="Arial" w:cs="Arial"/>
          <w:sz w:val="24"/>
          <w:szCs w:val="24"/>
        </w:rPr>
      </w:pPr>
      <w:r w:rsidRPr="00A37DAA">
        <w:rPr>
          <w:rFonts w:ascii="Arial" w:hAnsi="Arial" w:cs="Arial"/>
          <w:sz w:val="24"/>
          <w:szCs w:val="24"/>
        </w:rPr>
        <w:t xml:space="preserve">At our school, we aim to promote positive mental health for every member of our staff and student body as well as respond to mental ill health. We will ensure emotional support is provided especially during stressful times </w:t>
      </w:r>
      <w:r w:rsidR="00A37DAA" w:rsidRPr="00A37DAA">
        <w:rPr>
          <w:rFonts w:ascii="Arial" w:hAnsi="Arial" w:cs="Arial"/>
          <w:sz w:val="24"/>
          <w:szCs w:val="24"/>
        </w:rPr>
        <w:t>e.g.,</w:t>
      </w:r>
      <w:r w:rsidRPr="00A37DAA">
        <w:rPr>
          <w:rFonts w:ascii="Arial" w:hAnsi="Arial" w:cs="Arial"/>
          <w:sz w:val="24"/>
          <w:szCs w:val="24"/>
        </w:rPr>
        <w:t xml:space="preserve"> exams, times of transitions or when a critical incident occurs.</w:t>
      </w:r>
    </w:p>
    <w:p w14:paraId="3A5A8219" w14:textId="77777777" w:rsidR="0032023F" w:rsidRPr="00A37DAA" w:rsidRDefault="0032023F" w:rsidP="0032023F">
      <w:pPr>
        <w:rPr>
          <w:rFonts w:ascii="Arial" w:hAnsi="Arial" w:cs="Arial"/>
          <w:sz w:val="24"/>
          <w:szCs w:val="24"/>
        </w:rPr>
      </w:pPr>
      <w:r w:rsidRPr="00A37DAA">
        <w:rPr>
          <w:rFonts w:ascii="Arial" w:hAnsi="Arial" w:cs="Arial"/>
          <w:sz w:val="24"/>
          <w:szCs w:val="24"/>
        </w:rPr>
        <w:t>Possible warning signs of mental health issues and indicators to explore can include:</w:t>
      </w:r>
    </w:p>
    <w:p w14:paraId="3D3DDD56" w14:textId="77777777" w:rsidR="0032023F" w:rsidRPr="00A37DAA" w:rsidRDefault="0032023F">
      <w:pPr>
        <w:pStyle w:val="ListParagraph"/>
        <w:numPr>
          <w:ilvl w:val="0"/>
          <w:numId w:val="27"/>
        </w:numPr>
        <w:contextualSpacing/>
        <w:jc w:val="both"/>
        <w:rPr>
          <w:rFonts w:ascii="Arial" w:eastAsia="Times New Roman" w:hAnsi="Arial" w:cs="Arial"/>
          <w:sz w:val="24"/>
          <w:szCs w:val="24"/>
        </w:rPr>
      </w:pPr>
      <w:r w:rsidRPr="00A37DAA">
        <w:rPr>
          <w:rFonts w:ascii="Arial" w:eastAsia="Times New Roman" w:hAnsi="Arial" w:cs="Arial"/>
          <w:sz w:val="24"/>
          <w:szCs w:val="24"/>
        </w:rPr>
        <w:t>Physical signs of harm that are repeated or appear non-</w:t>
      </w:r>
      <w:r w:rsidR="00A37DAA" w:rsidRPr="00A37DAA">
        <w:rPr>
          <w:rFonts w:ascii="Arial" w:eastAsia="Times New Roman" w:hAnsi="Arial" w:cs="Arial"/>
          <w:sz w:val="24"/>
          <w:szCs w:val="24"/>
        </w:rPr>
        <w:t>accidental.</w:t>
      </w:r>
    </w:p>
    <w:p w14:paraId="0961076F" w14:textId="77777777" w:rsidR="0032023F" w:rsidRPr="00A37DAA" w:rsidRDefault="0032023F">
      <w:pPr>
        <w:pStyle w:val="ListParagraph"/>
        <w:numPr>
          <w:ilvl w:val="0"/>
          <w:numId w:val="27"/>
        </w:numPr>
        <w:contextualSpacing/>
        <w:jc w:val="both"/>
        <w:rPr>
          <w:rFonts w:ascii="Arial" w:eastAsia="Times New Roman" w:hAnsi="Arial" w:cs="Arial"/>
          <w:sz w:val="24"/>
          <w:szCs w:val="24"/>
        </w:rPr>
      </w:pPr>
      <w:r w:rsidRPr="00A37DAA">
        <w:rPr>
          <w:rFonts w:ascii="Arial" w:eastAsia="Times New Roman" w:hAnsi="Arial" w:cs="Arial"/>
          <w:sz w:val="24"/>
          <w:szCs w:val="24"/>
        </w:rPr>
        <w:t xml:space="preserve">Changes in eating or sleeping </w:t>
      </w:r>
      <w:r w:rsidR="00A37DAA" w:rsidRPr="00A37DAA">
        <w:rPr>
          <w:rFonts w:ascii="Arial" w:eastAsia="Times New Roman" w:hAnsi="Arial" w:cs="Arial"/>
          <w:sz w:val="24"/>
          <w:szCs w:val="24"/>
        </w:rPr>
        <w:t>habits.</w:t>
      </w:r>
      <w:r w:rsidRPr="00A37DAA">
        <w:rPr>
          <w:rFonts w:ascii="Arial" w:eastAsia="Times New Roman" w:hAnsi="Arial" w:cs="Arial"/>
          <w:sz w:val="24"/>
          <w:szCs w:val="24"/>
        </w:rPr>
        <w:t xml:space="preserve"> </w:t>
      </w:r>
    </w:p>
    <w:p w14:paraId="6A66E2F8" w14:textId="77777777" w:rsidR="0032023F" w:rsidRPr="00A37DAA" w:rsidRDefault="0032023F">
      <w:pPr>
        <w:pStyle w:val="ListParagraph"/>
        <w:numPr>
          <w:ilvl w:val="0"/>
          <w:numId w:val="27"/>
        </w:numPr>
        <w:contextualSpacing/>
        <w:jc w:val="both"/>
        <w:rPr>
          <w:rFonts w:ascii="Arial" w:eastAsia="Times New Roman" w:hAnsi="Arial" w:cs="Arial"/>
          <w:sz w:val="24"/>
          <w:szCs w:val="24"/>
        </w:rPr>
      </w:pPr>
      <w:r w:rsidRPr="00A37DAA">
        <w:rPr>
          <w:rFonts w:ascii="Arial" w:eastAsia="Times New Roman" w:hAnsi="Arial" w:cs="Arial"/>
          <w:sz w:val="24"/>
          <w:szCs w:val="24"/>
        </w:rPr>
        <w:t xml:space="preserve">Increased isolation from friends or family, becoming socially </w:t>
      </w:r>
      <w:r w:rsidR="00A37DAA" w:rsidRPr="00A37DAA">
        <w:rPr>
          <w:rFonts w:ascii="Arial" w:eastAsia="Times New Roman" w:hAnsi="Arial" w:cs="Arial"/>
          <w:sz w:val="24"/>
          <w:szCs w:val="24"/>
        </w:rPr>
        <w:t>withdrawn.</w:t>
      </w:r>
    </w:p>
    <w:p w14:paraId="081E4666" w14:textId="77777777" w:rsidR="0032023F" w:rsidRPr="00A37DAA" w:rsidRDefault="0032023F">
      <w:pPr>
        <w:pStyle w:val="ListParagraph"/>
        <w:numPr>
          <w:ilvl w:val="0"/>
          <w:numId w:val="27"/>
        </w:numPr>
        <w:contextualSpacing/>
        <w:jc w:val="both"/>
        <w:rPr>
          <w:rFonts w:ascii="Arial" w:eastAsia="Times New Roman" w:hAnsi="Arial" w:cs="Arial"/>
          <w:sz w:val="24"/>
          <w:szCs w:val="24"/>
        </w:rPr>
      </w:pPr>
      <w:r w:rsidRPr="00A37DAA">
        <w:rPr>
          <w:rFonts w:ascii="Arial" w:eastAsia="Times New Roman" w:hAnsi="Arial" w:cs="Arial"/>
          <w:sz w:val="24"/>
          <w:szCs w:val="24"/>
        </w:rPr>
        <w:t xml:space="preserve">Changes in activity and mood </w:t>
      </w:r>
    </w:p>
    <w:p w14:paraId="0C7F65AA" w14:textId="77777777" w:rsidR="0032023F" w:rsidRPr="00A37DAA" w:rsidRDefault="0032023F">
      <w:pPr>
        <w:pStyle w:val="ListParagraph"/>
        <w:numPr>
          <w:ilvl w:val="0"/>
          <w:numId w:val="27"/>
        </w:numPr>
        <w:contextualSpacing/>
        <w:jc w:val="both"/>
        <w:rPr>
          <w:rFonts w:ascii="Arial" w:eastAsia="Times New Roman" w:hAnsi="Arial" w:cs="Arial"/>
          <w:sz w:val="24"/>
          <w:szCs w:val="24"/>
        </w:rPr>
      </w:pPr>
      <w:r w:rsidRPr="00A37DAA">
        <w:rPr>
          <w:rFonts w:ascii="Arial" w:eastAsia="Times New Roman" w:hAnsi="Arial" w:cs="Arial"/>
          <w:sz w:val="24"/>
          <w:szCs w:val="24"/>
        </w:rPr>
        <w:t>Unexplained changes in academic achievement</w:t>
      </w:r>
    </w:p>
    <w:p w14:paraId="0E6BDD7D" w14:textId="77777777" w:rsidR="0032023F" w:rsidRPr="00A37DAA" w:rsidRDefault="005509B1">
      <w:pPr>
        <w:pStyle w:val="ListParagraph"/>
        <w:numPr>
          <w:ilvl w:val="0"/>
          <w:numId w:val="27"/>
        </w:numPr>
        <w:contextualSpacing/>
        <w:jc w:val="both"/>
        <w:rPr>
          <w:rFonts w:ascii="Arial" w:eastAsia="Times New Roman" w:hAnsi="Arial" w:cs="Arial"/>
          <w:sz w:val="24"/>
          <w:szCs w:val="24"/>
        </w:rPr>
      </w:pPr>
      <w:r w:rsidRPr="00A37DAA">
        <w:rPr>
          <w:rFonts w:ascii="Arial" w:eastAsia="Times New Roman" w:hAnsi="Arial" w:cs="Arial"/>
          <w:sz w:val="24"/>
          <w:szCs w:val="24"/>
        </w:rPr>
        <w:t>Discussing</w:t>
      </w:r>
      <w:r w:rsidR="0032023F" w:rsidRPr="00A37DAA">
        <w:rPr>
          <w:rFonts w:ascii="Arial" w:eastAsia="Times New Roman" w:hAnsi="Arial" w:cs="Arial"/>
          <w:sz w:val="24"/>
          <w:szCs w:val="24"/>
        </w:rPr>
        <w:t xml:space="preserve"> or joking about self-harm or suicide</w:t>
      </w:r>
    </w:p>
    <w:p w14:paraId="5B1CB6C3" w14:textId="77777777" w:rsidR="0032023F" w:rsidRPr="00A37DAA" w:rsidRDefault="0032023F">
      <w:pPr>
        <w:pStyle w:val="ListParagraph"/>
        <w:numPr>
          <w:ilvl w:val="0"/>
          <w:numId w:val="27"/>
        </w:numPr>
        <w:contextualSpacing/>
        <w:jc w:val="both"/>
        <w:rPr>
          <w:rFonts w:ascii="Arial" w:eastAsia="Times New Roman" w:hAnsi="Arial" w:cs="Arial"/>
          <w:sz w:val="24"/>
          <w:szCs w:val="24"/>
        </w:rPr>
      </w:pPr>
      <w:r w:rsidRPr="00A37DAA">
        <w:rPr>
          <w:rFonts w:ascii="Arial" w:eastAsia="Times New Roman" w:hAnsi="Arial" w:cs="Arial"/>
          <w:sz w:val="24"/>
          <w:szCs w:val="24"/>
        </w:rPr>
        <w:t xml:space="preserve">Substance misuse and/or engaging in risk taking </w:t>
      </w:r>
      <w:r w:rsidR="00A37DAA" w:rsidRPr="00A37DAA">
        <w:rPr>
          <w:rFonts w:ascii="Arial" w:eastAsia="Times New Roman" w:hAnsi="Arial" w:cs="Arial"/>
          <w:sz w:val="24"/>
          <w:szCs w:val="24"/>
        </w:rPr>
        <w:t>behaviour.</w:t>
      </w:r>
    </w:p>
    <w:p w14:paraId="779C3313" w14:textId="77777777" w:rsidR="0032023F" w:rsidRPr="00A37DAA" w:rsidRDefault="0032023F">
      <w:pPr>
        <w:pStyle w:val="ListParagraph"/>
        <w:numPr>
          <w:ilvl w:val="0"/>
          <w:numId w:val="27"/>
        </w:numPr>
        <w:contextualSpacing/>
        <w:jc w:val="both"/>
        <w:rPr>
          <w:rFonts w:ascii="Arial" w:eastAsia="Times New Roman" w:hAnsi="Arial" w:cs="Arial"/>
          <w:sz w:val="24"/>
          <w:szCs w:val="24"/>
        </w:rPr>
      </w:pPr>
      <w:r w:rsidRPr="00A37DAA">
        <w:rPr>
          <w:rFonts w:ascii="Arial" w:eastAsia="Times New Roman" w:hAnsi="Arial" w:cs="Arial"/>
          <w:sz w:val="24"/>
          <w:szCs w:val="24"/>
        </w:rPr>
        <w:t>Expressing feelings of failure and/or hopelessness</w:t>
      </w:r>
    </w:p>
    <w:p w14:paraId="3E6050BF" w14:textId="77777777" w:rsidR="0032023F" w:rsidRPr="00A37DAA" w:rsidRDefault="0032023F">
      <w:pPr>
        <w:pStyle w:val="ListParagraph"/>
        <w:numPr>
          <w:ilvl w:val="0"/>
          <w:numId w:val="27"/>
        </w:numPr>
        <w:contextualSpacing/>
        <w:jc w:val="both"/>
        <w:rPr>
          <w:rFonts w:ascii="Arial" w:eastAsia="Times New Roman" w:hAnsi="Arial" w:cs="Arial"/>
          <w:sz w:val="24"/>
          <w:szCs w:val="24"/>
        </w:rPr>
      </w:pPr>
      <w:r w:rsidRPr="00A37DAA">
        <w:rPr>
          <w:rFonts w:ascii="Arial" w:eastAsia="Times New Roman" w:hAnsi="Arial" w:cs="Arial"/>
          <w:sz w:val="24"/>
          <w:szCs w:val="24"/>
        </w:rPr>
        <w:t xml:space="preserve">Changes in clothing – </w:t>
      </w:r>
      <w:r w:rsidR="00A37DAA" w:rsidRPr="00A37DAA">
        <w:rPr>
          <w:rFonts w:ascii="Arial" w:eastAsia="Times New Roman" w:hAnsi="Arial" w:cs="Arial"/>
          <w:sz w:val="24"/>
          <w:szCs w:val="24"/>
        </w:rPr>
        <w:t>e.g.,</w:t>
      </w:r>
      <w:r w:rsidRPr="00A37DAA">
        <w:rPr>
          <w:rFonts w:ascii="Arial" w:eastAsia="Times New Roman" w:hAnsi="Arial" w:cs="Arial"/>
          <w:sz w:val="24"/>
          <w:szCs w:val="24"/>
        </w:rPr>
        <w:t xml:space="preserve"> long sleeves in warm weather, wearing baggy clothes, looking unkempt or spending a disproportionate amount of time on appearance. </w:t>
      </w:r>
    </w:p>
    <w:p w14:paraId="10067825" w14:textId="77777777" w:rsidR="0032023F" w:rsidRPr="00A37DAA" w:rsidRDefault="0032023F">
      <w:pPr>
        <w:pStyle w:val="ListParagraph"/>
        <w:numPr>
          <w:ilvl w:val="0"/>
          <w:numId w:val="27"/>
        </w:numPr>
        <w:contextualSpacing/>
        <w:jc w:val="both"/>
        <w:rPr>
          <w:rFonts w:ascii="Arial" w:eastAsia="Times New Roman" w:hAnsi="Arial" w:cs="Arial"/>
          <w:sz w:val="24"/>
          <w:szCs w:val="24"/>
        </w:rPr>
      </w:pPr>
      <w:r w:rsidRPr="00A37DAA">
        <w:rPr>
          <w:rFonts w:ascii="Arial" w:eastAsia="Times New Roman" w:hAnsi="Arial" w:cs="Arial"/>
          <w:sz w:val="24"/>
          <w:szCs w:val="24"/>
        </w:rPr>
        <w:t>Secretive behaviour</w:t>
      </w:r>
    </w:p>
    <w:p w14:paraId="633BE53A" w14:textId="55104DA3" w:rsidR="0032023F" w:rsidRPr="00A37DAA" w:rsidRDefault="0032023F">
      <w:pPr>
        <w:pStyle w:val="ListParagraph"/>
        <w:numPr>
          <w:ilvl w:val="0"/>
          <w:numId w:val="27"/>
        </w:numPr>
        <w:contextualSpacing/>
        <w:jc w:val="both"/>
        <w:rPr>
          <w:rFonts w:ascii="Arial" w:eastAsia="Times New Roman" w:hAnsi="Arial" w:cs="Arial"/>
          <w:sz w:val="24"/>
          <w:szCs w:val="24"/>
        </w:rPr>
      </w:pPr>
      <w:r w:rsidRPr="00A37DAA">
        <w:rPr>
          <w:rFonts w:ascii="Arial" w:eastAsia="Times New Roman" w:hAnsi="Arial" w:cs="Arial"/>
          <w:sz w:val="24"/>
          <w:szCs w:val="24"/>
        </w:rPr>
        <w:t xml:space="preserve">Avoiding PE </w:t>
      </w:r>
    </w:p>
    <w:p w14:paraId="0BD5CE58" w14:textId="77777777" w:rsidR="0032023F" w:rsidRPr="00A37DAA" w:rsidRDefault="0032023F">
      <w:pPr>
        <w:pStyle w:val="ListParagraph"/>
        <w:numPr>
          <w:ilvl w:val="0"/>
          <w:numId w:val="27"/>
        </w:numPr>
        <w:contextualSpacing/>
        <w:jc w:val="both"/>
        <w:rPr>
          <w:rFonts w:ascii="Arial" w:eastAsia="Times New Roman" w:hAnsi="Arial" w:cs="Arial"/>
          <w:sz w:val="24"/>
          <w:szCs w:val="24"/>
        </w:rPr>
      </w:pPr>
      <w:r w:rsidRPr="00A37DAA">
        <w:rPr>
          <w:rFonts w:ascii="Arial" w:eastAsia="Times New Roman" w:hAnsi="Arial" w:cs="Arial"/>
          <w:sz w:val="24"/>
          <w:szCs w:val="24"/>
        </w:rPr>
        <w:t>Repeated lateness or absence from school without obvious explanation</w:t>
      </w:r>
    </w:p>
    <w:p w14:paraId="2459CB81" w14:textId="77777777" w:rsidR="0032023F" w:rsidRPr="00A37DAA" w:rsidRDefault="0032023F">
      <w:pPr>
        <w:pStyle w:val="ListParagraph"/>
        <w:numPr>
          <w:ilvl w:val="0"/>
          <w:numId w:val="27"/>
        </w:numPr>
        <w:contextualSpacing/>
        <w:jc w:val="both"/>
        <w:rPr>
          <w:rFonts w:ascii="Arial" w:eastAsia="Times New Roman" w:hAnsi="Arial" w:cs="Arial"/>
          <w:sz w:val="24"/>
          <w:szCs w:val="24"/>
        </w:rPr>
      </w:pPr>
      <w:r w:rsidRPr="00A37DAA">
        <w:rPr>
          <w:rFonts w:ascii="Arial" w:eastAsia="Times New Roman" w:hAnsi="Arial" w:cs="Arial"/>
          <w:sz w:val="24"/>
          <w:szCs w:val="24"/>
        </w:rPr>
        <w:t xml:space="preserve">Repeated physical pain, </w:t>
      </w:r>
      <w:r w:rsidR="00A37DAA" w:rsidRPr="00A37DAA">
        <w:rPr>
          <w:rFonts w:ascii="Arial" w:eastAsia="Times New Roman" w:hAnsi="Arial" w:cs="Arial"/>
          <w:sz w:val="24"/>
          <w:szCs w:val="24"/>
        </w:rPr>
        <w:t>nausea,</w:t>
      </w:r>
      <w:r w:rsidRPr="00A37DAA">
        <w:rPr>
          <w:rFonts w:ascii="Arial" w:eastAsia="Times New Roman" w:hAnsi="Arial" w:cs="Arial"/>
          <w:sz w:val="24"/>
          <w:szCs w:val="24"/>
        </w:rPr>
        <w:t xml:space="preserve"> and other physical symptoms with no evident </w:t>
      </w:r>
      <w:r w:rsidR="00A37DAA" w:rsidRPr="00A37DAA">
        <w:rPr>
          <w:rFonts w:ascii="Arial" w:eastAsia="Times New Roman" w:hAnsi="Arial" w:cs="Arial"/>
          <w:sz w:val="24"/>
          <w:szCs w:val="24"/>
        </w:rPr>
        <w:t>cause.</w:t>
      </w:r>
    </w:p>
    <w:p w14:paraId="23E0DCEC" w14:textId="77777777" w:rsidR="0032023F" w:rsidRPr="00A37DAA" w:rsidRDefault="0032023F" w:rsidP="00B93D16">
      <w:pPr>
        <w:contextualSpacing/>
        <w:jc w:val="both"/>
        <w:rPr>
          <w:rFonts w:ascii="Arial" w:hAnsi="Arial" w:cs="Arial"/>
          <w:sz w:val="24"/>
          <w:szCs w:val="24"/>
        </w:rPr>
      </w:pPr>
      <w:r w:rsidRPr="00A37DAA">
        <w:rPr>
          <w:rFonts w:ascii="Arial" w:eastAsia="Times New Roman" w:hAnsi="Arial" w:cs="Arial"/>
          <w:sz w:val="24"/>
          <w:szCs w:val="24"/>
        </w:rPr>
        <w:t>This list is not exhaustive which is why as a school we invest in relationships with our students and being able to recognise, even small changes, in their individual behaviour and presentations.</w:t>
      </w:r>
    </w:p>
    <w:p w14:paraId="04880109" w14:textId="77777777" w:rsidR="0032023F" w:rsidRPr="00A37DAA" w:rsidRDefault="0032023F" w:rsidP="0032023F">
      <w:pPr>
        <w:pStyle w:val="ListParagraph"/>
        <w:spacing w:after="0"/>
        <w:ind w:left="0"/>
        <w:contextualSpacing/>
        <w:jc w:val="both"/>
        <w:rPr>
          <w:rFonts w:ascii="Arial" w:hAnsi="Arial" w:cs="Arial"/>
          <w:sz w:val="24"/>
          <w:szCs w:val="24"/>
        </w:rPr>
      </w:pPr>
      <w:r w:rsidRPr="00A37DAA">
        <w:rPr>
          <w:rFonts w:ascii="Arial" w:hAnsi="Arial" w:cs="Arial"/>
          <w:sz w:val="24"/>
          <w:szCs w:val="24"/>
        </w:rPr>
        <w:t xml:space="preserve">We understand that taking a listening and empathetic approach is important when talking to students about their mental health issues and we have a school culture that follows a whole school approach to mental health and wellbeing. </w:t>
      </w:r>
    </w:p>
    <w:p w14:paraId="709C6BB1" w14:textId="77777777" w:rsidR="0032023F" w:rsidRPr="00A37DAA" w:rsidRDefault="0032023F" w:rsidP="0032023F">
      <w:pPr>
        <w:pStyle w:val="ListParagraph"/>
        <w:spacing w:after="0"/>
        <w:ind w:left="0"/>
        <w:contextualSpacing/>
        <w:jc w:val="both"/>
        <w:rPr>
          <w:rFonts w:ascii="Arial" w:hAnsi="Arial" w:cs="Arial"/>
          <w:sz w:val="24"/>
          <w:szCs w:val="24"/>
        </w:rPr>
      </w:pPr>
    </w:p>
    <w:p w14:paraId="3BDC52B2" w14:textId="77777777" w:rsidR="0032023F" w:rsidRPr="00A37DAA" w:rsidRDefault="0032023F" w:rsidP="0032023F">
      <w:pPr>
        <w:pStyle w:val="ListParagraph"/>
        <w:spacing w:after="0"/>
        <w:ind w:left="0"/>
        <w:contextualSpacing/>
        <w:jc w:val="both"/>
        <w:rPr>
          <w:rFonts w:ascii="Arial" w:hAnsi="Arial" w:cs="Arial"/>
          <w:sz w:val="24"/>
          <w:szCs w:val="24"/>
        </w:rPr>
      </w:pPr>
      <w:r w:rsidRPr="00A37DAA">
        <w:rPr>
          <w:rFonts w:ascii="Arial" w:hAnsi="Arial" w:cs="Arial"/>
          <w:sz w:val="24"/>
          <w:szCs w:val="24"/>
        </w:rPr>
        <w:t xml:space="preserve">Listening and better understanding the circumstances and student’s view </w:t>
      </w:r>
      <w:r w:rsidR="00580D73" w:rsidRPr="00A37DAA">
        <w:rPr>
          <w:rFonts w:ascii="Arial" w:hAnsi="Arial" w:cs="Arial"/>
          <w:sz w:val="24"/>
          <w:szCs w:val="24"/>
        </w:rPr>
        <w:t>may be</w:t>
      </w:r>
      <w:r w:rsidRPr="00A37DAA">
        <w:rPr>
          <w:rFonts w:ascii="Arial" w:hAnsi="Arial" w:cs="Arial"/>
          <w:sz w:val="24"/>
          <w:szCs w:val="24"/>
        </w:rPr>
        <w:t xml:space="preserve"> initially what is needed rather than immediate advice or direction. If there are safeguarding concerns the DSL and the </w:t>
      </w:r>
      <w:r w:rsidR="00B93D16" w:rsidRPr="00A37DAA">
        <w:rPr>
          <w:rFonts w:ascii="Arial" w:hAnsi="Arial" w:cs="Arial"/>
          <w:sz w:val="24"/>
          <w:szCs w:val="24"/>
        </w:rPr>
        <w:t xml:space="preserve">Senior Mental Health Lead will </w:t>
      </w:r>
      <w:r w:rsidR="00CD7D42" w:rsidRPr="00A37DAA">
        <w:rPr>
          <w:rFonts w:ascii="Arial" w:hAnsi="Arial" w:cs="Arial"/>
          <w:sz w:val="24"/>
          <w:szCs w:val="24"/>
        </w:rPr>
        <w:t>discuss,</w:t>
      </w:r>
      <w:r w:rsidR="00B93D16" w:rsidRPr="00A37DAA">
        <w:rPr>
          <w:rFonts w:ascii="Arial" w:hAnsi="Arial" w:cs="Arial"/>
          <w:sz w:val="24"/>
          <w:szCs w:val="24"/>
        </w:rPr>
        <w:t xml:space="preserve"> </w:t>
      </w:r>
      <w:r w:rsidRPr="00A37DAA">
        <w:rPr>
          <w:rFonts w:ascii="Arial" w:hAnsi="Arial" w:cs="Arial"/>
          <w:sz w:val="24"/>
          <w:szCs w:val="24"/>
        </w:rPr>
        <w:t>and appropriate next steps will be taken to ensure safeguarding of the student.</w:t>
      </w:r>
    </w:p>
    <w:p w14:paraId="2A485C3A" w14:textId="77777777" w:rsidR="0032023F" w:rsidRPr="00A37DAA" w:rsidRDefault="0032023F" w:rsidP="0032023F">
      <w:pPr>
        <w:pStyle w:val="Default"/>
        <w:rPr>
          <w:color w:val="auto"/>
        </w:rPr>
      </w:pPr>
    </w:p>
    <w:p w14:paraId="240BD60E" w14:textId="56099845" w:rsidR="00F85065" w:rsidRPr="00F85065" w:rsidRDefault="00F85065" w:rsidP="00F85065">
      <w:pPr>
        <w:widowControl w:val="0"/>
        <w:autoSpaceDE w:val="0"/>
        <w:autoSpaceDN w:val="0"/>
        <w:adjustRightInd w:val="0"/>
        <w:spacing w:after="0" w:line="240" w:lineRule="auto"/>
        <w:rPr>
          <w:rFonts w:ascii="Arial" w:eastAsia="Times New Roman" w:hAnsi="Arial" w:cs="Arial"/>
          <w:sz w:val="24"/>
          <w:szCs w:val="24"/>
          <w:lang w:eastAsia="en-GB"/>
        </w:rPr>
      </w:pPr>
      <w:r w:rsidRPr="00F85065">
        <w:rPr>
          <w:rFonts w:ascii="Arial" w:eastAsia="Times New Roman" w:hAnsi="Arial" w:cs="Arial"/>
          <w:sz w:val="24"/>
          <w:szCs w:val="24"/>
          <w:lang w:eastAsia="en-GB"/>
        </w:rPr>
        <w:t>We do this by</w:t>
      </w:r>
      <w:r>
        <w:rPr>
          <w:rFonts w:ascii="Arial" w:eastAsia="Times New Roman" w:hAnsi="Arial" w:cs="Arial"/>
          <w:sz w:val="24"/>
          <w:szCs w:val="24"/>
          <w:lang w:eastAsia="en-GB"/>
        </w:rPr>
        <w:t>:</w:t>
      </w:r>
    </w:p>
    <w:p w14:paraId="751FA263" w14:textId="77777777" w:rsidR="00F85065" w:rsidRPr="00F85065" w:rsidRDefault="00F85065" w:rsidP="00F85065">
      <w:pPr>
        <w:widowControl w:val="0"/>
        <w:autoSpaceDE w:val="0"/>
        <w:autoSpaceDN w:val="0"/>
        <w:adjustRightInd w:val="0"/>
        <w:spacing w:after="0" w:line="240" w:lineRule="auto"/>
        <w:rPr>
          <w:rFonts w:ascii="Arial" w:eastAsia="Times New Roman" w:hAnsi="Arial" w:cs="Arial"/>
          <w:bCs/>
          <w:lang w:eastAsia="en-GB"/>
        </w:rPr>
      </w:pPr>
    </w:p>
    <w:p w14:paraId="59A59EDC" w14:textId="77777777" w:rsidR="00F85065" w:rsidRPr="00F85065" w:rsidRDefault="00F85065" w:rsidP="00F85065">
      <w:pPr>
        <w:numPr>
          <w:ilvl w:val="0"/>
          <w:numId w:val="44"/>
        </w:numPr>
        <w:spacing w:after="0" w:line="259" w:lineRule="auto"/>
        <w:contextualSpacing/>
        <w:jc w:val="both"/>
        <w:rPr>
          <w:rFonts w:ascii="Arial" w:eastAsia="Times New Roman" w:hAnsi="Arial" w:cs="Arial"/>
          <w:lang w:eastAsia="en-GB"/>
        </w:rPr>
      </w:pPr>
      <w:r w:rsidRPr="00F85065">
        <w:rPr>
          <w:rFonts w:ascii="Arial" w:eastAsia="Times New Roman" w:hAnsi="Arial" w:cs="Arial"/>
          <w:lang w:eastAsia="en-GB"/>
        </w:rPr>
        <w:t>Sharing social stories</w:t>
      </w:r>
    </w:p>
    <w:p w14:paraId="41CC312B" w14:textId="42D1D3F7" w:rsidR="00F85065" w:rsidRDefault="00F85065" w:rsidP="00F85065">
      <w:pPr>
        <w:numPr>
          <w:ilvl w:val="0"/>
          <w:numId w:val="44"/>
        </w:numPr>
        <w:spacing w:after="0" w:line="259" w:lineRule="auto"/>
        <w:contextualSpacing/>
        <w:jc w:val="both"/>
        <w:rPr>
          <w:rFonts w:ascii="Arial" w:eastAsia="Times New Roman" w:hAnsi="Arial" w:cs="Arial"/>
          <w:lang w:eastAsia="en-GB"/>
        </w:rPr>
      </w:pPr>
      <w:r w:rsidRPr="00F85065">
        <w:rPr>
          <w:rFonts w:ascii="Arial" w:eastAsia="Times New Roman" w:hAnsi="Arial" w:cs="Arial"/>
          <w:lang w:eastAsia="en-GB"/>
        </w:rPr>
        <w:t>Wellbeing class/group sessions</w:t>
      </w:r>
    </w:p>
    <w:p w14:paraId="06BD91D6" w14:textId="342D3FC0" w:rsidR="00F85065" w:rsidRPr="00F85065" w:rsidRDefault="00F85065" w:rsidP="00F85065">
      <w:pPr>
        <w:numPr>
          <w:ilvl w:val="0"/>
          <w:numId w:val="44"/>
        </w:numPr>
        <w:spacing w:after="0" w:line="259" w:lineRule="auto"/>
        <w:contextualSpacing/>
        <w:jc w:val="both"/>
        <w:rPr>
          <w:rFonts w:ascii="Arial" w:eastAsia="Times New Roman" w:hAnsi="Arial" w:cs="Arial"/>
          <w:lang w:eastAsia="en-GB"/>
        </w:rPr>
      </w:pPr>
      <w:r>
        <w:rPr>
          <w:rFonts w:ascii="Arial" w:eastAsia="Times New Roman" w:hAnsi="Arial" w:cs="Arial"/>
          <w:lang w:eastAsia="en-GB"/>
        </w:rPr>
        <w:t>One Life assemblies – build resilience etc</w:t>
      </w:r>
    </w:p>
    <w:p w14:paraId="518710E4" w14:textId="0C3DB2BF" w:rsidR="00F85065" w:rsidRPr="00F85065" w:rsidRDefault="00F85065" w:rsidP="00F85065">
      <w:pPr>
        <w:numPr>
          <w:ilvl w:val="0"/>
          <w:numId w:val="44"/>
        </w:numPr>
        <w:spacing w:after="0" w:line="259" w:lineRule="auto"/>
        <w:contextualSpacing/>
        <w:jc w:val="both"/>
        <w:rPr>
          <w:rFonts w:ascii="Arial" w:eastAsia="Times New Roman" w:hAnsi="Arial" w:cs="Arial"/>
          <w:lang w:eastAsia="en-GB"/>
        </w:rPr>
      </w:pPr>
      <w:r w:rsidRPr="00F85065">
        <w:rPr>
          <w:rFonts w:ascii="Arial" w:eastAsia="Times New Roman" w:hAnsi="Arial" w:cs="Arial"/>
          <w:lang w:eastAsia="en-GB"/>
        </w:rPr>
        <w:t>1-1 TED Talks</w:t>
      </w:r>
      <w:r w:rsidR="005E34A2">
        <w:rPr>
          <w:rFonts w:ascii="Arial" w:eastAsia="Times New Roman" w:hAnsi="Arial" w:cs="Arial"/>
          <w:lang w:eastAsia="en-GB"/>
        </w:rPr>
        <w:t xml:space="preserve"> with a significant trusted adult</w:t>
      </w:r>
    </w:p>
    <w:p w14:paraId="459FE59A" w14:textId="3BB14335" w:rsidR="00F85065" w:rsidRPr="00F85065" w:rsidRDefault="00F85065" w:rsidP="00F85065">
      <w:pPr>
        <w:numPr>
          <w:ilvl w:val="0"/>
          <w:numId w:val="44"/>
        </w:numPr>
        <w:spacing w:after="0" w:line="259" w:lineRule="auto"/>
        <w:contextualSpacing/>
        <w:jc w:val="both"/>
        <w:rPr>
          <w:rFonts w:ascii="Arial" w:eastAsia="Times New Roman" w:hAnsi="Arial" w:cs="Arial"/>
          <w:lang w:eastAsia="en-GB"/>
        </w:rPr>
      </w:pPr>
      <w:r w:rsidRPr="00F85065">
        <w:rPr>
          <w:rFonts w:ascii="Arial" w:eastAsia="Times New Roman" w:hAnsi="Arial" w:cs="Arial"/>
          <w:lang w:eastAsia="en-GB"/>
        </w:rPr>
        <w:t xml:space="preserve">Our PSHE/RSE curriculum </w:t>
      </w:r>
      <w:r>
        <w:rPr>
          <w:rFonts w:ascii="Arial" w:eastAsia="Times New Roman" w:hAnsi="Arial" w:cs="Arial"/>
          <w:lang w:eastAsia="en-GB"/>
        </w:rPr>
        <w:t>and One Life programme (journaling, talk it out)</w:t>
      </w:r>
    </w:p>
    <w:p w14:paraId="22381891" w14:textId="77777777" w:rsidR="00F85065" w:rsidRPr="00F85065" w:rsidRDefault="00F85065" w:rsidP="00F85065">
      <w:pPr>
        <w:numPr>
          <w:ilvl w:val="0"/>
          <w:numId w:val="44"/>
        </w:numPr>
        <w:spacing w:after="0" w:line="259" w:lineRule="auto"/>
        <w:contextualSpacing/>
        <w:jc w:val="both"/>
        <w:rPr>
          <w:rFonts w:ascii="Arial" w:eastAsia="Times New Roman" w:hAnsi="Arial" w:cs="Arial"/>
          <w:lang w:eastAsia="en-GB"/>
        </w:rPr>
      </w:pPr>
      <w:r w:rsidRPr="00F85065">
        <w:rPr>
          <w:rFonts w:ascii="Arial" w:eastAsia="Times New Roman" w:hAnsi="Arial" w:cs="Arial"/>
          <w:lang w:eastAsia="en-GB"/>
        </w:rPr>
        <w:t>Our wellbeing programme for Years 2 and 5</w:t>
      </w:r>
    </w:p>
    <w:p w14:paraId="5D13416D" w14:textId="77777777" w:rsidR="00F85065" w:rsidRPr="00F85065" w:rsidRDefault="00F85065" w:rsidP="00F85065">
      <w:pPr>
        <w:numPr>
          <w:ilvl w:val="0"/>
          <w:numId w:val="44"/>
        </w:numPr>
        <w:spacing w:after="0" w:line="259" w:lineRule="auto"/>
        <w:contextualSpacing/>
        <w:jc w:val="both"/>
        <w:rPr>
          <w:rFonts w:ascii="Arial" w:eastAsia="Times New Roman" w:hAnsi="Arial" w:cs="Arial"/>
          <w:lang w:eastAsia="en-GB"/>
        </w:rPr>
      </w:pPr>
      <w:r w:rsidRPr="00F85065">
        <w:rPr>
          <w:rFonts w:ascii="Arial" w:eastAsia="Times New Roman" w:hAnsi="Arial" w:cs="Arial"/>
          <w:lang w:eastAsia="en-GB"/>
        </w:rPr>
        <w:t>The Mental Health Champions programme for Years 2 and 5</w:t>
      </w:r>
    </w:p>
    <w:p w14:paraId="46C1C8C4" w14:textId="77777777" w:rsidR="00F85065" w:rsidRPr="00F85065" w:rsidRDefault="00F85065" w:rsidP="00F85065">
      <w:pPr>
        <w:numPr>
          <w:ilvl w:val="0"/>
          <w:numId w:val="44"/>
        </w:numPr>
        <w:spacing w:after="0" w:line="259" w:lineRule="auto"/>
        <w:contextualSpacing/>
        <w:jc w:val="both"/>
        <w:rPr>
          <w:rFonts w:ascii="Arial" w:eastAsia="Times New Roman" w:hAnsi="Arial" w:cs="Arial"/>
          <w:lang w:eastAsia="en-GB"/>
        </w:rPr>
      </w:pPr>
      <w:r w:rsidRPr="00F85065">
        <w:rPr>
          <w:rFonts w:ascii="Arial" w:eastAsia="Times New Roman" w:hAnsi="Arial" w:cs="Arial"/>
          <w:lang w:eastAsia="en-GB"/>
        </w:rPr>
        <w:t>ELSA sessions</w:t>
      </w:r>
    </w:p>
    <w:p w14:paraId="133FDCB3" w14:textId="1A6C2B9D" w:rsidR="00F85065" w:rsidRPr="00F85065" w:rsidRDefault="00F85065" w:rsidP="00F85065">
      <w:pPr>
        <w:numPr>
          <w:ilvl w:val="0"/>
          <w:numId w:val="44"/>
        </w:numPr>
        <w:spacing w:after="0" w:line="259" w:lineRule="auto"/>
        <w:contextualSpacing/>
        <w:jc w:val="both"/>
        <w:rPr>
          <w:rFonts w:ascii="Arial" w:eastAsia="Times New Roman" w:hAnsi="Arial" w:cs="Arial"/>
          <w:lang w:eastAsia="en-GB"/>
        </w:rPr>
      </w:pPr>
      <w:r w:rsidRPr="00F85065">
        <w:rPr>
          <w:rFonts w:ascii="Arial" w:eastAsia="Times New Roman" w:hAnsi="Arial" w:cs="Arial"/>
          <w:lang w:eastAsia="en-GB"/>
        </w:rPr>
        <w:t xml:space="preserve">Referring to FIM </w:t>
      </w:r>
    </w:p>
    <w:p w14:paraId="14027C2C" w14:textId="77777777" w:rsidR="00F85065" w:rsidRPr="00F85065" w:rsidRDefault="00F85065" w:rsidP="00F85065">
      <w:pPr>
        <w:numPr>
          <w:ilvl w:val="0"/>
          <w:numId w:val="44"/>
        </w:numPr>
        <w:spacing w:after="0" w:line="259" w:lineRule="auto"/>
        <w:contextualSpacing/>
        <w:jc w:val="both"/>
        <w:rPr>
          <w:rFonts w:ascii="Arial" w:eastAsia="Times New Roman" w:hAnsi="Arial" w:cs="Arial"/>
          <w:lang w:eastAsia="en-GB"/>
        </w:rPr>
      </w:pPr>
      <w:r w:rsidRPr="00F85065">
        <w:rPr>
          <w:rFonts w:ascii="Arial" w:eastAsia="Times New Roman" w:hAnsi="Arial" w:cs="Arial"/>
          <w:lang w:eastAsia="en-GB"/>
        </w:rPr>
        <w:t>Referring to CAHMS</w:t>
      </w:r>
    </w:p>
    <w:p w14:paraId="48DC1C8D" w14:textId="562DB85E" w:rsidR="005E34A2" w:rsidRDefault="00F85065" w:rsidP="007A5138">
      <w:pPr>
        <w:numPr>
          <w:ilvl w:val="0"/>
          <w:numId w:val="44"/>
        </w:numPr>
        <w:spacing w:after="0" w:line="259" w:lineRule="auto"/>
        <w:contextualSpacing/>
        <w:jc w:val="both"/>
        <w:rPr>
          <w:rFonts w:ascii="Arial" w:eastAsia="Times New Roman" w:hAnsi="Arial" w:cs="Arial"/>
          <w:lang w:eastAsia="en-GB"/>
        </w:rPr>
      </w:pPr>
      <w:r w:rsidRPr="00F85065">
        <w:rPr>
          <w:rFonts w:ascii="Arial" w:eastAsia="Times New Roman" w:hAnsi="Arial" w:cs="Arial"/>
          <w:lang w:eastAsia="en-GB"/>
        </w:rPr>
        <w:t xml:space="preserve">Sourcing help from </w:t>
      </w:r>
      <w:r w:rsidR="00C408CC">
        <w:rPr>
          <w:rFonts w:ascii="Arial" w:eastAsia="Times New Roman" w:hAnsi="Arial" w:cs="Arial"/>
          <w:lang w:eastAsia="en-GB"/>
        </w:rPr>
        <w:t xml:space="preserve">Early/Family Help - </w:t>
      </w:r>
      <w:r w:rsidRPr="00F85065">
        <w:rPr>
          <w:rFonts w:ascii="Arial" w:eastAsia="Times New Roman" w:hAnsi="Arial" w:cs="Arial"/>
          <w:lang w:eastAsia="en-GB"/>
        </w:rPr>
        <w:t>Children’s First Hub</w:t>
      </w:r>
    </w:p>
    <w:p w14:paraId="3306C6F1" w14:textId="2CBB7D2C" w:rsidR="00C408CC" w:rsidRDefault="00C408CC" w:rsidP="007A5138">
      <w:pPr>
        <w:numPr>
          <w:ilvl w:val="0"/>
          <w:numId w:val="44"/>
        </w:numPr>
        <w:spacing w:after="0" w:line="259" w:lineRule="auto"/>
        <w:contextualSpacing/>
        <w:jc w:val="both"/>
        <w:rPr>
          <w:rFonts w:ascii="Arial" w:eastAsia="Times New Roman" w:hAnsi="Arial" w:cs="Arial"/>
          <w:lang w:eastAsia="en-GB"/>
        </w:rPr>
      </w:pPr>
      <w:r>
        <w:rPr>
          <w:rFonts w:ascii="Arial" w:eastAsia="Times New Roman" w:hAnsi="Arial" w:cs="Arial"/>
          <w:lang w:eastAsia="en-GB"/>
        </w:rPr>
        <w:t>Sourcing help from Police, school nursing</w:t>
      </w:r>
    </w:p>
    <w:p w14:paraId="5F040D0E" w14:textId="3F401FB8" w:rsidR="00F85065" w:rsidRDefault="00F85065" w:rsidP="007A5138">
      <w:pPr>
        <w:numPr>
          <w:ilvl w:val="0"/>
          <w:numId w:val="44"/>
        </w:numPr>
        <w:spacing w:after="0" w:line="259" w:lineRule="auto"/>
        <w:contextualSpacing/>
        <w:jc w:val="both"/>
        <w:rPr>
          <w:rFonts w:ascii="Arial" w:eastAsia="Times New Roman" w:hAnsi="Arial" w:cs="Arial"/>
          <w:lang w:eastAsia="en-GB"/>
        </w:rPr>
      </w:pPr>
      <w:r w:rsidRPr="00F85065">
        <w:rPr>
          <w:rFonts w:ascii="Arial" w:eastAsia="Times New Roman" w:hAnsi="Arial" w:cs="Arial"/>
          <w:lang w:eastAsia="en-GB"/>
        </w:rPr>
        <w:t>Counselling for staff</w:t>
      </w:r>
    </w:p>
    <w:p w14:paraId="1A0DAF29" w14:textId="604B65A9" w:rsidR="005E34A2" w:rsidRPr="00F85065" w:rsidRDefault="005E34A2" w:rsidP="007A5138">
      <w:pPr>
        <w:numPr>
          <w:ilvl w:val="0"/>
          <w:numId w:val="44"/>
        </w:numPr>
        <w:spacing w:after="0" w:line="259" w:lineRule="auto"/>
        <w:contextualSpacing/>
        <w:jc w:val="both"/>
        <w:rPr>
          <w:rFonts w:ascii="Arial" w:eastAsia="Times New Roman" w:hAnsi="Arial" w:cs="Arial"/>
          <w:lang w:eastAsia="en-GB"/>
        </w:rPr>
      </w:pPr>
      <w:r>
        <w:rPr>
          <w:rFonts w:ascii="Arial" w:eastAsia="Times New Roman" w:hAnsi="Arial" w:cs="Arial"/>
          <w:lang w:eastAsia="en-GB"/>
        </w:rPr>
        <w:t>Staff CPD inc suicide awareness</w:t>
      </w:r>
    </w:p>
    <w:p w14:paraId="18E88519" w14:textId="77777777" w:rsidR="0032023F" w:rsidRPr="00C5504A" w:rsidRDefault="0032023F" w:rsidP="0032023F">
      <w:pPr>
        <w:pStyle w:val="Default"/>
        <w:rPr>
          <w:color w:val="FF0000"/>
        </w:rPr>
      </w:pPr>
    </w:p>
    <w:p w14:paraId="57C89417" w14:textId="77777777" w:rsidR="00C5504A" w:rsidRDefault="00C5504A" w:rsidP="00C5504A">
      <w:pPr>
        <w:pStyle w:val="Default"/>
        <w:rPr>
          <w:color w:val="FF0000"/>
        </w:rPr>
      </w:pPr>
    </w:p>
    <w:p w14:paraId="44E61BF5" w14:textId="77777777" w:rsidR="00BF4D27" w:rsidRPr="00910D96" w:rsidRDefault="00BF4D27" w:rsidP="00C5504A">
      <w:pPr>
        <w:pStyle w:val="Default"/>
        <w:rPr>
          <w:b/>
          <w:bCs/>
          <w:color w:val="auto"/>
        </w:rPr>
      </w:pPr>
      <w:r w:rsidRPr="00910D96">
        <w:rPr>
          <w:b/>
          <w:bCs/>
          <w:color w:val="auto"/>
        </w:rPr>
        <w:t xml:space="preserve">Compass </w:t>
      </w:r>
    </w:p>
    <w:p w14:paraId="4ACB6B88" w14:textId="77777777" w:rsidR="00BF4D27" w:rsidRPr="00910D96" w:rsidRDefault="009D7152" w:rsidP="0032023F">
      <w:pPr>
        <w:rPr>
          <w:b/>
          <w:bCs/>
          <w:sz w:val="24"/>
          <w:szCs w:val="24"/>
        </w:rPr>
      </w:pPr>
      <w:hyperlink r:id="rId56" w:history="1">
        <w:r w:rsidR="00BF4D27" w:rsidRPr="00910D96">
          <w:rPr>
            <w:rStyle w:val="Hyperlink"/>
            <w:b/>
            <w:bCs/>
            <w:color w:val="auto"/>
            <w:sz w:val="24"/>
            <w:szCs w:val="24"/>
          </w:rPr>
          <w:t>Wakefield Children and Young People’s emotional health and wellbeing service - Compass (compass-uk.org)</w:t>
        </w:r>
      </w:hyperlink>
    </w:p>
    <w:p w14:paraId="78E91EF6" w14:textId="77777777" w:rsidR="00B33A1E" w:rsidRPr="00A37DAA" w:rsidRDefault="00B33A1E" w:rsidP="00B33A1E">
      <w:pPr>
        <w:autoSpaceDE w:val="0"/>
        <w:autoSpaceDN w:val="0"/>
        <w:adjustRightInd w:val="0"/>
        <w:spacing w:after="0" w:line="240" w:lineRule="auto"/>
        <w:rPr>
          <w:rFonts w:ascii="Arial" w:hAnsi="Arial" w:cs="Arial"/>
          <w:sz w:val="24"/>
          <w:szCs w:val="24"/>
        </w:rPr>
      </w:pPr>
      <w:r w:rsidRPr="00A37DAA">
        <w:rPr>
          <w:rFonts w:ascii="Arial" w:hAnsi="Arial" w:cs="Arial"/>
          <w:sz w:val="24"/>
          <w:szCs w:val="24"/>
        </w:rPr>
        <w:t>Students are encouraged to access local support via WF-I-Can website.</w:t>
      </w:r>
    </w:p>
    <w:p w14:paraId="2255CC6A" w14:textId="77777777" w:rsidR="0006351A" w:rsidRPr="004127AE" w:rsidRDefault="009D7152" w:rsidP="004127AE">
      <w:pPr>
        <w:pStyle w:val="Default"/>
        <w:rPr>
          <w:rStyle w:val="Hyperlink"/>
          <w:rFonts w:ascii="Calibri" w:eastAsia="Calibri" w:hAnsi="Calibri" w:cs="Times New Roman"/>
          <w:b/>
          <w:lang w:eastAsia="en-US"/>
        </w:rPr>
      </w:pPr>
      <w:hyperlink r:id="rId57" w:history="1">
        <w:r w:rsidR="0041019F" w:rsidRPr="004127AE">
          <w:rPr>
            <w:rStyle w:val="Hyperlink"/>
            <w:rFonts w:ascii="Calibri" w:eastAsia="Calibri" w:hAnsi="Calibri" w:cs="Times New Roman"/>
            <w:b/>
            <w:bCs/>
            <w:lang w:eastAsia="en-US"/>
          </w:rPr>
          <w:t>Homepage - WF-I-Can</w:t>
        </w:r>
      </w:hyperlink>
    </w:p>
    <w:p w14:paraId="508FBA86" w14:textId="77777777" w:rsidR="00F850DF" w:rsidRPr="00A37DAA" w:rsidRDefault="00F850DF" w:rsidP="005C51A2">
      <w:pPr>
        <w:pStyle w:val="Default"/>
        <w:rPr>
          <w:bCs/>
          <w:color w:val="FF0000"/>
        </w:rPr>
      </w:pPr>
    </w:p>
    <w:p w14:paraId="34F3937A" w14:textId="77777777" w:rsidR="0006351A" w:rsidRPr="00A37DAA" w:rsidRDefault="0006351A" w:rsidP="0006351A">
      <w:pPr>
        <w:autoSpaceDE w:val="0"/>
        <w:autoSpaceDN w:val="0"/>
        <w:adjustRightInd w:val="0"/>
        <w:spacing w:after="0" w:line="240" w:lineRule="auto"/>
        <w:rPr>
          <w:rFonts w:ascii="Arial" w:hAnsi="Arial" w:cs="Arial"/>
          <w:sz w:val="24"/>
          <w:szCs w:val="24"/>
          <w:lang w:eastAsia="en-GB"/>
        </w:rPr>
      </w:pPr>
      <w:r w:rsidRPr="00A37DAA">
        <w:rPr>
          <w:rFonts w:ascii="Arial" w:hAnsi="Arial" w:cs="Arial"/>
          <w:sz w:val="24"/>
          <w:szCs w:val="24"/>
          <w:lang w:eastAsia="en-GB"/>
        </w:rPr>
        <w:t xml:space="preserve">We use Wakefield Resilience framework to build resilience in our students. </w:t>
      </w:r>
    </w:p>
    <w:p w14:paraId="7F6D7F44" w14:textId="77777777" w:rsidR="0006351A" w:rsidRPr="00A37DAA" w:rsidRDefault="009D7152" w:rsidP="004127AE">
      <w:pPr>
        <w:pStyle w:val="Default"/>
        <w:rPr>
          <w:b/>
        </w:rPr>
      </w:pPr>
      <w:hyperlink r:id="rId58" w:history="1">
        <w:r w:rsidR="0041019F" w:rsidRPr="004127AE">
          <w:rPr>
            <w:rStyle w:val="Hyperlink"/>
            <w:rFonts w:ascii="Calibri" w:eastAsia="Calibri" w:hAnsi="Calibri" w:cs="Times New Roman"/>
            <w:b/>
            <w:bCs/>
            <w:lang w:eastAsia="en-US"/>
          </w:rPr>
          <w:t>The Wakefield Resilience Framework (riskandresilience.org.uk)</w:t>
        </w:r>
      </w:hyperlink>
    </w:p>
    <w:p w14:paraId="26B84CA4" w14:textId="77777777" w:rsidR="0006351A" w:rsidRPr="00A37DAA" w:rsidRDefault="0006351A" w:rsidP="005C51A2">
      <w:pPr>
        <w:pStyle w:val="Default"/>
        <w:rPr>
          <w:bCs/>
          <w:color w:val="FF0000"/>
        </w:rPr>
      </w:pPr>
    </w:p>
    <w:p w14:paraId="0760E9A7" w14:textId="77777777" w:rsidR="00D54A05" w:rsidRPr="00165AB4" w:rsidRDefault="0008586C" w:rsidP="005C51A2">
      <w:pPr>
        <w:pStyle w:val="Default"/>
        <w:rPr>
          <w:color w:val="auto"/>
        </w:rPr>
      </w:pPr>
      <w:r w:rsidRPr="00165AB4">
        <w:rPr>
          <w:color w:val="auto"/>
        </w:rPr>
        <w:t>As well as embedding the following</w:t>
      </w:r>
      <w:r w:rsidR="00F850DF" w:rsidRPr="00165AB4">
        <w:rPr>
          <w:color w:val="auto"/>
        </w:rPr>
        <w:t xml:space="preserve"> into</w:t>
      </w:r>
      <w:r w:rsidR="003E4A73" w:rsidRPr="00165AB4">
        <w:rPr>
          <w:color w:val="auto"/>
        </w:rPr>
        <w:t xml:space="preserve"> our curriculum </w:t>
      </w:r>
      <w:r w:rsidR="00A77883" w:rsidRPr="00165AB4">
        <w:rPr>
          <w:color w:val="auto"/>
        </w:rPr>
        <w:t xml:space="preserve">– </w:t>
      </w:r>
      <w:r w:rsidR="008F4408" w:rsidRPr="00165AB4">
        <w:rPr>
          <w:color w:val="auto"/>
        </w:rPr>
        <w:t>(</w:t>
      </w:r>
      <w:r w:rsidR="00A77883" w:rsidRPr="00165AB4">
        <w:rPr>
          <w:color w:val="auto"/>
        </w:rPr>
        <w:t>see MH toolkits under resources section of website.</w:t>
      </w:r>
      <w:r w:rsidR="008F4408" w:rsidRPr="00165AB4">
        <w:rPr>
          <w:color w:val="auto"/>
        </w:rPr>
        <w:t>)</w:t>
      </w:r>
    </w:p>
    <w:p w14:paraId="2BF05661" w14:textId="77777777" w:rsidR="008F4408" w:rsidRPr="004127AE" w:rsidRDefault="009D7152" w:rsidP="005C51A2">
      <w:pPr>
        <w:pStyle w:val="Default"/>
        <w:rPr>
          <w:rStyle w:val="Hyperlink"/>
          <w:rFonts w:eastAsia="Calibri" w:cs="Times New Roman"/>
          <w:b/>
          <w:bCs/>
          <w:lang w:eastAsia="en-US"/>
        </w:rPr>
      </w:pPr>
      <w:hyperlink r:id="rId59" w:history="1">
        <w:r w:rsidR="008F4408" w:rsidRPr="004127AE">
          <w:rPr>
            <w:rStyle w:val="Hyperlink"/>
            <w:rFonts w:ascii="Calibri" w:eastAsia="Calibri" w:hAnsi="Calibri" w:cs="Times New Roman"/>
            <w:b/>
            <w:bCs/>
            <w:lang w:eastAsia="en-US"/>
          </w:rPr>
          <w:t>Promoting and supporting mental health and wellbeing in schools and colleges - GOV.UK (www.gov.uk)</w:t>
        </w:r>
      </w:hyperlink>
    </w:p>
    <w:p w14:paraId="3E2E8F3F" w14:textId="77777777" w:rsidR="00233AE2" w:rsidRPr="00A37DAA" w:rsidRDefault="00233AE2" w:rsidP="005C51A2">
      <w:pPr>
        <w:pStyle w:val="Default"/>
        <w:rPr>
          <w:b/>
          <w:bCs/>
          <w:color w:val="FF0000"/>
        </w:rPr>
      </w:pPr>
    </w:p>
    <w:p w14:paraId="1B3A2CB8" w14:textId="77777777" w:rsidR="005509B1" w:rsidRPr="00C5504A" w:rsidRDefault="005509B1" w:rsidP="005509B1">
      <w:pPr>
        <w:spacing w:after="160" w:line="252" w:lineRule="auto"/>
        <w:rPr>
          <w:rFonts w:ascii="Arial" w:hAnsi="Arial" w:cs="Arial"/>
          <w:b/>
          <w:bCs/>
          <w:sz w:val="36"/>
          <w:szCs w:val="36"/>
        </w:rPr>
      </w:pPr>
      <w:r w:rsidRPr="00C5504A">
        <w:rPr>
          <w:rFonts w:ascii="Arial" w:hAnsi="Arial" w:cs="Arial"/>
          <w:b/>
          <w:bCs/>
          <w:sz w:val="36"/>
          <w:szCs w:val="36"/>
        </w:rPr>
        <w:t>Suicide (suspected)</w:t>
      </w:r>
    </w:p>
    <w:p w14:paraId="21D2579A" w14:textId="2E7450C1" w:rsidR="005509B1" w:rsidRPr="00C5504A" w:rsidRDefault="005509B1" w:rsidP="005509B1">
      <w:pPr>
        <w:spacing w:after="160" w:line="252" w:lineRule="auto"/>
        <w:rPr>
          <w:rFonts w:ascii="Arial" w:hAnsi="Arial" w:cs="Arial"/>
          <w:sz w:val="24"/>
          <w:szCs w:val="24"/>
        </w:rPr>
      </w:pPr>
      <w:r w:rsidRPr="00C5504A">
        <w:rPr>
          <w:rFonts w:ascii="Arial" w:hAnsi="Arial" w:cs="Arial"/>
          <w:sz w:val="24"/>
          <w:szCs w:val="24"/>
        </w:rPr>
        <w:t>We recognise that suicide is the biggest killer of children and young people in the UK. Sadly, it is always a possibility that a school or college may have to face dealing with a suspected suicide of a young person or staff member.</w:t>
      </w:r>
    </w:p>
    <w:p w14:paraId="1D7770BC" w14:textId="6317E0C4" w:rsidR="00B93D16" w:rsidRPr="00C5504A" w:rsidRDefault="00B93D16" w:rsidP="00B93D16">
      <w:pPr>
        <w:spacing w:after="160" w:line="252" w:lineRule="auto"/>
        <w:rPr>
          <w:rFonts w:ascii="Arial" w:hAnsi="Arial" w:cs="Arial"/>
          <w:sz w:val="24"/>
          <w:szCs w:val="24"/>
        </w:rPr>
      </w:pPr>
      <w:r w:rsidRPr="00C5504A">
        <w:rPr>
          <w:rFonts w:ascii="Arial" w:hAnsi="Arial" w:cs="Arial"/>
          <w:sz w:val="24"/>
          <w:szCs w:val="24"/>
        </w:rPr>
        <w:t xml:space="preserve">We have </w:t>
      </w:r>
      <w:r w:rsidRPr="00165AB4">
        <w:rPr>
          <w:rFonts w:ascii="Arial" w:hAnsi="Arial" w:cs="Arial"/>
          <w:sz w:val="24"/>
          <w:szCs w:val="24"/>
        </w:rPr>
        <w:t>are working towards</w:t>
      </w:r>
      <w:r w:rsidRPr="00C5504A">
        <w:rPr>
          <w:rFonts w:ascii="Arial" w:hAnsi="Arial" w:cs="Arial"/>
          <w:sz w:val="24"/>
          <w:szCs w:val="24"/>
        </w:rPr>
        <w:t xml:space="preserve"> the national guidance document ‘Building a Suicide Safer School/College’ by Papyrus; advice on policy, prevention, postvention etc.</w:t>
      </w:r>
    </w:p>
    <w:p w14:paraId="6D5790C9" w14:textId="71208EDF" w:rsidR="009E6957" w:rsidRDefault="009D7152" w:rsidP="004127AE">
      <w:pPr>
        <w:pStyle w:val="Default"/>
        <w:rPr>
          <w:rFonts w:ascii="Calibri" w:eastAsia="Calibri" w:hAnsi="Calibri" w:cs="Times New Roman"/>
          <w:b/>
          <w:bCs/>
          <w:color w:val="0000FF"/>
          <w:u w:val="single"/>
          <w:lang w:eastAsia="en-US"/>
        </w:rPr>
      </w:pPr>
      <w:hyperlink r:id="rId60" w:history="1">
        <w:r w:rsidR="00712734" w:rsidRPr="00712734">
          <w:rPr>
            <w:rStyle w:val="Hyperlink"/>
            <w:rFonts w:ascii="Calibri" w:eastAsia="Calibri" w:hAnsi="Calibri" w:cs="Times New Roman"/>
            <w:b/>
            <w:bCs/>
            <w:lang w:eastAsia="en-US"/>
          </w:rPr>
          <w:t>Building suicide-safer schools and colleges | Papyrus</w:t>
        </w:r>
      </w:hyperlink>
    </w:p>
    <w:p w14:paraId="17CE9283" w14:textId="77777777" w:rsidR="00712734" w:rsidRPr="004127AE" w:rsidRDefault="00712734" w:rsidP="004127AE">
      <w:pPr>
        <w:pStyle w:val="Default"/>
        <w:rPr>
          <w:rStyle w:val="Hyperlink"/>
          <w:rFonts w:ascii="Calibri" w:eastAsia="Calibri" w:hAnsi="Calibri" w:cs="Times New Roman"/>
          <w:b/>
          <w:bCs/>
          <w:lang w:eastAsia="en-US"/>
        </w:rPr>
      </w:pPr>
    </w:p>
    <w:p w14:paraId="535A5E70" w14:textId="77777777" w:rsidR="005509B1" w:rsidRPr="00C5504A" w:rsidRDefault="005509B1" w:rsidP="005509B1">
      <w:pPr>
        <w:spacing w:after="160" w:line="252" w:lineRule="auto"/>
      </w:pPr>
      <w:r w:rsidRPr="00C5504A">
        <w:rPr>
          <w:rFonts w:ascii="Arial" w:hAnsi="Arial" w:cs="Arial"/>
          <w:b/>
          <w:bCs/>
          <w:sz w:val="24"/>
          <w:szCs w:val="24"/>
        </w:rPr>
        <w:t>Samaritans Step by Step guide responding to a suicide;</w:t>
      </w:r>
      <w:r>
        <w:rPr>
          <w:b/>
          <w:bCs/>
        </w:rPr>
        <w:t xml:space="preserve"> </w:t>
      </w:r>
      <w:hyperlink r:id="rId61" w:history="1">
        <w:r w:rsidRPr="004127AE">
          <w:rPr>
            <w:rStyle w:val="Hyperlink"/>
            <w:b/>
            <w:bCs/>
            <w:sz w:val="24"/>
            <w:szCs w:val="24"/>
          </w:rPr>
          <w:t>Step by Step resources | Samaritans</w:t>
        </w:r>
      </w:hyperlink>
    </w:p>
    <w:p w14:paraId="4CE5CC6C" w14:textId="77777777" w:rsidR="005509B1" w:rsidRPr="00C5504A" w:rsidRDefault="005509B1" w:rsidP="005509B1">
      <w:pPr>
        <w:spacing w:after="160" w:line="252" w:lineRule="auto"/>
        <w:rPr>
          <w:rFonts w:ascii="Arial" w:hAnsi="Arial" w:cs="Arial"/>
          <w:sz w:val="24"/>
          <w:szCs w:val="24"/>
        </w:rPr>
      </w:pPr>
      <w:r w:rsidRPr="00C5504A">
        <w:rPr>
          <w:rFonts w:ascii="Arial" w:hAnsi="Arial" w:cs="Arial"/>
          <w:sz w:val="24"/>
          <w:szCs w:val="24"/>
        </w:rPr>
        <w:t xml:space="preserve">The </w:t>
      </w:r>
      <w:r w:rsidR="00C5504A" w:rsidRPr="00C5504A">
        <w:rPr>
          <w:rFonts w:ascii="Arial" w:hAnsi="Arial" w:cs="Arial"/>
          <w:b/>
          <w:bCs/>
          <w:sz w:val="24"/>
          <w:szCs w:val="24"/>
        </w:rPr>
        <w:t>Step-by-Step</w:t>
      </w:r>
      <w:r w:rsidRPr="00C5504A">
        <w:rPr>
          <w:rFonts w:ascii="Arial" w:hAnsi="Arial" w:cs="Arial"/>
          <w:sz w:val="24"/>
          <w:szCs w:val="24"/>
        </w:rPr>
        <w:t xml:space="preserve"> service will help manage an effective and safe response, support staff and the student community to prepare for, respond to and recover from a suspected suicide.</w:t>
      </w:r>
    </w:p>
    <w:p w14:paraId="26E02DFE" w14:textId="77777777" w:rsidR="005509B1" w:rsidRPr="002E4CB3" w:rsidRDefault="005509B1" w:rsidP="005509B1">
      <w:pPr>
        <w:spacing w:after="160" w:line="252" w:lineRule="auto"/>
        <w:rPr>
          <w:rFonts w:ascii="Arial" w:hAnsi="Arial" w:cs="Arial"/>
          <w:sz w:val="24"/>
          <w:szCs w:val="24"/>
        </w:rPr>
      </w:pPr>
      <w:r w:rsidRPr="002E4CB3">
        <w:rPr>
          <w:rFonts w:ascii="Arial" w:hAnsi="Arial" w:cs="Arial"/>
          <w:sz w:val="24"/>
          <w:szCs w:val="24"/>
        </w:rPr>
        <w:t xml:space="preserve">We have issued all our staff </w:t>
      </w:r>
      <w:r w:rsidR="00B93D16" w:rsidRPr="002E4CB3">
        <w:rPr>
          <w:rFonts w:ascii="Arial" w:hAnsi="Arial" w:cs="Arial"/>
          <w:sz w:val="24"/>
          <w:szCs w:val="24"/>
        </w:rPr>
        <w:t>with advice</w:t>
      </w:r>
      <w:r w:rsidR="009E6957" w:rsidRPr="002E4CB3">
        <w:rPr>
          <w:rFonts w:ascii="Arial" w:hAnsi="Arial" w:cs="Arial"/>
          <w:sz w:val="24"/>
          <w:szCs w:val="24"/>
        </w:rPr>
        <w:t>/leaflets</w:t>
      </w:r>
      <w:r w:rsidR="00B93D16" w:rsidRPr="002E4CB3">
        <w:rPr>
          <w:rFonts w:ascii="Arial" w:hAnsi="Arial" w:cs="Arial"/>
          <w:sz w:val="24"/>
          <w:szCs w:val="24"/>
        </w:rPr>
        <w:t xml:space="preserve"> on what to do if they are worried about a young person.</w:t>
      </w:r>
    </w:p>
    <w:p w14:paraId="01512C30" w14:textId="3BE66E76" w:rsidR="005509B1" w:rsidRPr="00C5504A" w:rsidRDefault="005509B1" w:rsidP="005509B1">
      <w:pPr>
        <w:spacing w:after="160" w:line="252" w:lineRule="auto"/>
        <w:rPr>
          <w:rFonts w:ascii="Arial" w:hAnsi="Arial" w:cs="Arial"/>
          <w:b/>
          <w:bCs/>
          <w:sz w:val="24"/>
          <w:szCs w:val="24"/>
        </w:rPr>
      </w:pPr>
      <w:r w:rsidRPr="00C5504A">
        <w:rPr>
          <w:rFonts w:ascii="Arial" w:hAnsi="Arial" w:cs="Arial"/>
          <w:b/>
          <w:bCs/>
          <w:sz w:val="24"/>
          <w:szCs w:val="24"/>
        </w:rPr>
        <w:t>Local support can be found</w:t>
      </w:r>
      <w:r w:rsidR="00B860DE" w:rsidRPr="00C5504A">
        <w:rPr>
          <w:rFonts w:ascii="Arial" w:hAnsi="Arial" w:cs="Arial"/>
          <w:b/>
          <w:bCs/>
          <w:sz w:val="24"/>
          <w:szCs w:val="24"/>
        </w:rPr>
        <w:t xml:space="preserve"> by contacting the </w:t>
      </w:r>
      <w:r w:rsidR="002E3AAE">
        <w:rPr>
          <w:rFonts w:ascii="Arial" w:hAnsi="Arial" w:cs="Arial"/>
          <w:b/>
          <w:bCs/>
          <w:sz w:val="24"/>
          <w:szCs w:val="24"/>
        </w:rPr>
        <w:t xml:space="preserve">MHST and </w:t>
      </w:r>
      <w:r w:rsidR="00B860DE" w:rsidRPr="00C5504A">
        <w:rPr>
          <w:rFonts w:ascii="Arial" w:hAnsi="Arial" w:cs="Arial"/>
          <w:b/>
          <w:bCs/>
          <w:sz w:val="24"/>
          <w:szCs w:val="24"/>
        </w:rPr>
        <w:t xml:space="preserve">Education Psychology service </w:t>
      </w:r>
      <w:r w:rsidR="00C5504A" w:rsidRPr="00C5504A">
        <w:rPr>
          <w:rFonts w:ascii="Arial" w:hAnsi="Arial" w:cs="Arial"/>
          <w:b/>
          <w:bCs/>
          <w:sz w:val="24"/>
          <w:szCs w:val="24"/>
        </w:rPr>
        <w:t>and</w:t>
      </w:r>
    </w:p>
    <w:p w14:paraId="2218E8C8" w14:textId="77777777" w:rsidR="005509B1" w:rsidRPr="004127AE" w:rsidRDefault="009D7152" w:rsidP="005509B1">
      <w:pPr>
        <w:spacing w:after="160" w:line="252" w:lineRule="auto"/>
        <w:rPr>
          <w:rStyle w:val="Hyperlink"/>
          <w:sz w:val="24"/>
          <w:szCs w:val="24"/>
        </w:rPr>
      </w:pPr>
      <w:hyperlink r:id="rId62" w:history="1">
        <w:r w:rsidR="005509B1" w:rsidRPr="004127AE">
          <w:rPr>
            <w:rStyle w:val="Hyperlink"/>
            <w:b/>
            <w:bCs/>
            <w:sz w:val="24"/>
            <w:szCs w:val="24"/>
          </w:rPr>
          <w:t xml:space="preserve">Children's </w:t>
        </w:r>
        <w:r w:rsidR="008B1D07">
          <w:rPr>
            <w:rStyle w:val="Hyperlink"/>
            <w:b/>
            <w:bCs/>
            <w:sz w:val="24"/>
            <w:szCs w:val="24"/>
          </w:rPr>
          <w:t>M</w:t>
        </w:r>
        <w:r w:rsidR="005509B1" w:rsidRPr="004127AE">
          <w:rPr>
            <w:rStyle w:val="Hyperlink"/>
            <w:b/>
            <w:bCs/>
            <w:sz w:val="24"/>
            <w:szCs w:val="24"/>
          </w:rPr>
          <w:t xml:space="preserve">ental </w:t>
        </w:r>
        <w:r w:rsidR="008B1D07">
          <w:rPr>
            <w:rStyle w:val="Hyperlink"/>
            <w:b/>
            <w:bCs/>
            <w:sz w:val="24"/>
            <w:szCs w:val="24"/>
          </w:rPr>
          <w:t>H</w:t>
        </w:r>
        <w:r w:rsidR="005509B1" w:rsidRPr="004127AE">
          <w:rPr>
            <w:rStyle w:val="Hyperlink"/>
            <w:b/>
            <w:bCs/>
            <w:sz w:val="24"/>
            <w:szCs w:val="24"/>
          </w:rPr>
          <w:t>ealth - Wakefield Council</w:t>
        </w:r>
      </w:hyperlink>
    </w:p>
    <w:p w14:paraId="30A7151A" w14:textId="77777777" w:rsidR="005509B1" w:rsidRPr="00C5504A" w:rsidRDefault="005509B1" w:rsidP="005509B1">
      <w:pPr>
        <w:rPr>
          <w:rFonts w:ascii="Arial" w:hAnsi="Arial" w:cs="Arial"/>
          <w:sz w:val="24"/>
          <w:szCs w:val="24"/>
          <w:lang w:eastAsia="en-GB"/>
        </w:rPr>
      </w:pPr>
      <w:r w:rsidRPr="00C5504A">
        <w:rPr>
          <w:rFonts w:ascii="Arial" w:hAnsi="Arial" w:cs="Arial"/>
          <w:sz w:val="24"/>
          <w:szCs w:val="24"/>
          <w:lang w:eastAsia="en-GB"/>
        </w:rPr>
        <w:t xml:space="preserve">If a serious incident happens involving one of our </w:t>
      </w:r>
      <w:r w:rsidR="00CD7D42" w:rsidRPr="00C5504A">
        <w:rPr>
          <w:rFonts w:ascii="Arial" w:hAnsi="Arial" w:cs="Arial"/>
          <w:sz w:val="24"/>
          <w:szCs w:val="24"/>
          <w:lang w:eastAsia="en-GB"/>
        </w:rPr>
        <w:t>pupils,</w:t>
      </w:r>
      <w:r w:rsidRPr="00C5504A">
        <w:rPr>
          <w:rFonts w:ascii="Arial" w:hAnsi="Arial" w:cs="Arial"/>
          <w:sz w:val="24"/>
          <w:szCs w:val="24"/>
          <w:lang w:eastAsia="en-GB"/>
        </w:rPr>
        <w:t xml:space="preserve"> we will immediately inform the Local Authority by contacting social care</w:t>
      </w:r>
      <w:r w:rsidR="00C5504A">
        <w:rPr>
          <w:rFonts w:ascii="Arial" w:hAnsi="Arial" w:cs="Arial"/>
          <w:sz w:val="24"/>
          <w:szCs w:val="24"/>
          <w:lang w:eastAsia="en-GB"/>
        </w:rPr>
        <w:t xml:space="preserve"> </w:t>
      </w:r>
      <w:r w:rsidRPr="00C5504A">
        <w:rPr>
          <w:rFonts w:ascii="Arial" w:hAnsi="Arial" w:cs="Arial"/>
          <w:sz w:val="24"/>
          <w:szCs w:val="24"/>
          <w:lang w:eastAsia="en-GB"/>
        </w:rPr>
        <w:t>/</w:t>
      </w:r>
      <w:r w:rsidR="00C5504A">
        <w:rPr>
          <w:rFonts w:ascii="Arial" w:hAnsi="Arial" w:cs="Arial"/>
          <w:sz w:val="24"/>
          <w:szCs w:val="24"/>
          <w:lang w:eastAsia="en-GB"/>
        </w:rPr>
        <w:t xml:space="preserve"> </w:t>
      </w:r>
      <w:r w:rsidRPr="00C5504A">
        <w:rPr>
          <w:rFonts w:ascii="Arial" w:hAnsi="Arial" w:cs="Arial"/>
          <w:sz w:val="24"/>
          <w:szCs w:val="24"/>
          <w:lang w:eastAsia="en-GB"/>
        </w:rPr>
        <w:t>MASH.</w:t>
      </w:r>
    </w:p>
    <w:p w14:paraId="14E160A0" w14:textId="6491D2BA" w:rsidR="008529AB" w:rsidRPr="002E4CB3" w:rsidRDefault="002E4CB3" w:rsidP="00A2479D">
      <w:pPr>
        <w:rPr>
          <w:rFonts w:ascii="Arial" w:hAnsi="Arial" w:cs="Arial"/>
          <w:sz w:val="28"/>
          <w:szCs w:val="28"/>
          <w:lang w:eastAsia="en-GB"/>
        </w:rPr>
      </w:pPr>
      <w:hyperlink r:id="rId63" w:history="1">
        <w:r w:rsidR="005509B1" w:rsidRPr="002E4CB3">
          <w:rPr>
            <w:rStyle w:val="Hyperlink"/>
            <w:rFonts w:ascii="Arial" w:hAnsi="Arial" w:cs="Arial"/>
            <w:sz w:val="24"/>
            <w:szCs w:val="24"/>
            <w:lang w:eastAsia="en-GB"/>
          </w:rPr>
          <w:t xml:space="preserve">Add link to your </w:t>
        </w:r>
        <w:r w:rsidR="00C5504A" w:rsidRPr="002E4CB3">
          <w:rPr>
            <w:rStyle w:val="Hyperlink"/>
            <w:rFonts w:ascii="Arial" w:hAnsi="Arial" w:cs="Arial"/>
            <w:sz w:val="24"/>
            <w:szCs w:val="24"/>
            <w:lang w:eastAsia="en-GB"/>
          </w:rPr>
          <w:t>‘</w:t>
        </w:r>
        <w:r w:rsidR="005509B1" w:rsidRPr="002E4CB3">
          <w:rPr>
            <w:rStyle w:val="Hyperlink"/>
            <w:rFonts w:ascii="Arial" w:hAnsi="Arial" w:cs="Arial"/>
            <w:sz w:val="24"/>
            <w:szCs w:val="24"/>
            <w:lang w:eastAsia="en-GB"/>
          </w:rPr>
          <w:t>Death of a Child</w:t>
        </w:r>
        <w:r w:rsidR="00C5504A" w:rsidRPr="002E4CB3">
          <w:rPr>
            <w:rStyle w:val="Hyperlink"/>
            <w:rFonts w:ascii="Arial" w:hAnsi="Arial" w:cs="Arial"/>
            <w:sz w:val="24"/>
            <w:szCs w:val="24"/>
            <w:lang w:eastAsia="en-GB"/>
          </w:rPr>
          <w:t>’</w:t>
        </w:r>
        <w:r w:rsidR="005509B1" w:rsidRPr="002E4CB3">
          <w:rPr>
            <w:rStyle w:val="Hyperlink"/>
            <w:rFonts w:ascii="Arial" w:hAnsi="Arial" w:cs="Arial"/>
            <w:sz w:val="24"/>
            <w:szCs w:val="24"/>
            <w:lang w:eastAsia="en-GB"/>
          </w:rPr>
          <w:t xml:space="preserve"> procedures here.</w:t>
        </w:r>
      </w:hyperlink>
    </w:p>
    <w:p w14:paraId="2544919D" w14:textId="77777777" w:rsidR="00280FB0" w:rsidRPr="00280FB0" w:rsidRDefault="00280FB0" w:rsidP="00A2479D">
      <w:pPr>
        <w:rPr>
          <w:rFonts w:ascii="Arial" w:hAnsi="Arial" w:cs="Arial"/>
          <w:b/>
          <w:lang w:eastAsia="en-GB"/>
        </w:rPr>
      </w:pPr>
    </w:p>
    <w:p w14:paraId="5292E7B3" w14:textId="2616A5DB" w:rsidR="006C7F8E" w:rsidRPr="00C5504A" w:rsidRDefault="006A4924">
      <w:pPr>
        <w:numPr>
          <w:ilvl w:val="0"/>
          <w:numId w:val="12"/>
        </w:numPr>
        <w:rPr>
          <w:rFonts w:ascii="Arial" w:hAnsi="Arial" w:cs="Arial"/>
          <w:bCs/>
          <w:sz w:val="32"/>
          <w:szCs w:val="32"/>
          <w:lang w:eastAsia="en-GB"/>
        </w:rPr>
      </w:pPr>
      <w:r w:rsidRPr="00662707">
        <w:rPr>
          <w:rFonts w:ascii="Arial" w:hAnsi="Arial" w:cs="Arial"/>
          <w:b/>
          <w:color w:val="7030A0"/>
          <w:sz w:val="32"/>
          <w:szCs w:val="32"/>
          <w:lang w:eastAsia="en-GB"/>
        </w:rPr>
        <w:t xml:space="preserve">Sexual Violence and Sexual Harassment (SVSH) &amp; other </w:t>
      </w:r>
      <w:r w:rsidR="0014142C" w:rsidRPr="00662707">
        <w:rPr>
          <w:rFonts w:ascii="Arial" w:hAnsi="Arial" w:cs="Arial"/>
          <w:b/>
          <w:color w:val="7030A0"/>
          <w:sz w:val="32"/>
          <w:szCs w:val="32"/>
          <w:lang w:eastAsia="en-GB"/>
        </w:rPr>
        <w:t>Current I</w:t>
      </w:r>
      <w:r w:rsidR="006C7F8E" w:rsidRPr="00662707">
        <w:rPr>
          <w:rFonts w:ascii="Arial" w:hAnsi="Arial" w:cs="Arial"/>
          <w:b/>
          <w:color w:val="7030A0"/>
          <w:sz w:val="32"/>
          <w:szCs w:val="32"/>
          <w:lang w:eastAsia="en-GB"/>
        </w:rPr>
        <w:t>ssues</w:t>
      </w:r>
      <w:r w:rsidR="00BB672A">
        <w:rPr>
          <w:rFonts w:ascii="Arial" w:hAnsi="Arial" w:cs="Arial"/>
          <w:b/>
          <w:sz w:val="32"/>
          <w:szCs w:val="32"/>
          <w:lang w:eastAsia="en-GB"/>
        </w:rPr>
        <w:t xml:space="preserve"> </w:t>
      </w:r>
    </w:p>
    <w:p w14:paraId="68CF8DF0" w14:textId="6EBDEF60" w:rsidR="003C040B" w:rsidRDefault="003C040B" w:rsidP="00B860DE">
      <w:pPr>
        <w:rPr>
          <w:rFonts w:ascii="Arial" w:hAnsi="Arial" w:cs="Arial"/>
          <w:color w:val="00B050"/>
          <w:sz w:val="24"/>
          <w:szCs w:val="24"/>
          <w:lang w:eastAsia="en-GB"/>
        </w:rPr>
      </w:pPr>
      <w:r w:rsidRPr="00394A96">
        <w:rPr>
          <w:rFonts w:ascii="Arial" w:hAnsi="Arial" w:cs="Arial"/>
          <w:color w:val="000000"/>
          <w:sz w:val="24"/>
          <w:szCs w:val="24"/>
          <w:lang w:eastAsia="en-GB"/>
        </w:rPr>
        <w:t>For local procedures on all safeguarding topics please see;</w:t>
      </w:r>
      <w:r>
        <w:rPr>
          <w:rFonts w:ascii="Arial" w:hAnsi="Arial" w:cs="Arial"/>
          <w:color w:val="00B050"/>
          <w:sz w:val="24"/>
          <w:szCs w:val="24"/>
          <w:lang w:eastAsia="en-GB"/>
        </w:rPr>
        <w:t xml:space="preserve"> </w:t>
      </w:r>
      <w:hyperlink r:id="rId64" w:history="1">
        <w:r w:rsidR="004D0BBC" w:rsidRPr="004D0BBC">
          <w:rPr>
            <w:rStyle w:val="Hyperlink"/>
            <w:rFonts w:ascii="Arial" w:hAnsi="Arial" w:cs="Arial"/>
            <w:sz w:val="24"/>
            <w:szCs w:val="24"/>
            <w:lang w:eastAsia="en-GB"/>
          </w:rPr>
          <w:t>Welcome to the West Yorkshire Consortium Inter Agency...</w:t>
        </w:r>
      </w:hyperlink>
    </w:p>
    <w:p w14:paraId="7D85127D" w14:textId="4C22E9E8" w:rsidR="00B860DE" w:rsidRPr="00C5504A" w:rsidRDefault="0014142C" w:rsidP="007C7E74">
      <w:pPr>
        <w:rPr>
          <w:rFonts w:ascii="Arial" w:hAnsi="Arial" w:cs="Arial"/>
          <w:sz w:val="24"/>
          <w:szCs w:val="24"/>
          <w:lang w:eastAsia="en-GB"/>
        </w:rPr>
      </w:pPr>
      <w:r w:rsidRPr="00C5504A">
        <w:rPr>
          <w:rFonts w:ascii="Arial" w:hAnsi="Arial" w:cs="Arial"/>
          <w:sz w:val="24"/>
          <w:szCs w:val="24"/>
          <w:lang w:eastAsia="en-GB"/>
        </w:rPr>
        <w:t xml:space="preserve">There are many issues of concern affecting children today and not all can be listed here. </w:t>
      </w:r>
      <w:r w:rsidR="00D5226A" w:rsidRPr="00C5504A">
        <w:rPr>
          <w:rFonts w:ascii="Arial" w:hAnsi="Arial" w:cs="Arial"/>
          <w:sz w:val="24"/>
          <w:szCs w:val="24"/>
          <w:lang w:eastAsia="en-GB"/>
        </w:rPr>
        <w:t>For a guidance</w:t>
      </w:r>
      <w:r w:rsidR="00D50A60" w:rsidRPr="00C5504A">
        <w:rPr>
          <w:rFonts w:ascii="Arial" w:hAnsi="Arial" w:cs="Arial"/>
          <w:sz w:val="24"/>
          <w:szCs w:val="24"/>
          <w:lang w:eastAsia="en-GB"/>
        </w:rPr>
        <w:t xml:space="preserve"> and further resources/links</w:t>
      </w:r>
      <w:r w:rsidR="00D5226A" w:rsidRPr="00C5504A">
        <w:rPr>
          <w:rFonts w:ascii="Arial" w:hAnsi="Arial" w:cs="Arial"/>
          <w:sz w:val="24"/>
          <w:szCs w:val="24"/>
          <w:lang w:eastAsia="en-GB"/>
        </w:rPr>
        <w:t xml:space="preserve"> list</w:t>
      </w:r>
      <w:r w:rsidR="005A35A7" w:rsidRPr="00C5504A">
        <w:rPr>
          <w:rFonts w:ascii="Arial" w:hAnsi="Arial" w:cs="Arial"/>
          <w:sz w:val="24"/>
          <w:szCs w:val="24"/>
          <w:lang w:eastAsia="en-GB"/>
        </w:rPr>
        <w:t xml:space="preserve">, </w:t>
      </w:r>
      <w:r w:rsidR="009B0910" w:rsidRPr="00C5504A">
        <w:rPr>
          <w:rFonts w:ascii="Arial" w:hAnsi="Arial" w:cs="Arial"/>
          <w:sz w:val="24"/>
          <w:szCs w:val="24"/>
          <w:lang w:eastAsia="en-GB"/>
        </w:rPr>
        <w:t xml:space="preserve">see </w:t>
      </w:r>
      <w:r w:rsidR="009B0910" w:rsidRPr="00C5504A">
        <w:rPr>
          <w:rFonts w:ascii="Arial" w:hAnsi="Arial" w:cs="Arial"/>
          <w:b/>
          <w:bCs/>
          <w:color w:val="7030A0"/>
          <w:sz w:val="24"/>
          <w:szCs w:val="24"/>
          <w:lang w:eastAsia="en-GB"/>
        </w:rPr>
        <w:t>Part 1</w:t>
      </w:r>
      <w:r w:rsidR="009B0910" w:rsidRPr="00C5504A">
        <w:rPr>
          <w:rFonts w:ascii="Arial" w:hAnsi="Arial" w:cs="Arial"/>
          <w:sz w:val="24"/>
          <w:szCs w:val="24"/>
          <w:lang w:eastAsia="en-GB"/>
        </w:rPr>
        <w:t xml:space="preserve"> and </w:t>
      </w:r>
      <w:r w:rsidR="009B0910">
        <w:rPr>
          <w:rFonts w:ascii="Arial" w:hAnsi="Arial" w:cs="Arial"/>
          <w:b/>
          <w:bCs/>
          <w:color w:val="4EA72E"/>
          <w:sz w:val="24"/>
          <w:szCs w:val="24"/>
          <w:lang w:eastAsia="en-GB"/>
        </w:rPr>
        <w:t xml:space="preserve">Annex </w:t>
      </w:r>
      <w:r w:rsidR="00BB66EC">
        <w:rPr>
          <w:rFonts w:ascii="Arial" w:hAnsi="Arial" w:cs="Arial"/>
          <w:b/>
          <w:bCs/>
          <w:color w:val="4EA72E"/>
          <w:sz w:val="24"/>
          <w:szCs w:val="24"/>
          <w:lang w:eastAsia="en-GB"/>
        </w:rPr>
        <w:t>A</w:t>
      </w:r>
      <w:r w:rsidR="009B0910" w:rsidRPr="00C5504A">
        <w:rPr>
          <w:rFonts w:ascii="Arial" w:hAnsi="Arial" w:cs="Arial"/>
          <w:sz w:val="24"/>
          <w:szCs w:val="24"/>
          <w:lang w:eastAsia="en-GB"/>
        </w:rPr>
        <w:t xml:space="preserve"> </w:t>
      </w:r>
      <w:r w:rsidR="00D5226A" w:rsidRPr="00C5504A">
        <w:rPr>
          <w:rFonts w:ascii="Arial" w:hAnsi="Arial" w:cs="Arial"/>
          <w:sz w:val="24"/>
          <w:szCs w:val="24"/>
          <w:lang w:eastAsia="en-GB"/>
        </w:rPr>
        <w:t>in Keeping Children Safe in Education</w:t>
      </w:r>
      <w:r w:rsidR="00D5226A" w:rsidRPr="008B1D07">
        <w:rPr>
          <w:rStyle w:val="Hyperlink"/>
          <w:b/>
          <w:bCs/>
        </w:rPr>
        <w:t>.</w:t>
      </w:r>
      <w:r w:rsidR="00CB5879" w:rsidRPr="008B1D07">
        <w:rPr>
          <w:rStyle w:val="Hyperlink"/>
          <w:b/>
          <w:bCs/>
        </w:rPr>
        <w:t xml:space="preserve"> </w:t>
      </w:r>
      <w:r w:rsidR="001E7C50" w:rsidRPr="00C5504A">
        <w:rPr>
          <w:rFonts w:ascii="Arial" w:hAnsi="Arial" w:cs="Arial"/>
          <w:sz w:val="24"/>
          <w:szCs w:val="24"/>
          <w:lang w:eastAsia="en-GB"/>
        </w:rPr>
        <w:t>The</w:t>
      </w:r>
      <w:r w:rsidR="009E6957">
        <w:rPr>
          <w:rFonts w:ascii="Arial" w:hAnsi="Arial" w:cs="Arial"/>
          <w:sz w:val="24"/>
          <w:szCs w:val="24"/>
          <w:lang w:eastAsia="en-GB"/>
        </w:rPr>
        <w:t>se</w:t>
      </w:r>
      <w:r w:rsidR="001E7C50" w:rsidRPr="00C5504A">
        <w:rPr>
          <w:rFonts w:ascii="Arial" w:hAnsi="Arial" w:cs="Arial"/>
          <w:sz w:val="24"/>
          <w:szCs w:val="24"/>
          <w:lang w:eastAsia="en-GB"/>
        </w:rPr>
        <w:t xml:space="preserve"> issues ar</w:t>
      </w:r>
      <w:r w:rsidR="0052724D" w:rsidRPr="00C5504A">
        <w:rPr>
          <w:rFonts w:ascii="Arial" w:hAnsi="Arial" w:cs="Arial"/>
          <w:sz w:val="24"/>
          <w:szCs w:val="24"/>
          <w:lang w:eastAsia="en-GB"/>
        </w:rPr>
        <w:t xml:space="preserve">e often complex and </w:t>
      </w:r>
      <w:r w:rsidR="009E6957">
        <w:rPr>
          <w:rFonts w:ascii="Arial" w:hAnsi="Arial" w:cs="Arial"/>
          <w:sz w:val="24"/>
          <w:szCs w:val="24"/>
          <w:lang w:eastAsia="en-GB"/>
        </w:rPr>
        <w:t xml:space="preserve">may </w:t>
      </w:r>
      <w:r w:rsidR="0052724D" w:rsidRPr="00C5504A">
        <w:rPr>
          <w:rFonts w:ascii="Arial" w:hAnsi="Arial" w:cs="Arial"/>
          <w:sz w:val="24"/>
          <w:szCs w:val="24"/>
          <w:lang w:eastAsia="en-GB"/>
        </w:rPr>
        <w:t>overlap</w:t>
      </w:r>
      <w:r w:rsidR="00B75C31" w:rsidRPr="00C5504A">
        <w:rPr>
          <w:rFonts w:ascii="Arial" w:hAnsi="Arial" w:cs="Arial"/>
          <w:sz w:val="24"/>
          <w:szCs w:val="24"/>
          <w:lang w:eastAsia="en-GB"/>
        </w:rPr>
        <w:t xml:space="preserve">. </w:t>
      </w:r>
    </w:p>
    <w:p w14:paraId="75235199" w14:textId="77777777" w:rsidR="00B667FE" w:rsidRPr="00C5504A" w:rsidRDefault="0014142C" w:rsidP="007C7E74">
      <w:pPr>
        <w:rPr>
          <w:rFonts w:ascii="Arial" w:hAnsi="Arial" w:cs="Arial"/>
          <w:sz w:val="24"/>
          <w:szCs w:val="24"/>
          <w:lang w:eastAsia="en-GB"/>
        </w:rPr>
      </w:pPr>
      <w:r w:rsidRPr="00C5504A">
        <w:rPr>
          <w:rFonts w:ascii="Arial" w:hAnsi="Arial" w:cs="Arial"/>
          <w:sz w:val="24"/>
          <w:szCs w:val="24"/>
          <w:lang w:eastAsia="en-GB"/>
        </w:rPr>
        <w:lastRenderedPageBreak/>
        <w:t xml:space="preserve">We will have a consistent approach of </w:t>
      </w:r>
      <w:r w:rsidR="00584C70" w:rsidRPr="00C5504A">
        <w:rPr>
          <w:rFonts w:ascii="Arial" w:hAnsi="Arial" w:cs="Arial"/>
          <w:sz w:val="24"/>
          <w:szCs w:val="24"/>
          <w:lang w:eastAsia="en-GB"/>
        </w:rPr>
        <w:t>following a robust sequential RSHE program</w:t>
      </w:r>
      <w:r w:rsidR="009360F9" w:rsidRPr="00C5504A">
        <w:rPr>
          <w:rFonts w:ascii="Arial" w:hAnsi="Arial" w:cs="Arial"/>
          <w:sz w:val="24"/>
          <w:szCs w:val="24"/>
          <w:lang w:eastAsia="en-GB"/>
        </w:rPr>
        <w:t xml:space="preserve"> to educate our students about these issues</w:t>
      </w:r>
      <w:r w:rsidR="00584C70" w:rsidRPr="00C5504A">
        <w:rPr>
          <w:rFonts w:ascii="Arial" w:hAnsi="Arial" w:cs="Arial"/>
          <w:sz w:val="24"/>
          <w:szCs w:val="24"/>
          <w:lang w:eastAsia="en-GB"/>
        </w:rPr>
        <w:t xml:space="preserve">, </w:t>
      </w:r>
      <w:r w:rsidRPr="00C5504A">
        <w:rPr>
          <w:rFonts w:ascii="Arial" w:hAnsi="Arial" w:cs="Arial"/>
          <w:sz w:val="24"/>
          <w:szCs w:val="24"/>
          <w:lang w:eastAsia="en-GB"/>
        </w:rPr>
        <w:t>following our procedures and consulting with other agencies if there are any concerns</w:t>
      </w:r>
      <w:r w:rsidR="009360F9" w:rsidRPr="00C5504A">
        <w:rPr>
          <w:rFonts w:ascii="Arial" w:hAnsi="Arial" w:cs="Arial"/>
          <w:sz w:val="24"/>
          <w:szCs w:val="24"/>
          <w:lang w:eastAsia="en-GB"/>
        </w:rPr>
        <w:t>.</w:t>
      </w:r>
      <w:r w:rsidR="00B667FE" w:rsidRPr="00C5504A">
        <w:rPr>
          <w:rFonts w:ascii="Arial" w:hAnsi="Arial" w:cs="Arial"/>
          <w:sz w:val="24"/>
          <w:szCs w:val="24"/>
          <w:lang w:eastAsia="en-GB"/>
        </w:rPr>
        <w:t xml:space="preserve"> </w:t>
      </w:r>
    </w:p>
    <w:p w14:paraId="68A2A9DE" w14:textId="4DE5968D" w:rsidR="00E66851" w:rsidRPr="0028689B" w:rsidRDefault="00D02771" w:rsidP="007C7E74">
      <w:pPr>
        <w:rPr>
          <w:rFonts w:ascii="Arial" w:hAnsi="Arial" w:cs="Arial"/>
          <w:lang w:eastAsia="en-GB"/>
        </w:rPr>
      </w:pPr>
      <w:r w:rsidRPr="00DB3BBA">
        <w:rPr>
          <w:rFonts w:ascii="Arial" w:hAnsi="Arial" w:cs="Arial"/>
          <w:b/>
          <w:sz w:val="28"/>
          <w:szCs w:val="28"/>
          <w:lang w:eastAsia="en-GB"/>
        </w:rPr>
        <w:t>When to report to police</w:t>
      </w:r>
      <w:r>
        <w:rPr>
          <w:rFonts w:ascii="Arial" w:hAnsi="Arial" w:cs="Arial"/>
          <w:lang w:eastAsia="en-GB"/>
        </w:rPr>
        <w:t xml:space="preserve"> </w:t>
      </w:r>
      <w:r w:rsidRPr="00C5504A">
        <w:rPr>
          <w:rFonts w:ascii="Arial" w:hAnsi="Arial" w:cs="Arial"/>
          <w:sz w:val="24"/>
          <w:szCs w:val="24"/>
          <w:lang w:eastAsia="en-GB"/>
        </w:rPr>
        <w:t xml:space="preserve">the following guidance will be </w:t>
      </w:r>
      <w:r w:rsidR="00C5504A" w:rsidRPr="00C5504A">
        <w:rPr>
          <w:rFonts w:ascii="Arial" w:hAnsi="Arial" w:cs="Arial"/>
          <w:sz w:val="24"/>
          <w:szCs w:val="24"/>
          <w:lang w:eastAsia="en-GB"/>
        </w:rPr>
        <w:t>followed.</w:t>
      </w:r>
      <w:hyperlink r:id="rId65" w:history="1">
        <w:r w:rsidR="00B860DE" w:rsidRPr="008B1D07">
          <w:rPr>
            <w:rStyle w:val="Hyperlink"/>
            <w:b/>
            <w:bCs/>
            <w:sz w:val="24"/>
            <w:szCs w:val="24"/>
          </w:rPr>
          <w:t>2491596 C&amp;YP schools guides.indd (npcc.police.uk)</w:t>
        </w:r>
      </w:hyperlink>
      <w:r w:rsidR="00B860DE" w:rsidRPr="008B1D07">
        <w:rPr>
          <w:rStyle w:val="Hyperlink"/>
          <w:b/>
          <w:bCs/>
        </w:rPr>
        <w:t xml:space="preserve"> </w:t>
      </w:r>
      <w:r w:rsidR="00B860DE" w:rsidRPr="00C5504A">
        <w:rPr>
          <w:rFonts w:ascii="Arial" w:hAnsi="Arial" w:cs="Arial"/>
          <w:sz w:val="24"/>
          <w:szCs w:val="24"/>
        </w:rPr>
        <w:t xml:space="preserve">this link is also available in </w:t>
      </w:r>
      <w:r w:rsidR="009E6957">
        <w:rPr>
          <w:rFonts w:ascii="Arial" w:hAnsi="Arial" w:cs="Arial"/>
          <w:color w:val="4EA72E"/>
          <w:sz w:val="24"/>
          <w:szCs w:val="24"/>
        </w:rPr>
        <w:t xml:space="preserve">Annex </w:t>
      </w:r>
      <w:r w:rsidR="00BB66EC">
        <w:rPr>
          <w:rFonts w:ascii="Arial" w:hAnsi="Arial" w:cs="Arial"/>
          <w:color w:val="4EA72E"/>
          <w:sz w:val="24"/>
          <w:szCs w:val="24"/>
        </w:rPr>
        <w:t>B</w:t>
      </w:r>
      <w:r w:rsidR="009E6957">
        <w:rPr>
          <w:rFonts w:ascii="Arial" w:hAnsi="Arial" w:cs="Arial"/>
          <w:sz w:val="24"/>
          <w:szCs w:val="24"/>
        </w:rPr>
        <w:t xml:space="preserve"> of </w:t>
      </w:r>
      <w:r w:rsidR="00B860DE" w:rsidRPr="00C5504A">
        <w:rPr>
          <w:rFonts w:ascii="Arial" w:hAnsi="Arial" w:cs="Arial"/>
          <w:sz w:val="24"/>
          <w:szCs w:val="24"/>
        </w:rPr>
        <w:t>KCSIE.</w:t>
      </w:r>
      <w:r w:rsidR="00165AB4">
        <w:rPr>
          <w:rFonts w:ascii="Arial" w:hAnsi="Arial" w:cs="Arial"/>
          <w:sz w:val="24"/>
          <w:szCs w:val="24"/>
        </w:rPr>
        <w:t xml:space="preserve"> </w:t>
      </w:r>
      <w:r w:rsidR="00E66851" w:rsidRPr="00C5504A">
        <w:rPr>
          <w:rFonts w:ascii="Arial" w:hAnsi="Arial" w:cs="Arial"/>
          <w:sz w:val="24"/>
          <w:szCs w:val="24"/>
          <w:lang w:eastAsia="en-GB"/>
        </w:rPr>
        <w:t>We also understand that if police are talking to a student, because they suspect them of a crime, the child must have an appropriate adult present</w:t>
      </w:r>
      <w:r w:rsidR="002921F9" w:rsidRPr="00C5504A">
        <w:rPr>
          <w:rFonts w:ascii="Arial" w:hAnsi="Arial" w:cs="Arial"/>
          <w:sz w:val="24"/>
          <w:szCs w:val="24"/>
          <w:lang w:eastAsia="en-GB"/>
        </w:rPr>
        <w:t xml:space="preserve"> </w:t>
      </w:r>
      <w:r w:rsidR="00C5504A" w:rsidRPr="00C5504A">
        <w:rPr>
          <w:rFonts w:ascii="Arial" w:hAnsi="Arial" w:cs="Arial"/>
          <w:sz w:val="24"/>
          <w:szCs w:val="24"/>
          <w:lang w:eastAsia="en-GB"/>
        </w:rPr>
        <w:t>e.g.</w:t>
      </w:r>
      <w:r w:rsidR="002921F9" w:rsidRPr="00C5504A">
        <w:rPr>
          <w:rFonts w:ascii="Arial" w:hAnsi="Arial" w:cs="Arial"/>
          <w:sz w:val="24"/>
          <w:szCs w:val="24"/>
          <w:lang w:eastAsia="en-GB"/>
        </w:rPr>
        <w:t xml:space="preserve"> parent</w:t>
      </w:r>
      <w:r w:rsidR="004B13B5" w:rsidRPr="00C5504A">
        <w:rPr>
          <w:rFonts w:ascii="Arial" w:hAnsi="Arial" w:cs="Arial"/>
          <w:sz w:val="24"/>
          <w:szCs w:val="24"/>
          <w:lang w:eastAsia="en-GB"/>
        </w:rPr>
        <w:t>.</w:t>
      </w:r>
    </w:p>
    <w:p w14:paraId="435BA402" w14:textId="77777777" w:rsidR="0014142C" w:rsidRPr="00C5504A" w:rsidRDefault="00B667FE" w:rsidP="007C7E74">
      <w:pPr>
        <w:rPr>
          <w:rFonts w:ascii="Arial" w:hAnsi="Arial" w:cs="Arial"/>
          <w:sz w:val="24"/>
          <w:szCs w:val="24"/>
          <w:lang w:eastAsia="en-GB"/>
        </w:rPr>
      </w:pPr>
      <w:r w:rsidRPr="00C5504A">
        <w:rPr>
          <w:rFonts w:ascii="Arial" w:hAnsi="Arial" w:cs="Arial"/>
          <w:sz w:val="24"/>
          <w:szCs w:val="24"/>
          <w:lang w:eastAsia="en-GB"/>
        </w:rPr>
        <w:t xml:space="preserve">Online safety is exceptionally important and will continue to receive a high priority as an issue, as it is often how issues are facilitated </w:t>
      </w:r>
      <w:r w:rsidR="00A2479D" w:rsidRPr="00C5504A">
        <w:rPr>
          <w:rFonts w:ascii="Arial" w:hAnsi="Arial" w:cs="Arial"/>
          <w:sz w:val="24"/>
          <w:szCs w:val="24"/>
          <w:lang w:eastAsia="en-GB"/>
        </w:rPr>
        <w:t>such as</w:t>
      </w:r>
      <w:r w:rsidR="001F4B4C" w:rsidRPr="00C5504A">
        <w:rPr>
          <w:rFonts w:ascii="Arial" w:hAnsi="Arial" w:cs="Arial"/>
          <w:sz w:val="24"/>
          <w:szCs w:val="24"/>
          <w:lang w:eastAsia="en-GB"/>
        </w:rPr>
        <w:t xml:space="preserve"> sexual harassment,</w:t>
      </w:r>
      <w:r w:rsidR="00A2479D" w:rsidRPr="00C5504A">
        <w:rPr>
          <w:rFonts w:ascii="Arial" w:hAnsi="Arial" w:cs="Arial"/>
          <w:sz w:val="24"/>
          <w:szCs w:val="24"/>
          <w:lang w:eastAsia="en-GB"/>
        </w:rPr>
        <w:t xml:space="preserve"> </w:t>
      </w:r>
      <w:r w:rsidR="004E328E">
        <w:rPr>
          <w:rFonts w:ascii="Arial" w:hAnsi="Arial" w:cs="Arial"/>
          <w:sz w:val="24"/>
          <w:szCs w:val="24"/>
          <w:lang w:eastAsia="en-GB"/>
        </w:rPr>
        <w:t xml:space="preserve">Sexual abuse, </w:t>
      </w:r>
      <w:r w:rsidR="00A2479D" w:rsidRPr="00C5504A">
        <w:rPr>
          <w:rFonts w:ascii="Arial" w:hAnsi="Arial" w:cs="Arial"/>
          <w:sz w:val="24"/>
          <w:szCs w:val="24"/>
          <w:lang w:eastAsia="en-GB"/>
        </w:rPr>
        <w:t xml:space="preserve">CCE, </w:t>
      </w:r>
      <w:r w:rsidRPr="00C5504A">
        <w:rPr>
          <w:rFonts w:ascii="Arial" w:hAnsi="Arial" w:cs="Arial"/>
          <w:sz w:val="24"/>
          <w:szCs w:val="24"/>
          <w:lang w:eastAsia="en-GB"/>
        </w:rPr>
        <w:t xml:space="preserve">CSE, radicalisation, bullying etc. </w:t>
      </w:r>
      <w:r w:rsidR="00D80C92" w:rsidRPr="00C5504A">
        <w:rPr>
          <w:rFonts w:ascii="Arial" w:hAnsi="Arial" w:cs="Arial"/>
          <w:sz w:val="24"/>
          <w:szCs w:val="24"/>
          <w:lang w:eastAsia="en-GB"/>
        </w:rPr>
        <w:t>Appropriate</w:t>
      </w:r>
      <w:r w:rsidRPr="00C5504A">
        <w:rPr>
          <w:rFonts w:ascii="Arial" w:hAnsi="Arial" w:cs="Arial"/>
          <w:sz w:val="24"/>
          <w:szCs w:val="24"/>
          <w:lang w:eastAsia="en-GB"/>
        </w:rPr>
        <w:t xml:space="preserve"> filters </w:t>
      </w:r>
      <w:r w:rsidR="001C016B" w:rsidRPr="00C5504A">
        <w:rPr>
          <w:rFonts w:ascii="Arial" w:hAnsi="Arial" w:cs="Arial"/>
          <w:sz w:val="24"/>
          <w:szCs w:val="24"/>
          <w:lang w:eastAsia="en-GB"/>
        </w:rPr>
        <w:t xml:space="preserve">and monitoring </w:t>
      </w:r>
      <w:r w:rsidRPr="00C5504A">
        <w:rPr>
          <w:rFonts w:ascii="Arial" w:hAnsi="Arial" w:cs="Arial"/>
          <w:sz w:val="24"/>
          <w:szCs w:val="24"/>
          <w:lang w:eastAsia="en-GB"/>
        </w:rPr>
        <w:t>are in place</w:t>
      </w:r>
      <w:r w:rsidR="00B847BF" w:rsidRPr="00C5504A">
        <w:rPr>
          <w:rFonts w:ascii="Arial" w:hAnsi="Arial" w:cs="Arial"/>
          <w:sz w:val="24"/>
          <w:szCs w:val="24"/>
          <w:lang w:eastAsia="en-GB"/>
        </w:rPr>
        <w:t>,</w:t>
      </w:r>
      <w:r w:rsidRPr="00C5504A">
        <w:rPr>
          <w:rFonts w:ascii="Arial" w:hAnsi="Arial" w:cs="Arial"/>
          <w:sz w:val="24"/>
          <w:szCs w:val="24"/>
          <w:lang w:eastAsia="en-GB"/>
        </w:rPr>
        <w:t xml:space="preserve"> as well as education of staff and pupils.</w:t>
      </w:r>
      <w:r w:rsidR="00BB3F94" w:rsidRPr="00C5504A">
        <w:rPr>
          <w:rFonts w:ascii="Arial" w:hAnsi="Arial" w:cs="Arial"/>
          <w:sz w:val="24"/>
          <w:szCs w:val="24"/>
          <w:lang w:eastAsia="en-GB"/>
        </w:rPr>
        <w:t xml:space="preserve"> See later section.</w:t>
      </w:r>
    </w:p>
    <w:p w14:paraId="2DAFABF5" w14:textId="77777777" w:rsidR="00D50A60" w:rsidRPr="00C5504A" w:rsidRDefault="00D50A60" w:rsidP="007C7E74">
      <w:pPr>
        <w:rPr>
          <w:rFonts w:ascii="Arial" w:hAnsi="Arial" w:cs="Arial"/>
          <w:sz w:val="24"/>
          <w:szCs w:val="24"/>
          <w:lang w:eastAsia="en-GB"/>
        </w:rPr>
      </w:pPr>
      <w:r w:rsidRPr="00C5504A">
        <w:rPr>
          <w:rFonts w:ascii="Arial" w:hAnsi="Arial" w:cs="Arial"/>
          <w:sz w:val="24"/>
          <w:szCs w:val="24"/>
          <w:lang w:eastAsia="en-GB"/>
        </w:rPr>
        <w:t>Children will often not feel ready or able to tell someone about the abuse, we work hard to build trusting and safe relationships with all our pupils and all staff are encouraged to be professionally curious if they suspect safeguarding issues.</w:t>
      </w:r>
    </w:p>
    <w:p w14:paraId="47649791" w14:textId="77777777" w:rsidR="001E7C50" w:rsidRPr="00C5504A" w:rsidRDefault="007F1187" w:rsidP="007C7E74">
      <w:pPr>
        <w:rPr>
          <w:rFonts w:ascii="Arial" w:hAnsi="Arial" w:cs="Arial"/>
          <w:sz w:val="24"/>
          <w:szCs w:val="24"/>
          <w:lang w:eastAsia="en-GB"/>
        </w:rPr>
      </w:pPr>
      <w:r w:rsidRPr="00C5504A">
        <w:rPr>
          <w:rFonts w:ascii="Arial" w:hAnsi="Arial" w:cs="Arial"/>
          <w:b/>
          <w:sz w:val="24"/>
          <w:szCs w:val="24"/>
          <w:u w:val="single"/>
          <w:lang w:eastAsia="en-GB"/>
        </w:rPr>
        <w:t xml:space="preserve">Child on Child </w:t>
      </w:r>
      <w:r w:rsidR="001E7C50" w:rsidRPr="00C5504A">
        <w:rPr>
          <w:rFonts w:ascii="Arial" w:hAnsi="Arial" w:cs="Arial"/>
          <w:b/>
          <w:sz w:val="24"/>
          <w:szCs w:val="24"/>
          <w:u w:val="single"/>
          <w:lang w:eastAsia="en-GB"/>
        </w:rPr>
        <w:t>Abuse</w:t>
      </w:r>
      <w:r w:rsidRPr="00C5504A">
        <w:rPr>
          <w:rFonts w:ascii="Arial" w:hAnsi="Arial" w:cs="Arial"/>
          <w:sz w:val="24"/>
          <w:szCs w:val="24"/>
          <w:lang w:eastAsia="en-GB"/>
        </w:rPr>
        <w:t xml:space="preserve"> – sharing nudes &amp; </w:t>
      </w:r>
      <w:r w:rsidR="0078313C" w:rsidRPr="00C5504A">
        <w:rPr>
          <w:rFonts w:ascii="Arial" w:hAnsi="Arial" w:cs="Arial"/>
          <w:sz w:val="24"/>
          <w:szCs w:val="24"/>
          <w:lang w:eastAsia="en-GB"/>
        </w:rPr>
        <w:t>semi nudes</w:t>
      </w:r>
      <w:r w:rsidR="003F0F6D" w:rsidRPr="00C5504A">
        <w:rPr>
          <w:rFonts w:ascii="Arial" w:hAnsi="Arial" w:cs="Arial"/>
          <w:sz w:val="24"/>
          <w:szCs w:val="24"/>
          <w:lang w:eastAsia="en-GB"/>
        </w:rPr>
        <w:t>/</w:t>
      </w:r>
      <w:r w:rsidR="001E7C50" w:rsidRPr="00C5504A">
        <w:rPr>
          <w:rFonts w:ascii="Arial" w:hAnsi="Arial" w:cs="Arial"/>
          <w:sz w:val="24"/>
          <w:szCs w:val="24"/>
          <w:lang w:eastAsia="en-GB"/>
        </w:rPr>
        <w:t>bullying/</w:t>
      </w:r>
      <w:r w:rsidR="008217EC" w:rsidRPr="00C5504A">
        <w:rPr>
          <w:rFonts w:ascii="Arial" w:hAnsi="Arial" w:cs="Arial"/>
          <w:sz w:val="24"/>
          <w:szCs w:val="24"/>
          <w:lang w:eastAsia="en-GB"/>
        </w:rPr>
        <w:t>racism/</w:t>
      </w:r>
      <w:r w:rsidR="001E7C50" w:rsidRPr="00C5504A">
        <w:rPr>
          <w:rFonts w:ascii="Arial" w:hAnsi="Arial" w:cs="Arial"/>
          <w:sz w:val="24"/>
          <w:szCs w:val="24"/>
          <w:lang w:eastAsia="en-GB"/>
        </w:rPr>
        <w:t>sexual assaults</w:t>
      </w:r>
      <w:r w:rsidR="004C06FD" w:rsidRPr="00C5504A">
        <w:rPr>
          <w:rFonts w:ascii="Arial" w:hAnsi="Arial" w:cs="Arial"/>
          <w:sz w:val="24"/>
          <w:szCs w:val="24"/>
          <w:lang w:eastAsia="en-GB"/>
        </w:rPr>
        <w:t xml:space="preserve">/physical assault/hazing or </w:t>
      </w:r>
      <w:r w:rsidR="004822CA" w:rsidRPr="00C5504A">
        <w:rPr>
          <w:rFonts w:ascii="Arial" w:hAnsi="Arial" w:cs="Arial"/>
          <w:sz w:val="24"/>
          <w:szCs w:val="24"/>
          <w:lang w:eastAsia="en-GB"/>
        </w:rPr>
        <w:t>initiating.</w:t>
      </w:r>
    </w:p>
    <w:p w14:paraId="79176D0A" w14:textId="4540D49B" w:rsidR="002C627B" w:rsidRPr="00C5504A" w:rsidRDefault="003E4A73" w:rsidP="007C7E74">
      <w:pPr>
        <w:rPr>
          <w:rFonts w:ascii="Arial" w:hAnsi="Arial" w:cs="Arial"/>
          <w:sz w:val="24"/>
          <w:szCs w:val="24"/>
          <w:lang w:eastAsia="en-GB"/>
        </w:rPr>
      </w:pPr>
      <w:r w:rsidRPr="00C5504A">
        <w:rPr>
          <w:rFonts w:ascii="Arial" w:hAnsi="Arial" w:cs="Arial"/>
          <w:sz w:val="24"/>
          <w:szCs w:val="24"/>
          <w:lang w:eastAsia="en-GB"/>
        </w:rPr>
        <w:t>C</w:t>
      </w:r>
      <w:r w:rsidR="00D74FAF" w:rsidRPr="00C5504A">
        <w:rPr>
          <w:rFonts w:ascii="Arial" w:hAnsi="Arial" w:cs="Arial"/>
          <w:sz w:val="24"/>
          <w:szCs w:val="24"/>
          <w:lang w:eastAsia="en-GB"/>
        </w:rPr>
        <w:t xml:space="preserve">hild on child abuse, </w:t>
      </w:r>
      <w:r w:rsidR="001E7C50" w:rsidRPr="00C5504A">
        <w:rPr>
          <w:rFonts w:ascii="Arial" w:hAnsi="Arial" w:cs="Arial"/>
          <w:sz w:val="24"/>
          <w:szCs w:val="24"/>
          <w:lang w:eastAsia="en-GB"/>
        </w:rPr>
        <w:t xml:space="preserve">will always be taken seriously and </w:t>
      </w:r>
      <w:r w:rsidR="00970F86" w:rsidRPr="00C5504A">
        <w:rPr>
          <w:rFonts w:ascii="Arial" w:hAnsi="Arial" w:cs="Arial"/>
          <w:sz w:val="24"/>
          <w:szCs w:val="24"/>
          <w:lang w:eastAsia="en-GB"/>
        </w:rPr>
        <w:t xml:space="preserve">swiftly </w:t>
      </w:r>
      <w:r w:rsidR="001E7C50" w:rsidRPr="00C5504A">
        <w:rPr>
          <w:rFonts w:ascii="Arial" w:hAnsi="Arial" w:cs="Arial"/>
          <w:sz w:val="24"/>
          <w:szCs w:val="24"/>
          <w:lang w:eastAsia="en-GB"/>
        </w:rPr>
        <w:t>acted upon,</w:t>
      </w:r>
      <w:r w:rsidR="009941E6" w:rsidRPr="00C5504A">
        <w:rPr>
          <w:rFonts w:ascii="Arial" w:hAnsi="Arial" w:cs="Arial"/>
          <w:sz w:val="24"/>
          <w:szCs w:val="24"/>
          <w:lang w:eastAsia="en-GB"/>
        </w:rPr>
        <w:t xml:space="preserve"> under the appropriate policy </w:t>
      </w:r>
      <w:r w:rsidR="00C5504A" w:rsidRPr="00C5504A">
        <w:rPr>
          <w:rFonts w:ascii="Arial" w:hAnsi="Arial" w:cs="Arial"/>
          <w:sz w:val="24"/>
          <w:szCs w:val="24"/>
          <w:lang w:eastAsia="en-GB"/>
        </w:rPr>
        <w:t>e.g.,</w:t>
      </w:r>
      <w:r w:rsidR="009941E6" w:rsidRPr="00C5504A">
        <w:rPr>
          <w:rFonts w:ascii="Arial" w:hAnsi="Arial" w:cs="Arial"/>
          <w:sz w:val="24"/>
          <w:szCs w:val="24"/>
          <w:lang w:eastAsia="en-GB"/>
        </w:rPr>
        <w:t xml:space="preserve"> </w:t>
      </w:r>
      <w:r w:rsidR="0052724D" w:rsidRPr="00C5504A">
        <w:rPr>
          <w:rFonts w:ascii="Arial" w:hAnsi="Arial" w:cs="Arial"/>
          <w:sz w:val="24"/>
          <w:szCs w:val="24"/>
          <w:lang w:eastAsia="en-GB"/>
        </w:rPr>
        <w:t xml:space="preserve">safeguarding, </w:t>
      </w:r>
      <w:r w:rsidR="002C627B" w:rsidRPr="00C5504A">
        <w:rPr>
          <w:rFonts w:ascii="Arial" w:hAnsi="Arial" w:cs="Arial"/>
          <w:sz w:val="24"/>
          <w:szCs w:val="24"/>
          <w:lang w:eastAsia="en-GB"/>
        </w:rPr>
        <w:t>behaviour, bullying</w:t>
      </w:r>
      <w:r w:rsidR="009B0910" w:rsidRPr="00C5504A">
        <w:rPr>
          <w:rFonts w:ascii="Arial" w:hAnsi="Arial" w:cs="Arial"/>
          <w:sz w:val="24"/>
          <w:szCs w:val="24"/>
          <w:lang w:eastAsia="en-GB"/>
        </w:rPr>
        <w:t xml:space="preserve"> and a risk assessment completed</w:t>
      </w:r>
      <w:r w:rsidR="00910DCF" w:rsidRPr="00C5504A">
        <w:rPr>
          <w:rFonts w:ascii="Arial" w:hAnsi="Arial" w:cs="Arial"/>
          <w:sz w:val="24"/>
          <w:szCs w:val="24"/>
          <w:lang w:eastAsia="en-GB"/>
        </w:rPr>
        <w:t xml:space="preserve"> as required</w:t>
      </w:r>
      <w:r w:rsidR="002C627B" w:rsidRPr="00C5504A">
        <w:rPr>
          <w:rFonts w:ascii="Arial" w:hAnsi="Arial" w:cs="Arial"/>
          <w:sz w:val="24"/>
          <w:szCs w:val="24"/>
          <w:lang w:eastAsia="en-GB"/>
        </w:rPr>
        <w:t xml:space="preserve">. </w:t>
      </w:r>
      <w:r w:rsidR="00970F86" w:rsidRPr="00C5504A">
        <w:rPr>
          <w:rFonts w:ascii="Arial" w:hAnsi="Arial" w:cs="Arial"/>
          <w:sz w:val="24"/>
          <w:szCs w:val="24"/>
          <w:lang w:eastAsia="en-GB"/>
        </w:rPr>
        <w:t>Students will be encouraged to report any con</w:t>
      </w:r>
      <w:r w:rsidR="00970F86" w:rsidRPr="004B2DED">
        <w:rPr>
          <w:rFonts w:ascii="Arial" w:hAnsi="Arial" w:cs="Arial"/>
          <w:sz w:val="24"/>
          <w:szCs w:val="24"/>
          <w:lang w:eastAsia="en-GB"/>
        </w:rPr>
        <w:t>cerns freely.</w:t>
      </w:r>
      <w:r w:rsidR="00D50A60" w:rsidRPr="004B2DED">
        <w:rPr>
          <w:rFonts w:ascii="Arial" w:hAnsi="Arial" w:cs="Arial"/>
          <w:sz w:val="24"/>
          <w:szCs w:val="24"/>
          <w:lang w:eastAsia="en-GB"/>
        </w:rPr>
        <w:t xml:space="preserve"> </w:t>
      </w:r>
      <w:r w:rsidR="00C5504A" w:rsidRPr="004B2DED">
        <w:rPr>
          <w:rFonts w:ascii="Arial" w:hAnsi="Arial" w:cs="Arial"/>
          <w:sz w:val="24"/>
          <w:szCs w:val="24"/>
          <w:lang w:eastAsia="en-GB"/>
        </w:rPr>
        <w:t>‘</w:t>
      </w:r>
      <w:r w:rsidR="00D50A60" w:rsidRPr="004B2DED">
        <w:rPr>
          <w:rFonts w:ascii="Arial" w:hAnsi="Arial" w:cs="Arial"/>
          <w:sz w:val="24"/>
          <w:szCs w:val="24"/>
          <w:lang w:eastAsia="en-GB"/>
        </w:rPr>
        <w:t xml:space="preserve">How </w:t>
      </w:r>
      <w:r w:rsidR="00C5504A" w:rsidRPr="004B2DED">
        <w:rPr>
          <w:rFonts w:ascii="Arial" w:hAnsi="Arial" w:cs="Arial"/>
          <w:sz w:val="24"/>
          <w:szCs w:val="24"/>
          <w:lang w:eastAsia="en-GB"/>
        </w:rPr>
        <w:t>to</w:t>
      </w:r>
      <w:r w:rsidR="00D50A60" w:rsidRPr="004B2DED">
        <w:rPr>
          <w:rFonts w:ascii="Arial" w:hAnsi="Arial" w:cs="Arial"/>
          <w:sz w:val="24"/>
          <w:szCs w:val="24"/>
          <w:lang w:eastAsia="en-GB"/>
        </w:rPr>
        <w:t xml:space="preserve"> report</w:t>
      </w:r>
      <w:r w:rsidR="00C5504A" w:rsidRPr="004B2DED">
        <w:rPr>
          <w:rFonts w:ascii="Arial" w:hAnsi="Arial" w:cs="Arial"/>
          <w:sz w:val="24"/>
          <w:szCs w:val="24"/>
          <w:lang w:eastAsia="en-GB"/>
        </w:rPr>
        <w:t>’</w:t>
      </w:r>
      <w:r w:rsidR="00D50A60" w:rsidRPr="004B2DED">
        <w:rPr>
          <w:rFonts w:ascii="Arial" w:hAnsi="Arial" w:cs="Arial"/>
          <w:sz w:val="24"/>
          <w:szCs w:val="24"/>
          <w:lang w:eastAsia="en-GB"/>
        </w:rPr>
        <w:t xml:space="preserve"> is displayed/</w:t>
      </w:r>
      <w:r w:rsidR="004B2DED" w:rsidRPr="004B2DED">
        <w:rPr>
          <w:rFonts w:ascii="Arial" w:hAnsi="Arial" w:cs="Arial"/>
          <w:sz w:val="24"/>
          <w:szCs w:val="24"/>
          <w:lang w:eastAsia="en-GB"/>
        </w:rPr>
        <w:t xml:space="preserve"> </w:t>
      </w:r>
      <w:r w:rsidR="00D50A60" w:rsidRPr="004B2DED">
        <w:rPr>
          <w:rFonts w:ascii="Arial" w:hAnsi="Arial" w:cs="Arial"/>
          <w:sz w:val="24"/>
          <w:szCs w:val="24"/>
          <w:lang w:eastAsia="en-GB"/>
        </w:rPr>
        <w:t xml:space="preserve">communicated </w:t>
      </w:r>
      <w:r w:rsidR="004B2DED" w:rsidRPr="004B2DED">
        <w:rPr>
          <w:rFonts w:ascii="Arial" w:hAnsi="Arial" w:cs="Arial"/>
          <w:sz w:val="24"/>
          <w:szCs w:val="24"/>
          <w:lang w:eastAsia="en-GB"/>
        </w:rPr>
        <w:t xml:space="preserve">on our </w:t>
      </w:r>
      <w:hyperlink r:id="rId66" w:history="1">
        <w:r w:rsidR="004B2DED" w:rsidRPr="004B2DED">
          <w:rPr>
            <w:rStyle w:val="Hyperlink"/>
            <w:rFonts w:ascii="Arial" w:hAnsi="Arial" w:cs="Arial"/>
            <w:sz w:val="24"/>
            <w:szCs w:val="24"/>
            <w:lang w:eastAsia="en-GB"/>
          </w:rPr>
          <w:t>posters</w:t>
        </w:r>
      </w:hyperlink>
      <w:r w:rsidR="004B2DED" w:rsidRPr="004B2DED">
        <w:rPr>
          <w:rFonts w:ascii="Arial" w:hAnsi="Arial" w:cs="Arial"/>
          <w:sz w:val="24"/>
          <w:szCs w:val="24"/>
          <w:lang w:eastAsia="en-GB"/>
        </w:rPr>
        <w:t xml:space="preserve"> around school.</w:t>
      </w:r>
    </w:p>
    <w:p w14:paraId="12BF10E5" w14:textId="77777777" w:rsidR="00BA59FE" w:rsidRPr="00C5504A" w:rsidRDefault="002C627B" w:rsidP="007C7E74">
      <w:pPr>
        <w:rPr>
          <w:rFonts w:ascii="Arial" w:hAnsi="Arial" w:cs="Arial"/>
          <w:sz w:val="24"/>
          <w:szCs w:val="24"/>
          <w:lang w:eastAsia="en-GB"/>
        </w:rPr>
      </w:pPr>
      <w:r w:rsidRPr="00C5504A">
        <w:rPr>
          <w:rFonts w:ascii="Arial" w:hAnsi="Arial" w:cs="Arial"/>
          <w:sz w:val="24"/>
          <w:szCs w:val="24"/>
          <w:lang w:eastAsia="en-GB"/>
        </w:rPr>
        <w:t xml:space="preserve">It will </w:t>
      </w:r>
      <w:r w:rsidR="001E7C50" w:rsidRPr="00C5504A">
        <w:rPr>
          <w:rFonts w:ascii="Arial" w:hAnsi="Arial" w:cs="Arial"/>
          <w:sz w:val="24"/>
          <w:szCs w:val="24"/>
          <w:lang w:eastAsia="en-GB"/>
        </w:rPr>
        <w:t xml:space="preserve">not </w:t>
      </w:r>
      <w:r w:rsidR="00C5504A">
        <w:rPr>
          <w:rFonts w:ascii="Arial" w:hAnsi="Arial" w:cs="Arial"/>
          <w:sz w:val="24"/>
          <w:szCs w:val="24"/>
          <w:lang w:eastAsia="en-GB"/>
        </w:rPr>
        <w:t xml:space="preserve">be </w:t>
      </w:r>
      <w:r w:rsidR="001E7C50" w:rsidRPr="00C5504A">
        <w:rPr>
          <w:rFonts w:ascii="Arial" w:hAnsi="Arial" w:cs="Arial"/>
          <w:sz w:val="24"/>
          <w:szCs w:val="24"/>
          <w:lang w:eastAsia="en-GB"/>
        </w:rPr>
        <w:t>dismissed as ‘banter’ or ‘part of growing up’</w:t>
      </w:r>
      <w:r w:rsidR="009941E6" w:rsidRPr="00C5504A">
        <w:rPr>
          <w:rFonts w:ascii="Arial" w:hAnsi="Arial" w:cs="Arial"/>
          <w:sz w:val="24"/>
          <w:szCs w:val="24"/>
          <w:lang w:eastAsia="en-GB"/>
        </w:rPr>
        <w:t xml:space="preserve">. </w:t>
      </w:r>
      <w:r w:rsidR="009360F9" w:rsidRPr="00C5504A">
        <w:rPr>
          <w:rFonts w:ascii="Arial" w:hAnsi="Arial" w:cs="Arial"/>
          <w:sz w:val="24"/>
          <w:szCs w:val="24"/>
          <w:lang w:eastAsia="en-GB"/>
        </w:rPr>
        <w:t xml:space="preserve">All staff are trained to respond to inappropriate comments etc. </w:t>
      </w:r>
      <w:r w:rsidR="009941E6" w:rsidRPr="00C5504A">
        <w:rPr>
          <w:rFonts w:ascii="Arial" w:hAnsi="Arial" w:cs="Arial"/>
          <w:sz w:val="24"/>
          <w:szCs w:val="24"/>
          <w:lang w:eastAsia="en-GB"/>
        </w:rPr>
        <w:t xml:space="preserve">These issues will be part of PSHE </w:t>
      </w:r>
      <w:r w:rsidR="0078313C" w:rsidRPr="00C5504A">
        <w:rPr>
          <w:rFonts w:ascii="Arial" w:hAnsi="Arial" w:cs="Arial"/>
          <w:sz w:val="24"/>
          <w:szCs w:val="24"/>
          <w:lang w:eastAsia="en-GB"/>
        </w:rPr>
        <w:t xml:space="preserve">/RSHE </w:t>
      </w:r>
      <w:r w:rsidR="009941E6" w:rsidRPr="00C5504A">
        <w:rPr>
          <w:rFonts w:ascii="Arial" w:hAnsi="Arial" w:cs="Arial"/>
          <w:sz w:val="24"/>
          <w:szCs w:val="24"/>
          <w:lang w:eastAsia="en-GB"/>
        </w:rPr>
        <w:t>lessons and discussions. Victims will be supported through the school</w:t>
      </w:r>
      <w:r w:rsidR="00CB5CB2" w:rsidRPr="00C5504A">
        <w:rPr>
          <w:rFonts w:ascii="Arial" w:hAnsi="Arial" w:cs="Arial"/>
          <w:sz w:val="24"/>
          <w:szCs w:val="24"/>
          <w:lang w:eastAsia="en-GB"/>
        </w:rPr>
        <w:t>’</w:t>
      </w:r>
      <w:r w:rsidR="009941E6" w:rsidRPr="00C5504A">
        <w:rPr>
          <w:rFonts w:ascii="Arial" w:hAnsi="Arial" w:cs="Arial"/>
          <w:sz w:val="24"/>
          <w:szCs w:val="24"/>
          <w:lang w:eastAsia="en-GB"/>
        </w:rPr>
        <w:t>s pastoral system</w:t>
      </w:r>
      <w:r w:rsidR="007F1D43" w:rsidRPr="00C5504A">
        <w:rPr>
          <w:rFonts w:ascii="Arial" w:hAnsi="Arial" w:cs="Arial"/>
          <w:sz w:val="24"/>
          <w:szCs w:val="24"/>
          <w:lang w:eastAsia="en-GB"/>
        </w:rPr>
        <w:t xml:space="preserve"> and external agencies if required</w:t>
      </w:r>
      <w:r w:rsidR="009941E6" w:rsidRPr="00C5504A">
        <w:rPr>
          <w:rFonts w:ascii="Arial" w:hAnsi="Arial" w:cs="Arial"/>
          <w:sz w:val="24"/>
          <w:szCs w:val="24"/>
          <w:lang w:eastAsia="en-GB"/>
        </w:rPr>
        <w:t>.</w:t>
      </w:r>
      <w:r w:rsidR="0016209F" w:rsidRPr="00C5504A">
        <w:rPr>
          <w:rFonts w:ascii="Arial" w:hAnsi="Arial" w:cs="Arial"/>
          <w:sz w:val="24"/>
          <w:szCs w:val="24"/>
          <w:lang w:eastAsia="en-GB"/>
        </w:rPr>
        <w:t xml:space="preserve"> </w:t>
      </w:r>
      <w:r w:rsidR="009360F9" w:rsidRPr="00C5504A">
        <w:rPr>
          <w:rFonts w:ascii="Arial" w:hAnsi="Arial" w:cs="Arial"/>
          <w:sz w:val="24"/>
          <w:szCs w:val="24"/>
          <w:lang w:eastAsia="en-GB"/>
        </w:rPr>
        <w:t>Both inside and outside school as well as online incidents will be responded to appropriately.</w:t>
      </w:r>
    </w:p>
    <w:p w14:paraId="46F7E933" w14:textId="4F8D62CA" w:rsidR="00710035" w:rsidRPr="00C5504A" w:rsidRDefault="003A1CA3" w:rsidP="003F0F6D">
      <w:pPr>
        <w:rPr>
          <w:rFonts w:ascii="Arial" w:hAnsi="Arial" w:cs="Arial"/>
          <w:sz w:val="24"/>
          <w:szCs w:val="24"/>
        </w:rPr>
      </w:pPr>
      <w:r w:rsidRPr="00C5504A">
        <w:rPr>
          <w:rFonts w:ascii="Arial" w:hAnsi="Arial" w:cs="Arial"/>
          <w:b/>
          <w:sz w:val="24"/>
          <w:szCs w:val="24"/>
          <w:lang w:eastAsia="en-GB"/>
        </w:rPr>
        <w:t>Sexual Violence and H</w:t>
      </w:r>
      <w:r w:rsidR="003F0F6D" w:rsidRPr="00C5504A">
        <w:rPr>
          <w:rFonts w:ascii="Arial" w:hAnsi="Arial" w:cs="Arial"/>
          <w:b/>
          <w:sz w:val="24"/>
          <w:szCs w:val="24"/>
          <w:lang w:eastAsia="en-GB"/>
        </w:rPr>
        <w:t xml:space="preserve">arassment </w:t>
      </w:r>
      <w:r w:rsidR="00564031" w:rsidRPr="00C5504A">
        <w:rPr>
          <w:rFonts w:ascii="Arial" w:hAnsi="Arial" w:cs="Arial"/>
          <w:sz w:val="24"/>
          <w:szCs w:val="24"/>
        </w:rPr>
        <w:t xml:space="preserve">Sexual violence and sexual harassment can occur between children of any age and sex, from primary through to secondary stage and into colleges. It can occur through a group of children sexually assaulting or sexually harassing a single child or group of children. Sexual violence and sexual harassment exist on a continuum and may overlap; they can occur online and face to face (both physically and verbally) and are never acceptable. </w:t>
      </w:r>
    </w:p>
    <w:p w14:paraId="2FBA125C" w14:textId="77777777" w:rsidR="00564031" w:rsidRPr="00910D96" w:rsidRDefault="00CA07A7" w:rsidP="003F0F6D">
      <w:pPr>
        <w:rPr>
          <w:rFonts w:ascii="Arial" w:hAnsi="Arial" w:cs="Arial"/>
          <w:sz w:val="24"/>
          <w:szCs w:val="24"/>
        </w:rPr>
      </w:pPr>
      <w:r w:rsidRPr="00910D96">
        <w:rPr>
          <w:rFonts w:ascii="Arial" w:hAnsi="Arial" w:cs="Arial"/>
          <w:sz w:val="24"/>
          <w:szCs w:val="24"/>
        </w:rPr>
        <w:t>As</w:t>
      </w:r>
      <w:r w:rsidR="00564031" w:rsidRPr="00910D96">
        <w:rPr>
          <w:rFonts w:ascii="Arial" w:hAnsi="Arial" w:cs="Arial"/>
          <w:sz w:val="24"/>
          <w:szCs w:val="24"/>
        </w:rPr>
        <w:t xml:space="preserve"> with all safeguarding issues our staff will recognise that ‘it could happen here’ and be vigilant to signs and indicators that a student could be suffering. </w:t>
      </w:r>
      <w:r w:rsidRPr="00910D96">
        <w:rPr>
          <w:rFonts w:ascii="Arial" w:hAnsi="Arial" w:cs="Arial"/>
          <w:sz w:val="24"/>
          <w:szCs w:val="24"/>
        </w:rPr>
        <w:t>We know it may be difficult to tell and recognise it is likely to be happening here even if no reports have been made.</w:t>
      </w:r>
    </w:p>
    <w:p w14:paraId="105F1C2E" w14:textId="77777777" w:rsidR="00564031" w:rsidRPr="004E328E" w:rsidRDefault="00564031" w:rsidP="003F0F6D">
      <w:pPr>
        <w:rPr>
          <w:sz w:val="24"/>
          <w:szCs w:val="24"/>
        </w:rPr>
      </w:pPr>
      <w:r w:rsidRPr="004E328E">
        <w:rPr>
          <w:rFonts w:ascii="Arial" w:hAnsi="Arial" w:cs="Arial"/>
          <w:sz w:val="24"/>
          <w:szCs w:val="24"/>
        </w:rPr>
        <w:t>Addressing inappropriate behaviour (even if it appears to be relatively innocuous) can be an important intervention that helps prevent problematic, abusive and/or violent behaviour in the future. Girls are especially vulnerable to this type of abuse.</w:t>
      </w:r>
    </w:p>
    <w:p w14:paraId="2BC8D280" w14:textId="77777777" w:rsidR="002C627B" w:rsidRPr="00C5504A" w:rsidRDefault="004A1851" w:rsidP="003F0F6D">
      <w:pPr>
        <w:rPr>
          <w:rFonts w:ascii="Arial" w:hAnsi="Arial" w:cs="Arial"/>
          <w:sz w:val="24"/>
          <w:szCs w:val="24"/>
          <w:lang w:eastAsia="en-GB"/>
        </w:rPr>
      </w:pPr>
      <w:r w:rsidRPr="00C5504A">
        <w:rPr>
          <w:rFonts w:ascii="Arial" w:hAnsi="Arial" w:cs="Arial"/>
          <w:b/>
          <w:sz w:val="24"/>
          <w:szCs w:val="24"/>
          <w:lang w:eastAsia="en-GB"/>
        </w:rPr>
        <w:t>Sexual V</w:t>
      </w:r>
      <w:r w:rsidR="002C627B" w:rsidRPr="00C5504A">
        <w:rPr>
          <w:rFonts w:ascii="Arial" w:hAnsi="Arial" w:cs="Arial"/>
          <w:b/>
          <w:sz w:val="24"/>
          <w:szCs w:val="24"/>
          <w:lang w:eastAsia="en-GB"/>
        </w:rPr>
        <w:t>iolence</w:t>
      </w:r>
      <w:r w:rsidR="002C627B" w:rsidRPr="00C5504A">
        <w:rPr>
          <w:rFonts w:ascii="Arial" w:hAnsi="Arial" w:cs="Arial"/>
          <w:sz w:val="24"/>
          <w:szCs w:val="24"/>
          <w:lang w:eastAsia="en-GB"/>
        </w:rPr>
        <w:t xml:space="preserve"> includes rape, assault by penetration and sexual assault.</w:t>
      </w:r>
    </w:p>
    <w:p w14:paraId="52403E68" w14:textId="77777777" w:rsidR="002C627B" w:rsidRPr="00C5504A" w:rsidRDefault="004A1851" w:rsidP="003F0F6D">
      <w:pPr>
        <w:rPr>
          <w:rFonts w:ascii="Arial" w:hAnsi="Arial" w:cs="Arial"/>
          <w:sz w:val="24"/>
          <w:szCs w:val="24"/>
          <w:lang w:eastAsia="en-GB"/>
        </w:rPr>
      </w:pPr>
      <w:r w:rsidRPr="00C5504A">
        <w:rPr>
          <w:rFonts w:ascii="Arial" w:hAnsi="Arial" w:cs="Arial"/>
          <w:b/>
          <w:sz w:val="24"/>
          <w:szCs w:val="24"/>
          <w:lang w:eastAsia="en-GB"/>
        </w:rPr>
        <w:t>Sexual H</w:t>
      </w:r>
      <w:r w:rsidR="002C627B" w:rsidRPr="00C5504A">
        <w:rPr>
          <w:rFonts w:ascii="Arial" w:hAnsi="Arial" w:cs="Arial"/>
          <w:b/>
          <w:sz w:val="24"/>
          <w:szCs w:val="24"/>
          <w:lang w:eastAsia="en-GB"/>
        </w:rPr>
        <w:t>arassment</w:t>
      </w:r>
      <w:r w:rsidR="002C627B" w:rsidRPr="00C5504A">
        <w:rPr>
          <w:rFonts w:ascii="Arial" w:hAnsi="Arial" w:cs="Arial"/>
          <w:sz w:val="24"/>
          <w:szCs w:val="24"/>
          <w:lang w:eastAsia="en-GB"/>
        </w:rPr>
        <w:t xml:space="preserve"> is unwanted conduct of a sexua</w:t>
      </w:r>
      <w:r w:rsidR="00564031" w:rsidRPr="00C5504A">
        <w:rPr>
          <w:rFonts w:ascii="Arial" w:hAnsi="Arial" w:cs="Arial"/>
          <w:sz w:val="24"/>
          <w:szCs w:val="24"/>
          <w:lang w:eastAsia="en-GB"/>
        </w:rPr>
        <w:t xml:space="preserve">l nature and can include lewd </w:t>
      </w:r>
      <w:r w:rsidR="002C627B" w:rsidRPr="00C5504A">
        <w:rPr>
          <w:rFonts w:ascii="Arial" w:hAnsi="Arial" w:cs="Arial"/>
          <w:sz w:val="24"/>
          <w:szCs w:val="24"/>
          <w:lang w:eastAsia="en-GB"/>
        </w:rPr>
        <w:t>comments/</w:t>
      </w:r>
      <w:r w:rsidR="00564031" w:rsidRPr="00C5504A">
        <w:rPr>
          <w:rFonts w:ascii="Arial" w:hAnsi="Arial" w:cs="Arial"/>
          <w:sz w:val="24"/>
          <w:szCs w:val="24"/>
          <w:lang w:eastAsia="en-GB"/>
        </w:rPr>
        <w:t xml:space="preserve">sexual </w:t>
      </w:r>
      <w:r w:rsidR="002C627B" w:rsidRPr="00C5504A">
        <w:rPr>
          <w:rFonts w:ascii="Arial" w:hAnsi="Arial" w:cs="Arial"/>
          <w:sz w:val="24"/>
          <w:szCs w:val="24"/>
          <w:lang w:eastAsia="en-GB"/>
        </w:rPr>
        <w:t xml:space="preserve">jokes, physical behaviour </w:t>
      </w:r>
      <w:r w:rsidR="00C5504A" w:rsidRPr="00C5504A">
        <w:rPr>
          <w:rFonts w:ascii="Arial" w:hAnsi="Arial" w:cs="Arial"/>
          <w:sz w:val="24"/>
          <w:szCs w:val="24"/>
          <w:lang w:eastAsia="en-GB"/>
        </w:rPr>
        <w:t>e.g.,</w:t>
      </w:r>
      <w:r w:rsidR="002C627B" w:rsidRPr="00C5504A">
        <w:rPr>
          <w:rFonts w:ascii="Arial" w:hAnsi="Arial" w:cs="Arial"/>
          <w:sz w:val="24"/>
          <w:szCs w:val="24"/>
          <w:lang w:eastAsia="en-GB"/>
        </w:rPr>
        <w:t xml:space="preserve"> showing sexual pictures</w:t>
      </w:r>
      <w:r w:rsidR="00067452" w:rsidRPr="00C5504A">
        <w:rPr>
          <w:rFonts w:ascii="Arial" w:hAnsi="Arial" w:cs="Arial"/>
          <w:sz w:val="24"/>
          <w:szCs w:val="24"/>
          <w:lang w:eastAsia="en-GB"/>
        </w:rPr>
        <w:t>,</w:t>
      </w:r>
      <w:r w:rsidR="002C627B" w:rsidRPr="00C5504A">
        <w:rPr>
          <w:rFonts w:ascii="Arial" w:hAnsi="Arial" w:cs="Arial"/>
          <w:sz w:val="24"/>
          <w:szCs w:val="24"/>
          <w:lang w:eastAsia="en-GB"/>
        </w:rPr>
        <w:t xml:space="preserve"> deliberately touching/brushing up against someone, online sexual harassment</w:t>
      </w:r>
      <w:r w:rsidR="00564031" w:rsidRPr="00C5504A">
        <w:rPr>
          <w:rFonts w:ascii="Arial" w:hAnsi="Arial" w:cs="Arial"/>
          <w:sz w:val="24"/>
          <w:szCs w:val="24"/>
          <w:lang w:eastAsia="en-GB"/>
        </w:rPr>
        <w:t xml:space="preserve">, </w:t>
      </w:r>
      <w:r w:rsidR="00C5504A" w:rsidRPr="00C5504A">
        <w:rPr>
          <w:rFonts w:ascii="Arial" w:hAnsi="Arial" w:cs="Arial"/>
          <w:sz w:val="24"/>
          <w:szCs w:val="24"/>
          <w:lang w:eastAsia="en-GB"/>
        </w:rPr>
        <w:t>up skirting</w:t>
      </w:r>
      <w:r w:rsidR="00564031" w:rsidRPr="00C5504A">
        <w:rPr>
          <w:rFonts w:ascii="Arial" w:hAnsi="Arial" w:cs="Arial"/>
          <w:sz w:val="24"/>
          <w:szCs w:val="24"/>
          <w:lang w:eastAsia="en-GB"/>
        </w:rPr>
        <w:t>.</w:t>
      </w:r>
    </w:p>
    <w:p w14:paraId="05A707AF" w14:textId="77777777" w:rsidR="003F0F6D" w:rsidRPr="00C5504A" w:rsidRDefault="00B6322F" w:rsidP="003F0F6D">
      <w:pPr>
        <w:rPr>
          <w:rFonts w:ascii="Arial" w:hAnsi="Arial" w:cs="Arial"/>
          <w:sz w:val="24"/>
          <w:szCs w:val="24"/>
          <w:lang w:eastAsia="en-GB"/>
        </w:rPr>
      </w:pPr>
      <w:r>
        <w:rPr>
          <w:rFonts w:ascii="Arial" w:hAnsi="Arial" w:cs="Arial"/>
          <w:sz w:val="24"/>
          <w:szCs w:val="24"/>
          <w:lang w:eastAsia="en-GB"/>
        </w:rPr>
        <w:t>W</w:t>
      </w:r>
      <w:r w:rsidR="003F0F6D" w:rsidRPr="00C5504A">
        <w:rPr>
          <w:rFonts w:ascii="Arial" w:hAnsi="Arial" w:cs="Arial"/>
          <w:sz w:val="24"/>
          <w:szCs w:val="24"/>
          <w:lang w:eastAsia="en-GB"/>
        </w:rPr>
        <w:t>e will;</w:t>
      </w:r>
    </w:p>
    <w:p w14:paraId="73DE6743" w14:textId="77777777" w:rsidR="003F0F6D" w:rsidRPr="00C5504A" w:rsidRDefault="003F0F6D">
      <w:pPr>
        <w:numPr>
          <w:ilvl w:val="0"/>
          <w:numId w:val="21"/>
        </w:numPr>
        <w:ind w:left="360"/>
        <w:rPr>
          <w:sz w:val="24"/>
          <w:szCs w:val="24"/>
        </w:rPr>
      </w:pPr>
      <w:r w:rsidRPr="00C5504A">
        <w:rPr>
          <w:rFonts w:ascii="Arial" w:hAnsi="Arial" w:cs="Arial"/>
          <w:sz w:val="24"/>
          <w:szCs w:val="24"/>
        </w:rPr>
        <w:lastRenderedPageBreak/>
        <w:t xml:space="preserve">never tolerate or normalise this behaviour and are very clear is not an inevitable part of growing </w:t>
      </w:r>
      <w:r w:rsidR="00C5504A" w:rsidRPr="00C5504A">
        <w:rPr>
          <w:rFonts w:ascii="Arial" w:hAnsi="Arial" w:cs="Arial"/>
          <w:sz w:val="24"/>
          <w:szCs w:val="24"/>
        </w:rPr>
        <w:t>up.</w:t>
      </w:r>
      <w:r w:rsidRPr="00C5504A">
        <w:rPr>
          <w:rFonts w:ascii="Arial" w:hAnsi="Arial" w:cs="Arial"/>
          <w:sz w:val="24"/>
          <w:szCs w:val="24"/>
        </w:rPr>
        <w:t xml:space="preserve"> </w:t>
      </w:r>
    </w:p>
    <w:p w14:paraId="362C795D" w14:textId="77777777" w:rsidR="003F0F6D" w:rsidRPr="00C5504A" w:rsidRDefault="003F0F6D">
      <w:pPr>
        <w:pStyle w:val="Default"/>
        <w:numPr>
          <w:ilvl w:val="0"/>
          <w:numId w:val="21"/>
        </w:numPr>
        <w:ind w:left="360"/>
      </w:pPr>
      <w:r w:rsidRPr="00C5504A">
        <w:t xml:space="preserve">not tolerate or dismiss sexual violence or sexual harassment as “banter”, “part of growing up”, “just having a laugh” or “boys being boys”; </w:t>
      </w:r>
    </w:p>
    <w:p w14:paraId="6338C0B8" w14:textId="77777777" w:rsidR="003F0F6D" w:rsidRPr="00C5504A" w:rsidRDefault="003F0F6D" w:rsidP="00382790">
      <w:pPr>
        <w:pStyle w:val="Default"/>
      </w:pPr>
    </w:p>
    <w:p w14:paraId="13464E2E" w14:textId="77777777" w:rsidR="003F0F6D" w:rsidRPr="00C5504A" w:rsidRDefault="003F0F6D">
      <w:pPr>
        <w:pStyle w:val="Default"/>
        <w:numPr>
          <w:ilvl w:val="0"/>
          <w:numId w:val="21"/>
        </w:numPr>
        <w:ind w:left="360"/>
      </w:pPr>
      <w:r w:rsidRPr="00C5504A">
        <w:t>challenge behaviour (potentially criminal in nature), such as grabbing bottoms, breasts and genitalia and flicking bras</w:t>
      </w:r>
      <w:r w:rsidR="00555DD5" w:rsidRPr="00C5504A">
        <w:t>/pulling down trousers</w:t>
      </w:r>
      <w:r w:rsidRPr="00C5504A">
        <w:t xml:space="preserve"> and lifting up skirts. </w:t>
      </w:r>
    </w:p>
    <w:p w14:paraId="0B31ED71" w14:textId="77777777" w:rsidR="0095674A" w:rsidRPr="00C5504A" w:rsidRDefault="0095674A" w:rsidP="00382790">
      <w:pPr>
        <w:pStyle w:val="Default"/>
      </w:pPr>
    </w:p>
    <w:p w14:paraId="156EBA68" w14:textId="77777777" w:rsidR="00555DD5" w:rsidRPr="00C5504A" w:rsidRDefault="003F0F6D">
      <w:pPr>
        <w:pStyle w:val="Default"/>
        <w:numPr>
          <w:ilvl w:val="0"/>
          <w:numId w:val="21"/>
        </w:numPr>
        <w:ind w:left="360"/>
      </w:pPr>
      <w:r w:rsidRPr="00C5504A">
        <w:t xml:space="preserve">understand that </w:t>
      </w:r>
      <w:r w:rsidR="00C5504A" w:rsidRPr="00C5504A">
        <w:t>all</w:t>
      </w:r>
      <w:r w:rsidRPr="00C5504A">
        <w:t xml:space="preserve"> the above can be driven by wider societal factors beyond the school and college, such as everyday sexist stereotypes and everyday sexist language. </w:t>
      </w:r>
    </w:p>
    <w:p w14:paraId="53F1DDA7" w14:textId="77777777" w:rsidR="00956304" w:rsidRPr="00C5504A" w:rsidRDefault="00956304" w:rsidP="00956304">
      <w:pPr>
        <w:pStyle w:val="Default"/>
      </w:pPr>
    </w:p>
    <w:p w14:paraId="00D14084" w14:textId="77777777" w:rsidR="00555DD5" w:rsidRPr="00C5504A" w:rsidRDefault="00555DD5">
      <w:pPr>
        <w:pStyle w:val="Default"/>
        <w:numPr>
          <w:ilvl w:val="0"/>
          <w:numId w:val="21"/>
        </w:numPr>
        <w:ind w:left="360"/>
      </w:pPr>
      <w:r w:rsidRPr="00C5504A">
        <w:t>ensure this is addressed through our sequential RSHE program.</w:t>
      </w:r>
    </w:p>
    <w:p w14:paraId="76A4AA31" w14:textId="77777777" w:rsidR="00555DD5" w:rsidRPr="00C5504A" w:rsidRDefault="00555DD5" w:rsidP="00555DD5">
      <w:pPr>
        <w:pStyle w:val="ListParagraph"/>
        <w:rPr>
          <w:sz w:val="24"/>
          <w:szCs w:val="24"/>
        </w:rPr>
      </w:pPr>
    </w:p>
    <w:p w14:paraId="26221A61" w14:textId="77777777" w:rsidR="00555DD5" w:rsidRPr="00C5504A" w:rsidRDefault="00555DD5">
      <w:pPr>
        <w:pStyle w:val="Default"/>
        <w:numPr>
          <w:ilvl w:val="0"/>
          <w:numId w:val="21"/>
        </w:numPr>
        <w:ind w:left="360"/>
      </w:pPr>
      <w:r w:rsidRPr="00C5504A">
        <w:t>ensure all incidents are recorded and acted upon swiftly.</w:t>
      </w:r>
    </w:p>
    <w:p w14:paraId="055AD4EE" w14:textId="77777777" w:rsidR="004A1851" w:rsidRPr="00C5504A" w:rsidRDefault="004A1851" w:rsidP="004A1851">
      <w:pPr>
        <w:pStyle w:val="ListParagraph"/>
        <w:rPr>
          <w:sz w:val="24"/>
          <w:szCs w:val="24"/>
        </w:rPr>
      </w:pPr>
    </w:p>
    <w:p w14:paraId="08A77233" w14:textId="77777777" w:rsidR="004A1851" w:rsidRPr="00C5504A" w:rsidRDefault="004A1851" w:rsidP="004A1851">
      <w:pPr>
        <w:pStyle w:val="Default"/>
      </w:pPr>
      <w:r w:rsidRPr="00C5504A">
        <w:rPr>
          <w:b/>
        </w:rPr>
        <w:t>Consent</w:t>
      </w:r>
      <w:r w:rsidRPr="00C5504A">
        <w:t xml:space="preserve"> is about having the freedom and capacity to choose. Consent can be withdrawn at </w:t>
      </w:r>
      <w:r w:rsidR="004822CA" w:rsidRPr="00C5504A">
        <w:t>any time</w:t>
      </w:r>
      <w:r w:rsidRPr="00C5504A">
        <w:t xml:space="preserve">. </w:t>
      </w:r>
    </w:p>
    <w:p w14:paraId="1AD4C9CC" w14:textId="77777777" w:rsidR="00893369" w:rsidRPr="00C5504A" w:rsidRDefault="00893369" w:rsidP="005F26FA">
      <w:pPr>
        <w:pStyle w:val="Default"/>
      </w:pPr>
    </w:p>
    <w:p w14:paraId="704E6495" w14:textId="79411B09" w:rsidR="003F0F6D" w:rsidRPr="00C5504A" w:rsidRDefault="003F0F6D" w:rsidP="00956304">
      <w:pPr>
        <w:pStyle w:val="Default"/>
      </w:pPr>
      <w:r w:rsidRPr="00C5504A">
        <w:t>We recognise children with Special Educational Needs and Disabilities (SEND) are more likely to be abused than their peers. Additional barriers can sometimes exist when recognising abuse in SEND children.</w:t>
      </w:r>
      <w:r w:rsidR="00956304" w:rsidRPr="00C5504A">
        <w:t xml:space="preserve">  </w:t>
      </w:r>
      <w:r w:rsidR="00B6322F" w:rsidRPr="00C5504A">
        <w:t>Therefore,</w:t>
      </w:r>
      <w:r w:rsidRPr="00C5504A">
        <w:t xml:space="preserve"> any reports of abuse involving children with SEND will involve liaison with the Designated Safeguarding Lead</w:t>
      </w:r>
      <w:r w:rsidR="004E328E">
        <w:t>s</w:t>
      </w:r>
      <w:r w:rsidRPr="00C5504A">
        <w:t xml:space="preserve"> and the SENCO </w:t>
      </w:r>
    </w:p>
    <w:p w14:paraId="5DB962C8" w14:textId="4561683C" w:rsidR="00C749FB" w:rsidRPr="00C5504A" w:rsidRDefault="003F0F6D" w:rsidP="003F0F6D">
      <w:pPr>
        <w:pStyle w:val="Default"/>
        <w:spacing w:after="79"/>
      </w:pPr>
      <w:r w:rsidRPr="00C5504A">
        <w:t xml:space="preserve">Children who are lesbian, gay, bi, or </w:t>
      </w:r>
      <w:r w:rsidRPr="00394A96">
        <w:t>trans</w:t>
      </w:r>
      <w:r w:rsidR="00F53B77">
        <w:t xml:space="preserve"> or </w:t>
      </w:r>
      <w:r w:rsidR="00781425" w:rsidRPr="00394A96">
        <w:t>gender questioning</w:t>
      </w:r>
      <w:r w:rsidRPr="00394A96">
        <w:t xml:space="preserve"> can</w:t>
      </w:r>
      <w:r w:rsidRPr="00C5504A">
        <w:t xml:space="preserve"> be targeted by their peers. In some cases, a child who is perceived by their peers to be</w:t>
      </w:r>
      <w:r w:rsidR="00781425">
        <w:t xml:space="preserve"> part of this community</w:t>
      </w:r>
      <w:r w:rsidRPr="00C5504A">
        <w:t xml:space="preserve"> (whether they are or not) can be just as vulnerable as children who identify as </w:t>
      </w:r>
      <w:r w:rsidR="00781425">
        <w:t>such.</w:t>
      </w:r>
      <w:r w:rsidR="004B2DED">
        <w:br/>
      </w:r>
    </w:p>
    <w:p w14:paraId="2C0F76C3" w14:textId="699836FF" w:rsidR="00C749FB" w:rsidRPr="004B2DED" w:rsidRDefault="004B2DED" w:rsidP="003F0F6D">
      <w:pPr>
        <w:pStyle w:val="Default"/>
        <w:spacing w:after="79"/>
        <w:rPr>
          <w:color w:val="auto"/>
        </w:rPr>
      </w:pPr>
      <w:r w:rsidRPr="002E4CB3">
        <w:rPr>
          <w:color w:val="auto"/>
        </w:rPr>
        <w:t>We</w:t>
      </w:r>
      <w:r w:rsidR="00C749FB" w:rsidRPr="002E4CB3">
        <w:rPr>
          <w:color w:val="auto"/>
        </w:rPr>
        <w:t xml:space="preserve"> specifically </w:t>
      </w:r>
      <w:r w:rsidR="0011410F" w:rsidRPr="002E4CB3">
        <w:rPr>
          <w:color w:val="auto"/>
        </w:rPr>
        <w:t xml:space="preserve">speak to single sex groups of </w:t>
      </w:r>
      <w:r w:rsidRPr="002E4CB3">
        <w:rPr>
          <w:color w:val="auto"/>
        </w:rPr>
        <w:t>pupils</w:t>
      </w:r>
      <w:r w:rsidR="0011410F" w:rsidRPr="002E4CB3">
        <w:rPr>
          <w:color w:val="auto"/>
        </w:rPr>
        <w:t xml:space="preserve"> for their view</w:t>
      </w:r>
      <w:r w:rsidRPr="002E4CB3">
        <w:rPr>
          <w:color w:val="auto"/>
        </w:rPr>
        <w:t>s.</w:t>
      </w:r>
      <w:r w:rsidR="00C749FB" w:rsidRPr="004B2DED">
        <w:t xml:space="preserve"> LGBT</w:t>
      </w:r>
      <w:r w:rsidR="00781425" w:rsidRPr="004B2DED">
        <w:t>/gender questioning</w:t>
      </w:r>
      <w:r w:rsidR="00781425" w:rsidRPr="004B2DED">
        <w:rPr>
          <w:color w:val="auto"/>
        </w:rPr>
        <w:t xml:space="preserve"> </w:t>
      </w:r>
      <w:r w:rsidR="00C749FB" w:rsidRPr="004B2DED">
        <w:rPr>
          <w:color w:val="auto"/>
        </w:rPr>
        <w:t>students</w:t>
      </w:r>
      <w:r w:rsidRPr="004B2DED">
        <w:rPr>
          <w:color w:val="auto"/>
        </w:rPr>
        <w:t xml:space="preserve"> will be given support </w:t>
      </w:r>
      <w:r>
        <w:rPr>
          <w:color w:val="auto"/>
        </w:rPr>
        <w:t>from our mental health leads or wider DSL team</w:t>
      </w:r>
      <w:r w:rsidRPr="004B2DED">
        <w:rPr>
          <w:color w:val="auto"/>
        </w:rPr>
        <w:t xml:space="preserve">. </w:t>
      </w:r>
    </w:p>
    <w:p w14:paraId="684BE417" w14:textId="77777777" w:rsidR="00970F86" w:rsidRPr="00C5504A" w:rsidRDefault="00970F86" w:rsidP="003F0F6D">
      <w:pPr>
        <w:pStyle w:val="Default"/>
        <w:spacing w:after="79"/>
        <w:rPr>
          <w:color w:val="auto"/>
        </w:rPr>
      </w:pPr>
    </w:p>
    <w:p w14:paraId="427A2A9C" w14:textId="77777777" w:rsidR="00564031" w:rsidRPr="00C5504A" w:rsidRDefault="00970F86" w:rsidP="00D50A60">
      <w:pPr>
        <w:pStyle w:val="Default"/>
        <w:spacing w:after="79"/>
        <w:rPr>
          <w:b/>
          <w:bCs/>
          <w:color w:val="00B050"/>
        </w:rPr>
      </w:pPr>
      <w:r w:rsidRPr="00C5504A">
        <w:rPr>
          <w:color w:val="auto"/>
        </w:rPr>
        <w:t>We will follow outlined guidance</w:t>
      </w:r>
      <w:r w:rsidR="007F1D43" w:rsidRPr="00C5504A">
        <w:rPr>
          <w:color w:val="auto"/>
        </w:rPr>
        <w:t xml:space="preserve"> and risk assessment</w:t>
      </w:r>
      <w:r w:rsidRPr="00C5504A">
        <w:rPr>
          <w:color w:val="auto"/>
        </w:rPr>
        <w:t xml:space="preserve"> </w:t>
      </w:r>
      <w:r w:rsidR="00956304" w:rsidRPr="00C5504A">
        <w:rPr>
          <w:color w:val="auto"/>
        </w:rPr>
        <w:t>i</w:t>
      </w:r>
      <w:r w:rsidRPr="00C5504A">
        <w:rPr>
          <w:color w:val="auto"/>
        </w:rPr>
        <w:t xml:space="preserve">n any cases of sexual violence and harassment between </w:t>
      </w:r>
      <w:r w:rsidR="007F1D43" w:rsidRPr="00C5504A">
        <w:rPr>
          <w:color w:val="auto"/>
        </w:rPr>
        <w:t xml:space="preserve">our </w:t>
      </w:r>
      <w:r w:rsidRPr="00C5504A">
        <w:rPr>
          <w:color w:val="auto"/>
        </w:rPr>
        <w:t>students</w:t>
      </w:r>
      <w:r w:rsidR="00D50A60" w:rsidRPr="00C5504A">
        <w:rPr>
          <w:color w:val="auto"/>
        </w:rPr>
        <w:t xml:space="preserve"> outlined in </w:t>
      </w:r>
      <w:r w:rsidR="00564031" w:rsidRPr="00C5504A">
        <w:rPr>
          <w:color w:val="auto"/>
        </w:rPr>
        <w:t>Part 5 of Keeping Children Safe in Education</w:t>
      </w:r>
      <w:r w:rsidR="004B13B5" w:rsidRPr="00C5504A">
        <w:rPr>
          <w:color w:val="auto"/>
        </w:rPr>
        <w:t xml:space="preserve"> </w:t>
      </w:r>
      <w:r w:rsidR="00B6322F" w:rsidRPr="00C5504A">
        <w:rPr>
          <w:color w:val="auto"/>
        </w:rPr>
        <w:t>and</w:t>
      </w:r>
      <w:r w:rsidR="00A47963" w:rsidRPr="00C5504A">
        <w:rPr>
          <w:color w:val="auto"/>
        </w:rPr>
        <w:t xml:space="preserve"> consult tools </w:t>
      </w:r>
      <w:r w:rsidR="0053290A">
        <w:rPr>
          <w:color w:val="auto"/>
        </w:rPr>
        <w:t xml:space="preserve">such as risk assessment and safety plan templates </w:t>
      </w:r>
      <w:r w:rsidR="00A47963" w:rsidRPr="00C5504A">
        <w:rPr>
          <w:color w:val="auto"/>
        </w:rPr>
        <w:t xml:space="preserve">and </w:t>
      </w:r>
      <w:r w:rsidR="00A47963" w:rsidRPr="00910D96">
        <w:rPr>
          <w:color w:val="auto"/>
        </w:rPr>
        <w:t xml:space="preserve">advice </w:t>
      </w:r>
      <w:r w:rsidR="004B13B5" w:rsidRPr="00910D96">
        <w:rPr>
          <w:color w:val="auto"/>
        </w:rPr>
        <w:t>available locall</w:t>
      </w:r>
      <w:r w:rsidR="00A47963" w:rsidRPr="00910D96">
        <w:rPr>
          <w:color w:val="auto"/>
        </w:rPr>
        <w:t>y.</w:t>
      </w:r>
    </w:p>
    <w:p w14:paraId="63C17DDC" w14:textId="77777777" w:rsidR="00D50A60" w:rsidRPr="00C5504A" w:rsidRDefault="00D50A60" w:rsidP="00D50A60">
      <w:pPr>
        <w:pStyle w:val="Default"/>
        <w:spacing w:after="79"/>
        <w:rPr>
          <w:b/>
          <w:bCs/>
          <w:color w:val="auto"/>
        </w:rPr>
      </w:pPr>
    </w:p>
    <w:p w14:paraId="11063CF0" w14:textId="2AB516DF" w:rsidR="00DA7B9B" w:rsidRPr="00C5504A" w:rsidRDefault="007F1187" w:rsidP="007C7E74">
      <w:pPr>
        <w:rPr>
          <w:rFonts w:ascii="Arial" w:hAnsi="Arial" w:cs="Arial"/>
          <w:sz w:val="24"/>
          <w:szCs w:val="24"/>
          <w:lang w:eastAsia="en-GB"/>
        </w:rPr>
      </w:pPr>
      <w:r w:rsidRPr="00C5504A">
        <w:rPr>
          <w:rFonts w:ascii="Arial" w:hAnsi="Arial" w:cs="Arial"/>
          <w:sz w:val="24"/>
          <w:szCs w:val="24"/>
          <w:lang w:eastAsia="en-GB"/>
        </w:rPr>
        <w:t>V</w:t>
      </w:r>
      <w:r w:rsidR="00584C70" w:rsidRPr="00C5504A">
        <w:rPr>
          <w:rFonts w:ascii="Arial" w:hAnsi="Arial" w:cs="Arial"/>
          <w:sz w:val="24"/>
          <w:szCs w:val="24"/>
          <w:lang w:eastAsia="en-GB"/>
        </w:rPr>
        <w:t xml:space="preserve">ictim’s will never be blamed or made to feel ashamed for coming forward. We will </w:t>
      </w:r>
      <w:r w:rsidRPr="00C5504A">
        <w:rPr>
          <w:rFonts w:ascii="Arial" w:hAnsi="Arial" w:cs="Arial"/>
          <w:sz w:val="24"/>
          <w:szCs w:val="24"/>
          <w:lang w:eastAsia="en-GB"/>
        </w:rPr>
        <w:t xml:space="preserve">ensure </w:t>
      </w:r>
      <w:r w:rsidR="00584C70" w:rsidRPr="00C5504A">
        <w:rPr>
          <w:rFonts w:ascii="Arial" w:hAnsi="Arial" w:cs="Arial"/>
          <w:sz w:val="24"/>
          <w:szCs w:val="24"/>
          <w:lang w:eastAsia="en-GB"/>
        </w:rPr>
        <w:t xml:space="preserve">support </w:t>
      </w:r>
      <w:r w:rsidRPr="00C5504A">
        <w:rPr>
          <w:rFonts w:ascii="Arial" w:hAnsi="Arial" w:cs="Arial"/>
          <w:sz w:val="24"/>
          <w:szCs w:val="24"/>
          <w:lang w:eastAsia="en-GB"/>
        </w:rPr>
        <w:t xml:space="preserve">for the </w:t>
      </w:r>
      <w:r w:rsidR="00584C70" w:rsidRPr="00C5504A">
        <w:rPr>
          <w:rFonts w:ascii="Arial" w:hAnsi="Arial" w:cs="Arial"/>
          <w:sz w:val="24"/>
          <w:szCs w:val="24"/>
          <w:lang w:eastAsia="en-GB"/>
        </w:rPr>
        <w:t xml:space="preserve">alleged perpetrator as well as </w:t>
      </w:r>
      <w:r w:rsidRPr="00C5504A">
        <w:rPr>
          <w:rFonts w:ascii="Arial" w:hAnsi="Arial" w:cs="Arial"/>
          <w:sz w:val="24"/>
          <w:szCs w:val="24"/>
          <w:lang w:eastAsia="en-GB"/>
        </w:rPr>
        <w:t xml:space="preserve">the </w:t>
      </w:r>
      <w:r w:rsidR="00584C70" w:rsidRPr="00C5504A">
        <w:rPr>
          <w:rFonts w:ascii="Arial" w:hAnsi="Arial" w:cs="Arial"/>
          <w:sz w:val="24"/>
          <w:szCs w:val="24"/>
          <w:lang w:eastAsia="en-GB"/>
        </w:rPr>
        <w:t>alleged victim throughout the process. S</w:t>
      </w:r>
      <w:r w:rsidRPr="00C5504A">
        <w:rPr>
          <w:rFonts w:ascii="Arial" w:hAnsi="Arial" w:cs="Arial"/>
          <w:sz w:val="24"/>
          <w:szCs w:val="24"/>
          <w:lang w:eastAsia="en-GB"/>
        </w:rPr>
        <w:t>upport</w:t>
      </w:r>
      <w:r w:rsidR="00584C70" w:rsidRPr="00C5504A">
        <w:rPr>
          <w:rFonts w:ascii="Arial" w:hAnsi="Arial" w:cs="Arial"/>
          <w:sz w:val="24"/>
          <w:szCs w:val="24"/>
          <w:lang w:eastAsia="en-GB"/>
        </w:rPr>
        <w:t xml:space="preserve"> can run alongside </w:t>
      </w:r>
      <w:r w:rsidRPr="00C5504A">
        <w:rPr>
          <w:rFonts w:ascii="Arial" w:hAnsi="Arial" w:cs="Arial"/>
          <w:sz w:val="24"/>
          <w:szCs w:val="24"/>
          <w:lang w:eastAsia="en-GB"/>
        </w:rPr>
        <w:t>any sanctions</w:t>
      </w:r>
      <w:r w:rsidR="00584C70" w:rsidRPr="00C5504A">
        <w:rPr>
          <w:rFonts w:ascii="Arial" w:hAnsi="Arial" w:cs="Arial"/>
          <w:sz w:val="24"/>
          <w:szCs w:val="24"/>
          <w:lang w:eastAsia="en-GB"/>
        </w:rPr>
        <w:t xml:space="preserve"> for perpetrator as we realise perpetrators</w:t>
      </w:r>
      <w:r w:rsidR="00710035" w:rsidRPr="00C5504A">
        <w:rPr>
          <w:rFonts w:ascii="Arial" w:hAnsi="Arial" w:cs="Arial"/>
          <w:sz w:val="24"/>
          <w:szCs w:val="24"/>
          <w:lang w:eastAsia="en-GB"/>
        </w:rPr>
        <w:t xml:space="preserve"> may</w:t>
      </w:r>
      <w:r w:rsidR="00584C70" w:rsidRPr="00C5504A">
        <w:rPr>
          <w:rFonts w:ascii="Arial" w:hAnsi="Arial" w:cs="Arial"/>
          <w:sz w:val="24"/>
          <w:szCs w:val="24"/>
          <w:lang w:eastAsia="en-GB"/>
        </w:rPr>
        <w:t xml:space="preserve"> be victims themselves.</w:t>
      </w:r>
      <w:r w:rsidR="00DA7B9B" w:rsidRPr="00C5504A">
        <w:rPr>
          <w:rFonts w:ascii="Arial" w:hAnsi="Arial" w:cs="Arial"/>
          <w:sz w:val="24"/>
          <w:szCs w:val="24"/>
          <w:lang w:eastAsia="en-GB"/>
        </w:rPr>
        <w:t xml:space="preserve"> </w:t>
      </w:r>
      <w:r w:rsidR="00912331" w:rsidRPr="00C5504A">
        <w:rPr>
          <w:rFonts w:ascii="Arial" w:hAnsi="Arial" w:cs="Arial"/>
          <w:sz w:val="24"/>
          <w:szCs w:val="24"/>
          <w:lang w:eastAsia="en-GB"/>
        </w:rPr>
        <w:t>(</w:t>
      </w:r>
      <w:r w:rsidR="00B6322F" w:rsidRPr="00C5504A">
        <w:rPr>
          <w:rFonts w:ascii="Arial" w:hAnsi="Arial" w:cs="Arial"/>
          <w:sz w:val="24"/>
          <w:szCs w:val="24"/>
          <w:lang w:eastAsia="en-GB"/>
        </w:rPr>
        <w:t>We</w:t>
      </w:r>
      <w:r w:rsidR="00912331" w:rsidRPr="00C5504A">
        <w:rPr>
          <w:rFonts w:ascii="Arial" w:hAnsi="Arial" w:cs="Arial"/>
          <w:sz w:val="24"/>
          <w:szCs w:val="24"/>
          <w:lang w:eastAsia="en-GB"/>
        </w:rPr>
        <w:t xml:space="preserve"> are aware that the term victim and perpetrator may not be how children identify themselves and will be considerate of this especially when talking to students/parents)</w:t>
      </w:r>
    </w:p>
    <w:p w14:paraId="375C78C3" w14:textId="67E50C58" w:rsidR="00CB5E51" w:rsidRPr="00B6322F" w:rsidRDefault="00DA7B9B" w:rsidP="007C7E74">
      <w:pPr>
        <w:rPr>
          <w:rFonts w:ascii="Arial" w:hAnsi="Arial" w:cs="Arial"/>
          <w:sz w:val="24"/>
          <w:szCs w:val="24"/>
          <w:lang w:eastAsia="en-GB"/>
        </w:rPr>
      </w:pPr>
      <w:r w:rsidRPr="00B6322F">
        <w:rPr>
          <w:rFonts w:ascii="Arial" w:hAnsi="Arial" w:cs="Arial"/>
          <w:sz w:val="24"/>
          <w:szCs w:val="24"/>
          <w:lang w:eastAsia="en-GB"/>
        </w:rPr>
        <w:t xml:space="preserve">We will seek advice </w:t>
      </w:r>
      <w:r w:rsidR="00A47963" w:rsidRPr="00B6322F">
        <w:rPr>
          <w:rFonts w:ascii="Arial" w:hAnsi="Arial" w:cs="Arial"/>
          <w:sz w:val="24"/>
          <w:szCs w:val="24"/>
          <w:lang w:eastAsia="en-GB"/>
        </w:rPr>
        <w:t xml:space="preserve">and support </w:t>
      </w:r>
      <w:r w:rsidRPr="00B6322F">
        <w:rPr>
          <w:rFonts w:ascii="Arial" w:hAnsi="Arial" w:cs="Arial"/>
          <w:sz w:val="24"/>
          <w:szCs w:val="24"/>
          <w:lang w:eastAsia="en-GB"/>
        </w:rPr>
        <w:t>from other agencies such as police or social care if the case is above early</w:t>
      </w:r>
      <w:r w:rsidR="00DF5EBE">
        <w:rPr>
          <w:rFonts w:ascii="Arial" w:hAnsi="Arial" w:cs="Arial"/>
          <w:sz w:val="24"/>
          <w:szCs w:val="24"/>
          <w:lang w:eastAsia="en-GB"/>
        </w:rPr>
        <w:t>/</w:t>
      </w:r>
      <w:r w:rsidR="00DF5EBE">
        <w:rPr>
          <w:rFonts w:ascii="Arial" w:hAnsi="Arial" w:cs="Arial"/>
          <w:color w:val="4EA72E"/>
          <w:sz w:val="24"/>
          <w:szCs w:val="24"/>
          <w:lang w:eastAsia="en-GB"/>
        </w:rPr>
        <w:t>family</w:t>
      </w:r>
      <w:r>
        <w:rPr>
          <w:rFonts w:ascii="Arial" w:hAnsi="Arial" w:cs="Arial"/>
          <w:color w:val="4EA72E"/>
          <w:sz w:val="24"/>
          <w:szCs w:val="24"/>
          <w:lang w:eastAsia="en-GB"/>
        </w:rPr>
        <w:t xml:space="preserve"> help</w:t>
      </w:r>
      <w:r w:rsidRPr="00B6322F">
        <w:rPr>
          <w:rFonts w:ascii="Arial" w:hAnsi="Arial" w:cs="Arial"/>
          <w:sz w:val="24"/>
          <w:szCs w:val="24"/>
          <w:lang w:eastAsia="en-GB"/>
        </w:rPr>
        <w:t xml:space="preserve"> or internal management.</w:t>
      </w:r>
      <w:r w:rsidR="007F1D43" w:rsidRPr="00B6322F">
        <w:rPr>
          <w:rFonts w:ascii="Arial" w:hAnsi="Arial" w:cs="Arial"/>
          <w:sz w:val="24"/>
          <w:szCs w:val="24"/>
          <w:lang w:eastAsia="en-GB"/>
        </w:rPr>
        <w:t xml:space="preserve"> </w:t>
      </w:r>
    </w:p>
    <w:p w14:paraId="7191A5CE" w14:textId="77777777" w:rsidR="009360F9" w:rsidRPr="00B6322F" w:rsidRDefault="009360F9" w:rsidP="007C7E74">
      <w:pPr>
        <w:rPr>
          <w:rFonts w:ascii="Arial" w:hAnsi="Arial" w:cs="Arial"/>
          <w:sz w:val="24"/>
          <w:szCs w:val="24"/>
          <w:lang w:eastAsia="en-GB"/>
        </w:rPr>
      </w:pPr>
      <w:r w:rsidRPr="00B6322F">
        <w:rPr>
          <w:rFonts w:ascii="Arial" w:hAnsi="Arial" w:cs="Arial"/>
          <w:sz w:val="24"/>
          <w:szCs w:val="24"/>
          <w:lang w:eastAsia="en-GB"/>
        </w:rPr>
        <w:t>Any incidents of sexual violence will be reported to police.</w:t>
      </w:r>
      <w:r w:rsidR="00A47963" w:rsidRPr="00B6322F">
        <w:rPr>
          <w:rFonts w:ascii="Arial" w:hAnsi="Arial" w:cs="Arial"/>
          <w:sz w:val="24"/>
          <w:szCs w:val="24"/>
          <w:lang w:eastAsia="en-GB"/>
        </w:rPr>
        <w:t xml:space="preserve"> </w:t>
      </w:r>
      <w:r w:rsidR="002921F9" w:rsidRPr="00B6322F">
        <w:rPr>
          <w:rFonts w:ascii="Arial" w:hAnsi="Arial" w:cs="Arial"/>
          <w:sz w:val="24"/>
          <w:szCs w:val="24"/>
          <w:lang w:eastAsia="en-GB"/>
        </w:rPr>
        <w:t xml:space="preserve">If police then interview a </w:t>
      </w:r>
      <w:r w:rsidR="004822CA" w:rsidRPr="00B6322F">
        <w:rPr>
          <w:rFonts w:ascii="Arial" w:hAnsi="Arial" w:cs="Arial"/>
          <w:sz w:val="24"/>
          <w:szCs w:val="24"/>
          <w:lang w:eastAsia="en-GB"/>
        </w:rPr>
        <w:t>student,</w:t>
      </w:r>
      <w:r w:rsidR="002921F9" w:rsidRPr="00B6322F">
        <w:rPr>
          <w:rFonts w:ascii="Arial" w:hAnsi="Arial" w:cs="Arial"/>
          <w:sz w:val="24"/>
          <w:szCs w:val="24"/>
          <w:lang w:eastAsia="en-GB"/>
        </w:rPr>
        <w:t xml:space="preserve"> we understand the requirement for an Appropriate Adult to be present</w:t>
      </w:r>
      <w:r w:rsidR="004E328E">
        <w:rPr>
          <w:rFonts w:ascii="Arial" w:hAnsi="Arial" w:cs="Arial"/>
          <w:sz w:val="24"/>
          <w:szCs w:val="24"/>
          <w:lang w:eastAsia="en-GB"/>
        </w:rPr>
        <w:t xml:space="preserve"> e.g. the child’s parent</w:t>
      </w:r>
      <w:r w:rsidR="00B6322F" w:rsidRPr="00B6322F">
        <w:rPr>
          <w:rFonts w:ascii="Arial" w:hAnsi="Arial" w:cs="Arial"/>
          <w:sz w:val="24"/>
          <w:szCs w:val="24"/>
          <w:lang w:eastAsia="en-GB"/>
        </w:rPr>
        <w:t>.</w:t>
      </w:r>
    </w:p>
    <w:p w14:paraId="7B92CF49" w14:textId="77777777" w:rsidR="00A47963" w:rsidRPr="00910D96" w:rsidRDefault="00A47963" w:rsidP="007C7E74">
      <w:pPr>
        <w:rPr>
          <w:rFonts w:ascii="Arial" w:hAnsi="Arial" w:cs="Arial"/>
          <w:sz w:val="24"/>
          <w:szCs w:val="24"/>
          <w:u w:val="single"/>
          <w:lang w:eastAsia="en-GB"/>
        </w:rPr>
      </w:pPr>
      <w:r w:rsidRPr="00910D96">
        <w:rPr>
          <w:rFonts w:ascii="Arial" w:hAnsi="Arial" w:cs="Arial"/>
          <w:sz w:val="24"/>
          <w:szCs w:val="24"/>
          <w:lang w:eastAsia="en-GB"/>
        </w:rPr>
        <w:t>We will look to police to support with risk assessments and information sharing, as to how any case of sexual violence</w:t>
      </w:r>
      <w:r w:rsidR="00BB672A" w:rsidRPr="00910D96">
        <w:rPr>
          <w:rFonts w:ascii="Arial" w:hAnsi="Arial" w:cs="Arial"/>
          <w:sz w:val="24"/>
          <w:szCs w:val="24"/>
          <w:lang w:eastAsia="en-GB"/>
        </w:rPr>
        <w:t xml:space="preserve"> investigation</w:t>
      </w:r>
      <w:r w:rsidRPr="00910D96">
        <w:rPr>
          <w:rFonts w:ascii="Arial" w:hAnsi="Arial" w:cs="Arial"/>
          <w:sz w:val="24"/>
          <w:szCs w:val="24"/>
          <w:lang w:eastAsia="en-GB"/>
        </w:rPr>
        <w:t xml:space="preserve"> is progressing</w:t>
      </w:r>
      <w:r w:rsidR="00BB672A" w:rsidRPr="00910D96">
        <w:rPr>
          <w:rFonts w:ascii="Arial" w:hAnsi="Arial" w:cs="Arial"/>
          <w:sz w:val="24"/>
          <w:szCs w:val="24"/>
          <w:lang w:eastAsia="en-GB"/>
        </w:rPr>
        <w:t>.</w:t>
      </w:r>
    </w:p>
    <w:p w14:paraId="4A2722AC" w14:textId="77777777" w:rsidR="003C040B" w:rsidRPr="00394A96" w:rsidRDefault="003C040B" w:rsidP="003C040B">
      <w:pPr>
        <w:rPr>
          <w:rStyle w:val="Hyperlink"/>
          <w:b/>
          <w:bCs/>
          <w:color w:val="000000"/>
          <w:sz w:val="24"/>
          <w:szCs w:val="24"/>
        </w:rPr>
      </w:pPr>
      <w:r w:rsidRPr="00394A96">
        <w:rPr>
          <w:rFonts w:ascii="Arial" w:hAnsi="Arial" w:cs="Arial"/>
          <w:color w:val="000000"/>
          <w:sz w:val="24"/>
          <w:szCs w:val="24"/>
          <w:lang w:eastAsia="en-GB"/>
        </w:rPr>
        <w:t xml:space="preserve">WSCP dedicated page </w:t>
      </w:r>
      <w:hyperlink r:id="rId67" w:history="1">
        <w:r w:rsidRPr="00394A96">
          <w:rPr>
            <w:rStyle w:val="Hyperlink"/>
            <w:color w:val="000000"/>
          </w:rPr>
          <w:t>Understanding Sexual Behaviour - Wakefield Safeguarding Children (wakefieldscp.org.uk)</w:t>
        </w:r>
      </w:hyperlink>
      <w:r w:rsidRPr="00394A96">
        <w:rPr>
          <w:color w:val="000000"/>
        </w:rPr>
        <w:t xml:space="preserve"> which also leads to school specific resources</w:t>
      </w:r>
      <w:r w:rsidR="004E328E" w:rsidRPr="00394A96">
        <w:rPr>
          <w:color w:val="000000"/>
        </w:rPr>
        <w:t xml:space="preserve"> – risk assessment and safety plan templates. </w:t>
      </w:r>
    </w:p>
    <w:p w14:paraId="5A6A03C3" w14:textId="77777777" w:rsidR="00CB5879" w:rsidRPr="00B6322F" w:rsidRDefault="00CB5879" w:rsidP="00CB5879">
      <w:pPr>
        <w:rPr>
          <w:rFonts w:ascii="Arial" w:hAnsi="Arial" w:cs="Arial"/>
          <w:b/>
          <w:sz w:val="24"/>
          <w:szCs w:val="24"/>
          <w:u w:val="single"/>
          <w:lang w:eastAsia="en-GB"/>
        </w:rPr>
      </w:pPr>
      <w:r w:rsidRPr="00B6322F">
        <w:rPr>
          <w:rFonts w:ascii="Arial" w:hAnsi="Arial" w:cs="Arial"/>
          <w:b/>
          <w:sz w:val="24"/>
          <w:szCs w:val="24"/>
          <w:u w:val="single"/>
          <w:lang w:eastAsia="en-GB"/>
        </w:rPr>
        <w:lastRenderedPageBreak/>
        <w:t>National Harmful Sexual Behaviour Support Service</w:t>
      </w:r>
    </w:p>
    <w:p w14:paraId="301F4388" w14:textId="77777777" w:rsidR="00CB5879" w:rsidRPr="008B1D07" w:rsidRDefault="009D7152" w:rsidP="00CB5879">
      <w:pPr>
        <w:rPr>
          <w:rStyle w:val="Hyperlink"/>
          <w:b/>
          <w:bCs/>
          <w:sz w:val="24"/>
          <w:szCs w:val="24"/>
        </w:rPr>
      </w:pPr>
      <w:hyperlink r:id="rId68" w:history="1">
        <w:r w:rsidR="00CB5879" w:rsidRPr="008B1D07">
          <w:rPr>
            <w:rStyle w:val="Hyperlink"/>
            <w:b/>
            <w:bCs/>
            <w:sz w:val="24"/>
            <w:szCs w:val="24"/>
          </w:rPr>
          <w:t>Harmful Sexual Behaviour Support Service | SWGfL</w:t>
        </w:r>
      </w:hyperlink>
    </w:p>
    <w:p w14:paraId="3A6E7D44" w14:textId="77777777" w:rsidR="005C4C8C" w:rsidRPr="008B1D07" w:rsidRDefault="00584C70" w:rsidP="007C7E74">
      <w:pPr>
        <w:rPr>
          <w:rFonts w:ascii="Arial" w:hAnsi="Arial" w:cs="Arial"/>
          <w:sz w:val="24"/>
          <w:szCs w:val="24"/>
          <w:u w:val="single"/>
          <w:lang w:eastAsia="en-GB"/>
        </w:rPr>
      </w:pPr>
      <w:r w:rsidRPr="008B1D07">
        <w:rPr>
          <w:rFonts w:ascii="Arial" w:hAnsi="Arial" w:cs="Arial"/>
          <w:sz w:val="24"/>
          <w:szCs w:val="24"/>
          <w:u w:val="single"/>
          <w:lang w:eastAsia="en-GB"/>
        </w:rPr>
        <w:t>S</w:t>
      </w:r>
      <w:r w:rsidR="005C4C8C" w:rsidRPr="008B1D07">
        <w:rPr>
          <w:rFonts w:ascii="Arial" w:hAnsi="Arial" w:cs="Arial"/>
          <w:sz w:val="24"/>
          <w:szCs w:val="24"/>
          <w:u w:val="single"/>
          <w:lang w:eastAsia="en-GB"/>
        </w:rPr>
        <w:t xml:space="preserve">exual </w:t>
      </w:r>
      <w:r w:rsidR="006D2462" w:rsidRPr="008B1D07">
        <w:rPr>
          <w:rFonts w:ascii="Arial" w:hAnsi="Arial" w:cs="Arial"/>
          <w:sz w:val="24"/>
          <w:szCs w:val="24"/>
          <w:u w:val="single"/>
          <w:lang w:eastAsia="en-GB"/>
        </w:rPr>
        <w:t>A</w:t>
      </w:r>
      <w:r w:rsidR="005C4C8C" w:rsidRPr="008B1D07">
        <w:rPr>
          <w:rFonts w:ascii="Arial" w:hAnsi="Arial" w:cs="Arial"/>
          <w:sz w:val="24"/>
          <w:szCs w:val="24"/>
          <w:u w:val="single"/>
          <w:lang w:eastAsia="en-GB"/>
        </w:rPr>
        <w:t xml:space="preserve">ssault </w:t>
      </w:r>
      <w:r w:rsidR="006D2462" w:rsidRPr="008B1D07">
        <w:rPr>
          <w:rFonts w:ascii="Arial" w:hAnsi="Arial" w:cs="Arial"/>
          <w:sz w:val="24"/>
          <w:szCs w:val="24"/>
          <w:u w:val="single"/>
          <w:lang w:eastAsia="en-GB"/>
        </w:rPr>
        <w:t>Referral C</w:t>
      </w:r>
      <w:r w:rsidR="005C4C8C" w:rsidRPr="008B1D07">
        <w:rPr>
          <w:rFonts w:ascii="Arial" w:hAnsi="Arial" w:cs="Arial"/>
          <w:sz w:val="24"/>
          <w:szCs w:val="24"/>
          <w:u w:val="single"/>
          <w:lang w:eastAsia="en-GB"/>
        </w:rPr>
        <w:t>entre</w:t>
      </w:r>
      <w:r w:rsidR="006D2462" w:rsidRPr="008B1D07">
        <w:rPr>
          <w:rFonts w:ascii="Arial" w:hAnsi="Arial" w:cs="Arial"/>
          <w:sz w:val="24"/>
          <w:szCs w:val="24"/>
          <w:u w:val="single"/>
          <w:lang w:eastAsia="en-GB"/>
        </w:rPr>
        <w:t xml:space="preserve"> SARC</w:t>
      </w:r>
      <w:r w:rsidR="005C4C8C" w:rsidRPr="008B1D07">
        <w:rPr>
          <w:rFonts w:ascii="Arial" w:hAnsi="Arial" w:cs="Arial"/>
          <w:sz w:val="24"/>
          <w:szCs w:val="24"/>
          <w:u w:val="single"/>
          <w:lang w:eastAsia="en-GB"/>
        </w:rPr>
        <w:t>;</w:t>
      </w:r>
      <w:r w:rsidR="006445D9" w:rsidRPr="008B1D07">
        <w:rPr>
          <w:rFonts w:ascii="Arial" w:hAnsi="Arial" w:cs="Arial"/>
          <w:sz w:val="24"/>
          <w:szCs w:val="24"/>
          <w:u w:val="single"/>
          <w:lang w:eastAsia="en-GB"/>
        </w:rPr>
        <w:t xml:space="preserve"> </w:t>
      </w:r>
      <w:r w:rsidR="006445D9" w:rsidRPr="008B1D07">
        <w:rPr>
          <w:rStyle w:val="Hyperlink"/>
          <w:b/>
          <w:bCs/>
          <w:sz w:val="24"/>
          <w:szCs w:val="24"/>
        </w:rPr>
        <w:t xml:space="preserve"> </w:t>
      </w:r>
      <w:hyperlink r:id="rId69" w:history="1">
        <w:r w:rsidR="00730343" w:rsidRPr="008B1D07">
          <w:rPr>
            <w:rStyle w:val="Hyperlink"/>
            <w:b/>
            <w:bCs/>
            <w:sz w:val="24"/>
            <w:szCs w:val="24"/>
          </w:rPr>
          <w:t>Professionals - Hazelhurst Centre (hazlehurstcentre.org)</w:t>
        </w:r>
      </w:hyperlink>
    </w:p>
    <w:p w14:paraId="3BC870C5" w14:textId="77777777" w:rsidR="006445D9" w:rsidRPr="00910D96" w:rsidRDefault="009D7152" w:rsidP="007C7E74">
      <w:pPr>
        <w:rPr>
          <w:rFonts w:ascii="Arial" w:hAnsi="Arial" w:cs="Arial"/>
          <w:b/>
          <w:bCs/>
          <w:sz w:val="24"/>
          <w:szCs w:val="24"/>
          <w:lang w:eastAsia="en-GB"/>
        </w:rPr>
      </w:pPr>
      <w:hyperlink r:id="rId70" w:history="1">
        <w:r w:rsidR="006445D9" w:rsidRPr="00910D96">
          <w:rPr>
            <w:rStyle w:val="Hyperlink"/>
            <w:b/>
            <w:bCs/>
            <w:color w:val="auto"/>
            <w:sz w:val="24"/>
            <w:szCs w:val="24"/>
          </w:rPr>
          <w:t>KCRASAC |</w:t>
        </w:r>
      </w:hyperlink>
      <w:r w:rsidR="00730343" w:rsidRPr="00910D96">
        <w:rPr>
          <w:b/>
          <w:bCs/>
          <w:sz w:val="24"/>
          <w:szCs w:val="24"/>
        </w:rPr>
        <w:t xml:space="preserve"> </w:t>
      </w:r>
      <w:r w:rsidR="00730343" w:rsidRPr="00910D96">
        <w:rPr>
          <w:rFonts w:ascii="Arial" w:hAnsi="Arial" w:cs="Arial"/>
          <w:b/>
          <w:bCs/>
          <w:sz w:val="24"/>
          <w:szCs w:val="24"/>
        </w:rPr>
        <w:t xml:space="preserve">support for rape and sexual violence age 8 </w:t>
      </w:r>
      <w:r w:rsidR="00B6322F" w:rsidRPr="00910D96">
        <w:rPr>
          <w:rFonts w:ascii="Arial" w:hAnsi="Arial" w:cs="Arial"/>
          <w:b/>
          <w:bCs/>
          <w:sz w:val="24"/>
          <w:szCs w:val="24"/>
        </w:rPr>
        <w:t>yrs.</w:t>
      </w:r>
      <w:r w:rsidR="00730343" w:rsidRPr="00910D96">
        <w:rPr>
          <w:rFonts w:ascii="Arial" w:hAnsi="Arial" w:cs="Arial"/>
          <w:b/>
          <w:bCs/>
          <w:sz w:val="24"/>
          <w:szCs w:val="24"/>
        </w:rPr>
        <w:t xml:space="preserve"> upwards.</w:t>
      </w:r>
    </w:p>
    <w:p w14:paraId="139B11F5" w14:textId="77777777" w:rsidR="00970F86" w:rsidRPr="00B6322F" w:rsidRDefault="00970F86" w:rsidP="007C7E74">
      <w:pPr>
        <w:rPr>
          <w:rFonts w:ascii="Arial" w:hAnsi="Arial" w:cs="Arial"/>
          <w:bCs/>
          <w:sz w:val="24"/>
          <w:szCs w:val="24"/>
          <w:lang w:eastAsia="en-GB"/>
        </w:rPr>
      </w:pPr>
      <w:r w:rsidRPr="00B6322F">
        <w:rPr>
          <w:rFonts w:ascii="Arial" w:hAnsi="Arial" w:cs="Arial"/>
          <w:bCs/>
          <w:sz w:val="24"/>
          <w:szCs w:val="24"/>
          <w:lang w:eastAsia="en-GB"/>
        </w:rPr>
        <w:t xml:space="preserve">In April 2021 in response to ‘Everyone’s Invited’ website testimonies the NSPCC set up a </w:t>
      </w:r>
      <w:r w:rsidR="0078313C" w:rsidRPr="00B6322F">
        <w:rPr>
          <w:rFonts w:ascii="Arial" w:hAnsi="Arial" w:cs="Arial"/>
          <w:bCs/>
          <w:sz w:val="24"/>
          <w:szCs w:val="24"/>
          <w:lang w:eastAsia="en-GB"/>
        </w:rPr>
        <w:t>Report</w:t>
      </w:r>
      <w:r w:rsidRPr="00B6322F">
        <w:rPr>
          <w:rFonts w:ascii="Arial" w:hAnsi="Arial" w:cs="Arial"/>
          <w:bCs/>
          <w:sz w:val="24"/>
          <w:szCs w:val="24"/>
          <w:lang w:eastAsia="en-GB"/>
        </w:rPr>
        <w:t xml:space="preserve"> Abuse </w:t>
      </w:r>
      <w:r w:rsidR="0078313C" w:rsidRPr="00B6322F">
        <w:rPr>
          <w:rFonts w:ascii="Arial" w:hAnsi="Arial" w:cs="Arial"/>
          <w:bCs/>
          <w:sz w:val="24"/>
          <w:szCs w:val="24"/>
          <w:lang w:eastAsia="en-GB"/>
        </w:rPr>
        <w:t xml:space="preserve">in Education </w:t>
      </w:r>
      <w:r w:rsidRPr="00B6322F">
        <w:rPr>
          <w:rFonts w:ascii="Arial" w:hAnsi="Arial" w:cs="Arial"/>
          <w:bCs/>
          <w:sz w:val="24"/>
          <w:szCs w:val="24"/>
          <w:lang w:eastAsia="en-GB"/>
        </w:rPr>
        <w:t>Helpline 0800 136 663. For children/adults/professionals and parents.</w:t>
      </w:r>
    </w:p>
    <w:p w14:paraId="3F0C960E" w14:textId="77777777" w:rsidR="007914AA" w:rsidRPr="00B6322F" w:rsidRDefault="007914AA" w:rsidP="007914AA">
      <w:pPr>
        <w:pStyle w:val="Default"/>
        <w:rPr>
          <w:b/>
          <w:bCs/>
          <w:color w:val="auto"/>
        </w:rPr>
      </w:pPr>
      <w:r w:rsidRPr="00B6322F">
        <w:rPr>
          <w:b/>
          <w:bCs/>
          <w:color w:val="auto"/>
        </w:rPr>
        <w:t>Upskirting</w:t>
      </w:r>
    </w:p>
    <w:p w14:paraId="60E57DD0" w14:textId="77777777" w:rsidR="007914AA" w:rsidRPr="00B6322F" w:rsidRDefault="007914AA" w:rsidP="007914AA">
      <w:pPr>
        <w:pStyle w:val="Default"/>
        <w:rPr>
          <w:b/>
          <w:bCs/>
          <w:color w:val="auto"/>
        </w:rPr>
      </w:pPr>
    </w:p>
    <w:p w14:paraId="5F186F86" w14:textId="77777777" w:rsidR="007914AA" w:rsidRPr="00B6322F" w:rsidRDefault="007914AA" w:rsidP="007914AA">
      <w:pPr>
        <w:pStyle w:val="Default"/>
        <w:rPr>
          <w:color w:val="281E1E"/>
          <w:lang w:val="en"/>
        </w:rPr>
      </w:pPr>
      <w:r w:rsidRPr="00B6322F">
        <w:rPr>
          <w:color w:val="281E1E"/>
          <w:lang w:val="en"/>
        </w:rPr>
        <w:t>Upskirting is a term used to describe the act of taking a sexually intrusive photograph </w:t>
      </w:r>
      <w:r w:rsidR="007F1187" w:rsidRPr="00B6322F">
        <w:rPr>
          <w:color w:val="281E1E"/>
          <w:lang w:val="en"/>
        </w:rPr>
        <w:t>under a person</w:t>
      </w:r>
      <w:r w:rsidR="004822CA" w:rsidRPr="00B6322F">
        <w:rPr>
          <w:color w:val="281E1E"/>
          <w:lang w:val="en"/>
        </w:rPr>
        <w:t>’</w:t>
      </w:r>
      <w:r w:rsidR="007F1187" w:rsidRPr="00B6322F">
        <w:rPr>
          <w:color w:val="281E1E"/>
          <w:lang w:val="en"/>
        </w:rPr>
        <w:t>s clothing</w:t>
      </w:r>
      <w:r w:rsidRPr="00B6322F">
        <w:rPr>
          <w:color w:val="281E1E"/>
          <w:lang w:val="en"/>
        </w:rPr>
        <w:t xml:space="preserve"> without their permission</w:t>
      </w:r>
      <w:r w:rsidR="007F1187" w:rsidRPr="00B6322F">
        <w:rPr>
          <w:color w:val="281E1E"/>
          <w:lang w:val="en"/>
        </w:rPr>
        <w:t xml:space="preserve">/knowledge with the intention of viewing to obtain sexual gratification or </w:t>
      </w:r>
      <w:r w:rsidR="00372FA3" w:rsidRPr="00B6322F">
        <w:rPr>
          <w:color w:val="281E1E"/>
          <w:lang w:val="en"/>
        </w:rPr>
        <w:t xml:space="preserve">to </w:t>
      </w:r>
      <w:r w:rsidR="007F1187" w:rsidRPr="00B6322F">
        <w:rPr>
          <w:color w:val="281E1E"/>
          <w:lang w:val="en"/>
        </w:rPr>
        <w:t xml:space="preserve">cause </w:t>
      </w:r>
      <w:r w:rsidR="00372FA3" w:rsidRPr="00B6322F">
        <w:rPr>
          <w:color w:val="281E1E"/>
          <w:lang w:val="en"/>
        </w:rPr>
        <w:t>the victim humiliation,</w:t>
      </w:r>
      <w:r w:rsidR="007F1187" w:rsidRPr="00B6322F">
        <w:rPr>
          <w:color w:val="281E1E"/>
          <w:lang w:val="en"/>
        </w:rPr>
        <w:t xml:space="preserve"> </w:t>
      </w:r>
      <w:r w:rsidR="00B6322F" w:rsidRPr="00B6322F">
        <w:rPr>
          <w:color w:val="281E1E"/>
          <w:lang w:val="en"/>
        </w:rPr>
        <w:t>distress,</w:t>
      </w:r>
      <w:r w:rsidR="007F1187" w:rsidRPr="00B6322F">
        <w:rPr>
          <w:color w:val="281E1E"/>
          <w:lang w:val="en"/>
        </w:rPr>
        <w:t xml:space="preserve"> or alarm.</w:t>
      </w:r>
      <w:r w:rsidRPr="00B6322F">
        <w:rPr>
          <w:color w:val="281E1E"/>
          <w:lang w:val="en"/>
        </w:rPr>
        <w:t xml:space="preserve"> This is a criminal offence. We will take police advice on any cases of this in school.</w:t>
      </w:r>
    </w:p>
    <w:p w14:paraId="477B5526" w14:textId="77777777" w:rsidR="007914AA" w:rsidRPr="00B6322F" w:rsidRDefault="007914AA" w:rsidP="007C7E74">
      <w:pPr>
        <w:rPr>
          <w:rFonts w:ascii="Arial" w:hAnsi="Arial" w:cs="Arial"/>
          <w:sz w:val="24"/>
          <w:szCs w:val="24"/>
          <w:lang w:eastAsia="en-GB"/>
        </w:rPr>
      </w:pPr>
    </w:p>
    <w:p w14:paraId="617E7B1A" w14:textId="77777777" w:rsidR="00774192" w:rsidRPr="00B6322F" w:rsidRDefault="00067452" w:rsidP="007C7E74">
      <w:pPr>
        <w:rPr>
          <w:rFonts w:ascii="Arial" w:hAnsi="Arial" w:cs="Arial"/>
          <w:b/>
          <w:sz w:val="24"/>
          <w:szCs w:val="24"/>
          <w:lang w:eastAsia="en-GB"/>
        </w:rPr>
      </w:pPr>
      <w:r w:rsidRPr="00B6322F">
        <w:rPr>
          <w:rFonts w:ascii="Arial" w:hAnsi="Arial" w:cs="Arial"/>
          <w:b/>
          <w:sz w:val="24"/>
          <w:szCs w:val="24"/>
          <w:lang w:eastAsia="en-GB"/>
        </w:rPr>
        <w:t>Sharing Nudes and Semi N</w:t>
      </w:r>
      <w:r w:rsidR="00970F86" w:rsidRPr="00B6322F">
        <w:rPr>
          <w:rFonts w:ascii="Arial" w:hAnsi="Arial" w:cs="Arial"/>
          <w:b/>
          <w:sz w:val="24"/>
          <w:szCs w:val="24"/>
          <w:lang w:eastAsia="en-GB"/>
        </w:rPr>
        <w:t>udes</w:t>
      </w:r>
      <w:r w:rsidRPr="00B6322F">
        <w:rPr>
          <w:rFonts w:ascii="Arial" w:hAnsi="Arial" w:cs="Arial"/>
          <w:b/>
          <w:sz w:val="24"/>
          <w:szCs w:val="24"/>
          <w:lang w:eastAsia="en-GB"/>
        </w:rPr>
        <w:t xml:space="preserve"> (previously known as Sexting</w:t>
      </w:r>
      <w:r w:rsidR="00B6322F">
        <w:rPr>
          <w:rFonts w:ascii="Arial" w:hAnsi="Arial" w:cs="Arial"/>
          <w:b/>
          <w:sz w:val="24"/>
          <w:szCs w:val="24"/>
          <w:lang w:eastAsia="en-GB"/>
        </w:rPr>
        <w:t xml:space="preserve"> </w:t>
      </w:r>
      <w:r w:rsidRPr="00B6322F">
        <w:rPr>
          <w:rFonts w:ascii="Arial" w:hAnsi="Arial" w:cs="Arial"/>
          <w:b/>
          <w:sz w:val="24"/>
          <w:szCs w:val="24"/>
          <w:lang w:eastAsia="en-GB"/>
        </w:rPr>
        <w:t>/</w:t>
      </w:r>
      <w:r w:rsidR="00B6322F">
        <w:rPr>
          <w:rFonts w:ascii="Arial" w:hAnsi="Arial" w:cs="Arial"/>
          <w:b/>
          <w:sz w:val="24"/>
          <w:szCs w:val="24"/>
          <w:lang w:eastAsia="en-GB"/>
        </w:rPr>
        <w:t xml:space="preserve"> </w:t>
      </w:r>
      <w:r w:rsidRPr="00B6322F">
        <w:rPr>
          <w:rFonts w:ascii="Arial" w:hAnsi="Arial" w:cs="Arial"/>
          <w:b/>
          <w:sz w:val="24"/>
          <w:szCs w:val="24"/>
          <w:lang w:eastAsia="en-GB"/>
        </w:rPr>
        <w:t>Youth Produced Sexual Imagery)</w:t>
      </w:r>
    </w:p>
    <w:p w14:paraId="4C458EA7" w14:textId="77777777" w:rsidR="00665FDD" w:rsidRPr="00B6322F" w:rsidRDefault="00970F86" w:rsidP="007C7E74">
      <w:pPr>
        <w:rPr>
          <w:rFonts w:ascii="Arial" w:hAnsi="Arial" w:cs="Arial"/>
          <w:sz w:val="24"/>
          <w:szCs w:val="24"/>
        </w:rPr>
      </w:pPr>
      <w:r w:rsidRPr="00B6322F">
        <w:rPr>
          <w:rFonts w:ascii="Arial" w:hAnsi="Arial" w:cs="Arial"/>
          <w:sz w:val="24"/>
          <w:szCs w:val="24"/>
        </w:rPr>
        <w:t>This is defined as the sending or posting of nude or semi-nude images, videos or live streams online by young people under the age of 18. This could be via social media, gaming platforms, chat apps or forums. It could also involve sharing between devices via services like Apple’s AirDrop which works offline. Alternative terms used by children and young people may include ‘dick pics’ or ‘</w:t>
      </w:r>
      <w:r w:rsidR="00B6322F" w:rsidRPr="00B6322F">
        <w:rPr>
          <w:rFonts w:ascii="Arial" w:hAnsi="Arial" w:cs="Arial"/>
          <w:sz w:val="24"/>
          <w:szCs w:val="24"/>
        </w:rPr>
        <w:t>pics</w:t>
      </w:r>
      <w:r w:rsidR="00B6322F">
        <w:rPr>
          <w:rFonts w:ascii="Arial" w:hAnsi="Arial" w:cs="Arial"/>
          <w:sz w:val="24"/>
          <w:szCs w:val="24"/>
        </w:rPr>
        <w:t>’</w:t>
      </w:r>
      <w:r w:rsidRPr="00B6322F">
        <w:rPr>
          <w:rFonts w:ascii="Arial" w:hAnsi="Arial" w:cs="Arial"/>
          <w:sz w:val="24"/>
          <w:szCs w:val="24"/>
        </w:rPr>
        <w:t xml:space="preserve">. The motivations for taking and sharing nude and semi-nude images, videos and live streams are not always sexually or criminally motivated. </w:t>
      </w:r>
    </w:p>
    <w:p w14:paraId="237E8053" w14:textId="77777777" w:rsidR="00970F86" w:rsidRPr="00B6322F" w:rsidRDefault="00970F86" w:rsidP="007C7E74">
      <w:pPr>
        <w:rPr>
          <w:rFonts w:ascii="Arial" w:hAnsi="Arial" w:cs="Arial"/>
          <w:sz w:val="24"/>
          <w:szCs w:val="24"/>
        </w:rPr>
      </w:pPr>
      <w:r w:rsidRPr="00B6322F">
        <w:rPr>
          <w:rFonts w:ascii="Arial" w:hAnsi="Arial" w:cs="Arial"/>
          <w:sz w:val="24"/>
          <w:szCs w:val="24"/>
        </w:rPr>
        <w:t xml:space="preserve">This advice does not apply to adults sharing nudes or semi-nudes of under </w:t>
      </w:r>
      <w:r w:rsidR="00B6322F" w:rsidRPr="00B6322F">
        <w:rPr>
          <w:rFonts w:ascii="Arial" w:hAnsi="Arial" w:cs="Arial"/>
          <w:sz w:val="24"/>
          <w:szCs w:val="24"/>
        </w:rPr>
        <w:t>18-year-olds</w:t>
      </w:r>
      <w:r w:rsidRPr="00B6322F">
        <w:rPr>
          <w:rFonts w:ascii="Arial" w:hAnsi="Arial" w:cs="Arial"/>
          <w:sz w:val="24"/>
          <w:szCs w:val="24"/>
        </w:rPr>
        <w:t>. This is a form of child sexual abuse and must be referred to the police as a matter of urgency</w:t>
      </w:r>
      <w:r w:rsidR="00913576" w:rsidRPr="00B6322F">
        <w:rPr>
          <w:rFonts w:ascii="Arial" w:hAnsi="Arial" w:cs="Arial"/>
          <w:sz w:val="24"/>
          <w:szCs w:val="24"/>
        </w:rPr>
        <w:t>. N</w:t>
      </w:r>
      <w:r w:rsidR="007F1D43" w:rsidRPr="00B6322F">
        <w:rPr>
          <w:rFonts w:ascii="Arial" w:hAnsi="Arial" w:cs="Arial"/>
          <w:sz w:val="24"/>
          <w:szCs w:val="24"/>
        </w:rPr>
        <w:t>or</w:t>
      </w:r>
      <w:r w:rsidR="00913576" w:rsidRPr="00B6322F">
        <w:rPr>
          <w:rFonts w:ascii="Arial" w:hAnsi="Arial" w:cs="Arial"/>
          <w:sz w:val="24"/>
          <w:szCs w:val="24"/>
        </w:rPr>
        <w:t xml:space="preserve"> does it apply to children sharing adult pornography</w:t>
      </w:r>
      <w:r w:rsidR="007F1D43" w:rsidRPr="00B6322F">
        <w:rPr>
          <w:rFonts w:ascii="Arial" w:hAnsi="Arial" w:cs="Arial"/>
          <w:sz w:val="24"/>
          <w:szCs w:val="24"/>
        </w:rPr>
        <w:t xml:space="preserve">, which depending on its nature and other circumstances, may be handled through the </w:t>
      </w:r>
      <w:r w:rsidR="004822CA" w:rsidRPr="00B6322F">
        <w:rPr>
          <w:rFonts w:ascii="Arial" w:hAnsi="Arial" w:cs="Arial"/>
          <w:sz w:val="24"/>
          <w:szCs w:val="24"/>
        </w:rPr>
        <w:t>school’s</w:t>
      </w:r>
      <w:r w:rsidR="007F1D43" w:rsidRPr="00B6322F">
        <w:rPr>
          <w:rFonts w:ascii="Arial" w:hAnsi="Arial" w:cs="Arial"/>
          <w:sz w:val="24"/>
          <w:szCs w:val="24"/>
        </w:rPr>
        <w:t xml:space="preserve"> behaviour policy.</w:t>
      </w:r>
    </w:p>
    <w:p w14:paraId="470DB9F5" w14:textId="516112DC" w:rsidR="007C7E74" w:rsidRDefault="001E7C50" w:rsidP="007C7E74">
      <w:pPr>
        <w:rPr>
          <w:rFonts w:ascii="Arial" w:hAnsi="Arial" w:cs="Arial"/>
          <w:color w:val="4EA72E"/>
          <w:sz w:val="24"/>
          <w:szCs w:val="24"/>
          <w:lang w:eastAsia="en-GB"/>
        </w:rPr>
      </w:pPr>
      <w:r w:rsidRPr="00B6322F">
        <w:rPr>
          <w:rFonts w:ascii="Arial" w:hAnsi="Arial" w:cs="Arial"/>
          <w:sz w:val="24"/>
          <w:szCs w:val="24"/>
          <w:lang w:eastAsia="en-GB"/>
        </w:rPr>
        <w:t xml:space="preserve">School </w:t>
      </w:r>
      <w:r w:rsidR="00774192" w:rsidRPr="00B6322F">
        <w:rPr>
          <w:rFonts w:ascii="Arial" w:hAnsi="Arial" w:cs="Arial"/>
          <w:sz w:val="24"/>
          <w:szCs w:val="24"/>
          <w:lang w:eastAsia="en-GB"/>
        </w:rPr>
        <w:t xml:space="preserve">will follow </w:t>
      </w:r>
      <w:r w:rsidR="0052724D" w:rsidRPr="00B6322F">
        <w:rPr>
          <w:rFonts w:ascii="Arial" w:hAnsi="Arial" w:cs="Arial"/>
          <w:sz w:val="24"/>
          <w:szCs w:val="24"/>
          <w:lang w:eastAsia="en-GB"/>
        </w:rPr>
        <w:t xml:space="preserve">the </w:t>
      </w:r>
      <w:r w:rsidR="003B7970" w:rsidRPr="00B6322F">
        <w:rPr>
          <w:rFonts w:ascii="Arial" w:hAnsi="Arial" w:cs="Arial"/>
          <w:sz w:val="24"/>
          <w:szCs w:val="24"/>
          <w:lang w:eastAsia="en-GB"/>
        </w:rPr>
        <w:t>below</w:t>
      </w:r>
      <w:r w:rsidR="007C7E74" w:rsidRPr="00B6322F">
        <w:rPr>
          <w:rFonts w:ascii="Arial" w:hAnsi="Arial" w:cs="Arial"/>
          <w:sz w:val="24"/>
          <w:szCs w:val="24"/>
          <w:lang w:eastAsia="en-GB"/>
        </w:rPr>
        <w:t xml:space="preserve"> guidance</w:t>
      </w:r>
      <w:r w:rsidR="00DA7B9B" w:rsidRPr="00B6322F">
        <w:rPr>
          <w:rFonts w:ascii="Arial" w:hAnsi="Arial" w:cs="Arial"/>
          <w:sz w:val="24"/>
          <w:szCs w:val="24"/>
          <w:lang w:eastAsia="en-GB"/>
        </w:rPr>
        <w:t xml:space="preserve"> to define</w:t>
      </w:r>
      <w:r w:rsidR="00D802C9" w:rsidRPr="00B6322F">
        <w:rPr>
          <w:rFonts w:ascii="Arial" w:hAnsi="Arial" w:cs="Arial"/>
          <w:sz w:val="24"/>
          <w:szCs w:val="24"/>
          <w:lang w:eastAsia="en-GB"/>
        </w:rPr>
        <w:t xml:space="preserve"> (aggravated or experimental)</w:t>
      </w:r>
      <w:r w:rsidR="00DA7B9B" w:rsidRPr="00B6322F">
        <w:rPr>
          <w:rFonts w:ascii="Arial" w:hAnsi="Arial" w:cs="Arial"/>
          <w:sz w:val="24"/>
          <w:szCs w:val="24"/>
          <w:lang w:eastAsia="en-GB"/>
        </w:rPr>
        <w:t xml:space="preserve">, </w:t>
      </w:r>
      <w:r w:rsidR="007748CE" w:rsidRPr="00B6322F">
        <w:rPr>
          <w:rFonts w:ascii="Arial" w:hAnsi="Arial" w:cs="Arial"/>
          <w:sz w:val="24"/>
          <w:szCs w:val="24"/>
          <w:lang w:eastAsia="en-GB"/>
        </w:rPr>
        <w:t xml:space="preserve">risk </w:t>
      </w:r>
      <w:r w:rsidR="00DA7B9B" w:rsidRPr="00B6322F">
        <w:rPr>
          <w:rFonts w:ascii="Arial" w:hAnsi="Arial" w:cs="Arial"/>
          <w:sz w:val="24"/>
          <w:szCs w:val="24"/>
          <w:lang w:eastAsia="en-GB"/>
        </w:rPr>
        <w:t>assess and respond to any incident</w:t>
      </w:r>
      <w:r w:rsidR="007C7E74" w:rsidRPr="00B6322F">
        <w:rPr>
          <w:rFonts w:ascii="Arial" w:hAnsi="Arial" w:cs="Arial"/>
          <w:sz w:val="24"/>
          <w:szCs w:val="24"/>
          <w:lang w:eastAsia="en-GB"/>
        </w:rPr>
        <w:t>;</w:t>
      </w:r>
      <w:r w:rsidR="00DA7B9B" w:rsidRPr="00B6322F">
        <w:rPr>
          <w:rFonts w:ascii="Arial" w:hAnsi="Arial" w:cs="Arial"/>
          <w:sz w:val="24"/>
          <w:szCs w:val="24"/>
          <w:lang w:eastAsia="en-GB"/>
        </w:rPr>
        <w:t xml:space="preserve"> and staff will avoid viewing, </w:t>
      </w:r>
      <w:r w:rsidR="00B6322F" w:rsidRPr="00B6322F">
        <w:rPr>
          <w:rFonts w:ascii="Arial" w:hAnsi="Arial" w:cs="Arial"/>
          <w:sz w:val="24"/>
          <w:szCs w:val="24"/>
          <w:lang w:eastAsia="en-GB"/>
        </w:rPr>
        <w:t>saving,</w:t>
      </w:r>
      <w:r w:rsidR="00DA7B9B" w:rsidRPr="00B6322F">
        <w:rPr>
          <w:rFonts w:ascii="Arial" w:hAnsi="Arial" w:cs="Arial"/>
          <w:sz w:val="24"/>
          <w:szCs w:val="24"/>
          <w:lang w:eastAsia="en-GB"/>
        </w:rPr>
        <w:t xml:space="preserve"> or forwarding any images or videos. Agencies </w:t>
      </w:r>
      <w:r w:rsidR="00DA7B9B" w:rsidRPr="00394A96">
        <w:rPr>
          <w:rFonts w:ascii="Arial" w:hAnsi="Arial" w:cs="Arial"/>
          <w:color w:val="000000"/>
          <w:sz w:val="24"/>
          <w:szCs w:val="24"/>
          <w:lang w:eastAsia="en-GB"/>
        </w:rPr>
        <w:t>such as police and social care will be involved if required.</w:t>
      </w:r>
      <w:r w:rsidR="004E328E" w:rsidRPr="00394A96">
        <w:rPr>
          <w:rFonts w:ascii="Arial" w:hAnsi="Arial" w:cs="Arial"/>
          <w:color w:val="000000"/>
          <w:sz w:val="24"/>
          <w:szCs w:val="24"/>
          <w:lang w:eastAsia="en-GB"/>
        </w:rPr>
        <w:t xml:space="preserve"> The same action will be taken whether the image is AI generated or not.</w:t>
      </w:r>
      <w:r w:rsidR="009314D2">
        <w:rPr>
          <w:rFonts w:ascii="Arial" w:hAnsi="Arial" w:cs="Arial"/>
          <w:color w:val="000000"/>
          <w:sz w:val="24"/>
          <w:szCs w:val="24"/>
          <w:lang w:eastAsia="en-GB"/>
        </w:rPr>
        <w:t xml:space="preserve"> </w:t>
      </w:r>
      <w:r w:rsidR="009314D2">
        <w:rPr>
          <w:rFonts w:ascii="Arial" w:hAnsi="Arial" w:cs="Arial"/>
          <w:color w:val="4EA72E"/>
          <w:sz w:val="24"/>
          <w:szCs w:val="24"/>
          <w:lang w:eastAsia="en-GB"/>
        </w:rPr>
        <w:t>We are aware nudification apps are illegal and will report to police if we become aware of any use.</w:t>
      </w:r>
    </w:p>
    <w:p w14:paraId="74A3C29E" w14:textId="618426DD" w:rsidR="00D802C9" w:rsidRPr="00B6322F" w:rsidRDefault="00D802C9" w:rsidP="007C7E74">
      <w:pPr>
        <w:rPr>
          <w:rFonts w:ascii="Arial" w:hAnsi="Arial" w:cs="Arial"/>
          <w:sz w:val="24"/>
          <w:szCs w:val="24"/>
          <w:lang w:eastAsia="en-GB"/>
        </w:rPr>
      </w:pPr>
      <w:r w:rsidRPr="00B6322F">
        <w:rPr>
          <w:rFonts w:ascii="Arial" w:hAnsi="Arial" w:cs="Arial"/>
          <w:sz w:val="24"/>
          <w:szCs w:val="24"/>
          <w:lang w:eastAsia="en-GB"/>
        </w:rPr>
        <w:t xml:space="preserve">The incident </w:t>
      </w:r>
      <w:r w:rsidR="0014586E">
        <w:rPr>
          <w:rFonts w:ascii="Arial" w:hAnsi="Arial" w:cs="Arial"/>
          <w:sz w:val="24"/>
          <w:szCs w:val="24"/>
          <w:lang w:eastAsia="en-GB"/>
        </w:rPr>
        <w:t xml:space="preserve">, </w:t>
      </w:r>
      <w:r w:rsidR="0014586E">
        <w:rPr>
          <w:rFonts w:ascii="Arial" w:hAnsi="Arial" w:cs="Arial"/>
          <w:color w:val="4EA72E"/>
          <w:sz w:val="24"/>
          <w:szCs w:val="24"/>
          <w:lang w:eastAsia="en-GB"/>
        </w:rPr>
        <w:t>whether consensual or nonconsensual</w:t>
      </w:r>
      <w:r w:rsidR="0014586E">
        <w:rPr>
          <w:rFonts w:ascii="Arial" w:hAnsi="Arial" w:cs="Arial"/>
          <w:sz w:val="24"/>
          <w:szCs w:val="24"/>
          <w:lang w:eastAsia="en-GB"/>
        </w:rPr>
        <w:t xml:space="preserve">, </w:t>
      </w:r>
      <w:r w:rsidRPr="00B6322F">
        <w:rPr>
          <w:rFonts w:ascii="Arial" w:hAnsi="Arial" w:cs="Arial"/>
          <w:sz w:val="24"/>
          <w:szCs w:val="24"/>
          <w:lang w:eastAsia="en-GB"/>
        </w:rPr>
        <w:t>will be referred to DSL asap</w:t>
      </w:r>
      <w:r w:rsidR="00956304" w:rsidRPr="00B6322F">
        <w:rPr>
          <w:rFonts w:ascii="Arial" w:hAnsi="Arial" w:cs="Arial"/>
          <w:sz w:val="24"/>
          <w:szCs w:val="24"/>
          <w:lang w:eastAsia="en-GB"/>
        </w:rPr>
        <w:t xml:space="preserve">. The </w:t>
      </w:r>
      <w:r w:rsidRPr="00B6322F">
        <w:rPr>
          <w:rFonts w:ascii="Arial" w:hAnsi="Arial" w:cs="Arial"/>
          <w:sz w:val="24"/>
          <w:szCs w:val="24"/>
          <w:lang w:eastAsia="en-GB"/>
        </w:rPr>
        <w:t>DSL team will hold an initial review meeting</w:t>
      </w:r>
      <w:r w:rsidR="004E328E">
        <w:rPr>
          <w:rFonts w:ascii="Arial" w:hAnsi="Arial" w:cs="Arial"/>
          <w:sz w:val="24"/>
          <w:szCs w:val="24"/>
          <w:lang w:eastAsia="en-GB"/>
        </w:rPr>
        <w:t xml:space="preserve"> following the guidance below</w:t>
      </w:r>
      <w:r w:rsidR="00956304" w:rsidRPr="00B6322F">
        <w:rPr>
          <w:rFonts w:ascii="Arial" w:hAnsi="Arial" w:cs="Arial"/>
          <w:sz w:val="24"/>
          <w:szCs w:val="24"/>
          <w:lang w:eastAsia="en-GB"/>
        </w:rPr>
        <w:t xml:space="preserve">. </w:t>
      </w:r>
      <w:r w:rsidRPr="00B6322F">
        <w:rPr>
          <w:rFonts w:ascii="Arial" w:hAnsi="Arial" w:cs="Arial"/>
          <w:sz w:val="24"/>
          <w:szCs w:val="24"/>
          <w:lang w:eastAsia="en-GB"/>
        </w:rPr>
        <w:t>Children involved will be spoken to</w:t>
      </w:r>
      <w:r w:rsidR="00956304" w:rsidRPr="00B6322F">
        <w:rPr>
          <w:rFonts w:ascii="Arial" w:hAnsi="Arial" w:cs="Arial"/>
          <w:sz w:val="24"/>
          <w:szCs w:val="24"/>
          <w:lang w:eastAsia="en-GB"/>
        </w:rPr>
        <w:t xml:space="preserve">. </w:t>
      </w:r>
      <w:r w:rsidRPr="00B6322F">
        <w:rPr>
          <w:rFonts w:ascii="Arial" w:hAnsi="Arial" w:cs="Arial"/>
          <w:sz w:val="24"/>
          <w:szCs w:val="24"/>
          <w:lang w:eastAsia="en-GB"/>
        </w:rPr>
        <w:t>Parents will be informed to support child (unless this places the child at risk)</w:t>
      </w:r>
      <w:r w:rsidR="00956304" w:rsidRPr="00B6322F">
        <w:rPr>
          <w:rFonts w:ascii="Arial" w:hAnsi="Arial" w:cs="Arial"/>
          <w:sz w:val="24"/>
          <w:szCs w:val="24"/>
          <w:lang w:eastAsia="en-GB"/>
        </w:rPr>
        <w:t xml:space="preserve">. </w:t>
      </w:r>
      <w:r w:rsidRPr="00B6322F">
        <w:rPr>
          <w:rFonts w:ascii="Arial" w:hAnsi="Arial" w:cs="Arial"/>
          <w:sz w:val="24"/>
          <w:szCs w:val="24"/>
          <w:lang w:eastAsia="en-GB"/>
        </w:rPr>
        <w:t>Referral</w:t>
      </w:r>
      <w:r w:rsidR="00956304" w:rsidRPr="00B6322F">
        <w:rPr>
          <w:rFonts w:ascii="Arial" w:hAnsi="Arial" w:cs="Arial"/>
          <w:sz w:val="24"/>
          <w:szCs w:val="24"/>
          <w:lang w:eastAsia="en-GB"/>
        </w:rPr>
        <w:t>s will be</w:t>
      </w:r>
      <w:r w:rsidRPr="00B6322F">
        <w:rPr>
          <w:rFonts w:ascii="Arial" w:hAnsi="Arial" w:cs="Arial"/>
          <w:sz w:val="24"/>
          <w:szCs w:val="24"/>
          <w:lang w:eastAsia="en-GB"/>
        </w:rPr>
        <w:t xml:space="preserve"> made to other agencies if necessary.</w:t>
      </w:r>
    </w:p>
    <w:p w14:paraId="496E26B4" w14:textId="77777777" w:rsidR="00970F86" w:rsidRPr="008B1D07" w:rsidRDefault="00D802C9" w:rsidP="007C7E74">
      <w:pPr>
        <w:rPr>
          <w:rStyle w:val="Hyperlink"/>
          <w:b/>
          <w:bCs/>
          <w:sz w:val="24"/>
          <w:szCs w:val="24"/>
        </w:rPr>
      </w:pPr>
      <w:r w:rsidRPr="008B1D07">
        <w:rPr>
          <w:rFonts w:ascii="Arial" w:hAnsi="Arial" w:cs="Arial"/>
          <w:b/>
          <w:sz w:val="24"/>
          <w:szCs w:val="24"/>
          <w:u w:val="single"/>
        </w:rPr>
        <w:t>Sharing nudes and semi nudes guidance for school/college</w:t>
      </w:r>
      <w:r w:rsidRPr="008B1D07">
        <w:rPr>
          <w:b/>
          <w:sz w:val="24"/>
          <w:szCs w:val="24"/>
          <w:u w:val="single"/>
        </w:rPr>
        <w:t xml:space="preserve"> </w:t>
      </w:r>
      <w:hyperlink r:id="rId71" w:history="1">
        <w:r w:rsidR="00970F86" w:rsidRPr="008B1D07">
          <w:rPr>
            <w:rStyle w:val="Hyperlink"/>
            <w:b/>
            <w:bCs/>
            <w:sz w:val="24"/>
            <w:szCs w:val="24"/>
          </w:rPr>
          <w:t>Sharing nudes and semi-nudes: advice for education settings working with children and young people - GOV.UK (www.gov.uk)</w:t>
        </w:r>
      </w:hyperlink>
    </w:p>
    <w:p w14:paraId="21CF923F" w14:textId="77777777" w:rsidR="00126556" w:rsidRDefault="00D802C9" w:rsidP="007C7E74">
      <w:pPr>
        <w:rPr>
          <w:rStyle w:val="Hyperlink"/>
          <w:b/>
          <w:bCs/>
          <w:sz w:val="24"/>
          <w:szCs w:val="24"/>
        </w:rPr>
      </w:pPr>
      <w:r w:rsidRPr="008B1D07">
        <w:rPr>
          <w:rFonts w:ascii="Arial" w:hAnsi="Arial" w:cs="Arial"/>
          <w:bCs/>
          <w:sz w:val="24"/>
          <w:szCs w:val="24"/>
        </w:rPr>
        <w:t>Remove a nude image online</w:t>
      </w:r>
      <w:r w:rsidRPr="008B1D07">
        <w:rPr>
          <w:sz w:val="24"/>
          <w:szCs w:val="24"/>
        </w:rPr>
        <w:t xml:space="preserve"> </w:t>
      </w:r>
      <w:hyperlink r:id="rId72" w:history="1">
        <w:r w:rsidR="00126556" w:rsidRPr="008B1D07">
          <w:rPr>
            <w:rStyle w:val="Hyperlink"/>
            <w:b/>
            <w:bCs/>
            <w:sz w:val="24"/>
            <w:szCs w:val="24"/>
          </w:rPr>
          <w:t>Remove a nude image shared online | Childline</w:t>
        </w:r>
      </w:hyperlink>
    </w:p>
    <w:p w14:paraId="332A3FF9" w14:textId="77777777" w:rsidR="001E4F5A" w:rsidRPr="00394A96" w:rsidRDefault="009D7152" w:rsidP="007C7E74">
      <w:pPr>
        <w:rPr>
          <w:color w:val="000000"/>
          <w:sz w:val="24"/>
          <w:szCs w:val="24"/>
        </w:rPr>
      </w:pPr>
      <w:hyperlink r:id="rId73" w:history="1">
        <w:r w:rsidR="001E4F5A" w:rsidRPr="00394A96">
          <w:rPr>
            <w:rStyle w:val="Hyperlink"/>
            <w:color w:val="000000"/>
            <w:sz w:val="24"/>
            <w:szCs w:val="24"/>
          </w:rPr>
          <w:t>Take It Down (ncmec.org)</w:t>
        </w:r>
      </w:hyperlink>
    </w:p>
    <w:p w14:paraId="76E4F910" w14:textId="77777777" w:rsidR="009F7033" w:rsidRPr="008B1D07" w:rsidRDefault="00997684" w:rsidP="007C7E74">
      <w:pPr>
        <w:rPr>
          <w:rFonts w:ascii="Arial" w:hAnsi="Arial" w:cs="Arial"/>
          <w:b/>
          <w:sz w:val="24"/>
          <w:szCs w:val="24"/>
          <w:lang w:eastAsia="en-GB"/>
        </w:rPr>
      </w:pPr>
      <w:r w:rsidRPr="008B1D07">
        <w:rPr>
          <w:rFonts w:ascii="Arial" w:hAnsi="Arial" w:cs="Arial"/>
          <w:sz w:val="24"/>
          <w:szCs w:val="24"/>
          <w:lang w:eastAsia="en-GB"/>
        </w:rPr>
        <w:lastRenderedPageBreak/>
        <w:t>Searching screening and confiscation guidance for schools;</w:t>
      </w:r>
      <w:r w:rsidRPr="008B1D07">
        <w:rPr>
          <w:rStyle w:val="Hyperlink"/>
          <w:b/>
          <w:bCs/>
          <w:sz w:val="24"/>
          <w:szCs w:val="24"/>
        </w:rPr>
        <w:t xml:space="preserve"> </w:t>
      </w:r>
      <w:hyperlink r:id="rId74" w:history="1">
        <w:r w:rsidR="0041019F" w:rsidRPr="008B1D07">
          <w:rPr>
            <w:rStyle w:val="Hyperlink"/>
            <w:b/>
            <w:bCs/>
            <w:sz w:val="24"/>
            <w:szCs w:val="24"/>
          </w:rPr>
          <w:t>Searching, screening and confiscation at school - GOV.UK (www.gov.uk)</w:t>
        </w:r>
      </w:hyperlink>
    </w:p>
    <w:p w14:paraId="4933D133" w14:textId="77777777" w:rsidR="006D2462" w:rsidRPr="00B6322F" w:rsidRDefault="006D2462" w:rsidP="006D2462">
      <w:pPr>
        <w:pStyle w:val="Default"/>
        <w:rPr>
          <w:b/>
          <w:bCs/>
          <w:color w:val="auto"/>
        </w:rPr>
      </w:pPr>
      <w:r w:rsidRPr="00B6322F">
        <w:rPr>
          <w:b/>
          <w:bCs/>
          <w:color w:val="auto"/>
        </w:rPr>
        <w:t>Children with Harmful Sexual Behaviour HSB</w:t>
      </w:r>
      <w:r w:rsidR="00CB5E51" w:rsidRPr="00B6322F">
        <w:rPr>
          <w:b/>
          <w:bCs/>
          <w:color w:val="auto"/>
        </w:rPr>
        <w:t>/Wakefield HSB panel</w:t>
      </w:r>
    </w:p>
    <w:p w14:paraId="63ED6B11" w14:textId="77777777" w:rsidR="006D2462" w:rsidRPr="00B6322F" w:rsidRDefault="006D2462" w:rsidP="006D2462">
      <w:pPr>
        <w:pStyle w:val="Default"/>
        <w:rPr>
          <w:color w:val="auto"/>
        </w:rPr>
      </w:pPr>
    </w:p>
    <w:p w14:paraId="5B0A8B13" w14:textId="77777777" w:rsidR="008333D1" w:rsidRDefault="008333D1" w:rsidP="008333D1">
      <w:pPr>
        <w:autoSpaceDE w:val="0"/>
        <w:autoSpaceDN w:val="0"/>
        <w:adjustRightInd w:val="0"/>
        <w:spacing w:after="0" w:line="240" w:lineRule="auto"/>
        <w:rPr>
          <w:rFonts w:ascii="Arial" w:hAnsi="Arial" w:cs="Arial"/>
          <w:color w:val="4EA72E"/>
          <w:sz w:val="24"/>
          <w:szCs w:val="24"/>
        </w:rPr>
      </w:pPr>
      <w:r>
        <w:rPr>
          <w:rFonts w:ascii="Arial" w:hAnsi="Arial" w:cs="Arial"/>
          <w:color w:val="4EA72E"/>
          <w:sz w:val="24"/>
          <w:szCs w:val="24"/>
        </w:rPr>
        <w:t>Research indicates that a significant proportion of child sexual abuse is perpetrated by other children and young people. Harmful sexual behaviour (HSB) is therefore an important safeguarding issue that requires a proportionate and informed response.</w:t>
      </w:r>
    </w:p>
    <w:p w14:paraId="1D026E25" w14:textId="77777777" w:rsidR="008333D1" w:rsidRDefault="008333D1" w:rsidP="008333D1">
      <w:pPr>
        <w:autoSpaceDE w:val="0"/>
        <w:autoSpaceDN w:val="0"/>
        <w:adjustRightInd w:val="0"/>
        <w:spacing w:after="0" w:line="240" w:lineRule="auto"/>
        <w:rPr>
          <w:rFonts w:ascii="Arial" w:hAnsi="Arial" w:cs="Arial"/>
          <w:color w:val="4EA72E"/>
          <w:sz w:val="24"/>
          <w:szCs w:val="24"/>
        </w:rPr>
      </w:pPr>
    </w:p>
    <w:p w14:paraId="3E86394F" w14:textId="38113AE9" w:rsidR="008333D1" w:rsidRDefault="008333D1" w:rsidP="008333D1">
      <w:pPr>
        <w:autoSpaceDE w:val="0"/>
        <w:autoSpaceDN w:val="0"/>
        <w:adjustRightInd w:val="0"/>
        <w:spacing w:after="0" w:line="240" w:lineRule="auto"/>
        <w:rPr>
          <w:rFonts w:ascii="Arial" w:hAnsi="Arial" w:cs="Arial"/>
          <w:color w:val="4EA72E"/>
          <w:sz w:val="24"/>
          <w:szCs w:val="24"/>
        </w:rPr>
      </w:pPr>
      <w:r>
        <w:rPr>
          <w:rFonts w:ascii="Arial" w:hAnsi="Arial" w:cs="Arial"/>
          <w:color w:val="4EA72E"/>
          <w:sz w:val="24"/>
          <w:szCs w:val="24"/>
        </w:rPr>
        <w:t xml:space="preserve">Harmful sexual behaviour is defined as sexual behaviours expressed by children and young people under the age of 18 that are developmentally inappropriate, may be harmful to themselves or others, or may be abusive towards another child, young person or adult (Hackett, 2014). </w:t>
      </w:r>
    </w:p>
    <w:p w14:paraId="16ECD915" w14:textId="77777777" w:rsidR="004E0969" w:rsidRDefault="004E0969" w:rsidP="008333D1">
      <w:pPr>
        <w:autoSpaceDE w:val="0"/>
        <w:autoSpaceDN w:val="0"/>
        <w:adjustRightInd w:val="0"/>
        <w:spacing w:after="0" w:line="240" w:lineRule="auto"/>
        <w:rPr>
          <w:rFonts w:ascii="Arial" w:hAnsi="Arial" w:cs="Arial"/>
          <w:color w:val="4EA72E"/>
          <w:sz w:val="24"/>
          <w:szCs w:val="24"/>
        </w:rPr>
      </w:pPr>
    </w:p>
    <w:p w14:paraId="3E516AA2" w14:textId="77777777" w:rsidR="008333D1" w:rsidRDefault="008333D1" w:rsidP="008333D1">
      <w:pPr>
        <w:autoSpaceDE w:val="0"/>
        <w:autoSpaceDN w:val="0"/>
        <w:adjustRightInd w:val="0"/>
        <w:spacing w:after="0" w:line="240" w:lineRule="auto"/>
        <w:rPr>
          <w:rFonts w:ascii="Arial" w:hAnsi="Arial" w:cs="Arial"/>
          <w:color w:val="4EA72E"/>
          <w:sz w:val="24"/>
          <w:szCs w:val="24"/>
        </w:rPr>
      </w:pPr>
      <w:r>
        <w:rPr>
          <w:rFonts w:ascii="Arial" w:hAnsi="Arial" w:cs="Arial"/>
          <w:color w:val="4EA72E"/>
          <w:sz w:val="24"/>
          <w:szCs w:val="24"/>
        </w:rPr>
        <w:t>HSB encompasses a range of behaviours which may be directed towards younger children, peers, older children or adults. Such behaviour can be harmful to both the child displaying the behaviour and those affected by it.</w:t>
      </w:r>
    </w:p>
    <w:p w14:paraId="0F0B7E46" w14:textId="77777777" w:rsidR="004E0969" w:rsidRDefault="004E0969" w:rsidP="008333D1">
      <w:pPr>
        <w:autoSpaceDE w:val="0"/>
        <w:autoSpaceDN w:val="0"/>
        <w:adjustRightInd w:val="0"/>
        <w:spacing w:after="0" w:line="240" w:lineRule="auto"/>
        <w:rPr>
          <w:rFonts w:ascii="Arial" w:hAnsi="Arial" w:cs="Arial"/>
          <w:color w:val="4EA72E"/>
          <w:sz w:val="24"/>
          <w:szCs w:val="24"/>
        </w:rPr>
      </w:pPr>
    </w:p>
    <w:p w14:paraId="5474A802" w14:textId="77777777" w:rsidR="008333D1" w:rsidRDefault="008333D1" w:rsidP="008333D1">
      <w:pPr>
        <w:autoSpaceDE w:val="0"/>
        <w:autoSpaceDN w:val="0"/>
        <w:adjustRightInd w:val="0"/>
        <w:spacing w:after="0" w:line="240" w:lineRule="auto"/>
        <w:rPr>
          <w:rFonts w:ascii="Arial" w:hAnsi="Arial" w:cs="Arial"/>
          <w:color w:val="4EA72E"/>
          <w:sz w:val="24"/>
          <w:szCs w:val="24"/>
        </w:rPr>
      </w:pPr>
      <w:r>
        <w:rPr>
          <w:rFonts w:ascii="Arial" w:hAnsi="Arial" w:cs="Arial"/>
          <w:color w:val="4EA72E"/>
          <w:sz w:val="24"/>
          <w:szCs w:val="24"/>
        </w:rPr>
        <w:t>The management of children and young people displaying harmful sexual behaviour is often complex. The school will work closely with other agencies to assess risk and maintain the safety and wellbeing of the whole school community. It is important that professionals neither minimise nor catastrophise incidents and that responses remain proportionate to the presenting concerns.</w:t>
      </w:r>
    </w:p>
    <w:p w14:paraId="33EA1B62" w14:textId="77777777" w:rsidR="004E0969" w:rsidRDefault="004E0969" w:rsidP="008333D1">
      <w:pPr>
        <w:autoSpaceDE w:val="0"/>
        <w:autoSpaceDN w:val="0"/>
        <w:adjustRightInd w:val="0"/>
        <w:spacing w:after="0" w:line="240" w:lineRule="auto"/>
        <w:rPr>
          <w:rFonts w:ascii="Arial" w:hAnsi="Arial" w:cs="Arial"/>
          <w:color w:val="4EA72E"/>
          <w:sz w:val="24"/>
          <w:szCs w:val="24"/>
        </w:rPr>
      </w:pPr>
    </w:p>
    <w:p w14:paraId="569BB0B3" w14:textId="77777777" w:rsidR="007C35F6" w:rsidRDefault="008333D1" w:rsidP="008333D1">
      <w:pPr>
        <w:autoSpaceDE w:val="0"/>
        <w:autoSpaceDN w:val="0"/>
        <w:adjustRightInd w:val="0"/>
        <w:spacing w:after="0" w:line="240" w:lineRule="auto"/>
        <w:rPr>
          <w:rFonts w:ascii="Arial" w:hAnsi="Arial" w:cs="Arial"/>
          <w:color w:val="4EA72E"/>
          <w:sz w:val="24"/>
          <w:szCs w:val="24"/>
        </w:rPr>
      </w:pPr>
      <w:r>
        <w:rPr>
          <w:rFonts w:ascii="Arial" w:hAnsi="Arial" w:cs="Arial"/>
          <w:color w:val="4EA72E"/>
          <w:sz w:val="24"/>
          <w:szCs w:val="24"/>
        </w:rPr>
        <w:t xml:space="preserve">Children who display harmful sexual behaviour may themselves have experienced abuse, trauma, neglect or other unmet needs. Safeguarding and child protection procedures will therefore be considered in relation to both the child who has been harmed and the child who has harmed. </w:t>
      </w:r>
    </w:p>
    <w:p w14:paraId="1E6675A6" w14:textId="77777777" w:rsidR="007C35F6" w:rsidRDefault="007C35F6" w:rsidP="008333D1">
      <w:pPr>
        <w:autoSpaceDE w:val="0"/>
        <w:autoSpaceDN w:val="0"/>
        <w:adjustRightInd w:val="0"/>
        <w:spacing w:after="0" w:line="240" w:lineRule="auto"/>
        <w:rPr>
          <w:rFonts w:ascii="Arial" w:hAnsi="Arial" w:cs="Arial"/>
          <w:color w:val="4EA72E"/>
          <w:sz w:val="24"/>
          <w:szCs w:val="24"/>
        </w:rPr>
      </w:pPr>
    </w:p>
    <w:p w14:paraId="1A5E48CB" w14:textId="2DD6A436" w:rsidR="008333D1" w:rsidRDefault="008333D1" w:rsidP="008333D1">
      <w:pPr>
        <w:autoSpaceDE w:val="0"/>
        <w:autoSpaceDN w:val="0"/>
        <w:adjustRightInd w:val="0"/>
        <w:spacing w:after="0" w:line="240" w:lineRule="auto"/>
        <w:rPr>
          <w:rFonts w:ascii="Arial" w:hAnsi="Arial" w:cs="Arial"/>
          <w:color w:val="4EA72E"/>
          <w:sz w:val="24"/>
          <w:szCs w:val="24"/>
        </w:rPr>
      </w:pPr>
      <w:r>
        <w:rPr>
          <w:rFonts w:ascii="Arial" w:hAnsi="Arial" w:cs="Arial"/>
          <w:color w:val="4EA72E"/>
          <w:sz w:val="24"/>
          <w:szCs w:val="24"/>
        </w:rPr>
        <w:t>Staff who are concerned about a pupil's sexual behaviour should discuss this with a Designated Safeguarding Lead (DSL) without delay.</w:t>
      </w:r>
    </w:p>
    <w:p w14:paraId="5C1C6FCE" w14:textId="77777777" w:rsidR="007C35F6" w:rsidRDefault="007C35F6" w:rsidP="008333D1">
      <w:pPr>
        <w:autoSpaceDE w:val="0"/>
        <w:autoSpaceDN w:val="0"/>
        <w:adjustRightInd w:val="0"/>
        <w:spacing w:after="0" w:line="240" w:lineRule="auto"/>
        <w:rPr>
          <w:rFonts w:ascii="Arial" w:hAnsi="Arial" w:cs="Arial"/>
          <w:color w:val="4EA72E"/>
          <w:sz w:val="24"/>
          <w:szCs w:val="24"/>
        </w:rPr>
      </w:pPr>
    </w:p>
    <w:p w14:paraId="2E1B5516" w14:textId="77777777" w:rsidR="008333D1" w:rsidRDefault="008333D1" w:rsidP="008333D1">
      <w:pPr>
        <w:autoSpaceDE w:val="0"/>
        <w:autoSpaceDN w:val="0"/>
        <w:adjustRightInd w:val="0"/>
        <w:spacing w:after="0" w:line="240" w:lineRule="auto"/>
        <w:rPr>
          <w:rFonts w:ascii="Arial" w:hAnsi="Arial" w:cs="Arial"/>
          <w:color w:val="4EA72E"/>
          <w:sz w:val="24"/>
          <w:szCs w:val="24"/>
        </w:rPr>
      </w:pPr>
      <w:r>
        <w:rPr>
          <w:rFonts w:ascii="Arial" w:hAnsi="Arial" w:cs="Arial"/>
          <w:color w:val="4EA72E"/>
          <w:sz w:val="24"/>
          <w:szCs w:val="24"/>
        </w:rPr>
        <w:t>The DSL will consider the use of appropriate evidence-based assessment tools, such as the Brook Traffic Light Tool and the Hackett Continuum, when evaluating concerns. The rationale for decisions will be recorded and, where appropriate, discussed and shared with parents, carers and relevant partner agencies.</w:t>
      </w:r>
    </w:p>
    <w:p w14:paraId="0E3D7AA6" w14:textId="77777777" w:rsidR="007748CE" w:rsidRPr="008B1D07" w:rsidRDefault="007748CE" w:rsidP="006D2462">
      <w:pPr>
        <w:autoSpaceDE w:val="0"/>
        <w:autoSpaceDN w:val="0"/>
        <w:adjustRightInd w:val="0"/>
        <w:spacing w:after="0" w:line="240" w:lineRule="auto"/>
        <w:rPr>
          <w:rFonts w:ascii="Arial" w:hAnsi="Arial" w:cs="Arial"/>
          <w:color w:val="C00000"/>
          <w:sz w:val="24"/>
          <w:szCs w:val="24"/>
          <w:lang w:eastAsia="en-GB"/>
        </w:rPr>
      </w:pPr>
    </w:p>
    <w:p w14:paraId="6796E3E8" w14:textId="77777777" w:rsidR="006D2462" w:rsidRPr="008B1D07" w:rsidRDefault="006D2462" w:rsidP="006D2462">
      <w:pPr>
        <w:autoSpaceDE w:val="0"/>
        <w:autoSpaceDN w:val="0"/>
        <w:adjustRightInd w:val="0"/>
        <w:spacing w:after="0" w:line="240" w:lineRule="auto"/>
        <w:rPr>
          <w:rFonts w:ascii="Arial" w:hAnsi="Arial" w:cs="Arial"/>
          <w:sz w:val="24"/>
          <w:szCs w:val="24"/>
        </w:rPr>
      </w:pPr>
    </w:p>
    <w:p w14:paraId="22B21E90" w14:textId="77777777" w:rsidR="007F1D43" w:rsidRPr="008B1D07" w:rsidRDefault="00913576" w:rsidP="006D2462">
      <w:pPr>
        <w:autoSpaceDE w:val="0"/>
        <w:autoSpaceDN w:val="0"/>
        <w:adjustRightInd w:val="0"/>
        <w:spacing w:after="0" w:line="240" w:lineRule="auto"/>
        <w:rPr>
          <w:rFonts w:ascii="Arial" w:hAnsi="Arial" w:cs="Arial"/>
          <w:sz w:val="24"/>
          <w:szCs w:val="24"/>
          <w:lang w:eastAsia="en-GB"/>
        </w:rPr>
      </w:pPr>
      <w:r w:rsidRPr="008B1D07">
        <w:rPr>
          <w:rFonts w:ascii="Arial" w:hAnsi="Arial" w:cs="Arial"/>
          <w:b/>
          <w:sz w:val="24"/>
          <w:szCs w:val="24"/>
          <w:u w:val="single"/>
          <w:lang w:eastAsia="en-GB"/>
        </w:rPr>
        <w:t>Wakefield HSB panel</w:t>
      </w:r>
      <w:r w:rsidRPr="008B1D07">
        <w:rPr>
          <w:rFonts w:ascii="Arial" w:hAnsi="Arial" w:cs="Arial"/>
          <w:sz w:val="24"/>
          <w:szCs w:val="24"/>
          <w:lang w:eastAsia="en-GB"/>
        </w:rPr>
        <w:t xml:space="preserve"> </w:t>
      </w:r>
    </w:p>
    <w:p w14:paraId="264B47A4" w14:textId="6E9D7807" w:rsidR="006D2462" w:rsidRPr="008B1D07" w:rsidRDefault="007F1D43" w:rsidP="006D2462">
      <w:pPr>
        <w:autoSpaceDE w:val="0"/>
        <w:autoSpaceDN w:val="0"/>
        <w:adjustRightInd w:val="0"/>
        <w:spacing w:after="0" w:line="240" w:lineRule="auto"/>
        <w:rPr>
          <w:rFonts w:ascii="Arial" w:hAnsi="Arial" w:cs="Arial"/>
          <w:sz w:val="24"/>
          <w:szCs w:val="24"/>
          <w:lang w:eastAsia="en-GB"/>
        </w:rPr>
      </w:pPr>
      <w:r w:rsidRPr="008B1D07">
        <w:rPr>
          <w:rFonts w:ascii="Arial" w:hAnsi="Arial" w:cs="Arial"/>
          <w:sz w:val="24"/>
          <w:szCs w:val="24"/>
          <w:lang w:eastAsia="en-GB"/>
        </w:rPr>
        <w:br/>
        <w:t xml:space="preserve">The support offered by this panel will be accessed </w:t>
      </w:r>
      <w:r w:rsidR="00913576" w:rsidRPr="008B1D07">
        <w:rPr>
          <w:rFonts w:ascii="Arial" w:hAnsi="Arial" w:cs="Arial"/>
          <w:sz w:val="24"/>
          <w:szCs w:val="24"/>
          <w:lang w:eastAsia="en-GB"/>
        </w:rPr>
        <w:t xml:space="preserve">via </w:t>
      </w:r>
      <w:r w:rsidR="00A25BFA">
        <w:rPr>
          <w:rFonts w:ascii="Arial" w:hAnsi="Arial" w:cs="Arial"/>
          <w:color w:val="4EA72E"/>
          <w:sz w:val="24"/>
          <w:szCs w:val="24"/>
          <w:lang w:eastAsia="en-GB"/>
        </w:rPr>
        <w:t xml:space="preserve">social worker or </w:t>
      </w:r>
      <w:r w:rsidR="00115E9D">
        <w:rPr>
          <w:rFonts w:ascii="Arial" w:hAnsi="Arial" w:cs="Arial"/>
          <w:color w:val="4EA72E"/>
          <w:sz w:val="24"/>
          <w:szCs w:val="24"/>
          <w:lang w:eastAsia="en-GB"/>
        </w:rPr>
        <w:t xml:space="preserve">Family help lead practitioner </w:t>
      </w:r>
      <w:r w:rsidRPr="007B6CD4">
        <w:rPr>
          <w:rFonts w:ascii="Arial" w:hAnsi="Arial" w:cs="Arial"/>
          <w:color w:val="000000"/>
          <w:sz w:val="24"/>
          <w:szCs w:val="24"/>
          <w:lang w:eastAsia="en-GB"/>
        </w:rPr>
        <w:t>if necessary</w:t>
      </w:r>
      <w:r w:rsidR="00913576" w:rsidRPr="008B1D07">
        <w:rPr>
          <w:rFonts w:ascii="Arial" w:hAnsi="Arial" w:cs="Arial"/>
          <w:sz w:val="24"/>
          <w:szCs w:val="24"/>
          <w:lang w:eastAsia="en-GB"/>
        </w:rPr>
        <w:t>. This will ensure a coordinated response for perpetrator as well as victim.</w:t>
      </w:r>
    </w:p>
    <w:p w14:paraId="31082370" w14:textId="77777777" w:rsidR="007748CE" w:rsidRPr="008B1D07" w:rsidRDefault="007748CE" w:rsidP="006D2462">
      <w:pPr>
        <w:autoSpaceDE w:val="0"/>
        <w:autoSpaceDN w:val="0"/>
        <w:adjustRightInd w:val="0"/>
        <w:spacing w:after="0" w:line="240" w:lineRule="auto"/>
        <w:rPr>
          <w:rFonts w:ascii="Arial" w:hAnsi="Arial" w:cs="Arial"/>
          <w:sz w:val="24"/>
          <w:szCs w:val="24"/>
          <w:lang w:eastAsia="en-GB"/>
        </w:rPr>
      </w:pPr>
    </w:p>
    <w:p w14:paraId="204456C2" w14:textId="77777777" w:rsidR="007748CE" w:rsidRPr="008B1D07" w:rsidRDefault="007748CE" w:rsidP="006D2462">
      <w:pPr>
        <w:autoSpaceDE w:val="0"/>
        <w:autoSpaceDN w:val="0"/>
        <w:adjustRightInd w:val="0"/>
        <w:spacing w:after="0" w:line="240" w:lineRule="auto"/>
        <w:rPr>
          <w:rFonts w:ascii="Arial" w:hAnsi="Arial" w:cs="Arial"/>
          <w:b/>
          <w:bCs/>
          <w:sz w:val="24"/>
          <w:szCs w:val="24"/>
          <w:lang w:eastAsia="en-GB"/>
        </w:rPr>
      </w:pPr>
      <w:r w:rsidRPr="008B1D07">
        <w:rPr>
          <w:rFonts w:ascii="Arial" w:hAnsi="Arial" w:cs="Arial"/>
          <w:b/>
          <w:bCs/>
          <w:sz w:val="24"/>
          <w:szCs w:val="24"/>
          <w:lang w:eastAsia="en-GB"/>
        </w:rPr>
        <w:t xml:space="preserve">Panel members </w:t>
      </w:r>
      <w:r w:rsidR="00B6322F" w:rsidRPr="008B1D07">
        <w:rPr>
          <w:rFonts w:ascii="Arial" w:hAnsi="Arial" w:cs="Arial"/>
          <w:b/>
          <w:bCs/>
          <w:sz w:val="24"/>
          <w:szCs w:val="24"/>
          <w:lang w:eastAsia="en-GB"/>
        </w:rPr>
        <w:t>include.</w:t>
      </w:r>
    </w:p>
    <w:p w14:paraId="78C1067F" w14:textId="77777777" w:rsidR="007748CE" w:rsidRPr="008B1D07" w:rsidRDefault="007748CE">
      <w:pPr>
        <w:numPr>
          <w:ilvl w:val="0"/>
          <w:numId w:val="30"/>
        </w:numPr>
        <w:autoSpaceDE w:val="0"/>
        <w:autoSpaceDN w:val="0"/>
        <w:adjustRightInd w:val="0"/>
        <w:spacing w:after="0" w:line="240" w:lineRule="auto"/>
        <w:rPr>
          <w:rFonts w:ascii="Arial" w:hAnsi="Arial" w:cs="Arial"/>
          <w:sz w:val="24"/>
          <w:szCs w:val="24"/>
          <w:lang w:eastAsia="en-GB"/>
        </w:rPr>
      </w:pPr>
      <w:r w:rsidRPr="008B1D07">
        <w:rPr>
          <w:rFonts w:ascii="Arial" w:hAnsi="Arial" w:cs="Arial"/>
          <w:sz w:val="24"/>
          <w:szCs w:val="24"/>
          <w:lang w:eastAsia="en-GB"/>
        </w:rPr>
        <w:t>Police</w:t>
      </w:r>
    </w:p>
    <w:p w14:paraId="202334EB" w14:textId="77777777" w:rsidR="007748CE" w:rsidRPr="008B1D07" w:rsidRDefault="007748CE">
      <w:pPr>
        <w:numPr>
          <w:ilvl w:val="0"/>
          <w:numId w:val="30"/>
        </w:numPr>
        <w:autoSpaceDE w:val="0"/>
        <w:autoSpaceDN w:val="0"/>
        <w:adjustRightInd w:val="0"/>
        <w:spacing w:after="0" w:line="240" w:lineRule="auto"/>
        <w:rPr>
          <w:rFonts w:ascii="Arial" w:hAnsi="Arial" w:cs="Arial"/>
          <w:sz w:val="24"/>
          <w:szCs w:val="24"/>
          <w:lang w:eastAsia="en-GB"/>
        </w:rPr>
      </w:pPr>
      <w:r w:rsidRPr="008B1D07">
        <w:rPr>
          <w:rFonts w:ascii="Arial" w:hAnsi="Arial" w:cs="Arial"/>
          <w:sz w:val="24"/>
          <w:szCs w:val="24"/>
          <w:lang w:eastAsia="en-GB"/>
        </w:rPr>
        <w:t>Social care</w:t>
      </w:r>
    </w:p>
    <w:p w14:paraId="01B1DBBD" w14:textId="53F9734B" w:rsidR="007748CE" w:rsidRPr="008B1D07" w:rsidRDefault="007748CE">
      <w:pPr>
        <w:numPr>
          <w:ilvl w:val="0"/>
          <w:numId w:val="30"/>
        </w:numPr>
        <w:autoSpaceDE w:val="0"/>
        <w:autoSpaceDN w:val="0"/>
        <w:adjustRightInd w:val="0"/>
        <w:spacing w:after="0" w:line="240" w:lineRule="auto"/>
        <w:rPr>
          <w:rFonts w:ascii="Arial" w:hAnsi="Arial" w:cs="Arial"/>
          <w:sz w:val="24"/>
          <w:szCs w:val="24"/>
          <w:lang w:eastAsia="en-GB"/>
        </w:rPr>
      </w:pPr>
      <w:r w:rsidRPr="008B1D07">
        <w:rPr>
          <w:rFonts w:ascii="Arial" w:hAnsi="Arial" w:cs="Arial"/>
          <w:sz w:val="24"/>
          <w:szCs w:val="24"/>
          <w:lang w:eastAsia="en-GB"/>
        </w:rPr>
        <w:t>Forensic CAMHS</w:t>
      </w:r>
      <w:r w:rsidR="00251369">
        <w:rPr>
          <w:rFonts w:ascii="Arial" w:hAnsi="Arial" w:cs="Arial"/>
          <w:sz w:val="24"/>
          <w:szCs w:val="24"/>
          <w:lang w:eastAsia="en-GB"/>
        </w:rPr>
        <w:t xml:space="preserve"> – </w:t>
      </w:r>
      <w:r w:rsidR="00251369">
        <w:rPr>
          <w:rFonts w:ascii="Arial" w:hAnsi="Arial" w:cs="Arial"/>
          <w:color w:val="4EA72E"/>
          <w:sz w:val="24"/>
          <w:szCs w:val="24"/>
          <w:lang w:eastAsia="en-GB"/>
        </w:rPr>
        <w:t>a separate agency to CAMHS</w:t>
      </w:r>
    </w:p>
    <w:p w14:paraId="1F479643" w14:textId="77777777" w:rsidR="008B1D07" w:rsidRPr="008B1D07" w:rsidRDefault="008B1D07" w:rsidP="00C71A6B">
      <w:pPr>
        <w:autoSpaceDE w:val="0"/>
        <w:autoSpaceDN w:val="0"/>
        <w:adjustRightInd w:val="0"/>
        <w:spacing w:after="0" w:line="240" w:lineRule="auto"/>
        <w:ind w:left="720"/>
        <w:rPr>
          <w:rFonts w:ascii="Arial" w:hAnsi="Arial" w:cs="Arial"/>
          <w:sz w:val="24"/>
          <w:szCs w:val="24"/>
          <w:lang w:eastAsia="en-GB"/>
        </w:rPr>
      </w:pPr>
    </w:p>
    <w:p w14:paraId="185C4F74" w14:textId="77777777" w:rsidR="006D2462" w:rsidRPr="008B1D07" w:rsidRDefault="009D7152" w:rsidP="006D2462">
      <w:pPr>
        <w:autoSpaceDE w:val="0"/>
        <w:autoSpaceDN w:val="0"/>
        <w:adjustRightInd w:val="0"/>
        <w:spacing w:after="0" w:line="240" w:lineRule="auto"/>
        <w:rPr>
          <w:rFonts w:ascii="Arial" w:hAnsi="Arial" w:cs="Arial"/>
          <w:sz w:val="24"/>
          <w:szCs w:val="24"/>
        </w:rPr>
      </w:pPr>
      <w:hyperlink r:id="rId75" w:history="1">
        <w:r w:rsidR="0041019F" w:rsidRPr="008B1D07">
          <w:rPr>
            <w:rStyle w:val="Hyperlink"/>
            <w:sz w:val="24"/>
            <w:szCs w:val="24"/>
          </w:rPr>
          <w:t>F</w:t>
        </w:r>
        <w:r w:rsidR="0041019F" w:rsidRPr="008B1D07">
          <w:rPr>
            <w:rStyle w:val="Hyperlink"/>
            <w:b/>
            <w:bCs/>
            <w:sz w:val="24"/>
            <w:szCs w:val="24"/>
          </w:rPr>
          <w:t xml:space="preserve">orensic child and adolescent mental health services (CAMHS) </w:t>
        </w:r>
        <w:r w:rsidR="008B1D07" w:rsidRPr="008B1D07">
          <w:rPr>
            <w:rStyle w:val="Hyperlink"/>
            <w:b/>
            <w:bCs/>
            <w:sz w:val="24"/>
            <w:szCs w:val="24"/>
          </w:rPr>
          <w:t>–</w:t>
        </w:r>
        <w:r w:rsidR="0041019F" w:rsidRPr="008B1D07">
          <w:rPr>
            <w:rStyle w:val="Hyperlink"/>
            <w:b/>
            <w:bCs/>
            <w:sz w:val="24"/>
            <w:szCs w:val="24"/>
          </w:rPr>
          <w:t xml:space="preserve"> South</w:t>
        </w:r>
        <w:r w:rsidR="008B1D07" w:rsidRPr="008B1D07">
          <w:rPr>
            <w:rStyle w:val="Hyperlink"/>
            <w:b/>
            <w:bCs/>
            <w:sz w:val="24"/>
            <w:szCs w:val="24"/>
          </w:rPr>
          <w:t>-</w:t>
        </w:r>
        <w:r w:rsidR="0041019F" w:rsidRPr="008B1D07">
          <w:rPr>
            <w:rStyle w:val="Hyperlink"/>
            <w:b/>
            <w:bCs/>
            <w:sz w:val="24"/>
            <w:szCs w:val="24"/>
          </w:rPr>
          <w:t>West Yorkshire Partnership NHS Foundation Trust</w:t>
        </w:r>
      </w:hyperlink>
    </w:p>
    <w:p w14:paraId="2860C7B8" w14:textId="77777777" w:rsidR="006D2462" w:rsidRDefault="006D2462" w:rsidP="00D74FAF">
      <w:pPr>
        <w:pStyle w:val="Default"/>
        <w:rPr>
          <w:b/>
          <w:bCs/>
          <w:color w:val="auto"/>
        </w:rPr>
      </w:pPr>
    </w:p>
    <w:p w14:paraId="23DAA8A0" w14:textId="77777777" w:rsidR="00B6322F" w:rsidRDefault="00B6322F" w:rsidP="00D74FAF">
      <w:pPr>
        <w:pStyle w:val="Default"/>
        <w:rPr>
          <w:b/>
          <w:bCs/>
          <w:color w:val="auto"/>
        </w:rPr>
      </w:pPr>
    </w:p>
    <w:p w14:paraId="1683C03E" w14:textId="77777777" w:rsidR="00D74FAF" w:rsidRPr="005F26FA" w:rsidRDefault="00427761" w:rsidP="00D74FAF">
      <w:pPr>
        <w:pStyle w:val="Default"/>
        <w:rPr>
          <w:b/>
          <w:bCs/>
          <w:color w:val="auto"/>
        </w:rPr>
      </w:pPr>
      <w:r w:rsidRPr="005F26FA">
        <w:rPr>
          <w:b/>
          <w:bCs/>
          <w:color w:val="auto"/>
        </w:rPr>
        <w:t xml:space="preserve">Bullying </w:t>
      </w:r>
    </w:p>
    <w:p w14:paraId="5772D440" w14:textId="77777777" w:rsidR="005F26FA" w:rsidRDefault="005F26FA" w:rsidP="00D74FAF">
      <w:pPr>
        <w:pStyle w:val="Default"/>
        <w:rPr>
          <w:b/>
          <w:bCs/>
          <w:color w:val="auto"/>
          <w:sz w:val="22"/>
          <w:szCs w:val="22"/>
        </w:rPr>
      </w:pPr>
    </w:p>
    <w:p w14:paraId="6B459142" w14:textId="77777777" w:rsidR="00D74FAF" w:rsidRPr="00B6322F" w:rsidRDefault="00D74FAF" w:rsidP="00D74FAF">
      <w:pPr>
        <w:pStyle w:val="Default"/>
        <w:rPr>
          <w:b/>
          <w:bCs/>
          <w:color w:val="auto"/>
        </w:rPr>
      </w:pPr>
      <w:r w:rsidRPr="00B6322F">
        <w:rPr>
          <w:lang w:val="en"/>
        </w:rPr>
        <w:t>Is usually defined as behaviour that is:</w:t>
      </w:r>
    </w:p>
    <w:p w14:paraId="66E29466" w14:textId="77777777" w:rsidR="00D74FAF" w:rsidRPr="00B6322F" w:rsidRDefault="00D74FAF">
      <w:pPr>
        <w:numPr>
          <w:ilvl w:val="0"/>
          <w:numId w:val="16"/>
        </w:numPr>
        <w:spacing w:before="100" w:beforeAutospacing="1" w:after="100" w:afterAutospacing="1" w:line="240" w:lineRule="auto"/>
        <w:rPr>
          <w:rFonts w:ascii="Arial" w:eastAsia="Times New Roman" w:hAnsi="Arial" w:cs="Arial"/>
          <w:sz w:val="24"/>
          <w:szCs w:val="24"/>
          <w:lang w:val="en" w:eastAsia="en-GB"/>
        </w:rPr>
      </w:pPr>
      <w:r w:rsidRPr="00B6322F">
        <w:rPr>
          <w:rFonts w:ascii="Arial" w:eastAsia="Times New Roman" w:hAnsi="Arial" w:cs="Arial"/>
          <w:sz w:val="24"/>
          <w:szCs w:val="24"/>
          <w:lang w:val="en" w:eastAsia="en-GB"/>
        </w:rPr>
        <w:t>repeated</w:t>
      </w:r>
    </w:p>
    <w:p w14:paraId="1D63FDF9" w14:textId="77777777" w:rsidR="00372FA3" w:rsidRPr="00B6322F" w:rsidRDefault="00D74FAF">
      <w:pPr>
        <w:numPr>
          <w:ilvl w:val="0"/>
          <w:numId w:val="16"/>
        </w:numPr>
        <w:spacing w:before="100" w:beforeAutospacing="1" w:after="100" w:afterAutospacing="1" w:line="240" w:lineRule="auto"/>
        <w:rPr>
          <w:rFonts w:ascii="Arial" w:eastAsia="Times New Roman" w:hAnsi="Arial" w:cs="Arial"/>
          <w:sz w:val="24"/>
          <w:szCs w:val="24"/>
          <w:lang w:val="en" w:eastAsia="en-GB"/>
        </w:rPr>
      </w:pPr>
      <w:r w:rsidRPr="00B6322F">
        <w:rPr>
          <w:rFonts w:ascii="Arial" w:eastAsia="Times New Roman" w:hAnsi="Arial" w:cs="Arial"/>
          <w:sz w:val="24"/>
          <w:szCs w:val="24"/>
          <w:lang w:val="en" w:eastAsia="en-GB"/>
        </w:rPr>
        <w:t xml:space="preserve">intended to hurt someone either physically or </w:t>
      </w:r>
      <w:r w:rsidR="00B6322F" w:rsidRPr="00B6322F">
        <w:rPr>
          <w:rFonts w:ascii="Arial" w:eastAsia="Times New Roman" w:hAnsi="Arial" w:cs="Arial"/>
          <w:sz w:val="24"/>
          <w:szCs w:val="24"/>
          <w:lang w:val="en" w:eastAsia="en-GB"/>
        </w:rPr>
        <w:t>emotionally.</w:t>
      </w:r>
    </w:p>
    <w:p w14:paraId="20130908" w14:textId="77777777" w:rsidR="00372FA3" w:rsidRPr="00B6322F" w:rsidRDefault="00372FA3">
      <w:pPr>
        <w:numPr>
          <w:ilvl w:val="0"/>
          <w:numId w:val="16"/>
        </w:numPr>
        <w:spacing w:before="100" w:beforeAutospacing="1" w:after="100" w:afterAutospacing="1" w:line="240" w:lineRule="auto"/>
        <w:rPr>
          <w:rFonts w:ascii="Arial" w:eastAsia="Times New Roman" w:hAnsi="Arial" w:cs="Arial"/>
          <w:sz w:val="24"/>
          <w:szCs w:val="24"/>
          <w:lang w:val="en" w:eastAsia="en-GB"/>
        </w:rPr>
      </w:pPr>
      <w:r w:rsidRPr="00B6322F">
        <w:rPr>
          <w:rFonts w:ascii="Arial" w:eastAsia="Times New Roman" w:hAnsi="Arial" w:cs="Arial"/>
          <w:sz w:val="24"/>
          <w:szCs w:val="24"/>
          <w:lang w:val="en" w:eastAsia="en-GB"/>
        </w:rPr>
        <w:lastRenderedPageBreak/>
        <w:t>where there is an imbalance of power.</w:t>
      </w:r>
    </w:p>
    <w:p w14:paraId="154E4E00" w14:textId="77777777" w:rsidR="00427761" w:rsidRPr="00B6322F" w:rsidRDefault="00427761" w:rsidP="00372FA3">
      <w:pPr>
        <w:spacing w:before="100" w:beforeAutospacing="1" w:after="100" w:afterAutospacing="1" w:line="240" w:lineRule="auto"/>
        <w:rPr>
          <w:rFonts w:ascii="Arial" w:eastAsia="Times New Roman" w:hAnsi="Arial" w:cs="Arial"/>
          <w:sz w:val="24"/>
          <w:szCs w:val="24"/>
          <w:lang w:val="en" w:eastAsia="en-GB"/>
        </w:rPr>
      </w:pPr>
      <w:r w:rsidRPr="00B6322F">
        <w:rPr>
          <w:rFonts w:ascii="Arial" w:hAnsi="Arial" w:cs="Arial"/>
          <w:sz w:val="24"/>
          <w:szCs w:val="24"/>
        </w:rPr>
        <w:t>Is a very serious issue that can cause considerable anxiety and distress. At its most serious level, bullying can have a disastrous effect on a child’s wellbeing and in very rare cases has been a feature in the suicide of some young people.</w:t>
      </w:r>
    </w:p>
    <w:p w14:paraId="78132486" w14:textId="77777777" w:rsidR="00427761" w:rsidRPr="00B6322F" w:rsidRDefault="00427761" w:rsidP="00427761">
      <w:pPr>
        <w:rPr>
          <w:rFonts w:ascii="Arial" w:hAnsi="Arial" w:cs="Arial"/>
          <w:sz w:val="24"/>
          <w:szCs w:val="24"/>
          <w:lang w:eastAsia="en-GB"/>
        </w:rPr>
      </w:pPr>
      <w:r w:rsidRPr="00B6322F">
        <w:rPr>
          <w:rFonts w:ascii="Arial" w:hAnsi="Arial" w:cs="Arial"/>
          <w:sz w:val="24"/>
          <w:szCs w:val="24"/>
          <w:lang w:eastAsia="en-GB"/>
        </w:rPr>
        <w:t>All incidences of bullying, including cyber-bullying</w:t>
      </w:r>
      <w:r w:rsidR="0095674A" w:rsidRPr="00B6322F">
        <w:rPr>
          <w:rFonts w:ascii="Arial" w:hAnsi="Arial" w:cs="Arial"/>
          <w:sz w:val="24"/>
          <w:szCs w:val="24"/>
          <w:lang w:eastAsia="en-GB"/>
        </w:rPr>
        <w:t>, sexual bullying</w:t>
      </w:r>
      <w:r w:rsidRPr="00B6322F">
        <w:rPr>
          <w:rFonts w:ascii="Arial" w:hAnsi="Arial" w:cs="Arial"/>
          <w:sz w:val="24"/>
          <w:szCs w:val="24"/>
          <w:lang w:eastAsia="en-GB"/>
        </w:rPr>
        <w:t xml:space="preserve"> and prejudice-based bullying will be recorded and reported and will be managed through our behaviour and tackling-bullying procedures.</w:t>
      </w:r>
      <w:r w:rsidRPr="00B6322F">
        <w:rPr>
          <w:rFonts w:ascii="Arial" w:hAnsi="Arial" w:cs="Arial"/>
          <w:color w:val="FF0000"/>
          <w:sz w:val="24"/>
          <w:szCs w:val="24"/>
          <w:lang w:eastAsia="en-GB"/>
        </w:rPr>
        <w:t xml:space="preserve"> </w:t>
      </w:r>
      <w:r w:rsidRPr="00B6322F">
        <w:rPr>
          <w:rFonts w:ascii="Arial" w:hAnsi="Arial" w:cs="Arial"/>
          <w:sz w:val="24"/>
          <w:szCs w:val="24"/>
          <w:lang w:eastAsia="en-GB"/>
        </w:rPr>
        <w:t>All pupils and parents receive a copy of the procedures on joining the school and the subject of bullying is address</w:t>
      </w:r>
      <w:r w:rsidR="0078313C" w:rsidRPr="00B6322F">
        <w:rPr>
          <w:rFonts w:ascii="Arial" w:hAnsi="Arial" w:cs="Arial"/>
          <w:sz w:val="24"/>
          <w:szCs w:val="24"/>
          <w:lang w:eastAsia="en-GB"/>
        </w:rPr>
        <w:t xml:space="preserve">ed at regular intervals in PSHE/RSHE </w:t>
      </w:r>
      <w:r w:rsidRPr="00B6322F">
        <w:rPr>
          <w:rFonts w:ascii="Arial" w:hAnsi="Arial" w:cs="Arial"/>
          <w:sz w:val="24"/>
          <w:szCs w:val="24"/>
          <w:lang w:eastAsia="en-GB"/>
        </w:rPr>
        <w:t>education</w:t>
      </w:r>
      <w:r w:rsidRPr="00B6322F">
        <w:rPr>
          <w:rFonts w:ascii="Arial" w:hAnsi="Arial" w:cs="Arial"/>
          <w:b/>
          <w:sz w:val="24"/>
          <w:szCs w:val="24"/>
          <w:lang w:eastAsia="en-GB"/>
        </w:rPr>
        <w:t>.</w:t>
      </w:r>
      <w:r w:rsidRPr="00B6322F">
        <w:rPr>
          <w:rFonts w:ascii="Arial" w:hAnsi="Arial" w:cs="Arial"/>
          <w:sz w:val="24"/>
          <w:szCs w:val="24"/>
          <w:lang w:eastAsia="en-GB"/>
        </w:rPr>
        <w:t xml:space="preserve"> If the bullying is particularly serious, or the tackling bullying procedures are deemed to be inef</w:t>
      </w:r>
      <w:r w:rsidR="00375CA2" w:rsidRPr="00B6322F">
        <w:rPr>
          <w:rFonts w:ascii="Arial" w:hAnsi="Arial" w:cs="Arial"/>
          <w:sz w:val="24"/>
          <w:szCs w:val="24"/>
          <w:lang w:eastAsia="en-GB"/>
        </w:rPr>
        <w:t>fective, the Headteacher and the</w:t>
      </w:r>
      <w:r w:rsidRPr="00B6322F">
        <w:rPr>
          <w:rFonts w:ascii="Arial" w:hAnsi="Arial" w:cs="Arial"/>
          <w:sz w:val="24"/>
          <w:szCs w:val="24"/>
          <w:lang w:eastAsia="en-GB"/>
        </w:rPr>
        <w:t xml:space="preserve"> DSL</w:t>
      </w:r>
      <w:r w:rsidR="00375CA2" w:rsidRPr="00B6322F">
        <w:rPr>
          <w:rFonts w:ascii="Arial" w:hAnsi="Arial" w:cs="Arial"/>
          <w:sz w:val="24"/>
          <w:szCs w:val="24"/>
          <w:lang w:eastAsia="en-GB"/>
        </w:rPr>
        <w:t>’s</w:t>
      </w:r>
      <w:r w:rsidRPr="00B6322F">
        <w:rPr>
          <w:rFonts w:ascii="Arial" w:hAnsi="Arial" w:cs="Arial"/>
          <w:sz w:val="24"/>
          <w:szCs w:val="24"/>
          <w:lang w:eastAsia="en-GB"/>
        </w:rPr>
        <w:t xml:space="preserve"> will consider implementing child protection procedures.</w:t>
      </w:r>
    </w:p>
    <w:p w14:paraId="116D104F" w14:textId="77777777" w:rsidR="00427761" w:rsidRPr="00B6322F" w:rsidRDefault="00427761" w:rsidP="00427761">
      <w:pPr>
        <w:rPr>
          <w:rFonts w:ascii="Arial" w:hAnsi="Arial" w:cs="Arial"/>
          <w:sz w:val="24"/>
          <w:szCs w:val="24"/>
          <w:lang w:eastAsia="en-GB"/>
        </w:rPr>
      </w:pPr>
      <w:r w:rsidRPr="00B6322F">
        <w:rPr>
          <w:rFonts w:ascii="Arial" w:hAnsi="Arial" w:cs="Arial"/>
          <w:sz w:val="24"/>
          <w:szCs w:val="24"/>
          <w:lang w:eastAsia="en-GB"/>
        </w:rPr>
        <w:t xml:space="preserve">Bullying incidents including discriminatory and prejudicial behaviour e.g. </w:t>
      </w:r>
      <w:r w:rsidR="00FF7928" w:rsidRPr="00B6322F">
        <w:rPr>
          <w:rFonts w:ascii="Arial" w:hAnsi="Arial" w:cs="Arial"/>
          <w:sz w:val="24"/>
          <w:szCs w:val="24"/>
          <w:lang w:eastAsia="en-GB"/>
        </w:rPr>
        <w:t xml:space="preserve">sexual, </w:t>
      </w:r>
      <w:r w:rsidRPr="00B6322F">
        <w:rPr>
          <w:rFonts w:ascii="Arial" w:hAnsi="Arial" w:cs="Arial"/>
          <w:sz w:val="24"/>
          <w:szCs w:val="24"/>
          <w:lang w:eastAsia="en-GB"/>
        </w:rPr>
        <w:t>racist, disability and homophobic bullying and use of derogator</w:t>
      </w:r>
      <w:r w:rsidR="00FF7928" w:rsidRPr="00B6322F">
        <w:rPr>
          <w:rFonts w:ascii="Arial" w:hAnsi="Arial" w:cs="Arial"/>
          <w:sz w:val="24"/>
          <w:szCs w:val="24"/>
          <w:lang w:eastAsia="en-GB"/>
        </w:rPr>
        <w:t xml:space="preserve">y language will be recorded, </w:t>
      </w:r>
      <w:r w:rsidRPr="00B6322F">
        <w:rPr>
          <w:rFonts w:ascii="Arial" w:hAnsi="Arial" w:cs="Arial"/>
          <w:sz w:val="24"/>
          <w:szCs w:val="24"/>
          <w:lang w:eastAsia="en-GB"/>
        </w:rPr>
        <w:t>analysed</w:t>
      </w:r>
      <w:r w:rsidR="00FF7928" w:rsidRPr="00B6322F">
        <w:rPr>
          <w:rFonts w:ascii="Arial" w:hAnsi="Arial" w:cs="Arial"/>
          <w:sz w:val="24"/>
          <w:szCs w:val="24"/>
          <w:lang w:eastAsia="en-GB"/>
        </w:rPr>
        <w:t xml:space="preserve"> and swiftly responded to</w:t>
      </w:r>
      <w:r w:rsidRPr="00B6322F">
        <w:rPr>
          <w:rFonts w:ascii="Arial" w:hAnsi="Arial" w:cs="Arial"/>
          <w:sz w:val="24"/>
          <w:szCs w:val="24"/>
          <w:lang w:eastAsia="en-GB"/>
        </w:rPr>
        <w:t>.</w:t>
      </w:r>
    </w:p>
    <w:p w14:paraId="20176245" w14:textId="3F5BC3C5" w:rsidR="00F75735" w:rsidRPr="00EE29CA" w:rsidRDefault="009D7152" w:rsidP="001A205C">
      <w:pPr>
        <w:ind w:left="720" w:hanging="720"/>
        <w:rPr>
          <w:rFonts w:ascii="Arial" w:hAnsi="Arial" w:cs="Arial"/>
          <w:bCs/>
          <w:sz w:val="24"/>
          <w:szCs w:val="24"/>
        </w:rPr>
      </w:pPr>
      <w:hyperlink r:id="rId76" w:history="1">
        <w:r w:rsidR="00EE29CA" w:rsidRPr="001A205C">
          <w:rPr>
            <w:rStyle w:val="Hyperlink"/>
            <w:rFonts w:ascii="Arial" w:hAnsi="Arial" w:cs="Arial"/>
            <w:bCs/>
            <w:sz w:val="24"/>
            <w:szCs w:val="24"/>
          </w:rPr>
          <w:t>Relational Be</w:t>
        </w:r>
        <w:r w:rsidR="00EE29CA" w:rsidRPr="001A205C">
          <w:rPr>
            <w:rStyle w:val="Hyperlink"/>
            <w:rFonts w:ascii="Arial" w:hAnsi="Arial" w:cs="Arial"/>
            <w:bCs/>
            <w:sz w:val="24"/>
            <w:szCs w:val="24"/>
          </w:rPr>
          <w:t>h</w:t>
        </w:r>
        <w:r w:rsidR="00EE29CA" w:rsidRPr="001A205C">
          <w:rPr>
            <w:rStyle w:val="Hyperlink"/>
            <w:rFonts w:ascii="Arial" w:hAnsi="Arial" w:cs="Arial"/>
            <w:bCs/>
            <w:sz w:val="24"/>
            <w:szCs w:val="24"/>
          </w:rPr>
          <w:t>aviour Policy</w:t>
        </w:r>
      </w:hyperlink>
      <w:r w:rsidR="001A205C">
        <w:rPr>
          <w:rStyle w:val="Hyperlink"/>
          <w:rFonts w:ascii="Arial" w:hAnsi="Arial" w:cs="Arial"/>
          <w:bCs/>
          <w:sz w:val="24"/>
          <w:szCs w:val="24"/>
        </w:rPr>
        <w:t xml:space="preserve"> – To be reviewed Nov 2026 </w:t>
      </w:r>
    </w:p>
    <w:p w14:paraId="3C21B40E" w14:textId="77777777" w:rsidR="00956304" w:rsidRPr="008B1D07" w:rsidRDefault="009D7152" w:rsidP="008B1D07">
      <w:pPr>
        <w:autoSpaceDE w:val="0"/>
        <w:autoSpaceDN w:val="0"/>
        <w:adjustRightInd w:val="0"/>
        <w:spacing w:after="0" w:line="240" w:lineRule="auto"/>
        <w:rPr>
          <w:rStyle w:val="Hyperlink"/>
          <w:b/>
          <w:bCs/>
          <w:sz w:val="24"/>
          <w:szCs w:val="24"/>
        </w:rPr>
      </w:pPr>
      <w:hyperlink r:id="rId77" w:history="1">
        <w:r w:rsidR="00956304" w:rsidRPr="008B1D07">
          <w:rPr>
            <w:rStyle w:val="Hyperlink"/>
            <w:b/>
            <w:bCs/>
            <w:sz w:val="24"/>
            <w:szCs w:val="24"/>
          </w:rPr>
          <w:t>Preventing bullying - GOV.UK (www.gov.uk)</w:t>
        </w:r>
      </w:hyperlink>
    </w:p>
    <w:p w14:paraId="74053F65" w14:textId="77777777" w:rsidR="008B1D07" w:rsidRPr="008B1D07" w:rsidRDefault="008B1D07" w:rsidP="008B1D07">
      <w:pPr>
        <w:autoSpaceDE w:val="0"/>
        <w:autoSpaceDN w:val="0"/>
        <w:adjustRightInd w:val="0"/>
        <w:spacing w:after="0" w:line="240" w:lineRule="auto"/>
        <w:rPr>
          <w:rStyle w:val="Hyperlink"/>
          <w:b/>
          <w:bCs/>
          <w:sz w:val="24"/>
          <w:szCs w:val="24"/>
        </w:rPr>
      </w:pPr>
    </w:p>
    <w:p w14:paraId="085DFC62" w14:textId="77777777" w:rsidR="00956304" w:rsidRPr="008B1D07" w:rsidRDefault="009D7152" w:rsidP="008B1D07">
      <w:pPr>
        <w:autoSpaceDE w:val="0"/>
        <w:autoSpaceDN w:val="0"/>
        <w:adjustRightInd w:val="0"/>
        <w:spacing w:after="0" w:line="240" w:lineRule="auto"/>
        <w:rPr>
          <w:rStyle w:val="Hyperlink"/>
          <w:b/>
          <w:bCs/>
          <w:sz w:val="24"/>
          <w:szCs w:val="24"/>
        </w:rPr>
      </w:pPr>
      <w:hyperlink r:id="rId78" w:history="1">
        <w:r w:rsidR="00956304" w:rsidRPr="008B1D07">
          <w:rPr>
            <w:rStyle w:val="Hyperlink"/>
            <w:b/>
            <w:bCs/>
            <w:sz w:val="24"/>
            <w:szCs w:val="24"/>
          </w:rPr>
          <w:t>Sexual and sexist bullying (anti-bullyingalliance.org.uk)</w:t>
        </w:r>
      </w:hyperlink>
    </w:p>
    <w:p w14:paraId="18A7E44A" w14:textId="77777777" w:rsidR="008B1D07" w:rsidRPr="008B1D07" w:rsidRDefault="008B1D07" w:rsidP="008B1D07">
      <w:pPr>
        <w:autoSpaceDE w:val="0"/>
        <w:autoSpaceDN w:val="0"/>
        <w:adjustRightInd w:val="0"/>
        <w:spacing w:after="0" w:line="240" w:lineRule="auto"/>
        <w:rPr>
          <w:rStyle w:val="Hyperlink"/>
          <w:b/>
          <w:bCs/>
          <w:sz w:val="24"/>
          <w:szCs w:val="24"/>
        </w:rPr>
      </w:pPr>
    </w:p>
    <w:p w14:paraId="7BEDB68F" w14:textId="77777777" w:rsidR="006D2462" w:rsidRPr="008B1D07" w:rsidRDefault="009D7152" w:rsidP="008B1D07">
      <w:pPr>
        <w:autoSpaceDE w:val="0"/>
        <w:autoSpaceDN w:val="0"/>
        <w:adjustRightInd w:val="0"/>
        <w:spacing w:after="0" w:line="240" w:lineRule="auto"/>
        <w:rPr>
          <w:rStyle w:val="Hyperlink"/>
          <w:bCs/>
          <w:sz w:val="24"/>
          <w:szCs w:val="24"/>
        </w:rPr>
      </w:pPr>
      <w:hyperlink r:id="rId79" w:history="1">
        <w:r w:rsidR="0041019F" w:rsidRPr="008B1D07">
          <w:rPr>
            <w:rStyle w:val="Hyperlink"/>
            <w:b/>
            <w:bCs/>
            <w:sz w:val="24"/>
            <w:szCs w:val="24"/>
          </w:rPr>
          <w:t>Cyberbullying Guidance | Childnet</w:t>
        </w:r>
      </w:hyperlink>
      <w:r w:rsidR="0041019F" w:rsidRPr="008B1D07">
        <w:rPr>
          <w:rStyle w:val="Hyperlink"/>
          <w:bCs/>
          <w:sz w:val="24"/>
          <w:szCs w:val="24"/>
        </w:rPr>
        <w:t xml:space="preserve"> </w:t>
      </w:r>
    </w:p>
    <w:p w14:paraId="69817752" w14:textId="77777777" w:rsidR="00B6322F" w:rsidRDefault="00B6322F" w:rsidP="007C7E74">
      <w:pPr>
        <w:rPr>
          <w:rFonts w:ascii="Arial" w:hAnsi="Arial" w:cs="Arial"/>
          <w:b/>
          <w:sz w:val="24"/>
          <w:szCs w:val="24"/>
          <w:lang w:eastAsia="en-GB"/>
        </w:rPr>
      </w:pPr>
    </w:p>
    <w:p w14:paraId="26CB69DF" w14:textId="77777777" w:rsidR="009F7033" w:rsidRPr="005D5C19" w:rsidRDefault="005D5C19" w:rsidP="007C7E74">
      <w:pPr>
        <w:rPr>
          <w:rFonts w:ascii="Arial" w:hAnsi="Arial" w:cs="Arial"/>
          <w:b/>
          <w:sz w:val="24"/>
          <w:szCs w:val="24"/>
          <w:lang w:eastAsia="en-GB"/>
        </w:rPr>
      </w:pPr>
      <w:r w:rsidRPr="005D5C19">
        <w:rPr>
          <w:rFonts w:ascii="Arial" w:hAnsi="Arial" w:cs="Arial"/>
          <w:b/>
          <w:sz w:val="24"/>
          <w:szCs w:val="24"/>
          <w:lang w:eastAsia="en-GB"/>
        </w:rPr>
        <w:t>Contextual Safeguarding</w:t>
      </w:r>
      <w:r w:rsidR="00ED2EDA">
        <w:rPr>
          <w:rFonts w:ascii="Arial" w:hAnsi="Arial" w:cs="Arial"/>
          <w:b/>
          <w:sz w:val="24"/>
          <w:szCs w:val="24"/>
          <w:lang w:eastAsia="en-GB"/>
        </w:rPr>
        <w:t>/ Extra Familial abuse</w:t>
      </w:r>
    </w:p>
    <w:p w14:paraId="64A944C2" w14:textId="77777777" w:rsidR="005D5C19" w:rsidRPr="00B6322F" w:rsidRDefault="005D5C19" w:rsidP="005D5C19">
      <w:pPr>
        <w:spacing w:line="240" w:lineRule="auto"/>
        <w:rPr>
          <w:rFonts w:ascii="Arial" w:hAnsi="Arial" w:cs="Arial"/>
          <w:sz w:val="24"/>
          <w:szCs w:val="24"/>
          <w:lang w:val="en"/>
        </w:rPr>
      </w:pPr>
      <w:r w:rsidRPr="00B6322F">
        <w:rPr>
          <w:rFonts w:ascii="Arial" w:hAnsi="Arial" w:cs="Arial"/>
          <w:sz w:val="24"/>
          <w:szCs w:val="24"/>
          <w:lang w:val="en"/>
        </w:rPr>
        <w:t>Contextual Safeguarding</w:t>
      </w:r>
      <w:r w:rsidR="00665FDD" w:rsidRPr="00B6322F">
        <w:rPr>
          <w:rFonts w:ascii="Arial" w:hAnsi="Arial" w:cs="Arial"/>
          <w:sz w:val="24"/>
          <w:szCs w:val="24"/>
          <w:lang w:val="en"/>
        </w:rPr>
        <w:t>/Extra Familial abuse</w:t>
      </w:r>
      <w:r w:rsidRPr="00B6322F">
        <w:rPr>
          <w:rFonts w:ascii="Arial" w:hAnsi="Arial" w:cs="Arial"/>
          <w:sz w:val="24"/>
          <w:szCs w:val="24"/>
          <w:lang w:val="en"/>
        </w:rPr>
        <w:t xml:space="preserve"> is an approach to understanding, and responding to, young people’s experiences of significant harm beyond their families. It recognises that the different relationships that young people form in their neighbourhoods, schools and online can feature violence and abuse. Parents and carers </w:t>
      </w:r>
      <w:r w:rsidR="006445D9" w:rsidRPr="00B6322F">
        <w:rPr>
          <w:rFonts w:ascii="Arial" w:hAnsi="Arial" w:cs="Arial"/>
          <w:sz w:val="24"/>
          <w:szCs w:val="24"/>
          <w:lang w:val="en"/>
        </w:rPr>
        <w:t xml:space="preserve">can </w:t>
      </w:r>
      <w:r w:rsidRPr="00B6322F">
        <w:rPr>
          <w:rFonts w:ascii="Arial" w:hAnsi="Arial" w:cs="Arial"/>
          <w:sz w:val="24"/>
          <w:szCs w:val="24"/>
          <w:lang w:val="en"/>
        </w:rPr>
        <w:t>have little influence over these contexts, and young people’s experiences of extra-familial abuse can undermine parent-child relationships.</w:t>
      </w:r>
      <w:r w:rsidR="00665FDD" w:rsidRPr="00B6322F">
        <w:rPr>
          <w:rFonts w:ascii="Arial" w:hAnsi="Arial" w:cs="Arial"/>
          <w:sz w:val="24"/>
          <w:szCs w:val="24"/>
          <w:lang w:val="en"/>
        </w:rPr>
        <w:t xml:space="preserve"> Extra Familial abuse</w:t>
      </w:r>
      <w:r w:rsidRPr="00B6322F">
        <w:rPr>
          <w:rFonts w:ascii="Arial" w:hAnsi="Arial" w:cs="Arial"/>
          <w:sz w:val="24"/>
          <w:szCs w:val="24"/>
          <w:lang w:val="en"/>
        </w:rPr>
        <w:t>, therefore, expands the objectives of child protection systems in recognition that young people are vulnerable to abuse in a range of social contexts.</w:t>
      </w:r>
      <w:r w:rsidR="00665FDD" w:rsidRPr="00B6322F">
        <w:rPr>
          <w:rFonts w:ascii="Arial" w:hAnsi="Arial" w:cs="Arial"/>
          <w:sz w:val="24"/>
          <w:szCs w:val="24"/>
          <w:lang w:val="en"/>
        </w:rPr>
        <w:t xml:space="preserve"> For </w:t>
      </w:r>
      <w:r w:rsidR="004822CA" w:rsidRPr="00B6322F">
        <w:rPr>
          <w:rFonts w:ascii="Arial" w:hAnsi="Arial" w:cs="Arial"/>
          <w:sz w:val="24"/>
          <w:szCs w:val="24"/>
          <w:lang w:val="en"/>
        </w:rPr>
        <w:t>example,</w:t>
      </w:r>
      <w:r w:rsidR="00665FDD" w:rsidRPr="00B6322F">
        <w:rPr>
          <w:rFonts w:ascii="Arial" w:hAnsi="Arial" w:cs="Arial"/>
          <w:sz w:val="24"/>
          <w:szCs w:val="24"/>
          <w:lang w:val="en"/>
        </w:rPr>
        <w:t xml:space="preserve"> online safety, drug use, CCE, CSE</w:t>
      </w:r>
      <w:r w:rsidR="006D2462" w:rsidRPr="00B6322F">
        <w:rPr>
          <w:rFonts w:ascii="Arial" w:hAnsi="Arial" w:cs="Arial"/>
          <w:sz w:val="24"/>
          <w:szCs w:val="24"/>
          <w:lang w:val="en"/>
        </w:rPr>
        <w:t>, Mental Health issues</w:t>
      </w:r>
      <w:r w:rsidR="007748CE" w:rsidRPr="00B6322F">
        <w:rPr>
          <w:rFonts w:ascii="Arial" w:hAnsi="Arial" w:cs="Arial"/>
          <w:sz w:val="24"/>
          <w:szCs w:val="24"/>
          <w:lang w:val="en"/>
        </w:rPr>
        <w:t>, knife crime</w:t>
      </w:r>
      <w:r w:rsidR="00956304" w:rsidRPr="00B6322F">
        <w:rPr>
          <w:rFonts w:ascii="Arial" w:hAnsi="Arial" w:cs="Arial"/>
          <w:sz w:val="24"/>
          <w:szCs w:val="24"/>
          <w:lang w:val="en"/>
        </w:rPr>
        <w:t>, r</w:t>
      </w:r>
      <w:r w:rsidR="007748CE" w:rsidRPr="00B6322F">
        <w:rPr>
          <w:rFonts w:ascii="Arial" w:hAnsi="Arial" w:cs="Arial"/>
          <w:sz w:val="24"/>
          <w:szCs w:val="24"/>
          <w:lang w:val="en"/>
        </w:rPr>
        <w:t>adicalisation</w:t>
      </w:r>
      <w:r w:rsidR="006D2462" w:rsidRPr="00B6322F">
        <w:rPr>
          <w:rFonts w:ascii="Arial" w:hAnsi="Arial" w:cs="Arial"/>
          <w:sz w:val="24"/>
          <w:szCs w:val="24"/>
          <w:lang w:val="en"/>
        </w:rPr>
        <w:t>.</w:t>
      </w:r>
    </w:p>
    <w:p w14:paraId="3E4D887D" w14:textId="77777777" w:rsidR="008B1D07" w:rsidRPr="00910D96" w:rsidRDefault="008B1D07" w:rsidP="008B1D07">
      <w:pPr>
        <w:autoSpaceDE w:val="0"/>
        <w:autoSpaceDN w:val="0"/>
        <w:adjustRightInd w:val="0"/>
        <w:spacing w:after="0" w:line="240" w:lineRule="auto"/>
        <w:rPr>
          <w:rStyle w:val="Hyperlink"/>
          <w:b/>
          <w:bCs/>
          <w:color w:val="auto"/>
        </w:rPr>
      </w:pPr>
    </w:p>
    <w:p w14:paraId="3F7A0019" w14:textId="77777777" w:rsidR="00B6322F" w:rsidRDefault="00B6322F" w:rsidP="00BA59FE">
      <w:pPr>
        <w:pStyle w:val="Default"/>
        <w:rPr>
          <w:b/>
        </w:rPr>
      </w:pPr>
    </w:p>
    <w:p w14:paraId="46628D02" w14:textId="77777777" w:rsidR="00BA59FE" w:rsidRDefault="00BA59FE" w:rsidP="00BA59FE">
      <w:pPr>
        <w:pStyle w:val="Default"/>
        <w:rPr>
          <w:b/>
        </w:rPr>
      </w:pPr>
      <w:r w:rsidRPr="00BA59FE">
        <w:rPr>
          <w:b/>
        </w:rPr>
        <w:t>Hate Crime</w:t>
      </w:r>
    </w:p>
    <w:p w14:paraId="4DC85BF8" w14:textId="77777777" w:rsidR="005F26FA" w:rsidRPr="00BA59FE" w:rsidRDefault="005F26FA" w:rsidP="00BA59FE">
      <w:pPr>
        <w:pStyle w:val="Default"/>
        <w:rPr>
          <w:b/>
        </w:rPr>
      </w:pPr>
    </w:p>
    <w:p w14:paraId="0DF29E0B" w14:textId="77777777" w:rsidR="002B47AD" w:rsidRPr="002B47AD" w:rsidRDefault="002B47AD" w:rsidP="002B47AD">
      <w:pPr>
        <w:pStyle w:val="Default"/>
      </w:pPr>
      <w:r w:rsidRPr="009C483E">
        <w:t>A hate incident is any incident which the victim, or any other person, perceives to be motivated by hostility or prejudice based</w:t>
      </w:r>
      <w:r w:rsidRPr="002B47AD">
        <w:t xml:space="preserve"> on a person's:</w:t>
      </w:r>
    </w:p>
    <w:p w14:paraId="71D6D9D3" w14:textId="1F48F621" w:rsidR="002B47AD" w:rsidRPr="002B47AD" w:rsidRDefault="002B47AD">
      <w:pPr>
        <w:pStyle w:val="Default"/>
        <w:numPr>
          <w:ilvl w:val="0"/>
          <w:numId w:val="42"/>
        </w:numPr>
      </w:pPr>
      <w:r w:rsidRPr="002B47AD">
        <w:t>Race or ethnicity</w:t>
      </w:r>
      <w:r w:rsidR="00346C38">
        <w:t xml:space="preserve">, </w:t>
      </w:r>
      <w:r w:rsidRPr="002B47AD">
        <w:t>Religion or belief</w:t>
      </w:r>
      <w:r w:rsidR="00346C38">
        <w:t xml:space="preserve">, </w:t>
      </w:r>
      <w:r w:rsidRPr="002B47AD">
        <w:t>Disability</w:t>
      </w:r>
      <w:r w:rsidR="00346C38">
        <w:t xml:space="preserve">, </w:t>
      </w:r>
      <w:r w:rsidRPr="002B47AD">
        <w:t>Sexual orientation</w:t>
      </w:r>
      <w:r w:rsidR="00346C38">
        <w:t xml:space="preserve">, </w:t>
      </w:r>
      <w:r w:rsidRPr="002B47AD">
        <w:t>Transgender identity</w:t>
      </w:r>
    </w:p>
    <w:p w14:paraId="5A6F5CA0" w14:textId="5CA292B0" w:rsidR="002B47AD" w:rsidRPr="002B47AD" w:rsidRDefault="002B47AD" w:rsidP="002B47AD">
      <w:pPr>
        <w:pStyle w:val="Default"/>
      </w:pPr>
      <w:r w:rsidRPr="002B47AD">
        <w:t xml:space="preserve">A hate crime </w:t>
      </w:r>
      <w:r w:rsidRPr="009C483E">
        <w:t>is any criminal offence perceived</w:t>
      </w:r>
      <w:r w:rsidRPr="002B47AD">
        <w:t xml:space="preserve"> by the victim or any other person to be motivated by hostility or prejudice towards one or more of these protected characteristics. </w:t>
      </w:r>
    </w:p>
    <w:p w14:paraId="7D415265" w14:textId="77777777" w:rsidR="002B47AD" w:rsidRPr="002B47AD" w:rsidRDefault="002B47AD" w:rsidP="002B47AD">
      <w:pPr>
        <w:pStyle w:val="Default"/>
      </w:pPr>
      <w:r w:rsidRPr="002B47AD">
        <w:t>Examples may include:</w:t>
      </w:r>
    </w:p>
    <w:p w14:paraId="4E02D896" w14:textId="77777777" w:rsidR="002B47AD" w:rsidRPr="002B47AD" w:rsidRDefault="002B47AD">
      <w:pPr>
        <w:pStyle w:val="Default"/>
        <w:numPr>
          <w:ilvl w:val="0"/>
          <w:numId w:val="43"/>
        </w:numPr>
      </w:pPr>
      <w:r w:rsidRPr="002B47AD">
        <w:t>Name-calling, verbal abuse or threats</w:t>
      </w:r>
    </w:p>
    <w:p w14:paraId="5E3BE1E9" w14:textId="77777777" w:rsidR="002B47AD" w:rsidRPr="002B47AD" w:rsidRDefault="002B47AD">
      <w:pPr>
        <w:pStyle w:val="Default"/>
        <w:numPr>
          <w:ilvl w:val="0"/>
          <w:numId w:val="43"/>
        </w:numPr>
      </w:pPr>
      <w:r w:rsidRPr="002B47AD">
        <w:t>Online abuse or harassment</w:t>
      </w:r>
    </w:p>
    <w:p w14:paraId="3A56854E" w14:textId="77777777" w:rsidR="002B47AD" w:rsidRPr="002B47AD" w:rsidRDefault="002B47AD">
      <w:pPr>
        <w:pStyle w:val="Default"/>
        <w:numPr>
          <w:ilvl w:val="0"/>
          <w:numId w:val="43"/>
        </w:numPr>
      </w:pPr>
      <w:r w:rsidRPr="002B47AD">
        <w:t>Graffiti or hate messages</w:t>
      </w:r>
    </w:p>
    <w:p w14:paraId="2444DD20" w14:textId="77777777" w:rsidR="002B47AD" w:rsidRPr="002B47AD" w:rsidRDefault="002B47AD">
      <w:pPr>
        <w:pStyle w:val="Default"/>
        <w:numPr>
          <w:ilvl w:val="0"/>
          <w:numId w:val="43"/>
        </w:numPr>
      </w:pPr>
      <w:r w:rsidRPr="002B47AD">
        <w:t>Criminal damage to property, vehicles or homes</w:t>
      </w:r>
    </w:p>
    <w:p w14:paraId="00E3DBA9" w14:textId="77777777" w:rsidR="002B47AD" w:rsidRPr="002B47AD" w:rsidRDefault="002B47AD">
      <w:pPr>
        <w:pStyle w:val="Default"/>
        <w:numPr>
          <w:ilvl w:val="0"/>
          <w:numId w:val="43"/>
        </w:numPr>
      </w:pPr>
      <w:r w:rsidRPr="002B47AD">
        <w:t>Assault, violence or intimidation</w:t>
      </w:r>
    </w:p>
    <w:p w14:paraId="406E9D5D" w14:textId="77777777" w:rsidR="002B47AD" w:rsidRPr="002B47AD" w:rsidRDefault="002B47AD">
      <w:pPr>
        <w:pStyle w:val="Default"/>
        <w:numPr>
          <w:ilvl w:val="0"/>
          <w:numId w:val="43"/>
        </w:numPr>
      </w:pPr>
      <w:r w:rsidRPr="002B47AD">
        <w:t>Arson or fire-setting</w:t>
      </w:r>
    </w:p>
    <w:p w14:paraId="6E97D0C0" w14:textId="63E261AC" w:rsidR="002B47AD" w:rsidRPr="002B47AD" w:rsidRDefault="002B47AD" w:rsidP="002B47AD">
      <w:pPr>
        <w:pStyle w:val="Default"/>
      </w:pPr>
      <w:r w:rsidRPr="002B47AD">
        <w:t xml:space="preserve">All incidents will be recorded and investigated appropriately. The school will seek advice from, and </w:t>
      </w:r>
      <w:r w:rsidRPr="002B47AD">
        <w:lastRenderedPageBreak/>
        <w:t>involve, the Police where a criminal offence may have been committed</w:t>
      </w:r>
    </w:p>
    <w:p w14:paraId="53D5495D" w14:textId="77777777" w:rsidR="00730343" w:rsidRPr="008B1D07" w:rsidRDefault="009D7152" w:rsidP="008B1D07">
      <w:pPr>
        <w:autoSpaceDE w:val="0"/>
        <w:autoSpaceDN w:val="0"/>
        <w:adjustRightInd w:val="0"/>
        <w:spacing w:after="0" w:line="240" w:lineRule="auto"/>
        <w:rPr>
          <w:rStyle w:val="Hyperlink"/>
          <w:b/>
          <w:bCs/>
          <w:sz w:val="24"/>
          <w:szCs w:val="24"/>
        </w:rPr>
      </w:pPr>
      <w:hyperlink r:id="rId80" w:history="1">
        <w:r w:rsidR="00730343" w:rsidRPr="008B1D07">
          <w:rPr>
            <w:rStyle w:val="Hyperlink"/>
            <w:b/>
            <w:bCs/>
            <w:sz w:val="24"/>
            <w:szCs w:val="24"/>
          </w:rPr>
          <w:t>Hate crime - Wakefield Council</w:t>
        </w:r>
      </w:hyperlink>
    </w:p>
    <w:p w14:paraId="386C5EBC" w14:textId="77777777" w:rsidR="00B6322F" w:rsidRDefault="00B6322F" w:rsidP="007C7E74"/>
    <w:p w14:paraId="307B25FE" w14:textId="77777777" w:rsidR="00896FA5" w:rsidRPr="00B6322F" w:rsidRDefault="000955D9" w:rsidP="007C7E74">
      <w:pPr>
        <w:rPr>
          <w:rFonts w:ascii="Arial" w:hAnsi="Arial" w:cs="Arial"/>
          <w:bCs/>
          <w:sz w:val="24"/>
          <w:szCs w:val="24"/>
          <w:lang w:eastAsia="en-GB"/>
        </w:rPr>
      </w:pPr>
      <w:r w:rsidRPr="00341717">
        <w:rPr>
          <w:rFonts w:ascii="Arial" w:hAnsi="Arial" w:cs="Arial"/>
          <w:b/>
          <w:sz w:val="24"/>
          <w:szCs w:val="24"/>
          <w:lang w:eastAsia="en-GB"/>
        </w:rPr>
        <w:t>Persistent Absent</w:t>
      </w:r>
      <w:r w:rsidR="0056650E">
        <w:rPr>
          <w:rFonts w:ascii="Arial" w:hAnsi="Arial" w:cs="Arial"/>
          <w:b/>
          <w:sz w:val="24"/>
          <w:szCs w:val="24"/>
          <w:lang w:eastAsia="en-GB"/>
        </w:rPr>
        <w:t>/</w:t>
      </w:r>
      <w:r w:rsidR="0056650E" w:rsidRPr="0056650E">
        <w:rPr>
          <w:rFonts w:ascii="Arial" w:hAnsi="Arial" w:cs="Arial"/>
          <w:b/>
          <w:sz w:val="24"/>
          <w:szCs w:val="24"/>
          <w:lang w:eastAsia="en-GB"/>
        </w:rPr>
        <w:t xml:space="preserve"> </w:t>
      </w:r>
      <w:r w:rsidR="0056650E" w:rsidRPr="005F26FA">
        <w:rPr>
          <w:rFonts w:ascii="Arial" w:hAnsi="Arial" w:cs="Arial"/>
          <w:b/>
          <w:sz w:val="24"/>
          <w:szCs w:val="24"/>
          <w:lang w:eastAsia="en-GB"/>
        </w:rPr>
        <w:t xml:space="preserve">Children Missing </w:t>
      </w:r>
      <w:r w:rsidR="0056650E" w:rsidRPr="00910D96">
        <w:rPr>
          <w:rFonts w:ascii="Arial" w:hAnsi="Arial" w:cs="Arial"/>
          <w:b/>
          <w:sz w:val="24"/>
          <w:szCs w:val="24"/>
          <w:lang w:eastAsia="en-GB"/>
        </w:rPr>
        <w:t>Education CME</w:t>
      </w:r>
      <w:r w:rsidR="0056650E">
        <w:rPr>
          <w:rFonts w:ascii="Arial" w:hAnsi="Arial" w:cs="Arial"/>
          <w:b/>
          <w:sz w:val="24"/>
          <w:szCs w:val="24"/>
          <w:lang w:eastAsia="en-GB"/>
        </w:rPr>
        <w:t>/Elective Home Education</w:t>
      </w:r>
    </w:p>
    <w:p w14:paraId="7F6D56FD" w14:textId="77777777" w:rsidR="00956304" w:rsidRPr="00B6322F" w:rsidRDefault="000E06F9" w:rsidP="00896FA5">
      <w:pPr>
        <w:rPr>
          <w:rFonts w:ascii="Arial" w:hAnsi="Arial" w:cs="Arial"/>
          <w:bCs/>
          <w:sz w:val="24"/>
          <w:szCs w:val="24"/>
          <w:lang w:eastAsia="en-GB"/>
        </w:rPr>
      </w:pPr>
      <w:r w:rsidRPr="00B6322F">
        <w:rPr>
          <w:rFonts w:ascii="Arial" w:hAnsi="Arial" w:cs="Arial"/>
          <w:bCs/>
          <w:sz w:val="24"/>
          <w:szCs w:val="24"/>
          <w:lang w:eastAsia="en-GB"/>
        </w:rPr>
        <w:t>CME is defined as children of compulsory school age who are not registered pupils at a school and are not receiving suitable education otherwise tha</w:t>
      </w:r>
      <w:r w:rsidR="005B031E" w:rsidRPr="00B6322F">
        <w:rPr>
          <w:rFonts w:ascii="Arial" w:hAnsi="Arial" w:cs="Arial"/>
          <w:bCs/>
          <w:sz w:val="24"/>
          <w:szCs w:val="24"/>
          <w:lang w:eastAsia="en-GB"/>
        </w:rPr>
        <w:t>n</w:t>
      </w:r>
      <w:r w:rsidRPr="00B6322F">
        <w:rPr>
          <w:rFonts w:ascii="Arial" w:hAnsi="Arial" w:cs="Arial"/>
          <w:bCs/>
          <w:sz w:val="24"/>
          <w:szCs w:val="24"/>
          <w:lang w:eastAsia="en-GB"/>
        </w:rPr>
        <w:t xml:space="preserve"> at school e.g. home schooling. </w:t>
      </w:r>
    </w:p>
    <w:p w14:paraId="20AF2052" w14:textId="77777777" w:rsidR="000955D9" w:rsidRPr="00910D96" w:rsidRDefault="005B031E" w:rsidP="00896FA5">
      <w:pPr>
        <w:rPr>
          <w:rFonts w:ascii="Arial" w:hAnsi="Arial" w:cs="Arial"/>
          <w:bCs/>
          <w:sz w:val="24"/>
          <w:szCs w:val="24"/>
          <w:lang w:eastAsia="en-GB"/>
        </w:rPr>
      </w:pPr>
      <w:r w:rsidRPr="00910D96">
        <w:rPr>
          <w:rFonts w:ascii="Arial" w:hAnsi="Arial" w:cs="Arial"/>
          <w:bCs/>
          <w:sz w:val="24"/>
          <w:szCs w:val="24"/>
          <w:lang w:eastAsia="en-GB"/>
        </w:rPr>
        <w:t xml:space="preserve">It is important that this is not confused with ‘children absent’ where the child is on school roll but not attending. </w:t>
      </w:r>
    </w:p>
    <w:p w14:paraId="7977BFBB" w14:textId="77777777" w:rsidR="00896FA5" w:rsidRDefault="005B031E" w:rsidP="00896FA5">
      <w:pPr>
        <w:rPr>
          <w:rFonts w:ascii="Arial" w:hAnsi="Arial" w:cs="Arial"/>
          <w:bCs/>
          <w:sz w:val="24"/>
          <w:szCs w:val="24"/>
          <w:lang w:eastAsia="en-GB"/>
        </w:rPr>
      </w:pPr>
      <w:r w:rsidRPr="00910D96">
        <w:rPr>
          <w:rFonts w:ascii="Arial" w:hAnsi="Arial" w:cs="Arial"/>
          <w:bCs/>
          <w:sz w:val="24"/>
          <w:szCs w:val="24"/>
          <w:lang w:eastAsia="en-GB"/>
        </w:rPr>
        <w:t>P</w:t>
      </w:r>
      <w:r w:rsidR="00956304" w:rsidRPr="00910D96">
        <w:rPr>
          <w:rFonts w:ascii="Arial" w:hAnsi="Arial" w:cs="Arial"/>
          <w:bCs/>
          <w:sz w:val="24"/>
          <w:szCs w:val="24"/>
          <w:lang w:eastAsia="en-GB"/>
        </w:rPr>
        <w:t>ersistence absence</w:t>
      </w:r>
      <w:r w:rsidR="00F302BE" w:rsidRPr="00910D96">
        <w:rPr>
          <w:rFonts w:ascii="Arial" w:hAnsi="Arial" w:cs="Arial"/>
          <w:bCs/>
          <w:sz w:val="24"/>
          <w:szCs w:val="24"/>
          <w:lang w:eastAsia="en-GB"/>
        </w:rPr>
        <w:t>, which includes within the school day,</w:t>
      </w:r>
      <w:r w:rsidR="00896FA5" w:rsidRPr="00910D96">
        <w:rPr>
          <w:rFonts w:ascii="Arial" w:hAnsi="Arial" w:cs="Arial"/>
          <w:bCs/>
          <w:sz w:val="24"/>
          <w:szCs w:val="24"/>
          <w:lang w:eastAsia="en-GB"/>
        </w:rPr>
        <w:t xml:space="preserve"> is a potential indicator of abuse and </w:t>
      </w:r>
      <w:r w:rsidR="00B6322F" w:rsidRPr="00910D96">
        <w:rPr>
          <w:rFonts w:ascii="Arial" w:hAnsi="Arial" w:cs="Arial"/>
          <w:bCs/>
          <w:sz w:val="24"/>
          <w:szCs w:val="24"/>
          <w:lang w:eastAsia="en-GB"/>
        </w:rPr>
        <w:t>educational</w:t>
      </w:r>
      <w:r w:rsidR="000955D9" w:rsidRPr="00910D96">
        <w:rPr>
          <w:rFonts w:ascii="Arial" w:hAnsi="Arial" w:cs="Arial"/>
          <w:bCs/>
          <w:sz w:val="24"/>
          <w:szCs w:val="24"/>
          <w:lang w:eastAsia="en-GB"/>
        </w:rPr>
        <w:t xml:space="preserve"> </w:t>
      </w:r>
      <w:r w:rsidR="00896FA5" w:rsidRPr="00910D96">
        <w:rPr>
          <w:rFonts w:ascii="Arial" w:hAnsi="Arial" w:cs="Arial"/>
          <w:bCs/>
          <w:sz w:val="24"/>
          <w:szCs w:val="24"/>
          <w:lang w:eastAsia="en-GB"/>
        </w:rPr>
        <w:t>negl</w:t>
      </w:r>
      <w:r w:rsidR="00F302BE" w:rsidRPr="00910D96">
        <w:rPr>
          <w:rFonts w:ascii="Arial" w:hAnsi="Arial" w:cs="Arial"/>
          <w:bCs/>
          <w:sz w:val="24"/>
          <w:szCs w:val="24"/>
          <w:lang w:eastAsia="en-GB"/>
        </w:rPr>
        <w:t>ect, including</w:t>
      </w:r>
      <w:r w:rsidR="00F302BE" w:rsidRPr="00B6322F">
        <w:rPr>
          <w:rFonts w:ascii="Arial" w:hAnsi="Arial" w:cs="Arial"/>
          <w:bCs/>
          <w:sz w:val="24"/>
          <w:szCs w:val="24"/>
          <w:lang w:eastAsia="en-GB"/>
        </w:rPr>
        <w:t xml:space="preserve"> </w:t>
      </w:r>
      <w:r w:rsidR="00896FA5" w:rsidRPr="00B6322F">
        <w:rPr>
          <w:rFonts w:ascii="Arial" w:hAnsi="Arial" w:cs="Arial"/>
          <w:bCs/>
          <w:sz w:val="24"/>
          <w:szCs w:val="24"/>
          <w:lang w:eastAsia="en-GB"/>
        </w:rPr>
        <w:t>exploitation</w:t>
      </w:r>
      <w:r w:rsidR="002C627B" w:rsidRPr="00B6322F">
        <w:rPr>
          <w:rFonts w:ascii="Arial" w:hAnsi="Arial" w:cs="Arial"/>
          <w:bCs/>
          <w:sz w:val="24"/>
          <w:szCs w:val="24"/>
          <w:lang w:eastAsia="en-GB"/>
        </w:rPr>
        <w:t xml:space="preserve">, </w:t>
      </w:r>
      <w:r w:rsidR="00710338" w:rsidRPr="00B6322F">
        <w:rPr>
          <w:rFonts w:ascii="Arial" w:hAnsi="Arial" w:cs="Arial"/>
          <w:bCs/>
          <w:sz w:val="24"/>
          <w:szCs w:val="24"/>
          <w:lang w:eastAsia="en-GB"/>
        </w:rPr>
        <w:t>mental</w:t>
      </w:r>
      <w:r w:rsidR="002C627B" w:rsidRPr="00B6322F">
        <w:rPr>
          <w:rFonts w:ascii="Arial" w:hAnsi="Arial" w:cs="Arial"/>
          <w:bCs/>
          <w:sz w:val="24"/>
          <w:szCs w:val="24"/>
          <w:lang w:eastAsia="en-GB"/>
        </w:rPr>
        <w:t xml:space="preserve"> health concerns, risk of forced marriage</w:t>
      </w:r>
      <w:r w:rsidR="006B6C90" w:rsidRPr="00B6322F">
        <w:rPr>
          <w:rFonts w:ascii="Arial" w:hAnsi="Arial" w:cs="Arial"/>
          <w:bCs/>
          <w:sz w:val="24"/>
          <w:szCs w:val="24"/>
          <w:lang w:eastAsia="en-GB"/>
        </w:rPr>
        <w:t>, Fabricated and Induced Illness</w:t>
      </w:r>
      <w:r w:rsidR="002C627B" w:rsidRPr="00B6322F">
        <w:rPr>
          <w:rFonts w:ascii="Arial" w:hAnsi="Arial" w:cs="Arial"/>
          <w:bCs/>
          <w:sz w:val="24"/>
          <w:szCs w:val="24"/>
          <w:lang w:eastAsia="en-GB"/>
        </w:rPr>
        <w:t xml:space="preserve"> etc.</w:t>
      </w:r>
      <w:r w:rsidR="00896FA5" w:rsidRPr="00B6322F">
        <w:rPr>
          <w:rFonts w:ascii="Arial" w:hAnsi="Arial" w:cs="Arial"/>
          <w:bCs/>
          <w:sz w:val="24"/>
          <w:szCs w:val="24"/>
          <w:lang w:eastAsia="en-GB"/>
        </w:rPr>
        <w:t xml:space="preserve"> </w:t>
      </w:r>
      <w:r w:rsidR="003A019A" w:rsidRPr="00B6322F">
        <w:rPr>
          <w:rFonts w:ascii="Arial" w:hAnsi="Arial" w:cs="Arial"/>
          <w:bCs/>
          <w:sz w:val="24"/>
          <w:szCs w:val="24"/>
          <w:lang w:eastAsia="en-GB"/>
        </w:rPr>
        <w:t xml:space="preserve"> Unauthorised absences will be</w:t>
      </w:r>
      <w:r w:rsidR="00896FA5" w:rsidRPr="00B6322F">
        <w:rPr>
          <w:rFonts w:ascii="Arial" w:hAnsi="Arial" w:cs="Arial"/>
          <w:bCs/>
          <w:sz w:val="24"/>
          <w:szCs w:val="24"/>
          <w:lang w:eastAsia="en-GB"/>
        </w:rPr>
        <w:t xml:space="preserve"> monitor</w:t>
      </w:r>
      <w:r w:rsidR="003A019A" w:rsidRPr="00B6322F">
        <w:rPr>
          <w:rFonts w:ascii="Arial" w:hAnsi="Arial" w:cs="Arial"/>
          <w:bCs/>
          <w:sz w:val="24"/>
          <w:szCs w:val="24"/>
          <w:lang w:eastAsia="en-GB"/>
        </w:rPr>
        <w:t>ed and followed up</w:t>
      </w:r>
      <w:r w:rsidR="00896FA5" w:rsidRPr="00B6322F">
        <w:rPr>
          <w:rFonts w:ascii="Arial" w:hAnsi="Arial" w:cs="Arial"/>
          <w:bCs/>
          <w:sz w:val="24"/>
          <w:szCs w:val="24"/>
          <w:lang w:eastAsia="en-GB"/>
        </w:rPr>
        <w:t xml:space="preserve"> </w:t>
      </w:r>
      <w:r w:rsidR="003A019A" w:rsidRPr="00B6322F">
        <w:rPr>
          <w:rFonts w:ascii="Arial" w:hAnsi="Arial" w:cs="Arial"/>
          <w:bCs/>
          <w:sz w:val="24"/>
          <w:szCs w:val="24"/>
          <w:lang w:eastAsia="en-GB"/>
        </w:rPr>
        <w:t xml:space="preserve">in line with </w:t>
      </w:r>
      <w:r w:rsidR="00EA503C" w:rsidRPr="00B6322F">
        <w:rPr>
          <w:rFonts w:ascii="Arial" w:hAnsi="Arial" w:cs="Arial"/>
          <w:bCs/>
          <w:sz w:val="24"/>
          <w:szCs w:val="24"/>
          <w:lang w:eastAsia="en-GB"/>
        </w:rPr>
        <w:t>procedures</w:t>
      </w:r>
      <w:r w:rsidR="00896FA5" w:rsidRPr="00B6322F">
        <w:rPr>
          <w:rFonts w:ascii="Arial" w:hAnsi="Arial" w:cs="Arial"/>
          <w:bCs/>
          <w:sz w:val="24"/>
          <w:szCs w:val="24"/>
          <w:lang w:eastAsia="en-GB"/>
        </w:rPr>
        <w:t xml:space="preserve">, particularly where </w:t>
      </w:r>
      <w:r w:rsidR="00F302BE" w:rsidRPr="00B6322F">
        <w:rPr>
          <w:rFonts w:ascii="Arial" w:hAnsi="Arial" w:cs="Arial"/>
          <w:bCs/>
          <w:sz w:val="24"/>
          <w:szCs w:val="24"/>
          <w:lang w:eastAsia="en-GB"/>
        </w:rPr>
        <w:t>c</w:t>
      </w:r>
      <w:r w:rsidR="003143AD" w:rsidRPr="00B6322F">
        <w:rPr>
          <w:rFonts w:ascii="Arial" w:hAnsi="Arial" w:cs="Arial"/>
          <w:bCs/>
          <w:sz w:val="24"/>
          <w:szCs w:val="24"/>
          <w:lang w:eastAsia="en-GB"/>
        </w:rPr>
        <w:t>hildren</w:t>
      </w:r>
      <w:r w:rsidRPr="00B6322F">
        <w:rPr>
          <w:rFonts w:ascii="Arial" w:hAnsi="Arial" w:cs="Arial"/>
          <w:bCs/>
          <w:sz w:val="24"/>
          <w:szCs w:val="24"/>
          <w:lang w:eastAsia="en-GB"/>
        </w:rPr>
        <w:t xml:space="preserve"> </w:t>
      </w:r>
      <w:r w:rsidRPr="00B6322F">
        <w:rPr>
          <w:rFonts w:ascii="Arial" w:hAnsi="Arial" w:cs="Arial"/>
          <w:bCs/>
          <w:color w:val="000000"/>
          <w:sz w:val="24"/>
          <w:szCs w:val="24"/>
          <w:lang w:eastAsia="en-GB"/>
        </w:rPr>
        <w:t>are absent</w:t>
      </w:r>
      <w:r w:rsidR="00896FA5" w:rsidRPr="00B6322F">
        <w:rPr>
          <w:rFonts w:ascii="Arial" w:hAnsi="Arial" w:cs="Arial"/>
          <w:bCs/>
          <w:sz w:val="24"/>
          <w:szCs w:val="24"/>
          <w:lang w:eastAsia="en-GB"/>
        </w:rPr>
        <w:t xml:space="preserve"> on repeated occasions.</w:t>
      </w:r>
      <w:r w:rsidR="00F302BE" w:rsidRPr="00B6322F">
        <w:rPr>
          <w:rFonts w:ascii="Arial" w:hAnsi="Arial" w:cs="Arial"/>
          <w:bCs/>
          <w:sz w:val="24"/>
          <w:szCs w:val="24"/>
          <w:lang w:eastAsia="en-GB"/>
        </w:rPr>
        <w:t xml:space="preserve"> </w:t>
      </w:r>
    </w:p>
    <w:p w14:paraId="02034FE4" w14:textId="077C6C4F" w:rsidR="0056650E" w:rsidRPr="0056650E" w:rsidRDefault="0056650E" w:rsidP="0056650E">
      <w:pPr>
        <w:rPr>
          <w:rFonts w:ascii="Arial" w:hAnsi="Arial" w:cs="Arial"/>
          <w:bCs/>
          <w:sz w:val="24"/>
          <w:szCs w:val="24"/>
          <w:lang w:eastAsia="en-GB"/>
        </w:rPr>
      </w:pPr>
      <w:r w:rsidRPr="00394A96">
        <w:rPr>
          <w:rFonts w:ascii="Arial" w:hAnsi="Arial" w:cs="Arial"/>
          <w:bCs/>
          <w:color w:val="000000"/>
          <w:sz w:val="24"/>
          <w:szCs w:val="24"/>
          <w:lang w:eastAsia="en-GB"/>
        </w:rPr>
        <w:t xml:space="preserve">We will do all we reasonably can to achieve highest level of possible attendance focusing on persistent absence. Our analysis of absence including cause and plan can be </w:t>
      </w:r>
      <w:r w:rsidR="00EE29CA">
        <w:rPr>
          <w:rFonts w:ascii="Arial" w:hAnsi="Arial" w:cs="Arial"/>
          <w:bCs/>
          <w:color w:val="000000"/>
          <w:sz w:val="24"/>
          <w:szCs w:val="24"/>
          <w:lang w:eastAsia="en-GB"/>
        </w:rPr>
        <w:t>sourced from Shauna Appleyard.</w:t>
      </w:r>
      <w:r w:rsidRPr="0056650E">
        <w:rPr>
          <w:rFonts w:ascii="Arial" w:hAnsi="Arial" w:cs="Arial"/>
          <w:bCs/>
          <w:color w:val="FF0000"/>
          <w:sz w:val="24"/>
          <w:szCs w:val="24"/>
          <w:lang w:eastAsia="en-GB"/>
        </w:rPr>
        <w:t xml:space="preserve"> </w:t>
      </w:r>
    </w:p>
    <w:p w14:paraId="541C811E" w14:textId="77777777" w:rsidR="0056650E" w:rsidRPr="0056650E" w:rsidRDefault="0056650E" w:rsidP="00896FA5">
      <w:pPr>
        <w:rPr>
          <w:rFonts w:ascii="Arial" w:hAnsi="Arial" w:cs="Arial"/>
          <w:bCs/>
          <w:color w:val="FF0000"/>
          <w:sz w:val="24"/>
          <w:szCs w:val="24"/>
          <w:lang w:eastAsia="en-GB"/>
        </w:rPr>
      </w:pPr>
      <w:r w:rsidRPr="0056650E">
        <w:rPr>
          <w:rFonts w:ascii="Arial" w:hAnsi="Arial" w:cs="Arial"/>
          <w:bCs/>
          <w:color w:val="FF0000"/>
          <w:sz w:val="24"/>
          <w:szCs w:val="24"/>
          <w:lang w:eastAsia="en-GB"/>
        </w:rPr>
        <w:t xml:space="preserve">See best practice examples here </w:t>
      </w:r>
      <w:hyperlink r:id="rId81" w:history="1">
        <w:r w:rsidRPr="0056650E">
          <w:rPr>
            <w:rStyle w:val="Hyperlink"/>
            <w:rFonts w:ascii="Arial" w:hAnsi="Arial" w:cs="Arial"/>
            <w:bCs/>
            <w:color w:val="FF0000"/>
            <w:sz w:val="24"/>
            <w:szCs w:val="24"/>
            <w:lang w:eastAsia="en-GB"/>
          </w:rPr>
          <w:t>Improving attenda</w:t>
        </w:r>
        <w:r w:rsidRPr="0056650E">
          <w:rPr>
            <w:rStyle w:val="Hyperlink"/>
            <w:rFonts w:ascii="Arial" w:hAnsi="Arial" w:cs="Arial"/>
            <w:bCs/>
            <w:color w:val="FF0000"/>
            <w:sz w:val="24"/>
            <w:szCs w:val="24"/>
            <w:lang w:eastAsia="en-GB"/>
          </w:rPr>
          <w:t>n</w:t>
        </w:r>
        <w:r w:rsidRPr="0056650E">
          <w:rPr>
            <w:rStyle w:val="Hyperlink"/>
            <w:rFonts w:ascii="Arial" w:hAnsi="Arial" w:cs="Arial"/>
            <w:bCs/>
            <w:color w:val="FF0000"/>
            <w:sz w:val="24"/>
            <w:szCs w:val="24"/>
            <w:lang w:eastAsia="en-GB"/>
          </w:rPr>
          <w:t>ce: good practice for schools and multi-academy trusts - Case study - GOV.UK (www.gov.uk)</w:t>
        </w:r>
      </w:hyperlink>
    </w:p>
    <w:p w14:paraId="64924AF1" w14:textId="77777777" w:rsidR="002127CD" w:rsidRPr="00B6322F" w:rsidRDefault="002127CD" w:rsidP="00896FA5">
      <w:pPr>
        <w:rPr>
          <w:rFonts w:ascii="Arial" w:hAnsi="Arial" w:cs="Arial"/>
          <w:bCs/>
          <w:sz w:val="24"/>
          <w:szCs w:val="24"/>
          <w:lang w:eastAsia="en-GB"/>
        </w:rPr>
      </w:pPr>
      <w:r w:rsidRPr="00B6322F">
        <w:rPr>
          <w:rFonts w:ascii="Arial" w:hAnsi="Arial" w:cs="Arial"/>
          <w:bCs/>
          <w:sz w:val="24"/>
          <w:szCs w:val="24"/>
          <w:lang w:eastAsia="en-GB"/>
        </w:rPr>
        <w:t>We take attendance registers at the start of every day/</w:t>
      </w:r>
      <w:r w:rsidR="004822CA" w:rsidRPr="00B6322F">
        <w:rPr>
          <w:rFonts w:ascii="Arial" w:hAnsi="Arial" w:cs="Arial"/>
          <w:bCs/>
          <w:sz w:val="24"/>
          <w:szCs w:val="24"/>
          <w:lang w:eastAsia="en-GB"/>
        </w:rPr>
        <w:t>lesson.</w:t>
      </w:r>
    </w:p>
    <w:p w14:paraId="5B51F7BC" w14:textId="77777777" w:rsidR="00813948" w:rsidRPr="00B6322F" w:rsidRDefault="00813948" w:rsidP="00896FA5">
      <w:pPr>
        <w:rPr>
          <w:rFonts w:ascii="Arial" w:hAnsi="Arial" w:cs="Arial"/>
          <w:bCs/>
          <w:color w:val="00B050"/>
          <w:sz w:val="24"/>
          <w:szCs w:val="24"/>
          <w:lang w:eastAsia="en-GB"/>
        </w:rPr>
      </w:pPr>
      <w:r w:rsidRPr="00B6322F">
        <w:rPr>
          <w:rFonts w:ascii="Arial" w:hAnsi="Arial" w:cs="Arial"/>
          <w:bCs/>
          <w:sz w:val="24"/>
          <w:szCs w:val="24"/>
          <w:lang w:eastAsia="en-GB"/>
        </w:rPr>
        <w:t>We will collect, where possible, more than one emergency contact number for each pupil.</w:t>
      </w:r>
      <w:r w:rsidR="00BA5A80" w:rsidRPr="00B6322F">
        <w:rPr>
          <w:rFonts w:ascii="Arial" w:hAnsi="Arial" w:cs="Arial"/>
          <w:bCs/>
          <w:sz w:val="24"/>
          <w:szCs w:val="24"/>
          <w:lang w:eastAsia="en-GB"/>
        </w:rPr>
        <w:t xml:space="preserve"> </w:t>
      </w:r>
      <w:r w:rsidR="00BA5A80" w:rsidRPr="00910D96">
        <w:rPr>
          <w:rFonts w:ascii="Arial" w:hAnsi="Arial" w:cs="Arial"/>
          <w:bCs/>
          <w:sz w:val="24"/>
          <w:szCs w:val="24"/>
          <w:lang w:eastAsia="en-GB"/>
        </w:rPr>
        <w:t xml:space="preserve">Professional curiosity is key and if appropriate we will contact </w:t>
      </w:r>
      <w:r w:rsidR="004822CA" w:rsidRPr="00910D96">
        <w:rPr>
          <w:rFonts w:ascii="Arial" w:hAnsi="Arial" w:cs="Arial"/>
          <w:bCs/>
          <w:sz w:val="24"/>
          <w:szCs w:val="24"/>
          <w:lang w:eastAsia="en-GB"/>
        </w:rPr>
        <w:t>sibling’s</w:t>
      </w:r>
      <w:r w:rsidR="00BA5A80" w:rsidRPr="00910D96">
        <w:rPr>
          <w:rFonts w:ascii="Arial" w:hAnsi="Arial" w:cs="Arial"/>
          <w:bCs/>
          <w:sz w:val="24"/>
          <w:szCs w:val="24"/>
          <w:lang w:eastAsia="en-GB"/>
        </w:rPr>
        <w:t xml:space="preserve"> schools to share</w:t>
      </w:r>
      <w:r w:rsidR="006445D9" w:rsidRPr="00910D96">
        <w:rPr>
          <w:rFonts w:ascii="Arial" w:hAnsi="Arial" w:cs="Arial"/>
          <w:bCs/>
          <w:sz w:val="24"/>
          <w:szCs w:val="24"/>
          <w:lang w:eastAsia="en-GB"/>
        </w:rPr>
        <w:t>/gather</w:t>
      </w:r>
      <w:r w:rsidR="00BA5A80" w:rsidRPr="00910D96">
        <w:rPr>
          <w:rFonts w:ascii="Arial" w:hAnsi="Arial" w:cs="Arial"/>
          <w:bCs/>
          <w:sz w:val="24"/>
          <w:szCs w:val="24"/>
          <w:lang w:eastAsia="en-GB"/>
        </w:rPr>
        <w:t xml:space="preserve"> info.</w:t>
      </w:r>
    </w:p>
    <w:p w14:paraId="7299CE9F" w14:textId="77777777" w:rsidR="006445D9" w:rsidRPr="00B6322F" w:rsidRDefault="006445D9" w:rsidP="006445D9">
      <w:pPr>
        <w:rPr>
          <w:rFonts w:ascii="Arial" w:hAnsi="Arial" w:cs="Arial"/>
          <w:sz w:val="24"/>
          <w:szCs w:val="24"/>
          <w:lang w:eastAsia="en-GB"/>
        </w:rPr>
      </w:pPr>
      <w:r w:rsidRPr="00B6322F">
        <w:rPr>
          <w:rFonts w:ascii="Arial" w:hAnsi="Arial" w:cs="Arial"/>
          <w:sz w:val="24"/>
          <w:szCs w:val="24"/>
          <w:lang w:eastAsia="en-GB"/>
        </w:rPr>
        <w:t>All pupils will be placed and removed from admission and attendance registers as required by law.</w:t>
      </w:r>
      <w:r w:rsidR="0056650E">
        <w:rPr>
          <w:rFonts w:ascii="Arial" w:hAnsi="Arial" w:cs="Arial"/>
          <w:sz w:val="24"/>
          <w:szCs w:val="24"/>
          <w:lang w:eastAsia="en-GB"/>
        </w:rPr>
        <w:t xml:space="preserve"> </w:t>
      </w:r>
      <w:r w:rsidR="0056650E" w:rsidRPr="00394A96">
        <w:rPr>
          <w:rFonts w:ascii="Arial" w:hAnsi="Arial" w:cs="Arial"/>
          <w:color w:val="000000"/>
          <w:sz w:val="24"/>
          <w:szCs w:val="24"/>
          <w:lang w:eastAsia="en-GB"/>
        </w:rPr>
        <w:t>If parents choose to electively home educate their child we will ensure we follow the policy outlined below.</w:t>
      </w:r>
    </w:p>
    <w:p w14:paraId="1198961C" w14:textId="77777777" w:rsidR="00EA62FB" w:rsidRPr="00B6322F" w:rsidRDefault="00EA62FB" w:rsidP="00896FA5">
      <w:pPr>
        <w:rPr>
          <w:rFonts w:ascii="Arial" w:hAnsi="Arial" w:cs="Arial"/>
          <w:sz w:val="24"/>
          <w:szCs w:val="24"/>
          <w:lang w:eastAsia="en-GB"/>
        </w:rPr>
      </w:pPr>
      <w:r w:rsidRPr="00B6322F">
        <w:rPr>
          <w:rFonts w:ascii="Arial" w:hAnsi="Arial" w:cs="Arial"/>
          <w:sz w:val="24"/>
          <w:szCs w:val="24"/>
          <w:lang w:eastAsia="en-GB"/>
        </w:rPr>
        <w:t>We will inform the local authority of any child removed from our admission register. We will inform the local authority of any pupil who fails to attend for a conti</w:t>
      </w:r>
      <w:r w:rsidR="005E1A0A" w:rsidRPr="00B6322F">
        <w:rPr>
          <w:rFonts w:ascii="Arial" w:hAnsi="Arial" w:cs="Arial"/>
          <w:sz w:val="24"/>
          <w:szCs w:val="24"/>
          <w:lang w:eastAsia="en-GB"/>
        </w:rPr>
        <w:t>nuous period in</w:t>
      </w:r>
      <w:r w:rsidR="0017061F" w:rsidRPr="00B6322F">
        <w:rPr>
          <w:rFonts w:ascii="Arial" w:hAnsi="Arial" w:cs="Arial"/>
          <w:sz w:val="24"/>
          <w:szCs w:val="24"/>
          <w:lang w:eastAsia="en-GB"/>
        </w:rPr>
        <w:t xml:space="preserve"> line with local Wakefield procedures.</w:t>
      </w:r>
      <w:r w:rsidR="002505BC" w:rsidRPr="00B6322F">
        <w:rPr>
          <w:rFonts w:ascii="Arial" w:hAnsi="Arial" w:cs="Arial"/>
          <w:sz w:val="24"/>
          <w:szCs w:val="24"/>
          <w:lang w:eastAsia="en-GB"/>
        </w:rPr>
        <w:t xml:space="preserve"> </w:t>
      </w:r>
    </w:p>
    <w:p w14:paraId="25C37CD3" w14:textId="1DB4E8A9" w:rsidR="00BA5A80" w:rsidRDefault="001A205C" w:rsidP="00896FA5">
      <w:pPr>
        <w:rPr>
          <w:rFonts w:ascii="Arial" w:hAnsi="Arial" w:cs="Arial"/>
          <w:sz w:val="24"/>
          <w:szCs w:val="24"/>
          <w:lang w:eastAsia="en-GB"/>
        </w:rPr>
      </w:pPr>
      <w:r w:rsidRPr="001A205C">
        <w:rPr>
          <w:rFonts w:ascii="Arial" w:hAnsi="Arial" w:cs="Arial"/>
          <w:sz w:val="24"/>
          <w:szCs w:val="24"/>
          <w:lang w:eastAsia="en-GB"/>
        </w:rPr>
        <w:t>First day response – phone call home. All contacts will be tried in turn and then a dojo message will be sent. If the pupil has siblings, we will try ringing their schools. Any pupil with no response will be a home visit.  This includes automatic home visit for any vulnerable student who is absent without good reason.</w:t>
      </w:r>
      <w:r w:rsidR="00BA5A80" w:rsidRPr="00910D96">
        <w:rPr>
          <w:rFonts w:ascii="Arial" w:hAnsi="Arial" w:cs="Arial"/>
          <w:sz w:val="24"/>
          <w:szCs w:val="24"/>
          <w:lang w:eastAsia="en-GB"/>
        </w:rPr>
        <w:t xml:space="preserve"> </w:t>
      </w:r>
    </w:p>
    <w:p w14:paraId="3FEE5653" w14:textId="684733A8" w:rsidR="001A205C" w:rsidRDefault="001A205C" w:rsidP="00896FA5">
      <w:pPr>
        <w:rPr>
          <w:rStyle w:val="Hyperlink"/>
          <w:b/>
          <w:bCs/>
          <w:color w:val="FF0000"/>
          <w:sz w:val="24"/>
          <w:szCs w:val="24"/>
        </w:rPr>
      </w:pPr>
      <w:r w:rsidRPr="001A205C">
        <w:rPr>
          <w:rStyle w:val="Hyperlink"/>
          <w:b/>
          <w:bCs/>
          <w:color w:val="FF0000"/>
          <w:sz w:val="24"/>
          <w:szCs w:val="24"/>
          <w:highlight w:val="yellow"/>
        </w:rPr>
        <w:t>NEW Attendance Policy to be added when ready</w:t>
      </w:r>
    </w:p>
    <w:p w14:paraId="1014537A" w14:textId="3E723F2C" w:rsidR="000955D9" w:rsidRPr="008B1D07" w:rsidRDefault="000955D9" w:rsidP="00896FA5">
      <w:pPr>
        <w:rPr>
          <w:rStyle w:val="Hyperlink"/>
          <w:sz w:val="24"/>
          <w:szCs w:val="24"/>
        </w:rPr>
      </w:pPr>
      <w:r w:rsidRPr="00910D96">
        <w:rPr>
          <w:rFonts w:ascii="Arial" w:hAnsi="Arial" w:cs="Arial"/>
          <w:sz w:val="24"/>
          <w:szCs w:val="24"/>
          <w:lang w:eastAsia="en-GB"/>
        </w:rPr>
        <w:t xml:space="preserve">Educational Neglect </w:t>
      </w:r>
      <w:r w:rsidR="007A77E5" w:rsidRPr="00910D96">
        <w:rPr>
          <w:rFonts w:ascii="Arial" w:hAnsi="Arial" w:cs="Arial"/>
          <w:sz w:val="24"/>
          <w:szCs w:val="24"/>
          <w:lang w:eastAsia="en-GB"/>
        </w:rPr>
        <w:t>7 Point briefing</w:t>
      </w:r>
      <w:r w:rsidRPr="00910D96">
        <w:rPr>
          <w:rFonts w:ascii="Arial" w:hAnsi="Arial" w:cs="Arial"/>
          <w:sz w:val="24"/>
          <w:szCs w:val="24"/>
          <w:lang w:eastAsia="en-GB"/>
        </w:rPr>
        <w:t>;</w:t>
      </w:r>
      <w:r w:rsidRPr="008B1D07">
        <w:rPr>
          <w:rFonts w:ascii="Arial" w:hAnsi="Arial" w:cs="Arial"/>
          <w:b/>
          <w:bCs/>
          <w:color w:val="00B050"/>
          <w:sz w:val="24"/>
          <w:szCs w:val="24"/>
          <w:lang w:eastAsia="en-GB"/>
        </w:rPr>
        <w:t xml:space="preserve"> </w:t>
      </w:r>
      <w:hyperlink r:id="rId82" w:history="1">
        <w:r w:rsidR="00B91E8D">
          <w:rPr>
            <w:rStyle w:val="Hyperlink"/>
          </w:rPr>
          <w:t>Neglect - Wakefield Safeguarding Children (wakefieldscp.org.uk)</w:t>
        </w:r>
      </w:hyperlink>
    </w:p>
    <w:p w14:paraId="76D321F8" w14:textId="77777777" w:rsidR="005329C0" w:rsidRDefault="005329C0" w:rsidP="00896FA5">
      <w:pPr>
        <w:rPr>
          <w:rStyle w:val="Hyperlink"/>
          <w:b/>
          <w:bCs/>
          <w:sz w:val="24"/>
          <w:szCs w:val="24"/>
        </w:rPr>
      </w:pPr>
      <w:r w:rsidRPr="008B1D07">
        <w:rPr>
          <w:rFonts w:ascii="Arial" w:hAnsi="Arial" w:cs="Arial"/>
          <w:sz w:val="24"/>
          <w:szCs w:val="24"/>
        </w:rPr>
        <w:t>Child not attending school; One Minute guide</w:t>
      </w:r>
      <w:r w:rsidR="00BA5A80" w:rsidRPr="008B1D07">
        <w:rPr>
          <w:rFonts w:ascii="Arial" w:hAnsi="Arial" w:cs="Arial"/>
          <w:sz w:val="24"/>
          <w:szCs w:val="24"/>
        </w:rPr>
        <w:t>;</w:t>
      </w:r>
      <w:r w:rsidR="007A77E5" w:rsidRPr="008B1D07">
        <w:rPr>
          <w:sz w:val="24"/>
          <w:szCs w:val="24"/>
        </w:rPr>
        <w:t xml:space="preserve"> </w:t>
      </w:r>
      <w:hyperlink r:id="rId83" w:history="1">
        <w:r w:rsidRPr="008B1D07">
          <w:rPr>
            <w:rStyle w:val="Hyperlink"/>
            <w:b/>
            <w:bCs/>
            <w:sz w:val="24"/>
            <w:szCs w:val="24"/>
          </w:rPr>
          <w:t>One Minute Guides • Wakefield Safeguarding Children (wakefieldscp.org.uk)</w:t>
        </w:r>
      </w:hyperlink>
    </w:p>
    <w:p w14:paraId="1CCB1F35" w14:textId="77777777" w:rsidR="005E7E47" w:rsidRPr="00394A96" w:rsidRDefault="00D80502" w:rsidP="00896FA5">
      <w:pPr>
        <w:rPr>
          <w:rFonts w:ascii="Arial" w:hAnsi="Arial" w:cs="Arial"/>
          <w:b/>
          <w:color w:val="000000"/>
          <w:sz w:val="24"/>
          <w:szCs w:val="24"/>
          <w:lang w:eastAsia="en-GB"/>
        </w:rPr>
      </w:pPr>
      <w:r w:rsidRPr="00394A96">
        <w:rPr>
          <w:rFonts w:ascii="Arial" w:hAnsi="Arial" w:cs="Arial"/>
          <w:b/>
          <w:color w:val="000000"/>
          <w:sz w:val="24"/>
          <w:szCs w:val="24"/>
          <w:lang w:eastAsia="en-GB"/>
        </w:rPr>
        <w:t>Elective Home Education</w:t>
      </w:r>
      <w:r w:rsidR="0056650E" w:rsidRPr="00394A96">
        <w:rPr>
          <w:rFonts w:ascii="Arial" w:hAnsi="Arial" w:cs="Arial"/>
          <w:b/>
          <w:color w:val="000000"/>
          <w:sz w:val="24"/>
          <w:szCs w:val="24"/>
          <w:lang w:eastAsia="en-GB"/>
        </w:rPr>
        <w:t>/CME</w:t>
      </w:r>
    </w:p>
    <w:p w14:paraId="3778EE53" w14:textId="77777777" w:rsidR="00D80502" w:rsidRPr="00394A96" w:rsidRDefault="00D80502" w:rsidP="00896FA5">
      <w:pPr>
        <w:rPr>
          <w:rFonts w:ascii="Arial" w:hAnsi="Arial" w:cs="Arial"/>
          <w:bCs/>
          <w:color w:val="000000"/>
          <w:sz w:val="24"/>
          <w:szCs w:val="24"/>
          <w:lang w:eastAsia="en-GB"/>
        </w:rPr>
      </w:pPr>
      <w:r w:rsidRPr="00394A96">
        <w:rPr>
          <w:rFonts w:ascii="Arial" w:hAnsi="Arial" w:cs="Arial"/>
          <w:bCs/>
          <w:color w:val="000000"/>
          <w:sz w:val="24"/>
          <w:szCs w:val="24"/>
          <w:lang w:eastAsia="en-GB"/>
        </w:rPr>
        <w:t>We will ensure we follow all local and national policies and guidance.</w:t>
      </w:r>
    </w:p>
    <w:p w14:paraId="355BB73A" w14:textId="77777777" w:rsidR="00D80502" w:rsidRPr="00394A96" w:rsidRDefault="009D7152" w:rsidP="00896FA5">
      <w:pPr>
        <w:rPr>
          <w:rFonts w:ascii="Arial" w:hAnsi="Arial" w:cs="Arial"/>
          <w:bCs/>
          <w:color w:val="000000"/>
          <w:sz w:val="24"/>
          <w:szCs w:val="24"/>
          <w:lang w:eastAsia="en-GB"/>
        </w:rPr>
      </w:pPr>
      <w:hyperlink r:id="rId84" w:history="1">
        <w:r w:rsidR="00D80502" w:rsidRPr="00394A96">
          <w:rPr>
            <w:rStyle w:val="Hyperlink"/>
            <w:rFonts w:ascii="Arial" w:hAnsi="Arial" w:cs="Arial"/>
            <w:bCs/>
            <w:color w:val="000000"/>
            <w:sz w:val="24"/>
            <w:szCs w:val="24"/>
            <w:lang w:eastAsia="en-GB"/>
          </w:rPr>
          <w:t>Elective home education - Wakefield Council</w:t>
        </w:r>
      </w:hyperlink>
    </w:p>
    <w:p w14:paraId="1A90F414" w14:textId="77777777" w:rsidR="0056650E" w:rsidRPr="008B1D07" w:rsidRDefault="009D7152" w:rsidP="0056650E">
      <w:pPr>
        <w:autoSpaceDE w:val="0"/>
        <w:autoSpaceDN w:val="0"/>
        <w:adjustRightInd w:val="0"/>
        <w:spacing w:after="0" w:line="240" w:lineRule="auto"/>
        <w:rPr>
          <w:rStyle w:val="Hyperlink"/>
          <w:b/>
          <w:bCs/>
          <w:sz w:val="24"/>
          <w:szCs w:val="24"/>
        </w:rPr>
      </w:pPr>
      <w:hyperlink r:id="rId85" w:history="1">
        <w:r w:rsidR="0056650E" w:rsidRPr="008B1D07">
          <w:rPr>
            <w:rStyle w:val="Hyperlink"/>
            <w:b/>
            <w:bCs/>
            <w:sz w:val="24"/>
            <w:szCs w:val="24"/>
          </w:rPr>
          <w:t>Children missing education - Wakefield Council</w:t>
        </w:r>
      </w:hyperlink>
    </w:p>
    <w:p w14:paraId="45F06C19" w14:textId="77777777" w:rsidR="0056650E" w:rsidRDefault="0056650E" w:rsidP="00896FA5">
      <w:pPr>
        <w:rPr>
          <w:rFonts w:ascii="Arial" w:hAnsi="Arial" w:cs="Arial"/>
          <w:bCs/>
          <w:color w:val="00B050"/>
          <w:sz w:val="24"/>
          <w:szCs w:val="24"/>
          <w:lang w:eastAsia="en-GB"/>
        </w:rPr>
      </w:pPr>
    </w:p>
    <w:p w14:paraId="336FC3D7" w14:textId="77777777" w:rsidR="0056650E" w:rsidRDefault="0056650E" w:rsidP="0056650E">
      <w:pPr>
        <w:rPr>
          <w:rFonts w:ascii="Arial" w:hAnsi="Arial" w:cs="Arial"/>
          <w:b/>
          <w:lang w:eastAsia="en-GB"/>
        </w:rPr>
      </w:pPr>
      <w:r>
        <w:rPr>
          <w:rFonts w:ascii="Arial" w:hAnsi="Arial" w:cs="Arial"/>
          <w:b/>
          <w:lang w:eastAsia="en-GB"/>
        </w:rPr>
        <w:t>National guidance;</w:t>
      </w:r>
    </w:p>
    <w:p w14:paraId="61B8D0E4" w14:textId="77777777" w:rsidR="0056650E" w:rsidRPr="00843F5B" w:rsidRDefault="009D7152" w:rsidP="0056650E">
      <w:pPr>
        <w:rPr>
          <w:rFonts w:ascii="Arial" w:hAnsi="Arial" w:cs="Arial"/>
          <w:b/>
          <w:lang w:eastAsia="en-GB"/>
        </w:rPr>
      </w:pPr>
      <w:hyperlink r:id="rId86" w:history="1">
        <w:r w:rsidR="0056650E">
          <w:rPr>
            <w:rStyle w:val="Hyperlink"/>
          </w:rPr>
          <w:t>Working together to improve school attendance - GOV.UK (www.gov.uk)</w:t>
        </w:r>
      </w:hyperlink>
    </w:p>
    <w:p w14:paraId="0A32A71A" w14:textId="77777777" w:rsidR="00D80502" w:rsidRDefault="00D80502" w:rsidP="00896FA5">
      <w:pPr>
        <w:rPr>
          <w:rFonts w:ascii="Arial" w:hAnsi="Arial" w:cs="Arial"/>
          <w:b/>
          <w:sz w:val="24"/>
          <w:szCs w:val="24"/>
          <w:lang w:eastAsia="en-GB"/>
        </w:rPr>
      </w:pPr>
    </w:p>
    <w:p w14:paraId="544155FA" w14:textId="77777777" w:rsidR="00EA62FB" w:rsidRPr="005F26FA" w:rsidRDefault="00EA62FB" w:rsidP="00896FA5">
      <w:pPr>
        <w:rPr>
          <w:rFonts w:ascii="Arial" w:hAnsi="Arial" w:cs="Arial"/>
          <w:b/>
          <w:sz w:val="24"/>
          <w:szCs w:val="24"/>
          <w:lang w:eastAsia="en-GB"/>
        </w:rPr>
      </w:pPr>
      <w:r w:rsidRPr="005F26FA">
        <w:rPr>
          <w:rFonts w:ascii="Arial" w:hAnsi="Arial" w:cs="Arial"/>
          <w:b/>
          <w:sz w:val="24"/>
          <w:szCs w:val="24"/>
          <w:lang w:eastAsia="en-GB"/>
        </w:rPr>
        <w:t>Child Sexual Exploitation CSE</w:t>
      </w:r>
    </w:p>
    <w:p w14:paraId="698C473D" w14:textId="77777777" w:rsidR="00FA20FC" w:rsidRPr="00B6322F" w:rsidRDefault="008A79E5" w:rsidP="006C1910">
      <w:pPr>
        <w:autoSpaceDE w:val="0"/>
        <w:autoSpaceDN w:val="0"/>
        <w:adjustRightInd w:val="0"/>
        <w:spacing w:after="0" w:line="240" w:lineRule="auto"/>
        <w:rPr>
          <w:rFonts w:ascii="Arial" w:hAnsi="Arial" w:cs="Arial"/>
          <w:sz w:val="24"/>
          <w:szCs w:val="24"/>
          <w:lang w:eastAsia="en-GB"/>
        </w:rPr>
      </w:pPr>
      <w:r w:rsidRPr="00B6322F">
        <w:rPr>
          <w:rFonts w:ascii="Arial" w:hAnsi="Arial" w:cs="Arial"/>
          <w:sz w:val="24"/>
          <w:szCs w:val="24"/>
          <w:lang w:eastAsia="en-GB"/>
        </w:rPr>
        <w:t xml:space="preserve">CSE is a form of sexual abuse. </w:t>
      </w:r>
      <w:r w:rsidR="00CB5CB2" w:rsidRPr="00B6322F">
        <w:rPr>
          <w:rFonts w:ascii="Arial" w:hAnsi="Arial" w:cs="Arial"/>
          <w:sz w:val="24"/>
          <w:szCs w:val="24"/>
          <w:lang w:eastAsia="en-GB"/>
        </w:rPr>
        <w:t xml:space="preserve">It occurs where an individual or group takes advantage of an imbalance of power to coerce, manipulate or deceive a child </w:t>
      </w:r>
      <w:r w:rsidR="00003245" w:rsidRPr="00B6322F">
        <w:rPr>
          <w:rFonts w:ascii="Arial" w:hAnsi="Arial" w:cs="Arial"/>
          <w:sz w:val="24"/>
          <w:szCs w:val="24"/>
          <w:lang w:eastAsia="en-GB"/>
        </w:rPr>
        <w:t xml:space="preserve">(male or female) </w:t>
      </w:r>
      <w:r w:rsidR="00CB5CB2" w:rsidRPr="00B6322F">
        <w:rPr>
          <w:rFonts w:ascii="Arial" w:hAnsi="Arial" w:cs="Arial"/>
          <w:sz w:val="24"/>
          <w:szCs w:val="24"/>
          <w:lang w:eastAsia="en-GB"/>
        </w:rPr>
        <w:t xml:space="preserve">into sexual activity (a) in exchange for something the victim wants or needs, and/or (b) for the financial advantage or increased status of the perpetrator of facilitator. </w:t>
      </w:r>
      <w:r w:rsidRPr="00B6322F">
        <w:rPr>
          <w:rFonts w:ascii="Arial" w:hAnsi="Arial" w:cs="Arial"/>
          <w:sz w:val="24"/>
          <w:szCs w:val="24"/>
          <w:lang w:eastAsia="en-GB"/>
        </w:rPr>
        <w:t xml:space="preserve">The victim may have been </w:t>
      </w:r>
      <w:r w:rsidR="00FA20FC" w:rsidRPr="00B6322F">
        <w:rPr>
          <w:rFonts w:ascii="Arial" w:hAnsi="Arial" w:cs="Arial"/>
          <w:sz w:val="24"/>
          <w:szCs w:val="24"/>
          <w:lang w:eastAsia="en-GB"/>
        </w:rPr>
        <w:t>sexually</w:t>
      </w:r>
      <w:r w:rsidRPr="00B6322F">
        <w:rPr>
          <w:rFonts w:ascii="Arial" w:hAnsi="Arial" w:cs="Arial"/>
          <w:sz w:val="24"/>
          <w:szCs w:val="24"/>
          <w:lang w:eastAsia="en-GB"/>
        </w:rPr>
        <w:t xml:space="preserve"> exploited even if the </w:t>
      </w:r>
      <w:r w:rsidR="00FA20FC" w:rsidRPr="00B6322F">
        <w:rPr>
          <w:rFonts w:ascii="Arial" w:hAnsi="Arial" w:cs="Arial"/>
          <w:sz w:val="24"/>
          <w:szCs w:val="24"/>
          <w:lang w:eastAsia="en-GB"/>
        </w:rPr>
        <w:t>sexual</w:t>
      </w:r>
      <w:r w:rsidRPr="00B6322F">
        <w:rPr>
          <w:rFonts w:ascii="Arial" w:hAnsi="Arial" w:cs="Arial"/>
          <w:sz w:val="24"/>
          <w:szCs w:val="24"/>
          <w:lang w:eastAsia="en-GB"/>
        </w:rPr>
        <w:t xml:space="preserve"> </w:t>
      </w:r>
      <w:r w:rsidR="00FA20FC" w:rsidRPr="00B6322F">
        <w:rPr>
          <w:rFonts w:ascii="Arial" w:hAnsi="Arial" w:cs="Arial"/>
          <w:sz w:val="24"/>
          <w:szCs w:val="24"/>
          <w:lang w:eastAsia="en-GB"/>
        </w:rPr>
        <w:t>activity</w:t>
      </w:r>
      <w:r w:rsidRPr="00B6322F">
        <w:rPr>
          <w:rFonts w:ascii="Arial" w:hAnsi="Arial" w:cs="Arial"/>
          <w:sz w:val="24"/>
          <w:szCs w:val="24"/>
          <w:lang w:eastAsia="en-GB"/>
        </w:rPr>
        <w:t xml:space="preserve"> appears consensual. CSE does not always involve physical contact; it can occur </w:t>
      </w:r>
      <w:r w:rsidR="00B6322F" w:rsidRPr="00B6322F">
        <w:rPr>
          <w:rFonts w:ascii="Arial" w:hAnsi="Arial" w:cs="Arial"/>
          <w:sz w:val="24"/>
          <w:szCs w:val="24"/>
          <w:lang w:eastAsia="en-GB"/>
        </w:rPr>
        <w:t>using</w:t>
      </w:r>
      <w:r w:rsidRPr="00B6322F">
        <w:rPr>
          <w:rFonts w:ascii="Arial" w:hAnsi="Arial" w:cs="Arial"/>
          <w:sz w:val="24"/>
          <w:szCs w:val="24"/>
          <w:lang w:eastAsia="en-GB"/>
        </w:rPr>
        <w:t xml:space="preserve"> technology.</w:t>
      </w:r>
      <w:r w:rsidR="00003245" w:rsidRPr="00B6322F">
        <w:rPr>
          <w:rFonts w:ascii="Arial" w:hAnsi="Arial" w:cs="Arial"/>
          <w:sz w:val="24"/>
          <w:szCs w:val="24"/>
          <w:lang w:eastAsia="en-GB"/>
        </w:rPr>
        <w:t xml:space="preserve"> CSE can affect </w:t>
      </w:r>
      <w:r w:rsidR="00B6322F" w:rsidRPr="00B6322F">
        <w:rPr>
          <w:rFonts w:ascii="Arial" w:hAnsi="Arial" w:cs="Arial"/>
          <w:sz w:val="24"/>
          <w:szCs w:val="24"/>
          <w:lang w:eastAsia="en-GB"/>
        </w:rPr>
        <w:t>16- and 17-year-olds</w:t>
      </w:r>
      <w:r w:rsidR="00003245" w:rsidRPr="00B6322F">
        <w:rPr>
          <w:rFonts w:ascii="Arial" w:hAnsi="Arial" w:cs="Arial"/>
          <w:sz w:val="24"/>
          <w:szCs w:val="24"/>
          <w:lang w:eastAsia="en-GB"/>
        </w:rPr>
        <w:t xml:space="preserve"> who can legally consent to have sex. It includes contact and non-contact sexual activity </w:t>
      </w:r>
      <w:r w:rsidR="002D3A1B" w:rsidRPr="00B6322F">
        <w:rPr>
          <w:rFonts w:ascii="Arial" w:hAnsi="Arial" w:cs="Arial"/>
          <w:sz w:val="24"/>
          <w:szCs w:val="24"/>
          <w:lang w:eastAsia="en-GB"/>
        </w:rPr>
        <w:t>e.g.,</w:t>
      </w:r>
      <w:r w:rsidR="00003245" w:rsidRPr="00B6322F">
        <w:rPr>
          <w:rFonts w:ascii="Arial" w:hAnsi="Arial" w:cs="Arial"/>
          <w:sz w:val="24"/>
          <w:szCs w:val="24"/>
          <w:lang w:eastAsia="en-GB"/>
        </w:rPr>
        <w:t xml:space="preserve"> copying images and posting on social media.</w:t>
      </w:r>
      <w:r w:rsidR="00270D57" w:rsidRPr="00B6322F">
        <w:rPr>
          <w:rFonts w:ascii="Arial" w:hAnsi="Arial" w:cs="Arial"/>
          <w:sz w:val="24"/>
          <w:szCs w:val="24"/>
          <w:lang w:eastAsia="en-GB"/>
        </w:rPr>
        <w:t xml:space="preserve"> It can affect both male and females and can include children who have been moved/trafficked for exploitation.</w:t>
      </w:r>
    </w:p>
    <w:p w14:paraId="4595CCD2" w14:textId="77777777" w:rsidR="009C4426" w:rsidRPr="00B6322F" w:rsidRDefault="009C4426" w:rsidP="006C1910">
      <w:pPr>
        <w:autoSpaceDE w:val="0"/>
        <w:autoSpaceDN w:val="0"/>
        <w:adjustRightInd w:val="0"/>
        <w:spacing w:after="0" w:line="240" w:lineRule="auto"/>
        <w:rPr>
          <w:rFonts w:ascii="Arial" w:hAnsi="Arial" w:cs="Arial"/>
          <w:sz w:val="24"/>
          <w:szCs w:val="24"/>
          <w:lang w:eastAsia="en-GB"/>
        </w:rPr>
      </w:pPr>
    </w:p>
    <w:p w14:paraId="1EDF7014" w14:textId="77777777" w:rsidR="008A79E5" w:rsidRPr="00DD30B8" w:rsidRDefault="006C1910" w:rsidP="006C1910">
      <w:pPr>
        <w:autoSpaceDE w:val="0"/>
        <w:autoSpaceDN w:val="0"/>
        <w:adjustRightInd w:val="0"/>
        <w:spacing w:after="0" w:line="240" w:lineRule="auto"/>
        <w:rPr>
          <w:rFonts w:ascii="Arial" w:hAnsi="Arial" w:cs="Arial"/>
          <w:sz w:val="24"/>
          <w:szCs w:val="24"/>
          <w:lang w:eastAsia="en-GB"/>
        </w:rPr>
      </w:pPr>
      <w:r w:rsidRPr="00DD30B8">
        <w:rPr>
          <w:rFonts w:ascii="Arial" w:hAnsi="Arial" w:cs="Arial"/>
          <w:sz w:val="24"/>
          <w:szCs w:val="24"/>
          <w:lang w:eastAsia="en-GB"/>
        </w:rPr>
        <w:t>This is a serious crime</w:t>
      </w:r>
      <w:r w:rsidR="008A79E5" w:rsidRPr="00DD30B8">
        <w:rPr>
          <w:rFonts w:ascii="Arial" w:hAnsi="Arial" w:cs="Arial"/>
          <w:sz w:val="24"/>
          <w:szCs w:val="24"/>
          <w:lang w:eastAsia="en-GB"/>
        </w:rPr>
        <w:t xml:space="preserve"> and is never the victim</w:t>
      </w:r>
      <w:r w:rsidR="00213C4C" w:rsidRPr="00DD30B8">
        <w:rPr>
          <w:rFonts w:ascii="Arial" w:hAnsi="Arial" w:cs="Arial"/>
          <w:sz w:val="24"/>
          <w:szCs w:val="24"/>
          <w:lang w:eastAsia="en-GB"/>
        </w:rPr>
        <w:t>’</w:t>
      </w:r>
      <w:r w:rsidR="008A79E5" w:rsidRPr="00DD30B8">
        <w:rPr>
          <w:rFonts w:ascii="Arial" w:hAnsi="Arial" w:cs="Arial"/>
          <w:sz w:val="24"/>
          <w:szCs w:val="24"/>
          <w:lang w:eastAsia="en-GB"/>
        </w:rPr>
        <w:t>s fault even if there is some form of exchange</w:t>
      </w:r>
      <w:r w:rsidRPr="00DD30B8">
        <w:rPr>
          <w:rFonts w:ascii="Arial" w:hAnsi="Arial" w:cs="Arial"/>
          <w:sz w:val="24"/>
          <w:szCs w:val="24"/>
          <w:lang w:eastAsia="en-GB"/>
        </w:rPr>
        <w:t xml:space="preserve">. </w:t>
      </w:r>
      <w:r w:rsidR="007748CE" w:rsidRPr="00DD30B8">
        <w:rPr>
          <w:rFonts w:ascii="Arial" w:hAnsi="Arial" w:cs="Arial"/>
          <w:sz w:val="24"/>
          <w:szCs w:val="24"/>
          <w:lang w:eastAsia="en-GB"/>
        </w:rPr>
        <w:t xml:space="preserve">Staff </w:t>
      </w:r>
      <w:r w:rsidR="000A7E34" w:rsidRPr="00DD30B8">
        <w:rPr>
          <w:rFonts w:ascii="Arial" w:hAnsi="Arial" w:cs="Arial"/>
          <w:sz w:val="24"/>
          <w:szCs w:val="24"/>
          <w:lang w:eastAsia="en-GB"/>
        </w:rPr>
        <w:t xml:space="preserve">will be </w:t>
      </w:r>
      <w:r w:rsidR="007748CE" w:rsidRPr="00DD30B8">
        <w:rPr>
          <w:rFonts w:ascii="Arial" w:hAnsi="Arial" w:cs="Arial"/>
          <w:sz w:val="24"/>
          <w:szCs w:val="24"/>
          <w:lang w:eastAsia="en-GB"/>
        </w:rPr>
        <w:t xml:space="preserve">careful to use appropriate language that does not victim </w:t>
      </w:r>
      <w:r w:rsidR="002D3A1B" w:rsidRPr="00DD30B8">
        <w:rPr>
          <w:rFonts w:ascii="Arial" w:hAnsi="Arial" w:cs="Arial"/>
          <w:sz w:val="24"/>
          <w:szCs w:val="24"/>
          <w:lang w:eastAsia="en-GB"/>
        </w:rPr>
        <w:t>blame.</w:t>
      </w:r>
    </w:p>
    <w:p w14:paraId="7CDB764B" w14:textId="77777777" w:rsidR="00730343" w:rsidRPr="00DD30B8" w:rsidRDefault="009D7152" w:rsidP="008B1D07">
      <w:pPr>
        <w:autoSpaceDE w:val="0"/>
        <w:autoSpaceDN w:val="0"/>
        <w:adjustRightInd w:val="0"/>
        <w:spacing w:after="0" w:line="240" w:lineRule="auto"/>
        <w:rPr>
          <w:rStyle w:val="Hyperlink"/>
          <w:b/>
          <w:bCs/>
          <w:sz w:val="24"/>
          <w:szCs w:val="24"/>
        </w:rPr>
      </w:pPr>
      <w:hyperlink r:id="rId87" w:history="1">
        <w:r w:rsidR="00730343" w:rsidRPr="00DD30B8">
          <w:rPr>
            <w:rStyle w:val="Hyperlink"/>
            <w:b/>
            <w:bCs/>
            <w:sz w:val="24"/>
            <w:szCs w:val="24"/>
          </w:rPr>
          <w:t>Child Exploitation Language Guide | The Children's Society (childrenssociety.org.uk)</w:t>
        </w:r>
      </w:hyperlink>
    </w:p>
    <w:p w14:paraId="0A5622F2" w14:textId="77777777" w:rsidR="008B1D07" w:rsidRPr="00DD30B8" w:rsidRDefault="008B1D07" w:rsidP="008B1D07">
      <w:pPr>
        <w:autoSpaceDE w:val="0"/>
        <w:autoSpaceDN w:val="0"/>
        <w:adjustRightInd w:val="0"/>
        <w:spacing w:after="0" w:line="240" w:lineRule="auto"/>
        <w:rPr>
          <w:rStyle w:val="Hyperlink"/>
          <w:b/>
          <w:bCs/>
          <w:sz w:val="24"/>
          <w:szCs w:val="24"/>
        </w:rPr>
      </w:pPr>
    </w:p>
    <w:p w14:paraId="25874F98" w14:textId="77777777" w:rsidR="00B848C4" w:rsidRPr="00DD30B8" w:rsidRDefault="009D7152" w:rsidP="008B1D07">
      <w:pPr>
        <w:autoSpaceDE w:val="0"/>
        <w:autoSpaceDN w:val="0"/>
        <w:adjustRightInd w:val="0"/>
        <w:spacing w:after="0" w:line="240" w:lineRule="auto"/>
        <w:rPr>
          <w:rStyle w:val="Hyperlink"/>
          <w:sz w:val="24"/>
          <w:szCs w:val="24"/>
        </w:rPr>
      </w:pPr>
      <w:hyperlink r:id="rId88" w:history="1">
        <w:r w:rsidR="00B848C4" w:rsidRPr="00DD30B8">
          <w:rPr>
            <w:rStyle w:val="Hyperlink"/>
            <w:b/>
            <w:bCs/>
            <w:sz w:val="24"/>
            <w:szCs w:val="24"/>
          </w:rPr>
          <w:t>Child sexual exploitation: definition and guide for practitioners - GOV.UK (www.gov.uk)</w:t>
        </w:r>
      </w:hyperlink>
    </w:p>
    <w:p w14:paraId="53053E1A" w14:textId="77777777" w:rsidR="00003245" w:rsidRPr="00DD30B8" w:rsidRDefault="00CB5CB2" w:rsidP="006C1910">
      <w:pPr>
        <w:autoSpaceDE w:val="0"/>
        <w:autoSpaceDN w:val="0"/>
        <w:adjustRightInd w:val="0"/>
        <w:spacing w:after="0" w:line="240" w:lineRule="auto"/>
        <w:rPr>
          <w:rFonts w:ascii="Arial" w:hAnsi="Arial" w:cs="Arial"/>
          <w:sz w:val="24"/>
          <w:szCs w:val="24"/>
          <w:lang w:eastAsia="en-GB"/>
        </w:rPr>
      </w:pPr>
      <w:r w:rsidRPr="00DD30B8">
        <w:rPr>
          <w:rFonts w:ascii="Arial" w:hAnsi="Arial" w:cs="Arial"/>
          <w:sz w:val="24"/>
          <w:szCs w:val="24"/>
          <w:lang w:eastAsia="en-GB"/>
        </w:rPr>
        <w:t xml:space="preserve">The police </w:t>
      </w:r>
      <w:r w:rsidR="006445D9" w:rsidRPr="00DD30B8">
        <w:rPr>
          <w:rFonts w:ascii="Arial" w:hAnsi="Arial" w:cs="Arial"/>
          <w:sz w:val="24"/>
          <w:szCs w:val="24"/>
          <w:lang w:eastAsia="en-GB"/>
        </w:rPr>
        <w:t>and social care</w:t>
      </w:r>
      <w:r w:rsidRPr="00DD30B8">
        <w:rPr>
          <w:rFonts w:ascii="Arial" w:hAnsi="Arial" w:cs="Arial"/>
          <w:sz w:val="24"/>
          <w:szCs w:val="24"/>
          <w:lang w:eastAsia="en-GB"/>
        </w:rPr>
        <w:t xml:space="preserve"> </w:t>
      </w:r>
      <w:r w:rsidR="006445D9" w:rsidRPr="00DD30B8">
        <w:rPr>
          <w:rFonts w:ascii="Arial" w:hAnsi="Arial" w:cs="Arial"/>
          <w:sz w:val="24"/>
          <w:szCs w:val="24"/>
          <w:lang w:eastAsia="en-GB"/>
        </w:rPr>
        <w:t>will</w:t>
      </w:r>
      <w:r w:rsidRPr="00DD30B8">
        <w:rPr>
          <w:rFonts w:ascii="Arial" w:hAnsi="Arial" w:cs="Arial"/>
          <w:sz w:val="24"/>
          <w:szCs w:val="24"/>
          <w:lang w:eastAsia="en-GB"/>
        </w:rPr>
        <w:t xml:space="preserve"> be contacted for </w:t>
      </w:r>
      <w:r w:rsidR="006445D9" w:rsidRPr="00DD30B8">
        <w:rPr>
          <w:rFonts w:ascii="Arial" w:hAnsi="Arial" w:cs="Arial"/>
          <w:sz w:val="24"/>
          <w:szCs w:val="24"/>
          <w:lang w:eastAsia="en-GB"/>
        </w:rPr>
        <w:t>referral,</w:t>
      </w:r>
      <w:r w:rsidR="004822CA" w:rsidRPr="00DD30B8">
        <w:rPr>
          <w:rFonts w:ascii="Arial" w:hAnsi="Arial" w:cs="Arial"/>
          <w:sz w:val="24"/>
          <w:szCs w:val="24"/>
          <w:lang w:eastAsia="en-GB"/>
        </w:rPr>
        <w:t xml:space="preserve"> </w:t>
      </w:r>
      <w:r w:rsidRPr="00DD30B8">
        <w:rPr>
          <w:rFonts w:ascii="Arial" w:hAnsi="Arial" w:cs="Arial"/>
          <w:sz w:val="24"/>
          <w:szCs w:val="24"/>
          <w:lang w:eastAsia="en-GB"/>
        </w:rPr>
        <w:t>extra support and information</w:t>
      </w:r>
      <w:r w:rsidR="006445D9" w:rsidRPr="00DD30B8">
        <w:rPr>
          <w:rFonts w:ascii="Arial" w:hAnsi="Arial" w:cs="Arial"/>
          <w:sz w:val="24"/>
          <w:szCs w:val="24"/>
          <w:lang w:eastAsia="en-GB"/>
        </w:rPr>
        <w:t>.</w:t>
      </w:r>
    </w:p>
    <w:p w14:paraId="0B2C5B04" w14:textId="77777777" w:rsidR="00B848C4" w:rsidRPr="002D3A1B" w:rsidRDefault="00B848C4" w:rsidP="0052724D">
      <w:pPr>
        <w:rPr>
          <w:rFonts w:ascii="Arial" w:hAnsi="Arial" w:cs="Arial"/>
          <w:b/>
          <w:sz w:val="28"/>
          <w:szCs w:val="28"/>
        </w:rPr>
      </w:pPr>
    </w:p>
    <w:p w14:paraId="3FAC6DB0" w14:textId="77777777" w:rsidR="008B68B0" w:rsidRPr="002A3BE2" w:rsidRDefault="008B68B0" w:rsidP="0052724D">
      <w:pPr>
        <w:rPr>
          <w:rFonts w:ascii="Arial" w:hAnsi="Arial" w:cs="Arial"/>
          <w:b/>
          <w:sz w:val="24"/>
          <w:szCs w:val="24"/>
        </w:rPr>
      </w:pPr>
      <w:r w:rsidRPr="002A3BE2">
        <w:rPr>
          <w:rFonts w:ascii="Arial" w:hAnsi="Arial" w:cs="Arial"/>
          <w:b/>
          <w:sz w:val="24"/>
          <w:szCs w:val="24"/>
        </w:rPr>
        <w:t>Child Criminal Exploitation CCE</w:t>
      </w:r>
      <w:r w:rsidR="009C4426" w:rsidRPr="002A3BE2">
        <w:rPr>
          <w:rFonts w:ascii="Arial" w:hAnsi="Arial" w:cs="Arial"/>
          <w:b/>
          <w:sz w:val="24"/>
          <w:szCs w:val="24"/>
        </w:rPr>
        <w:t xml:space="preserve"> / County Lines</w:t>
      </w:r>
    </w:p>
    <w:p w14:paraId="54F8CC7B" w14:textId="77777777" w:rsidR="002D3A1B" w:rsidRPr="002D3A1B" w:rsidRDefault="008B68B0" w:rsidP="002D3A1B">
      <w:pPr>
        <w:autoSpaceDE w:val="0"/>
        <w:autoSpaceDN w:val="0"/>
        <w:adjustRightInd w:val="0"/>
        <w:spacing w:after="0" w:line="240" w:lineRule="auto"/>
        <w:rPr>
          <w:rFonts w:ascii="Arial" w:hAnsi="Arial" w:cs="Arial"/>
          <w:color w:val="000000"/>
          <w:sz w:val="24"/>
          <w:szCs w:val="24"/>
        </w:rPr>
      </w:pPr>
      <w:r w:rsidRPr="002D3A1B">
        <w:rPr>
          <w:rFonts w:ascii="Arial" w:hAnsi="Arial" w:cs="Arial"/>
          <w:sz w:val="24"/>
          <w:szCs w:val="24"/>
        </w:rPr>
        <w:t>In a similar wa</w:t>
      </w:r>
      <w:r w:rsidR="00287D58" w:rsidRPr="002D3A1B">
        <w:rPr>
          <w:rFonts w:ascii="Arial" w:hAnsi="Arial" w:cs="Arial"/>
          <w:sz w:val="24"/>
          <w:szCs w:val="24"/>
        </w:rPr>
        <w:t>y</w:t>
      </w:r>
      <w:r w:rsidRPr="002D3A1B">
        <w:rPr>
          <w:rFonts w:ascii="Arial" w:hAnsi="Arial" w:cs="Arial"/>
          <w:sz w:val="24"/>
          <w:szCs w:val="24"/>
        </w:rPr>
        <w:t xml:space="preserve"> to sexual exploitation CCE is when there is a power imbalance where children are used by individuals or gangs to take part in criminal activity, this can include </w:t>
      </w:r>
      <w:r w:rsidRPr="002D3A1B">
        <w:rPr>
          <w:rFonts w:ascii="Arial" w:hAnsi="Arial" w:cs="Arial"/>
          <w:color w:val="000000"/>
          <w:sz w:val="24"/>
          <w:szCs w:val="24"/>
        </w:rPr>
        <w:t>drug running</w:t>
      </w:r>
      <w:r w:rsidRPr="002D3A1B">
        <w:rPr>
          <w:rFonts w:ascii="Arial" w:hAnsi="Arial" w:cs="Arial"/>
          <w:sz w:val="24"/>
          <w:szCs w:val="24"/>
        </w:rPr>
        <w:t xml:space="preserve">, </w:t>
      </w:r>
      <w:r w:rsidR="009C0D5C" w:rsidRPr="002D3A1B">
        <w:rPr>
          <w:rFonts w:ascii="Arial" w:hAnsi="Arial" w:cs="Arial"/>
          <w:sz w:val="24"/>
          <w:szCs w:val="24"/>
        </w:rPr>
        <w:t xml:space="preserve">working in cannabis factories, </w:t>
      </w:r>
      <w:r w:rsidRPr="002D3A1B">
        <w:rPr>
          <w:rFonts w:ascii="Arial" w:hAnsi="Arial" w:cs="Arial"/>
          <w:sz w:val="24"/>
          <w:szCs w:val="24"/>
        </w:rPr>
        <w:t>stealing</w:t>
      </w:r>
      <w:r w:rsidR="009C0D5C" w:rsidRPr="002D3A1B">
        <w:rPr>
          <w:rFonts w:ascii="Arial" w:hAnsi="Arial" w:cs="Arial"/>
          <w:sz w:val="24"/>
          <w:szCs w:val="24"/>
        </w:rPr>
        <w:t>/pickpocketing</w:t>
      </w:r>
      <w:r w:rsidR="00003245" w:rsidRPr="002D3A1B">
        <w:rPr>
          <w:rFonts w:ascii="Arial" w:hAnsi="Arial" w:cs="Arial"/>
          <w:sz w:val="24"/>
          <w:szCs w:val="24"/>
        </w:rPr>
        <w:t xml:space="preserve">, </w:t>
      </w:r>
      <w:r w:rsidR="009C0D5C" w:rsidRPr="002D3A1B">
        <w:rPr>
          <w:rFonts w:ascii="Arial" w:hAnsi="Arial" w:cs="Arial"/>
          <w:sz w:val="24"/>
          <w:szCs w:val="24"/>
        </w:rPr>
        <w:t xml:space="preserve">vehicle crime, </w:t>
      </w:r>
      <w:r w:rsidR="00003245" w:rsidRPr="002D3A1B">
        <w:rPr>
          <w:rFonts w:ascii="Arial" w:hAnsi="Arial" w:cs="Arial"/>
          <w:sz w:val="24"/>
          <w:szCs w:val="24"/>
        </w:rPr>
        <w:t>threatening other young people</w:t>
      </w:r>
      <w:r w:rsidR="009C0D5C" w:rsidRPr="002D3A1B">
        <w:rPr>
          <w:rFonts w:ascii="Arial" w:hAnsi="Arial" w:cs="Arial"/>
          <w:sz w:val="24"/>
          <w:szCs w:val="24"/>
        </w:rPr>
        <w:t>,</w:t>
      </w:r>
      <w:r w:rsidR="00287D58" w:rsidRPr="002D3A1B">
        <w:rPr>
          <w:rFonts w:ascii="Arial" w:hAnsi="Arial" w:cs="Arial"/>
          <w:sz w:val="24"/>
          <w:szCs w:val="24"/>
        </w:rPr>
        <w:t xml:space="preserve"> etc</w:t>
      </w:r>
      <w:r w:rsidRPr="002D3A1B">
        <w:rPr>
          <w:rFonts w:ascii="Arial" w:hAnsi="Arial" w:cs="Arial"/>
          <w:sz w:val="24"/>
          <w:szCs w:val="24"/>
        </w:rPr>
        <w:t xml:space="preserve">. The child </w:t>
      </w:r>
      <w:r w:rsidR="00287D58" w:rsidRPr="002D3A1B">
        <w:rPr>
          <w:rFonts w:ascii="Arial" w:hAnsi="Arial" w:cs="Arial"/>
          <w:sz w:val="24"/>
          <w:szCs w:val="24"/>
        </w:rPr>
        <w:t>often</w:t>
      </w:r>
      <w:r w:rsidRPr="002D3A1B">
        <w:rPr>
          <w:rFonts w:ascii="Arial" w:hAnsi="Arial" w:cs="Arial"/>
          <w:sz w:val="24"/>
          <w:szCs w:val="24"/>
        </w:rPr>
        <w:t xml:space="preserve"> believes they ar</w:t>
      </w:r>
      <w:r w:rsidR="00710338" w:rsidRPr="002D3A1B">
        <w:rPr>
          <w:rFonts w:ascii="Arial" w:hAnsi="Arial" w:cs="Arial"/>
          <w:sz w:val="24"/>
          <w:szCs w:val="24"/>
        </w:rPr>
        <w:t>e in control of the situation. High levels of v</w:t>
      </w:r>
      <w:r w:rsidRPr="002D3A1B">
        <w:rPr>
          <w:rFonts w:ascii="Arial" w:hAnsi="Arial" w:cs="Arial"/>
          <w:sz w:val="24"/>
          <w:szCs w:val="24"/>
        </w:rPr>
        <w:t>iolence</w:t>
      </w:r>
      <w:r w:rsidR="00287D58" w:rsidRPr="002D3A1B">
        <w:rPr>
          <w:rFonts w:ascii="Arial" w:hAnsi="Arial" w:cs="Arial"/>
          <w:sz w:val="24"/>
          <w:szCs w:val="24"/>
        </w:rPr>
        <w:t>,</w:t>
      </w:r>
      <w:r w:rsidRPr="002D3A1B">
        <w:rPr>
          <w:rFonts w:ascii="Arial" w:hAnsi="Arial" w:cs="Arial"/>
          <w:sz w:val="24"/>
          <w:szCs w:val="24"/>
        </w:rPr>
        <w:t xml:space="preserve"> coercion and </w:t>
      </w:r>
      <w:r w:rsidR="00287D58" w:rsidRPr="002D3A1B">
        <w:rPr>
          <w:rFonts w:ascii="Arial" w:hAnsi="Arial" w:cs="Arial"/>
          <w:sz w:val="24"/>
          <w:szCs w:val="24"/>
        </w:rPr>
        <w:t>intimidation</w:t>
      </w:r>
      <w:r w:rsidRPr="002D3A1B">
        <w:rPr>
          <w:rFonts w:ascii="Arial" w:hAnsi="Arial" w:cs="Arial"/>
          <w:color w:val="000000"/>
          <w:sz w:val="24"/>
          <w:szCs w:val="24"/>
        </w:rPr>
        <w:t xml:space="preserve"> are common.</w:t>
      </w:r>
      <w:r w:rsidR="00287D58" w:rsidRPr="002D3A1B">
        <w:rPr>
          <w:rFonts w:ascii="Arial" w:hAnsi="Arial" w:cs="Arial"/>
          <w:color w:val="000000"/>
          <w:sz w:val="24"/>
          <w:szCs w:val="24"/>
        </w:rPr>
        <w:t xml:space="preserve"> </w:t>
      </w:r>
      <w:r w:rsidR="00D64BF7" w:rsidRPr="002D3A1B">
        <w:rPr>
          <w:rFonts w:ascii="Arial" w:hAnsi="Arial" w:cs="Arial"/>
          <w:color w:val="000000"/>
          <w:sz w:val="24"/>
          <w:szCs w:val="24"/>
        </w:rPr>
        <w:t xml:space="preserve">Where gangs/organised groups often manipulate children and create situations where the child owes them money – </w:t>
      </w:r>
      <w:r w:rsidR="004822CA" w:rsidRPr="002D3A1B">
        <w:rPr>
          <w:rFonts w:ascii="Arial" w:hAnsi="Arial" w:cs="Arial"/>
          <w:color w:val="000000"/>
          <w:sz w:val="24"/>
          <w:szCs w:val="24"/>
        </w:rPr>
        <w:t>debt</w:t>
      </w:r>
      <w:r w:rsidR="00D64BF7" w:rsidRPr="002D3A1B">
        <w:rPr>
          <w:rFonts w:ascii="Arial" w:hAnsi="Arial" w:cs="Arial"/>
          <w:color w:val="000000"/>
          <w:sz w:val="24"/>
          <w:szCs w:val="24"/>
        </w:rPr>
        <w:t xml:space="preserve"> bonding. </w:t>
      </w:r>
      <w:r w:rsidR="000A7E34" w:rsidRPr="002D3A1B">
        <w:rPr>
          <w:rFonts w:ascii="Arial" w:hAnsi="Arial" w:cs="Arial"/>
          <w:color w:val="000000"/>
          <w:sz w:val="24"/>
          <w:szCs w:val="24"/>
        </w:rPr>
        <w:t>Staff will be careful to not use language that blames the victim – see above guidance.</w:t>
      </w:r>
    </w:p>
    <w:p w14:paraId="67C978D3" w14:textId="77777777" w:rsidR="009C4426" w:rsidRPr="002D3A1B" w:rsidRDefault="00710338" w:rsidP="002D3A1B">
      <w:pPr>
        <w:autoSpaceDE w:val="0"/>
        <w:autoSpaceDN w:val="0"/>
        <w:adjustRightInd w:val="0"/>
        <w:spacing w:after="0" w:line="240" w:lineRule="auto"/>
        <w:rPr>
          <w:rFonts w:ascii="Arial" w:hAnsi="Arial" w:cs="Arial"/>
          <w:color w:val="000000"/>
          <w:sz w:val="24"/>
          <w:szCs w:val="24"/>
        </w:rPr>
      </w:pPr>
      <w:r w:rsidRPr="002D3A1B">
        <w:rPr>
          <w:rFonts w:ascii="Arial" w:eastAsia="Times New Roman" w:hAnsi="Arial" w:cs="Arial"/>
          <w:color w:val="000000"/>
          <w:sz w:val="24"/>
          <w:szCs w:val="24"/>
          <w:lang w:eastAsia="en-GB"/>
        </w:rPr>
        <w:t xml:space="preserve">                                                                                                                                                                                                                                             </w:t>
      </w:r>
      <w:r w:rsidR="00D63233" w:rsidRPr="002D3A1B">
        <w:rPr>
          <w:rFonts w:ascii="Arial" w:eastAsia="Times New Roman" w:hAnsi="Arial" w:cs="Arial"/>
          <w:color w:val="000000"/>
          <w:sz w:val="24"/>
          <w:szCs w:val="24"/>
          <w:lang w:eastAsia="en-GB"/>
        </w:rPr>
        <w:t xml:space="preserve">                         </w:t>
      </w:r>
      <w:r w:rsidR="006445D9" w:rsidRPr="002D3A1B">
        <w:rPr>
          <w:rFonts w:ascii="Arial" w:eastAsia="Times New Roman" w:hAnsi="Arial" w:cs="Arial"/>
          <w:color w:val="000000"/>
          <w:sz w:val="24"/>
          <w:szCs w:val="24"/>
          <w:lang w:eastAsia="en-GB"/>
        </w:rPr>
        <w:t xml:space="preserve">County Lines is a term used to describe </w:t>
      </w:r>
      <w:r w:rsidR="009C4426" w:rsidRPr="002D3A1B">
        <w:rPr>
          <w:rFonts w:ascii="Arial" w:eastAsia="Times New Roman" w:hAnsi="Arial" w:cs="Arial"/>
          <w:color w:val="000000"/>
          <w:sz w:val="24"/>
          <w:szCs w:val="24"/>
          <w:lang w:eastAsia="en-GB"/>
        </w:rPr>
        <w:t xml:space="preserve">gangs supplying drugs to suburban areas and market and coastal towns using dedicated mobile phone lines or “deal lines”. It involves child criminal exploitation (CCE) as gangs use children and vulnerable people to move </w:t>
      </w:r>
      <w:r w:rsidRPr="002D3A1B">
        <w:rPr>
          <w:rFonts w:ascii="Arial" w:eastAsia="Times New Roman" w:hAnsi="Arial" w:cs="Arial"/>
          <w:color w:val="000000"/>
          <w:sz w:val="24"/>
          <w:szCs w:val="24"/>
          <w:lang w:eastAsia="en-GB"/>
        </w:rPr>
        <w:t xml:space="preserve">and store </w:t>
      </w:r>
      <w:r w:rsidR="009C4426" w:rsidRPr="002D3A1B">
        <w:rPr>
          <w:rFonts w:ascii="Arial" w:eastAsia="Times New Roman" w:hAnsi="Arial" w:cs="Arial"/>
          <w:color w:val="000000"/>
          <w:sz w:val="24"/>
          <w:szCs w:val="24"/>
          <w:lang w:eastAsia="en-GB"/>
        </w:rPr>
        <w:t>drugs and money. Gangs establish a base in the market location, typically by taking over the homes of local vulnerable adults by force or coercion in a practice referred to as ‘cuckooing’.</w:t>
      </w:r>
    </w:p>
    <w:p w14:paraId="372D374E" w14:textId="47C37FD2" w:rsidR="000B4871" w:rsidRPr="002D3A1B" w:rsidRDefault="009C4426" w:rsidP="000B4871">
      <w:pPr>
        <w:spacing w:before="100" w:beforeAutospacing="1" w:after="375" w:line="240" w:lineRule="auto"/>
        <w:rPr>
          <w:rFonts w:ascii="Arial" w:eastAsia="Times New Roman" w:hAnsi="Arial" w:cs="Arial"/>
          <w:color w:val="464646"/>
          <w:sz w:val="24"/>
          <w:szCs w:val="24"/>
          <w:lang w:eastAsia="en-GB"/>
        </w:rPr>
      </w:pPr>
      <w:r w:rsidRPr="002D3A1B">
        <w:rPr>
          <w:rFonts w:ascii="Arial" w:eastAsia="Times New Roman" w:hAnsi="Arial" w:cs="Arial"/>
          <w:color w:val="000000"/>
          <w:sz w:val="24"/>
          <w:szCs w:val="24"/>
          <w:lang w:eastAsia="en-GB"/>
        </w:rPr>
        <w:t>County lines is a major, cross-cutting issue invo</w:t>
      </w:r>
      <w:r w:rsidR="00611712" w:rsidRPr="002D3A1B">
        <w:rPr>
          <w:rFonts w:ascii="Arial" w:eastAsia="Times New Roman" w:hAnsi="Arial" w:cs="Arial"/>
          <w:color w:val="000000"/>
          <w:sz w:val="24"/>
          <w:szCs w:val="24"/>
          <w:lang w:eastAsia="en-GB"/>
        </w:rPr>
        <w:t>lving drugs, violence, gangs</w:t>
      </w:r>
      <w:r w:rsidRPr="002D3A1B">
        <w:rPr>
          <w:rFonts w:ascii="Arial" w:eastAsia="Times New Roman" w:hAnsi="Arial" w:cs="Arial"/>
          <w:color w:val="000000"/>
          <w:sz w:val="24"/>
          <w:szCs w:val="24"/>
          <w:lang w:eastAsia="en-GB"/>
        </w:rPr>
        <w:t xml:space="preserve">, criminal and sexual exploitation, modern slavery, and missing persons; and the response to tackle it involves the police, the National Crime Agency, a wide range of Government departments, local government agencies and VCS (voluntary and community sector) organisations. County lines activity and the associated violence, drug </w:t>
      </w:r>
      <w:r w:rsidR="002D3A1B" w:rsidRPr="002D3A1B">
        <w:rPr>
          <w:rFonts w:ascii="Arial" w:eastAsia="Times New Roman" w:hAnsi="Arial" w:cs="Arial"/>
          <w:color w:val="000000"/>
          <w:sz w:val="24"/>
          <w:szCs w:val="24"/>
          <w:lang w:eastAsia="en-GB"/>
        </w:rPr>
        <w:t>dealing,</w:t>
      </w:r>
      <w:r w:rsidRPr="002D3A1B">
        <w:rPr>
          <w:rFonts w:ascii="Arial" w:eastAsia="Times New Roman" w:hAnsi="Arial" w:cs="Arial"/>
          <w:color w:val="000000"/>
          <w:sz w:val="24"/>
          <w:szCs w:val="24"/>
          <w:lang w:eastAsia="en-GB"/>
        </w:rPr>
        <w:t xml:space="preserve"> and exploitation have a devastating impact on young people, vulnerable adults and local communities</w:t>
      </w:r>
      <w:r w:rsidRPr="002D3A1B">
        <w:rPr>
          <w:rFonts w:ascii="Arial" w:eastAsia="Times New Roman" w:hAnsi="Arial" w:cs="Arial"/>
          <w:color w:val="464646"/>
          <w:sz w:val="24"/>
          <w:szCs w:val="24"/>
          <w:lang w:eastAsia="en-GB"/>
        </w:rPr>
        <w:t>.</w:t>
      </w:r>
    </w:p>
    <w:p w14:paraId="5CAF8074" w14:textId="77777777" w:rsidR="00503049" w:rsidRPr="00DD30B8" w:rsidRDefault="009D7152" w:rsidP="008B1D07">
      <w:pPr>
        <w:autoSpaceDE w:val="0"/>
        <w:autoSpaceDN w:val="0"/>
        <w:adjustRightInd w:val="0"/>
        <w:spacing w:after="0" w:line="240" w:lineRule="auto"/>
        <w:rPr>
          <w:rStyle w:val="Hyperlink"/>
          <w:b/>
          <w:bCs/>
          <w:sz w:val="24"/>
          <w:szCs w:val="24"/>
        </w:rPr>
      </w:pPr>
      <w:hyperlink r:id="rId89" w:history="1">
        <w:r w:rsidR="00503049" w:rsidRPr="00DD30B8">
          <w:rPr>
            <w:rStyle w:val="Hyperlink"/>
            <w:b/>
            <w:bCs/>
            <w:sz w:val="24"/>
            <w:szCs w:val="24"/>
          </w:rPr>
          <w:t>Criminal exploitation of children and vulnerable adults: county lines - GOV.UK (www.gov.uk)</w:t>
        </w:r>
      </w:hyperlink>
    </w:p>
    <w:p w14:paraId="53DFC92B" w14:textId="77777777" w:rsidR="008B1D07" w:rsidRPr="00DD30B8" w:rsidRDefault="008B1D07" w:rsidP="008B1D07">
      <w:pPr>
        <w:autoSpaceDE w:val="0"/>
        <w:autoSpaceDN w:val="0"/>
        <w:adjustRightInd w:val="0"/>
        <w:spacing w:after="0" w:line="240" w:lineRule="auto"/>
        <w:rPr>
          <w:rStyle w:val="Hyperlink"/>
          <w:b/>
          <w:bCs/>
          <w:sz w:val="24"/>
          <w:szCs w:val="24"/>
        </w:rPr>
      </w:pPr>
    </w:p>
    <w:p w14:paraId="4B354718" w14:textId="77777777" w:rsidR="00B848C4" w:rsidRPr="00DD30B8" w:rsidRDefault="00B848C4" w:rsidP="00032631">
      <w:pPr>
        <w:spacing w:before="100" w:beforeAutospacing="1" w:after="240" w:line="240" w:lineRule="auto"/>
        <w:rPr>
          <w:rFonts w:ascii="Arial" w:hAnsi="Arial" w:cs="Arial"/>
          <w:b/>
          <w:bCs/>
          <w:sz w:val="24"/>
          <w:szCs w:val="24"/>
        </w:rPr>
      </w:pPr>
      <w:r w:rsidRPr="00DD30B8">
        <w:rPr>
          <w:rFonts w:ascii="Arial" w:hAnsi="Arial" w:cs="Arial"/>
          <w:b/>
          <w:bCs/>
          <w:sz w:val="24"/>
          <w:szCs w:val="24"/>
        </w:rPr>
        <w:t xml:space="preserve">Local exploitation </w:t>
      </w:r>
      <w:r w:rsidR="002D3A1B" w:rsidRPr="00DD30B8">
        <w:rPr>
          <w:rFonts w:ascii="Arial" w:hAnsi="Arial" w:cs="Arial"/>
          <w:b/>
          <w:bCs/>
          <w:sz w:val="24"/>
          <w:szCs w:val="24"/>
        </w:rPr>
        <w:t>resources.</w:t>
      </w:r>
    </w:p>
    <w:p w14:paraId="55F540B4" w14:textId="77777777" w:rsidR="006445D9" w:rsidRDefault="009D7152" w:rsidP="008B1D07">
      <w:pPr>
        <w:autoSpaceDE w:val="0"/>
        <w:autoSpaceDN w:val="0"/>
        <w:adjustRightInd w:val="0"/>
        <w:spacing w:after="0" w:line="240" w:lineRule="auto"/>
        <w:rPr>
          <w:rStyle w:val="Hyperlink"/>
          <w:b/>
          <w:bCs/>
          <w:sz w:val="24"/>
          <w:szCs w:val="24"/>
        </w:rPr>
      </w:pPr>
      <w:hyperlink r:id="rId90" w:history="1">
        <w:r w:rsidR="006445D9" w:rsidRPr="00DD30B8">
          <w:rPr>
            <w:rStyle w:val="Hyperlink"/>
            <w:b/>
            <w:bCs/>
            <w:sz w:val="24"/>
            <w:szCs w:val="24"/>
          </w:rPr>
          <w:t>Child Exploitation • Wakefield Safeguarding Children (wakefieldscp.org.uk)</w:t>
        </w:r>
      </w:hyperlink>
    </w:p>
    <w:p w14:paraId="17714FE9" w14:textId="77777777" w:rsidR="00BA4FB9" w:rsidRDefault="00270D57" w:rsidP="00032631">
      <w:pPr>
        <w:spacing w:before="100" w:beforeAutospacing="1" w:after="240" w:line="240" w:lineRule="auto"/>
        <w:rPr>
          <w:rFonts w:ascii="Arial" w:hAnsi="Arial" w:cs="Arial"/>
          <w:bCs/>
          <w:sz w:val="24"/>
          <w:szCs w:val="24"/>
          <w:lang w:eastAsia="en-GB"/>
        </w:rPr>
      </w:pPr>
      <w:r w:rsidRPr="00843F5B">
        <w:rPr>
          <w:rFonts w:ascii="Arial" w:hAnsi="Arial" w:cs="Arial"/>
          <w:bCs/>
          <w:sz w:val="24"/>
          <w:szCs w:val="24"/>
          <w:lang w:eastAsia="en-GB"/>
        </w:rPr>
        <w:t>In both CSE and CCE children’s vulnerability a</w:t>
      </w:r>
      <w:r w:rsidR="006D4A56" w:rsidRPr="00843F5B">
        <w:rPr>
          <w:rFonts w:ascii="Arial" w:hAnsi="Arial" w:cs="Arial"/>
          <w:bCs/>
          <w:sz w:val="24"/>
          <w:szCs w:val="24"/>
          <w:lang w:eastAsia="en-GB"/>
        </w:rPr>
        <w:t>s</w:t>
      </w:r>
      <w:r w:rsidRPr="00843F5B">
        <w:rPr>
          <w:rFonts w:ascii="Arial" w:hAnsi="Arial" w:cs="Arial"/>
          <w:bCs/>
          <w:sz w:val="24"/>
          <w:szCs w:val="24"/>
          <w:lang w:eastAsia="en-GB"/>
        </w:rPr>
        <w:t xml:space="preserve"> victims </w:t>
      </w:r>
      <w:r w:rsidR="00BA4FB9">
        <w:rPr>
          <w:rFonts w:ascii="Arial" w:hAnsi="Arial" w:cs="Arial"/>
          <w:bCs/>
          <w:sz w:val="24"/>
          <w:szCs w:val="24"/>
          <w:lang w:eastAsia="en-GB"/>
        </w:rPr>
        <w:t>will be recognised by school staff.</w:t>
      </w:r>
    </w:p>
    <w:p w14:paraId="0A0B6B63" w14:textId="2A415EA3" w:rsidR="003142A6" w:rsidRDefault="00856F35" w:rsidP="00032631">
      <w:pPr>
        <w:spacing w:before="100" w:beforeAutospacing="1" w:after="240" w:line="240" w:lineRule="auto"/>
        <w:rPr>
          <w:rFonts w:ascii="Arial" w:hAnsi="Arial" w:cs="Arial"/>
          <w:b/>
          <w:color w:val="4EA72E"/>
          <w:sz w:val="24"/>
          <w:szCs w:val="24"/>
          <w:lang w:eastAsia="en-GB"/>
        </w:rPr>
      </w:pPr>
      <w:r>
        <w:rPr>
          <w:rFonts w:ascii="Arial" w:hAnsi="Arial" w:cs="Arial"/>
          <w:b/>
          <w:color w:val="4EA72E"/>
          <w:sz w:val="24"/>
          <w:szCs w:val="24"/>
          <w:lang w:eastAsia="en-GB"/>
        </w:rPr>
        <w:t>Modern Slavery</w:t>
      </w:r>
      <w:r w:rsidR="005603FC">
        <w:rPr>
          <w:rFonts w:ascii="Arial" w:hAnsi="Arial" w:cs="Arial"/>
          <w:b/>
          <w:color w:val="4EA72E"/>
          <w:sz w:val="24"/>
          <w:szCs w:val="24"/>
          <w:lang w:eastAsia="en-GB"/>
        </w:rPr>
        <w:t>/ N</w:t>
      </w:r>
      <w:r w:rsidR="0067755C">
        <w:rPr>
          <w:rFonts w:ascii="Arial" w:hAnsi="Arial" w:cs="Arial"/>
          <w:b/>
          <w:color w:val="4EA72E"/>
          <w:sz w:val="24"/>
          <w:szCs w:val="24"/>
          <w:lang w:eastAsia="en-GB"/>
        </w:rPr>
        <w:t>ational Referral Mechanism NRM</w:t>
      </w:r>
    </w:p>
    <w:p w14:paraId="37712770" w14:textId="16022406" w:rsidR="008F3676" w:rsidRDefault="008F3676" w:rsidP="00032631">
      <w:pPr>
        <w:spacing w:before="100" w:beforeAutospacing="1" w:after="240" w:line="240" w:lineRule="auto"/>
        <w:rPr>
          <w:rFonts w:ascii="Arial" w:hAnsi="Arial" w:cs="Arial"/>
          <w:bCs/>
          <w:color w:val="4EA72E"/>
          <w:sz w:val="24"/>
          <w:szCs w:val="24"/>
          <w:lang w:eastAsia="en-GB"/>
        </w:rPr>
      </w:pPr>
      <w:r>
        <w:rPr>
          <w:rFonts w:ascii="Arial" w:hAnsi="Arial" w:cs="Arial"/>
          <w:bCs/>
          <w:color w:val="4EA72E"/>
          <w:sz w:val="24"/>
          <w:szCs w:val="24"/>
          <w:lang w:eastAsia="en-GB"/>
        </w:rPr>
        <w:t>Includes exploitation CSE,</w:t>
      </w:r>
      <w:r w:rsidR="0067755C">
        <w:rPr>
          <w:rFonts w:ascii="Arial" w:hAnsi="Arial" w:cs="Arial"/>
          <w:bCs/>
          <w:color w:val="4EA72E"/>
          <w:sz w:val="24"/>
          <w:szCs w:val="24"/>
          <w:lang w:eastAsia="en-GB"/>
        </w:rPr>
        <w:t xml:space="preserve"> </w:t>
      </w:r>
      <w:r>
        <w:rPr>
          <w:rFonts w:ascii="Arial" w:hAnsi="Arial" w:cs="Arial"/>
          <w:bCs/>
          <w:color w:val="4EA72E"/>
          <w:sz w:val="24"/>
          <w:szCs w:val="24"/>
          <w:lang w:eastAsia="en-GB"/>
        </w:rPr>
        <w:t xml:space="preserve">CCE and </w:t>
      </w:r>
      <w:r w:rsidR="0067755C">
        <w:rPr>
          <w:rFonts w:ascii="Arial" w:hAnsi="Arial" w:cs="Arial"/>
          <w:bCs/>
          <w:color w:val="4EA72E"/>
          <w:sz w:val="24"/>
          <w:szCs w:val="24"/>
          <w:lang w:eastAsia="en-GB"/>
        </w:rPr>
        <w:t>financial</w:t>
      </w:r>
      <w:r>
        <w:rPr>
          <w:rFonts w:ascii="Arial" w:hAnsi="Arial" w:cs="Arial"/>
          <w:bCs/>
          <w:color w:val="4EA72E"/>
          <w:sz w:val="24"/>
          <w:szCs w:val="24"/>
          <w:lang w:eastAsia="en-GB"/>
        </w:rPr>
        <w:t xml:space="preserve"> exploitation, human trafficking and slavery, servitude</w:t>
      </w:r>
      <w:r w:rsidR="00024DA5">
        <w:rPr>
          <w:rFonts w:ascii="Arial" w:hAnsi="Arial" w:cs="Arial"/>
          <w:bCs/>
          <w:color w:val="4EA72E"/>
          <w:sz w:val="24"/>
          <w:szCs w:val="24"/>
          <w:lang w:eastAsia="en-GB"/>
        </w:rPr>
        <w:t xml:space="preserve"> and forced or compulsory labour.</w:t>
      </w:r>
    </w:p>
    <w:p w14:paraId="788631A8" w14:textId="181914E6" w:rsidR="00856F35" w:rsidRDefault="00024DA5" w:rsidP="00032631">
      <w:pPr>
        <w:spacing w:before="100" w:beforeAutospacing="1" w:after="240" w:line="240" w:lineRule="auto"/>
        <w:rPr>
          <w:rFonts w:ascii="Arial" w:hAnsi="Arial" w:cs="Arial"/>
          <w:bCs/>
          <w:color w:val="4EA72E"/>
          <w:sz w:val="24"/>
          <w:szCs w:val="24"/>
          <w:lang w:eastAsia="en-GB"/>
        </w:rPr>
      </w:pPr>
      <w:r>
        <w:rPr>
          <w:rFonts w:ascii="Arial" w:hAnsi="Arial" w:cs="Arial"/>
          <w:bCs/>
          <w:color w:val="4EA72E"/>
          <w:sz w:val="24"/>
          <w:szCs w:val="24"/>
          <w:lang w:eastAsia="en-GB"/>
        </w:rPr>
        <w:t>First responders (police, social care and some charities</w:t>
      </w:r>
      <w:r w:rsidR="005603FC">
        <w:rPr>
          <w:rFonts w:ascii="Arial" w:hAnsi="Arial" w:cs="Arial"/>
          <w:bCs/>
          <w:color w:val="4EA72E"/>
          <w:sz w:val="24"/>
          <w:szCs w:val="24"/>
          <w:lang w:eastAsia="en-GB"/>
        </w:rPr>
        <w:t xml:space="preserve">) will complete the </w:t>
      </w:r>
      <w:r w:rsidR="001C1125">
        <w:rPr>
          <w:rFonts w:ascii="Arial" w:hAnsi="Arial" w:cs="Arial"/>
          <w:bCs/>
          <w:color w:val="4EA72E"/>
          <w:sz w:val="24"/>
          <w:szCs w:val="24"/>
          <w:lang w:eastAsia="en-GB"/>
        </w:rPr>
        <w:t xml:space="preserve">NRM </w:t>
      </w:r>
      <w:r w:rsidR="005603FC">
        <w:rPr>
          <w:rFonts w:ascii="Arial" w:hAnsi="Arial" w:cs="Arial"/>
          <w:bCs/>
          <w:color w:val="4EA72E"/>
          <w:sz w:val="24"/>
          <w:szCs w:val="24"/>
          <w:lang w:eastAsia="en-GB"/>
        </w:rPr>
        <w:t xml:space="preserve">to gain access to further support. </w:t>
      </w:r>
      <w:r w:rsidR="001C1125">
        <w:rPr>
          <w:rFonts w:ascii="Arial" w:hAnsi="Arial" w:cs="Arial"/>
          <w:bCs/>
          <w:color w:val="4EA72E"/>
          <w:sz w:val="24"/>
          <w:szCs w:val="24"/>
          <w:lang w:eastAsia="en-GB"/>
        </w:rPr>
        <w:t>Education settings</w:t>
      </w:r>
      <w:r w:rsidR="005603FC">
        <w:rPr>
          <w:rFonts w:ascii="Arial" w:hAnsi="Arial" w:cs="Arial"/>
          <w:bCs/>
          <w:color w:val="4EA72E"/>
          <w:sz w:val="24"/>
          <w:szCs w:val="24"/>
          <w:lang w:eastAsia="en-GB"/>
        </w:rPr>
        <w:t xml:space="preserve"> are not first responders</w:t>
      </w:r>
      <w:r w:rsidR="001C1125">
        <w:rPr>
          <w:rFonts w:ascii="Arial" w:hAnsi="Arial" w:cs="Arial"/>
          <w:bCs/>
          <w:color w:val="4EA72E"/>
          <w:sz w:val="24"/>
          <w:szCs w:val="24"/>
          <w:lang w:eastAsia="en-GB"/>
        </w:rPr>
        <w:t>,</w:t>
      </w:r>
      <w:r w:rsidR="005603FC">
        <w:rPr>
          <w:rFonts w:ascii="Arial" w:hAnsi="Arial" w:cs="Arial"/>
          <w:bCs/>
          <w:color w:val="4EA72E"/>
          <w:sz w:val="24"/>
          <w:szCs w:val="24"/>
          <w:lang w:eastAsia="en-GB"/>
        </w:rPr>
        <w:t xml:space="preserve"> so we will follow usual procedures of referring concerns to the above agencies who may then complete </w:t>
      </w:r>
      <w:r w:rsidR="005A1A13">
        <w:rPr>
          <w:rFonts w:ascii="Arial" w:hAnsi="Arial" w:cs="Arial"/>
          <w:bCs/>
          <w:color w:val="4EA72E"/>
          <w:sz w:val="24"/>
          <w:szCs w:val="24"/>
          <w:lang w:eastAsia="en-GB"/>
        </w:rPr>
        <w:t xml:space="preserve">an </w:t>
      </w:r>
      <w:r w:rsidR="005603FC">
        <w:rPr>
          <w:rFonts w:ascii="Arial" w:hAnsi="Arial" w:cs="Arial"/>
          <w:bCs/>
          <w:color w:val="4EA72E"/>
          <w:sz w:val="24"/>
          <w:szCs w:val="24"/>
          <w:lang w:eastAsia="en-GB"/>
        </w:rPr>
        <w:t>NRM referral</w:t>
      </w:r>
      <w:r w:rsidR="005A1A13">
        <w:rPr>
          <w:rFonts w:ascii="Arial" w:hAnsi="Arial" w:cs="Arial"/>
          <w:bCs/>
          <w:color w:val="4EA72E"/>
          <w:sz w:val="24"/>
          <w:szCs w:val="24"/>
          <w:lang w:eastAsia="en-GB"/>
        </w:rPr>
        <w:t>.</w:t>
      </w:r>
    </w:p>
    <w:p w14:paraId="71136EF0" w14:textId="77777777" w:rsidR="00255622" w:rsidRPr="00BA4FB9" w:rsidRDefault="00255622" w:rsidP="00032631">
      <w:pPr>
        <w:spacing w:before="100" w:beforeAutospacing="1" w:after="240" w:line="240" w:lineRule="auto"/>
        <w:rPr>
          <w:rFonts w:ascii="Arial" w:hAnsi="Arial" w:cs="Arial"/>
          <w:bCs/>
          <w:sz w:val="24"/>
          <w:szCs w:val="24"/>
          <w:lang w:eastAsia="en-GB"/>
        </w:rPr>
      </w:pPr>
      <w:r w:rsidRPr="00032631">
        <w:rPr>
          <w:rFonts w:ascii="Arial" w:hAnsi="Arial" w:cs="Arial"/>
          <w:b/>
          <w:sz w:val="24"/>
          <w:szCs w:val="24"/>
          <w:lang w:eastAsia="en-GB"/>
        </w:rPr>
        <w:t>Serious Violence</w:t>
      </w:r>
    </w:p>
    <w:p w14:paraId="33FC9292" w14:textId="77777777" w:rsidR="006F24EE" w:rsidRDefault="00255622" w:rsidP="00032631">
      <w:pPr>
        <w:spacing w:before="100" w:beforeAutospacing="1" w:after="240" w:line="240" w:lineRule="auto"/>
        <w:rPr>
          <w:rFonts w:ascii="Arial" w:hAnsi="Arial" w:cs="Arial"/>
          <w:sz w:val="24"/>
          <w:szCs w:val="24"/>
          <w:lang w:eastAsia="en-GB"/>
        </w:rPr>
      </w:pPr>
      <w:r w:rsidRPr="002D3A1B">
        <w:rPr>
          <w:rFonts w:ascii="Arial" w:hAnsi="Arial" w:cs="Arial"/>
          <w:sz w:val="24"/>
          <w:szCs w:val="24"/>
          <w:lang w:eastAsia="en-GB"/>
        </w:rPr>
        <w:t>Staff will look out for signs that indicate that a student may be at risk of or involved in serious crime, including criminal networks or gangs and follow the appropriate referral pathways for help and support.</w:t>
      </w:r>
      <w:r w:rsidR="00506185" w:rsidRPr="002D3A1B">
        <w:rPr>
          <w:rFonts w:ascii="Arial" w:hAnsi="Arial" w:cs="Arial"/>
          <w:sz w:val="24"/>
          <w:szCs w:val="24"/>
          <w:lang w:eastAsia="en-GB"/>
        </w:rPr>
        <w:t xml:space="preserve"> We understand that children who are likely to be involved in violence may have previously suffered trauma and abuse</w:t>
      </w:r>
      <w:r w:rsidR="006F24EE">
        <w:rPr>
          <w:rFonts w:ascii="Arial" w:hAnsi="Arial" w:cs="Arial"/>
          <w:sz w:val="24"/>
          <w:szCs w:val="24"/>
          <w:lang w:eastAsia="en-GB"/>
        </w:rPr>
        <w:t xml:space="preserve">.  </w:t>
      </w:r>
    </w:p>
    <w:p w14:paraId="1193F077" w14:textId="7D57FFC8" w:rsidR="00255622" w:rsidRDefault="006F24EE" w:rsidP="00032631">
      <w:pPr>
        <w:spacing w:before="100" w:beforeAutospacing="1" w:after="240" w:line="240" w:lineRule="auto"/>
        <w:rPr>
          <w:rFonts w:ascii="Arial" w:hAnsi="Arial" w:cs="Arial"/>
          <w:sz w:val="24"/>
          <w:szCs w:val="24"/>
          <w:lang w:eastAsia="en-GB"/>
        </w:rPr>
      </w:pPr>
      <w:r>
        <w:rPr>
          <w:rFonts w:ascii="Arial" w:hAnsi="Arial" w:cs="Arial"/>
          <w:sz w:val="24"/>
          <w:szCs w:val="24"/>
          <w:lang w:eastAsia="en-GB"/>
        </w:rPr>
        <w:t>P</w:t>
      </w:r>
      <w:r w:rsidR="00506185" w:rsidRPr="002D3A1B">
        <w:rPr>
          <w:rFonts w:ascii="Arial" w:hAnsi="Arial" w:cs="Arial"/>
          <w:sz w:val="24"/>
          <w:szCs w:val="24"/>
          <w:lang w:eastAsia="en-GB"/>
        </w:rPr>
        <w:t>eak times, for serious violence involving school children, can be just before or just after school hours.</w:t>
      </w:r>
      <w:r w:rsidR="002128BB">
        <w:rPr>
          <w:rFonts w:ascii="Arial" w:hAnsi="Arial" w:cs="Arial"/>
          <w:sz w:val="24"/>
          <w:szCs w:val="24"/>
          <w:lang w:eastAsia="en-GB"/>
        </w:rPr>
        <w:t xml:space="preserve"> If we become aware of any places of risk near or around our school we will work together with partner agencies to share information and if required</w:t>
      </w:r>
      <w:r w:rsidR="00C03206">
        <w:rPr>
          <w:rFonts w:ascii="Arial" w:hAnsi="Arial" w:cs="Arial"/>
          <w:sz w:val="24"/>
          <w:szCs w:val="24"/>
          <w:lang w:eastAsia="en-GB"/>
        </w:rPr>
        <w:t>,</w:t>
      </w:r>
      <w:r w:rsidR="002128BB">
        <w:rPr>
          <w:rFonts w:ascii="Arial" w:hAnsi="Arial" w:cs="Arial"/>
          <w:sz w:val="24"/>
          <w:szCs w:val="24"/>
          <w:lang w:eastAsia="en-GB"/>
        </w:rPr>
        <w:t xml:space="preserve"> </w:t>
      </w:r>
      <w:r w:rsidR="00BF7D66">
        <w:rPr>
          <w:rFonts w:ascii="Arial" w:hAnsi="Arial" w:cs="Arial"/>
          <w:sz w:val="24"/>
          <w:szCs w:val="24"/>
          <w:lang w:eastAsia="en-GB"/>
        </w:rPr>
        <w:t>complete a risk assessment.</w:t>
      </w:r>
    </w:p>
    <w:p w14:paraId="01F68EB9" w14:textId="4912E772" w:rsidR="005C0B27" w:rsidRDefault="002B6538" w:rsidP="00032631">
      <w:pPr>
        <w:spacing w:before="100" w:beforeAutospacing="1" w:after="240" w:line="240" w:lineRule="auto"/>
        <w:rPr>
          <w:rFonts w:ascii="Arial" w:hAnsi="Arial" w:cs="Arial"/>
          <w:color w:val="4EA72E"/>
          <w:sz w:val="24"/>
          <w:szCs w:val="24"/>
          <w:lang w:eastAsia="en-GB"/>
        </w:rPr>
      </w:pPr>
      <w:r>
        <w:rPr>
          <w:rFonts w:ascii="Arial" w:hAnsi="Arial" w:cs="Arial"/>
          <w:color w:val="4EA72E"/>
          <w:sz w:val="24"/>
          <w:szCs w:val="24"/>
          <w:lang w:eastAsia="en-GB"/>
        </w:rPr>
        <w:t>It is illegal to bring a b</w:t>
      </w:r>
      <w:r w:rsidR="00810005">
        <w:rPr>
          <w:rFonts w:ascii="Arial" w:hAnsi="Arial" w:cs="Arial"/>
          <w:color w:val="4EA72E"/>
          <w:sz w:val="24"/>
          <w:szCs w:val="24"/>
          <w:lang w:eastAsia="en-GB"/>
        </w:rPr>
        <w:t>la</w:t>
      </w:r>
      <w:r>
        <w:rPr>
          <w:rFonts w:ascii="Arial" w:hAnsi="Arial" w:cs="Arial"/>
          <w:color w:val="4EA72E"/>
          <w:sz w:val="24"/>
          <w:szCs w:val="24"/>
          <w:lang w:eastAsia="en-GB"/>
        </w:rPr>
        <w:t>de</w:t>
      </w:r>
      <w:r w:rsidR="008F75D2">
        <w:rPr>
          <w:rFonts w:ascii="Arial" w:hAnsi="Arial" w:cs="Arial"/>
          <w:color w:val="4EA72E"/>
          <w:sz w:val="24"/>
          <w:szCs w:val="24"/>
          <w:lang w:eastAsia="en-GB"/>
        </w:rPr>
        <w:t xml:space="preserve"> or pointed item</w:t>
      </w:r>
      <w:r>
        <w:rPr>
          <w:rFonts w:ascii="Arial" w:hAnsi="Arial" w:cs="Arial"/>
          <w:color w:val="4EA72E"/>
          <w:sz w:val="24"/>
          <w:szCs w:val="24"/>
          <w:lang w:eastAsia="en-GB"/>
        </w:rPr>
        <w:t xml:space="preserve"> article onto school premises.</w:t>
      </w:r>
      <w:r w:rsidR="00F00738">
        <w:rPr>
          <w:rFonts w:ascii="Arial" w:hAnsi="Arial" w:cs="Arial"/>
          <w:color w:val="4EA72E"/>
          <w:sz w:val="24"/>
          <w:szCs w:val="24"/>
          <w:lang w:eastAsia="en-GB"/>
        </w:rPr>
        <w:t xml:space="preserve"> Other </w:t>
      </w:r>
      <w:r w:rsidR="005C0B27">
        <w:rPr>
          <w:rFonts w:ascii="Arial" w:hAnsi="Arial" w:cs="Arial"/>
          <w:color w:val="4EA72E"/>
          <w:sz w:val="24"/>
          <w:szCs w:val="24"/>
          <w:lang w:eastAsia="en-GB"/>
        </w:rPr>
        <w:t>articles considered as weapons are;</w:t>
      </w:r>
    </w:p>
    <w:p w14:paraId="070EF616" w14:textId="77777777" w:rsidR="005C0B27" w:rsidRDefault="005C0B27" w:rsidP="00032631">
      <w:pPr>
        <w:spacing w:before="100" w:beforeAutospacing="1" w:after="240" w:line="240" w:lineRule="auto"/>
        <w:rPr>
          <w:rFonts w:ascii="Arial" w:hAnsi="Arial" w:cs="Arial"/>
          <w:color w:val="4EA72E"/>
          <w:sz w:val="24"/>
          <w:szCs w:val="24"/>
          <w:lang w:eastAsia="en-GB"/>
        </w:rPr>
      </w:pPr>
      <w:r>
        <w:rPr>
          <w:rFonts w:ascii="Arial" w:hAnsi="Arial" w:cs="Arial"/>
          <w:color w:val="4EA72E"/>
          <w:sz w:val="24"/>
          <w:szCs w:val="24"/>
          <w:lang w:eastAsia="en-GB"/>
        </w:rPr>
        <w:t xml:space="preserve">• a firearm of any description, including starting pistols, air guns and any type of replica or toy gun, pellet guns or BB guns; • knives, including all variations of bladed or pointed objects i.e., zombie knives. pocketknives, craft knives, scissors etc; • explosives, including fireworks, aerosol sprays, lighters, matches; • a corrosive substance; • laser pens or other objects, even if manufactured for a non-violent purpose but has a potentially violent use i.e., the purpose of keeping or carrying the object is for use, or threat of use, as a weapon; • num chukkas, death stars and other martial arts objects; • screwdrivers, hammers, chisels, bradles and any tool that could be offensively used; • razor, razor blades or chains. </w:t>
      </w:r>
    </w:p>
    <w:p w14:paraId="18B9F93E" w14:textId="30493117" w:rsidR="00BF6BF2" w:rsidRDefault="00BF6BF2" w:rsidP="00032631">
      <w:pPr>
        <w:spacing w:before="100" w:beforeAutospacing="1" w:after="240" w:line="240" w:lineRule="auto"/>
        <w:rPr>
          <w:rFonts w:ascii="Arial" w:hAnsi="Arial" w:cs="Arial"/>
          <w:color w:val="4EA72E"/>
          <w:sz w:val="24"/>
          <w:szCs w:val="24"/>
          <w:lang w:eastAsia="en-GB"/>
        </w:rPr>
      </w:pPr>
      <w:r>
        <w:rPr>
          <w:rFonts w:ascii="Arial" w:hAnsi="Arial" w:cs="Arial"/>
          <w:color w:val="4EA72E"/>
          <w:sz w:val="24"/>
          <w:szCs w:val="24"/>
          <w:lang w:eastAsia="en-GB"/>
        </w:rPr>
        <w:t xml:space="preserve">If a </w:t>
      </w:r>
      <w:r w:rsidR="00194FE2">
        <w:rPr>
          <w:rFonts w:ascii="Arial" w:hAnsi="Arial" w:cs="Arial"/>
          <w:color w:val="4EA72E"/>
          <w:sz w:val="24"/>
          <w:szCs w:val="24"/>
          <w:lang w:eastAsia="en-GB"/>
        </w:rPr>
        <w:t>weapon</w:t>
      </w:r>
      <w:r>
        <w:rPr>
          <w:rFonts w:ascii="Arial" w:hAnsi="Arial" w:cs="Arial"/>
          <w:color w:val="4EA72E"/>
          <w:sz w:val="24"/>
          <w:szCs w:val="24"/>
          <w:lang w:eastAsia="en-GB"/>
        </w:rPr>
        <w:t xml:space="preserve"> is bro</w:t>
      </w:r>
      <w:r w:rsidR="00810005">
        <w:rPr>
          <w:rFonts w:ascii="Arial" w:hAnsi="Arial" w:cs="Arial"/>
          <w:color w:val="4EA72E"/>
          <w:sz w:val="24"/>
          <w:szCs w:val="24"/>
          <w:lang w:eastAsia="en-GB"/>
        </w:rPr>
        <w:t>ught</w:t>
      </w:r>
      <w:r>
        <w:rPr>
          <w:rFonts w:ascii="Arial" w:hAnsi="Arial" w:cs="Arial"/>
          <w:color w:val="4EA72E"/>
          <w:sz w:val="24"/>
          <w:szCs w:val="24"/>
          <w:lang w:eastAsia="en-GB"/>
        </w:rPr>
        <w:t xml:space="preserve"> into school </w:t>
      </w:r>
      <w:r w:rsidR="00194BF8">
        <w:rPr>
          <w:rFonts w:ascii="Arial" w:hAnsi="Arial" w:cs="Arial"/>
          <w:color w:val="4EA72E"/>
          <w:sz w:val="24"/>
          <w:szCs w:val="24"/>
          <w:lang w:eastAsia="en-GB"/>
        </w:rPr>
        <w:t>staff will immediately report to the DSL who</w:t>
      </w:r>
      <w:r>
        <w:rPr>
          <w:rFonts w:ascii="Arial" w:hAnsi="Arial" w:cs="Arial"/>
          <w:color w:val="4EA72E"/>
          <w:sz w:val="24"/>
          <w:szCs w:val="24"/>
          <w:lang w:eastAsia="en-GB"/>
        </w:rPr>
        <w:t xml:space="preserve"> will investigate the circumstances for this using a child centred and trauma informed approach</w:t>
      </w:r>
      <w:r w:rsidR="009B266E">
        <w:rPr>
          <w:rFonts w:ascii="Arial" w:hAnsi="Arial" w:cs="Arial"/>
          <w:color w:val="4EA72E"/>
          <w:sz w:val="24"/>
          <w:szCs w:val="24"/>
          <w:lang w:eastAsia="en-GB"/>
        </w:rPr>
        <w:t>.</w:t>
      </w:r>
      <w:r>
        <w:rPr>
          <w:rFonts w:ascii="Arial" w:hAnsi="Arial" w:cs="Arial"/>
          <w:color w:val="4EA72E"/>
          <w:sz w:val="24"/>
          <w:szCs w:val="24"/>
          <w:lang w:eastAsia="en-GB"/>
        </w:rPr>
        <w:t xml:space="preserve"> </w:t>
      </w:r>
      <w:r w:rsidR="00737423">
        <w:rPr>
          <w:rFonts w:ascii="Arial" w:hAnsi="Arial" w:cs="Arial"/>
          <w:color w:val="4EA72E"/>
          <w:sz w:val="24"/>
          <w:szCs w:val="24"/>
          <w:lang w:eastAsia="en-GB"/>
        </w:rPr>
        <w:t xml:space="preserve">The DSL team will judge </w:t>
      </w:r>
      <w:r>
        <w:rPr>
          <w:rFonts w:ascii="Arial" w:hAnsi="Arial" w:cs="Arial"/>
          <w:color w:val="4EA72E"/>
          <w:sz w:val="24"/>
          <w:szCs w:val="24"/>
          <w:lang w:eastAsia="en-GB"/>
        </w:rPr>
        <w:t>whether to</w:t>
      </w:r>
      <w:r w:rsidR="00ED1DFF">
        <w:rPr>
          <w:rFonts w:ascii="Arial" w:hAnsi="Arial" w:cs="Arial"/>
          <w:color w:val="4EA72E"/>
          <w:sz w:val="24"/>
          <w:szCs w:val="24"/>
          <w:lang w:eastAsia="en-GB"/>
        </w:rPr>
        <w:t xml:space="preserve"> search the pupil,</w:t>
      </w:r>
      <w:r w:rsidR="003A7C51">
        <w:rPr>
          <w:rFonts w:ascii="Arial" w:hAnsi="Arial" w:cs="Arial"/>
          <w:color w:val="4EA72E"/>
          <w:sz w:val="24"/>
          <w:szCs w:val="24"/>
          <w:lang w:eastAsia="en-GB"/>
        </w:rPr>
        <w:t xml:space="preserve"> see guidance below</w:t>
      </w:r>
      <w:r w:rsidR="00C94EE7">
        <w:rPr>
          <w:rFonts w:ascii="Arial" w:hAnsi="Arial" w:cs="Arial"/>
          <w:color w:val="4EA72E"/>
          <w:sz w:val="24"/>
          <w:szCs w:val="24"/>
          <w:lang w:eastAsia="en-GB"/>
        </w:rPr>
        <w:t xml:space="preserve">. </w:t>
      </w:r>
      <w:r w:rsidR="00ED1DFF">
        <w:rPr>
          <w:rFonts w:ascii="Arial" w:hAnsi="Arial" w:cs="Arial"/>
          <w:color w:val="4EA72E"/>
          <w:sz w:val="24"/>
          <w:szCs w:val="24"/>
          <w:lang w:eastAsia="en-GB"/>
        </w:rPr>
        <w:t xml:space="preserve">If a knife is found </w:t>
      </w:r>
      <w:r w:rsidR="00524B4C">
        <w:rPr>
          <w:rFonts w:ascii="Arial" w:hAnsi="Arial" w:cs="Arial"/>
          <w:color w:val="4EA72E"/>
          <w:sz w:val="24"/>
          <w:szCs w:val="24"/>
          <w:lang w:eastAsia="en-GB"/>
        </w:rPr>
        <w:t>in</w:t>
      </w:r>
      <w:r w:rsidR="00C94EE7">
        <w:rPr>
          <w:rFonts w:ascii="Arial" w:hAnsi="Arial" w:cs="Arial"/>
          <w:color w:val="4EA72E"/>
          <w:sz w:val="24"/>
          <w:szCs w:val="24"/>
          <w:lang w:eastAsia="en-GB"/>
        </w:rPr>
        <w:t xml:space="preserve"> most circumstances the </w:t>
      </w:r>
      <w:r w:rsidR="003A7C51">
        <w:rPr>
          <w:rFonts w:ascii="Arial" w:hAnsi="Arial" w:cs="Arial"/>
          <w:color w:val="4EA72E"/>
          <w:sz w:val="24"/>
          <w:szCs w:val="24"/>
          <w:lang w:eastAsia="en-GB"/>
        </w:rPr>
        <w:t>police</w:t>
      </w:r>
      <w:r w:rsidR="00C94EE7">
        <w:rPr>
          <w:rFonts w:ascii="Arial" w:hAnsi="Arial" w:cs="Arial"/>
          <w:color w:val="4EA72E"/>
          <w:sz w:val="24"/>
          <w:szCs w:val="24"/>
          <w:lang w:eastAsia="en-GB"/>
        </w:rPr>
        <w:t xml:space="preserve"> will be involved</w:t>
      </w:r>
      <w:r w:rsidR="00A11920">
        <w:rPr>
          <w:rFonts w:ascii="Arial" w:hAnsi="Arial" w:cs="Arial"/>
          <w:color w:val="4EA72E"/>
          <w:sz w:val="24"/>
          <w:szCs w:val="24"/>
          <w:lang w:eastAsia="en-GB"/>
        </w:rPr>
        <w:t xml:space="preserve"> i.e. if it is deliberate and intentional</w:t>
      </w:r>
      <w:r w:rsidR="00C94EE7">
        <w:rPr>
          <w:rFonts w:ascii="Arial" w:hAnsi="Arial" w:cs="Arial"/>
          <w:color w:val="4EA72E"/>
          <w:sz w:val="24"/>
          <w:szCs w:val="24"/>
          <w:lang w:eastAsia="en-GB"/>
        </w:rPr>
        <w:t xml:space="preserve"> however</w:t>
      </w:r>
      <w:r w:rsidR="003A7C51">
        <w:rPr>
          <w:rFonts w:ascii="Arial" w:hAnsi="Arial" w:cs="Arial"/>
          <w:color w:val="4EA72E"/>
          <w:sz w:val="24"/>
          <w:szCs w:val="24"/>
          <w:lang w:eastAsia="en-GB"/>
        </w:rPr>
        <w:t>,</w:t>
      </w:r>
      <w:r w:rsidR="00C94EE7">
        <w:rPr>
          <w:rFonts w:ascii="Arial" w:hAnsi="Arial" w:cs="Arial"/>
          <w:color w:val="4EA72E"/>
          <w:sz w:val="24"/>
          <w:szCs w:val="24"/>
          <w:lang w:eastAsia="en-GB"/>
        </w:rPr>
        <w:t xml:space="preserve"> for example</w:t>
      </w:r>
      <w:r w:rsidR="003A7C51">
        <w:rPr>
          <w:rFonts w:ascii="Arial" w:hAnsi="Arial" w:cs="Arial"/>
          <w:color w:val="4EA72E"/>
          <w:sz w:val="24"/>
          <w:szCs w:val="24"/>
          <w:lang w:eastAsia="en-GB"/>
        </w:rPr>
        <w:t>,</w:t>
      </w:r>
      <w:r w:rsidR="00C94EE7">
        <w:rPr>
          <w:rFonts w:ascii="Arial" w:hAnsi="Arial" w:cs="Arial"/>
          <w:color w:val="4EA72E"/>
          <w:sz w:val="24"/>
          <w:szCs w:val="24"/>
          <w:lang w:eastAsia="en-GB"/>
        </w:rPr>
        <w:t xml:space="preserve"> if it is a </w:t>
      </w:r>
      <w:r w:rsidR="00B63A7F">
        <w:rPr>
          <w:rFonts w:ascii="Arial" w:hAnsi="Arial" w:cs="Arial"/>
          <w:color w:val="4EA72E"/>
          <w:sz w:val="24"/>
          <w:szCs w:val="24"/>
          <w:lang w:eastAsia="en-GB"/>
        </w:rPr>
        <w:t xml:space="preserve">very </w:t>
      </w:r>
      <w:r w:rsidR="00C94EE7">
        <w:rPr>
          <w:rFonts w:ascii="Arial" w:hAnsi="Arial" w:cs="Arial"/>
          <w:color w:val="4EA72E"/>
          <w:sz w:val="24"/>
          <w:szCs w:val="24"/>
          <w:lang w:eastAsia="en-GB"/>
        </w:rPr>
        <w:t>young child and is a genuine mistake</w:t>
      </w:r>
      <w:r w:rsidR="002D4B1E">
        <w:rPr>
          <w:rFonts w:ascii="Arial" w:hAnsi="Arial" w:cs="Arial"/>
          <w:color w:val="4EA72E"/>
          <w:sz w:val="24"/>
          <w:szCs w:val="24"/>
          <w:lang w:eastAsia="en-GB"/>
        </w:rPr>
        <w:t>, bringing a pocket knife in bag f</w:t>
      </w:r>
      <w:r w:rsidR="00DB3987">
        <w:rPr>
          <w:rFonts w:ascii="Arial" w:hAnsi="Arial" w:cs="Arial"/>
          <w:color w:val="4EA72E"/>
          <w:sz w:val="24"/>
          <w:szCs w:val="24"/>
          <w:lang w:eastAsia="en-GB"/>
        </w:rPr>
        <w:t>ro</w:t>
      </w:r>
      <w:r w:rsidR="002D4B1E">
        <w:rPr>
          <w:rFonts w:ascii="Arial" w:hAnsi="Arial" w:cs="Arial"/>
          <w:color w:val="4EA72E"/>
          <w:sz w:val="24"/>
          <w:szCs w:val="24"/>
          <w:lang w:eastAsia="en-GB"/>
        </w:rPr>
        <w:t>m fishing with dad the day before</w:t>
      </w:r>
      <w:r w:rsidR="00DB3987">
        <w:rPr>
          <w:rFonts w:ascii="Arial" w:hAnsi="Arial" w:cs="Arial"/>
          <w:color w:val="4EA72E"/>
          <w:sz w:val="24"/>
          <w:szCs w:val="24"/>
          <w:lang w:eastAsia="en-GB"/>
        </w:rPr>
        <w:t>,</w:t>
      </w:r>
      <w:r w:rsidR="00C94EE7">
        <w:rPr>
          <w:rFonts w:ascii="Arial" w:hAnsi="Arial" w:cs="Arial"/>
          <w:color w:val="4EA72E"/>
          <w:sz w:val="24"/>
          <w:szCs w:val="24"/>
          <w:lang w:eastAsia="en-GB"/>
        </w:rPr>
        <w:t xml:space="preserve"> the headteacher will take a professional judgement on involvement of other agenci</w:t>
      </w:r>
      <w:r w:rsidR="002B6538">
        <w:rPr>
          <w:rFonts w:ascii="Arial" w:hAnsi="Arial" w:cs="Arial"/>
          <w:color w:val="4EA72E"/>
          <w:sz w:val="24"/>
          <w:szCs w:val="24"/>
          <w:lang w:eastAsia="en-GB"/>
        </w:rPr>
        <w:t>es</w:t>
      </w:r>
      <w:r w:rsidR="0072459A">
        <w:rPr>
          <w:rFonts w:ascii="Arial" w:hAnsi="Arial" w:cs="Arial"/>
          <w:color w:val="4EA72E"/>
          <w:sz w:val="24"/>
          <w:szCs w:val="24"/>
          <w:lang w:eastAsia="en-GB"/>
        </w:rPr>
        <w:t>, knowing the child and circumstances best</w:t>
      </w:r>
      <w:r w:rsidR="002B6538">
        <w:rPr>
          <w:rFonts w:ascii="Arial" w:hAnsi="Arial" w:cs="Arial"/>
          <w:color w:val="4EA72E"/>
          <w:sz w:val="24"/>
          <w:szCs w:val="24"/>
          <w:lang w:eastAsia="en-GB"/>
        </w:rPr>
        <w:t>.</w:t>
      </w:r>
      <w:r w:rsidR="00D63659">
        <w:rPr>
          <w:rFonts w:ascii="Arial" w:hAnsi="Arial" w:cs="Arial"/>
          <w:color w:val="4EA72E"/>
          <w:sz w:val="24"/>
          <w:szCs w:val="24"/>
          <w:lang w:eastAsia="en-GB"/>
        </w:rPr>
        <w:t xml:space="preserve"> We will record all incidents,</w:t>
      </w:r>
      <w:r w:rsidR="0072459A">
        <w:rPr>
          <w:rFonts w:ascii="Arial" w:hAnsi="Arial" w:cs="Arial"/>
          <w:color w:val="4EA72E"/>
          <w:sz w:val="24"/>
          <w:szCs w:val="24"/>
          <w:lang w:eastAsia="en-GB"/>
        </w:rPr>
        <w:t xml:space="preserve"> circumstances</w:t>
      </w:r>
      <w:r w:rsidR="00D63659">
        <w:rPr>
          <w:rFonts w:ascii="Arial" w:hAnsi="Arial" w:cs="Arial"/>
          <w:color w:val="4EA72E"/>
          <w:sz w:val="24"/>
          <w:szCs w:val="24"/>
          <w:lang w:eastAsia="en-GB"/>
        </w:rPr>
        <w:t>.</w:t>
      </w:r>
      <w:r w:rsidR="0072459A">
        <w:rPr>
          <w:rFonts w:ascii="Arial" w:hAnsi="Arial" w:cs="Arial"/>
          <w:color w:val="4EA72E"/>
          <w:sz w:val="24"/>
          <w:szCs w:val="24"/>
          <w:lang w:eastAsia="en-GB"/>
        </w:rPr>
        <w:t xml:space="preserve"> </w:t>
      </w:r>
      <w:r w:rsidR="00B32EF6">
        <w:rPr>
          <w:rFonts w:ascii="Arial" w:hAnsi="Arial" w:cs="Arial"/>
          <w:color w:val="4EA72E"/>
          <w:sz w:val="24"/>
          <w:szCs w:val="24"/>
          <w:lang w:eastAsia="en-GB"/>
        </w:rPr>
        <w:t>action</w:t>
      </w:r>
      <w:r w:rsidR="0072459A">
        <w:rPr>
          <w:rFonts w:ascii="Arial" w:hAnsi="Arial" w:cs="Arial"/>
          <w:color w:val="4EA72E"/>
          <w:sz w:val="24"/>
          <w:szCs w:val="24"/>
          <w:lang w:eastAsia="en-GB"/>
        </w:rPr>
        <w:t>s</w:t>
      </w:r>
      <w:r w:rsidR="00B32EF6">
        <w:rPr>
          <w:rFonts w:ascii="Arial" w:hAnsi="Arial" w:cs="Arial"/>
          <w:color w:val="4EA72E"/>
          <w:sz w:val="24"/>
          <w:szCs w:val="24"/>
          <w:lang w:eastAsia="en-GB"/>
        </w:rPr>
        <w:t xml:space="preserve"> and decision making</w:t>
      </w:r>
      <w:r w:rsidR="008B271F">
        <w:rPr>
          <w:rFonts w:ascii="Arial" w:hAnsi="Arial" w:cs="Arial"/>
          <w:color w:val="4EA72E"/>
          <w:sz w:val="24"/>
          <w:szCs w:val="24"/>
          <w:lang w:eastAsia="en-GB"/>
        </w:rPr>
        <w:t>.</w:t>
      </w:r>
    </w:p>
    <w:p w14:paraId="2D4CA35D" w14:textId="4E2E699E" w:rsidR="008B271F" w:rsidRDefault="008B271F" w:rsidP="00032631">
      <w:pPr>
        <w:spacing w:before="100" w:beforeAutospacing="1" w:after="240" w:line="240" w:lineRule="auto"/>
        <w:rPr>
          <w:rFonts w:ascii="Arial" w:hAnsi="Arial" w:cs="Arial"/>
          <w:color w:val="4EA72E"/>
          <w:sz w:val="24"/>
          <w:szCs w:val="24"/>
          <w:lang w:eastAsia="en-GB"/>
        </w:rPr>
      </w:pPr>
      <w:r>
        <w:rPr>
          <w:rFonts w:ascii="Arial" w:hAnsi="Arial" w:cs="Arial"/>
          <w:color w:val="4EA72E"/>
          <w:sz w:val="24"/>
          <w:szCs w:val="24"/>
          <w:lang w:eastAsia="en-GB"/>
        </w:rPr>
        <w:t>If a knife is found we will wrap with bubble wrap, cardboard etc and secure with tape</w:t>
      </w:r>
      <w:r w:rsidR="00B55E14">
        <w:rPr>
          <w:rFonts w:ascii="Arial" w:hAnsi="Arial" w:cs="Arial"/>
          <w:color w:val="4EA72E"/>
          <w:sz w:val="24"/>
          <w:szCs w:val="24"/>
          <w:lang w:eastAsia="en-GB"/>
        </w:rPr>
        <w:t xml:space="preserve"> until the police can collect.</w:t>
      </w:r>
    </w:p>
    <w:p w14:paraId="0FAC6D93" w14:textId="57C34083" w:rsidR="00672EC0" w:rsidRDefault="00672EC0" w:rsidP="00032631">
      <w:pPr>
        <w:spacing w:before="100" w:beforeAutospacing="1" w:after="240" w:line="240" w:lineRule="auto"/>
        <w:rPr>
          <w:rFonts w:ascii="Arial" w:hAnsi="Arial" w:cs="Arial"/>
          <w:color w:val="4EA72E"/>
          <w:sz w:val="24"/>
          <w:szCs w:val="24"/>
          <w:lang w:eastAsia="en-GB"/>
        </w:rPr>
      </w:pPr>
      <w:r>
        <w:rPr>
          <w:rFonts w:ascii="Arial" w:hAnsi="Arial" w:cs="Arial"/>
          <w:color w:val="4EA72E"/>
          <w:sz w:val="24"/>
          <w:szCs w:val="24"/>
          <w:lang w:eastAsia="en-GB"/>
        </w:rPr>
        <w:t>We will follow the police guidance ;</w:t>
      </w:r>
    </w:p>
    <w:p w14:paraId="19E3D82A" w14:textId="5B3DD124" w:rsidR="00672EC0" w:rsidRDefault="009D7152" w:rsidP="00032631">
      <w:pPr>
        <w:spacing w:before="100" w:beforeAutospacing="1" w:after="240" w:line="240" w:lineRule="auto"/>
        <w:rPr>
          <w:rFonts w:ascii="Arial" w:hAnsi="Arial" w:cs="Arial"/>
          <w:color w:val="4EA72E"/>
          <w:sz w:val="24"/>
          <w:szCs w:val="24"/>
          <w:lang w:eastAsia="en-GB"/>
        </w:rPr>
      </w:pPr>
      <w:hyperlink r:id="rId91" w:history="1">
        <w:r w:rsidR="00E4080E" w:rsidRPr="00E4080E">
          <w:rPr>
            <w:rStyle w:val="Hyperlink"/>
            <w:rFonts w:ascii="Arial" w:hAnsi="Arial" w:cs="Arial"/>
            <w:sz w:val="24"/>
            <w:szCs w:val="24"/>
            <w:lang w:eastAsia="en-GB"/>
          </w:rPr>
          <w:t>when-to-call-the-police--guidance-for-schools-and-colleges.pdf</w:t>
        </w:r>
      </w:hyperlink>
    </w:p>
    <w:p w14:paraId="791F2DED" w14:textId="59EFC8EB" w:rsidR="00672EC0" w:rsidRDefault="00672EC0" w:rsidP="00032631">
      <w:pPr>
        <w:spacing w:before="100" w:beforeAutospacing="1" w:after="240" w:line="240" w:lineRule="auto"/>
        <w:rPr>
          <w:rFonts w:ascii="Arial" w:hAnsi="Arial" w:cs="Arial"/>
          <w:color w:val="4EA72E"/>
          <w:sz w:val="24"/>
          <w:szCs w:val="24"/>
          <w:lang w:eastAsia="en-GB"/>
        </w:rPr>
      </w:pPr>
      <w:r>
        <w:rPr>
          <w:rFonts w:ascii="Arial" w:hAnsi="Arial" w:cs="Arial"/>
          <w:color w:val="4EA72E"/>
          <w:sz w:val="24"/>
          <w:szCs w:val="24"/>
          <w:lang w:eastAsia="en-GB"/>
        </w:rPr>
        <w:lastRenderedPageBreak/>
        <w:t>Where an immediate police response is required - dial 999</w:t>
      </w:r>
      <w:r w:rsidR="006A18B2">
        <w:rPr>
          <w:rFonts w:ascii="Arial" w:hAnsi="Arial" w:cs="Arial"/>
          <w:color w:val="4EA72E"/>
          <w:sz w:val="24"/>
          <w:szCs w:val="24"/>
          <w:lang w:eastAsia="en-GB"/>
        </w:rPr>
        <w:t>.</w:t>
      </w:r>
      <w:r>
        <w:rPr>
          <w:rFonts w:ascii="Arial" w:hAnsi="Arial" w:cs="Arial"/>
          <w:color w:val="4EA72E"/>
          <w:sz w:val="24"/>
          <w:szCs w:val="24"/>
          <w:lang w:eastAsia="en-GB"/>
        </w:rPr>
        <w:t xml:space="preserve"> </w:t>
      </w:r>
      <w:r w:rsidR="00F246F9">
        <w:rPr>
          <w:rFonts w:ascii="Arial" w:hAnsi="Arial" w:cs="Arial"/>
          <w:color w:val="4EA72E"/>
          <w:sz w:val="24"/>
          <w:szCs w:val="24"/>
          <w:lang w:eastAsia="en-GB"/>
        </w:rPr>
        <w:t>For e</w:t>
      </w:r>
      <w:r>
        <w:rPr>
          <w:rFonts w:ascii="Arial" w:hAnsi="Arial" w:cs="Arial"/>
          <w:color w:val="4EA72E"/>
          <w:sz w:val="24"/>
          <w:szCs w:val="24"/>
          <w:lang w:eastAsia="en-GB"/>
        </w:rPr>
        <w:t>xample</w:t>
      </w:r>
      <w:r w:rsidR="006A18B2">
        <w:rPr>
          <w:rFonts w:ascii="Arial" w:hAnsi="Arial" w:cs="Arial"/>
          <w:color w:val="4EA72E"/>
          <w:sz w:val="24"/>
          <w:szCs w:val="24"/>
          <w:lang w:eastAsia="en-GB"/>
        </w:rPr>
        <w:t xml:space="preserve"> w</w:t>
      </w:r>
      <w:r>
        <w:rPr>
          <w:rFonts w:ascii="Arial" w:hAnsi="Arial" w:cs="Arial"/>
          <w:color w:val="4EA72E"/>
          <w:sz w:val="24"/>
          <w:szCs w:val="24"/>
          <w:lang w:eastAsia="en-GB"/>
        </w:rPr>
        <w:t>here a young person has a weapon and there is: A danger to life</w:t>
      </w:r>
      <w:r w:rsidR="00F246F9">
        <w:rPr>
          <w:rFonts w:ascii="Arial" w:hAnsi="Arial" w:cs="Arial"/>
          <w:color w:val="4EA72E"/>
          <w:sz w:val="24"/>
          <w:szCs w:val="24"/>
          <w:lang w:eastAsia="en-GB"/>
        </w:rPr>
        <w:t>;</w:t>
      </w:r>
      <w:r>
        <w:rPr>
          <w:rFonts w:ascii="Arial" w:hAnsi="Arial" w:cs="Arial"/>
          <w:color w:val="4EA72E"/>
          <w:sz w:val="24"/>
          <w:szCs w:val="24"/>
          <w:lang w:eastAsia="en-GB"/>
        </w:rPr>
        <w:t xml:space="preserve"> Use of immediate or the threat of immediate use of violence</w:t>
      </w:r>
      <w:r w:rsidR="00F246F9">
        <w:rPr>
          <w:rFonts w:ascii="Arial" w:hAnsi="Arial" w:cs="Arial"/>
          <w:color w:val="4EA72E"/>
          <w:sz w:val="24"/>
          <w:szCs w:val="24"/>
          <w:lang w:eastAsia="en-GB"/>
        </w:rPr>
        <w:t>;</w:t>
      </w:r>
      <w:r>
        <w:rPr>
          <w:rFonts w:ascii="Arial" w:hAnsi="Arial" w:cs="Arial"/>
          <w:color w:val="4EA72E"/>
          <w:sz w:val="24"/>
          <w:szCs w:val="24"/>
          <w:lang w:eastAsia="en-GB"/>
        </w:rPr>
        <w:t xml:space="preserve"> Serious injury caused to a person</w:t>
      </w:r>
      <w:r w:rsidR="00F246F9">
        <w:rPr>
          <w:rFonts w:ascii="Arial" w:hAnsi="Arial" w:cs="Arial"/>
          <w:color w:val="4EA72E"/>
          <w:sz w:val="24"/>
          <w:szCs w:val="24"/>
          <w:lang w:eastAsia="en-GB"/>
        </w:rPr>
        <w:t>;</w:t>
      </w:r>
      <w:r>
        <w:rPr>
          <w:rFonts w:ascii="Arial" w:hAnsi="Arial" w:cs="Arial"/>
          <w:color w:val="4EA72E"/>
          <w:sz w:val="24"/>
          <w:szCs w:val="24"/>
          <w:lang w:eastAsia="en-GB"/>
        </w:rPr>
        <w:t xml:space="preserve"> Serious damage to property. In these circumstances it may be necessary for the police to attend school.</w:t>
      </w:r>
    </w:p>
    <w:p w14:paraId="72782261" w14:textId="1BB2694F" w:rsidR="00F246F9" w:rsidRDefault="00F246F9" w:rsidP="00032631">
      <w:pPr>
        <w:spacing w:before="100" w:beforeAutospacing="1" w:after="240" w:line="240" w:lineRule="auto"/>
        <w:rPr>
          <w:rFonts w:ascii="Arial" w:hAnsi="Arial" w:cs="Arial"/>
          <w:color w:val="4EA72E"/>
          <w:sz w:val="24"/>
          <w:szCs w:val="24"/>
          <w:lang w:eastAsia="en-GB"/>
        </w:rPr>
      </w:pPr>
      <w:r>
        <w:rPr>
          <w:rFonts w:ascii="Arial" w:hAnsi="Arial" w:cs="Arial"/>
          <w:color w:val="4EA72E"/>
          <w:sz w:val="24"/>
          <w:szCs w:val="24"/>
          <w:lang w:eastAsia="en-GB"/>
        </w:rPr>
        <w:t>Otherwise we will report though 101 and follow the advice give</w:t>
      </w:r>
      <w:r w:rsidR="008A6720">
        <w:rPr>
          <w:rFonts w:ascii="Arial" w:hAnsi="Arial" w:cs="Arial"/>
          <w:color w:val="4EA72E"/>
          <w:sz w:val="24"/>
          <w:szCs w:val="24"/>
          <w:lang w:eastAsia="en-GB"/>
        </w:rPr>
        <w:t>n.</w:t>
      </w:r>
    </w:p>
    <w:p w14:paraId="53D8A456" w14:textId="049E91ED" w:rsidR="00524B4C" w:rsidRDefault="00524B4C" w:rsidP="00032631">
      <w:pPr>
        <w:spacing w:before="100" w:beforeAutospacing="1" w:after="240" w:line="240" w:lineRule="auto"/>
        <w:rPr>
          <w:rFonts w:ascii="Arial" w:hAnsi="Arial" w:cs="Arial"/>
          <w:color w:val="4EA72E"/>
          <w:sz w:val="24"/>
          <w:szCs w:val="24"/>
          <w:lang w:eastAsia="en-GB"/>
        </w:rPr>
      </w:pPr>
      <w:r>
        <w:rPr>
          <w:rFonts w:ascii="Arial" w:hAnsi="Arial" w:cs="Arial"/>
          <w:color w:val="4EA72E"/>
          <w:sz w:val="24"/>
          <w:szCs w:val="24"/>
          <w:lang w:eastAsia="en-GB"/>
        </w:rPr>
        <w:t>It is likely a multi agency meeting</w:t>
      </w:r>
      <w:r w:rsidR="00024C67">
        <w:rPr>
          <w:rFonts w:ascii="Arial" w:hAnsi="Arial" w:cs="Arial"/>
          <w:color w:val="4EA72E"/>
          <w:sz w:val="24"/>
          <w:szCs w:val="24"/>
          <w:lang w:eastAsia="en-GB"/>
        </w:rPr>
        <w:t>/assessment</w:t>
      </w:r>
      <w:r>
        <w:rPr>
          <w:rFonts w:ascii="Arial" w:hAnsi="Arial" w:cs="Arial"/>
          <w:color w:val="4EA72E"/>
          <w:sz w:val="24"/>
          <w:szCs w:val="24"/>
          <w:lang w:eastAsia="en-GB"/>
        </w:rPr>
        <w:t xml:space="preserve"> will then be </w:t>
      </w:r>
      <w:r w:rsidR="00024C67">
        <w:rPr>
          <w:rFonts w:ascii="Arial" w:hAnsi="Arial" w:cs="Arial"/>
          <w:color w:val="4EA72E"/>
          <w:sz w:val="24"/>
          <w:szCs w:val="24"/>
          <w:lang w:eastAsia="en-GB"/>
        </w:rPr>
        <w:t>required</w:t>
      </w:r>
      <w:r>
        <w:rPr>
          <w:rFonts w:ascii="Arial" w:hAnsi="Arial" w:cs="Arial"/>
          <w:color w:val="4EA72E"/>
          <w:sz w:val="24"/>
          <w:szCs w:val="24"/>
          <w:lang w:eastAsia="en-GB"/>
        </w:rPr>
        <w:t xml:space="preserve"> including school, police, social care and youth justice services.</w:t>
      </w:r>
    </w:p>
    <w:p w14:paraId="068CBE8C" w14:textId="77777777" w:rsidR="00902F78" w:rsidRPr="00902F78" w:rsidRDefault="00902F78" w:rsidP="00902F78">
      <w:pPr>
        <w:autoSpaceDE w:val="0"/>
        <w:autoSpaceDN w:val="0"/>
        <w:adjustRightInd w:val="0"/>
        <w:spacing w:after="0" w:line="240" w:lineRule="auto"/>
        <w:rPr>
          <w:rFonts w:ascii="Arial" w:hAnsi="Arial" w:cs="Arial"/>
        </w:rPr>
      </w:pPr>
      <w:r w:rsidRPr="00902F78">
        <w:rPr>
          <w:rFonts w:ascii="Arial" w:hAnsi="Arial" w:cs="Arial"/>
        </w:rPr>
        <w:t xml:space="preserve">We as a school follow the guidance </w:t>
      </w:r>
      <w:hyperlink r:id="rId92" w:history="1">
        <w:r w:rsidRPr="00902F78">
          <w:rPr>
            <w:rStyle w:val="Hyperlink"/>
            <w:rFonts w:ascii="Arial" w:hAnsi="Arial" w:cs="Arial"/>
          </w:rPr>
          <w:t>Searching, screening and confiscation in schools - GOV.UK</w:t>
        </w:r>
      </w:hyperlink>
    </w:p>
    <w:p w14:paraId="4697A5E7" w14:textId="77777777" w:rsidR="00902F78" w:rsidRPr="00902F78" w:rsidRDefault="00902F78" w:rsidP="00902F78">
      <w:pPr>
        <w:autoSpaceDE w:val="0"/>
        <w:autoSpaceDN w:val="0"/>
        <w:adjustRightInd w:val="0"/>
        <w:spacing w:after="0" w:line="240" w:lineRule="auto"/>
        <w:rPr>
          <w:rFonts w:ascii="Arial" w:hAnsi="Arial" w:cs="Arial"/>
          <w:color w:val="4EA72E"/>
          <w:sz w:val="24"/>
          <w:szCs w:val="24"/>
        </w:rPr>
      </w:pPr>
      <w:r w:rsidRPr="00902F78">
        <w:rPr>
          <w:rFonts w:ascii="Arial" w:hAnsi="Arial" w:cs="Arial"/>
          <w:color w:val="4EA72E"/>
          <w:sz w:val="24"/>
          <w:szCs w:val="24"/>
        </w:rPr>
        <w:t>Ensuring we communicate well with both pupils and parents regarding this.</w:t>
      </w:r>
    </w:p>
    <w:p w14:paraId="42C47053" w14:textId="77777777" w:rsidR="00902F78" w:rsidRPr="00902F78" w:rsidRDefault="00902F78" w:rsidP="00902F78">
      <w:pPr>
        <w:autoSpaceDE w:val="0"/>
        <w:autoSpaceDN w:val="0"/>
        <w:adjustRightInd w:val="0"/>
        <w:spacing w:after="0" w:line="240" w:lineRule="auto"/>
        <w:rPr>
          <w:rFonts w:ascii="Arial" w:hAnsi="Arial" w:cs="Arial"/>
          <w:color w:val="4EA72E"/>
          <w:sz w:val="24"/>
          <w:szCs w:val="24"/>
        </w:rPr>
      </w:pPr>
    </w:p>
    <w:p w14:paraId="0515FF17" w14:textId="77777777" w:rsidR="00902F78" w:rsidRPr="00902F78" w:rsidRDefault="00902F78" w:rsidP="00902F78">
      <w:pPr>
        <w:autoSpaceDE w:val="0"/>
        <w:autoSpaceDN w:val="0"/>
        <w:adjustRightInd w:val="0"/>
        <w:spacing w:after="0" w:line="240" w:lineRule="auto"/>
        <w:rPr>
          <w:rFonts w:ascii="Arial" w:hAnsi="Arial" w:cs="Arial"/>
          <w:color w:val="4EA72E"/>
          <w:sz w:val="24"/>
          <w:szCs w:val="24"/>
        </w:rPr>
      </w:pPr>
      <w:r w:rsidRPr="00902F78">
        <w:rPr>
          <w:rFonts w:ascii="Arial" w:hAnsi="Arial" w:cs="Arial"/>
          <w:color w:val="4EA72E"/>
          <w:sz w:val="24"/>
          <w:szCs w:val="24"/>
        </w:rPr>
        <w:t xml:space="preserve">Search wands </w:t>
      </w:r>
    </w:p>
    <w:p w14:paraId="37E7CE27" w14:textId="6F1990A0" w:rsidR="00902F78" w:rsidRPr="00902F78" w:rsidRDefault="00902F78" w:rsidP="00902F78">
      <w:pPr>
        <w:autoSpaceDE w:val="0"/>
        <w:autoSpaceDN w:val="0"/>
        <w:adjustRightInd w:val="0"/>
        <w:spacing w:after="0" w:line="240" w:lineRule="auto"/>
        <w:rPr>
          <w:rStyle w:val="Hyperlink"/>
          <w:rFonts w:ascii="Arial" w:hAnsi="Arial" w:cs="Arial"/>
          <w:color w:val="4EA72E"/>
          <w:sz w:val="24"/>
          <w:szCs w:val="24"/>
          <w:u w:val="none"/>
        </w:rPr>
      </w:pPr>
      <w:r w:rsidRPr="00902F78">
        <w:rPr>
          <w:rFonts w:ascii="Arial" w:hAnsi="Arial" w:cs="Arial"/>
          <w:color w:val="4EA72E"/>
          <w:sz w:val="24"/>
          <w:szCs w:val="24"/>
        </w:rPr>
        <w:t xml:space="preserve">There are several brands of wands available. Most operate by emitting a sound when they detect metal. Some can be used on silent and will vibrate rather than making a sound. </w:t>
      </w:r>
      <w:r w:rsidR="007C5AED">
        <w:rPr>
          <w:rFonts w:ascii="Arial" w:hAnsi="Arial" w:cs="Arial"/>
          <w:color w:val="4EA72E"/>
          <w:sz w:val="24"/>
          <w:szCs w:val="24"/>
        </w:rPr>
        <w:t>If we as a school have cause to use search wands we will</w:t>
      </w:r>
      <w:r w:rsidRPr="00902F78">
        <w:rPr>
          <w:rFonts w:ascii="Arial" w:hAnsi="Arial" w:cs="Arial"/>
          <w:color w:val="4EA72E"/>
          <w:sz w:val="24"/>
          <w:szCs w:val="24"/>
        </w:rPr>
        <w:t xml:space="preserve"> ensure this is communicated well to parents</w:t>
      </w:r>
      <w:r w:rsidR="001A205C">
        <w:rPr>
          <w:rFonts w:ascii="Arial" w:hAnsi="Arial" w:cs="Arial"/>
          <w:color w:val="4EA72E"/>
          <w:sz w:val="24"/>
          <w:szCs w:val="24"/>
        </w:rPr>
        <w:t>.</w:t>
      </w:r>
      <w:r w:rsidRPr="00902F78">
        <w:rPr>
          <w:rFonts w:ascii="Arial" w:hAnsi="Arial" w:cs="Arial"/>
          <w:color w:val="4EA72E"/>
          <w:sz w:val="24"/>
          <w:szCs w:val="24"/>
        </w:rPr>
        <w:t>The wands are a good means of confirming suspicion and they do so in a manner that avoids physical contact between the designated member of staff and pupil.</w:t>
      </w:r>
    </w:p>
    <w:p w14:paraId="52DC7BDE" w14:textId="77777777" w:rsidR="00902F78" w:rsidRPr="00394A96" w:rsidRDefault="00902F78" w:rsidP="00902F78">
      <w:pPr>
        <w:autoSpaceDE w:val="0"/>
        <w:autoSpaceDN w:val="0"/>
        <w:adjustRightInd w:val="0"/>
        <w:spacing w:after="0" w:line="240" w:lineRule="auto"/>
        <w:rPr>
          <w:rStyle w:val="Hyperlink"/>
          <w:b/>
          <w:bCs/>
          <w:color w:val="000000"/>
          <w:sz w:val="24"/>
          <w:szCs w:val="24"/>
        </w:rPr>
      </w:pPr>
    </w:p>
    <w:p w14:paraId="7679D4D9" w14:textId="59F875B2" w:rsidR="00FF2EED" w:rsidRDefault="00FF2EED" w:rsidP="00FF2EED">
      <w:pPr>
        <w:spacing w:before="100" w:beforeAutospacing="1" w:after="240" w:line="240" w:lineRule="auto"/>
        <w:rPr>
          <w:rFonts w:ascii="Arial" w:hAnsi="Arial" w:cs="Arial"/>
          <w:b/>
          <w:bCs/>
          <w:color w:val="4EA72E"/>
          <w:sz w:val="24"/>
          <w:szCs w:val="24"/>
          <w:lang w:eastAsia="en-GB"/>
        </w:rPr>
      </w:pPr>
      <w:r>
        <w:rPr>
          <w:rFonts w:ascii="Arial" w:hAnsi="Arial" w:cs="Arial"/>
          <w:b/>
          <w:bCs/>
          <w:color w:val="4EA72E"/>
          <w:sz w:val="24"/>
          <w:szCs w:val="24"/>
          <w:lang w:eastAsia="en-GB"/>
        </w:rPr>
        <w:t>We are working towards to YEF 5 recommendations</w:t>
      </w:r>
      <w:r w:rsidR="00D94C31">
        <w:rPr>
          <w:rFonts w:ascii="Arial" w:hAnsi="Arial" w:cs="Arial"/>
          <w:b/>
          <w:bCs/>
          <w:color w:val="4EA72E"/>
          <w:sz w:val="24"/>
          <w:szCs w:val="24"/>
          <w:lang w:eastAsia="en-GB"/>
        </w:rPr>
        <w:t xml:space="preserve"> </w:t>
      </w:r>
      <w:hyperlink r:id="rId93" w:history="1">
        <w:r w:rsidR="00D94C31" w:rsidRPr="00D94C31">
          <w:rPr>
            <w:rStyle w:val="Hyperlink"/>
            <w:rFonts w:ascii="Arial" w:hAnsi="Arial" w:cs="Arial"/>
            <w:b/>
            <w:bCs/>
            <w:sz w:val="24"/>
            <w:szCs w:val="24"/>
            <w:lang w:eastAsia="en-GB"/>
          </w:rPr>
          <w:t>Education Guidance poster final 2</w:t>
        </w:r>
      </w:hyperlink>
      <w:r>
        <w:rPr>
          <w:rFonts w:ascii="Arial" w:hAnsi="Arial" w:cs="Arial"/>
          <w:b/>
          <w:bCs/>
          <w:color w:val="4EA72E"/>
          <w:sz w:val="24"/>
          <w:szCs w:val="24"/>
          <w:lang w:eastAsia="en-GB"/>
        </w:rPr>
        <w:t xml:space="preserve"> </w:t>
      </w:r>
      <w:r w:rsidRPr="00BA2ED0">
        <w:rPr>
          <w:rFonts w:ascii="Arial" w:hAnsi="Arial" w:cs="Arial"/>
          <w:b/>
          <w:bCs/>
          <w:color w:val="C00000"/>
          <w:sz w:val="24"/>
          <w:szCs w:val="24"/>
          <w:lang w:eastAsia="en-GB"/>
        </w:rPr>
        <w:t xml:space="preserve"> </w:t>
      </w:r>
    </w:p>
    <w:p w14:paraId="202BD705" w14:textId="77777777" w:rsidR="008B1D07" w:rsidRPr="00DD30B8" w:rsidRDefault="008B1D07" w:rsidP="008B1D07">
      <w:pPr>
        <w:autoSpaceDE w:val="0"/>
        <w:autoSpaceDN w:val="0"/>
        <w:adjustRightInd w:val="0"/>
        <w:spacing w:after="0" w:line="240" w:lineRule="auto"/>
        <w:rPr>
          <w:rStyle w:val="Hyperlink"/>
          <w:b/>
          <w:bCs/>
          <w:sz w:val="24"/>
          <w:szCs w:val="24"/>
        </w:rPr>
      </w:pPr>
    </w:p>
    <w:p w14:paraId="4EF5DE4E" w14:textId="77777777" w:rsidR="001A11CA" w:rsidRPr="002A3BE2" w:rsidRDefault="00F31030" w:rsidP="0052724D">
      <w:pPr>
        <w:rPr>
          <w:rFonts w:ascii="Arial" w:hAnsi="Arial" w:cs="Arial"/>
          <w:b/>
          <w:sz w:val="24"/>
          <w:szCs w:val="24"/>
        </w:rPr>
      </w:pPr>
      <w:r>
        <w:rPr>
          <w:rFonts w:ascii="Arial" w:hAnsi="Arial" w:cs="Arial"/>
          <w:b/>
          <w:sz w:val="24"/>
          <w:szCs w:val="24"/>
        </w:rPr>
        <w:t>D</w:t>
      </w:r>
      <w:r w:rsidR="001A11CA" w:rsidRPr="002A3BE2">
        <w:rPr>
          <w:rFonts w:ascii="Arial" w:hAnsi="Arial" w:cs="Arial"/>
          <w:b/>
          <w:sz w:val="24"/>
          <w:szCs w:val="24"/>
        </w:rPr>
        <w:t>omestic Abuse</w:t>
      </w:r>
    </w:p>
    <w:p w14:paraId="495E2FF3" w14:textId="77777777" w:rsidR="00022369" w:rsidRPr="00D74FAF" w:rsidRDefault="00022369" w:rsidP="0052724D">
      <w:pPr>
        <w:rPr>
          <w:rFonts w:ascii="Arial" w:hAnsi="Arial" w:cs="Arial"/>
        </w:rPr>
      </w:pPr>
      <w:r w:rsidRPr="00D74FAF">
        <w:rPr>
          <w:rFonts w:ascii="Arial" w:hAnsi="Arial" w:cs="Arial"/>
        </w:rPr>
        <w:t xml:space="preserve">This does not have to include violence </w:t>
      </w:r>
      <w:r w:rsidR="00D74FAF" w:rsidRPr="00D74FAF">
        <w:rPr>
          <w:rFonts w:ascii="Arial" w:hAnsi="Arial" w:cs="Arial"/>
        </w:rPr>
        <w:t>to be classed as abuse.</w:t>
      </w:r>
    </w:p>
    <w:p w14:paraId="3D626068" w14:textId="77777777" w:rsidR="00433260" w:rsidRPr="00433260" w:rsidRDefault="00433260" w:rsidP="00433260">
      <w:pPr>
        <w:shd w:val="clear" w:color="auto" w:fill="FFFFFF"/>
        <w:spacing w:before="300" w:after="300" w:line="240" w:lineRule="auto"/>
        <w:rPr>
          <w:rFonts w:ascii="Arial" w:eastAsia="Times New Roman" w:hAnsi="Arial" w:cs="Arial"/>
          <w:color w:val="0B0C0C"/>
          <w:sz w:val="24"/>
          <w:szCs w:val="24"/>
          <w:lang w:eastAsia="en-GB"/>
        </w:rPr>
      </w:pPr>
      <w:r w:rsidRPr="00433260">
        <w:rPr>
          <w:rFonts w:ascii="Arial" w:eastAsia="Times New Roman" w:hAnsi="Arial" w:cs="Arial"/>
          <w:color w:val="0B0C0C"/>
          <w:sz w:val="24"/>
          <w:szCs w:val="24"/>
          <w:lang w:eastAsia="en-GB"/>
        </w:rPr>
        <w:t xml:space="preserve">Any incident or pattern of incidents of controlling, coercive or threatening behaviour, </w:t>
      </w:r>
      <w:r w:rsidR="002D3A1B" w:rsidRPr="00433260">
        <w:rPr>
          <w:rFonts w:ascii="Arial" w:eastAsia="Times New Roman" w:hAnsi="Arial" w:cs="Arial"/>
          <w:color w:val="0B0C0C"/>
          <w:sz w:val="24"/>
          <w:szCs w:val="24"/>
          <w:lang w:eastAsia="en-GB"/>
        </w:rPr>
        <w:t>violence,</w:t>
      </w:r>
      <w:r w:rsidRPr="00433260">
        <w:rPr>
          <w:rFonts w:ascii="Arial" w:eastAsia="Times New Roman" w:hAnsi="Arial" w:cs="Arial"/>
          <w:color w:val="0B0C0C"/>
          <w:sz w:val="24"/>
          <w:szCs w:val="24"/>
          <w:lang w:eastAsia="en-GB"/>
        </w:rPr>
        <w:t xml:space="preserve"> or abuse between those aged 16 or over who are or have been intimate partners or family members regardless of gender or sexuality. This can encompass but is not limited to the following types of abuse:</w:t>
      </w:r>
    </w:p>
    <w:p w14:paraId="02195B8A" w14:textId="77777777" w:rsidR="00433260" w:rsidRPr="00433260" w:rsidRDefault="00433260">
      <w:pPr>
        <w:numPr>
          <w:ilvl w:val="0"/>
          <w:numId w:val="35"/>
        </w:numPr>
        <w:shd w:val="clear" w:color="auto" w:fill="FFFFFF"/>
        <w:spacing w:after="75" w:line="240" w:lineRule="auto"/>
        <w:ind w:left="1020"/>
        <w:rPr>
          <w:rFonts w:ascii="Arial" w:eastAsia="Times New Roman" w:hAnsi="Arial" w:cs="Arial"/>
          <w:color w:val="0B0C0C"/>
          <w:sz w:val="24"/>
          <w:szCs w:val="24"/>
          <w:lang w:eastAsia="en-GB"/>
        </w:rPr>
      </w:pPr>
      <w:r w:rsidRPr="00433260">
        <w:rPr>
          <w:rFonts w:ascii="Arial" w:eastAsia="Times New Roman" w:hAnsi="Arial" w:cs="Arial"/>
          <w:color w:val="0B0C0C"/>
          <w:sz w:val="24"/>
          <w:szCs w:val="24"/>
          <w:lang w:eastAsia="en-GB"/>
        </w:rPr>
        <w:t>psychological</w:t>
      </w:r>
    </w:p>
    <w:p w14:paraId="21D963DF" w14:textId="77777777" w:rsidR="00433260" w:rsidRPr="00433260" w:rsidRDefault="00433260">
      <w:pPr>
        <w:numPr>
          <w:ilvl w:val="0"/>
          <w:numId w:val="35"/>
        </w:numPr>
        <w:shd w:val="clear" w:color="auto" w:fill="FFFFFF"/>
        <w:spacing w:after="75" w:line="240" w:lineRule="auto"/>
        <w:ind w:left="1020"/>
        <w:rPr>
          <w:rFonts w:ascii="Arial" w:eastAsia="Times New Roman" w:hAnsi="Arial" w:cs="Arial"/>
          <w:color w:val="0B0C0C"/>
          <w:sz w:val="24"/>
          <w:szCs w:val="24"/>
          <w:lang w:eastAsia="en-GB"/>
        </w:rPr>
      </w:pPr>
      <w:r w:rsidRPr="00433260">
        <w:rPr>
          <w:rFonts w:ascii="Arial" w:eastAsia="Times New Roman" w:hAnsi="Arial" w:cs="Arial"/>
          <w:color w:val="0B0C0C"/>
          <w:sz w:val="24"/>
          <w:szCs w:val="24"/>
          <w:lang w:eastAsia="en-GB"/>
        </w:rPr>
        <w:t>physical </w:t>
      </w:r>
    </w:p>
    <w:p w14:paraId="2BD93855" w14:textId="77777777" w:rsidR="00433260" w:rsidRPr="00433260" w:rsidRDefault="00433260">
      <w:pPr>
        <w:numPr>
          <w:ilvl w:val="0"/>
          <w:numId w:val="35"/>
        </w:numPr>
        <w:shd w:val="clear" w:color="auto" w:fill="FFFFFF"/>
        <w:spacing w:after="75" w:line="240" w:lineRule="auto"/>
        <w:ind w:left="1020"/>
        <w:rPr>
          <w:rFonts w:ascii="Arial" w:eastAsia="Times New Roman" w:hAnsi="Arial" w:cs="Arial"/>
          <w:color w:val="0B0C0C"/>
          <w:sz w:val="24"/>
          <w:szCs w:val="24"/>
          <w:lang w:eastAsia="en-GB"/>
        </w:rPr>
      </w:pPr>
      <w:r w:rsidRPr="00433260">
        <w:rPr>
          <w:rFonts w:ascii="Arial" w:eastAsia="Times New Roman" w:hAnsi="Arial" w:cs="Arial"/>
          <w:color w:val="0B0C0C"/>
          <w:sz w:val="24"/>
          <w:szCs w:val="24"/>
          <w:lang w:eastAsia="en-GB"/>
        </w:rPr>
        <w:t>sexual</w:t>
      </w:r>
    </w:p>
    <w:p w14:paraId="4752E8F3" w14:textId="77777777" w:rsidR="00433260" w:rsidRPr="00433260" w:rsidRDefault="00433260">
      <w:pPr>
        <w:numPr>
          <w:ilvl w:val="0"/>
          <w:numId w:val="35"/>
        </w:numPr>
        <w:shd w:val="clear" w:color="auto" w:fill="FFFFFF"/>
        <w:spacing w:after="75" w:line="240" w:lineRule="auto"/>
        <w:ind w:left="1020"/>
        <w:rPr>
          <w:rFonts w:ascii="Arial" w:eastAsia="Times New Roman" w:hAnsi="Arial" w:cs="Arial"/>
          <w:color w:val="0B0C0C"/>
          <w:sz w:val="24"/>
          <w:szCs w:val="24"/>
          <w:lang w:eastAsia="en-GB"/>
        </w:rPr>
      </w:pPr>
      <w:r w:rsidRPr="00433260">
        <w:rPr>
          <w:rFonts w:ascii="Arial" w:eastAsia="Times New Roman" w:hAnsi="Arial" w:cs="Arial"/>
          <w:color w:val="0B0C0C"/>
          <w:sz w:val="24"/>
          <w:szCs w:val="24"/>
          <w:lang w:eastAsia="en-GB"/>
        </w:rPr>
        <w:t>financial</w:t>
      </w:r>
    </w:p>
    <w:p w14:paraId="52BF8479" w14:textId="77777777" w:rsidR="00433260" w:rsidRPr="00433260" w:rsidRDefault="00433260">
      <w:pPr>
        <w:numPr>
          <w:ilvl w:val="0"/>
          <w:numId w:val="35"/>
        </w:numPr>
        <w:shd w:val="clear" w:color="auto" w:fill="FFFFFF"/>
        <w:spacing w:after="75" w:line="240" w:lineRule="auto"/>
        <w:ind w:left="1020"/>
        <w:rPr>
          <w:rFonts w:ascii="Arial" w:eastAsia="Times New Roman" w:hAnsi="Arial" w:cs="Arial"/>
          <w:color w:val="0B0C0C"/>
          <w:sz w:val="24"/>
          <w:szCs w:val="24"/>
          <w:lang w:eastAsia="en-GB"/>
        </w:rPr>
      </w:pPr>
      <w:r w:rsidRPr="00433260">
        <w:rPr>
          <w:rFonts w:ascii="Arial" w:eastAsia="Times New Roman" w:hAnsi="Arial" w:cs="Arial"/>
          <w:color w:val="0B0C0C"/>
          <w:sz w:val="24"/>
          <w:szCs w:val="24"/>
          <w:lang w:eastAsia="en-GB"/>
        </w:rPr>
        <w:t>emotional</w:t>
      </w:r>
    </w:p>
    <w:p w14:paraId="1849F9C4" w14:textId="77777777" w:rsidR="00022369" w:rsidRPr="009033DD" w:rsidRDefault="00022369" w:rsidP="005C51A2">
      <w:pPr>
        <w:spacing w:before="100" w:beforeAutospacing="1" w:after="100" w:afterAutospacing="1" w:line="240" w:lineRule="auto"/>
        <w:rPr>
          <w:rFonts w:ascii="Arial" w:eastAsia="Times New Roman" w:hAnsi="Arial" w:cs="Arial"/>
          <w:b/>
          <w:bCs/>
          <w:sz w:val="24"/>
          <w:szCs w:val="24"/>
          <w:lang w:val="en" w:eastAsia="en-GB"/>
        </w:rPr>
      </w:pPr>
      <w:r w:rsidRPr="002D3A1B">
        <w:rPr>
          <w:rFonts w:ascii="Arial" w:eastAsia="Times New Roman" w:hAnsi="Arial" w:cs="Arial"/>
          <w:sz w:val="24"/>
          <w:szCs w:val="24"/>
          <w:lang w:val="en" w:eastAsia="en-GB"/>
        </w:rPr>
        <w:t>1:4 women and 1:6 men will experience Domestic abuse at some time in their lifetime.</w:t>
      </w:r>
      <w:r w:rsidR="00D74FAF" w:rsidRPr="002D3A1B">
        <w:rPr>
          <w:rFonts w:ascii="Arial" w:eastAsia="Times New Roman" w:hAnsi="Arial" w:cs="Arial"/>
          <w:sz w:val="24"/>
          <w:szCs w:val="24"/>
          <w:lang w:val="en" w:eastAsia="en-GB"/>
        </w:rPr>
        <w:t xml:space="preserve"> </w:t>
      </w:r>
      <w:r w:rsidR="00766D30" w:rsidRPr="002D3A1B">
        <w:rPr>
          <w:rFonts w:ascii="Arial" w:eastAsia="Times New Roman" w:hAnsi="Arial" w:cs="Arial"/>
          <w:sz w:val="24"/>
          <w:szCs w:val="24"/>
          <w:lang w:val="en" w:eastAsia="en-GB"/>
        </w:rPr>
        <w:t xml:space="preserve">Children are victims in their own right of this type of abuse, </w:t>
      </w:r>
      <w:r w:rsidR="002D3A1B" w:rsidRPr="002D3A1B">
        <w:rPr>
          <w:rFonts w:ascii="Arial" w:eastAsia="Times New Roman" w:hAnsi="Arial" w:cs="Arial"/>
          <w:sz w:val="24"/>
          <w:szCs w:val="24"/>
          <w:lang w:val="en" w:eastAsia="en-GB"/>
        </w:rPr>
        <w:t>i.e.,</w:t>
      </w:r>
      <w:r w:rsidR="00766D30" w:rsidRPr="002D3A1B">
        <w:rPr>
          <w:rFonts w:ascii="Arial" w:eastAsia="Times New Roman" w:hAnsi="Arial" w:cs="Arial"/>
          <w:sz w:val="24"/>
          <w:szCs w:val="24"/>
          <w:lang w:val="en" w:eastAsia="en-GB"/>
        </w:rPr>
        <w:t xml:space="preserve"> if they are seeing or hearing this abuse it can have a detrimental </w:t>
      </w:r>
      <w:r w:rsidR="002D3A1B" w:rsidRPr="002D3A1B">
        <w:rPr>
          <w:rFonts w:ascii="Arial" w:eastAsia="Times New Roman" w:hAnsi="Arial" w:cs="Arial"/>
          <w:sz w:val="24"/>
          <w:szCs w:val="24"/>
          <w:lang w:val="en" w:eastAsia="en-GB"/>
        </w:rPr>
        <w:t>long-term</w:t>
      </w:r>
      <w:r w:rsidR="00766D30" w:rsidRPr="002D3A1B">
        <w:rPr>
          <w:rFonts w:ascii="Arial" w:eastAsia="Times New Roman" w:hAnsi="Arial" w:cs="Arial"/>
          <w:sz w:val="24"/>
          <w:szCs w:val="24"/>
          <w:lang w:val="en" w:eastAsia="en-GB"/>
        </w:rPr>
        <w:t xml:space="preserve"> impact on their health, development and ability to learn</w:t>
      </w:r>
      <w:r w:rsidR="00766D30" w:rsidRPr="009033DD">
        <w:rPr>
          <w:rFonts w:ascii="Arial" w:eastAsia="Times New Roman" w:hAnsi="Arial" w:cs="Arial"/>
          <w:sz w:val="24"/>
          <w:szCs w:val="24"/>
          <w:lang w:val="en" w:eastAsia="en-GB"/>
        </w:rPr>
        <w:t>.</w:t>
      </w:r>
      <w:r w:rsidR="00766D30" w:rsidRPr="009033DD">
        <w:rPr>
          <w:rFonts w:ascii="Arial" w:eastAsia="Times New Roman" w:hAnsi="Arial" w:cs="Arial"/>
          <w:b/>
          <w:bCs/>
          <w:sz w:val="24"/>
          <w:szCs w:val="24"/>
          <w:lang w:val="en" w:eastAsia="en-GB"/>
        </w:rPr>
        <w:t xml:space="preserve"> </w:t>
      </w:r>
      <w:r w:rsidR="00FC6EA7" w:rsidRPr="009033DD">
        <w:rPr>
          <w:rFonts w:ascii="Arial" w:eastAsia="Times New Roman" w:hAnsi="Arial" w:cs="Arial"/>
          <w:b/>
          <w:bCs/>
          <w:sz w:val="24"/>
          <w:szCs w:val="24"/>
          <w:lang w:val="en" w:eastAsia="en-GB"/>
        </w:rPr>
        <w:t>Ending the relationship can be the most risky time for the victim if a clear plan of support is not in place.</w:t>
      </w:r>
    </w:p>
    <w:p w14:paraId="68FF8594" w14:textId="5AFD84BA" w:rsidR="00766D30" w:rsidRPr="002D3A1B" w:rsidRDefault="00766D30" w:rsidP="005C51A2">
      <w:pPr>
        <w:spacing w:before="100" w:beforeAutospacing="1" w:after="100" w:afterAutospacing="1" w:line="240" w:lineRule="auto"/>
        <w:rPr>
          <w:rFonts w:ascii="Arial" w:eastAsia="Times New Roman" w:hAnsi="Arial" w:cs="Arial"/>
          <w:b/>
          <w:bCs/>
          <w:color w:val="00B050"/>
          <w:sz w:val="24"/>
          <w:szCs w:val="24"/>
          <w:lang w:val="en" w:eastAsia="en-GB"/>
        </w:rPr>
      </w:pPr>
      <w:r w:rsidRPr="00436B8B">
        <w:rPr>
          <w:rFonts w:ascii="Arial" w:eastAsia="Times New Roman" w:hAnsi="Arial" w:cs="Arial"/>
          <w:sz w:val="24"/>
          <w:szCs w:val="24"/>
          <w:lang w:val="en" w:eastAsia="en-GB"/>
        </w:rPr>
        <w:t>We are mindful that staff may be victims or perpetrators and we signpost to local and national services</w:t>
      </w:r>
      <w:r w:rsidRPr="00107F9A">
        <w:rPr>
          <w:rFonts w:ascii="Arial" w:eastAsia="Times New Roman" w:hAnsi="Arial" w:cs="Arial"/>
          <w:sz w:val="24"/>
          <w:szCs w:val="24"/>
          <w:lang w:val="en" w:eastAsia="en-GB"/>
        </w:rPr>
        <w:t>.</w:t>
      </w:r>
      <w:r w:rsidRPr="00107F9A">
        <w:rPr>
          <w:rFonts w:ascii="Arial" w:eastAsia="Times New Roman" w:hAnsi="Arial" w:cs="Arial"/>
          <w:b/>
          <w:bCs/>
          <w:sz w:val="24"/>
          <w:szCs w:val="24"/>
          <w:lang w:val="en" w:eastAsia="en-GB"/>
        </w:rPr>
        <w:t xml:space="preserve"> </w:t>
      </w:r>
      <w:r w:rsidRPr="001A205C">
        <w:rPr>
          <w:rFonts w:ascii="Arial" w:eastAsia="Times New Roman" w:hAnsi="Arial" w:cs="Arial"/>
          <w:sz w:val="24"/>
          <w:szCs w:val="24"/>
          <w:lang w:val="en" w:eastAsia="en-GB"/>
        </w:rPr>
        <w:t xml:space="preserve">(By displaying posters in staff toilets </w:t>
      </w:r>
      <w:r w:rsidR="002D3A1B" w:rsidRPr="001A205C">
        <w:rPr>
          <w:rFonts w:ascii="Arial" w:eastAsia="Times New Roman" w:hAnsi="Arial" w:cs="Arial"/>
          <w:sz w:val="24"/>
          <w:szCs w:val="24"/>
          <w:lang w:val="en" w:eastAsia="en-GB"/>
        </w:rPr>
        <w:t>et</w:t>
      </w:r>
      <w:r w:rsidR="00107F9A" w:rsidRPr="001A205C">
        <w:rPr>
          <w:rFonts w:ascii="Arial" w:eastAsia="Times New Roman" w:hAnsi="Arial" w:cs="Arial"/>
          <w:sz w:val="24"/>
          <w:szCs w:val="24"/>
          <w:lang w:val="en" w:eastAsia="en-GB"/>
        </w:rPr>
        <w:t>c</w:t>
      </w:r>
      <w:r w:rsidRPr="001A205C">
        <w:rPr>
          <w:rFonts w:ascii="Arial" w:eastAsia="Times New Roman" w:hAnsi="Arial" w:cs="Arial"/>
          <w:sz w:val="24"/>
          <w:szCs w:val="24"/>
          <w:lang w:val="en" w:eastAsia="en-GB"/>
        </w:rPr>
        <w:t>)</w:t>
      </w:r>
    </w:p>
    <w:p w14:paraId="2DB47381" w14:textId="77777777" w:rsidR="00032631" w:rsidRPr="002D3A1B" w:rsidRDefault="00D74FAF" w:rsidP="00032631">
      <w:pPr>
        <w:spacing w:after="240" w:line="240" w:lineRule="auto"/>
        <w:rPr>
          <w:rFonts w:ascii="Arial" w:hAnsi="Arial" w:cs="Arial"/>
          <w:sz w:val="24"/>
          <w:szCs w:val="24"/>
        </w:rPr>
      </w:pPr>
      <w:r w:rsidRPr="002D3A1B">
        <w:rPr>
          <w:rFonts w:ascii="Arial" w:eastAsia="Times New Roman" w:hAnsi="Arial" w:cs="Arial"/>
          <w:b/>
          <w:sz w:val="24"/>
          <w:szCs w:val="24"/>
          <w:lang w:val="en" w:eastAsia="en-GB"/>
        </w:rPr>
        <w:t xml:space="preserve">This school </w:t>
      </w:r>
      <w:r w:rsidR="00D418C0" w:rsidRPr="002D3A1B">
        <w:rPr>
          <w:rFonts w:ascii="Arial" w:eastAsia="Times New Roman" w:hAnsi="Arial" w:cs="Arial"/>
          <w:b/>
          <w:sz w:val="24"/>
          <w:szCs w:val="24"/>
          <w:lang w:val="en" w:eastAsia="en-GB"/>
        </w:rPr>
        <w:t>is taking</w:t>
      </w:r>
      <w:r w:rsidRPr="002D3A1B">
        <w:rPr>
          <w:rFonts w:ascii="Arial" w:eastAsia="Times New Roman" w:hAnsi="Arial" w:cs="Arial"/>
          <w:b/>
          <w:sz w:val="24"/>
          <w:szCs w:val="24"/>
          <w:lang w:val="en" w:eastAsia="en-GB"/>
        </w:rPr>
        <w:t xml:space="preserve"> part in Operation Encompass.</w:t>
      </w:r>
      <w:r w:rsidR="00105D48" w:rsidRPr="002D3A1B">
        <w:rPr>
          <w:rFonts w:ascii="Arial" w:hAnsi="Arial" w:cs="Arial"/>
          <w:sz w:val="24"/>
          <w:szCs w:val="24"/>
        </w:rPr>
        <w:t xml:space="preserve"> </w:t>
      </w:r>
      <w:r w:rsidR="00D418C0" w:rsidRPr="002D3A1B">
        <w:rPr>
          <w:rFonts w:ascii="Arial" w:hAnsi="Arial" w:cs="Arial"/>
          <w:sz w:val="24"/>
          <w:szCs w:val="24"/>
        </w:rPr>
        <w:t>Where we receive information</w:t>
      </w:r>
      <w:r w:rsidR="00D63233" w:rsidRPr="002D3A1B">
        <w:rPr>
          <w:rFonts w:ascii="Arial" w:hAnsi="Arial" w:cs="Arial"/>
          <w:sz w:val="24"/>
          <w:szCs w:val="24"/>
        </w:rPr>
        <w:t>, the next day,</w:t>
      </w:r>
      <w:r w:rsidR="00D418C0" w:rsidRPr="002D3A1B">
        <w:rPr>
          <w:rFonts w:ascii="Arial" w:hAnsi="Arial" w:cs="Arial"/>
          <w:sz w:val="24"/>
          <w:szCs w:val="24"/>
        </w:rPr>
        <w:t xml:space="preserve"> if police have been called out to a domestic abuse inci</w:t>
      </w:r>
      <w:r w:rsidR="00032631" w:rsidRPr="002D3A1B">
        <w:rPr>
          <w:rFonts w:ascii="Arial" w:hAnsi="Arial" w:cs="Arial"/>
          <w:sz w:val="24"/>
          <w:szCs w:val="24"/>
        </w:rPr>
        <w:t xml:space="preserve">dent and any of our pupils were </w:t>
      </w:r>
      <w:r w:rsidR="00D63233" w:rsidRPr="002D3A1B">
        <w:rPr>
          <w:rFonts w:ascii="Arial" w:hAnsi="Arial" w:cs="Arial"/>
          <w:sz w:val="24"/>
          <w:szCs w:val="24"/>
        </w:rPr>
        <w:t>p</w:t>
      </w:r>
      <w:r w:rsidR="00D418C0" w:rsidRPr="002D3A1B">
        <w:rPr>
          <w:rFonts w:ascii="Arial" w:hAnsi="Arial" w:cs="Arial"/>
          <w:sz w:val="24"/>
          <w:szCs w:val="24"/>
        </w:rPr>
        <w:t>resent.</w:t>
      </w:r>
      <w:r w:rsidR="00D63233" w:rsidRPr="002D3A1B">
        <w:rPr>
          <w:rFonts w:ascii="Arial" w:hAnsi="Arial" w:cs="Arial"/>
          <w:sz w:val="24"/>
          <w:szCs w:val="24"/>
        </w:rPr>
        <w:t xml:space="preserve"> The purpose of this information sharing is to make the next day better for the child.</w:t>
      </w:r>
    </w:p>
    <w:p w14:paraId="7EBFF58D" w14:textId="77777777" w:rsidR="004D6BC5" w:rsidRPr="00DD30B8" w:rsidRDefault="009D7152" w:rsidP="008B1D07">
      <w:pPr>
        <w:autoSpaceDE w:val="0"/>
        <w:autoSpaceDN w:val="0"/>
        <w:adjustRightInd w:val="0"/>
        <w:spacing w:after="0" w:line="240" w:lineRule="auto"/>
        <w:rPr>
          <w:rStyle w:val="Hyperlink"/>
          <w:b/>
          <w:bCs/>
          <w:sz w:val="24"/>
          <w:szCs w:val="24"/>
        </w:rPr>
      </w:pPr>
      <w:hyperlink r:id="rId94" w:history="1">
        <w:r w:rsidR="004D6BC5" w:rsidRPr="00DD30B8">
          <w:rPr>
            <w:rStyle w:val="Hyperlink"/>
            <w:b/>
            <w:bCs/>
            <w:sz w:val="24"/>
            <w:szCs w:val="24"/>
          </w:rPr>
          <w:t>Home : Operation Encompass</w:t>
        </w:r>
      </w:hyperlink>
    </w:p>
    <w:p w14:paraId="253C0C53" w14:textId="77777777" w:rsidR="008B1D07" w:rsidRPr="00DD30B8" w:rsidRDefault="008B1D07" w:rsidP="008B1D07">
      <w:pPr>
        <w:autoSpaceDE w:val="0"/>
        <w:autoSpaceDN w:val="0"/>
        <w:adjustRightInd w:val="0"/>
        <w:spacing w:after="0" w:line="240" w:lineRule="auto"/>
        <w:rPr>
          <w:rStyle w:val="Hyperlink"/>
          <w:b/>
          <w:bCs/>
          <w:sz w:val="24"/>
          <w:szCs w:val="24"/>
        </w:rPr>
      </w:pPr>
    </w:p>
    <w:p w14:paraId="0BB1876D" w14:textId="77777777" w:rsidR="004D6BC5" w:rsidRPr="00DD30B8" w:rsidRDefault="009D7152" w:rsidP="008B1D07">
      <w:pPr>
        <w:autoSpaceDE w:val="0"/>
        <w:autoSpaceDN w:val="0"/>
        <w:adjustRightInd w:val="0"/>
        <w:spacing w:after="0" w:line="240" w:lineRule="auto"/>
        <w:rPr>
          <w:rStyle w:val="Hyperlink"/>
          <w:b/>
          <w:bCs/>
          <w:sz w:val="24"/>
          <w:szCs w:val="24"/>
        </w:rPr>
      </w:pPr>
      <w:hyperlink r:id="rId95" w:history="1">
        <w:r w:rsidR="00EE5842" w:rsidRPr="00DD30B8">
          <w:rPr>
            <w:rStyle w:val="Hyperlink"/>
            <w:b/>
            <w:bCs/>
            <w:sz w:val="24"/>
            <w:szCs w:val="24"/>
          </w:rPr>
          <w:t>Domestic abuse - Wakefield Council</w:t>
        </w:r>
      </w:hyperlink>
    </w:p>
    <w:p w14:paraId="34A507B6" w14:textId="77777777" w:rsidR="00EE5842" w:rsidRDefault="00EE5842" w:rsidP="00032631">
      <w:pPr>
        <w:spacing w:after="0" w:line="240" w:lineRule="auto"/>
      </w:pPr>
    </w:p>
    <w:p w14:paraId="3A25A3EA" w14:textId="77777777" w:rsidR="006B6C90" w:rsidRPr="002D3A1B" w:rsidRDefault="006B6C90" w:rsidP="00032631">
      <w:pPr>
        <w:spacing w:after="0" w:line="240" w:lineRule="auto"/>
        <w:rPr>
          <w:rFonts w:ascii="Arial" w:hAnsi="Arial" w:cs="Arial"/>
          <w:sz w:val="24"/>
          <w:szCs w:val="24"/>
        </w:rPr>
      </w:pPr>
      <w:r w:rsidRPr="002D3A1B">
        <w:rPr>
          <w:rFonts w:ascii="Arial" w:hAnsi="Arial" w:cs="Arial"/>
          <w:sz w:val="24"/>
          <w:szCs w:val="24"/>
        </w:rPr>
        <w:t>National Service - Injunctions etc;</w:t>
      </w:r>
    </w:p>
    <w:p w14:paraId="510E16D5" w14:textId="77777777" w:rsidR="006B6C90" w:rsidRPr="00DD30B8" w:rsidRDefault="009D7152" w:rsidP="008B1D07">
      <w:pPr>
        <w:autoSpaceDE w:val="0"/>
        <w:autoSpaceDN w:val="0"/>
        <w:adjustRightInd w:val="0"/>
        <w:spacing w:after="0" w:line="240" w:lineRule="auto"/>
        <w:rPr>
          <w:rStyle w:val="Hyperlink"/>
          <w:b/>
          <w:bCs/>
          <w:sz w:val="24"/>
          <w:szCs w:val="24"/>
        </w:rPr>
      </w:pPr>
      <w:hyperlink r:id="rId96" w:history="1">
        <w:r w:rsidR="006B6C90" w:rsidRPr="00DD30B8">
          <w:rPr>
            <w:rStyle w:val="Hyperlink"/>
            <w:b/>
            <w:bCs/>
            <w:sz w:val="24"/>
            <w:szCs w:val="24"/>
          </w:rPr>
          <w:t>Domestic Violence &amp; Abuse · Emergency Injunction Service (ncdv.org.uk)</w:t>
        </w:r>
      </w:hyperlink>
    </w:p>
    <w:p w14:paraId="248EC684" w14:textId="77777777" w:rsidR="006B6C90" w:rsidRPr="00DD30B8" w:rsidRDefault="006B6C90" w:rsidP="00032631">
      <w:pPr>
        <w:spacing w:after="0" w:line="240" w:lineRule="auto"/>
        <w:rPr>
          <w:rFonts w:ascii="Arial" w:hAnsi="Arial" w:cs="Arial"/>
          <w:sz w:val="24"/>
          <w:szCs w:val="24"/>
        </w:rPr>
      </w:pPr>
    </w:p>
    <w:p w14:paraId="14628754" w14:textId="77777777" w:rsidR="00032631" w:rsidRPr="00DD30B8" w:rsidRDefault="00611712" w:rsidP="00032631">
      <w:pPr>
        <w:spacing w:after="0" w:line="240" w:lineRule="auto"/>
        <w:rPr>
          <w:rFonts w:ascii="Arial" w:hAnsi="Arial" w:cs="Arial"/>
          <w:color w:val="1F497D"/>
          <w:sz w:val="24"/>
          <w:szCs w:val="24"/>
        </w:rPr>
      </w:pPr>
      <w:r w:rsidRPr="00DD30B8">
        <w:rPr>
          <w:rFonts w:ascii="Arial" w:hAnsi="Arial" w:cs="Arial"/>
          <w:sz w:val="24"/>
          <w:szCs w:val="24"/>
        </w:rPr>
        <w:t>Resources for children</w:t>
      </w:r>
      <w:r w:rsidRPr="00DD30B8">
        <w:rPr>
          <w:rFonts w:ascii="Arial" w:hAnsi="Arial" w:cs="Arial"/>
          <w:color w:val="1F497D"/>
          <w:sz w:val="24"/>
          <w:szCs w:val="24"/>
        </w:rPr>
        <w:t xml:space="preserve"> </w:t>
      </w:r>
    </w:p>
    <w:p w14:paraId="2DC0949E" w14:textId="141CFFF4" w:rsidR="00503049" w:rsidRDefault="009D7152" w:rsidP="00032631">
      <w:pPr>
        <w:spacing w:after="0" w:line="240" w:lineRule="auto"/>
        <w:rPr>
          <w:rFonts w:ascii="Arial" w:hAnsi="Arial" w:cs="Arial"/>
          <w:color w:val="1F497D"/>
          <w:sz w:val="24"/>
          <w:szCs w:val="24"/>
        </w:rPr>
      </w:pPr>
      <w:hyperlink r:id="rId97" w:history="1">
        <w:r w:rsidR="00913FAB" w:rsidRPr="00913FAB">
          <w:rPr>
            <w:rStyle w:val="Hyperlink"/>
            <w:rFonts w:ascii="Arial" w:hAnsi="Arial" w:cs="Arial"/>
            <w:sz w:val="24"/>
            <w:szCs w:val="24"/>
          </w:rPr>
          <w:t>The Hideout | Safeguarding Resource Hub</w:t>
        </w:r>
      </w:hyperlink>
    </w:p>
    <w:p w14:paraId="2D3CF087" w14:textId="77777777" w:rsidR="00913FAB" w:rsidRPr="00DD30B8" w:rsidRDefault="00913FAB" w:rsidP="00032631">
      <w:pPr>
        <w:spacing w:after="0" w:line="240" w:lineRule="auto"/>
        <w:rPr>
          <w:rFonts w:ascii="Arial" w:hAnsi="Arial" w:cs="Arial"/>
          <w:color w:val="1F497D"/>
          <w:sz w:val="24"/>
          <w:szCs w:val="24"/>
        </w:rPr>
      </w:pPr>
    </w:p>
    <w:p w14:paraId="50123BA7" w14:textId="77777777" w:rsidR="001103EF" w:rsidRPr="00DD30B8" w:rsidRDefault="001103EF" w:rsidP="001103EF">
      <w:pPr>
        <w:pStyle w:val="Default"/>
        <w:rPr>
          <w:bCs/>
          <w:color w:val="auto"/>
        </w:rPr>
      </w:pPr>
      <w:r w:rsidRPr="00DD30B8">
        <w:rPr>
          <w:bCs/>
          <w:color w:val="auto"/>
        </w:rPr>
        <w:t xml:space="preserve">Parental Conflict advice </w:t>
      </w:r>
      <w:r w:rsidR="002D3A1B" w:rsidRPr="00DD30B8">
        <w:rPr>
          <w:bCs/>
          <w:color w:val="auto"/>
        </w:rPr>
        <w:t>website.</w:t>
      </w:r>
    </w:p>
    <w:p w14:paraId="66874FBB" w14:textId="77777777" w:rsidR="0082361A" w:rsidRPr="00394A96" w:rsidRDefault="009D7152" w:rsidP="0052724D">
      <w:pPr>
        <w:rPr>
          <w:color w:val="000000"/>
        </w:rPr>
      </w:pPr>
      <w:hyperlink r:id="rId98" w:history="1">
        <w:r w:rsidR="00BA4FB9" w:rsidRPr="00394A96">
          <w:rPr>
            <w:rStyle w:val="Hyperlink"/>
            <w:color w:val="000000"/>
          </w:rPr>
          <w:t>Home - Relationship Matters (relationshipsmatter.org.uk)</w:t>
        </w:r>
      </w:hyperlink>
    </w:p>
    <w:p w14:paraId="700A9F82" w14:textId="77777777" w:rsidR="001E7C50" w:rsidRPr="003A3ED1" w:rsidRDefault="001E7C50" w:rsidP="002A3BE2">
      <w:pPr>
        <w:rPr>
          <w:rFonts w:ascii="Arial" w:hAnsi="Arial" w:cs="Arial"/>
          <w:b/>
          <w:sz w:val="24"/>
          <w:szCs w:val="24"/>
          <w:lang w:eastAsia="en-GB"/>
        </w:rPr>
      </w:pPr>
      <w:r w:rsidRPr="003A3ED1">
        <w:rPr>
          <w:rFonts w:ascii="Arial" w:hAnsi="Arial" w:cs="Arial"/>
          <w:b/>
          <w:sz w:val="24"/>
          <w:szCs w:val="24"/>
          <w:lang w:eastAsia="en-GB"/>
        </w:rPr>
        <w:t>Honour Based Violence</w:t>
      </w:r>
      <w:r w:rsidR="00625EF8">
        <w:rPr>
          <w:rFonts w:ascii="Arial" w:hAnsi="Arial" w:cs="Arial"/>
          <w:b/>
          <w:sz w:val="24"/>
          <w:szCs w:val="24"/>
          <w:lang w:eastAsia="en-GB"/>
        </w:rPr>
        <w:t>/Abuse</w:t>
      </w:r>
      <w:r w:rsidR="003A3ED1" w:rsidRPr="003A3ED1">
        <w:rPr>
          <w:rFonts w:ascii="Arial" w:hAnsi="Arial" w:cs="Arial"/>
          <w:b/>
          <w:sz w:val="24"/>
          <w:szCs w:val="24"/>
          <w:lang w:eastAsia="en-GB"/>
        </w:rPr>
        <w:t xml:space="preserve"> HBV</w:t>
      </w:r>
      <w:r w:rsidR="00625EF8">
        <w:rPr>
          <w:rFonts w:ascii="Arial" w:hAnsi="Arial" w:cs="Arial"/>
          <w:b/>
          <w:sz w:val="24"/>
          <w:szCs w:val="24"/>
          <w:lang w:eastAsia="en-GB"/>
        </w:rPr>
        <w:t>/A</w:t>
      </w:r>
      <w:r w:rsidR="00B8780D">
        <w:rPr>
          <w:rFonts w:ascii="Arial" w:hAnsi="Arial" w:cs="Arial"/>
          <w:b/>
          <w:sz w:val="24"/>
          <w:szCs w:val="24"/>
          <w:lang w:eastAsia="en-GB"/>
        </w:rPr>
        <w:t xml:space="preserve"> – e.g. FGM/Forced M</w:t>
      </w:r>
      <w:r w:rsidR="007C7E74">
        <w:rPr>
          <w:rFonts w:ascii="Arial" w:hAnsi="Arial" w:cs="Arial"/>
          <w:b/>
          <w:sz w:val="24"/>
          <w:szCs w:val="24"/>
          <w:lang w:eastAsia="en-GB"/>
        </w:rPr>
        <w:t>arriage</w:t>
      </w:r>
      <w:r w:rsidR="00611712">
        <w:rPr>
          <w:rFonts w:ascii="Arial" w:hAnsi="Arial" w:cs="Arial"/>
          <w:b/>
          <w:sz w:val="24"/>
          <w:szCs w:val="24"/>
          <w:lang w:eastAsia="en-GB"/>
        </w:rPr>
        <w:t>/Breast Ironing</w:t>
      </w:r>
      <w:r w:rsidR="007C7E74">
        <w:rPr>
          <w:rFonts w:ascii="Arial" w:hAnsi="Arial" w:cs="Arial"/>
          <w:b/>
          <w:sz w:val="24"/>
          <w:szCs w:val="24"/>
          <w:lang w:eastAsia="en-GB"/>
        </w:rPr>
        <w:t>.</w:t>
      </w:r>
    </w:p>
    <w:p w14:paraId="6296319D" w14:textId="77777777" w:rsidR="00EA62FB" w:rsidRPr="002D3A1B" w:rsidRDefault="00EA62FB" w:rsidP="00896FA5">
      <w:pPr>
        <w:rPr>
          <w:rFonts w:ascii="Arial" w:hAnsi="Arial" w:cs="Arial"/>
          <w:b/>
          <w:sz w:val="24"/>
          <w:szCs w:val="24"/>
          <w:lang w:eastAsia="en-GB"/>
        </w:rPr>
      </w:pPr>
      <w:r w:rsidRPr="002D3A1B">
        <w:rPr>
          <w:rFonts w:ascii="Arial" w:hAnsi="Arial" w:cs="Arial"/>
          <w:b/>
          <w:sz w:val="24"/>
          <w:szCs w:val="24"/>
          <w:lang w:eastAsia="en-GB"/>
        </w:rPr>
        <w:t>Female Genital Mutilation FGM</w:t>
      </w:r>
    </w:p>
    <w:p w14:paraId="36FA49C0" w14:textId="77777777" w:rsidR="00EA62FB" w:rsidRPr="008B1D07" w:rsidRDefault="00EA62FB" w:rsidP="00896FA5">
      <w:pPr>
        <w:rPr>
          <w:rFonts w:ascii="Arial" w:hAnsi="Arial" w:cs="Arial"/>
          <w:sz w:val="24"/>
          <w:szCs w:val="24"/>
          <w:lang w:eastAsia="en-GB"/>
        </w:rPr>
      </w:pPr>
      <w:r w:rsidRPr="008B1D07">
        <w:rPr>
          <w:rFonts w:ascii="Arial" w:hAnsi="Arial" w:cs="Arial"/>
          <w:sz w:val="24"/>
          <w:szCs w:val="24"/>
          <w:lang w:eastAsia="en-GB"/>
        </w:rPr>
        <w:t xml:space="preserve">This is illegal and a form of child abuse. It involves a procedure to remove all or some of the female genitalia or any other injury to these organs. Staff will be aware of the signs and indicators of this and their </w:t>
      </w:r>
      <w:r w:rsidR="005329C0" w:rsidRPr="008B1D07">
        <w:rPr>
          <w:rFonts w:ascii="Arial" w:hAnsi="Arial" w:cs="Arial"/>
          <w:sz w:val="24"/>
          <w:szCs w:val="24"/>
          <w:lang w:eastAsia="en-GB"/>
        </w:rPr>
        <w:t xml:space="preserve">mandatory </w:t>
      </w:r>
      <w:r w:rsidR="000D4498" w:rsidRPr="008B1D07">
        <w:rPr>
          <w:rFonts w:ascii="Arial" w:hAnsi="Arial" w:cs="Arial"/>
          <w:sz w:val="24"/>
          <w:szCs w:val="24"/>
          <w:lang w:eastAsia="en-GB"/>
        </w:rPr>
        <w:t xml:space="preserve">legal </w:t>
      </w:r>
      <w:r w:rsidRPr="008B1D07">
        <w:rPr>
          <w:rFonts w:ascii="Arial" w:hAnsi="Arial" w:cs="Arial"/>
          <w:sz w:val="24"/>
          <w:szCs w:val="24"/>
          <w:lang w:eastAsia="en-GB"/>
        </w:rPr>
        <w:t>duty to report</w:t>
      </w:r>
      <w:r w:rsidR="000D4498" w:rsidRPr="008B1D07">
        <w:rPr>
          <w:rFonts w:ascii="Arial" w:hAnsi="Arial" w:cs="Arial"/>
          <w:sz w:val="24"/>
          <w:szCs w:val="24"/>
          <w:lang w:eastAsia="en-GB"/>
        </w:rPr>
        <w:t xml:space="preserve"> </w:t>
      </w:r>
      <w:r w:rsidR="0052724D" w:rsidRPr="008B1D07">
        <w:rPr>
          <w:rFonts w:ascii="Arial" w:hAnsi="Arial" w:cs="Arial"/>
          <w:b/>
          <w:i/>
          <w:sz w:val="24"/>
          <w:szCs w:val="24"/>
          <w:lang w:eastAsia="en-GB"/>
        </w:rPr>
        <w:t>known</w:t>
      </w:r>
      <w:r w:rsidR="000D4498" w:rsidRPr="008B1D07">
        <w:rPr>
          <w:rFonts w:ascii="Arial" w:hAnsi="Arial" w:cs="Arial"/>
          <w:i/>
          <w:sz w:val="24"/>
          <w:szCs w:val="24"/>
          <w:lang w:eastAsia="en-GB"/>
        </w:rPr>
        <w:t xml:space="preserve"> cases</w:t>
      </w:r>
      <w:r w:rsidR="000D4498" w:rsidRPr="008B1D07">
        <w:rPr>
          <w:rFonts w:ascii="Arial" w:hAnsi="Arial" w:cs="Arial"/>
          <w:sz w:val="24"/>
          <w:szCs w:val="24"/>
          <w:lang w:eastAsia="en-GB"/>
        </w:rPr>
        <w:t xml:space="preserve"> </w:t>
      </w:r>
      <w:r w:rsidR="002808FF" w:rsidRPr="008B1D07">
        <w:rPr>
          <w:rFonts w:ascii="Arial" w:hAnsi="Arial" w:cs="Arial"/>
          <w:sz w:val="24"/>
          <w:szCs w:val="24"/>
          <w:lang w:eastAsia="en-GB"/>
        </w:rPr>
        <w:t xml:space="preserve">on under 18’s </w:t>
      </w:r>
      <w:r w:rsidR="000D4498" w:rsidRPr="008B1D07">
        <w:rPr>
          <w:rFonts w:ascii="Arial" w:hAnsi="Arial" w:cs="Arial"/>
          <w:sz w:val="24"/>
          <w:szCs w:val="24"/>
          <w:lang w:eastAsia="en-GB"/>
        </w:rPr>
        <w:t>to the police.</w:t>
      </w:r>
      <w:r w:rsidR="002808FF" w:rsidRPr="008B1D07">
        <w:rPr>
          <w:rFonts w:ascii="Arial" w:hAnsi="Arial" w:cs="Arial"/>
          <w:sz w:val="24"/>
          <w:szCs w:val="24"/>
          <w:lang w:eastAsia="en-GB"/>
        </w:rPr>
        <w:t xml:space="preserve"> </w:t>
      </w:r>
      <w:r w:rsidR="005329C0" w:rsidRPr="008B1D07">
        <w:rPr>
          <w:rFonts w:ascii="Arial" w:hAnsi="Arial" w:cs="Arial"/>
          <w:sz w:val="24"/>
          <w:szCs w:val="24"/>
          <w:lang w:eastAsia="en-GB"/>
        </w:rPr>
        <w:t xml:space="preserve">How school staff will know is probably through intimate care or the child making a direct disclosure. </w:t>
      </w:r>
    </w:p>
    <w:p w14:paraId="3AEC0BF0" w14:textId="77777777" w:rsidR="00B667FE" w:rsidRPr="008B1D07" w:rsidRDefault="00B667FE" w:rsidP="00896FA5">
      <w:pPr>
        <w:rPr>
          <w:rFonts w:ascii="Arial" w:hAnsi="Arial" w:cs="Arial"/>
          <w:sz w:val="24"/>
          <w:szCs w:val="24"/>
          <w:lang w:eastAsia="en-GB"/>
        </w:rPr>
      </w:pPr>
      <w:r w:rsidRPr="008B1D07">
        <w:rPr>
          <w:rFonts w:ascii="Arial" w:hAnsi="Arial" w:cs="Arial"/>
          <w:sz w:val="24"/>
          <w:szCs w:val="24"/>
          <w:lang w:eastAsia="en-GB"/>
        </w:rPr>
        <w:t xml:space="preserve">Multi agency </w:t>
      </w:r>
      <w:r w:rsidR="002D3A1B" w:rsidRPr="008B1D07">
        <w:rPr>
          <w:rFonts w:ascii="Arial" w:hAnsi="Arial" w:cs="Arial"/>
          <w:sz w:val="24"/>
          <w:szCs w:val="24"/>
          <w:lang w:eastAsia="en-GB"/>
        </w:rPr>
        <w:t>guidelines.</w:t>
      </w:r>
    </w:p>
    <w:p w14:paraId="0C92D114" w14:textId="77777777" w:rsidR="00503049" w:rsidRPr="008B1D07" w:rsidRDefault="009D7152" w:rsidP="008B1D07">
      <w:pPr>
        <w:autoSpaceDE w:val="0"/>
        <w:autoSpaceDN w:val="0"/>
        <w:adjustRightInd w:val="0"/>
        <w:spacing w:after="0" w:line="240" w:lineRule="auto"/>
        <w:rPr>
          <w:rStyle w:val="Hyperlink"/>
          <w:b/>
          <w:bCs/>
          <w:sz w:val="24"/>
          <w:szCs w:val="24"/>
        </w:rPr>
      </w:pPr>
      <w:hyperlink r:id="rId99" w:history="1">
        <w:r w:rsidR="00503049" w:rsidRPr="008B1D07">
          <w:rPr>
            <w:rStyle w:val="Hyperlink"/>
            <w:b/>
            <w:bCs/>
            <w:sz w:val="24"/>
            <w:szCs w:val="24"/>
          </w:rPr>
          <w:t>Multi-agency statutory guidance on female genital mutilation - GOV.UK (www.gov.uk)</w:t>
        </w:r>
      </w:hyperlink>
    </w:p>
    <w:p w14:paraId="776BAC67" w14:textId="77777777" w:rsidR="008B1D07" w:rsidRPr="008B1D07" w:rsidRDefault="008B1D07" w:rsidP="008B1D07">
      <w:pPr>
        <w:autoSpaceDE w:val="0"/>
        <w:autoSpaceDN w:val="0"/>
        <w:adjustRightInd w:val="0"/>
        <w:spacing w:after="0" w:line="240" w:lineRule="auto"/>
        <w:rPr>
          <w:rStyle w:val="Hyperlink"/>
          <w:b/>
          <w:bCs/>
          <w:sz w:val="24"/>
          <w:szCs w:val="24"/>
        </w:rPr>
      </w:pPr>
    </w:p>
    <w:p w14:paraId="78C1D7D6" w14:textId="77777777" w:rsidR="00503049" w:rsidRPr="008B1D07" w:rsidRDefault="009D7152" w:rsidP="008B1D07">
      <w:pPr>
        <w:autoSpaceDE w:val="0"/>
        <w:autoSpaceDN w:val="0"/>
        <w:adjustRightInd w:val="0"/>
        <w:spacing w:after="0" w:line="240" w:lineRule="auto"/>
        <w:rPr>
          <w:rStyle w:val="Hyperlink"/>
          <w:b/>
          <w:bCs/>
          <w:sz w:val="24"/>
          <w:szCs w:val="24"/>
        </w:rPr>
      </w:pPr>
      <w:hyperlink r:id="rId100" w:history="1">
        <w:r w:rsidR="00503049" w:rsidRPr="008B1D07">
          <w:rPr>
            <w:rStyle w:val="Hyperlink"/>
            <w:b/>
            <w:bCs/>
            <w:sz w:val="24"/>
            <w:szCs w:val="24"/>
          </w:rPr>
          <w:t>PDF FGM Schools Guidance 18.06.2019 (nationalfgmcentre.org.uk)</w:t>
        </w:r>
      </w:hyperlink>
    </w:p>
    <w:p w14:paraId="3F8226A7" w14:textId="77777777" w:rsidR="008B1D07" w:rsidRPr="008B1D07" w:rsidRDefault="008B1D07" w:rsidP="008B1D07">
      <w:pPr>
        <w:autoSpaceDE w:val="0"/>
        <w:autoSpaceDN w:val="0"/>
        <w:adjustRightInd w:val="0"/>
        <w:spacing w:after="0" w:line="240" w:lineRule="auto"/>
        <w:rPr>
          <w:rStyle w:val="Hyperlink"/>
          <w:b/>
          <w:bCs/>
          <w:sz w:val="24"/>
          <w:szCs w:val="24"/>
        </w:rPr>
      </w:pPr>
    </w:p>
    <w:p w14:paraId="7F119C85" w14:textId="77777777" w:rsidR="008B1D07" w:rsidRPr="008B1D07" w:rsidRDefault="008B1D07" w:rsidP="008B1D07">
      <w:pPr>
        <w:autoSpaceDE w:val="0"/>
        <w:autoSpaceDN w:val="0"/>
        <w:adjustRightInd w:val="0"/>
        <w:spacing w:after="0" w:line="240" w:lineRule="auto"/>
        <w:rPr>
          <w:rStyle w:val="Hyperlink"/>
          <w:b/>
          <w:bCs/>
          <w:sz w:val="24"/>
          <w:szCs w:val="24"/>
        </w:rPr>
      </w:pPr>
    </w:p>
    <w:p w14:paraId="61AEA1EF" w14:textId="77777777" w:rsidR="001E7C50" w:rsidRPr="008B1D07" w:rsidRDefault="001E7C50" w:rsidP="00896FA5">
      <w:pPr>
        <w:rPr>
          <w:rFonts w:ascii="Arial" w:hAnsi="Arial" w:cs="Arial"/>
          <w:b/>
          <w:sz w:val="24"/>
          <w:szCs w:val="24"/>
          <w:lang w:eastAsia="en-GB"/>
        </w:rPr>
      </w:pPr>
      <w:r w:rsidRPr="008B1D07">
        <w:rPr>
          <w:rFonts w:ascii="Arial" w:hAnsi="Arial" w:cs="Arial"/>
          <w:b/>
          <w:sz w:val="24"/>
          <w:szCs w:val="24"/>
          <w:lang w:eastAsia="en-GB"/>
        </w:rPr>
        <w:t>Forced Marriage</w:t>
      </w:r>
    </w:p>
    <w:p w14:paraId="03874557" w14:textId="77777777" w:rsidR="00B667FE" w:rsidRPr="008B1D07" w:rsidRDefault="00B667FE" w:rsidP="00896FA5">
      <w:pPr>
        <w:rPr>
          <w:rFonts w:ascii="Arial" w:hAnsi="Arial" w:cs="Arial"/>
          <w:sz w:val="24"/>
          <w:szCs w:val="24"/>
          <w:lang w:eastAsia="en-GB"/>
        </w:rPr>
      </w:pPr>
      <w:r w:rsidRPr="008B1D07">
        <w:rPr>
          <w:rFonts w:ascii="Arial" w:hAnsi="Arial" w:cs="Arial"/>
          <w:sz w:val="24"/>
          <w:szCs w:val="24"/>
          <w:lang w:eastAsia="en-GB"/>
        </w:rPr>
        <w:t>Is illegal and a form of child abuse. A marriage entered into without the full and free consent of one or both parties, where violence</w:t>
      </w:r>
      <w:r w:rsidR="00D63233" w:rsidRPr="008B1D07">
        <w:rPr>
          <w:rFonts w:ascii="Arial" w:hAnsi="Arial" w:cs="Arial"/>
          <w:sz w:val="24"/>
          <w:szCs w:val="24"/>
          <w:lang w:eastAsia="en-GB"/>
        </w:rPr>
        <w:t>,</w:t>
      </w:r>
      <w:r w:rsidRPr="008B1D07">
        <w:rPr>
          <w:rFonts w:ascii="Arial" w:hAnsi="Arial" w:cs="Arial"/>
          <w:sz w:val="24"/>
          <w:szCs w:val="24"/>
          <w:lang w:eastAsia="en-GB"/>
        </w:rPr>
        <w:t xml:space="preserve"> t</w:t>
      </w:r>
      <w:r w:rsidR="007747E6" w:rsidRPr="008B1D07">
        <w:rPr>
          <w:rFonts w:ascii="Arial" w:hAnsi="Arial" w:cs="Arial"/>
          <w:sz w:val="24"/>
          <w:szCs w:val="24"/>
          <w:lang w:eastAsia="en-GB"/>
        </w:rPr>
        <w:t>h</w:t>
      </w:r>
      <w:r w:rsidRPr="008B1D07">
        <w:rPr>
          <w:rFonts w:ascii="Arial" w:hAnsi="Arial" w:cs="Arial"/>
          <w:sz w:val="24"/>
          <w:szCs w:val="24"/>
          <w:lang w:eastAsia="en-GB"/>
        </w:rPr>
        <w:t>reats or coercion is used.</w:t>
      </w:r>
    </w:p>
    <w:p w14:paraId="777BC337" w14:textId="77777777" w:rsidR="001171DE" w:rsidRPr="00910D96" w:rsidRDefault="001171DE" w:rsidP="00896FA5">
      <w:pPr>
        <w:rPr>
          <w:rFonts w:ascii="Arial" w:hAnsi="Arial" w:cs="Arial"/>
          <w:sz w:val="24"/>
          <w:szCs w:val="24"/>
          <w:lang w:eastAsia="en-GB"/>
        </w:rPr>
      </w:pPr>
      <w:r w:rsidRPr="00910D96">
        <w:rPr>
          <w:rFonts w:ascii="Arial" w:hAnsi="Arial" w:cs="Arial"/>
          <w:sz w:val="24"/>
          <w:szCs w:val="24"/>
          <w:lang w:eastAsia="en-GB"/>
        </w:rPr>
        <w:t>It is illegal for a child under 18 to marry in the UK.</w:t>
      </w:r>
    </w:p>
    <w:p w14:paraId="61FD000D" w14:textId="77777777" w:rsidR="00B667FE" w:rsidRPr="008B1D07" w:rsidRDefault="00B667FE" w:rsidP="00896FA5">
      <w:pPr>
        <w:rPr>
          <w:rFonts w:ascii="Arial" w:hAnsi="Arial" w:cs="Arial"/>
          <w:sz w:val="24"/>
          <w:szCs w:val="24"/>
          <w:lang w:eastAsia="en-GB"/>
        </w:rPr>
      </w:pPr>
      <w:r w:rsidRPr="008B1D07">
        <w:rPr>
          <w:rFonts w:ascii="Arial" w:hAnsi="Arial" w:cs="Arial"/>
          <w:sz w:val="24"/>
          <w:szCs w:val="24"/>
          <w:lang w:eastAsia="en-GB"/>
        </w:rPr>
        <w:t xml:space="preserve">Multi agency </w:t>
      </w:r>
      <w:r w:rsidR="002D3A1B" w:rsidRPr="008B1D07">
        <w:rPr>
          <w:rFonts w:ascii="Arial" w:hAnsi="Arial" w:cs="Arial"/>
          <w:sz w:val="24"/>
          <w:szCs w:val="24"/>
          <w:lang w:eastAsia="en-GB"/>
        </w:rPr>
        <w:t>guidelines.</w:t>
      </w:r>
    </w:p>
    <w:p w14:paraId="41F7E24B" w14:textId="77777777" w:rsidR="00503049" w:rsidRPr="008B1D07" w:rsidRDefault="009D7152" w:rsidP="008B1D07">
      <w:pPr>
        <w:autoSpaceDE w:val="0"/>
        <w:autoSpaceDN w:val="0"/>
        <w:adjustRightInd w:val="0"/>
        <w:spacing w:after="0" w:line="240" w:lineRule="auto"/>
        <w:rPr>
          <w:rStyle w:val="Hyperlink"/>
          <w:b/>
          <w:bCs/>
          <w:sz w:val="24"/>
          <w:szCs w:val="24"/>
        </w:rPr>
      </w:pPr>
      <w:hyperlink r:id="rId101" w:history="1">
        <w:r w:rsidR="00503049" w:rsidRPr="008B1D07">
          <w:rPr>
            <w:rStyle w:val="Hyperlink"/>
            <w:b/>
            <w:bCs/>
            <w:sz w:val="24"/>
            <w:szCs w:val="24"/>
          </w:rPr>
          <w:t>Handling cases of forced marriage: multi-agency practice guidelines (English) - GOV.UK (www.gov.uk)</w:t>
        </w:r>
      </w:hyperlink>
    </w:p>
    <w:p w14:paraId="5DB11C7A" w14:textId="77777777" w:rsidR="008B1D07" w:rsidRPr="008B1D07" w:rsidRDefault="008B1D07" w:rsidP="008B1D07">
      <w:pPr>
        <w:autoSpaceDE w:val="0"/>
        <w:autoSpaceDN w:val="0"/>
        <w:adjustRightInd w:val="0"/>
        <w:spacing w:after="0" w:line="240" w:lineRule="auto"/>
        <w:rPr>
          <w:rStyle w:val="Hyperlink"/>
          <w:b/>
          <w:bCs/>
          <w:sz w:val="24"/>
          <w:szCs w:val="24"/>
        </w:rPr>
      </w:pPr>
    </w:p>
    <w:p w14:paraId="6E9E6E3A" w14:textId="77777777" w:rsidR="00F45304" w:rsidRPr="008B1D07" w:rsidRDefault="000B4871" w:rsidP="00896FA5">
      <w:pPr>
        <w:rPr>
          <w:rFonts w:ascii="Arial" w:hAnsi="Arial" w:cs="Arial"/>
          <w:sz w:val="24"/>
          <w:szCs w:val="24"/>
          <w:lang w:eastAsia="en-GB"/>
        </w:rPr>
      </w:pPr>
      <w:r w:rsidRPr="008B1D07">
        <w:rPr>
          <w:rFonts w:ascii="Arial" w:hAnsi="Arial" w:cs="Arial"/>
          <w:sz w:val="24"/>
          <w:szCs w:val="24"/>
          <w:lang w:eastAsia="en-GB"/>
        </w:rPr>
        <w:t>National Charity</w:t>
      </w:r>
      <w:r w:rsidR="00D943F3" w:rsidRPr="008B1D07">
        <w:rPr>
          <w:rFonts w:ascii="Arial" w:hAnsi="Arial" w:cs="Arial"/>
          <w:sz w:val="24"/>
          <w:szCs w:val="24"/>
          <w:lang w:eastAsia="en-GB"/>
        </w:rPr>
        <w:t xml:space="preserve"> – Karma Nirvana</w:t>
      </w:r>
      <w:r w:rsidRPr="008B1D07">
        <w:rPr>
          <w:rFonts w:ascii="Arial" w:hAnsi="Arial" w:cs="Arial"/>
          <w:sz w:val="24"/>
          <w:szCs w:val="24"/>
          <w:lang w:eastAsia="en-GB"/>
        </w:rPr>
        <w:t>;</w:t>
      </w:r>
    </w:p>
    <w:p w14:paraId="4EF79537" w14:textId="77777777" w:rsidR="00503049" w:rsidRPr="008B1D07" w:rsidRDefault="009D7152" w:rsidP="008B1D07">
      <w:pPr>
        <w:autoSpaceDE w:val="0"/>
        <w:autoSpaceDN w:val="0"/>
        <w:adjustRightInd w:val="0"/>
        <w:spacing w:after="0" w:line="240" w:lineRule="auto"/>
        <w:rPr>
          <w:rStyle w:val="Hyperlink"/>
          <w:b/>
          <w:bCs/>
          <w:sz w:val="24"/>
          <w:szCs w:val="24"/>
        </w:rPr>
      </w:pPr>
      <w:hyperlink r:id="rId102" w:history="1">
        <w:r w:rsidR="00503049" w:rsidRPr="008B1D07">
          <w:rPr>
            <w:rStyle w:val="Hyperlink"/>
            <w:b/>
            <w:bCs/>
            <w:sz w:val="24"/>
            <w:szCs w:val="24"/>
          </w:rPr>
          <w:t>Karma Nirvana</w:t>
        </w:r>
      </w:hyperlink>
    </w:p>
    <w:p w14:paraId="0B24396C" w14:textId="77777777" w:rsidR="008B1D07" w:rsidRPr="008B1D07" w:rsidRDefault="008B1D07" w:rsidP="008B1D07">
      <w:pPr>
        <w:autoSpaceDE w:val="0"/>
        <w:autoSpaceDN w:val="0"/>
        <w:adjustRightInd w:val="0"/>
        <w:spacing w:after="0" w:line="240" w:lineRule="auto"/>
        <w:rPr>
          <w:rStyle w:val="Hyperlink"/>
          <w:b/>
          <w:bCs/>
        </w:rPr>
      </w:pPr>
    </w:p>
    <w:p w14:paraId="07BBA0EE" w14:textId="77777777" w:rsidR="002D3A1B" w:rsidRPr="00DD30B8" w:rsidRDefault="00D418C0" w:rsidP="0082361A">
      <w:pPr>
        <w:spacing w:after="240" w:line="240" w:lineRule="auto"/>
        <w:rPr>
          <w:rFonts w:ascii="Arial" w:hAnsi="Arial" w:cs="Arial"/>
          <w:color w:val="222222"/>
          <w:sz w:val="24"/>
          <w:szCs w:val="24"/>
        </w:rPr>
      </w:pPr>
      <w:r w:rsidRPr="002D3A1B">
        <w:rPr>
          <w:rStyle w:val="e24kjd"/>
          <w:rFonts w:ascii="Arial" w:hAnsi="Arial" w:cs="Arial"/>
          <w:color w:val="222222"/>
          <w:sz w:val="24"/>
          <w:szCs w:val="24"/>
        </w:rPr>
        <w:t>Breast ironing, also known as breast flattening, is the pounding and massaging of a pubescent girl's breasts, using hard or heated objects, to try to make them stop developing or disappear.</w:t>
      </w:r>
    </w:p>
    <w:p w14:paraId="441982E2" w14:textId="77777777" w:rsidR="00EA62FB" w:rsidRPr="002A3BE2" w:rsidRDefault="00EA62FB" w:rsidP="0082361A">
      <w:pPr>
        <w:spacing w:after="240" w:line="240" w:lineRule="auto"/>
        <w:rPr>
          <w:rFonts w:ascii="Arial" w:hAnsi="Arial" w:cs="Arial"/>
          <w:b/>
          <w:sz w:val="24"/>
          <w:szCs w:val="24"/>
          <w:lang w:eastAsia="en-GB"/>
        </w:rPr>
      </w:pPr>
      <w:r w:rsidRPr="002A3BE2">
        <w:rPr>
          <w:rFonts w:ascii="Arial" w:hAnsi="Arial" w:cs="Arial"/>
          <w:b/>
          <w:sz w:val="24"/>
          <w:szCs w:val="24"/>
          <w:lang w:eastAsia="en-GB"/>
        </w:rPr>
        <w:t>Preventing Radicalisation</w:t>
      </w:r>
    </w:p>
    <w:p w14:paraId="21BEE953" w14:textId="77777777" w:rsidR="00584C70" w:rsidRPr="002D3A1B" w:rsidRDefault="00AD5D75" w:rsidP="00701E14">
      <w:pPr>
        <w:spacing w:line="240" w:lineRule="auto"/>
        <w:rPr>
          <w:rFonts w:ascii="Arial" w:hAnsi="Arial" w:cs="Arial"/>
          <w:sz w:val="24"/>
          <w:szCs w:val="24"/>
          <w:lang w:eastAsia="en-GB"/>
        </w:rPr>
      </w:pPr>
      <w:r w:rsidRPr="002D3A1B">
        <w:rPr>
          <w:rFonts w:ascii="Arial" w:hAnsi="Arial" w:cs="Arial"/>
          <w:sz w:val="24"/>
          <w:szCs w:val="24"/>
          <w:lang w:eastAsia="en-GB"/>
        </w:rPr>
        <w:t>This is part of our wider safeguarding duty.</w:t>
      </w:r>
      <w:r w:rsidR="002505BC" w:rsidRPr="002D3A1B">
        <w:rPr>
          <w:rFonts w:ascii="Arial" w:hAnsi="Arial" w:cs="Arial"/>
          <w:sz w:val="24"/>
          <w:szCs w:val="24"/>
          <w:lang w:eastAsia="en-GB"/>
        </w:rPr>
        <w:t xml:space="preserve"> </w:t>
      </w:r>
      <w:r w:rsidR="00AC4638" w:rsidRPr="002D3A1B">
        <w:rPr>
          <w:rFonts w:ascii="Arial" w:hAnsi="Arial" w:cs="Arial"/>
          <w:sz w:val="24"/>
          <w:szCs w:val="24"/>
          <w:lang w:eastAsia="en-GB"/>
        </w:rPr>
        <w:t>We recognise that school plays a significant part in the prevention of this type of harm. We will include education through our PSHE</w:t>
      </w:r>
      <w:r w:rsidR="0078313C" w:rsidRPr="002D3A1B">
        <w:rPr>
          <w:rFonts w:ascii="Arial" w:hAnsi="Arial" w:cs="Arial"/>
          <w:sz w:val="24"/>
          <w:szCs w:val="24"/>
          <w:lang w:eastAsia="en-GB"/>
        </w:rPr>
        <w:t>/RSHE</w:t>
      </w:r>
      <w:r w:rsidR="00AC4638" w:rsidRPr="002D3A1B">
        <w:rPr>
          <w:rFonts w:ascii="Arial" w:hAnsi="Arial" w:cs="Arial"/>
          <w:sz w:val="24"/>
          <w:szCs w:val="24"/>
          <w:lang w:eastAsia="en-GB"/>
        </w:rPr>
        <w:t xml:space="preserve"> curriculum and encourage ‘British Values’ </w:t>
      </w:r>
      <w:r w:rsidR="00611712" w:rsidRPr="002D3A1B">
        <w:rPr>
          <w:rFonts w:ascii="Arial" w:hAnsi="Arial" w:cs="Arial"/>
          <w:sz w:val="24"/>
          <w:szCs w:val="24"/>
          <w:lang w:eastAsia="en-GB"/>
        </w:rPr>
        <w:t>and critical thinking.</w:t>
      </w:r>
      <w:r w:rsidR="00555DD5" w:rsidRPr="002D3A1B">
        <w:rPr>
          <w:rFonts w:ascii="Arial" w:hAnsi="Arial" w:cs="Arial"/>
          <w:sz w:val="24"/>
          <w:szCs w:val="24"/>
          <w:lang w:eastAsia="en-GB"/>
        </w:rPr>
        <w:t xml:space="preserve"> </w:t>
      </w:r>
    </w:p>
    <w:p w14:paraId="3409EB19" w14:textId="77777777" w:rsidR="00584C70" w:rsidRPr="002D3A1B" w:rsidRDefault="004A1851" w:rsidP="00584C70">
      <w:pPr>
        <w:spacing w:line="240" w:lineRule="auto"/>
        <w:rPr>
          <w:rFonts w:ascii="Arial" w:hAnsi="Arial" w:cs="Arial"/>
          <w:sz w:val="24"/>
          <w:szCs w:val="24"/>
          <w:lang w:eastAsia="en-GB"/>
        </w:rPr>
      </w:pPr>
      <w:r w:rsidRPr="002D3A1B">
        <w:rPr>
          <w:rFonts w:ascii="Arial" w:hAnsi="Arial" w:cs="Arial"/>
          <w:sz w:val="24"/>
          <w:szCs w:val="24"/>
          <w:lang w:eastAsia="en-GB"/>
        </w:rPr>
        <w:t xml:space="preserve">We are aware extremism spans many </w:t>
      </w:r>
      <w:r w:rsidR="00584C70" w:rsidRPr="002D3A1B">
        <w:rPr>
          <w:rFonts w:ascii="Arial" w:hAnsi="Arial" w:cs="Arial"/>
          <w:sz w:val="24"/>
          <w:szCs w:val="24"/>
          <w:lang w:eastAsia="en-GB"/>
        </w:rPr>
        <w:t xml:space="preserve">topics </w:t>
      </w:r>
      <w:r w:rsidRPr="002D3A1B">
        <w:rPr>
          <w:rFonts w:ascii="Arial" w:hAnsi="Arial" w:cs="Arial"/>
          <w:sz w:val="24"/>
          <w:szCs w:val="24"/>
          <w:lang w:eastAsia="en-GB"/>
        </w:rPr>
        <w:t xml:space="preserve">including </w:t>
      </w:r>
      <w:r w:rsidR="00584C70" w:rsidRPr="002D3A1B">
        <w:rPr>
          <w:rFonts w:ascii="Arial" w:hAnsi="Arial" w:cs="Arial"/>
          <w:sz w:val="24"/>
          <w:szCs w:val="24"/>
          <w:lang w:eastAsia="en-GB"/>
        </w:rPr>
        <w:t>misogynistic</w:t>
      </w:r>
      <w:r w:rsidR="00D943F3" w:rsidRPr="002D3A1B">
        <w:rPr>
          <w:rFonts w:ascii="Arial" w:hAnsi="Arial" w:cs="Arial"/>
          <w:sz w:val="24"/>
          <w:szCs w:val="24"/>
          <w:lang w:eastAsia="en-GB"/>
        </w:rPr>
        <w:t xml:space="preserve"> </w:t>
      </w:r>
      <w:r w:rsidR="002D3A1B" w:rsidRPr="002D3A1B">
        <w:rPr>
          <w:rFonts w:ascii="Arial" w:hAnsi="Arial" w:cs="Arial"/>
          <w:sz w:val="24"/>
          <w:szCs w:val="24"/>
          <w:lang w:eastAsia="en-GB"/>
        </w:rPr>
        <w:t>e.g.,</w:t>
      </w:r>
      <w:r w:rsidR="00584C70" w:rsidRPr="002D3A1B">
        <w:rPr>
          <w:rFonts w:ascii="Arial" w:hAnsi="Arial" w:cs="Arial"/>
          <w:sz w:val="24"/>
          <w:szCs w:val="24"/>
          <w:lang w:eastAsia="en-GB"/>
        </w:rPr>
        <w:t xml:space="preserve"> </w:t>
      </w:r>
      <w:r w:rsidRPr="002D3A1B">
        <w:rPr>
          <w:rFonts w:ascii="Arial" w:hAnsi="Arial" w:cs="Arial"/>
          <w:sz w:val="24"/>
          <w:szCs w:val="24"/>
          <w:lang w:eastAsia="en-GB"/>
        </w:rPr>
        <w:t>In</w:t>
      </w:r>
      <w:r w:rsidR="00584C70" w:rsidRPr="002D3A1B">
        <w:rPr>
          <w:rFonts w:ascii="Arial" w:hAnsi="Arial" w:cs="Arial"/>
          <w:sz w:val="24"/>
          <w:szCs w:val="24"/>
          <w:lang w:eastAsia="en-GB"/>
        </w:rPr>
        <w:t>c</w:t>
      </w:r>
      <w:r w:rsidRPr="002D3A1B">
        <w:rPr>
          <w:rFonts w:ascii="Arial" w:hAnsi="Arial" w:cs="Arial"/>
          <w:sz w:val="24"/>
          <w:szCs w:val="24"/>
          <w:lang w:eastAsia="en-GB"/>
        </w:rPr>
        <w:t>e</w:t>
      </w:r>
      <w:r w:rsidR="00584C70" w:rsidRPr="002D3A1B">
        <w:rPr>
          <w:rFonts w:ascii="Arial" w:hAnsi="Arial" w:cs="Arial"/>
          <w:sz w:val="24"/>
          <w:szCs w:val="24"/>
          <w:lang w:eastAsia="en-GB"/>
        </w:rPr>
        <w:t xml:space="preserve">l. </w:t>
      </w:r>
      <w:r w:rsidR="002D3A1B" w:rsidRPr="002D3A1B">
        <w:rPr>
          <w:rFonts w:ascii="Arial" w:hAnsi="Arial" w:cs="Arial"/>
          <w:sz w:val="24"/>
          <w:szCs w:val="24"/>
          <w:lang w:eastAsia="en-GB"/>
        </w:rPr>
        <w:t>However,</w:t>
      </w:r>
      <w:r w:rsidR="00584C70" w:rsidRPr="002D3A1B">
        <w:rPr>
          <w:rFonts w:ascii="Arial" w:hAnsi="Arial" w:cs="Arial"/>
          <w:sz w:val="24"/>
          <w:szCs w:val="24"/>
          <w:lang w:eastAsia="en-GB"/>
        </w:rPr>
        <w:t xml:space="preserve"> in Wakefield right wing extremism is most common.</w:t>
      </w:r>
    </w:p>
    <w:p w14:paraId="7B8CDEAB" w14:textId="77777777" w:rsidR="00584C70" w:rsidRPr="002D3A1B" w:rsidRDefault="00584C70" w:rsidP="00701E14">
      <w:pPr>
        <w:spacing w:line="240" w:lineRule="auto"/>
        <w:rPr>
          <w:rFonts w:ascii="Arial" w:hAnsi="Arial" w:cs="Arial"/>
          <w:sz w:val="24"/>
          <w:szCs w:val="24"/>
          <w:lang w:eastAsia="en-GB"/>
        </w:rPr>
      </w:pPr>
      <w:r w:rsidRPr="002D3A1B">
        <w:rPr>
          <w:rFonts w:ascii="Helvetica" w:hAnsi="Helvetica" w:cs="Helvetica"/>
          <w:color w:val="111111"/>
          <w:sz w:val="24"/>
          <w:szCs w:val="24"/>
          <w:shd w:val="clear" w:color="auto" w:fill="FFFFFF"/>
        </w:rPr>
        <w:t>An incel,</w:t>
      </w:r>
      <w:r w:rsidRPr="002D3A1B">
        <w:rPr>
          <w:rStyle w:val="Strong"/>
          <w:rFonts w:ascii="Helvetica" w:hAnsi="Helvetica" w:cs="Helvetica"/>
          <w:color w:val="111111"/>
          <w:sz w:val="24"/>
          <w:szCs w:val="24"/>
          <w:shd w:val="clear" w:color="auto" w:fill="FFFFFF"/>
        </w:rPr>
        <w:t> </w:t>
      </w:r>
      <w:r w:rsidRPr="002D3A1B">
        <w:rPr>
          <w:rStyle w:val="Strong"/>
          <w:rFonts w:ascii="Helvetica" w:hAnsi="Helvetica" w:cs="Helvetica"/>
          <w:b w:val="0"/>
          <w:color w:val="111111"/>
          <w:sz w:val="24"/>
          <w:szCs w:val="24"/>
          <w:shd w:val="clear" w:color="auto" w:fill="FFFFFF"/>
        </w:rPr>
        <w:t xml:space="preserve">an abbreviation of "involuntary celibate", is a member of an online subculture of people who define themselves as unable to find a romantic or sexual partner despite desiring </w:t>
      </w:r>
      <w:r w:rsidRPr="002D3A1B">
        <w:rPr>
          <w:rStyle w:val="Strong"/>
          <w:rFonts w:ascii="Helvetica" w:hAnsi="Helvetica" w:cs="Helvetica"/>
          <w:b w:val="0"/>
          <w:color w:val="111111"/>
          <w:sz w:val="24"/>
          <w:szCs w:val="24"/>
          <w:shd w:val="clear" w:color="auto" w:fill="FFFFFF"/>
        </w:rPr>
        <w:lastRenderedPageBreak/>
        <w:t>one.</w:t>
      </w:r>
      <w:r w:rsidRPr="002D3A1B">
        <w:rPr>
          <w:rFonts w:ascii="Helvetica" w:hAnsi="Helvetica" w:cs="Helvetica"/>
          <w:b/>
          <w:color w:val="111111"/>
          <w:sz w:val="24"/>
          <w:szCs w:val="24"/>
          <w:shd w:val="clear" w:color="auto" w:fill="FFFFFF"/>
        </w:rPr>
        <w:t> </w:t>
      </w:r>
      <w:r w:rsidRPr="002D3A1B">
        <w:rPr>
          <w:rFonts w:ascii="Helvetica" w:hAnsi="Helvetica" w:cs="Helvetica"/>
          <w:color w:val="111111"/>
          <w:sz w:val="24"/>
          <w:szCs w:val="24"/>
          <w:shd w:val="clear" w:color="auto" w:fill="FFFFFF"/>
        </w:rPr>
        <w:t>Discussions in incel forums are often characterised by resentment and hatred, misogyny, self-pity and self-loathing, racism, a sense of entitlement to sex, and the endorsement of violence against women and sexually active people.</w:t>
      </w:r>
    </w:p>
    <w:p w14:paraId="664735FD" w14:textId="560810D6" w:rsidR="00BF3CEF" w:rsidRPr="002D3A1B" w:rsidRDefault="00FC2D54" w:rsidP="00701E14">
      <w:pPr>
        <w:spacing w:line="240" w:lineRule="auto"/>
        <w:rPr>
          <w:rFonts w:ascii="Arial" w:hAnsi="Arial" w:cs="Arial"/>
          <w:sz w:val="24"/>
          <w:szCs w:val="24"/>
          <w:lang w:eastAsia="en-GB"/>
        </w:rPr>
      </w:pPr>
      <w:r w:rsidRPr="002D3A1B">
        <w:rPr>
          <w:rFonts w:ascii="Arial" w:hAnsi="Arial" w:cs="Arial"/>
          <w:sz w:val="24"/>
          <w:szCs w:val="24"/>
          <w:lang w:eastAsia="en-GB"/>
        </w:rPr>
        <w:t xml:space="preserve">The internet has become a major factor in radicalisation and recruitment. </w:t>
      </w:r>
      <w:r w:rsidR="002505BC" w:rsidRPr="002D3A1B">
        <w:rPr>
          <w:rFonts w:ascii="Arial" w:hAnsi="Arial" w:cs="Arial"/>
          <w:sz w:val="24"/>
          <w:szCs w:val="24"/>
          <w:lang w:eastAsia="en-GB"/>
        </w:rPr>
        <w:t xml:space="preserve">We will </w:t>
      </w:r>
      <w:r w:rsidR="00AD5D75" w:rsidRPr="002D3A1B">
        <w:rPr>
          <w:rFonts w:ascii="Arial" w:hAnsi="Arial" w:cs="Arial"/>
          <w:sz w:val="24"/>
          <w:szCs w:val="24"/>
          <w:lang w:eastAsia="en-GB"/>
        </w:rPr>
        <w:t xml:space="preserve">intervene </w:t>
      </w:r>
      <w:r w:rsidR="002505BC" w:rsidRPr="002D3A1B">
        <w:rPr>
          <w:rFonts w:ascii="Arial" w:hAnsi="Arial" w:cs="Arial"/>
          <w:sz w:val="24"/>
          <w:szCs w:val="24"/>
          <w:lang w:eastAsia="en-GB"/>
        </w:rPr>
        <w:t xml:space="preserve">where possible </w:t>
      </w:r>
      <w:r w:rsidR="00AD5D75" w:rsidRPr="002D3A1B">
        <w:rPr>
          <w:rFonts w:ascii="Arial" w:hAnsi="Arial" w:cs="Arial"/>
          <w:sz w:val="24"/>
          <w:szCs w:val="24"/>
          <w:lang w:eastAsia="en-GB"/>
        </w:rPr>
        <w:t xml:space="preserve">to prevent vulnerable children being radicalised. </w:t>
      </w:r>
    </w:p>
    <w:p w14:paraId="54EF0C17" w14:textId="77777777" w:rsidR="00710338" w:rsidRPr="002D3A1B" w:rsidRDefault="00710338" w:rsidP="00701E14">
      <w:pPr>
        <w:spacing w:line="240" w:lineRule="auto"/>
        <w:rPr>
          <w:rFonts w:ascii="Arial" w:hAnsi="Arial" w:cs="Arial"/>
          <w:sz w:val="24"/>
          <w:szCs w:val="24"/>
          <w:lang w:eastAsia="en-GB"/>
        </w:rPr>
      </w:pPr>
      <w:r w:rsidRPr="002D3A1B">
        <w:rPr>
          <w:rFonts w:ascii="Arial" w:hAnsi="Arial" w:cs="Arial"/>
          <w:sz w:val="24"/>
          <w:szCs w:val="24"/>
          <w:u w:val="single"/>
          <w:lang w:eastAsia="en-GB"/>
        </w:rPr>
        <w:t>Extremism</w:t>
      </w:r>
      <w:r w:rsidRPr="002D3A1B">
        <w:rPr>
          <w:rFonts w:ascii="Arial" w:hAnsi="Arial" w:cs="Arial"/>
          <w:sz w:val="24"/>
          <w:szCs w:val="24"/>
          <w:lang w:eastAsia="en-GB"/>
        </w:rPr>
        <w:t xml:space="preserve"> – vocal or active opposition to our fundamental </w:t>
      </w:r>
      <w:r w:rsidR="00E679DB">
        <w:rPr>
          <w:rFonts w:ascii="Arial" w:hAnsi="Arial" w:cs="Arial"/>
          <w:sz w:val="24"/>
          <w:szCs w:val="24"/>
          <w:lang w:eastAsia="en-GB"/>
        </w:rPr>
        <w:t xml:space="preserve">British </w:t>
      </w:r>
      <w:r w:rsidRPr="002D3A1B">
        <w:rPr>
          <w:rFonts w:ascii="Arial" w:hAnsi="Arial" w:cs="Arial"/>
          <w:sz w:val="24"/>
          <w:szCs w:val="24"/>
          <w:lang w:eastAsia="en-GB"/>
        </w:rPr>
        <w:t xml:space="preserve">values, including democracy, rule of law, individual liberty and mutual respect and tolerance of different faiths and beliefs. This also </w:t>
      </w:r>
      <w:r w:rsidR="002D3A1B" w:rsidRPr="002D3A1B">
        <w:rPr>
          <w:rFonts w:ascii="Arial" w:hAnsi="Arial" w:cs="Arial"/>
          <w:sz w:val="24"/>
          <w:szCs w:val="24"/>
          <w:lang w:eastAsia="en-GB"/>
        </w:rPr>
        <w:t>includes</w:t>
      </w:r>
      <w:r w:rsidRPr="002D3A1B">
        <w:rPr>
          <w:rFonts w:ascii="Arial" w:hAnsi="Arial" w:cs="Arial"/>
          <w:sz w:val="24"/>
          <w:szCs w:val="24"/>
          <w:lang w:eastAsia="en-GB"/>
        </w:rPr>
        <w:t xml:space="preserve"> calling for the death of members of the armed forces.</w:t>
      </w:r>
    </w:p>
    <w:p w14:paraId="71AFBEBF" w14:textId="0DABA0FC" w:rsidR="00710338" w:rsidRDefault="00710338" w:rsidP="00701E14">
      <w:pPr>
        <w:spacing w:line="240" w:lineRule="auto"/>
        <w:rPr>
          <w:rFonts w:ascii="Arial" w:hAnsi="Arial" w:cs="Arial"/>
          <w:color w:val="4EA72E"/>
          <w:sz w:val="24"/>
          <w:szCs w:val="24"/>
          <w:lang w:eastAsia="en-GB"/>
        </w:rPr>
      </w:pPr>
      <w:r>
        <w:rPr>
          <w:rFonts w:ascii="Arial" w:hAnsi="Arial" w:cs="Arial"/>
          <w:color w:val="4EA72E"/>
          <w:sz w:val="24"/>
          <w:szCs w:val="24"/>
          <w:u w:val="single"/>
          <w:lang w:eastAsia="en-GB"/>
        </w:rPr>
        <w:t>Radicalisation</w:t>
      </w:r>
      <w:r>
        <w:rPr>
          <w:rFonts w:ascii="Arial" w:hAnsi="Arial" w:cs="Arial"/>
          <w:color w:val="4EA72E"/>
          <w:sz w:val="24"/>
          <w:szCs w:val="24"/>
          <w:lang w:eastAsia="en-GB"/>
        </w:rPr>
        <w:t xml:space="preserve"> – refers to the process </w:t>
      </w:r>
      <w:r w:rsidR="00E54CD2">
        <w:rPr>
          <w:rFonts w:ascii="Arial" w:hAnsi="Arial" w:cs="Arial"/>
          <w:color w:val="4EA72E"/>
          <w:sz w:val="24"/>
          <w:szCs w:val="24"/>
          <w:lang w:eastAsia="en-GB"/>
        </w:rPr>
        <w:t>of</w:t>
      </w:r>
      <w:r>
        <w:rPr>
          <w:rFonts w:ascii="Arial" w:hAnsi="Arial" w:cs="Arial"/>
          <w:color w:val="4EA72E"/>
          <w:sz w:val="24"/>
          <w:szCs w:val="24"/>
          <w:lang w:eastAsia="en-GB"/>
        </w:rPr>
        <w:t xml:space="preserve"> a </w:t>
      </w:r>
      <w:r w:rsidR="0004735B">
        <w:rPr>
          <w:rFonts w:ascii="Arial" w:hAnsi="Arial" w:cs="Arial"/>
          <w:color w:val="4EA72E"/>
          <w:sz w:val="24"/>
          <w:szCs w:val="24"/>
          <w:lang w:eastAsia="en-GB"/>
        </w:rPr>
        <w:t>legitimising</w:t>
      </w:r>
      <w:r>
        <w:rPr>
          <w:rFonts w:ascii="Arial" w:hAnsi="Arial" w:cs="Arial"/>
          <w:color w:val="4EA72E"/>
          <w:sz w:val="24"/>
          <w:szCs w:val="24"/>
          <w:lang w:eastAsia="en-GB"/>
        </w:rPr>
        <w:t xml:space="preserve"> support </w:t>
      </w:r>
      <w:r w:rsidR="0004735B">
        <w:rPr>
          <w:rFonts w:ascii="Arial" w:hAnsi="Arial" w:cs="Arial"/>
          <w:color w:val="4EA72E"/>
          <w:sz w:val="24"/>
          <w:szCs w:val="24"/>
          <w:lang w:eastAsia="en-GB"/>
        </w:rPr>
        <w:t xml:space="preserve">for, or use of, </w:t>
      </w:r>
      <w:r>
        <w:rPr>
          <w:rFonts w:ascii="Arial" w:hAnsi="Arial" w:cs="Arial"/>
          <w:color w:val="4EA72E"/>
          <w:sz w:val="24"/>
          <w:szCs w:val="24"/>
          <w:lang w:eastAsia="en-GB"/>
        </w:rPr>
        <w:t>terroris</w:t>
      </w:r>
      <w:r w:rsidR="0004735B">
        <w:rPr>
          <w:rFonts w:ascii="Arial" w:hAnsi="Arial" w:cs="Arial"/>
          <w:color w:val="4EA72E"/>
          <w:sz w:val="24"/>
          <w:szCs w:val="24"/>
          <w:lang w:eastAsia="en-GB"/>
        </w:rPr>
        <w:t>t violence.</w:t>
      </w:r>
    </w:p>
    <w:p w14:paraId="7E3590E8" w14:textId="77777777" w:rsidR="00710338" w:rsidRPr="002D3A1B" w:rsidRDefault="00710338" w:rsidP="00701E14">
      <w:pPr>
        <w:spacing w:line="240" w:lineRule="auto"/>
        <w:rPr>
          <w:rFonts w:ascii="Arial" w:hAnsi="Arial" w:cs="Arial"/>
          <w:sz w:val="24"/>
          <w:szCs w:val="24"/>
          <w:lang w:eastAsia="en-GB"/>
        </w:rPr>
      </w:pPr>
      <w:r w:rsidRPr="002D3A1B">
        <w:rPr>
          <w:rFonts w:ascii="Arial" w:hAnsi="Arial" w:cs="Arial"/>
          <w:sz w:val="24"/>
          <w:szCs w:val="24"/>
          <w:u w:val="single"/>
          <w:lang w:eastAsia="en-GB"/>
        </w:rPr>
        <w:t>Terrorism</w:t>
      </w:r>
      <w:r w:rsidRPr="002D3A1B">
        <w:rPr>
          <w:rFonts w:ascii="Arial" w:hAnsi="Arial" w:cs="Arial"/>
          <w:sz w:val="24"/>
          <w:szCs w:val="24"/>
          <w:lang w:eastAsia="en-GB"/>
        </w:rPr>
        <w:t xml:space="preserve"> – an action that endangers or courses serious violence to a person/people; causes serious damage to property</w:t>
      </w:r>
      <w:r w:rsidR="004822CA" w:rsidRPr="002D3A1B">
        <w:rPr>
          <w:rFonts w:ascii="Arial" w:hAnsi="Arial" w:cs="Arial"/>
          <w:sz w:val="24"/>
          <w:szCs w:val="24"/>
          <w:lang w:eastAsia="en-GB"/>
        </w:rPr>
        <w:t xml:space="preserve">; </w:t>
      </w:r>
      <w:r w:rsidRPr="002D3A1B">
        <w:rPr>
          <w:rFonts w:ascii="Arial" w:hAnsi="Arial" w:cs="Arial"/>
          <w:sz w:val="24"/>
          <w:szCs w:val="24"/>
          <w:lang w:eastAsia="en-GB"/>
        </w:rPr>
        <w:t>or seriously interferes or disrupts an electronic system. The use or threat must be designed to influence the government or to intimidate the public and is made for the purpose of adv</w:t>
      </w:r>
      <w:r w:rsidR="00AF645A" w:rsidRPr="002D3A1B">
        <w:rPr>
          <w:rFonts w:ascii="Arial" w:hAnsi="Arial" w:cs="Arial"/>
          <w:sz w:val="24"/>
          <w:szCs w:val="24"/>
          <w:lang w:eastAsia="en-GB"/>
        </w:rPr>
        <w:t xml:space="preserve">ancing a political, </w:t>
      </w:r>
      <w:r w:rsidR="002D3A1B" w:rsidRPr="002D3A1B">
        <w:rPr>
          <w:rFonts w:ascii="Arial" w:hAnsi="Arial" w:cs="Arial"/>
          <w:sz w:val="24"/>
          <w:szCs w:val="24"/>
          <w:lang w:eastAsia="en-GB"/>
        </w:rPr>
        <w:t>religious,</w:t>
      </w:r>
      <w:r w:rsidR="00AF645A" w:rsidRPr="002D3A1B">
        <w:rPr>
          <w:rFonts w:ascii="Arial" w:hAnsi="Arial" w:cs="Arial"/>
          <w:sz w:val="24"/>
          <w:szCs w:val="24"/>
          <w:lang w:eastAsia="en-GB"/>
        </w:rPr>
        <w:t xml:space="preserve"> or</w:t>
      </w:r>
      <w:r w:rsidRPr="002D3A1B">
        <w:rPr>
          <w:rFonts w:ascii="Arial" w:hAnsi="Arial" w:cs="Arial"/>
          <w:sz w:val="24"/>
          <w:szCs w:val="24"/>
          <w:lang w:eastAsia="en-GB"/>
        </w:rPr>
        <w:t xml:space="preserve"> ideological cause.</w:t>
      </w:r>
    </w:p>
    <w:p w14:paraId="6805074B" w14:textId="77777777" w:rsidR="00AD5D75" w:rsidRPr="002D3A1B" w:rsidRDefault="00AD5D75" w:rsidP="00701E14">
      <w:pPr>
        <w:spacing w:line="240" w:lineRule="auto"/>
        <w:rPr>
          <w:rFonts w:ascii="Arial" w:hAnsi="Arial" w:cs="Arial"/>
          <w:sz w:val="24"/>
          <w:szCs w:val="24"/>
          <w:lang w:eastAsia="en-GB"/>
        </w:rPr>
      </w:pPr>
      <w:r w:rsidRPr="002D3A1B">
        <w:rPr>
          <w:rFonts w:ascii="Arial" w:hAnsi="Arial" w:cs="Arial"/>
          <w:sz w:val="24"/>
          <w:szCs w:val="24"/>
          <w:lang w:eastAsia="en-GB"/>
        </w:rPr>
        <w:t xml:space="preserve">As with all other forms of abuse, staff should be confident in identifying pupils at risk and act proportionately. </w:t>
      </w:r>
    </w:p>
    <w:p w14:paraId="23F5C18F" w14:textId="77777777" w:rsidR="00BF3CEF" w:rsidRPr="002D3A1B" w:rsidRDefault="005329C0" w:rsidP="00701E14">
      <w:pPr>
        <w:spacing w:line="240" w:lineRule="auto"/>
        <w:rPr>
          <w:rFonts w:ascii="Arial" w:hAnsi="Arial" w:cs="Arial"/>
          <w:sz w:val="24"/>
          <w:szCs w:val="24"/>
          <w:lang w:eastAsia="en-GB"/>
        </w:rPr>
      </w:pPr>
      <w:r w:rsidRPr="002D3A1B">
        <w:rPr>
          <w:rFonts w:ascii="Arial" w:hAnsi="Arial" w:cs="Arial"/>
          <w:sz w:val="24"/>
          <w:szCs w:val="24"/>
          <w:lang w:eastAsia="en-GB"/>
        </w:rPr>
        <w:t xml:space="preserve">The DSL team is appropriately trained and be able to offer advice, </w:t>
      </w:r>
      <w:r w:rsidR="002D3A1B" w:rsidRPr="002D3A1B">
        <w:rPr>
          <w:rFonts w:ascii="Arial" w:hAnsi="Arial" w:cs="Arial"/>
          <w:sz w:val="24"/>
          <w:szCs w:val="24"/>
          <w:lang w:eastAsia="en-GB"/>
        </w:rPr>
        <w:t>support,</w:t>
      </w:r>
      <w:r w:rsidRPr="002D3A1B">
        <w:rPr>
          <w:rFonts w:ascii="Arial" w:hAnsi="Arial" w:cs="Arial"/>
          <w:sz w:val="24"/>
          <w:szCs w:val="24"/>
          <w:lang w:eastAsia="en-GB"/>
        </w:rPr>
        <w:t xml:space="preserve"> and information to other staff. W</w:t>
      </w:r>
      <w:r w:rsidR="00BF3CEF" w:rsidRPr="002D3A1B">
        <w:rPr>
          <w:rFonts w:ascii="Arial" w:hAnsi="Arial" w:cs="Arial"/>
          <w:sz w:val="24"/>
          <w:szCs w:val="24"/>
          <w:lang w:eastAsia="en-GB"/>
        </w:rPr>
        <w:t>e will work with other partn</w:t>
      </w:r>
      <w:r w:rsidR="00E91FD2" w:rsidRPr="002D3A1B">
        <w:rPr>
          <w:rFonts w:ascii="Arial" w:hAnsi="Arial" w:cs="Arial"/>
          <w:sz w:val="24"/>
          <w:szCs w:val="24"/>
          <w:lang w:eastAsia="en-GB"/>
        </w:rPr>
        <w:t xml:space="preserve">ers including the </w:t>
      </w:r>
      <w:r w:rsidRPr="002D3A1B">
        <w:rPr>
          <w:rFonts w:ascii="Arial" w:hAnsi="Arial" w:cs="Arial"/>
          <w:sz w:val="24"/>
          <w:szCs w:val="24"/>
          <w:lang w:eastAsia="en-GB"/>
        </w:rPr>
        <w:t xml:space="preserve">Prevent Police officer and </w:t>
      </w:r>
      <w:r w:rsidR="00E91FD2" w:rsidRPr="002D3A1B">
        <w:rPr>
          <w:rFonts w:ascii="Arial" w:hAnsi="Arial" w:cs="Arial"/>
          <w:sz w:val="24"/>
          <w:szCs w:val="24"/>
          <w:lang w:eastAsia="en-GB"/>
        </w:rPr>
        <w:t xml:space="preserve">Channel Panel – a voluntary confidential support program for those who are considered vulnerable to being drawn into terrorism. </w:t>
      </w:r>
    </w:p>
    <w:p w14:paraId="260F4159" w14:textId="77777777" w:rsidR="00BF3CEF" w:rsidRPr="002D3A1B" w:rsidRDefault="00BF3CEF" w:rsidP="00701E14">
      <w:pPr>
        <w:spacing w:line="240" w:lineRule="auto"/>
        <w:rPr>
          <w:rFonts w:ascii="Arial" w:hAnsi="Arial" w:cs="Arial"/>
          <w:sz w:val="24"/>
          <w:szCs w:val="24"/>
          <w:lang w:eastAsia="en-GB"/>
        </w:rPr>
      </w:pPr>
      <w:r w:rsidRPr="002D3A1B">
        <w:rPr>
          <w:rFonts w:ascii="Arial" w:hAnsi="Arial" w:cs="Arial"/>
          <w:sz w:val="24"/>
          <w:szCs w:val="24"/>
          <w:lang w:eastAsia="en-GB"/>
        </w:rPr>
        <w:t>We will ensure safe internet filters are in place and ensure our pupils are educated in online safety.</w:t>
      </w:r>
    </w:p>
    <w:p w14:paraId="324AC83A" w14:textId="77777777" w:rsidR="007C7E74" w:rsidRPr="008B1D07" w:rsidRDefault="00D943F3" w:rsidP="00896FA5">
      <w:pPr>
        <w:rPr>
          <w:rStyle w:val="Hyperlink"/>
          <w:b/>
          <w:bCs/>
          <w:sz w:val="24"/>
          <w:szCs w:val="24"/>
        </w:rPr>
      </w:pPr>
      <w:r w:rsidRPr="002D3A1B">
        <w:rPr>
          <w:rFonts w:ascii="Arial" w:hAnsi="Arial" w:cs="Arial"/>
          <w:sz w:val="24"/>
          <w:szCs w:val="24"/>
          <w:lang w:eastAsia="en-GB"/>
        </w:rPr>
        <w:t>Resources to educate pupils</w:t>
      </w:r>
      <w:r w:rsidRPr="002D3A1B">
        <w:rPr>
          <w:rFonts w:ascii="Arial" w:hAnsi="Arial" w:cs="Arial"/>
          <w:b/>
          <w:sz w:val="24"/>
          <w:szCs w:val="24"/>
          <w:lang w:eastAsia="en-GB"/>
        </w:rPr>
        <w:t>;</w:t>
      </w:r>
      <w:r>
        <w:rPr>
          <w:rFonts w:ascii="Arial" w:hAnsi="Arial" w:cs="Arial"/>
          <w:b/>
          <w:lang w:eastAsia="en-GB"/>
        </w:rPr>
        <w:t xml:space="preserve"> </w:t>
      </w:r>
      <w:hyperlink r:id="rId103" w:history="1">
        <w:r w:rsidR="00503049" w:rsidRPr="008B1D07">
          <w:rPr>
            <w:rStyle w:val="Hyperlink"/>
            <w:b/>
            <w:bCs/>
            <w:sz w:val="24"/>
            <w:szCs w:val="24"/>
          </w:rPr>
          <w:t>Educate Against Hate - Prevent Radicalisation &amp; Extremism</w:t>
        </w:r>
      </w:hyperlink>
    </w:p>
    <w:p w14:paraId="79F02B30" w14:textId="77777777" w:rsidR="00965E97" w:rsidRPr="008B1D07" w:rsidRDefault="009D7152" w:rsidP="008B1D07">
      <w:pPr>
        <w:rPr>
          <w:rStyle w:val="Hyperlink"/>
          <w:b/>
          <w:bCs/>
          <w:sz w:val="24"/>
          <w:szCs w:val="24"/>
        </w:rPr>
      </w:pPr>
      <w:hyperlink r:id="rId104" w:history="1">
        <w:r w:rsidR="00965E97" w:rsidRPr="008B1D07">
          <w:rPr>
            <w:rStyle w:val="Hyperlink"/>
            <w:b/>
            <w:bCs/>
            <w:sz w:val="24"/>
            <w:szCs w:val="24"/>
          </w:rPr>
          <w:t>Prevent in Wakefield - Wakefield Council</w:t>
        </w:r>
      </w:hyperlink>
    </w:p>
    <w:p w14:paraId="0DB5D3A4" w14:textId="4B994828" w:rsidR="002D3A1B" w:rsidRPr="00C367DE" w:rsidRDefault="00524FC4" w:rsidP="0082361A">
      <w:pPr>
        <w:spacing w:after="240" w:line="240" w:lineRule="auto"/>
        <w:rPr>
          <w:rFonts w:ascii="Arial" w:hAnsi="Arial" w:cs="Arial"/>
          <w:b/>
          <w:color w:val="EE0000"/>
          <w:sz w:val="24"/>
          <w:szCs w:val="24"/>
          <w:lang w:eastAsia="en-GB"/>
        </w:rPr>
      </w:pPr>
      <w:r w:rsidRPr="00394A96">
        <w:rPr>
          <w:rFonts w:ascii="Arial" w:hAnsi="Arial" w:cs="Arial"/>
          <w:b/>
          <w:color w:val="000000"/>
          <w:sz w:val="24"/>
          <w:szCs w:val="24"/>
          <w:lang w:eastAsia="en-GB"/>
        </w:rPr>
        <w:t xml:space="preserve">Our Prevent Lead is </w:t>
      </w:r>
      <w:r w:rsidR="001A205C">
        <w:rPr>
          <w:rFonts w:ascii="Arial" w:hAnsi="Arial" w:cs="Arial"/>
          <w:b/>
          <w:color w:val="000000"/>
          <w:sz w:val="24"/>
          <w:szCs w:val="24"/>
          <w:lang w:eastAsia="en-GB"/>
        </w:rPr>
        <w:t xml:space="preserve">Mrs Birdsall </w:t>
      </w:r>
      <w:r w:rsidRPr="001A205C">
        <w:rPr>
          <w:rFonts w:ascii="Arial" w:hAnsi="Arial" w:cs="Arial"/>
          <w:b/>
          <w:sz w:val="24"/>
          <w:szCs w:val="24"/>
          <w:lang w:eastAsia="en-GB"/>
        </w:rPr>
        <w:t xml:space="preserve">and </w:t>
      </w:r>
      <w:r w:rsidR="001A205C" w:rsidRPr="001A205C">
        <w:rPr>
          <w:rFonts w:ascii="Arial" w:hAnsi="Arial" w:cs="Arial"/>
          <w:b/>
          <w:sz w:val="24"/>
          <w:szCs w:val="24"/>
          <w:lang w:eastAsia="en-GB"/>
        </w:rPr>
        <w:t xml:space="preserve">she </w:t>
      </w:r>
      <w:r w:rsidRPr="001A205C">
        <w:rPr>
          <w:rFonts w:ascii="Arial" w:hAnsi="Arial" w:cs="Arial"/>
          <w:b/>
          <w:sz w:val="24"/>
          <w:szCs w:val="24"/>
          <w:lang w:eastAsia="en-GB"/>
        </w:rPr>
        <w:t>has signed up to regular newsletters)</w:t>
      </w:r>
      <w:r w:rsidR="00C367DE" w:rsidRPr="001A205C">
        <w:rPr>
          <w:rFonts w:ascii="Arial" w:hAnsi="Arial" w:cs="Arial"/>
          <w:b/>
          <w:sz w:val="24"/>
          <w:szCs w:val="24"/>
          <w:lang w:eastAsia="en-GB"/>
        </w:rPr>
        <w:t xml:space="preserve"> </w:t>
      </w:r>
      <w:hyperlink r:id="rId105" w:history="1">
        <w:r w:rsidR="00C367DE" w:rsidRPr="001A205C">
          <w:rPr>
            <w:rStyle w:val="Hyperlink"/>
            <w:rFonts w:ascii="Arial" w:hAnsi="Arial" w:cs="Arial"/>
            <w:b/>
            <w:color w:val="auto"/>
            <w:sz w:val="24"/>
            <w:szCs w:val="24"/>
            <w:lang w:eastAsia="en-GB"/>
          </w:rPr>
          <w:t>Regional Prevent education coordinators - GOV.UK</w:t>
        </w:r>
      </w:hyperlink>
    </w:p>
    <w:p w14:paraId="1384F028" w14:textId="77777777" w:rsidR="008A1C68" w:rsidRPr="002A3BE2" w:rsidRDefault="008A1C68" w:rsidP="0082361A">
      <w:pPr>
        <w:spacing w:after="240" w:line="240" w:lineRule="auto"/>
        <w:rPr>
          <w:rFonts w:ascii="Arial" w:hAnsi="Arial" w:cs="Arial"/>
          <w:b/>
          <w:sz w:val="24"/>
          <w:szCs w:val="24"/>
          <w:lang w:eastAsia="en-GB"/>
        </w:rPr>
      </w:pPr>
      <w:r w:rsidRPr="002A3BE2">
        <w:rPr>
          <w:rFonts w:ascii="Arial" w:hAnsi="Arial" w:cs="Arial"/>
          <w:b/>
          <w:sz w:val="24"/>
          <w:szCs w:val="24"/>
          <w:lang w:eastAsia="en-GB"/>
        </w:rPr>
        <w:t>Private Fostering</w:t>
      </w:r>
    </w:p>
    <w:p w14:paraId="6DFDDD22" w14:textId="77777777" w:rsidR="008A1C68" w:rsidRPr="002D3A1B" w:rsidRDefault="008A1C68" w:rsidP="0082361A">
      <w:pPr>
        <w:spacing w:after="240" w:line="240" w:lineRule="auto"/>
        <w:rPr>
          <w:rFonts w:ascii="Arial" w:hAnsi="Arial" w:cs="Arial"/>
          <w:sz w:val="24"/>
          <w:szCs w:val="24"/>
          <w:lang w:eastAsia="en-GB"/>
        </w:rPr>
      </w:pPr>
      <w:r w:rsidRPr="002D3A1B">
        <w:rPr>
          <w:rFonts w:ascii="Arial" w:hAnsi="Arial" w:cs="Arial"/>
          <w:sz w:val="24"/>
          <w:szCs w:val="24"/>
          <w:lang w:val="en-US"/>
        </w:rPr>
        <w:t>A private fostering arrangement is one that is made privately (without the involvement of a local authority) for the care of a child under the age of 16 years (under 18, if disabled) by someone other than a parent or close relative, in their own home, with the intention that it should last for 28 days or more. (*Close family relative is defined as a ‘grandparent, brother, sister, uncle or aunt’ and includes half-siblin</w:t>
      </w:r>
      <w:r w:rsidR="007747E6" w:rsidRPr="002D3A1B">
        <w:rPr>
          <w:rFonts w:ascii="Arial" w:hAnsi="Arial" w:cs="Arial"/>
          <w:sz w:val="24"/>
          <w:szCs w:val="24"/>
          <w:lang w:val="en-US"/>
        </w:rPr>
        <w:t xml:space="preserve">gs and </w:t>
      </w:r>
      <w:r w:rsidR="002D3A1B" w:rsidRPr="002D3A1B">
        <w:rPr>
          <w:rFonts w:ascii="Arial" w:hAnsi="Arial" w:cs="Arial"/>
          <w:sz w:val="24"/>
          <w:szCs w:val="24"/>
          <w:lang w:val="en-US"/>
        </w:rPr>
        <w:t>stepparents</w:t>
      </w:r>
      <w:r w:rsidR="007747E6" w:rsidRPr="002D3A1B">
        <w:rPr>
          <w:rFonts w:ascii="Arial" w:hAnsi="Arial" w:cs="Arial"/>
          <w:sz w:val="24"/>
          <w:szCs w:val="24"/>
          <w:lang w:val="en-US"/>
        </w:rPr>
        <w:t>; it does NOT</w:t>
      </w:r>
      <w:r w:rsidRPr="002D3A1B">
        <w:rPr>
          <w:rFonts w:ascii="Arial" w:hAnsi="Arial" w:cs="Arial"/>
          <w:sz w:val="24"/>
          <w:szCs w:val="24"/>
          <w:lang w:val="en-US"/>
        </w:rPr>
        <w:t xml:space="preserve"> include great-aunts or uncles, great grandparents or cousins.)</w:t>
      </w:r>
    </w:p>
    <w:p w14:paraId="3F1960CE" w14:textId="77777777" w:rsidR="00EB2C2A" w:rsidRPr="002D3A1B" w:rsidRDefault="008A1C68" w:rsidP="0082361A">
      <w:pPr>
        <w:spacing w:after="240" w:line="240" w:lineRule="auto"/>
        <w:rPr>
          <w:rFonts w:ascii="Arial" w:hAnsi="Arial" w:cs="Arial"/>
          <w:sz w:val="24"/>
          <w:szCs w:val="24"/>
          <w:lang w:eastAsia="en-GB"/>
        </w:rPr>
      </w:pPr>
      <w:r w:rsidRPr="002D3A1B">
        <w:rPr>
          <w:rFonts w:ascii="Arial" w:hAnsi="Arial" w:cs="Arial"/>
          <w:sz w:val="24"/>
          <w:szCs w:val="24"/>
          <w:lang w:eastAsia="en-GB"/>
        </w:rPr>
        <w:t xml:space="preserve">The school will follow </w:t>
      </w:r>
      <w:r w:rsidR="0051673E" w:rsidRPr="002D3A1B">
        <w:rPr>
          <w:rFonts w:ascii="Arial" w:hAnsi="Arial" w:cs="Arial"/>
          <w:sz w:val="24"/>
          <w:szCs w:val="24"/>
          <w:lang w:eastAsia="en-GB"/>
        </w:rPr>
        <w:t xml:space="preserve">the legal </w:t>
      </w:r>
      <w:r w:rsidRPr="002D3A1B">
        <w:rPr>
          <w:rFonts w:ascii="Arial" w:hAnsi="Arial" w:cs="Arial"/>
          <w:sz w:val="24"/>
          <w:szCs w:val="24"/>
          <w:lang w:eastAsia="en-GB"/>
        </w:rPr>
        <w:t>requiremen</w:t>
      </w:r>
      <w:r w:rsidR="00D2564A" w:rsidRPr="002D3A1B">
        <w:rPr>
          <w:rFonts w:ascii="Arial" w:hAnsi="Arial" w:cs="Arial"/>
          <w:sz w:val="24"/>
          <w:szCs w:val="24"/>
          <w:lang w:eastAsia="en-GB"/>
        </w:rPr>
        <w:t xml:space="preserve">ts of reporting </w:t>
      </w:r>
      <w:r w:rsidR="00D63233" w:rsidRPr="002D3A1B">
        <w:rPr>
          <w:rFonts w:ascii="Arial" w:hAnsi="Arial" w:cs="Arial"/>
          <w:sz w:val="24"/>
          <w:szCs w:val="24"/>
          <w:lang w:eastAsia="en-GB"/>
        </w:rPr>
        <w:t xml:space="preserve">to the Local Authority </w:t>
      </w:r>
      <w:r w:rsidR="00D2564A" w:rsidRPr="002D3A1B">
        <w:rPr>
          <w:rFonts w:ascii="Arial" w:hAnsi="Arial" w:cs="Arial"/>
          <w:sz w:val="24"/>
          <w:szCs w:val="24"/>
          <w:lang w:eastAsia="en-GB"/>
        </w:rPr>
        <w:t>as set out by WSCP</w:t>
      </w:r>
      <w:r w:rsidRPr="002D3A1B">
        <w:rPr>
          <w:rFonts w:ascii="Arial" w:hAnsi="Arial" w:cs="Arial"/>
          <w:sz w:val="24"/>
          <w:szCs w:val="24"/>
          <w:lang w:eastAsia="en-GB"/>
        </w:rPr>
        <w:t>.</w:t>
      </w:r>
    </w:p>
    <w:p w14:paraId="4BA397A0" w14:textId="77777777" w:rsidR="003B12A4" w:rsidRPr="00DD30B8" w:rsidRDefault="009D7152" w:rsidP="00DD30B8">
      <w:pPr>
        <w:rPr>
          <w:rStyle w:val="Hyperlink"/>
          <w:b/>
          <w:bCs/>
          <w:sz w:val="24"/>
          <w:szCs w:val="24"/>
        </w:rPr>
      </w:pPr>
      <w:hyperlink r:id="rId106" w:history="1">
        <w:r w:rsidR="003B12A4" w:rsidRPr="00DD30B8">
          <w:rPr>
            <w:rStyle w:val="Hyperlink"/>
            <w:b/>
            <w:bCs/>
            <w:sz w:val="24"/>
            <w:szCs w:val="24"/>
          </w:rPr>
          <w:t>Private Fostering • Wakefield Safeguarding Children (wakefieldscp.org.uk)</w:t>
        </w:r>
      </w:hyperlink>
    </w:p>
    <w:p w14:paraId="5DFCB854" w14:textId="77777777" w:rsidR="002D3A1B" w:rsidRDefault="002D3A1B" w:rsidP="0082361A">
      <w:pPr>
        <w:spacing w:after="240" w:line="240" w:lineRule="auto"/>
        <w:rPr>
          <w:rFonts w:ascii="Arial" w:hAnsi="Arial" w:cs="Arial"/>
          <w:b/>
          <w:sz w:val="24"/>
          <w:szCs w:val="24"/>
          <w:lang w:eastAsia="en-GB"/>
        </w:rPr>
      </w:pPr>
    </w:p>
    <w:p w14:paraId="43385B3D" w14:textId="77777777" w:rsidR="00D5226A" w:rsidRDefault="00D5226A" w:rsidP="0082361A">
      <w:pPr>
        <w:spacing w:after="240" w:line="240" w:lineRule="auto"/>
        <w:rPr>
          <w:rFonts w:ascii="Arial" w:hAnsi="Arial" w:cs="Arial"/>
          <w:b/>
          <w:sz w:val="24"/>
          <w:szCs w:val="24"/>
          <w:lang w:eastAsia="en-GB"/>
        </w:rPr>
      </w:pPr>
      <w:r w:rsidRPr="002A3BE2">
        <w:rPr>
          <w:rFonts w:ascii="Arial" w:hAnsi="Arial" w:cs="Arial"/>
          <w:b/>
          <w:sz w:val="24"/>
          <w:szCs w:val="24"/>
          <w:lang w:eastAsia="en-GB"/>
        </w:rPr>
        <w:t>Homelessness</w:t>
      </w:r>
    </w:p>
    <w:p w14:paraId="6410FC23" w14:textId="77777777" w:rsidR="00E91FD2" w:rsidRPr="00E91FD2" w:rsidRDefault="00E91FD2" w:rsidP="0082361A">
      <w:pPr>
        <w:spacing w:after="240" w:line="240" w:lineRule="auto"/>
        <w:rPr>
          <w:rFonts w:ascii="Arial" w:hAnsi="Arial" w:cs="Arial"/>
          <w:sz w:val="24"/>
          <w:szCs w:val="24"/>
          <w:lang w:eastAsia="en-GB"/>
        </w:rPr>
      </w:pPr>
      <w:r w:rsidRPr="00E91FD2">
        <w:rPr>
          <w:rFonts w:ascii="Arial" w:hAnsi="Arial" w:cs="Arial"/>
          <w:sz w:val="24"/>
          <w:szCs w:val="24"/>
          <w:lang w:eastAsia="en-GB"/>
        </w:rPr>
        <w:t>Wakefield procedures and support</w:t>
      </w:r>
      <w:r w:rsidR="00D63233">
        <w:rPr>
          <w:rFonts w:ascii="Arial" w:hAnsi="Arial" w:cs="Arial"/>
          <w:sz w:val="24"/>
          <w:szCs w:val="24"/>
          <w:lang w:eastAsia="en-GB"/>
        </w:rPr>
        <w:t>,</w:t>
      </w:r>
      <w:r w:rsidRPr="00E91FD2">
        <w:rPr>
          <w:rFonts w:ascii="Arial" w:hAnsi="Arial" w:cs="Arial"/>
          <w:sz w:val="24"/>
          <w:szCs w:val="24"/>
          <w:lang w:eastAsia="en-GB"/>
        </w:rPr>
        <w:t xml:space="preserve"> including 16 and 17 year olds;</w:t>
      </w:r>
    </w:p>
    <w:p w14:paraId="7AA5C7C4" w14:textId="77777777" w:rsidR="00965E97" w:rsidRPr="00DD30B8" w:rsidRDefault="009D7152" w:rsidP="00DD30B8">
      <w:pPr>
        <w:rPr>
          <w:rStyle w:val="Hyperlink"/>
          <w:b/>
          <w:bCs/>
          <w:sz w:val="24"/>
          <w:szCs w:val="24"/>
        </w:rPr>
      </w:pPr>
      <w:hyperlink r:id="rId107" w:history="1">
        <w:r w:rsidR="00965E97" w:rsidRPr="00DD30B8">
          <w:rPr>
            <w:rStyle w:val="Hyperlink"/>
            <w:b/>
            <w:bCs/>
            <w:sz w:val="24"/>
            <w:szCs w:val="24"/>
          </w:rPr>
          <w:t>Accommodation for homeless 16/17-year-olds - Wakefield Council</w:t>
        </w:r>
      </w:hyperlink>
    </w:p>
    <w:p w14:paraId="44EDB07A" w14:textId="63B273E9" w:rsidR="002D3A1B" w:rsidRDefault="00023441" w:rsidP="0082361A">
      <w:pPr>
        <w:spacing w:after="240" w:line="240" w:lineRule="auto"/>
        <w:rPr>
          <w:rFonts w:ascii="Arial" w:hAnsi="Arial" w:cs="Arial"/>
          <w:b/>
          <w:color w:val="4EA72E"/>
          <w:sz w:val="24"/>
          <w:szCs w:val="24"/>
          <w:lang w:eastAsia="en-GB"/>
        </w:rPr>
      </w:pPr>
      <w:r>
        <w:rPr>
          <w:rFonts w:ascii="Arial" w:hAnsi="Arial" w:cs="Arial"/>
          <w:b/>
          <w:color w:val="4EA72E"/>
          <w:sz w:val="24"/>
          <w:szCs w:val="24"/>
          <w:lang w:eastAsia="en-GB"/>
        </w:rPr>
        <w:lastRenderedPageBreak/>
        <w:t>Temporary accommodation notification duty</w:t>
      </w:r>
    </w:p>
    <w:p w14:paraId="66EB2BA1" w14:textId="172BFB89" w:rsidR="003560A3" w:rsidRDefault="003560A3" w:rsidP="0082361A">
      <w:pPr>
        <w:spacing w:after="240" w:line="240" w:lineRule="auto"/>
        <w:rPr>
          <w:rFonts w:ascii="Arial" w:hAnsi="Arial" w:cs="Arial"/>
          <w:bCs/>
          <w:color w:val="4EA72E"/>
          <w:sz w:val="24"/>
          <w:szCs w:val="24"/>
          <w:lang w:eastAsia="en-GB"/>
        </w:rPr>
      </w:pPr>
      <w:r>
        <w:rPr>
          <w:rFonts w:ascii="Arial" w:hAnsi="Arial" w:cs="Arial"/>
          <w:bCs/>
          <w:color w:val="4EA72E"/>
          <w:sz w:val="24"/>
          <w:szCs w:val="24"/>
          <w:lang w:eastAsia="en-GB"/>
        </w:rPr>
        <w:t>This is where local housing authorities will notify schools when a child is placed in temporary accommodation</w:t>
      </w:r>
      <w:r w:rsidR="00CF1933">
        <w:rPr>
          <w:rFonts w:ascii="Arial" w:hAnsi="Arial" w:cs="Arial"/>
          <w:bCs/>
          <w:color w:val="4EA72E"/>
          <w:sz w:val="24"/>
          <w:szCs w:val="24"/>
          <w:lang w:eastAsia="en-GB"/>
        </w:rPr>
        <w:t>, when consent is given from parent.</w:t>
      </w:r>
      <w:r w:rsidR="00ED5E20">
        <w:rPr>
          <w:rFonts w:ascii="Arial" w:hAnsi="Arial" w:cs="Arial"/>
          <w:bCs/>
          <w:color w:val="4EA72E"/>
          <w:sz w:val="24"/>
          <w:szCs w:val="24"/>
          <w:lang w:eastAsia="en-GB"/>
        </w:rPr>
        <w:t xml:space="preserve"> School wil</w:t>
      </w:r>
      <w:r w:rsidR="009046DA">
        <w:rPr>
          <w:rFonts w:ascii="Arial" w:hAnsi="Arial" w:cs="Arial"/>
          <w:bCs/>
          <w:color w:val="4EA72E"/>
          <w:sz w:val="24"/>
          <w:szCs w:val="24"/>
          <w:lang w:eastAsia="en-GB"/>
        </w:rPr>
        <w:t>l</w:t>
      </w:r>
      <w:r w:rsidR="00ED5E20">
        <w:rPr>
          <w:rFonts w:ascii="Arial" w:hAnsi="Arial" w:cs="Arial"/>
          <w:bCs/>
          <w:color w:val="4EA72E"/>
          <w:sz w:val="24"/>
          <w:szCs w:val="24"/>
          <w:lang w:eastAsia="en-GB"/>
        </w:rPr>
        <w:t xml:space="preserve"> then support the child and family to improve outcomes</w:t>
      </w:r>
      <w:r w:rsidR="009046DA">
        <w:rPr>
          <w:rFonts w:ascii="Arial" w:hAnsi="Arial" w:cs="Arial"/>
          <w:bCs/>
          <w:color w:val="4EA72E"/>
          <w:sz w:val="24"/>
          <w:szCs w:val="24"/>
          <w:lang w:eastAsia="en-GB"/>
        </w:rPr>
        <w:t>. This does not replace existing reporting procedures if there are any concerns.</w:t>
      </w:r>
    </w:p>
    <w:p w14:paraId="6D97FEFA" w14:textId="77777777" w:rsidR="00D5226A" w:rsidRPr="002A3BE2" w:rsidRDefault="00690C62" w:rsidP="0082361A">
      <w:pPr>
        <w:spacing w:after="240" w:line="240" w:lineRule="auto"/>
        <w:rPr>
          <w:rFonts w:ascii="Arial" w:hAnsi="Arial" w:cs="Arial"/>
          <w:b/>
          <w:sz w:val="24"/>
          <w:szCs w:val="24"/>
          <w:lang w:eastAsia="en-GB"/>
        </w:rPr>
      </w:pPr>
      <w:r w:rsidRPr="002A3BE2">
        <w:rPr>
          <w:rFonts w:ascii="Arial" w:hAnsi="Arial" w:cs="Arial"/>
          <w:b/>
          <w:sz w:val="24"/>
          <w:szCs w:val="24"/>
          <w:lang w:eastAsia="en-GB"/>
        </w:rPr>
        <w:t>Drug Use</w:t>
      </w:r>
    </w:p>
    <w:p w14:paraId="7B1DA1AC" w14:textId="77777777" w:rsidR="00690C62" w:rsidRPr="002D3A1B" w:rsidRDefault="00E91FD2" w:rsidP="00896FA5">
      <w:pPr>
        <w:rPr>
          <w:rFonts w:ascii="Arial" w:hAnsi="Arial" w:cs="Arial"/>
          <w:sz w:val="24"/>
          <w:szCs w:val="24"/>
          <w:lang w:eastAsia="en-GB"/>
        </w:rPr>
      </w:pPr>
      <w:r w:rsidRPr="002D3A1B">
        <w:rPr>
          <w:rFonts w:ascii="Arial" w:hAnsi="Arial" w:cs="Arial"/>
          <w:sz w:val="24"/>
          <w:szCs w:val="24"/>
          <w:lang w:eastAsia="en-GB"/>
        </w:rPr>
        <w:t>Local service – Turning Point Inspiring Recovery</w:t>
      </w:r>
    </w:p>
    <w:p w14:paraId="3AD03035" w14:textId="77777777" w:rsidR="002D3A1B" w:rsidRDefault="009D7152" w:rsidP="00DD30B8">
      <w:pPr>
        <w:autoSpaceDE w:val="0"/>
        <w:autoSpaceDN w:val="0"/>
        <w:adjustRightInd w:val="0"/>
        <w:spacing w:after="0" w:line="240" w:lineRule="auto"/>
        <w:rPr>
          <w:rStyle w:val="Hyperlink"/>
          <w:b/>
          <w:bCs/>
          <w:sz w:val="24"/>
          <w:szCs w:val="24"/>
        </w:rPr>
      </w:pPr>
      <w:hyperlink r:id="rId108" w:history="1">
        <w:r w:rsidR="003B12A4" w:rsidRPr="00DD30B8">
          <w:rPr>
            <w:rStyle w:val="Hyperlink"/>
            <w:b/>
            <w:bCs/>
            <w:sz w:val="24"/>
            <w:szCs w:val="24"/>
          </w:rPr>
          <w:t>Turning Point | Health &amp; Wellbeing (turning-point.co.uk)</w:t>
        </w:r>
      </w:hyperlink>
    </w:p>
    <w:p w14:paraId="5FD62A4F" w14:textId="77777777" w:rsidR="00DD30B8" w:rsidRPr="00DD30B8" w:rsidRDefault="00DD30B8" w:rsidP="00DD30B8">
      <w:pPr>
        <w:autoSpaceDE w:val="0"/>
        <w:autoSpaceDN w:val="0"/>
        <w:adjustRightInd w:val="0"/>
        <w:spacing w:after="0" w:line="240" w:lineRule="auto"/>
        <w:rPr>
          <w:rStyle w:val="Hyperlink"/>
          <w:b/>
          <w:bCs/>
          <w:sz w:val="24"/>
          <w:szCs w:val="24"/>
        </w:rPr>
      </w:pPr>
    </w:p>
    <w:p w14:paraId="3621F65C" w14:textId="77777777" w:rsidR="00690C62" w:rsidRPr="002D3A1B" w:rsidRDefault="00690C62" w:rsidP="00896FA5">
      <w:pPr>
        <w:rPr>
          <w:rFonts w:ascii="Arial" w:hAnsi="Arial" w:cs="Arial"/>
          <w:sz w:val="24"/>
          <w:szCs w:val="24"/>
          <w:lang w:eastAsia="en-GB"/>
        </w:rPr>
      </w:pPr>
      <w:r w:rsidRPr="002D3A1B">
        <w:rPr>
          <w:rFonts w:ascii="Arial" w:hAnsi="Arial" w:cs="Arial"/>
          <w:sz w:val="24"/>
          <w:szCs w:val="24"/>
          <w:lang w:eastAsia="en-GB"/>
        </w:rPr>
        <w:t xml:space="preserve">National </w:t>
      </w:r>
      <w:r w:rsidR="00D943F3" w:rsidRPr="002D3A1B">
        <w:rPr>
          <w:rFonts w:ascii="Arial" w:hAnsi="Arial" w:cs="Arial"/>
          <w:sz w:val="24"/>
          <w:szCs w:val="24"/>
          <w:lang w:eastAsia="en-GB"/>
        </w:rPr>
        <w:t xml:space="preserve">Drug </w:t>
      </w:r>
      <w:r w:rsidRPr="002D3A1B">
        <w:rPr>
          <w:rFonts w:ascii="Arial" w:hAnsi="Arial" w:cs="Arial"/>
          <w:sz w:val="24"/>
          <w:szCs w:val="24"/>
          <w:lang w:eastAsia="en-GB"/>
        </w:rPr>
        <w:t>website</w:t>
      </w:r>
    </w:p>
    <w:p w14:paraId="4FF50335" w14:textId="77777777" w:rsidR="003B12A4" w:rsidRPr="00DD30B8" w:rsidRDefault="009D7152" w:rsidP="00DD30B8">
      <w:pPr>
        <w:autoSpaceDE w:val="0"/>
        <w:autoSpaceDN w:val="0"/>
        <w:adjustRightInd w:val="0"/>
        <w:spacing w:after="0" w:line="240" w:lineRule="auto"/>
        <w:rPr>
          <w:rStyle w:val="Hyperlink"/>
          <w:b/>
          <w:bCs/>
          <w:sz w:val="24"/>
          <w:szCs w:val="24"/>
        </w:rPr>
      </w:pPr>
      <w:hyperlink r:id="rId109" w:history="1">
        <w:r w:rsidR="003B12A4" w:rsidRPr="00DD30B8">
          <w:rPr>
            <w:rStyle w:val="Hyperlink"/>
            <w:b/>
            <w:bCs/>
            <w:sz w:val="24"/>
            <w:szCs w:val="24"/>
          </w:rPr>
          <w:t>Honest information about drugs | FRANK (talktofrank.com)</w:t>
        </w:r>
      </w:hyperlink>
    </w:p>
    <w:p w14:paraId="0588F5A7" w14:textId="77777777" w:rsidR="002D3A1B" w:rsidRDefault="002D3A1B" w:rsidP="0082361A">
      <w:pPr>
        <w:spacing w:after="240" w:line="240" w:lineRule="auto"/>
        <w:rPr>
          <w:rFonts w:ascii="Arial" w:hAnsi="Arial" w:cs="Arial"/>
          <w:b/>
          <w:sz w:val="24"/>
          <w:szCs w:val="24"/>
          <w:lang w:eastAsia="en-GB"/>
        </w:rPr>
      </w:pPr>
    </w:p>
    <w:p w14:paraId="7244C2A2" w14:textId="77777777" w:rsidR="00D80C92" w:rsidRPr="002A3BE2" w:rsidRDefault="00904040" w:rsidP="0082361A">
      <w:pPr>
        <w:spacing w:after="240" w:line="240" w:lineRule="auto"/>
        <w:rPr>
          <w:rFonts w:ascii="Arial" w:hAnsi="Arial" w:cs="Arial"/>
          <w:b/>
          <w:sz w:val="24"/>
          <w:szCs w:val="24"/>
          <w:lang w:eastAsia="en-GB"/>
        </w:rPr>
      </w:pPr>
      <w:r w:rsidRPr="002A3BE2">
        <w:rPr>
          <w:rFonts w:ascii="Arial" w:hAnsi="Arial" w:cs="Arial"/>
          <w:b/>
          <w:sz w:val="24"/>
          <w:szCs w:val="24"/>
          <w:lang w:eastAsia="en-GB"/>
        </w:rPr>
        <w:t>D</w:t>
      </w:r>
      <w:r w:rsidR="003A1CA3">
        <w:rPr>
          <w:rFonts w:ascii="Arial" w:hAnsi="Arial" w:cs="Arial"/>
          <w:b/>
          <w:sz w:val="24"/>
          <w:szCs w:val="24"/>
          <w:lang w:eastAsia="en-GB"/>
        </w:rPr>
        <w:t>ealing with issues relating to Parental R</w:t>
      </w:r>
      <w:r w:rsidRPr="002A3BE2">
        <w:rPr>
          <w:rFonts w:ascii="Arial" w:hAnsi="Arial" w:cs="Arial"/>
          <w:b/>
          <w:sz w:val="24"/>
          <w:szCs w:val="24"/>
          <w:lang w:eastAsia="en-GB"/>
        </w:rPr>
        <w:t>esponsibility</w:t>
      </w:r>
      <w:r w:rsidR="00976B90">
        <w:rPr>
          <w:rFonts w:ascii="Arial" w:hAnsi="Arial" w:cs="Arial"/>
          <w:b/>
          <w:sz w:val="24"/>
          <w:szCs w:val="24"/>
          <w:lang w:eastAsia="en-GB"/>
        </w:rPr>
        <w:t xml:space="preserve"> – Dispute Resolution</w:t>
      </w:r>
    </w:p>
    <w:p w14:paraId="52EBBF2E" w14:textId="77777777" w:rsidR="003B12A4" w:rsidRDefault="009D7152" w:rsidP="00DD30B8">
      <w:pPr>
        <w:autoSpaceDE w:val="0"/>
        <w:autoSpaceDN w:val="0"/>
        <w:adjustRightInd w:val="0"/>
        <w:spacing w:after="0" w:line="240" w:lineRule="auto"/>
        <w:rPr>
          <w:rStyle w:val="Hyperlink"/>
          <w:b/>
          <w:bCs/>
          <w:sz w:val="24"/>
          <w:szCs w:val="24"/>
        </w:rPr>
      </w:pPr>
      <w:hyperlink r:id="rId110" w:history="1">
        <w:r w:rsidR="003B12A4" w:rsidRPr="00DD30B8">
          <w:rPr>
            <w:rStyle w:val="Hyperlink"/>
            <w:b/>
            <w:bCs/>
            <w:sz w:val="24"/>
            <w:szCs w:val="24"/>
          </w:rPr>
          <w:t>Parental responsibility: guide for schools and local authorities - GOV.UK (www.gov.uk)</w:t>
        </w:r>
      </w:hyperlink>
    </w:p>
    <w:p w14:paraId="39122B24" w14:textId="77777777" w:rsidR="002D3A1B" w:rsidRDefault="002D3A1B" w:rsidP="0082361A">
      <w:pPr>
        <w:spacing w:after="240" w:line="240" w:lineRule="auto"/>
        <w:rPr>
          <w:rFonts w:ascii="Arial" w:hAnsi="Arial" w:cs="Arial"/>
          <w:b/>
          <w:sz w:val="24"/>
          <w:szCs w:val="24"/>
          <w:lang w:eastAsia="en-GB"/>
        </w:rPr>
      </w:pPr>
    </w:p>
    <w:p w14:paraId="090DDF58" w14:textId="77777777" w:rsidR="00BB0FD3" w:rsidRPr="00843F5B" w:rsidRDefault="003B12A4" w:rsidP="0082361A">
      <w:pPr>
        <w:spacing w:after="240" w:line="240" w:lineRule="auto"/>
        <w:rPr>
          <w:rFonts w:ascii="Arial" w:hAnsi="Arial" w:cs="Arial"/>
          <w:b/>
          <w:sz w:val="24"/>
          <w:szCs w:val="24"/>
          <w:lang w:eastAsia="en-GB"/>
        </w:rPr>
      </w:pPr>
      <w:r w:rsidRPr="00843F5B">
        <w:rPr>
          <w:rFonts w:ascii="Arial" w:hAnsi="Arial" w:cs="Arial"/>
          <w:b/>
          <w:sz w:val="24"/>
          <w:szCs w:val="24"/>
          <w:lang w:eastAsia="en-GB"/>
        </w:rPr>
        <w:t xml:space="preserve">Perplexing Presentations and </w:t>
      </w:r>
      <w:r w:rsidR="00BB0FD3" w:rsidRPr="00843F5B">
        <w:rPr>
          <w:rFonts w:ascii="Arial" w:hAnsi="Arial" w:cs="Arial"/>
          <w:b/>
          <w:sz w:val="24"/>
          <w:szCs w:val="24"/>
          <w:lang w:eastAsia="en-GB"/>
        </w:rPr>
        <w:t>Fabricated Illness</w:t>
      </w:r>
    </w:p>
    <w:p w14:paraId="743DEF95" w14:textId="77777777" w:rsidR="006A0D83" w:rsidRPr="002D3A1B" w:rsidRDefault="006A0D83" w:rsidP="0082361A">
      <w:pPr>
        <w:spacing w:after="240" w:line="240" w:lineRule="auto"/>
        <w:rPr>
          <w:rFonts w:ascii="Arial" w:hAnsi="Arial" w:cs="Arial"/>
          <w:b/>
          <w:sz w:val="24"/>
          <w:szCs w:val="24"/>
          <w:lang w:eastAsia="en-GB"/>
        </w:rPr>
      </w:pPr>
      <w:r w:rsidRPr="002D3A1B">
        <w:rPr>
          <w:rStyle w:val="Strong"/>
          <w:rFonts w:ascii="Arial" w:hAnsi="Arial" w:cs="Arial"/>
          <w:b w:val="0"/>
          <w:sz w:val="24"/>
          <w:szCs w:val="24"/>
          <w:lang w:val="en"/>
        </w:rPr>
        <w:t>Fabricated or induced illness (FII) is a rare form of child abuse. It occurs when a parent or carer, usually the child's biological mother, exaggerates or deliberately causes symptoms of illness in the child</w:t>
      </w:r>
      <w:r w:rsidR="006B6C90" w:rsidRPr="002D3A1B">
        <w:rPr>
          <w:rStyle w:val="Strong"/>
          <w:rFonts w:ascii="Arial" w:hAnsi="Arial" w:cs="Arial"/>
          <w:b w:val="0"/>
          <w:sz w:val="24"/>
          <w:szCs w:val="24"/>
          <w:lang w:val="en"/>
        </w:rPr>
        <w:t xml:space="preserve">. Perplexing Presentations sits under this were we have concerns but do not have evidence the child is a risk of significant harm. In all these cases we will follow local protocols and seek advice from health colleagues. </w:t>
      </w:r>
      <w:r w:rsidR="005329C0" w:rsidRPr="002D3A1B">
        <w:rPr>
          <w:rStyle w:val="Strong"/>
          <w:rFonts w:ascii="Arial" w:hAnsi="Arial" w:cs="Arial"/>
          <w:b w:val="0"/>
          <w:sz w:val="24"/>
          <w:szCs w:val="24"/>
          <w:lang w:val="en"/>
        </w:rPr>
        <w:t>S</w:t>
      </w:r>
      <w:r w:rsidR="004845EB" w:rsidRPr="002D3A1B">
        <w:rPr>
          <w:rStyle w:val="Strong"/>
          <w:rFonts w:ascii="Arial" w:hAnsi="Arial" w:cs="Arial"/>
          <w:b w:val="0"/>
          <w:sz w:val="24"/>
          <w:szCs w:val="24"/>
          <w:lang w:val="en"/>
        </w:rPr>
        <w:t>ee protocol below</w:t>
      </w:r>
      <w:r w:rsidR="005329C0" w:rsidRPr="002D3A1B">
        <w:rPr>
          <w:rStyle w:val="Strong"/>
          <w:rFonts w:ascii="Arial" w:hAnsi="Arial" w:cs="Arial"/>
          <w:b w:val="0"/>
          <w:sz w:val="24"/>
          <w:szCs w:val="24"/>
          <w:lang w:val="en"/>
        </w:rPr>
        <w:t xml:space="preserve"> (includes signs and indicators</w:t>
      </w:r>
      <w:r w:rsidR="002D3A1B" w:rsidRPr="002D3A1B">
        <w:rPr>
          <w:rStyle w:val="Strong"/>
          <w:rFonts w:ascii="Arial" w:hAnsi="Arial" w:cs="Arial"/>
          <w:b w:val="0"/>
          <w:sz w:val="24"/>
          <w:szCs w:val="24"/>
          <w:lang w:val="en"/>
        </w:rPr>
        <w:t>).</w:t>
      </w:r>
    </w:p>
    <w:p w14:paraId="071D2550" w14:textId="77777777" w:rsidR="003B12A4" w:rsidRPr="002D3A1B" w:rsidRDefault="003B12A4" w:rsidP="00896FA5">
      <w:pPr>
        <w:rPr>
          <w:rFonts w:ascii="Arial" w:hAnsi="Arial" w:cs="Arial"/>
          <w:sz w:val="24"/>
          <w:szCs w:val="24"/>
        </w:rPr>
      </w:pPr>
      <w:r w:rsidRPr="002D3A1B">
        <w:rPr>
          <w:rFonts w:ascii="Arial" w:hAnsi="Arial" w:cs="Arial"/>
          <w:sz w:val="24"/>
          <w:szCs w:val="24"/>
        </w:rPr>
        <w:t xml:space="preserve">Local </w:t>
      </w:r>
      <w:r w:rsidR="002D3A1B" w:rsidRPr="002D3A1B">
        <w:rPr>
          <w:rFonts w:ascii="Arial" w:hAnsi="Arial" w:cs="Arial"/>
          <w:sz w:val="24"/>
          <w:szCs w:val="24"/>
        </w:rPr>
        <w:t>procedures.</w:t>
      </w:r>
    </w:p>
    <w:p w14:paraId="51C00490" w14:textId="7F41C83C" w:rsidR="003B12A4" w:rsidRDefault="009D7152" w:rsidP="00896FA5">
      <w:pPr>
        <w:rPr>
          <w:rFonts w:ascii="Arial" w:hAnsi="Arial" w:cs="Arial"/>
          <w:b/>
          <w:lang w:eastAsia="en-GB"/>
        </w:rPr>
      </w:pPr>
      <w:hyperlink r:id="rId111" w:history="1">
        <w:r w:rsidR="00DF2164" w:rsidRPr="00DF2164">
          <w:rPr>
            <w:rStyle w:val="Hyperlink"/>
            <w:rFonts w:ascii="Arial" w:hAnsi="Arial" w:cs="Arial"/>
            <w:b/>
            <w:lang w:eastAsia="en-GB"/>
          </w:rPr>
          <w:t>Perplexing Presentations (PP) and Fabricated or Induced...</w:t>
        </w:r>
      </w:hyperlink>
    </w:p>
    <w:p w14:paraId="4E7BF2C9" w14:textId="77777777" w:rsidR="0082361A" w:rsidRPr="002D3A1B" w:rsidRDefault="00126556" w:rsidP="00896FA5">
      <w:pPr>
        <w:rPr>
          <w:rFonts w:ascii="Arial" w:hAnsi="Arial" w:cs="Arial"/>
          <w:b/>
          <w:sz w:val="24"/>
          <w:szCs w:val="24"/>
          <w:lang w:eastAsia="en-GB"/>
        </w:rPr>
      </w:pPr>
      <w:r w:rsidRPr="002D3A1B">
        <w:rPr>
          <w:rFonts w:ascii="Arial" w:hAnsi="Arial" w:cs="Arial"/>
          <w:b/>
          <w:sz w:val="24"/>
          <w:szCs w:val="24"/>
          <w:lang w:eastAsia="en-GB"/>
        </w:rPr>
        <w:t>Safe Sleeping/Coping with Crying – for early years</w:t>
      </w:r>
    </w:p>
    <w:p w14:paraId="041DE722" w14:textId="77777777" w:rsidR="00965E97" w:rsidRPr="00DD30B8" w:rsidRDefault="009D7152" w:rsidP="00DD30B8">
      <w:pPr>
        <w:autoSpaceDE w:val="0"/>
        <w:autoSpaceDN w:val="0"/>
        <w:adjustRightInd w:val="0"/>
        <w:spacing w:after="0" w:line="240" w:lineRule="auto"/>
        <w:rPr>
          <w:rStyle w:val="Hyperlink"/>
          <w:b/>
          <w:bCs/>
          <w:sz w:val="24"/>
          <w:szCs w:val="24"/>
        </w:rPr>
      </w:pPr>
      <w:hyperlink r:id="rId112" w:history="1">
        <w:r w:rsidR="00965E97" w:rsidRPr="00DD30B8">
          <w:rPr>
            <w:rStyle w:val="Hyperlink"/>
            <w:b/>
            <w:bCs/>
            <w:sz w:val="24"/>
            <w:szCs w:val="24"/>
          </w:rPr>
          <w:t>Safeguarding Babies &amp; Infants • Wakefield Safeguarding Children (wakefieldscp.org.uk)</w:t>
        </w:r>
      </w:hyperlink>
    </w:p>
    <w:p w14:paraId="0A38BC3A" w14:textId="77777777" w:rsidR="002D3A1B" w:rsidRDefault="002D3A1B" w:rsidP="00965E97">
      <w:pPr>
        <w:pStyle w:val="Default"/>
      </w:pPr>
    </w:p>
    <w:p w14:paraId="3D99AB60" w14:textId="77777777" w:rsidR="00965E97" w:rsidRPr="00965E97" w:rsidRDefault="00965E97" w:rsidP="00965E97">
      <w:pPr>
        <w:pStyle w:val="Default"/>
        <w:rPr>
          <w:color w:val="auto"/>
          <w:sz w:val="28"/>
          <w:szCs w:val="28"/>
        </w:rPr>
      </w:pPr>
    </w:p>
    <w:p w14:paraId="4B506574" w14:textId="77777777" w:rsidR="00C11272" w:rsidRPr="00662707" w:rsidRDefault="00C11272">
      <w:pPr>
        <w:pStyle w:val="Default"/>
        <w:numPr>
          <w:ilvl w:val="0"/>
          <w:numId w:val="12"/>
        </w:numPr>
        <w:rPr>
          <w:color w:val="7030A0"/>
          <w:sz w:val="28"/>
          <w:szCs w:val="28"/>
        </w:rPr>
      </w:pPr>
      <w:r w:rsidRPr="00662707">
        <w:rPr>
          <w:b/>
          <w:bCs/>
          <w:color w:val="7030A0"/>
          <w:sz w:val="28"/>
          <w:szCs w:val="28"/>
        </w:rPr>
        <w:t xml:space="preserve">Online Safety  </w:t>
      </w:r>
    </w:p>
    <w:p w14:paraId="6650FC57" w14:textId="77777777" w:rsidR="00C11272" w:rsidRPr="002839A8" w:rsidRDefault="00C11272" w:rsidP="00C11272">
      <w:pPr>
        <w:pStyle w:val="CM148"/>
        <w:rPr>
          <w:sz w:val="22"/>
          <w:szCs w:val="22"/>
        </w:rPr>
      </w:pPr>
    </w:p>
    <w:p w14:paraId="4BED7058" w14:textId="74710008" w:rsidR="00C11272" w:rsidRPr="002D3A1B" w:rsidRDefault="00453695" w:rsidP="00C11272">
      <w:pPr>
        <w:autoSpaceDE w:val="0"/>
        <w:autoSpaceDN w:val="0"/>
        <w:adjustRightInd w:val="0"/>
        <w:spacing w:after="0" w:line="240" w:lineRule="auto"/>
        <w:rPr>
          <w:rFonts w:ascii="Arial" w:hAnsi="Arial" w:cs="Arial"/>
          <w:sz w:val="24"/>
          <w:szCs w:val="24"/>
        </w:rPr>
      </w:pPr>
      <w:r w:rsidRPr="002D3A1B">
        <w:rPr>
          <w:rFonts w:ascii="Arial" w:hAnsi="Arial" w:cs="Arial"/>
          <w:sz w:val="24"/>
          <w:szCs w:val="24"/>
          <w:lang w:eastAsia="en-GB"/>
        </w:rPr>
        <w:t>Many of our pupils will</w:t>
      </w:r>
      <w:r w:rsidR="00C11272" w:rsidRPr="002D3A1B">
        <w:rPr>
          <w:rFonts w:ascii="Arial" w:hAnsi="Arial" w:cs="Arial"/>
          <w:sz w:val="24"/>
          <w:szCs w:val="24"/>
          <w:lang w:eastAsia="en-GB"/>
        </w:rPr>
        <w:t xml:space="preserve"> use mobile phones, </w:t>
      </w:r>
      <w:r w:rsidR="002D3A1B" w:rsidRPr="002D3A1B">
        <w:rPr>
          <w:rFonts w:ascii="Arial" w:hAnsi="Arial" w:cs="Arial"/>
          <w:sz w:val="24"/>
          <w:szCs w:val="24"/>
          <w:lang w:eastAsia="en-GB"/>
        </w:rPr>
        <w:t>tablets,</w:t>
      </w:r>
      <w:r w:rsidR="00C11272" w:rsidRPr="002D3A1B">
        <w:rPr>
          <w:rFonts w:ascii="Arial" w:hAnsi="Arial" w:cs="Arial"/>
          <w:sz w:val="24"/>
          <w:szCs w:val="24"/>
          <w:lang w:eastAsia="en-GB"/>
        </w:rPr>
        <w:t xml:space="preserve"> and computers </w:t>
      </w:r>
      <w:r w:rsidR="002D3A1B" w:rsidRPr="002D3A1B">
        <w:rPr>
          <w:rFonts w:ascii="Arial" w:hAnsi="Arial" w:cs="Arial"/>
          <w:sz w:val="24"/>
          <w:szCs w:val="24"/>
          <w:lang w:eastAsia="en-GB"/>
        </w:rPr>
        <w:t>daily</w:t>
      </w:r>
      <w:r w:rsidR="00C11272" w:rsidRPr="002D3A1B">
        <w:rPr>
          <w:rFonts w:ascii="Arial" w:hAnsi="Arial" w:cs="Arial"/>
          <w:sz w:val="24"/>
          <w:szCs w:val="24"/>
          <w:lang w:eastAsia="en-GB"/>
        </w:rPr>
        <w:t xml:space="preserve">. They </w:t>
      </w:r>
      <w:r w:rsidR="00C11272" w:rsidRPr="002D3A1B">
        <w:rPr>
          <w:rFonts w:ascii="Arial" w:hAnsi="Arial" w:cs="Arial"/>
          <w:sz w:val="24"/>
          <w:szCs w:val="24"/>
        </w:rPr>
        <w:t xml:space="preserve">are a source of fun, entertainment, </w:t>
      </w:r>
      <w:r w:rsidR="002D3A1B" w:rsidRPr="002D3A1B">
        <w:rPr>
          <w:rFonts w:ascii="Arial" w:hAnsi="Arial" w:cs="Arial"/>
          <w:sz w:val="24"/>
          <w:szCs w:val="24"/>
        </w:rPr>
        <w:t>communication,</w:t>
      </w:r>
      <w:r w:rsidR="00C11272" w:rsidRPr="002D3A1B">
        <w:rPr>
          <w:rFonts w:ascii="Arial" w:hAnsi="Arial" w:cs="Arial"/>
          <w:sz w:val="24"/>
          <w:szCs w:val="24"/>
        </w:rPr>
        <w:t xml:space="preserve"> and education. However, we know that some adults and young people will use these technologies to harm children. The harm might range from sending hurtful or abusive communications, to enticing children to engage in sexually harmful conversations, webcam photography, encouraging radicalisation or face-to-face meetings. The school’s </w:t>
      </w:r>
      <w:hyperlink r:id="rId113" w:history="1">
        <w:r w:rsidR="00C11272" w:rsidRPr="001A205C">
          <w:rPr>
            <w:rStyle w:val="Hyperlink"/>
            <w:rFonts w:ascii="Arial" w:hAnsi="Arial" w:cs="Arial"/>
            <w:bCs/>
            <w:sz w:val="24"/>
            <w:szCs w:val="24"/>
          </w:rPr>
          <w:t>online safety policy</w:t>
        </w:r>
      </w:hyperlink>
      <w:r w:rsidR="00C11272" w:rsidRPr="002D3A1B">
        <w:rPr>
          <w:rFonts w:ascii="Arial" w:hAnsi="Arial" w:cs="Arial"/>
          <w:sz w:val="24"/>
          <w:szCs w:val="24"/>
        </w:rPr>
        <w:t xml:space="preserve"> explains how we aim to keep pupils safe in school which includes reasonable filters and monitoring. </w:t>
      </w:r>
      <w:r w:rsidR="00F81A01" w:rsidRPr="002D3A1B">
        <w:rPr>
          <w:rFonts w:ascii="Arial" w:hAnsi="Arial" w:cs="Arial"/>
          <w:sz w:val="24"/>
          <w:szCs w:val="24"/>
        </w:rPr>
        <w:t xml:space="preserve">The DSL team are responsible for </w:t>
      </w:r>
      <w:r w:rsidR="00EE5842" w:rsidRPr="002D3A1B">
        <w:rPr>
          <w:rFonts w:ascii="Arial" w:hAnsi="Arial" w:cs="Arial"/>
          <w:sz w:val="24"/>
          <w:szCs w:val="24"/>
        </w:rPr>
        <w:t xml:space="preserve">acting on </w:t>
      </w:r>
      <w:r w:rsidR="00F81A01" w:rsidRPr="002D3A1B">
        <w:rPr>
          <w:rFonts w:ascii="Arial" w:hAnsi="Arial" w:cs="Arial"/>
          <w:sz w:val="24"/>
          <w:szCs w:val="24"/>
        </w:rPr>
        <w:t xml:space="preserve">online safety </w:t>
      </w:r>
      <w:r w:rsidR="00EE5842" w:rsidRPr="002D3A1B">
        <w:rPr>
          <w:rFonts w:ascii="Arial" w:hAnsi="Arial" w:cs="Arial"/>
          <w:sz w:val="24"/>
          <w:szCs w:val="24"/>
        </w:rPr>
        <w:t>issues - c</w:t>
      </w:r>
      <w:r w:rsidR="00C11272" w:rsidRPr="002D3A1B">
        <w:rPr>
          <w:rFonts w:ascii="Arial" w:hAnsi="Arial" w:cs="Arial"/>
          <w:sz w:val="24"/>
          <w:szCs w:val="24"/>
        </w:rPr>
        <w:t>yberbullying</w:t>
      </w:r>
      <w:r w:rsidR="00067452" w:rsidRPr="002D3A1B">
        <w:rPr>
          <w:rFonts w:ascii="Arial" w:hAnsi="Arial" w:cs="Arial"/>
          <w:sz w:val="24"/>
          <w:szCs w:val="24"/>
        </w:rPr>
        <w:t xml:space="preserve"> and sharing nudes and semi nudes</w:t>
      </w:r>
      <w:r w:rsidR="00C11272" w:rsidRPr="002D3A1B">
        <w:rPr>
          <w:rFonts w:ascii="Arial" w:hAnsi="Arial" w:cs="Arial"/>
          <w:sz w:val="24"/>
          <w:szCs w:val="24"/>
        </w:rPr>
        <w:t xml:space="preserve"> by pupils</w:t>
      </w:r>
      <w:r w:rsidR="00EE5842" w:rsidRPr="002D3A1B">
        <w:rPr>
          <w:rFonts w:ascii="Arial" w:hAnsi="Arial" w:cs="Arial"/>
          <w:sz w:val="24"/>
          <w:szCs w:val="24"/>
        </w:rPr>
        <w:t xml:space="preserve">. These incidents </w:t>
      </w:r>
      <w:r w:rsidR="00C11272" w:rsidRPr="002D3A1B">
        <w:rPr>
          <w:rFonts w:ascii="Arial" w:hAnsi="Arial" w:cs="Arial"/>
          <w:sz w:val="24"/>
          <w:szCs w:val="24"/>
        </w:rPr>
        <w:t xml:space="preserve">will be treated as seriously as any other type of bullying and in the absence of a child protection concern will be managed through our anti-bullying and </w:t>
      </w:r>
      <w:r w:rsidR="00BA4FB9">
        <w:rPr>
          <w:rFonts w:ascii="Arial" w:hAnsi="Arial" w:cs="Arial"/>
          <w:sz w:val="24"/>
          <w:szCs w:val="24"/>
        </w:rPr>
        <w:t>behaviour</w:t>
      </w:r>
      <w:r w:rsidR="00C11272" w:rsidRPr="002D3A1B">
        <w:rPr>
          <w:rFonts w:ascii="Arial" w:hAnsi="Arial" w:cs="Arial"/>
          <w:sz w:val="24"/>
          <w:szCs w:val="24"/>
        </w:rPr>
        <w:t xml:space="preserve"> procedures. </w:t>
      </w:r>
    </w:p>
    <w:p w14:paraId="6EFBB888" w14:textId="77777777" w:rsidR="00C11272" w:rsidRPr="002D3A1B" w:rsidRDefault="00C11272" w:rsidP="00C11272">
      <w:pPr>
        <w:pStyle w:val="CM154"/>
      </w:pPr>
    </w:p>
    <w:p w14:paraId="49E32E12" w14:textId="6450AFC8" w:rsidR="00C11272" w:rsidRDefault="00C11272" w:rsidP="00C11272">
      <w:pPr>
        <w:rPr>
          <w:rFonts w:ascii="Arial" w:hAnsi="Arial" w:cs="Arial"/>
          <w:sz w:val="24"/>
          <w:szCs w:val="24"/>
          <w:lang w:eastAsia="en-GB"/>
        </w:rPr>
      </w:pPr>
      <w:r w:rsidRPr="002D3A1B">
        <w:rPr>
          <w:rFonts w:ascii="Arial" w:hAnsi="Arial" w:cs="Arial"/>
          <w:sz w:val="24"/>
          <w:szCs w:val="24"/>
          <w:lang w:eastAsia="en-GB"/>
        </w:rPr>
        <w:t xml:space="preserve">Chatrooms and some social networking sites are the more obvious sources of inappropriate and harmful behaviour and pupils are not allowed to access these sites in school. </w:t>
      </w:r>
      <w:r w:rsidR="00886323" w:rsidRPr="00E86579">
        <w:rPr>
          <w:rFonts w:ascii="Arial" w:hAnsi="Arial" w:cs="Arial"/>
          <w:sz w:val="24"/>
          <w:szCs w:val="24"/>
          <w:lang w:eastAsia="en-GB"/>
        </w:rPr>
        <w:t xml:space="preserve">Navigating the risks of advancing technologies such as Virtual Reality and AI </w:t>
      </w:r>
      <w:r w:rsidR="00DB3D29">
        <w:rPr>
          <w:rFonts w:ascii="Arial" w:hAnsi="Arial" w:cs="Arial"/>
          <w:sz w:val="24"/>
          <w:szCs w:val="24"/>
          <w:lang w:eastAsia="en-GB"/>
        </w:rPr>
        <w:t>is</w:t>
      </w:r>
      <w:r w:rsidR="00886323" w:rsidRPr="00E86579">
        <w:rPr>
          <w:rFonts w:ascii="Arial" w:hAnsi="Arial" w:cs="Arial"/>
          <w:sz w:val="24"/>
          <w:szCs w:val="24"/>
          <w:lang w:eastAsia="en-GB"/>
        </w:rPr>
        <w:t xml:space="preserve"> </w:t>
      </w:r>
      <w:r w:rsidR="002D3A1B" w:rsidRPr="00E86579">
        <w:rPr>
          <w:rFonts w:ascii="Arial" w:hAnsi="Arial" w:cs="Arial"/>
          <w:sz w:val="24"/>
          <w:szCs w:val="24"/>
          <w:lang w:eastAsia="en-GB"/>
        </w:rPr>
        <w:t>considered,</w:t>
      </w:r>
      <w:r w:rsidR="00886323" w:rsidRPr="00E86579">
        <w:rPr>
          <w:rFonts w:ascii="Arial" w:hAnsi="Arial" w:cs="Arial"/>
          <w:sz w:val="24"/>
          <w:szCs w:val="24"/>
          <w:lang w:eastAsia="en-GB"/>
        </w:rPr>
        <w:t xml:space="preserve"> and information sent to </w:t>
      </w:r>
      <w:r w:rsidR="00886323" w:rsidRPr="00E86579">
        <w:rPr>
          <w:rFonts w:ascii="Arial" w:hAnsi="Arial" w:cs="Arial"/>
          <w:sz w:val="24"/>
          <w:szCs w:val="24"/>
          <w:lang w:eastAsia="en-GB"/>
        </w:rPr>
        <w:lastRenderedPageBreak/>
        <w:t>parents as to how they can help protect their children</w:t>
      </w:r>
      <w:r w:rsidR="00886323" w:rsidRPr="00E86579">
        <w:rPr>
          <w:rFonts w:ascii="Arial" w:hAnsi="Arial" w:cs="Arial"/>
          <w:b/>
          <w:bCs/>
          <w:sz w:val="24"/>
          <w:szCs w:val="24"/>
          <w:lang w:eastAsia="en-GB"/>
        </w:rPr>
        <w:t xml:space="preserve"> </w:t>
      </w:r>
      <w:r w:rsidR="00886323" w:rsidRPr="00E86579">
        <w:rPr>
          <w:rFonts w:ascii="Arial" w:hAnsi="Arial" w:cs="Arial"/>
          <w:sz w:val="24"/>
          <w:szCs w:val="24"/>
          <w:lang w:eastAsia="en-GB"/>
        </w:rPr>
        <w:t>whilst online and using</w:t>
      </w:r>
      <w:r w:rsidR="00886323" w:rsidRPr="00E86579">
        <w:rPr>
          <w:rFonts w:ascii="Arial" w:hAnsi="Arial" w:cs="Arial"/>
          <w:b/>
          <w:bCs/>
          <w:sz w:val="24"/>
          <w:szCs w:val="24"/>
          <w:lang w:eastAsia="en-GB"/>
        </w:rPr>
        <w:t xml:space="preserve"> </w:t>
      </w:r>
      <w:r w:rsidR="00886323" w:rsidRPr="00E86579">
        <w:rPr>
          <w:rFonts w:ascii="Arial" w:hAnsi="Arial" w:cs="Arial"/>
          <w:sz w:val="24"/>
          <w:szCs w:val="24"/>
          <w:lang w:eastAsia="en-GB"/>
        </w:rPr>
        <w:t>new technology</w:t>
      </w:r>
      <w:r w:rsidR="00886323" w:rsidRPr="002D3A1B">
        <w:rPr>
          <w:rFonts w:ascii="Arial" w:hAnsi="Arial" w:cs="Arial"/>
          <w:sz w:val="24"/>
          <w:szCs w:val="24"/>
          <w:lang w:eastAsia="en-GB"/>
        </w:rPr>
        <w:t xml:space="preserve">. </w:t>
      </w:r>
      <w:r w:rsidRPr="002D3A1B">
        <w:rPr>
          <w:rFonts w:ascii="Arial" w:hAnsi="Arial" w:cs="Arial"/>
          <w:sz w:val="24"/>
          <w:szCs w:val="24"/>
          <w:lang w:eastAsia="en-GB"/>
        </w:rPr>
        <w:t>Some pupils will undoubtedly be ‘chatting’ outside school and are informed of th</w:t>
      </w:r>
      <w:r w:rsidR="0078313C" w:rsidRPr="002D3A1B">
        <w:rPr>
          <w:rFonts w:ascii="Arial" w:hAnsi="Arial" w:cs="Arial"/>
          <w:sz w:val="24"/>
          <w:szCs w:val="24"/>
          <w:lang w:eastAsia="en-GB"/>
        </w:rPr>
        <w:t>e risks of this through PSHE/RSHE</w:t>
      </w:r>
      <w:r w:rsidRPr="002D3A1B">
        <w:rPr>
          <w:rFonts w:ascii="Arial" w:hAnsi="Arial" w:cs="Arial"/>
          <w:sz w:val="24"/>
          <w:szCs w:val="24"/>
          <w:lang w:eastAsia="en-GB"/>
        </w:rPr>
        <w:t xml:space="preserve">. Parents are encouraged to consider measures to keep their children safe when using social </w:t>
      </w:r>
      <w:r w:rsidR="002D3A1B" w:rsidRPr="002D3A1B">
        <w:rPr>
          <w:rFonts w:ascii="Arial" w:hAnsi="Arial" w:cs="Arial"/>
          <w:sz w:val="24"/>
          <w:szCs w:val="24"/>
          <w:lang w:eastAsia="en-GB"/>
        </w:rPr>
        <w:t>media,</w:t>
      </w:r>
      <w:r w:rsidRPr="002D3A1B">
        <w:rPr>
          <w:rFonts w:ascii="Arial" w:hAnsi="Arial" w:cs="Arial"/>
          <w:sz w:val="24"/>
          <w:szCs w:val="24"/>
          <w:lang w:eastAsia="en-GB"/>
        </w:rPr>
        <w:t xml:space="preserve"> </w:t>
      </w:r>
      <w:r w:rsidR="00A078C2" w:rsidRPr="002D3A1B">
        <w:rPr>
          <w:rFonts w:ascii="Arial" w:hAnsi="Arial" w:cs="Arial"/>
          <w:sz w:val="24"/>
          <w:szCs w:val="24"/>
          <w:lang w:eastAsia="en-GB"/>
        </w:rPr>
        <w:t xml:space="preserve">we advise parents </w:t>
      </w:r>
      <w:r w:rsidR="00A078C2" w:rsidRPr="001241DA">
        <w:rPr>
          <w:rFonts w:ascii="Arial" w:hAnsi="Arial" w:cs="Arial"/>
          <w:sz w:val="24"/>
          <w:szCs w:val="24"/>
          <w:lang w:eastAsia="en-GB"/>
        </w:rPr>
        <w:t>by</w:t>
      </w:r>
      <w:r w:rsidR="001241DA" w:rsidRPr="001241DA">
        <w:rPr>
          <w:rFonts w:ascii="Arial" w:hAnsi="Arial" w:cs="Arial"/>
          <w:sz w:val="24"/>
          <w:szCs w:val="24"/>
          <w:lang w:eastAsia="en-GB"/>
        </w:rPr>
        <w:t xml:space="preserve"> </w:t>
      </w:r>
      <w:r w:rsidR="00A078C2" w:rsidRPr="001241DA">
        <w:rPr>
          <w:rFonts w:ascii="Arial" w:hAnsi="Arial" w:cs="Arial"/>
          <w:sz w:val="24"/>
          <w:szCs w:val="24"/>
          <w:lang w:eastAsia="en-GB"/>
        </w:rPr>
        <w:t>sending regular online newsletters/promoting online safety on our website</w:t>
      </w:r>
      <w:r w:rsidR="001241DA" w:rsidRPr="001241DA">
        <w:rPr>
          <w:rFonts w:ascii="Arial" w:hAnsi="Arial" w:cs="Arial"/>
          <w:sz w:val="24"/>
          <w:szCs w:val="24"/>
          <w:lang w:eastAsia="en-GB"/>
        </w:rPr>
        <w:t>.</w:t>
      </w:r>
    </w:p>
    <w:p w14:paraId="2B6B3B56" w14:textId="77777777" w:rsidR="001045FC" w:rsidRPr="009033DD" w:rsidRDefault="001045FC" w:rsidP="00C11272">
      <w:pPr>
        <w:rPr>
          <w:rFonts w:ascii="Arial" w:hAnsi="Arial" w:cs="Arial"/>
          <w:b/>
          <w:bCs/>
          <w:sz w:val="24"/>
          <w:szCs w:val="24"/>
          <w:u w:val="single"/>
          <w:lang w:eastAsia="en-GB"/>
        </w:rPr>
      </w:pPr>
      <w:r w:rsidRPr="009033DD">
        <w:rPr>
          <w:rFonts w:ascii="Arial" w:hAnsi="Arial" w:cs="Arial"/>
          <w:b/>
          <w:bCs/>
          <w:sz w:val="24"/>
          <w:szCs w:val="24"/>
          <w:u w:val="single"/>
          <w:lang w:eastAsia="en-GB"/>
        </w:rPr>
        <w:t>Use of AI in school</w:t>
      </w:r>
    </w:p>
    <w:p w14:paraId="4BD02111" w14:textId="77777777" w:rsidR="001045FC" w:rsidRPr="009033DD" w:rsidRDefault="001045FC" w:rsidP="00C11272">
      <w:pPr>
        <w:rPr>
          <w:rFonts w:ascii="Arial" w:hAnsi="Arial" w:cs="Arial"/>
          <w:b/>
          <w:bCs/>
          <w:sz w:val="24"/>
          <w:szCs w:val="24"/>
          <w:lang w:eastAsia="en-GB"/>
        </w:rPr>
      </w:pPr>
      <w:r w:rsidRPr="009033DD">
        <w:rPr>
          <w:rFonts w:ascii="Arial" w:hAnsi="Arial" w:cs="Arial"/>
          <w:b/>
          <w:bCs/>
          <w:sz w:val="24"/>
          <w:szCs w:val="24"/>
          <w:lang w:eastAsia="en-GB"/>
        </w:rPr>
        <w:t>We have considered this very carefully and follow all current guidance;</w:t>
      </w:r>
    </w:p>
    <w:p w14:paraId="0A916651" w14:textId="77777777" w:rsidR="001045FC" w:rsidRPr="009033DD" w:rsidRDefault="009D7152" w:rsidP="00C11272">
      <w:pPr>
        <w:rPr>
          <w:rFonts w:ascii="Arial" w:hAnsi="Arial" w:cs="Arial"/>
          <w:b/>
          <w:bCs/>
          <w:sz w:val="24"/>
          <w:szCs w:val="24"/>
          <w:lang w:eastAsia="en-GB"/>
        </w:rPr>
      </w:pPr>
      <w:hyperlink r:id="rId114" w:history="1">
        <w:r w:rsidR="001045FC" w:rsidRPr="009033DD">
          <w:rPr>
            <w:rStyle w:val="Hyperlink"/>
            <w:rFonts w:ascii="Arial" w:hAnsi="Arial" w:cs="Arial"/>
            <w:b/>
            <w:bCs/>
            <w:color w:val="auto"/>
            <w:sz w:val="24"/>
            <w:szCs w:val="24"/>
            <w:lang w:eastAsia="en-GB"/>
          </w:rPr>
          <w:t>Generative artificial intelligence (AI) in education - GOV.UK</w:t>
        </w:r>
      </w:hyperlink>
    </w:p>
    <w:p w14:paraId="070EDC70" w14:textId="77777777" w:rsidR="001045FC" w:rsidRPr="009033DD" w:rsidRDefault="009D7152" w:rsidP="00C11272">
      <w:pPr>
        <w:rPr>
          <w:rFonts w:ascii="Arial" w:hAnsi="Arial" w:cs="Arial"/>
          <w:b/>
          <w:bCs/>
          <w:sz w:val="24"/>
          <w:szCs w:val="24"/>
          <w:lang w:eastAsia="en-GB"/>
        </w:rPr>
      </w:pPr>
      <w:hyperlink r:id="rId115" w:history="1">
        <w:r w:rsidR="001045FC" w:rsidRPr="009033DD">
          <w:rPr>
            <w:rStyle w:val="Hyperlink"/>
            <w:rFonts w:ascii="Arial" w:hAnsi="Arial" w:cs="Arial"/>
            <w:b/>
            <w:bCs/>
            <w:color w:val="auto"/>
            <w:sz w:val="24"/>
            <w:szCs w:val="24"/>
            <w:lang w:eastAsia="en-GB"/>
          </w:rPr>
          <w:t>Using AI in education: support for school and college leaders - GOV.UK</w:t>
        </w:r>
      </w:hyperlink>
    </w:p>
    <w:p w14:paraId="602B7234" w14:textId="77777777" w:rsidR="001045FC" w:rsidRDefault="009D7152" w:rsidP="00C11272">
      <w:hyperlink r:id="rId116" w:history="1">
        <w:r w:rsidR="001045FC" w:rsidRPr="009033DD">
          <w:rPr>
            <w:rStyle w:val="Hyperlink"/>
            <w:rFonts w:ascii="Arial" w:hAnsi="Arial" w:cs="Arial"/>
            <w:color w:val="auto"/>
            <w:sz w:val="24"/>
            <w:szCs w:val="24"/>
            <w:lang w:eastAsia="en-GB"/>
          </w:rPr>
          <w:t>Using AI in education settings: support materials - GOV.UK</w:t>
        </w:r>
      </w:hyperlink>
    </w:p>
    <w:p w14:paraId="2FAC6B3F" w14:textId="0177A792" w:rsidR="005B29C9" w:rsidRDefault="009D7152" w:rsidP="00C11272">
      <w:pPr>
        <w:rPr>
          <w:rFonts w:ascii="Arial" w:hAnsi="Arial" w:cs="Arial"/>
          <w:color w:val="4EA72E"/>
          <w:sz w:val="24"/>
          <w:szCs w:val="24"/>
          <w:lang w:eastAsia="en-GB"/>
        </w:rPr>
      </w:pPr>
      <w:hyperlink r:id="rId117" w:history="1">
        <w:r w:rsidR="005B29C9">
          <w:rPr>
            <w:rStyle w:val="Hyperlink"/>
            <w:rFonts w:ascii="Arial" w:hAnsi="Arial" w:cs="Arial"/>
            <w:color w:val="4EA72E"/>
            <w:sz w:val="24"/>
            <w:szCs w:val="24"/>
            <w:lang w:eastAsia="en-GB"/>
          </w:rPr>
          <w:t>Generative AI: product safety standards - GOV.UK</w:t>
        </w:r>
      </w:hyperlink>
    </w:p>
    <w:p w14:paraId="7DC91399" w14:textId="1FA576B3" w:rsidR="003E39FE" w:rsidRPr="009033DD" w:rsidRDefault="003E39FE" w:rsidP="00C11272">
      <w:pPr>
        <w:rPr>
          <w:rFonts w:ascii="Arial" w:hAnsi="Arial" w:cs="Arial"/>
          <w:sz w:val="24"/>
          <w:szCs w:val="24"/>
          <w:lang w:eastAsia="en-GB"/>
        </w:rPr>
      </w:pPr>
      <w:r w:rsidRPr="009033DD">
        <w:rPr>
          <w:rFonts w:ascii="Arial" w:hAnsi="Arial" w:cs="Arial"/>
          <w:sz w:val="24"/>
          <w:szCs w:val="24"/>
          <w:lang w:eastAsia="en-GB"/>
        </w:rPr>
        <w:t xml:space="preserve">Before using any AI platform we consider the advice given in the above and will turn off training, however we recognise this does not make the platform </w:t>
      </w:r>
      <w:r w:rsidR="003C187E">
        <w:rPr>
          <w:rFonts w:ascii="Arial" w:hAnsi="Arial" w:cs="Arial"/>
          <w:color w:val="4EA72E"/>
          <w:sz w:val="24"/>
          <w:szCs w:val="24"/>
          <w:lang w:eastAsia="en-GB"/>
        </w:rPr>
        <w:t>Data Protection law</w:t>
      </w:r>
      <w:r w:rsidRPr="009033DD">
        <w:rPr>
          <w:rFonts w:ascii="Arial" w:hAnsi="Arial" w:cs="Arial"/>
          <w:sz w:val="24"/>
          <w:szCs w:val="24"/>
          <w:lang w:eastAsia="en-GB"/>
        </w:rPr>
        <w:t xml:space="preserve"> compliant therefore we consult with our </w:t>
      </w:r>
      <w:r w:rsidR="003C187E">
        <w:rPr>
          <w:rFonts w:ascii="Arial" w:hAnsi="Arial" w:cs="Arial"/>
          <w:color w:val="4EA72E"/>
          <w:sz w:val="24"/>
          <w:szCs w:val="24"/>
          <w:lang w:eastAsia="en-GB"/>
        </w:rPr>
        <w:t>Data Protection Officer</w:t>
      </w:r>
      <w:r>
        <w:rPr>
          <w:rFonts w:ascii="Arial" w:hAnsi="Arial" w:cs="Arial"/>
          <w:color w:val="4EA72E"/>
          <w:sz w:val="24"/>
          <w:szCs w:val="24"/>
          <w:lang w:eastAsia="en-GB"/>
        </w:rPr>
        <w:t xml:space="preserve"> </w:t>
      </w:r>
      <w:r w:rsidRPr="009033DD">
        <w:rPr>
          <w:rFonts w:ascii="Arial" w:hAnsi="Arial" w:cs="Arial"/>
          <w:sz w:val="24"/>
          <w:szCs w:val="24"/>
          <w:lang w:eastAsia="en-GB"/>
        </w:rPr>
        <w:t>and IT person/team and complete a DPIA before use.</w:t>
      </w:r>
    </w:p>
    <w:p w14:paraId="2601C533" w14:textId="77777777" w:rsidR="003E39FE" w:rsidRPr="00107F9A" w:rsidRDefault="003E39FE" w:rsidP="00C11272">
      <w:pPr>
        <w:rPr>
          <w:rFonts w:ascii="Arial" w:hAnsi="Arial" w:cs="Arial"/>
          <w:sz w:val="24"/>
          <w:szCs w:val="24"/>
          <w:lang w:eastAsia="en-GB"/>
        </w:rPr>
      </w:pPr>
      <w:r w:rsidRPr="00107F9A">
        <w:rPr>
          <w:rFonts w:ascii="Arial" w:hAnsi="Arial" w:cs="Arial"/>
          <w:sz w:val="24"/>
          <w:szCs w:val="24"/>
          <w:lang w:eastAsia="en-GB"/>
        </w:rPr>
        <w:t xml:space="preserve">Staff will not input any personal or sensitive information into AI tools. </w:t>
      </w:r>
    </w:p>
    <w:p w14:paraId="2CF70FAB" w14:textId="77777777" w:rsidR="003E39FE" w:rsidRPr="009033DD" w:rsidRDefault="003E39FE" w:rsidP="00C11272">
      <w:pPr>
        <w:rPr>
          <w:rFonts w:ascii="Arial" w:hAnsi="Arial" w:cs="Arial"/>
          <w:sz w:val="24"/>
          <w:szCs w:val="24"/>
          <w:lang w:eastAsia="en-GB"/>
        </w:rPr>
      </w:pPr>
      <w:r w:rsidRPr="009033DD">
        <w:rPr>
          <w:rFonts w:ascii="Arial" w:hAnsi="Arial" w:cs="Arial"/>
          <w:sz w:val="24"/>
          <w:szCs w:val="24"/>
          <w:lang w:eastAsia="en-GB"/>
        </w:rPr>
        <w:t>We will ensure filters are configured and regularly monitored/ and will educate students and staff on AI literacy and responsible use.</w:t>
      </w:r>
    </w:p>
    <w:p w14:paraId="1D20DA4E" w14:textId="0A0E4305" w:rsidR="001045FC" w:rsidRPr="00107F9A" w:rsidRDefault="00107F9A" w:rsidP="00C11272">
      <w:pPr>
        <w:rPr>
          <w:rFonts w:ascii="Arial" w:hAnsi="Arial" w:cs="Arial"/>
          <w:sz w:val="24"/>
          <w:szCs w:val="24"/>
          <w:lang w:eastAsia="en-GB"/>
        </w:rPr>
      </w:pPr>
      <w:r w:rsidRPr="00107F9A">
        <w:rPr>
          <w:rFonts w:ascii="Arial" w:hAnsi="Arial" w:cs="Arial"/>
          <w:sz w:val="24"/>
          <w:szCs w:val="24"/>
          <w:lang w:eastAsia="en-GB"/>
        </w:rPr>
        <w:t>We</w:t>
      </w:r>
      <w:r w:rsidR="001045FC" w:rsidRPr="00107F9A">
        <w:rPr>
          <w:rFonts w:ascii="Arial" w:hAnsi="Arial" w:cs="Arial"/>
          <w:sz w:val="24"/>
          <w:szCs w:val="24"/>
          <w:lang w:eastAsia="en-GB"/>
        </w:rPr>
        <w:t xml:space="preserve"> do not allow use of AI for in school both for pupils.</w:t>
      </w:r>
      <w:r w:rsidRPr="00107F9A">
        <w:rPr>
          <w:rFonts w:ascii="Arial" w:hAnsi="Arial" w:cs="Arial"/>
          <w:sz w:val="24"/>
          <w:szCs w:val="24"/>
          <w:lang w:eastAsia="en-GB"/>
        </w:rPr>
        <w:t xml:space="preserve"> Staff may use it for work purposes in line with our </w:t>
      </w:r>
      <w:r w:rsidR="009D7152">
        <w:fldChar w:fldCharType="begin"/>
      </w:r>
      <w:r w:rsidR="009D7152">
        <w:instrText xml:space="preserve"> HYPERLINK "file:///\\\\MP-Server\\StaffHome\\dbirdsall\\My%20Documents\\Moorthorpe\\2026-2027\\Policies\\AI%20Policy%20-%20Sept%202026.docx" </w:instrText>
      </w:r>
      <w:r w:rsidR="009D7152">
        <w:fldChar w:fldCharType="separate"/>
      </w:r>
      <w:r w:rsidRPr="00107F9A">
        <w:rPr>
          <w:rStyle w:val="Hyperlink"/>
          <w:rFonts w:ascii="Arial" w:hAnsi="Arial" w:cs="Arial"/>
          <w:sz w:val="24"/>
          <w:szCs w:val="24"/>
          <w:lang w:eastAsia="en-GB"/>
        </w:rPr>
        <w:t>AI Policy</w:t>
      </w:r>
      <w:r w:rsidR="009D7152">
        <w:rPr>
          <w:rStyle w:val="Hyperlink"/>
          <w:rFonts w:ascii="Arial" w:hAnsi="Arial" w:cs="Arial"/>
          <w:sz w:val="24"/>
          <w:szCs w:val="24"/>
          <w:lang w:eastAsia="en-GB"/>
        </w:rPr>
        <w:fldChar w:fldCharType="end"/>
      </w:r>
      <w:r w:rsidRPr="00107F9A">
        <w:rPr>
          <w:rFonts w:ascii="Arial" w:hAnsi="Arial" w:cs="Arial"/>
          <w:sz w:val="24"/>
          <w:szCs w:val="24"/>
          <w:lang w:eastAsia="en-GB"/>
        </w:rPr>
        <w:t>.</w:t>
      </w:r>
    </w:p>
    <w:p w14:paraId="1063AB3F" w14:textId="77777777" w:rsidR="00C11272" w:rsidRPr="002D3A1B" w:rsidRDefault="00C11272" w:rsidP="00C11272">
      <w:pPr>
        <w:autoSpaceDE w:val="0"/>
        <w:autoSpaceDN w:val="0"/>
        <w:adjustRightInd w:val="0"/>
        <w:spacing w:after="0" w:line="240" w:lineRule="auto"/>
        <w:rPr>
          <w:rFonts w:ascii="Arial" w:hAnsi="Arial" w:cs="Arial"/>
          <w:color w:val="000000"/>
          <w:sz w:val="24"/>
          <w:szCs w:val="24"/>
          <w:lang w:eastAsia="en-GB"/>
        </w:rPr>
      </w:pPr>
      <w:r w:rsidRPr="002D3A1B">
        <w:rPr>
          <w:rFonts w:ascii="Arial" w:hAnsi="Arial" w:cs="Arial"/>
          <w:color w:val="000000"/>
          <w:sz w:val="24"/>
          <w:szCs w:val="24"/>
          <w:lang w:eastAsia="en-GB"/>
        </w:rPr>
        <w:t xml:space="preserve">The breadth of issues classified within online safety is considerable, but can be categorised into </w:t>
      </w:r>
      <w:r w:rsidR="0055522E" w:rsidRPr="0091001C">
        <w:rPr>
          <w:rFonts w:ascii="Arial" w:hAnsi="Arial" w:cs="Arial"/>
          <w:sz w:val="24"/>
          <w:szCs w:val="24"/>
          <w:lang w:eastAsia="en-GB"/>
        </w:rPr>
        <w:t>four</w:t>
      </w:r>
      <w:r w:rsidRPr="0091001C">
        <w:rPr>
          <w:rFonts w:ascii="Arial" w:hAnsi="Arial" w:cs="Arial"/>
          <w:sz w:val="24"/>
          <w:szCs w:val="24"/>
          <w:lang w:eastAsia="en-GB"/>
        </w:rPr>
        <w:t xml:space="preserve"> areas of risk:</w:t>
      </w:r>
      <w:r w:rsidRPr="002D3A1B">
        <w:rPr>
          <w:rFonts w:ascii="Arial" w:hAnsi="Arial" w:cs="Arial"/>
          <w:color w:val="000000"/>
          <w:sz w:val="24"/>
          <w:szCs w:val="24"/>
          <w:lang w:eastAsia="en-GB"/>
        </w:rPr>
        <w:t xml:space="preserve"> </w:t>
      </w:r>
    </w:p>
    <w:p w14:paraId="5AAD393F" w14:textId="77777777" w:rsidR="002D3A1B" w:rsidRPr="002D3A1B" w:rsidRDefault="002D3A1B" w:rsidP="00C11272">
      <w:pPr>
        <w:autoSpaceDE w:val="0"/>
        <w:autoSpaceDN w:val="0"/>
        <w:adjustRightInd w:val="0"/>
        <w:spacing w:after="0" w:line="240" w:lineRule="auto"/>
        <w:rPr>
          <w:rFonts w:ascii="Arial" w:hAnsi="Arial" w:cs="Arial"/>
          <w:color w:val="000000"/>
          <w:sz w:val="24"/>
          <w:szCs w:val="24"/>
          <w:lang w:eastAsia="en-GB"/>
        </w:rPr>
      </w:pPr>
    </w:p>
    <w:p w14:paraId="427A09EB" w14:textId="23525A3B" w:rsidR="00C11272" w:rsidRPr="009033DD" w:rsidRDefault="00C1579A">
      <w:pPr>
        <w:numPr>
          <w:ilvl w:val="0"/>
          <w:numId w:val="22"/>
        </w:numPr>
        <w:autoSpaceDE w:val="0"/>
        <w:autoSpaceDN w:val="0"/>
        <w:adjustRightInd w:val="0"/>
        <w:spacing w:after="93" w:line="240" w:lineRule="auto"/>
        <w:rPr>
          <w:rFonts w:ascii="Arial" w:hAnsi="Arial" w:cs="Arial"/>
          <w:sz w:val="24"/>
          <w:szCs w:val="24"/>
          <w:lang w:eastAsia="en-GB"/>
        </w:rPr>
      </w:pPr>
      <w:r w:rsidRPr="002D3A1B">
        <w:rPr>
          <w:rFonts w:ascii="Arial" w:hAnsi="Arial" w:cs="Arial"/>
          <w:b/>
          <w:bCs/>
          <w:color w:val="000000"/>
          <w:sz w:val="24"/>
          <w:szCs w:val="24"/>
          <w:lang w:eastAsia="en-GB"/>
        </w:rPr>
        <w:t>C</w:t>
      </w:r>
      <w:r w:rsidR="00C11272" w:rsidRPr="002D3A1B">
        <w:rPr>
          <w:rFonts w:ascii="Arial" w:hAnsi="Arial" w:cs="Arial"/>
          <w:b/>
          <w:bCs/>
          <w:color w:val="000000"/>
          <w:sz w:val="24"/>
          <w:szCs w:val="24"/>
          <w:lang w:eastAsia="en-GB"/>
        </w:rPr>
        <w:t>ontent</w:t>
      </w:r>
      <w:r w:rsidR="00C11272" w:rsidRPr="002D3A1B">
        <w:rPr>
          <w:rFonts w:ascii="Arial" w:hAnsi="Arial" w:cs="Arial"/>
          <w:color w:val="000000"/>
          <w:sz w:val="24"/>
          <w:szCs w:val="24"/>
          <w:lang w:eastAsia="en-GB"/>
        </w:rPr>
        <w:t xml:space="preserve">: </w:t>
      </w:r>
      <w:r w:rsidR="0091001C" w:rsidRPr="0091001C">
        <w:rPr>
          <w:rFonts w:ascii="Arial" w:hAnsi="Arial" w:cs="Arial"/>
          <w:color w:val="000000"/>
          <w:sz w:val="24"/>
          <w:szCs w:val="24"/>
          <w:lang w:eastAsia="en-GB"/>
        </w:rPr>
        <w:t xml:space="preserve">being exposed to illegal, inappropriate, or harmful </w:t>
      </w:r>
      <w:r w:rsidR="0091001C" w:rsidRPr="009033DD">
        <w:rPr>
          <w:rFonts w:ascii="Arial" w:hAnsi="Arial" w:cs="Arial"/>
          <w:sz w:val="24"/>
          <w:szCs w:val="24"/>
          <w:lang w:eastAsia="en-GB"/>
        </w:rPr>
        <w:t xml:space="preserve">content, for example: pornography, racism, misogyny, self-harm, suicide, anti-Semitism, radicalisation, extremism, </w:t>
      </w:r>
      <w:r w:rsidR="00157560">
        <w:rPr>
          <w:rFonts w:ascii="Arial" w:hAnsi="Arial" w:cs="Arial"/>
          <w:color w:val="4EA72E"/>
          <w:sz w:val="24"/>
          <w:szCs w:val="24"/>
          <w:lang w:eastAsia="en-GB"/>
        </w:rPr>
        <w:t>extreme sexual or physical violence</w:t>
      </w:r>
      <w:r w:rsidR="00157560">
        <w:rPr>
          <w:rFonts w:ascii="Arial" w:hAnsi="Arial" w:cs="Arial"/>
          <w:sz w:val="24"/>
          <w:szCs w:val="24"/>
          <w:lang w:eastAsia="en-GB"/>
        </w:rPr>
        <w:t xml:space="preserve"> </w:t>
      </w:r>
      <w:r w:rsidR="0091001C" w:rsidRPr="009033DD">
        <w:rPr>
          <w:rFonts w:ascii="Arial" w:hAnsi="Arial" w:cs="Arial"/>
          <w:sz w:val="24"/>
          <w:szCs w:val="24"/>
          <w:lang w:eastAsia="en-GB"/>
        </w:rPr>
        <w:t>misinformation, disinformation (including fake news) and conspiracy theories.</w:t>
      </w:r>
      <w:r w:rsidR="00C11272" w:rsidRPr="009033DD">
        <w:rPr>
          <w:rFonts w:ascii="Arial" w:hAnsi="Arial" w:cs="Arial"/>
          <w:sz w:val="24"/>
          <w:szCs w:val="24"/>
          <w:lang w:eastAsia="en-GB"/>
        </w:rPr>
        <w:t xml:space="preserve"> </w:t>
      </w:r>
    </w:p>
    <w:p w14:paraId="5EDB42A7" w14:textId="38129037" w:rsidR="00C11272" w:rsidRPr="002D3A1B" w:rsidRDefault="00C1579A">
      <w:pPr>
        <w:numPr>
          <w:ilvl w:val="0"/>
          <w:numId w:val="22"/>
        </w:numPr>
        <w:autoSpaceDE w:val="0"/>
        <w:autoSpaceDN w:val="0"/>
        <w:adjustRightInd w:val="0"/>
        <w:spacing w:after="93" w:line="240" w:lineRule="auto"/>
        <w:rPr>
          <w:rFonts w:ascii="Arial" w:hAnsi="Arial" w:cs="Arial"/>
          <w:color w:val="000000"/>
          <w:sz w:val="24"/>
          <w:szCs w:val="24"/>
          <w:lang w:eastAsia="en-GB"/>
        </w:rPr>
      </w:pPr>
      <w:r w:rsidRPr="002D3A1B">
        <w:rPr>
          <w:rFonts w:ascii="Arial" w:hAnsi="Arial" w:cs="Arial"/>
          <w:b/>
          <w:bCs/>
          <w:color w:val="000000"/>
          <w:sz w:val="24"/>
          <w:szCs w:val="24"/>
          <w:lang w:eastAsia="en-GB"/>
        </w:rPr>
        <w:t>C</w:t>
      </w:r>
      <w:r w:rsidR="00C11272" w:rsidRPr="002D3A1B">
        <w:rPr>
          <w:rFonts w:ascii="Arial" w:hAnsi="Arial" w:cs="Arial"/>
          <w:b/>
          <w:bCs/>
          <w:color w:val="000000"/>
          <w:sz w:val="24"/>
          <w:szCs w:val="24"/>
          <w:lang w:eastAsia="en-GB"/>
        </w:rPr>
        <w:t xml:space="preserve">ontact: </w:t>
      </w:r>
      <w:r w:rsidR="00C11272" w:rsidRPr="002D3A1B">
        <w:rPr>
          <w:rFonts w:ascii="Arial" w:hAnsi="Arial" w:cs="Arial"/>
          <w:color w:val="000000"/>
          <w:sz w:val="24"/>
          <w:szCs w:val="24"/>
          <w:lang w:eastAsia="en-GB"/>
        </w:rPr>
        <w:t>being subjected to harmful online interaction with other users</w:t>
      </w:r>
      <w:r w:rsidR="000D6EF7">
        <w:rPr>
          <w:rFonts w:ascii="Arial" w:hAnsi="Arial" w:cs="Arial"/>
          <w:color w:val="000000"/>
          <w:sz w:val="24"/>
          <w:szCs w:val="24"/>
          <w:lang w:eastAsia="en-GB"/>
        </w:rPr>
        <w:t xml:space="preserve"> </w:t>
      </w:r>
      <w:r w:rsidR="000D6EF7">
        <w:rPr>
          <w:rFonts w:ascii="Arial" w:hAnsi="Arial" w:cs="Arial"/>
          <w:color w:val="4EA72E"/>
          <w:sz w:val="24"/>
          <w:szCs w:val="24"/>
          <w:lang w:eastAsia="en-GB"/>
        </w:rPr>
        <w:t>or generative AI applications that simulate this</w:t>
      </w:r>
      <w:r w:rsidR="00C11272" w:rsidRPr="002D3A1B">
        <w:rPr>
          <w:rFonts w:ascii="Arial" w:hAnsi="Arial" w:cs="Arial"/>
          <w:color w:val="000000"/>
          <w:sz w:val="24"/>
          <w:szCs w:val="24"/>
          <w:lang w:eastAsia="en-GB"/>
        </w:rPr>
        <w:t xml:space="preserve">; for </w:t>
      </w:r>
      <w:r w:rsidR="002D3A1B" w:rsidRPr="002D3A1B">
        <w:rPr>
          <w:rFonts w:ascii="Arial" w:hAnsi="Arial" w:cs="Arial"/>
          <w:sz w:val="24"/>
          <w:szCs w:val="24"/>
          <w:lang w:eastAsia="en-GB"/>
        </w:rPr>
        <w:t>example,</w:t>
      </w:r>
      <w:r w:rsidRPr="002D3A1B">
        <w:rPr>
          <w:rFonts w:ascii="Arial" w:hAnsi="Arial" w:cs="Arial"/>
          <w:sz w:val="24"/>
          <w:szCs w:val="24"/>
          <w:lang w:eastAsia="en-GB"/>
        </w:rPr>
        <w:t xml:space="preserve"> </w:t>
      </w:r>
      <w:r w:rsidR="00F0611A">
        <w:rPr>
          <w:rFonts w:ascii="Arial" w:hAnsi="Arial" w:cs="Arial"/>
          <w:sz w:val="24"/>
          <w:szCs w:val="24"/>
          <w:lang w:eastAsia="en-GB"/>
        </w:rPr>
        <w:t>child to child</w:t>
      </w:r>
      <w:r w:rsidR="00412F98" w:rsidRPr="002D3A1B">
        <w:rPr>
          <w:rFonts w:ascii="Arial" w:hAnsi="Arial" w:cs="Arial"/>
          <w:color w:val="000000"/>
          <w:sz w:val="24"/>
          <w:szCs w:val="24"/>
          <w:lang w:eastAsia="en-GB"/>
        </w:rPr>
        <w:t xml:space="preserve"> </w:t>
      </w:r>
      <w:r w:rsidRPr="002D3A1B">
        <w:rPr>
          <w:rFonts w:ascii="Arial" w:hAnsi="Arial" w:cs="Arial"/>
          <w:color w:val="000000"/>
          <w:sz w:val="24"/>
          <w:szCs w:val="24"/>
          <w:lang w:eastAsia="en-GB"/>
        </w:rPr>
        <w:t>pressure,</w:t>
      </w:r>
      <w:r w:rsidR="00C11272" w:rsidRPr="002D3A1B">
        <w:rPr>
          <w:rFonts w:ascii="Arial" w:hAnsi="Arial" w:cs="Arial"/>
          <w:color w:val="000000"/>
          <w:sz w:val="24"/>
          <w:szCs w:val="24"/>
          <w:lang w:eastAsia="en-GB"/>
        </w:rPr>
        <w:t xml:space="preserve"> commercial advertising as well as adults posing as children or young adults</w:t>
      </w:r>
      <w:r w:rsidRPr="002D3A1B">
        <w:rPr>
          <w:rFonts w:ascii="Arial" w:hAnsi="Arial" w:cs="Arial"/>
          <w:color w:val="000000"/>
          <w:sz w:val="24"/>
          <w:szCs w:val="24"/>
          <w:lang w:eastAsia="en-GB"/>
        </w:rPr>
        <w:t xml:space="preserve"> with the intention to groom and exploit them for financial, criminal, sexual or other purposes.</w:t>
      </w:r>
      <w:r w:rsidR="00C11272" w:rsidRPr="002D3A1B">
        <w:rPr>
          <w:rFonts w:ascii="Arial" w:hAnsi="Arial" w:cs="Arial"/>
          <w:color w:val="000000"/>
          <w:sz w:val="24"/>
          <w:szCs w:val="24"/>
          <w:lang w:eastAsia="en-GB"/>
        </w:rPr>
        <w:t xml:space="preserve"> </w:t>
      </w:r>
    </w:p>
    <w:p w14:paraId="1C98E90C" w14:textId="52FE172F" w:rsidR="00C1579A" w:rsidRPr="002D3A1B" w:rsidRDefault="00C1579A">
      <w:pPr>
        <w:numPr>
          <w:ilvl w:val="0"/>
          <w:numId w:val="22"/>
        </w:numPr>
        <w:autoSpaceDE w:val="0"/>
        <w:autoSpaceDN w:val="0"/>
        <w:adjustRightInd w:val="0"/>
        <w:spacing w:after="0" w:line="240" w:lineRule="auto"/>
        <w:rPr>
          <w:rFonts w:ascii="Arial" w:hAnsi="Arial" w:cs="Arial"/>
          <w:color w:val="000000"/>
          <w:sz w:val="24"/>
          <w:szCs w:val="24"/>
          <w:lang w:eastAsia="en-GB"/>
        </w:rPr>
      </w:pPr>
      <w:r w:rsidRPr="002D3A1B">
        <w:rPr>
          <w:rFonts w:ascii="Arial" w:hAnsi="Arial" w:cs="Arial"/>
          <w:b/>
          <w:bCs/>
          <w:color w:val="000000"/>
          <w:sz w:val="24"/>
          <w:szCs w:val="24"/>
          <w:lang w:eastAsia="en-GB"/>
        </w:rPr>
        <w:t>C</w:t>
      </w:r>
      <w:r w:rsidR="00C11272" w:rsidRPr="002D3A1B">
        <w:rPr>
          <w:rFonts w:ascii="Arial" w:hAnsi="Arial" w:cs="Arial"/>
          <w:b/>
          <w:bCs/>
          <w:color w:val="000000"/>
          <w:sz w:val="24"/>
          <w:szCs w:val="24"/>
          <w:lang w:eastAsia="en-GB"/>
        </w:rPr>
        <w:t>onduct</w:t>
      </w:r>
      <w:r w:rsidR="00C11272" w:rsidRPr="002D3A1B">
        <w:rPr>
          <w:rFonts w:ascii="Arial" w:hAnsi="Arial" w:cs="Arial"/>
          <w:color w:val="000000"/>
          <w:sz w:val="24"/>
          <w:szCs w:val="24"/>
          <w:lang w:eastAsia="en-GB"/>
        </w:rPr>
        <w:t xml:space="preserve">: personal online behaviour that increases the likelihood of, or causes, harm; for </w:t>
      </w:r>
      <w:r w:rsidR="002D3A1B" w:rsidRPr="002D3A1B">
        <w:rPr>
          <w:rFonts w:ascii="Arial" w:hAnsi="Arial" w:cs="Arial"/>
          <w:color w:val="000000"/>
          <w:sz w:val="24"/>
          <w:szCs w:val="24"/>
          <w:lang w:eastAsia="en-GB"/>
        </w:rPr>
        <w:t>example,</w:t>
      </w:r>
      <w:r w:rsidR="00C11272" w:rsidRPr="002D3A1B">
        <w:rPr>
          <w:rFonts w:ascii="Arial" w:hAnsi="Arial" w:cs="Arial"/>
          <w:color w:val="000000"/>
          <w:sz w:val="24"/>
          <w:szCs w:val="24"/>
          <w:lang w:eastAsia="en-GB"/>
        </w:rPr>
        <w:t xml:space="preserve"> making, </w:t>
      </w:r>
      <w:r w:rsidR="002D3A1B" w:rsidRPr="002D3A1B">
        <w:rPr>
          <w:rFonts w:ascii="Arial" w:hAnsi="Arial" w:cs="Arial"/>
          <w:color w:val="000000"/>
          <w:sz w:val="24"/>
          <w:szCs w:val="24"/>
          <w:lang w:eastAsia="en-GB"/>
        </w:rPr>
        <w:t>sending,</w:t>
      </w:r>
      <w:r w:rsidR="00C11272" w:rsidRPr="002D3A1B">
        <w:rPr>
          <w:rFonts w:ascii="Arial" w:hAnsi="Arial" w:cs="Arial"/>
          <w:color w:val="000000"/>
          <w:sz w:val="24"/>
          <w:szCs w:val="24"/>
          <w:lang w:eastAsia="en-GB"/>
        </w:rPr>
        <w:t xml:space="preserve"> and receiving explicit images</w:t>
      </w:r>
      <w:r w:rsidR="00241CAC">
        <w:rPr>
          <w:rFonts w:ascii="Arial" w:hAnsi="Arial" w:cs="Arial"/>
          <w:color w:val="000000"/>
          <w:sz w:val="24"/>
          <w:szCs w:val="24"/>
          <w:lang w:eastAsia="en-GB"/>
        </w:rPr>
        <w:t xml:space="preserve"> </w:t>
      </w:r>
      <w:r w:rsidR="00241CAC">
        <w:rPr>
          <w:rFonts w:ascii="Arial" w:hAnsi="Arial" w:cs="Arial"/>
          <w:color w:val="4EA72E"/>
          <w:sz w:val="24"/>
          <w:szCs w:val="24"/>
          <w:lang w:eastAsia="en-GB"/>
        </w:rPr>
        <w:t xml:space="preserve">including those generated using AI </w:t>
      </w:r>
      <w:r>
        <w:rPr>
          <w:rFonts w:ascii="Arial" w:hAnsi="Arial" w:cs="Arial"/>
          <w:color w:val="4EA72E"/>
          <w:sz w:val="24"/>
          <w:szCs w:val="24"/>
          <w:lang w:eastAsia="en-GB"/>
        </w:rPr>
        <w:t xml:space="preserve"> </w:t>
      </w:r>
      <w:r w:rsidRPr="002D3A1B">
        <w:rPr>
          <w:rFonts w:ascii="Arial" w:hAnsi="Arial" w:cs="Arial"/>
          <w:color w:val="000000"/>
          <w:sz w:val="24"/>
          <w:szCs w:val="24"/>
          <w:lang w:eastAsia="en-GB"/>
        </w:rPr>
        <w:t xml:space="preserve">(consensual and </w:t>
      </w:r>
      <w:r w:rsidR="002D3A1B" w:rsidRPr="002D3A1B">
        <w:rPr>
          <w:rFonts w:ascii="Arial" w:hAnsi="Arial" w:cs="Arial"/>
          <w:color w:val="000000"/>
          <w:sz w:val="24"/>
          <w:szCs w:val="24"/>
          <w:lang w:eastAsia="en-GB"/>
        </w:rPr>
        <w:t>non-consensual</w:t>
      </w:r>
      <w:r w:rsidRPr="002D3A1B">
        <w:rPr>
          <w:rFonts w:ascii="Arial" w:hAnsi="Arial" w:cs="Arial"/>
          <w:color w:val="000000"/>
          <w:sz w:val="24"/>
          <w:szCs w:val="24"/>
          <w:lang w:eastAsia="en-GB"/>
        </w:rPr>
        <w:t xml:space="preserve"> sharing of nudes and semi nudes and ‘or pornography</w:t>
      </w:r>
      <w:r w:rsidR="00C11272" w:rsidRPr="002D3A1B">
        <w:rPr>
          <w:rFonts w:ascii="Arial" w:hAnsi="Arial" w:cs="Arial"/>
          <w:color w:val="000000"/>
          <w:sz w:val="24"/>
          <w:szCs w:val="24"/>
          <w:lang w:eastAsia="en-GB"/>
        </w:rPr>
        <w:t>, or online bullying</w:t>
      </w:r>
      <w:r w:rsidRPr="002D3A1B">
        <w:rPr>
          <w:rFonts w:ascii="Arial" w:hAnsi="Arial" w:cs="Arial"/>
          <w:color w:val="000000"/>
          <w:sz w:val="24"/>
          <w:szCs w:val="24"/>
          <w:lang w:eastAsia="en-GB"/>
        </w:rPr>
        <w:t xml:space="preserve"> and</w:t>
      </w:r>
    </w:p>
    <w:p w14:paraId="313125CF" w14:textId="77777777" w:rsidR="00C11272" w:rsidRPr="002D3A1B" w:rsidRDefault="00C1579A">
      <w:pPr>
        <w:numPr>
          <w:ilvl w:val="0"/>
          <w:numId w:val="22"/>
        </w:numPr>
        <w:autoSpaceDE w:val="0"/>
        <w:autoSpaceDN w:val="0"/>
        <w:adjustRightInd w:val="0"/>
        <w:spacing w:after="0" w:line="240" w:lineRule="auto"/>
        <w:rPr>
          <w:rFonts w:ascii="Arial" w:hAnsi="Arial" w:cs="Arial"/>
          <w:color w:val="000000"/>
          <w:sz w:val="24"/>
          <w:szCs w:val="24"/>
          <w:lang w:eastAsia="en-GB"/>
        </w:rPr>
      </w:pPr>
      <w:r w:rsidRPr="002D3A1B">
        <w:rPr>
          <w:rFonts w:ascii="Arial" w:hAnsi="Arial" w:cs="Arial"/>
          <w:b/>
          <w:bCs/>
          <w:color w:val="000000"/>
          <w:sz w:val="24"/>
          <w:szCs w:val="24"/>
          <w:lang w:eastAsia="en-GB"/>
        </w:rPr>
        <w:t>Commerce</w:t>
      </w:r>
      <w:r w:rsidR="00C11272" w:rsidRPr="002D3A1B">
        <w:rPr>
          <w:rFonts w:ascii="Arial" w:hAnsi="Arial" w:cs="Arial"/>
          <w:color w:val="000000"/>
          <w:sz w:val="24"/>
          <w:szCs w:val="24"/>
          <w:lang w:eastAsia="en-GB"/>
        </w:rPr>
        <w:t xml:space="preserve">. </w:t>
      </w:r>
      <w:r w:rsidRPr="002D3A1B">
        <w:rPr>
          <w:rFonts w:ascii="Arial" w:hAnsi="Arial" w:cs="Arial"/>
          <w:color w:val="000000"/>
          <w:sz w:val="24"/>
          <w:szCs w:val="24"/>
          <w:lang w:eastAsia="en-GB"/>
        </w:rPr>
        <w:t xml:space="preserve">Risks such as online gambling, inappropriate advertising, </w:t>
      </w:r>
      <w:r w:rsidR="002D3A1B" w:rsidRPr="002D3A1B">
        <w:rPr>
          <w:rFonts w:ascii="Arial" w:hAnsi="Arial" w:cs="Arial"/>
          <w:color w:val="000000"/>
          <w:sz w:val="24"/>
          <w:szCs w:val="24"/>
          <w:lang w:eastAsia="en-GB"/>
        </w:rPr>
        <w:t>phishing,</w:t>
      </w:r>
      <w:r w:rsidRPr="002D3A1B">
        <w:rPr>
          <w:rFonts w:ascii="Arial" w:hAnsi="Arial" w:cs="Arial"/>
          <w:color w:val="000000"/>
          <w:sz w:val="24"/>
          <w:szCs w:val="24"/>
          <w:lang w:eastAsia="en-GB"/>
        </w:rPr>
        <w:t xml:space="preserve"> or other financial scams.</w:t>
      </w:r>
    </w:p>
    <w:p w14:paraId="458455BC" w14:textId="77777777" w:rsidR="002D3A1B" w:rsidRPr="002D3A1B" w:rsidRDefault="002D3A1B" w:rsidP="002D3A1B">
      <w:pPr>
        <w:autoSpaceDE w:val="0"/>
        <w:autoSpaceDN w:val="0"/>
        <w:adjustRightInd w:val="0"/>
        <w:spacing w:after="0" w:line="240" w:lineRule="auto"/>
        <w:ind w:left="360"/>
        <w:rPr>
          <w:rFonts w:ascii="Arial" w:hAnsi="Arial" w:cs="Arial"/>
          <w:color w:val="000000"/>
          <w:sz w:val="24"/>
          <w:szCs w:val="24"/>
          <w:lang w:eastAsia="en-GB"/>
        </w:rPr>
      </w:pPr>
    </w:p>
    <w:p w14:paraId="00D9D77B" w14:textId="77777777" w:rsidR="00C11272" w:rsidRPr="002D3A1B" w:rsidRDefault="00C11272" w:rsidP="00C11272">
      <w:pPr>
        <w:rPr>
          <w:rFonts w:ascii="Arial" w:hAnsi="Arial" w:cs="Arial"/>
          <w:sz w:val="24"/>
          <w:szCs w:val="24"/>
          <w:lang w:eastAsia="en-GB"/>
        </w:rPr>
      </w:pPr>
      <w:r w:rsidRPr="002D3A1B">
        <w:rPr>
          <w:rFonts w:ascii="Arial" w:hAnsi="Arial" w:cs="Arial"/>
          <w:sz w:val="24"/>
          <w:szCs w:val="24"/>
          <w:lang w:eastAsia="en-GB"/>
        </w:rPr>
        <w:t>Students will be educated in online safety, and regularly reminded, as an ongoing part of our curriculum.</w:t>
      </w:r>
    </w:p>
    <w:p w14:paraId="402C366B" w14:textId="77777777" w:rsidR="00410EF3" w:rsidRPr="002D3A1B" w:rsidRDefault="00410EF3" w:rsidP="00C11272">
      <w:pPr>
        <w:rPr>
          <w:rFonts w:ascii="Arial" w:hAnsi="Arial" w:cs="Arial"/>
          <w:sz w:val="24"/>
          <w:szCs w:val="24"/>
          <w:lang w:eastAsia="en-GB"/>
        </w:rPr>
      </w:pPr>
      <w:r w:rsidRPr="002D3A1B">
        <w:rPr>
          <w:rFonts w:ascii="Arial" w:hAnsi="Arial" w:cs="Arial"/>
          <w:sz w:val="24"/>
          <w:szCs w:val="24"/>
          <w:lang w:eastAsia="en-GB"/>
        </w:rPr>
        <w:t xml:space="preserve">If </w:t>
      </w:r>
      <w:r w:rsidR="004822CA" w:rsidRPr="002D3A1B">
        <w:rPr>
          <w:rFonts w:ascii="Arial" w:hAnsi="Arial" w:cs="Arial"/>
          <w:sz w:val="24"/>
          <w:szCs w:val="24"/>
          <w:lang w:eastAsia="en-GB"/>
        </w:rPr>
        <w:t>required,</w:t>
      </w:r>
      <w:r w:rsidRPr="002D3A1B">
        <w:rPr>
          <w:rFonts w:ascii="Arial" w:hAnsi="Arial" w:cs="Arial"/>
          <w:sz w:val="24"/>
          <w:szCs w:val="24"/>
          <w:lang w:eastAsia="en-GB"/>
        </w:rPr>
        <w:t xml:space="preserve"> we will seek advice from local sources </w:t>
      </w:r>
      <w:r w:rsidR="00EE5842" w:rsidRPr="002D3A1B">
        <w:rPr>
          <w:rFonts w:ascii="Arial" w:hAnsi="Arial" w:cs="Arial"/>
          <w:sz w:val="24"/>
          <w:szCs w:val="24"/>
          <w:lang w:eastAsia="en-GB"/>
        </w:rPr>
        <w:t>and</w:t>
      </w:r>
      <w:r w:rsidRPr="002D3A1B">
        <w:rPr>
          <w:rFonts w:ascii="Arial" w:hAnsi="Arial" w:cs="Arial"/>
          <w:sz w:val="24"/>
          <w:szCs w:val="24"/>
          <w:lang w:eastAsia="en-GB"/>
        </w:rPr>
        <w:t xml:space="preserve"> national </w:t>
      </w:r>
      <w:r w:rsidR="002D3A1B" w:rsidRPr="002D3A1B">
        <w:rPr>
          <w:rFonts w:ascii="Arial" w:hAnsi="Arial" w:cs="Arial"/>
          <w:sz w:val="24"/>
          <w:szCs w:val="24"/>
          <w:lang w:eastAsia="en-GB"/>
        </w:rPr>
        <w:t>helplines.</w:t>
      </w:r>
    </w:p>
    <w:p w14:paraId="7B306B34" w14:textId="77777777" w:rsidR="00410EF3" w:rsidRPr="002D3A1B" w:rsidRDefault="00410EF3" w:rsidP="00410EF3">
      <w:pPr>
        <w:rPr>
          <w:rFonts w:ascii="Arial" w:hAnsi="Arial" w:cs="Arial"/>
          <w:b/>
          <w:bCs/>
          <w:sz w:val="24"/>
          <w:szCs w:val="24"/>
          <w:lang w:eastAsia="en-GB"/>
        </w:rPr>
      </w:pPr>
      <w:r w:rsidRPr="002D3A1B">
        <w:rPr>
          <w:rFonts w:ascii="Arial" w:hAnsi="Arial" w:cs="Arial"/>
          <w:b/>
          <w:bCs/>
          <w:sz w:val="24"/>
          <w:szCs w:val="24"/>
          <w:lang w:eastAsia="en-GB"/>
        </w:rPr>
        <w:t xml:space="preserve">Professionals </w:t>
      </w:r>
      <w:r w:rsidR="005329C0" w:rsidRPr="002D3A1B">
        <w:rPr>
          <w:rFonts w:ascii="Arial" w:hAnsi="Arial" w:cs="Arial"/>
          <w:b/>
          <w:bCs/>
          <w:sz w:val="24"/>
          <w:szCs w:val="24"/>
          <w:lang w:eastAsia="en-GB"/>
        </w:rPr>
        <w:t>O</w:t>
      </w:r>
      <w:r w:rsidRPr="002D3A1B">
        <w:rPr>
          <w:rFonts w:ascii="Arial" w:hAnsi="Arial" w:cs="Arial"/>
          <w:b/>
          <w:bCs/>
          <w:sz w:val="24"/>
          <w:szCs w:val="24"/>
          <w:lang w:eastAsia="en-GB"/>
        </w:rPr>
        <w:t xml:space="preserve">nline </w:t>
      </w:r>
      <w:r w:rsidR="005329C0" w:rsidRPr="002D3A1B">
        <w:rPr>
          <w:rFonts w:ascii="Arial" w:hAnsi="Arial" w:cs="Arial"/>
          <w:b/>
          <w:bCs/>
          <w:sz w:val="24"/>
          <w:szCs w:val="24"/>
          <w:lang w:eastAsia="en-GB"/>
        </w:rPr>
        <w:t>S</w:t>
      </w:r>
      <w:r w:rsidRPr="002D3A1B">
        <w:rPr>
          <w:rFonts w:ascii="Arial" w:hAnsi="Arial" w:cs="Arial"/>
          <w:b/>
          <w:bCs/>
          <w:sz w:val="24"/>
          <w:szCs w:val="24"/>
          <w:lang w:eastAsia="en-GB"/>
        </w:rPr>
        <w:t xml:space="preserve">afety </w:t>
      </w:r>
      <w:r w:rsidR="005329C0" w:rsidRPr="002D3A1B">
        <w:rPr>
          <w:rFonts w:ascii="Arial" w:hAnsi="Arial" w:cs="Arial"/>
          <w:b/>
          <w:bCs/>
          <w:sz w:val="24"/>
          <w:szCs w:val="24"/>
          <w:lang w:eastAsia="en-GB"/>
        </w:rPr>
        <w:t>H</w:t>
      </w:r>
      <w:r w:rsidRPr="002D3A1B">
        <w:rPr>
          <w:rFonts w:ascii="Arial" w:hAnsi="Arial" w:cs="Arial"/>
          <w:b/>
          <w:bCs/>
          <w:sz w:val="24"/>
          <w:szCs w:val="24"/>
          <w:lang w:eastAsia="en-GB"/>
        </w:rPr>
        <w:t>elpline</w:t>
      </w:r>
      <w:r w:rsidR="00991F42" w:rsidRPr="002D3A1B">
        <w:rPr>
          <w:rFonts w:ascii="Arial" w:hAnsi="Arial" w:cs="Arial"/>
          <w:b/>
          <w:bCs/>
          <w:sz w:val="24"/>
          <w:szCs w:val="24"/>
          <w:lang w:eastAsia="en-GB"/>
        </w:rPr>
        <w:t xml:space="preserve"> </w:t>
      </w:r>
      <w:r w:rsidR="002D3A1B">
        <w:rPr>
          <w:rFonts w:ascii="Arial" w:hAnsi="Arial" w:cs="Arial"/>
          <w:b/>
          <w:bCs/>
          <w:sz w:val="24"/>
          <w:szCs w:val="24"/>
          <w:lang w:eastAsia="en-GB"/>
        </w:rPr>
        <w:t>(</w:t>
      </w:r>
      <w:r w:rsidR="00991F42" w:rsidRPr="002D3A1B">
        <w:rPr>
          <w:rFonts w:ascii="Arial" w:hAnsi="Arial" w:cs="Arial"/>
          <w:b/>
          <w:bCs/>
          <w:sz w:val="24"/>
          <w:szCs w:val="24"/>
          <w:lang w:eastAsia="en-GB"/>
        </w:rPr>
        <w:t>POSH</w:t>
      </w:r>
      <w:r w:rsidR="002D3A1B">
        <w:rPr>
          <w:rFonts w:ascii="Arial" w:hAnsi="Arial" w:cs="Arial"/>
          <w:b/>
          <w:bCs/>
          <w:sz w:val="24"/>
          <w:szCs w:val="24"/>
          <w:lang w:eastAsia="en-GB"/>
        </w:rPr>
        <w:t>)</w:t>
      </w:r>
    </w:p>
    <w:p w14:paraId="0B8DA860" w14:textId="77777777" w:rsidR="00410EF3" w:rsidRDefault="009D7152" w:rsidP="00DD30B8">
      <w:pPr>
        <w:autoSpaceDE w:val="0"/>
        <w:autoSpaceDN w:val="0"/>
        <w:adjustRightInd w:val="0"/>
        <w:spacing w:after="0" w:line="240" w:lineRule="auto"/>
        <w:rPr>
          <w:rStyle w:val="Hyperlink"/>
          <w:bCs/>
          <w:sz w:val="24"/>
          <w:szCs w:val="24"/>
        </w:rPr>
      </w:pPr>
      <w:hyperlink r:id="rId118" w:history="1">
        <w:r w:rsidR="00991F42" w:rsidRPr="00DD30B8">
          <w:rPr>
            <w:rStyle w:val="Hyperlink"/>
            <w:b/>
            <w:bCs/>
            <w:sz w:val="24"/>
            <w:szCs w:val="24"/>
          </w:rPr>
          <w:t>Professionals Online Safety Helpline - UK Safer Internet Centre</w:t>
        </w:r>
      </w:hyperlink>
      <w:r w:rsidR="00991F42" w:rsidRPr="00DD30B8">
        <w:rPr>
          <w:rStyle w:val="Hyperlink"/>
          <w:bCs/>
          <w:sz w:val="24"/>
          <w:szCs w:val="24"/>
        </w:rPr>
        <w:t xml:space="preserve"> </w:t>
      </w:r>
    </w:p>
    <w:p w14:paraId="54810F5D" w14:textId="77777777" w:rsidR="00DD30B8" w:rsidRPr="00DD30B8" w:rsidRDefault="00DD30B8" w:rsidP="00DD30B8">
      <w:pPr>
        <w:autoSpaceDE w:val="0"/>
        <w:autoSpaceDN w:val="0"/>
        <w:adjustRightInd w:val="0"/>
        <w:spacing w:after="0" w:line="240" w:lineRule="auto"/>
        <w:rPr>
          <w:rStyle w:val="Hyperlink"/>
          <w:bCs/>
          <w:sz w:val="24"/>
          <w:szCs w:val="24"/>
        </w:rPr>
      </w:pPr>
    </w:p>
    <w:p w14:paraId="76374E3B" w14:textId="6094E67A" w:rsidR="00C11272" w:rsidRPr="002D3A1B" w:rsidRDefault="00C11272" w:rsidP="00C11272">
      <w:pPr>
        <w:rPr>
          <w:rFonts w:ascii="Arial" w:hAnsi="Arial" w:cs="Arial"/>
          <w:color w:val="FF0000"/>
          <w:sz w:val="24"/>
          <w:szCs w:val="24"/>
          <w:lang w:eastAsia="en-GB"/>
        </w:rPr>
      </w:pPr>
      <w:r w:rsidRPr="002D3A1B">
        <w:rPr>
          <w:rFonts w:ascii="Arial" w:hAnsi="Arial" w:cs="Arial"/>
          <w:sz w:val="24"/>
          <w:szCs w:val="24"/>
          <w:lang w:eastAsia="en-GB"/>
        </w:rPr>
        <w:t xml:space="preserve">Acceptable IT use for staff and pupils will be enforced and parents are also informed of expectations. </w:t>
      </w:r>
      <w:hyperlink r:id="rId119" w:history="1">
        <w:r w:rsidRPr="001241DA">
          <w:rPr>
            <w:rStyle w:val="Hyperlink"/>
            <w:rFonts w:ascii="Arial" w:hAnsi="Arial" w:cs="Arial"/>
            <w:sz w:val="24"/>
            <w:szCs w:val="24"/>
            <w:lang w:eastAsia="en-GB"/>
          </w:rPr>
          <w:t>(</w:t>
        </w:r>
        <w:r w:rsidR="001241DA" w:rsidRPr="001241DA">
          <w:rPr>
            <w:rStyle w:val="Hyperlink"/>
            <w:rFonts w:ascii="Arial" w:hAnsi="Arial" w:cs="Arial"/>
            <w:sz w:val="24"/>
            <w:szCs w:val="24"/>
            <w:lang w:eastAsia="en-GB"/>
          </w:rPr>
          <w:t>A</w:t>
        </w:r>
        <w:r w:rsidRPr="001241DA">
          <w:rPr>
            <w:rStyle w:val="Hyperlink"/>
            <w:rFonts w:ascii="Arial" w:hAnsi="Arial" w:cs="Arial"/>
            <w:sz w:val="24"/>
            <w:szCs w:val="24"/>
            <w:lang w:eastAsia="en-GB"/>
          </w:rPr>
          <w:t>cceptable IT use policy)</w:t>
        </w:r>
      </w:hyperlink>
    </w:p>
    <w:p w14:paraId="42C11968" w14:textId="383A29B9" w:rsidR="00F3668F" w:rsidRPr="00DD30B8" w:rsidRDefault="00F3668F" w:rsidP="00C11272">
      <w:pPr>
        <w:rPr>
          <w:rStyle w:val="Hyperlink"/>
          <w:b/>
          <w:bCs/>
          <w:sz w:val="24"/>
          <w:szCs w:val="24"/>
        </w:rPr>
      </w:pPr>
      <w:r w:rsidRPr="00107F9A">
        <w:rPr>
          <w:rFonts w:ascii="Arial" w:hAnsi="Arial" w:cs="Arial"/>
          <w:sz w:val="24"/>
          <w:szCs w:val="24"/>
          <w:lang w:eastAsia="en-GB"/>
        </w:rPr>
        <w:t xml:space="preserve">We </w:t>
      </w:r>
      <w:r w:rsidR="00107F9A" w:rsidRPr="00107F9A">
        <w:rPr>
          <w:rFonts w:ascii="Arial" w:hAnsi="Arial" w:cs="Arial"/>
          <w:sz w:val="24"/>
          <w:szCs w:val="24"/>
          <w:lang w:eastAsia="en-GB"/>
        </w:rPr>
        <w:t>are working towards</w:t>
      </w:r>
      <w:r w:rsidRPr="00107F9A">
        <w:rPr>
          <w:rFonts w:ascii="Arial" w:hAnsi="Arial" w:cs="Arial"/>
          <w:sz w:val="24"/>
          <w:szCs w:val="24"/>
          <w:lang w:eastAsia="en-GB"/>
        </w:rPr>
        <w:t xml:space="preserve"> self-assess</w:t>
      </w:r>
      <w:r w:rsidR="00107F9A" w:rsidRPr="00107F9A">
        <w:rPr>
          <w:rFonts w:ascii="Arial" w:hAnsi="Arial" w:cs="Arial"/>
          <w:sz w:val="24"/>
          <w:szCs w:val="24"/>
          <w:lang w:eastAsia="en-GB"/>
        </w:rPr>
        <w:t>ing</w:t>
      </w:r>
      <w:r w:rsidRPr="00107F9A">
        <w:rPr>
          <w:rFonts w:ascii="Arial" w:hAnsi="Arial" w:cs="Arial"/>
          <w:sz w:val="24"/>
          <w:szCs w:val="24"/>
          <w:lang w:eastAsia="en-GB"/>
        </w:rPr>
        <w:t xml:space="preserve"> our </w:t>
      </w:r>
      <w:r w:rsidR="004822CA" w:rsidRPr="00107F9A">
        <w:rPr>
          <w:rFonts w:ascii="Arial" w:hAnsi="Arial" w:cs="Arial"/>
          <w:sz w:val="24"/>
          <w:szCs w:val="24"/>
          <w:lang w:eastAsia="en-GB"/>
        </w:rPr>
        <w:t>school’s</w:t>
      </w:r>
      <w:r w:rsidRPr="00107F9A">
        <w:rPr>
          <w:rFonts w:ascii="Arial" w:hAnsi="Arial" w:cs="Arial"/>
          <w:sz w:val="24"/>
          <w:szCs w:val="24"/>
          <w:lang w:eastAsia="en-GB"/>
        </w:rPr>
        <w:t xml:space="preserve"> online safety provision using</w:t>
      </w:r>
      <w:r w:rsidRPr="002D3A1B">
        <w:rPr>
          <w:rFonts w:ascii="Arial" w:hAnsi="Arial" w:cs="Arial"/>
          <w:color w:val="FF0000"/>
          <w:sz w:val="24"/>
          <w:szCs w:val="24"/>
          <w:lang w:eastAsia="en-GB"/>
        </w:rPr>
        <w:t xml:space="preserve"> </w:t>
      </w:r>
      <w:hyperlink r:id="rId120" w:history="1">
        <w:r w:rsidRPr="00DD30B8">
          <w:rPr>
            <w:rStyle w:val="Hyperlink"/>
            <w:b/>
            <w:bCs/>
            <w:sz w:val="24"/>
            <w:szCs w:val="24"/>
          </w:rPr>
          <w:t>Online Safety Self-Review Tool for Schools | 360safe | 360safe</w:t>
        </w:r>
      </w:hyperlink>
    </w:p>
    <w:p w14:paraId="04F87AE2" w14:textId="77777777" w:rsidR="001E38A8" w:rsidRPr="002D3A1B" w:rsidRDefault="001E38A8" w:rsidP="00C11272">
      <w:pPr>
        <w:rPr>
          <w:rFonts w:ascii="Arial" w:hAnsi="Arial" w:cs="Arial"/>
          <w:color w:val="000000"/>
          <w:sz w:val="24"/>
          <w:szCs w:val="24"/>
          <w:lang w:eastAsia="en-GB"/>
        </w:rPr>
      </w:pPr>
      <w:r w:rsidRPr="002D3A1B">
        <w:rPr>
          <w:rFonts w:ascii="Arial" w:hAnsi="Arial" w:cs="Arial"/>
          <w:color w:val="000000"/>
          <w:sz w:val="24"/>
          <w:szCs w:val="24"/>
          <w:lang w:eastAsia="en-GB"/>
        </w:rPr>
        <w:t xml:space="preserve">If we use any external speaker to add to our </w:t>
      </w:r>
      <w:r w:rsidR="004822CA" w:rsidRPr="002D3A1B">
        <w:rPr>
          <w:rFonts w:ascii="Arial" w:hAnsi="Arial" w:cs="Arial"/>
          <w:color w:val="000000"/>
          <w:sz w:val="24"/>
          <w:szCs w:val="24"/>
          <w:lang w:eastAsia="en-GB"/>
        </w:rPr>
        <w:t>curriculum,</w:t>
      </w:r>
      <w:r w:rsidRPr="002D3A1B">
        <w:rPr>
          <w:rFonts w:ascii="Arial" w:hAnsi="Arial" w:cs="Arial"/>
          <w:color w:val="000000"/>
          <w:sz w:val="24"/>
          <w:szCs w:val="24"/>
          <w:lang w:eastAsia="en-GB"/>
        </w:rPr>
        <w:t xml:space="preserve"> we will ensure we follow the below advice and </w:t>
      </w:r>
      <w:r w:rsidR="002D3A1B" w:rsidRPr="002D3A1B">
        <w:rPr>
          <w:rFonts w:ascii="Arial" w:hAnsi="Arial" w:cs="Arial"/>
          <w:color w:val="000000"/>
          <w:sz w:val="24"/>
          <w:szCs w:val="24"/>
          <w:lang w:eastAsia="en-GB"/>
        </w:rPr>
        <w:t>checklist.</w:t>
      </w:r>
    </w:p>
    <w:p w14:paraId="4B8EEA3F" w14:textId="77777777" w:rsidR="00991F42" w:rsidRPr="00DD30B8" w:rsidRDefault="009D7152" w:rsidP="00C11272">
      <w:pPr>
        <w:rPr>
          <w:rStyle w:val="Hyperlink"/>
          <w:b/>
          <w:bCs/>
          <w:sz w:val="24"/>
          <w:szCs w:val="24"/>
        </w:rPr>
      </w:pPr>
      <w:hyperlink r:id="rId121" w:history="1">
        <w:r w:rsidR="00991F42" w:rsidRPr="00DD30B8">
          <w:rPr>
            <w:rStyle w:val="Hyperlink"/>
            <w:b/>
            <w:bCs/>
            <w:sz w:val="24"/>
            <w:szCs w:val="24"/>
          </w:rPr>
          <w:t>Using External Visitors to Support Online Safety Education: Guidance for Educational Settings - GOV.UK (www.gov.uk)</w:t>
        </w:r>
      </w:hyperlink>
    </w:p>
    <w:p w14:paraId="44BD4AED" w14:textId="77777777" w:rsidR="00A77883" w:rsidRPr="002D3A1B" w:rsidRDefault="00A77883" w:rsidP="00C11272">
      <w:pPr>
        <w:rPr>
          <w:rFonts w:ascii="Arial" w:hAnsi="Arial" w:cs="Arial"/>
          <w:sz w:val="24"/>
          <w:szCs w:val="24"/>
          <w:lang w:eastAsia="en-GB"/>
        </w:rPr>
      </w:pPr>
      <w:r w:rsidRPr="002D3A1B">
        <w:rPr>
          <w:rFonts w:ascii="Arial" w:hAnsi="Arial" w:cs="Arial"/>
          <w:sz w:val="24"/>
          <w:szCs w:val="24"/>
          <w:lang w:eastAsia="en-GB"/>
        </w:rPr>
        <w:t>We will not respond to individual app</w:t>
      </w:r>
      <w:r w:rsidR="00D63233" w:rsidRPr="002D3A1B">
        <w:rPr>
          <w:rFonts w:ascii="Arial" w:hAnsi="Arial" w:cs="Arial"/>
          <w:sz w:val="24"/>
          <w:szCs w:val="24"/>
          <w:lang w:eastAsia="en-GB"/>
        </w:rPr>
        <w:t>s or challenges which may occur</w:t>
      </w:r>
      <w:r w:rsidRPr="002D3A1B">
        <w:rPr>
          <w:rFonts w:ascii="Arial" w:hAnsi="Arial" w:cs="Arial"/>
          <w:sz w:val="24"/>
          <w:szCs w:val="24"/>
          <w:lang w:eastAsia="en-GB"/>
        </w:rPr>
        <w:t xml:space="preserve">, so as not to give more attention </w:t>
      </w:r>
      <w:r w:rsidR="00EE5842" w:rsidRPr="002D3A1B">
        <w:rPr>
          <w:rFonts w:ascii="Arial" w:hAnsi="Arial" w:cs="Arial"/>
          <w:sz w:val="24"/>
          <w:szCs w:val="24"/>
          <w:lang w:eastAsia="en-GB"/>
        </w:rPr>
        <w:t>or</w:t>
      </w:r>
      <w:r w:rsidRPr="002D3A1B">
        <w:rPr>
          <w:rFonts w:ascii="Arial" w:hAnsi="Arial" w:cs="Arial"/>
          <w:sz w:val="24"/>
          <w:szCs w:val="24"/>
          <w:lang w:eastAsia="en-GB"/>
        </w:rPr>
        <w:t xml:space="preserve"> publicity, but will simply reiterate our basic online safety messages as and when required.</w:t>
      </w:r>
    </w:p>
    <w:p w14:paraId="2CF05059" w14:textId="77777777" w:rsidR="00710035" w:rsidRPr="00DD30B8" w:rsidRDefault="009D7152" w:rsidP="00C11272">
      <w:pPr>
        <w:rPr>
          <w:rStyle w:val="Hyperlink"/>
          <w:b/>
          <w:bCs/>
          <w:sz w:val="24"/>
          <w:szCs w:val="24"/>
        </w:rPr>
      </w:pPr>
      <w:hyperlink r:id="rId122" w:history="1">
        <w:r w:rsidR="00710035" w:rsidRPr="00DD30B8">
          <w:rPr>
            <w:rStyle w:val="Hyperlink"/>
            <w:b/>
            <w:bCs/>
            <w:sz w:val="24"/>
            <w:szCs w:val="24"/>
          </w:rPr>
          <w:t>Harmful online challenges and online hoaxes - GOV.UK (www.gov.uk)</w:t>
        </w:r>
      </w:hyperlink>
    </w:p>
    <w:p w14:paraId="1A472F8A" w14:textId="7A2C3869" w:rsidR="00C11272" w:rsidRPr="0091001C" w:rsidRDefault="00C11272" w:rsidP="00C11272">
      <w:pPr>
        <w:rPr>
          <w:rFonts w:ascii="Arial" w:hAnsi="Arial" w:cs="Arial"/>
          <w:b/>
          <w:color w:val="00B050"/>
          <w:sz w:val="24"/>
          <w:szCs w:val="24"/>
          <w:lang w:eastAsia="en-GB"/>
        </w:rPr>
      </w:pPr>
      <w:r w:rsidRPr="002D3A1B">
        <w:rPr>
          <w:rFonts w:ascii="Arial" w:hAnsi="Arial" w:cs="Arial"/>
          <w:bCs/>
          <w:sz w:val="24"/>
          <w:szCs w:val="24"/>
          <w:lang w:eastAsia="en-GB"/>
        </w:rPr>
        <w:t>To protect students from mobile technology accessing</w:t>
      </w:r>
      <w:r w:rsidR="008529AB" w:rsidRPr="002D3A1B">
        <w:rPr>
          <w:rFonts w:ascii="Arial" w:hAnsi="Arial" w:cs="Arial"/>
          <w:bCs/>
          <w:sz w:val="24"/>
          <w:szCs w:val="24"/>
          <w:lang w:eastAsia="en-GB"/>
        </w:rPr>
        <w:t xml:space="preserve"> </w:t>
      </w:r>
      <w:r w:rsidRPr="002D3A1B">
        <w:rPr>
          <w:rFonts w:ascii="Arial" w:hAnsi="Arial" w:cs="Arial"/>
          <w:bCs/>
          <w:sz w:val="24"/>
          <w:szCs w:val="24"/>
          <w:lang w:eastAsia="en-GB"/>
        </w:rPr>
        <w:t>4G</w:t>
      </w:r>
      <w:r w:rsidR="008529AB" w:rsidRPr="002D3A1B">
        <w:rPr>
          <w:rFonts w:ascii="Arial" w:hAnsi="Arial" w:cs="Arial"/>
          <w:bCs/>
          <w:sz w:val="24"/>
          <w:szCs w:val="24"/>
          <w:lang w:eastAsia="en-GB"/>
        </w:rPr>
        <w:t xml:space="preserve"> and 5G</w:t>
      </w:r>
      <w:r w:rsidRPr="002D3A1B">
        <w:rPr>
          <w:rFonts w:ascii="Arial" w:hAnsi="Arial" w:cs="Arial"/>
          <w:bCs/>
          <w:sz w:val="24"/>
          <w:szCs w:val="24"/>
          <w:lang w:eastAsia="en-GB"/>
        </w:rPr>
        <w:t xml:space="preserve"> we will have a ban on mobile phones</w:t>
      </w:r>
      <w:r w:rsidR="00E33598" w:rsidRPr="002D3A1B">
        <w:rPr>
          <w:rFonts w:ascii="Arial" w:hAnsi="Arial" w:cs="Arial"/>
          <w:bCs/>
          <w:sz w:val="24"/>
          <w:szCs w:val="24"/>
          <w:lang w:eastAsia="en-GB"/>
        </w:rPr>
        <w:t xml:space="preserve">, </w:t>
      </w:r>
      <w:r w:rsidR="00E33598" w:rsidRPr="00E86579">
        <w:rPr>
          <w:rFonts w:ascii="Arial" w:hAnsi="Arial" w:cs="Arial"/>
          <w:bCs/>
          <w:sz w:val="24"/>
          <w:szCs w:val="24"/>
          <w:lang w:eastAsia="en-GB"/>
        </w:rPr>
        <w:t>smart watches</w:t>
      </w:r>
      <w:r w:rsidR="0091001C">
        <w:rPr>
          <w:rFonts w:ascii="Arial" w:hAnsi="Arial" w:cs="Arial"/>
          <w:bCs/>
          <w:sz w:val="24"/>
          <w:szCs w:val="24"/>
          <w:lang w:eastAsia="en-GB"/>
        </w:rPr>
        <w:t>,</w:t>
      </w:r>
      <w:r w:rsidR="00E33598" w:rsidRPr="00E86579">
        <w:rPr>
          <w:rFonts w:ascii="Arial" w:hAnsi="Arial" w:cs="Arial"/>
          <w:bCs/>
          <w:sz w:val="24"/>
          <w:szCs w:val="24"/>
          <w:lang w:eastAsia="en-GB"/>
        </w:rPr>
        <w:t xml:space="preserve"> </w:t>
      </w:r>
      <w:r w:rsidR="0091001C" w:rsidRPr="0091001C">
        <w:rPr>
          <w:rFonts w:ascii="Arial" w:hAnsi="Arial" w:cs="Arial"/>
          <w:b/>
          <w:color w:val="00B050"/>
          <w:sz w:val="24"/>
          <w:szCs w:val="24"/>
          <w:lang w:eastAsia="en-GB"/>
        </w:rPr>
        <w:t>airtags</w:t>
      </w:r>
      <w:r w:rsidR="0091001C">
        <w:rPr>
          <w:rFonts w:ascii="Arial" w:hAnsi="Arial" w:cs="Arial"/>
          <w:bCs/>
          <w:sz w:val="24"/>
          <w:szCs w:val="24"/>
          <w:lang w:eastAsia="en-GB"/>
        </w:rPr>
        <w:t xml:space="preserve"> </w:t>
      </w:r>
      <w:r w:rsidR="00E33598" w:rsidRPr="00E86579">
        <w:rPr>
          <w:rFonts w:ascii="Arial" w:hAnsi="Arial" w:cs="Arial"/>
          <w:bCs/>
          <w:sz w:val="24"/>
          <w:szCs w:val="24"/>
          <w:lang w:eastAsia="en-GB"/>
        </w:rPr>
        <w:t>and any other comparable device</w:t>
      </w:r>
      <w:r w:rsidRPr="00E86579">
        <w:rPr>
          <w:rFonts w:ascii="Arial" w:hAnsi="Arial" w:cs="Arial"/>
          <w:bCs/>
          <w:sz w:val="24"/>
          <w:szCs w:val="24"/>
          <w:lang w:eastAsia="en-GB"/>
        </w:rPr>
        <w:t xml:space="preserve"> whilst</w:t>
      </w:r>
      <w:r w:rsidRPr="002D3A1B">
        <w:rPr>
          <w:rFonts w:ascii="Arial" w:hAnsi="Arial" w:cs="Arial"/>
          <w:bCs/>
          <w:sz w:val="24"/>
          <w:szCs w:val="24"/>
          <w:lang w:eastAsia="en-GB"/>
        </w:rPr>
        <w:t xml:space="preserve"> in school</w:t>
      </w:r>
      <w:r w:rsidR="00107F9A">
        <w:rPr>
          <w:rFonts w:ascii="Arial" w:hAnsi="Arial" w:cs="Arial"/>
          <w:bCs/>
          <w:sz w:val="24"/>
          <w:szCs w:val="24"/>
          <w:lang w:eastAsia="en-GB"/>
        </w:rPr>
        <w:t xml:space="preserve"> unless clear exceptions (eg mobile phone use for pupils with diabetes). </w:t>
      </w:r>
    </w:p>
    <w:p w14:paraId="37F7865E" w14:textId="77777777" w:rsidR="00092129" w:rsidRDefault="00092129" w:rsidP="00C11272">
      <w:pPr>
        <w:rPr>
          <w:rFonts w:ascii="Arial" w:hAnsi="Arial" w:cs="Arial"/>
          <w:bCs/>
          <w:sz w:val="24"/>
          <w:szCs w:val="24"/>
          <w:lang w:eastAsia="en-GB"/>
        </w:rPr>
      </w:pPr>
      <w:r w:rsidRPr="002D3A1B">
        <w:rPr>
          <w:rFonts w:ascii="Arial" w:hAnsi="Arial" w:cs="Arial"/>
          <w:bCs/>
          <w:sz w:val="24"/>
          <w:szCs w:val="24"/>
          <w:lang w:eastAsia="en-GB"/>
        </w:rPr>
        <w:t>See above section for Sharing Nudes and Semi Nudes.</w:t>
      </w:r>
    </w:p>
    <w:p w14:paraId="2DEA97B2" w14:textId="77777777" w:rsidR="00E750E9" w:rsidRPr="009033DD" w:rsidRDefault="00E750E9" w:rsidP="00C11272">
      <w:pPr>
        <w:rPr>
          <w:rFonts w:ascii="Arial" w:hAnsi="Arial" w:cs="Arial"/>
          <w:bCs/>
          <w:sz w:val="24"/>
          <w:szCs w:val="24"/>
          <w:lang w:eastAsia="en-GB"/>
        </w:rPr>
      </w:pPr>
      <w:r w:rsidRPr="009033DD">
        <w:rPr>
          <w:rFonts w:ascii="Arial" w:hAnsi="Arial" w:cs="Arial"/>
          <w:bCs/>
          <w:sz w:val="24"/>
          <w:szCs w:val="24"/>
          <w:lang w:eastAsia="en-GB"/>
        </w:rPr>
        <w:t>Risk managing our photos of pupils on website and social media etc.</w:t>
      </w:r>
    </w:p>
    <w:p w14:paraId="1BCA4F73" w14:textId="77777777" w:rsidR="00E750E9" w:rsidRPr="009033DD" w:rsidRDefault="00E750E9" w:rsidP="00C11272">
      <w:pPr>
        <w:rPr>
          <w:rFonts w:ascii="Arial" w:hAnsi="Arial" w:cs="Arial"/>
          <w:bCs/>
          <w:sz w:val="24"/>
          <w:szCs w:val="24"/>
          <w:lang w:eastAsia="en-GB"/>
        </w:rPr>
      </w:pPr>
      <w:r w:rsidRPr="009033DD">
        <w:rPr>
          <w:rFonts w:ascii="Arial" w:hAnsi="Arial" w:cs="Arial"/>
          <w:bCs/>
          <w:sz w:val="24"/>
          <w:szCs w:val="24"/>
          <w:lang w:eastAsia="en-GB"/>
        </w:rPr>
        <w:t xml:space="preserve">We will follow the guidance issued in </w:t>
      </w:r>
      <w:hyperlink r:id="rId123" w:history="1">
        <w:r w:rsidRPr="009033DD">
          <w:rPr>
            <w:rStyle w:val="Hyperlink"/>
            <w:rFonts w:ascii="Arial" w:hAnsi="Arial" w:cs="Arial"/>
            <w:bCs/>
            <w:color w:val="auto"/>
            <w:sz w:val="24"/>
            <w:szCs w:val="24"/>
            <w:lang w:eastAsia="en-GB"/>
          </w:rPr>
          <w:t>Managing student image and video content - UK Safer Internet Centre</w:t>
        </w:r>
      </w:hyperlink>
      <w:r w:rsidRPr="009033DD">
        <w:rPr>
          <w:rFonts w:ascii="Arial" w:hAnsi="Arial" w:cs="Arial"/>
          <w:bCs/>
          <w:sz w:val="24"/>
          <w:szCs w:val="24"/>
          <w:lang w:eastAsia="en-GB"/>
        </w:rPr>
        <w:t xml:space="preserve"> by;</w:t>
      </w:r>
    </w:p>
    <w:p w14:paraId="3B56A2B4" w14:textId="77777777" w:rsidR="00E750E9" w:rsidRPr="009033DD" w:rsidRDefault="00E750E9" w:rsidP="00C11272">
      <w:pPr>
        <w:rPr>
          <w:rFonts w:ascii="Arial" w:hAnsi="Arial" w:cs="Arial"/>
          <w:bCs/>
          <w:sz w:val="24"/>
          <w:szCs w:val="24"/>
          <w:lang w:eastAsia="en-GB"/>
        </w:rPr>
      </w:pPr>
      <w:r w:rsidRPr="009033DD">
        <w:rPr>
          <w:rFonts w:ascii="Arial" w:hAnsi="Arial" w:cs="Arial"/>
          <w:bCs/>
          <w:sz w:val="24"/>
          <w:szCs w:val="24"/>
          <w:lang w:eastAsia="en-GB"/>
        </w:rPr>
        <w:t>regularly reviewing online content/apply ‘name no image’ or ‘image no name’ policy/limit public visibility of student images/ensure image metadata is removed/use lower resolution images/strengthen privacy setting on school managed platforms/follow polices and raise awareness in training.</w:t>
      </w:r>
    </w:p>
    <w:p w14:paraId="05ACA883" w14:textId="77777777" w:rsidR="000A7E34" w:rsidRPr="002D3A1B" w:rsidRDefault="000A7E34" w:rsidP="00C11272">
      <w:pPr>
        <w:rPr>
          <w:rFonts w:ascii="Arial" w:hAnsi="Arial" w:cs="Arial"/>
          <w:b/>
          <w:sz w:val="24"/>
          <w:szCs w:val="24"/>
          <w:lang w:eastAsia="en-GB"/>
        </w:rPr>
      </w:pPr>
      <w:r w:rsidRPr="002D3A1B">
        <w:rPr>
          <w:rFonts w:ascii="Arial" w:hAnsi="Arial" w:cs="Arial"/>
          <w:b/>
          <w:sz w:val="24"/>
          <w:szCs w:val="24"/>
          <w:lang w:eastAsia="en-GB"/>
        </w:rPr>
        <w:t xml:space="preserve">Report harmful </w:t>
      </w:r>
      <w:r w:rsidR="002D3A1B" w:rsidRPr="002D3A1B">
        <w:rPr>
          <w:rFonts w:ascii="Arial" w:hAnsi="Arial" w:cs="Arial"/>
          <w:b/>
          <w:sz w:val="24"/>
          <w:szCs w:val="24"/>
          <w:lang w:eastAsia="en-GB"/>
        </w:rPr>
        <w:t>content.</w:t>
      </w:r>
    </w:p>
    <w:p w14:paraId="4BC96A41" w14:textId="77777777" w:rsidR="000A7E34" w:rsidRPr="00DD30B8" w:rsidRDefault="009D7152" w:rsidP="00C11272">
      <w:pPr>
        <w:rPr>
          <w:rStyle w:val="Hyperlink"/>
          <w:bCs/>
          <w:sz w:val="24"/>
          <w:szCs w:val="24"/>
        </w:rPr>
      </w:pPr>
      <w:hyperlink r:id="rId124" w:history="1">
        <w:r w:rsidR="000A7E34" w:rsidRPr="00DD30B8">
          <w:rPr>
            <w:rStyle w:val="Hyperlink"/>
            <w:b/>
            <w:bCs/>
            <w:sz w:val="24"/>
            <w:szCs w:val="24"/>
          </w:rPr>
          <w:t>Report Harmful Content - We Help You Remove Content</w:t>
        </w:r>
      </w:hyperlink>
    </w:p>
    <w:p w14:paraId="08FE1017" w14:textId="77777777" w:rsidR="00395F98" w:rsidRPr="002D3A1B" w:rsidRDefault="00395F98" w:rsidP="00C11272">
      <w:pPr>
        <w:rPr>
          <w:rFonts w:ascii="Arial" w:hAnsi="Arial" w:cs="Arial"/>
          <w:color w:val="000000"/>
          <w:sz w:val="24"/>
          <w:szCs w:val="24"/>
          <w:lang w:eastAsia="en-GB"/>
        </w:rPr>
      </w:pPr>
      <w:r w:rsidRPr="002D3A1B">
        <w:rPr>
          <w:rFonts w:ascii="Arial" w:hAnsi="Arial" w:cs="Arial"/>
          <w:color w:val="000000"/>
          <w:sz w:val="24"/>
          <w:szCs w:val="24"/>
          <w:lang w:eastAsia="en-GB"/>
        </w:rPr>
        <w:t xml:space="preserve">Teaching Online Safety in Schools </w:t>
      </w:r>
    </w:p>
    <w:p w14:paraId="15BBF8FB" w14:textId="77777777" w:rsidR="00EE5842" w:rsidRPr="00DD30B8" w:rsidRDefault="009D7152" w:rsidP="00C11272">
      <w:pPr>
        <w:rPr>
          <w:rStyle w:val="Hyperlink"/>
          <w:b/>
          <w:bCs/>
          <w:sz w:val="24"/>
          <w:szCs w:val="24"/>
        </w:rPr>
      </w:pPr>
      <w:hyperlink r:id="rId125" w:history="1">
        <w:r w:rsidR="00991F42" w:rsidRPr="00DD30B8">
          <w:rPr>
            <w:rStyle w:val="Hyperlink"/>
            <w:b/>
            <w:bCs/>
            <w:sz w:val="24"/>
            <w:szCs w:val="24"/>
          </w:rPr>
          <w:t>Teaching online safety in schools - GOV.UK (www.gov.uk)</w:t>
        </w:r>
      </w:hyperlink>
    </w:p>
    <w:p w14:paraId="674B789E" w14:textId="77777777" w:rsidR="00991F42" w:rsidRPr="00DD30B8" w:rsidRDefault="009D7152" w:rsidP="00C11272">
      <w:pPr>
        <w:rPr>
          <w:rStyle w:val="Hyperlink"/>
          <w:b/>
          <w:bCs/>
          <w:sz w:val="24"/>
          <w:szCs w:val="24"/>
        </w:rPr>
      </w:pPr>
      <w:hyperlink r:id="rId126" w:history="1">
        <w:r w:rsidR="00991F42" w:rsidRPr="00DD30B8">
          <w:rPr>
            <w:rStyle w:val="Hyperlink"/>
            <w:b/>
            <w:bCs/>
            <w:sz w:val="24"/>
            <w:szCs w:val="24"/>
          </w:rPr>
          <w:t>Education for a Connected World - GOV.UK (www.gov.uk)</w:t>
        </w:r>
      </w:hyperlink>
    </w:p>
    <w:p w14:paraId="555F3185" w14:textId="77777777" w:rsidR="00EE5842" w:rsidRPr="00341717" w:rsidRDefault="009D7152" w:rsidP="00C11272">
      <w:pPr>
        <w:rPr>
          <w:b/>
          <w:bCs/>
          <w:color w:val="0070C0"/>
          <w:sz w:val="24"/>
          <w:szCs w:val="24"/>
        </w:rPr>
      </w:pPr>
      <w:hyperlink r:id="rId127" w:history="1">
        <w:r w:rsidR="00EE5842" w:rsidRPr="00341717">
          <w:rPr>
            <w:rStyle w:val="Hyperlink"/>
            <w:b/>
            <w:bCs/>
            <w:color w:val="0070C0"/>
            <w:sz w:val="24"/>
            <w:szCs w:val="24"/>
          </w:rPr>
          <w:t>ProjectEVOLVE - Education for a Connected World Resources</w:t>
        </w:r>
      </w:hyperlink>
    </w:p>
    <w:p w14:paraId="3FFB9947" w14:textId="77777777" w:rsidR="007538EE" w:rsidRDefault="007538EE" w:rsidP="00C11272">
      <w:pPr>
        <w:rPr>
          <w:rFonts w:ascii="Arial" w:hAnsi="Arial" w:cs="Arial"/>
          <w:b/>
          <w:lang w:eastAsia="en-GB"/>
        </w:rPr>
      </w:pPr>
    </w:p>
    <w:p w14:paraId="32340A17" w14:textId="77777777" w:rsidR="00410EF3" w:rsidRPr="00E86579" w:rsidRDefault="00410EF3" w:rsidP="00C11272">
      <w:pPr>
        <w:rPr>
          <w:rFonts w:ascii="Arial" w:hAnsi="Arial" w:cs="Arial"/>
          <w:bCs/>
          <w:sz w:val="24"/>
          <w:szCs w:val="24"/>
          <w:lang w:eastAsia="en-GB"/>
        </w:rPr>
      </w:pPr>
      <w:r w:rsidRPr="002D3A1B">
        <w:rPr>
          <w:rFonts w:ascii="Arial" w:hAnsi="Arial" w:cs="Arial"/>
          <w:b/>
          <w:sz w:val="24"/>
          <w:szCs w:val="24"/>
          <w:lang w:eastAsia="en-GB"/>
        </w:rPr>
        <w:t>Filtering and monitoring;</w:t>
      </w:r>
      <w:r w:rsidR="00271324" w:rsidRPr="002D3A1B">
        <w:rPr>
          <w:rFonts w:ascii="Arial" w:hAnsi="Arial" w:cs="Arial"/>
          <w:b/>
          <w:sz w:val="24"/>
          <w:szCs w:val="24"/>
          <w:lang w:eastAsia="en-GB"/>
        </w:rPr>
        <w:t xml:space="preserve"> </w:t>
      </w:r>
      <w:r w:rsidR="00271324" w:rsidRPr="00E86579">
        <w:rPr>
          <w:rFonts w:ascii="Arial" w:hAnsi="Arial" w:cs="Arial"/>
          <w:bCs/>
          <w:sz w:val="24"/>
          <w:szCs w:val="24"/>
          <w:lang w:eastAsia="en-GB"/>
        </w:rPr>
        <w:t xml:space="preserve">limiting </w:t>
      </w:r>
      <w:r w:rsidR="004822CA" w:rsidRPr="00E86579">
        <w:rPr>
          <w:rFonts w:ascii="Arial" w:hAnsi="Arial" w:cs="Arial"/>
          <w:bCs/>
          <w:sz w:val="24"/>
          <w:szCs w:val="24"/>
          <w:lang w:eastAsia="en-GB"/>
        </w:rPr>
        <w:t>students’</w:t>
      </w:r>
      <w:r w:rsidR="00271324" w:rsidRPr="00E86579">
        <w:rPr>
          <w:rFonts w:ascii="Arial" w:hAnsi="Arial" w:cs="Arial"/>
          <w:bCs/>
          <w:sz w:val="24"/>
          <w:szCs w:val="24"/>
          <w:lang w:eastAsia="en-GB"/>
        </w:rPr>
        <w:t xml:space="preserve"> exposure to </w:t>
      </w:r>
      <w:r w:rsidR="002D3A1B" w:rsidRPr="00E86579">
        <w:rPr>
          <w:rFonts w:ascii="Arial" w:hAnsi="Arial" w:cs="Arial"/>
          <w:bCs/>
          <w:sz w:val="24"/>
          <w:szCs w:val="24"/>
          <w:lang w:eastAsia="en-GB"/>
        </w:rPr>
        <w:t>risk.</w:t>
      </w:r>
      <w:r w:rsidR="00623870" w:rsidRPr="00E86579">
        <w:rPr>
          <w:rFonts w:ascii="Arial" w:hAnsi="Arial" w:cs="Arial"/>
          <w:bCs/>
          <w:sz w:val="24"/>
          <w:szCs w:val="24"/>
          <w:lang w:eastAsia="en-GB"/>
        </w:rPr>
        <w:t xml:space="preserve"> </w:t>
      </w:r>
      <w:r w:rsidR="00623870" w:rsidRPr="00E86579">
        <w:rPr>
          <w:rFonts w:ascii="Arial" w:hAnsi="Arial" w:cs="Arial"/>
          <w:b/>
          <w:lang w:eastAsia="en-GB"/>
        </w:rPr>
        <w:t xml:space="preserve">We understand we cannot eliminate all risk and that a managed system in school is preferable to a completely locked down system. We </w:t>
      </w:r>
      <w:r w:rsidR="00323420" w:rsidRPr="00E86579">
        <w:rPr>
          <w:rFonts w:ascii="Arial" w:hAnsi="Arial" w:cs="Arial"/>
          <w:b/>
          <w:lang w:eastAsia="en-GB"/>
        </w:rPr>
        <w:t>guide</w:t>
      </w:r>
      <w:r w:rsidR="00623870" w:rsidRPr="00E86579">
        <w:rPr>
          <w:rFonts w:ascii="Arial" w:hAnsi="Arial" w:cs="Arial"/>
          <w:b/>
          <w:lang w:eastAsia="en-GB"/>
        </w:rPr>
        <w:t xml:space="preserve"> students to manage online risk through our online safety teaching.</w:t>
      </w:r>
    </w:p>
    <w:p w14:paraId="1173F145" w14:textId="77777777" w:rsidR="00843F5B" w:rsidRPr="002D3A1B" w:rsidRDefault="00843F5B" w:rsidP="00C11272">
      <w:pPr>
        <w:rPr>
          <w:rFonts w:ascii="Arial" w:hAnsi="Arial" w:cs="Arial"/>
          <w:bCs/>
          <w:color w:val="00B050"/>
          <w:sz w:val="24"/>
          <w:szCs w:val="24"/>
          <w:lang w:eastAsia="en-GB"/>
        </w:rPr>
      </w:pPr>
      <w:r w:rsidRPr="00E86579">
        <w:rPr>
          <w:rFonts w:ascii="Arial" w:hAnsi="Arial" w:cs="Arial"/>
          <w:bCs/>
          <w:sz w:val="24"/>
          <w:szCs w:val="24"/>
          <w:lang w:eastAsia="en-GB"/>
        </w:rPr>
        <w:t xml:space="preserve">The school will follow the standards laid out in the </w:t>
      </w:r>
      <w:r w:rsidR="002D3A1B" w:rsidRPr="00E86579">
        <w:rPr>
          <w:rFonts w:ascii="Arial" w:hAnsi="Arial" w:cs="Arial"/>
          <w:bCs/>
          <w:sz w:val="24"/>
          <w:szCs w:val="24"/>
          <w:lang w:eastAsia="en-GB"/>
        </w:rPr>
        <w:t>below</w:t>
      </w:r>
      <w:r w:rsidR="002D3A1B" w:rsidRPr="002D3A1B">
        <w:rPr>
          <w:rFonts w:ascii="Arial" w:hAnsi="Arial" w:cs="Arial"/>
          <w:bCs/>
          <w:color w:val="00B050"/>
          <w:sz w:val="24"/>
          <w:szCs w:val="24"/>
          <w:lang w:eastAsia="en-GB"/>
        </w:rPr>
        <w:t>.</w:t>
      </w:r>
    </w:p>
    <w:p w14:paraId="27FBA089" w14:textId="77777777" w:rsidR="00965E97" w:rsidRPr="00DD30B8" w:rsidRDefault="009D7152" w:rsidP="00C11272">
      <w:pPr>
        <w:rPr>
          <w:rStyle w:val="Hyperlink"/>
          <w:b/>
          <w:bCs/>
          <w:sz w:val="24"/>
          <w:szCs w:val="24"/>
        </w:rPr>
      </w:pPr>
      <w:hyperlink r:id="rId128" w:history="1">
        <w:r w:rsidR="00965E97" w:rsidRPr="00DD30B8">
          <w:rPr>
            <w:rStyle w:val="Hyperlink"/>
            <w:b/>
            <w:bCs/>
            <w:sz w:val="24"/>
            <w:szCs w:val="24"/>
          </w:rPr>
          <w:t>Meeting digital and technology standards in schools and colleges - Guidance - GOV.UK (www.gov.uk)</w:t>
        </w:r>
      </w:hyperlink>
    </w:p>
    <w:p w14:paraId="7B4A71A5" w14:textId="77777777" w:rsidR="00271324" w:rsidRPr="00E86579" w:rsidRDefault="002D3A1B" w:rsidP="00C11272">
      <w:pPr>
        <w:rPr>
          <w:rFonts w:ascii="Arial" w:hAnsi="Arial" w:cs="Arial"/>
        </w:rPr>
      </w:pPr>
      <w:r w:rsidRPr="00E86579">
        <w:rPr>
          <w:rFonts w:ascii="Arial" w:hAnsi="Arial" w:cs="Arial"/>
        </w:rPr>
        <w:t>Including.</w:t>
      </w:r>
    </w:p>
    <w:p w14:paraId="71F6CAE3" w14:textId="77777777" w:rsidR="00271324" w:rsidRPr="00E86579" w:rsidRDefault="00271324">
      <w:pPr>
        <w:numPr>
          <w:ilvl w:val="0"/>
          <w:numId w:val="31"/>
        </w:numPr>
        <w:rPr>
          <w:rFonts w:ascii="Arial" w:hAnsi="Arial" w:cs="Arial"/>
        </w:rPr>
      </w:pPr>
      <w:r w:rsidRPr="00E86579">
        <w:rPr>
          <w:rFonts w:ascii="Arial" w:hAnsi="Arial" w:cs="Arial"/>
        </w:rPr>
        <w:t xml:space="preserve">Identify and assign </w:t>
      </w:r>
      <w:r w:rsidR="004822CA" w:rsidRPr="00E86579">
        <w:rPr>
          <w:rFonts w:ascii="Arial" w:hAnsi="Arial" w:cs="Arial"/>
        </w:rPr>
        <w:t>roles.</w:t>
      </w:r>
      <w:r w:rsidRPr="00E86579">
        <w:rPr>
          <w:rFonts w:ascii="Arial" w:hAnsi="Arial" w:cs="Arial"/>
        </w:rPr>
        <w:t xml:space="preserve"> </w:t>
      </w:r>
    </w:p>
    <w:p w14:paraId="23D261B9" w14:textId="77777777" w:rsidR="00271324" w:rsidRPr="00E86579" w:rsidRDefault="007538EE">
      <w:pPr>
        <w:numPr>
          <w:ilvl w:val="0"/>
          <w:numId w:val="31"/>
        </w:numPr>
        <w:rPr>
          <w:rFonts w:ascii="Arial" w:hAnsi="Arial" w:cs="Arial"/>
        </w:rPr>
      </w:pPr>
      <w:r w:rsidRPr="00E86579">
        <w:rPr>
          <w:rFonts w:ascii="Arial" w:hAnsi="Arial" w:cs="Arial"/>
        </w:rPr>
        <w:t>Review at least annually and record.</w:t>
      </w:r>
    </w:p>
    <w:p w14:paraId="58FBC867" w14:textId="77777777" w:rsidR="00271324" w:rsidRPr="00E86579" w:rsidRDefault="007538EE">
      <w:pPr>
        <w:numPr>
          <w:ilvl w:val="0"/>
          <w:numId w:val="31"/>
        </w:numPr>
        <w:rPr>
          <w:rFonts w:ascii="Arial" w:hAnsi="Arial" w:cs="Arial"/>
        </w:rPr>
      </w:pPr>
      <w:r w:rsidRPr="00E86579">
        <w:rPr>
          <w:rFonts w:ascii="Arial" w:hAnsi="Arial" w:cs="Arial"/>
        </w:rPr>
        <w:t>Block harmful and inappropriate content (including community languages in your school community) without over blocking for teaching and learning.</w:t>
      </w:r>
    </w:p>
    <w:p w14:paraId="4E43FB39" w14:textId="77777777" w:rsidR="007538EE" w:rsidRPr="00E86579" w:rsidRDefault="007538EE">
      <w:pPr>
        <w:numPr>
          <w:ilvl w:val="0"/>
          <w:numId w:val="31"/>
        </w:numPr>
        <w:rPr>
          <w:rFonts w:ascii="Arial" w:hAnsi="Arial" w:cs="Arial"/>
        </w:rPr>
      </w:pPr>
      <w:r w:rsidRPr="00E86579">
        <w:rPr>
          <w:rFonts w:ascii="Arial" w:hAnsi="Arial" w:cs="Arial"/>
        </w:rPr>
        <w:t xml:space="preserve">We have effective monitoring strategies to meet needs of our school/college. </w:t>
      </w:r>
    </w:p>
    <w:p w14:paraId="21099173" w14:textId="707DC9A1" w:rsidR="00271324" w:rsidRPr="006D1134" w:rsidRDefault="00271324" w:rsidP="00271324">
      <w:pPr>
        <w:ind w:left="720"/>
        <w:rPr>
          <w:rFonts w:ascii="Arial" w:hAnsi="Arial" w:cs="Arial"/>
        </w:rPr>
      </w:pPr>
      <w:r w:rsidRPr="006D1134">
        <w:rPr>
          <w:rFonts w:ascii="Arial" w:hAnsi="Arial" w:cs="Arial"/>
        </w:rPr>
        <w:t xml:space="preserve">Our Provider </w:t>
      </w:r>
      <w:r w:rsidR="00361943" w:rsidRPr="006D1134">
        <w:rPr>
          <w:rFonts w:ascii="Arial" w:hAnsi="Arial" w:cs="Arial"/>
        </w:rPr>
        <w:t>is</w:t>
      </w:r>
      <w:r w:rsidR="006D1134" w:rsidRPr="006D1134">
        <w:rPr>
          <w:rFonts w:ascii="Arial" w:hAnsi="Arial" w:cs="Arial"/>
        </w:rPr>
        <w:t xml:space="preserve"> Eduthing</w:t>
      </w:r>
      <w:r w:rsidR="00361943" w:rsidRPr="006D1134">
        <w:rPr>
          <w:rFonts w:ascii="Arial" w:hAnsi="Arial" w:cs="Arial"/>
        </w:rPr>
        <w:t>.</w:t>
      </w:r>
    </w:p>
    <w:p w14:paraId="071DB728" w14:textId="77777777" w:rsidR="00271324" w:rsidRPr="00E86579" w:rsidRDefault="00271324" w:rsidP="00271324">
      <w:pPr>
        <w:ind w:left="720"/>
        <w:rPr>
          <w:rFonts w:ascii="Arial" w:hAnsi="Arial" w:cs="Arial"/>
        </w:rPr>
      </w:pPr>
      <w:r w:rsidRPr="00E86579">
        <w:rPr>
          <w:rFonts w:ascii="Arial" w:hAnsi="Arial" w:cs="Arial"/>
        </w:rPr>
        <w:t>We have checked them against the UKS</w:t>
      </w:r>
      <w:r w:rsidR="007538EE" w:rsidRPr="00E86579">
        <w:rPr>
          <w:rFonts w:ascii="Arial" w:hAnsi="Arial" w:cs="Arial"/>
        </w:rPr>
        <w:t xml:space="preserve">IC </w:t>
      </w:r>
      <w:r w:rsidRPr="00E86579">
        <w:rPr>
          <w:rFonts w:ascii="Arial" w:hAnsi="Arial" w:cs="Arial"/>
        </w:rPr>
        <w:t>checklist and tested the filtering ourselves</w:t>
      </w:r>
      <w:r w:rsidRPr="00361943">
        <w:rPr>
          <w:rFonts w:ascii="Arial" w:hAnsi="Arial" w:cs="Arial"/>
          <w:color w:val="00B050"/>
        </w:rPr>
        <w:t xml:space="preserve">. </w:t>
      </w:r>
      <w:r w:rsidRPr="006D1134">
        <w:rPr>
          <w:rFonts w:ascii="Arial" w:hAnsi="Arial" w:cs="Arial"/>
          <w:color w:val="FF0000"/>
          <w:highlight w:val="yellow"/>
        </w:rPr>
        <w:t>Link to risk assessment/</w:t>
      </w:r>
      <w:r w:rsidR="00ED2BD1" w:rsidRPr="006D1134">
        <w:rPr>
          <w:rFonts w:ascii="Arial" w:hAnsi="Arial" w:cs="Arial"/>
          <w:color w:val="FF0000"/>
          <w:highlight w:val="yellow"/>
        </w:rPr>
        <w:t xml:space="preserve">Date protection impact assessment/ </w:t>
      </w:r>
      <w:r w:rsidRPr="006D1134">
        <w:rPr>
          <w:rFonts w:ascii="Arial" w:hAnsi="Arial" w:cs="Arial"/>
          <w:color w:val="FF0000"/>
          <w:highlight w:val="yellow"/>
        </w:rPr>
        <w:t>checklist</w:t>
      </w:r>
      <w:r w:rsidR="007538EE" w:rsidRPr="006D1134">
        <w:rPr>
          <w:rFonts w:ascii="Arial" w:hAnsi="Arial" w:cs="Arial"/>
          <w:color w:val="FF0000"/>
          <w:highlight w:val="yellow"/>
        </w:rPr>
        <w:t xml:space="preserve"> here.  Se</w:t>
      </w:r>
      <w:r w:rsidR="007538EE" w:rsidRPr="00361943">
        <w:rPr>
          <w:rFonts w:ascii="Arial" w:hAnsi="Arial" w:cs="Arial"/>
          <w:color w:val="FF0000"/>
        </w:rPr>
        <w:t xml:space="preserve">e </w:t>
      </w:r>
      <w:hyperlink r:id="rId129" w:history="1">
        <w:r w:rsidRPr="00E86579">
          <w:rPr>
            <w:rStyle w:val="Hyperlink"/>
            <w:rFonts w:ascii="Arial" w:hAnsi="Arial" w:cs="Arial"/>
            <w:color w:val="auto"/>
          </w:rPr>
          <w:t>Filtering and Monitoring | SWGfL</w:t>
        </w:r>
      </w:hyperlink>
    </w:p>
    <w:p w14:paraId="1A082CDC" w14:textId="57FF4648" w:rsidR="00271324" w:rsidRPr="006D1134" w:rsidRDefault="00271324" w:rsidP="00271324">
      <w:pPr>
        <w:ind w:left="720"/>
        <w:rPr>
          <w:rFonts w:ascii="Arial" w:hAnsi="Arial" w:cs="Arial"/>
        </w:rPr>
      </w:pPr>
      <w:r w:rsidRPr="006D1134">
        <w:rPr>
          <w:rFonts w:ascii="Arial" w:hAnsi="Arial" w:cs="Arial"/>
        </w:rPr>
        <w:t>Our SLT member is</w:t>
      </w:r>
      <w:r w:rsidR="00361943" w:rsidRPr="006D1134">
        <w:rPr>
          <w:rFonts w:ascii="Arial" w:hAnsi="Arial" w:cs="Arial"/>
        </w:rPr>
        <w:t xml:space="preserve"> </w:t>
      </w:r>
      <w:r w:rsidRPr="006D1134">
        <w:rPr>
          <w:rFonts w:ascii="Arial" w:hAnsi="Arial" w:cs="Arial"/>
        </w:rPr>
        <w:t>;</w:t>
      </w:r>
      <w:r w:rsidR="006D1134" w:rsidRPr="006D1134">
        <w:rPr>
          <w:rFonts w:ascii="Arial" w:hAnsi="Arial" w:cs="Arial"/>
        </w:rPr>
        <w:t xml:space="preserve"> Deborah Birdsall </w:t>
      </w:r>
      <w:r w:rsidR="0087142D" w:rsidRPr="006D1134">
        <w:rPr>
          <w:rFonts w:ascii="Arial" w:hAnsi="Arial" w:cs="Arial"/>
        </w:rPr>
        <w:t xml:space="preserve">and </w:t>
      </w:r>
      <w:r w:rsidR="006D1134" w:rsidRPr="006D1134">
        <w:rPr>
          <w:rFonts w:ascii="Arial" w:hAnsi="Arial" w:cs="Arial"/>
        </w:rPr>
        <w:t xml:space="preserve">she </w:t>
      </w:r>
      <w:r w:rsidR="0087142D" w:rsidRPr="006D1134">
        <w:rPr>
          <w:rFonts w:ascii="Arial" w:hAnsi="Arial" w:cs="Arial"/>
        </w:rPr>
        <w:t>has responsibility for;</w:t>
      </w:r>
    </w:p>
    <w:p w14:paraId="46ADB7A8" w14:textId="77777777" w:rsidR="0087142D" w:rsidRPr="00E86579" w:rsidRDefault="0087142D">
      <w:pPr>
        <w:pStyle w:val="ListParagraph"/>
        <w:numPr>
          <w:ilvl w:val="0"/>
          <w:numId w:val="32"/>
        </w:numPr>
        <w:spacing w:after="160" w:line="256" w:lineRule="auto"/>
        <w:contextualSpacing/>
        <w:rPr>
          <w:rFonts w:ascii="Arial" w:hAnsi="Arial" w:cs="Arial"/>
        </w:rPr>
      </w:pPr>
      <w:r w:rsidRPr="00E86579">
        <w:rPr>
          <w:rFonts w:ascii="Arial" w:hAnsi="Arial" w:cs="Arial"/>
        </w:rPr>
        <w:t>procuring filtering and monitoring systems</w:t>
      </w:r>
    </w:p>
    <w:p w14:paraId="116B89AA" w14:textId="77777777" w:rsidR="0087142D" w:rsidRPr="00E86579" w:rsidRDefault="0087142D">
      <w:pPr>
        <w:pStyle w:val="ListParagraph"/>
        <w:numPr>
          <w:ilvl w:val="0"/>
          <w:numId w:val="32"/>
        </w:numPr>
        <w:spacing w:after="160" w:line="256" w:lineRule="auto"/>
        <w:contextualSpacing/>
        <w:rPr>
          <w:rFonts w:ascii="Arial" w:hAnsi="Arial" w:cs="Arial"/>
        </w:rPr>
      </w:pPr>
      <w:r w:rsidRPr="00E86579">
        <w:rPr>
          <w:rFonts w:ascii="Arial" w:hAnsi="Arial" w:cs="Arial"/>
        </w:rPr>
        <w:t xml:space="preserve">documenting decisions on what is blocked or allowed and </w:t>
      </w:r>
      <w:r w:rsidR="00361943" w:rsidRPr="00E86579">
        <w:rPr>
          <w:rFonts w:ascii="Arial" w:hAnsi="Arial" w:cs="Arial"/>
        </w:rPr>
        <w:t>why.</w:t>
      </w:r>
    </w:p>
    <w:p w14:paraId="658D0C3B" w14:textId="77777777" w:rsidR="0087142D" w:rsidRPr="00E86579" w:rsidRDefault="0087142D">
      <w:pPr>
        <w:pStyle w:val="ListParagraph"/>
        <w:numPr>
          <w:ilvl w:val="0"/>
          <w:numId w:val="32"/>
        </w:numPr>
        <w:spacing w:after="160" w:line="256" w:lineRule="auto"/>
        <w:contextualSpacing/>
        <w:rPr>
          <w:rFonts w:ascii="Arial" w:hAnsi="Arial" w:cs="Arial"/>
        </w:rPr>
      </w:pPr>
      <w:r w:rsidRPr="00E86579">
        <w:rPr>
          <w:rFonts w:ascii="Arial" w:hAnsi="Arial" w:cs="Arial"/>
        </w:rPr>
        <w:t>reviewing the effectiveness of your provision</w:t>
      </w:r>
    </w:p>
    <w:p w14:paraId="6F1B2C97" w14:textId="77777777" w:rsidR="0087142D" w:rsidRPr="00E86579" w:rsidRDefault="0087142D">
      <w:pPr>
        <w:pStyle w:val="ListParagraph"/>
        <w:numPr>
          <w:ilvl w:val="0"/>
          <w:numId w:val="33"/>
        </w:numPr>
        <w:spacing w:after="160" w:line="256" w:lineRule="auto"/>
        <w:contextualSpacing/>
        <w:rPr>
          <w:rFonts w:ascii="Arial" w:hAnsi="Arial" w:cs="Arial"/>
        </w:rPr>
      </w:pPr>
      <w:r w:rsidRPr="00E86579">
        <w:rPr>
          <w:rFonts w:ascii="Arial" w:hAnsi="Arial" w:cs="Arial"/>
        </w:rPr>
        <w:t>overseeing reports and ensure staff understand their role</w:t>
      </w:r>
      <w:r w:rsidR="007538EE" w:rsidRPr="00E86579">
        <w:rPr>
          <w:rFonts w:ascii="Arial" w:hAnsi="Arial" w:cs="Arial"/>
        </w:rPr>
        <w:t xml:space="preserve"> and </w:t>
      </w:r>
    </w:p>
    <w:p w14:paraId="008A920C" w14:textId="77777777" w:rsidR="0087142D" w:rsidRPr="00E86579" w:rsidRDefault="0087142D" w:rsidP="007538EE">
      <w:pPr>
        <w:pStyle w:val="ListParagraph"/>
        <w:spacing w:after="160" w:line="256" w:lineRule="auto"/>
        <w:contextualSpacing/>
        <w:rPr>
          <w:rFonts w:ascii="Arial" w:hAnsi="Arial" w:cs="Arial"/>
        </w:rPr>
      </w:pPr>
      <w:r w:rsidRPr="00E86579">
        <w:rPr>
          <w:rFonts w:ascii="Arial" w:hAnsi="Arial" w:cs="Arial"/>
        </w:rPr>
        <w:t xml:space="preserve">are appropriately </w:t>
      </w:r>
      <w:r w:rsidR="00361943" w:rsidRPr="00E86579">
        <w:rPr>
          <w:rFonts w:ascii="Arial" w:hAnsi="Arial" w:cs="Arial"/>
        </w:rPr>
        <w:t>trained.</w:t>
      </w:r>
      <w:r w:rsidRPr="00E86579">
        <w:rPr>
          <w:rFonts w:ascii="Arial" w:hAnsi="Arial" w:cs="Arial"/>
        </w:rPr>
        <w:t> </w:t>
      </w:r>
    </w:p>
    <w:p w14:paraId="5F118D21" w14:textId="77777777" w:rsidR="0087142D" w:rsidRPr="00E86579" w:rsidRDefault="0087142D">
      <w:pPr>
        <w:pStyle w:val="ListParagraph"/>
        <w:numPr>
          <w:ilvl w:val="0"/>
          <w:numId w:val="33"/>
        </w:numPr>
        <w:spacing w:after="160" w:line="256" w:lineRule="auto"/>
        <w:contextualSpacing/>
        <w:rPr>
          <w:rFonts w:ascii="Arial" w:hAnsi="Arial" w:cs="Arial"/>
        </w:rPr>
      </w:pPr>
      <w:r w:rsidRPr="00E86579">
        <w:rPr>
          <w:rFonts w:ascii="Arial" w:hAnsi="Arial" w:cs="Arial"/>
        </w:rPr>
        <w:t>follow policies, processes and procedures</w:t>
      </w:r>
    </w:p>
    <w:p w14:paraId="3F6022BA" w14:textId="77777777" w:rsidR="0087142D" w:rsidRPr="00E86579" w:rsidRDefault="0087142D">
      <w:pPr>
        <w:pStyle w:val="ListParagraph"/>
        <w:numPr>
          <w:ilvl w:val="0"/>
          <w:numId w:val="33"/>
        </w:numPr>
        <w:spacing w:after="160" w:line="256" w:lineRule="auto"/>
        <w:contextualSpacing/>
        <w:rPr>
          <w:rFonts w:ascii="Arial" w:hAnsi="Arial" w:cs="Arial"/>
        </w:rPr>
      </w:pPr>
      <w:r w:rsidRPr="00E86579">
        <w:rPr>
          <w:rFonts w:ascii="Arial" w:hAnsi="Arial" w:cs="Arial"/>
        </w:rPr>
        <w:t>act on reports and concerns</w:t>
      </w:r>
    </w:p>
    <w:p w14:paraId="6621028C" w14:textId="77777777" w:rsidR="0087142D" w:rsidRPr="00E86579" w:rsidRDefault="0087142D" w:rsidP="0087142D">
      <w:pPr>
        <w:pStyle w:val="ListParagraph"/>
        <w:spacing w:after="160" w:line="256" w:lineRule="auto"/>
        <w:contextualSpacing/>
        <w:rPr>
          <w:rFonts w:ascii="Arial" w:hAnsi="Arial" w:cs="Arial"/>
        </w:rPr>
      </w:pPr>
    </w:p>
    <w:p w14:paraId="1B6BB1EB" w14:textId="383CC319" w:rsidR="00271324" w:rsidRPr="001241DA" w:rsidRDefault="007538EE" w:rsidP="007538EE">
      <w:pPr>
        <w:rPr>
          <w:rFonts w:ascii="Arial" w:hAnsi="Arial" w:cs="Arial"/>
        </w:rPr>
      </w:pPr>
      <w:r w:rsidRPr="001241DA">
        <w:rPr>
          <w:rFonts w:ascii="Arial" w:hAnsi="Arial" w:cs="Arial"/>
        </w:rPr>
        <w:t>O</w:t>
      </w:r>
      <w:r w:rsidR="00271324" w:rsidRPr="001241DA">
        <w:rPr>
          <w:rFonts w:ascii="Arial" w:hAnsi="Arial" w:cs="Arial"/>
        </w:rPr>
        <w:t>ur governor</w:t>
      </w:r>
      <w:r w:rsidR="001241DA" w:rsidRPr="001241DA">
        <w:rPr>
          <w:rFonts w:ascii="Arial" w:hAnsi="Arial" w:cs="Arial"/>
        </w:rPr>
        <w:t xml:space="preserve"> is </w:t>
      </w:r>
      <w:r w:rsidR="001241DA" w:rsidRPr="001241DA">
        <w:rPr>
          <w:rFonts w:ascii="Arial" w:hAnsi="Arial" w:cs="Arial"/>
          <w:highlight w:val="yellow"/>
        </w:rPr>
        <w:t>Sally Houghton</w:t>
      </w:r>
      <w:r w:rsidR="001241DA" w:rsidRPr="001241DA">
        <w:rPr>
          <w:rFonts w:ascii="Arial" w:hAnsi="Arial" w:cs="Arial"/>
        </w:rPr>
        <w:t xml:space="preserve"> </w:t>
      </w:r>
      <w:r w:rsidRPr="001241DA">
        <w:rPr>
          <w:rFonts w:ascii="Arial" w:hAnsi="Arial" w:cs="Arial"/>
        </w:rPr>
        <w:t>and will support the school using;</w:t>
      </w:r>
    </w:p>
    <w:p w14:paraId="0D953DEB" w14:textId="77777777" w:rsidR="007538EE" w:rsidRPr="00DD30B8" w:rsidRDefault="009D7152" w:rsidP="00DD30B8">
      <w:pPr>
        <w:rPr>
          <w:rStyle w:val="Hyperlink"/>
          <w:b/>
          <w:bCs/>
          <w:sz w:val="24"/>
          <w:szCs w:val="24"/>
        </w:rPr>
      </w:pPr>
      <w:hyperlink r:id="rId130" w:history="1">
        <w:r w:rsidR="007538EE" w:rsidRPr="00DD30B8">
          <w:rPr>
            <w:rStyle w:val="Hyperlink"/>
            <w:b/>
            <w:bCs/>
            <w:sz w:val="24"/>
            <w:szCs w:val="24"/>
          </w:rPr>
          <w:t>Questions for Governors and Trustees (d1xsi6mgo67kia.cloudfront.net)</w:t>
        </w:r>
      </w:hyperlink>
    </w:p>
    <w:p w14:paraId="31752708" w14:textId="77777777" w:rsidR="00361943" w:rsidRPr="00361943" w:rsidRDefault="00361943" w:rsidP="00361943">
      <w:pPr>
        <w:autoSpaceDE w:val="0"/>
        <w:autoSpaceDN w:val="0"/>
        <w:adjustRightInd w:val="0"/>
        <w:spacing w:after="0" w:line="240" w:lineRule="auto"/>
        <w:rPr>
          <w:rStyle w:val="Hyperlink"/>
        </w:rPr>
      </w:pPr>
    </w:p>
    <w:p w14:paraId="6CB93B43" w14:textId="7D893109" w:rsidR="00271324" w:rsidRPr="006D0B3E" w:rsidRDefault="00271324" w:rsidP="006D0B3E">
      <w:pPr>
        <w:ind w:left="720"/>
        <w:rPr>
          <w:rFonts w:ascii="Arial" w:hAnsi="Arial" w:cs="Arial"/>
          <w:sz w:val="24"/>
          <w:szCs w:val="24"/>
        </w:rPr>
      </w:pPr>
      <w:r w:rsidRPr="00E86579">
        <w:rPr>
          <w:rFonts w:ascii="Arial" w:hAnsi="Arial" w:cs="Arial"/>
          <w:sz w:val="24"/>
          <w:szCs w:val="24"/>
        </w:rPr>
        <w:t xml:space="preserve">The DSL team and IT staff member are linked </w:t>
      </w:r>
      <w:r w:rsidR="00361943" w:rsidRPr="00E86579">
        <w:rPr>
          <w:rFonts w:ascii="Arial" w:hAnsi="Arial" w:cs="Arial"/>
          <w:sz w:val="24"/>
          <w:szCs w:val="24"/>
        </w:rPr>
        <w:t>in,</w:t>
      </w:r>
      <w:r w:rsidRPr="00E86579">
        <w:rPr>
          <w:rFonts w:ascii="Arial" w:hAnsi="Arial" w:cs="Arial"/>
          <w:sz w:val="24"/>
          <w:szCs w:val="24"/>
        </w:rPr>
        <w:t xml:space="preserve"> and all staff have an awareness to be alert and report</w:t>
      </w:r>
      <w:r w:rsidR="007538EE" w:rsidRPr="00E86579">
        <w:rPr>
          <w:rFonts w:ascii="Arial" w:hAnsi="Arial" w:cs="Arial"/>
          <w:sz w:val="24"/>
          <w:szCs w:val="24"/>
        </w:rPr>
        <w:t>, including</w:t>
      </w:r>
      <w:r w:rsidRPr="00E86579">
        <w:rPr>
          <w:rFonts w:ascii="Arial" w:hAnsi="Arial" w:cs="Arial"/>
          <w:sz w:val="24"/>
          <w:szCs w:val="24"/>
        </w:rPr>
        <w:t xml:space="preserve"> if teaching topics that could see a spike in reports drugs</w:t>
      </w:r>
      <w:r w:rsidR="00361943" w:rsidRPr="00E86579">
        <w:rPr>
          <w:rFonts w:ascii="Arial" w:hAnsi="Arial" w:cs="Arial"/>
          <w:sz w:val="24"/>
          <w:szCs w:val="24"/>
        </w:rPr>
        <w:t xml:space="preserve"> </w:t>
      </w:r>
      <w:r w:rsidRPr="00E86579">
        <w:rPr>
          <w:rFonts w:ascii="Arial" w:hAnsi="Arial" w:cs="Arial"/>
          <w:sz w:val="24"/>
          <w:szCs w:val="24"/>
        </w:rPr>
        <w:t>/</w:t>
      </w:r>
      <w:r w:rsidR="00361943" w:rsidRPr="00E86579">
        <w:rPr>
          <w:rFonts w:ascii="Arial" w:hAnsi="Arial" w:cs="Arial"/>
          <w:sz w:val="24"/>
          <w:szCs w:val="24"/>
        </w:rPr>
        <w:t xml:space="preserve"> </w:t>
      </w:r>
      <w:r w:rsidRPr="00E86579">
        <w:rPr>
          <w:rFonts w:ascii="Arial" w:hAnsi="Arial" w:cs="Arial"/>
          <w:sz w:val="24"/>
          <w:szCs w:val="24"/>
        </w:rPr>
        <w:t xml:space="preserve">sex </w:t>
      </w:r>
      <w:r w:rsidR="004822CA" w:rsidRPr="00E86579">
        <w:rPr>
          <w:rFonts w:ascii="Arial" w:hAnsi="Arial" w:cs="Arial"/>
          <w:sz w:val="24"/>
          <w:szCs w:val="24"/>
        </w:rPr>
        <w:t>Ed lesson</w:t>
      </w:r>
      <w:r w:rsidRPr="00E86579">
        <w:rPr>
          <w:rFonts w:ascii="Arial" w:hAnsi="Arial" w:cs="Arial"/>
          <w:sz w:val="24"/>
          <w:szCs w:val="24"/>
        </w:rPr>
        <w:t>.</w:t>
      </w:r>
    </w:p>
    <w:p w14:paraId="7C601043" w14:textId="132B2C18" w:rsidR="007538EE" w:rsidRPr="00E86579" w:rsidRDefault="00843F5B" w:rsidP="00843F5B">
      <w:pPr>
        <w:rPr>
          <w:rFonts w:ascii="Arial" w:hAnsi="Arial" w:cs="Arial"/>
          <w:sz w:val="24"/>
          <w:szCs w:val="24"/>
        </w:rPr>
      </w:pPr>
      <w:r w:rsidRPr="00E86579">
        <w:rPr>
          <w:rFonts w:ascii="Arial" w:hAnsi="Arial" w:cs="Arial"/>
          <w:sz w:val="24"/>
          <w:szCs w:val="24"/>
        </w:rPr>
        <w:t>Day to day management of filtering and monitoring systems requires the specialist knowledge of both safeguarding and IT staff to be effective. The DSL</w:t>
      </w:r>
      <w:r w:rsidR="00271324" w:rsidRPr="00E86579">
        <w:rPr>
          <w:rFonts w:ascii="Arial" w:hAnsi="Arial" w:cs="Arial"/>
          <w:sz w:val="24"/>
          <w:szCs w:val="24"/>
        </w:rPr>
        <w:t xml:space="preserve"> will</w:t>
      </w:r>
      <w:r w:rsidRPr="00E86579">
        <w:rPr>
          <w:rFonts w:ascii="Arial" w:hAnsi="Arial" w:cs="Arial"/>
          <w:sz w:val="24"/>
          <w:szCs w:val="24"/>
        </w:rPr>
        <w:t xml:space="preserve"> work closely together with IT service providers to meet the needs of </w:t>
      </w:r>
      <w:r w:rsidR="00271324" w:rsidRPr="00E86579">
        <w:rPr>
          <w:rFonts w:ascii="Arial" w:hAnsi="Arial" w:cs="Arial"/>
          <w:sz w:val="24"/>
          <w:szCs w:val="24"/>
        </w:rPr>
        <w:t>our setting</w:t>
      </w:r>
      <w:r w:rsidRPr="00E86579">
        <w:rPr>
          <w:rFonts w:ascii="Arial" w:hAnsi="Arial" w:cs="Arial"/>
          <w:sz w:val="24"/>
          <w:szCs w:val="24"/>
        </w:rPr>
        <w:t>.</w:t>
      </w:r>
      <w:r w:rsidR="00271324" w:rsidRPr="00E86579">
        <w:rPr>
          <w:rFonts w:ascii="Arial" w:hAnsi="Arial" w:cs="Arial"/>
          <w:sz w:val="24"/>
          <w:szCs w:val="24"/>
        </w:rPr>
        <w:t xml:space="preserve">  We will </w:t>
      </w:r>
      <w:r w:rsidRPr="00E86579">
        <w:rPr>
          <w:rFonts w:ascii="Arial" w:hAnsi="Arial" w:cs="Arial"/>
          <w:sz w:val="24"/>
          <w:szCs w:val="24"/>
        </w:rPr>
        <w:t>ask filtering or monitoring providers for system specific training and support</w:t>
      </w:r>
      <w:r w:rsidR="00271324" w:rsidRPr="00E86579">
        <w:rPr>
          <w:rFonts w:ascii="Arial" w:hAnsi="Arial" w:cs="Arial"/>
          <w:sz w:val="24"/>
          <w:szCs w:val="24"/>
        </w:rPr>
        <w:t xml:space="preserve"> if required.</w:t>
      </w:r>
    </w:p>
    <w:p w14:paraId="0C5CE2B6" w14:textId="77777777" w:rsidR="007538EE" w:rsidRPr="00E86579" w:rsidRDefault="007538EE" w:rsidP="004B13B5">
      <w:pPr>
        <w:pStyle w:val="ListParagraph"/>
        <w:spacing w:after="160" w:line="256" w:lineRule="auto"/>
        <w:ind w:left="0"/>
        <w:contextualSpacing/>
        <w:rPr>
          <w:rFonts w:ascii="Arial" w:hAnsi="Arial" w:cs="Arial"/>
          <w:sz w:val="24"/>
          <w:szCs w:val="24"/>
        </w:rPr>
      </w:pPr>
      <w:r w:rsidRPr="00E86579">
        <w:rPr>
          <w:rFonts w:ascii="Arial" w:hAnsi="Arial" w:cs="Arial"/>
          <w:sz w:val="24"/>
          <w:szCs w:val="24"/>
        </w:rPr>
        <w:t xml:space="preserve">The DSL role includes overseeing and acting </w:t>
      </w:r>
      <w:r w:rsidR="004822CA" w:rsidRPr="00E86579">
        <w:rPr>
          <w:rFonts w:ascii="Arial" w:hAnsi="Arial" w:cs="Arial"/>
          <w:sz w:val="24"/>
          <w:szCs w:val="24"/>
        </w:rPr>
        <w:t>on;</w:t>
      </w:r>
    </w:p>
    <w:p w14:paraId="62722A12" w14:textId="77777777" w:rsidR="007538EE" w:rsidRPr="00E86579" w:rsidRDefault="007538EE" w:rsidP="007538EE">
      <w:pPr>
        <w:pStyle w:val="ListParagraph"/>
        <w:spacing w:after="160" w:line="256" w:lineRule="auto"/>
        <w:contextualSpacing/>
        <w:rPr>
          <w:rFonts w:ascii="Arial" w:hAnsi="Arial" w:cs="Arial"/>
          <w:sz w:val="24"/>
          <w:szCs w:val="24"/>
        </w:rPr>
      </w:pPr>
    </w:p>
    <w:p w14:paraId="50C4D918" w14:textId="77777777" w:rsidR="007538EE" w:rsidRPr="00E86579" w:rsidRDefault="007538EE">
      <w:pPr>
        <w:pStyle w:val="ListParagraph"/>
        <w:numPr>
          <w:ilvl w:val="0"/>
          <w:numId w:val="34"/>
        </w:numPr>
        <w:spacing w:after="160" w:line="256" w:lineRule="auto"/>
        <w:contextualSpacing/>
        <w:rPr>
          <w:rFonts w:ascii="Arial" w:hAnsi="Arial" w:cs="Arial"/>
          <w:sz w:val="24"/>
          <w:szCs w:val="24"/>
        </w:rPr>
      </w:pPr>
      <w:r w:rsidRPr="00E86579">
        <w:rPr>
          <w:rFonts w:ascii="Arial" w:hAnsi="Arial" w:cs="Arial"/>
          <w:sz w:val="24"/>
          <w:szCs w:val="24"/>
        </w:rPr>
        <w:t>filtering and monitoring reports</w:t>
      </w:r>
    </w:p>
    <w:p w14:paraId="2AC93E6B" w14:textId="22982421" w:rsidR="007538EE" w:rsidRPr="00623870" w:rsidRDefault="007538EE">
      <w:pPr>
        <w:pStyle w:val="ListParagraph"/>
        <w:numPr>
          <w:ilvl w:val="0"/>
          <w:numId w:val="34"/>
        </w:numPr>
        <w:spacing w:after="160" w:line="256" w:lineRule="auto"/>
        <w:contextualSpacing/>
        <w:rPr>
          <w:rFonts w:ascii="Arial" w:hAnsi="Arial" w:cs="Arial"/>
          <w:b/>
          <w:bCs/>
          <w:color w:val="00B050"/>
        </w:rPr>
      </w:pPr>
      <w:r w:rsidRPr="00E86579">
        <w:rPr>
          <w:rFonts w:ascii="Arial" w:hAnsi="Arial" w:cs="Arial"/>
          <w:sz w:val="24"/>
          <w:szCs w:val="24"/>
        </w:rPr>
        <w:t>safeguarding concerns</w:t>
      </w:r>
      <w:r w:rsidR="00623870">
        <w:rPr>
          <w:rFonts w:ascii="Arial" w:hAnsi="Arial" w:cs="Arial"/>
          <w:color w:val="00B050"/>
          <w:sz w:val="24"/>
          <w:szCs w:val="24"/>
        </w:rPr>
        <w:t xml:space="preserve"> </w:t>
      </w:r>
      <w:r w:rsidR="00623870" w:rsidRPr="00E86579">
        <w:rPr>
          <w:rFonts w:ascii="Arial" w:hAnsi="Arial" w:cs="Arial"/>
          <w:b/>
          <w:bCs/>
        </w:rPr>
        <w:t>–</w:t>
      </w:r>
      <w:r w:rsidR="00623870">
        <w:rPr>
          <w:rFonts w:ascii="Arial" w:hAnsi="Arial" w:cs="Arial"/>
          <w:b/>
          <w:bCs/>
          <w:color w:val="00B050"/>
        </w:rPr>
        <w:t xml:space="preserve"> </w:t>
      </w:r>
      <w:r w:rsidR="001241DA" w:rsidRPr="001241DA">
        <w:rPr>
          <w:rFonts w:ascii="Arial" w:hAnsi="Arial" w:cs="Arial"/>
        </w:rPr>
        <w:t>we have a CPOMs system where staff can log incidents, including evenings and weekends. DSLs have school devices used at home to respond as needed.</w:t>
      </w:r>
    </w:p>
    <w:p w14:paraId="056C5A67" w14:textId="77777777" w:rsidR="00361943" w:rsidRPr="00E86579" w:rsidRDefault="007538EE">
      <w:pPr>
        <w:pStyle w:val="ListParagraph"/>
        <w:numPr>
          <w:ilvl w:val="0"/>
          <w:numId w:val="34"/>
        </w:numPr>
        <w:spacing w:after="160" w:line="256" w:lineRule="auto"/>
        <w:contextualSpacing/>
        <w:rPr>
          <w:rFonts w:ascii="Arial" w:hAnsi="Arial" w:cs="Arial"/>
          <w:sz w:val="24"/>
          <w:szCs w:val="24"/>
        </w:rPr>
      </w:pPr>
      <w:r w:rsidRPr="00E86579">
        <w:rPr>
          <w:rFonts w:ascii="Arial" w:hAnsi="Arial" w:cs="Arial"/>
          <w:sz w:val="24"/>
          <w:szCs w:val="24"/>
        </w:rPr>
        <w:t>checks to filtering and monitoring systems</w:t>
      </w:r>
      <w:r w:rsidR="00ED2BD1" w:rsidRPr="00E86579">
        <w:rPr>
          <w:rFonts w:ascii="Arial" w:hAnsi="Arial" w:cs="Arial"/>
          <w:sz w:val="24"/>
          <w:szCs w:val="24"/>
        </w:rPr>
        <w:t>, including mobile devices and guest log in.</w:t>
      </w:r>
    </w:p>
    <w:p w14:paraId="28D4D87E" w14:textId="77777777" w:rsidR="00410EF3" w:rsidRDefault="009D7152" w:rsidP="00C11272">
      <w:hyperlink r:id="rId131" w:history="1">
        <w:r w:rsidR="00410EF3" w:rsidRPr="00DD30B8">
          <w:rPr>
            <w:rStyle w:val="Hyperlink"/>
            <w:b/>
            <w:bCs/>
            <w:sz w:val="24"/>
            <w:szCs w:val="24"/>
          </w:rPr>
          <w:t>Appropriate Filtering and Monitoring - UK Safer Internet Centre</w:t>
        </w:r>
      </w:hyperlink>
    </w:p>
    <w:p w14:paraId="088220A9" w14:textId="49D1A66E" w:rsidR="00361943" w:rsidRDefault="00AB743C" w:rsidP="00C11272">
      <w:pPr>
        <w:rPr>
          <w:rFonts w:ascii="Arial" w:hAnsi="Arial" w:cs="Arial"/>
          <w:b/>
          <w:bCs/>
          <w:color w:val="4EA72E"/>
          <w:sz w:val="24"/>
          <w:szCs w:val="24"/>
          <w:u w:val="single"/>
        </w:rPr>
      </w:pPr>
      <w:r>
        <w:rPr>
          <w:rFonts w:ascii="Arial" w:hAnsi="Arial" w:cs="Arial"/>
          <w:b/>
          <w:bCs/>
          <w:color w:val="4EA72E"/>
          <w:sz w:val="24"/>
          <w:szCs w:val="24"/>
          <w:u w:val="single"/>
        </w:rPr>
        <w:t>Cybersecurity</w:t>
      </w:r>
    </w:p>
    <w:p w14:paraId="64813954" w14:textId="652FAC76" w:rsidR="00AB743C" w:rsidRDefault="00AB743C" w:rsidP="00C11272">
      <w:pPr>
        <w:rPr>
          <w:rStyle w:val="Hyperlink"/>
          <w:rFonts w:ascii="Arial" w:hAnsi="Arial" w:cs="Arial"/>
          <w:color w:val="4EA72E"/>
          <w:sz w:val="24"/>
          <w:szCs w:val="24"/>
        </w:rPr>
      </w:pPr>
      <w:r>
        <w:rPr>
          <w:rFonts w:ascii="Arial" w:hAnsi="Arial" w:cs="Arial"/>
          <w:color w:val="4EA72E"/>
          <w:sz w:val="24"/>
          <w:szCs w:val="24"/>
        </w:rPr>
        <w:lastRenderedPageBreak/>
        <w:t>Staff are aware of the importance of cybersecurity in school and all staff who access the schools IT systems complete cybersecurity training every year.</w:t>
      </w:r>
      <w:r w:rsidR="007F201E">
        <w:rPr>
          <w:rFonts w:ascii="Arial" w:hAnsi="Arial" w:cs="Arial"/>
          <w:color w:val="4EA72E"/>
          <w:sz w:val="24"/>
          <w:szCs w:val="24"/>
        </w:rPr>
        <w:t xml:space="preserve">  </w:t>
      </w:r>
      <w:hyperlink r:id="rId132" w:history="1">
        <w:r w:rsidR="007F201E" w:rsidRPr="007F201E">
          <w:rPr>
            <w:rStyle w:val="Hyperlink"/>
            <w:rFonts w:ascii="Arial" w:hAnsi="Arial" w:cs="Arial"/>
            <w:sz w:val="24"/>
            <w:szCs w:val="24"/>
          </w:rPr>
          <w:t>Cyber Security for Schools | National Cyber Security Centre</w:t>
        </w:r>
      </w:hyperlink>
    </w:p>
    <w:p w14:paraId="032BA06E" w14:textId="77777777" w:rsidR="003203C9" w:rsidRPr="00662707" w:rsidRDefault="007347FF">
      <w:pPr>
        <w:numPr>
          <w:ilvl w:val="0"/>
          <w:numId w:val="12"/>
        </w:numPr>
        <w:autoSpaceDE w:val="0"/>
        <w:autoSpaceDN w:val="0"/>
        <w:adjustRightInd w:val="0"/>
        <w:spacing w:after="0" w:line="240" w:lineRule="auto"/>
        <w:rPr>
          <w:rFonts w:ascii="Arial" w:hAnsi="Arial" w:cs="Arial"/>
          <w:b/>
          <w:bCs/>
          <w:color w:val="7030A0"/>
          <w:sz w:val="28"/>
          <w:szCs w:val="28"/>
          <w:lang w:eastAsia="en-GB"/>
        </w:rPr>
      </w:pPr>
      <w:r w:rsidRPr="00662707">
        <w:rPr>
          <w:rFonts w:ascii="Arial" w:hAnsi="Arial" w:cs="Arial"/>
          <w:b/>
          <w:bCs/>
          <w:color w:val="7030A0"/>
          <w:sz w:val="28"/>
          <w:szCs w:val="28"/>
          <w:lang w:eastAsia="en-GB"/>
        </w:rPr>
        <w:t xml:space="preserve">Helping </w:t>
      </w:r>
      <w:r w:rsidR="003143AD" w:rsidRPr="00662707">
        <w:rPr>
          <w:rFonts w:ascii="Arial" w:hAnsi="Arial" w:cs="Arial"/>
          <w:b/>
          <w:bCs/>
          <w:color w:val="7030A0"/>
          <w:sz w:val="28"/>
          <w:szCs w:val="28"/>
          <w:lang w:eastAsia="en-GB"/>
        </w:rPr>
        <w:t>Children</w:t>
      </w:r>
      <w:r w:rsidRPr="00662707">
        <w:rPr>
          <w:rFonts w:ascii="Arial" w:hAnsi="Arial" w:cs="Arial"/>
          <w:b/>
          <w:bCs/>
          <w:color w:val="7030A0"/>
          <w:sz w:val="28"/>
          <w:szCs w:val="28"/>
          <w:lang w:eastAsia="en-GB"/>
        </w:rPr>
        <w:t xml:space="preserve"> to Keep T</w:t>
      </w:r>
      <w:r w:rsidR="003203C9" w:rsidRPr="00662707">
        <w:rPr>
          <w:rFonts w:ascii="Arial" w:hAnsi="Arial" w:cs="Arial"/>
          <w:b/>
          <w:bCs/>
          <w:color w:val="7030A0"/>
          <w:sz w:val="28"/>
          <w:szCs w:val="28"/>
          <w:lang w:eastAsia="en-GB"/>
        </w:rPr>
        <w:t xml:space="preserve">hemselves </w:t>
      </w:r>
      <w:r w:rsidRPr="00662707">
        <w:rPr>
          <w:rFonts w:ascii="Arial" w:hAnsi="Arial" w:cs="Arial"/>
          <w:b/>
          <w:bCs/>
          <w:color w:val="7030A0"/>
          <w:sz w:val="28"/>
          <w:szCs w:val="28"/>
          <w:lang w:eastAsia="en-GB"/>
        </w:rPr>
        <w:t>S</w:t>
      </w:r>
      <w:r w:rsidR="003203C9" w:rsidRPr="00662707">
        <w:rPr>
          <w:rFonts w:ascii="Arial" w:hAnsi="Arial" w:cs="Arial"/>
          <w:b/>
          <w:bCs/>
          <w:color w:val="7030A0"/>
          <w:sz w:val="28"/>
          <w:szCs w:val="28"/>
          <w:lang w:eastAsia="en-GB"/>
        </w:rPr>
        <w:t>afe</w:t>
      </w:r>
      <w:r w:rsidR="00361943">
        <w:rPr>
          <w:rFonts w:ascii="Arial" w:hAnsi="Arial" w:cs="Arial"/>
          <w:b/>
          <w:bCs/>
          <w:color w:val="7030A0"/>
          <w:sz w:val="28"/>
          <w:szCs w:val="28"/>
          <w:lang w:eastAsia="en-GB"/>
        </w:rPr>
        <w:t xml:space="preserve"> </w:t>
      </w:r>
      <w:r w:rsidR="00B33A1E" w:rsidRPr="00662707">
        <w:rPr>
          <w:rFonts w:ascii="Arial" w:hAnsi="Arial" w:cs="Arial"/>
          <w:b/>
          <w:bCs/>
          <w:color w:val="7030A0"/>
          <w:sz w:val="28"/>
          <w:szCs w:val="28"/>
          <w:lang w:eastAsia="en-GB"/>
        </w:rPr>
        <w:t>/</w:t>
      </w:r>
      <w:r w:rsidR="00361943">
        <w:rPr>
          <w:rFonts w:ascii="Arial" w:hAnsi="Arial" w:cs="Arial"/>
          <w:b/>
          <w:bCs/>
          <w:color w:val="7030A0"/>
          <w:sz w:val="28"/>
          <w:szCs w:val="28"/>
          <w:lang w:eastAsia="en-GB"/>
        </w:rPr>
        <w:t xml:space="preserve"> </w:t>
      </w:r>
      <w:r w:rsidR="00B33A1E" w:rsidRPr="00662707">
        <w:rPr>
          <w:rFonts w:ascii="Arial" w:hAnsi="Arial" w:cs="Arial"/>
          <w:b/>
          <w:bCs/>
          <w:color w:val="7030A0"/>
          <w:sz w:val="28"/>
          <w:szCs w:val="28"/>
          <w:lang w:eastAsia="en-GB"/>
        </w:rPr>
        <w:t>RSHE</w:t>
      </w:r>
    </w:p>
    <w:p w14:paraId="3BB655CE" w14:textId="77777777" w:rsidR="003203C9" w:rsidRPr="002839A8" w:rsidRDefault="003203C9" w:rsidP="0090415B">
      <w:pPr>
        <w:autoSpaceDE w:val="0"/>
        <w:autoSpaceDN w:val="0"/>
        <w:adjustRightInd w:val="0"/>
        <w:spacing w:after="0" w:line="240" w:lineRule="auto"/>
        <w:rPr>
          <w:rFonts w:ascii="Arial" w:hAnsi="Arial" w:cs="Arial"/>
          <w:lang w:eastAsia="en-GB"/>
        </w:rPr>
      </w:pPr>
    </w:p>
    <w:p w14:paraId="5D06A25E" w14:textId="77777777" w:rsidR="00E203FC" w:rsidRPr="00361943" w:rsidRDefault="003143AD" w:rsidP="00246B16">
      <w:pPr>
        <w:autoSpaceDE w:val="0"/>
        <w:autoSpaceDN w:val="0"/>
        <w:adjustRightInd w:val="0"/>
        <w:spacing w:after="0" w:line="240" w:lineRule="auto"/>
        <w:rPr>
          <w:rFonts w:ascii="Arial" w:hAnsi="Arial" w:cs="Arial"/>
          <w:sz w:val="24"/>
          <w:szCs w:val="24"/>
          <w:lang w:eastAsia="en-GB"/>
        </w:rPr>
      </w:pPr>
      <w:r w:rsidRPr="00361943">
        <w:rPr>
          <w:rFonts w:ascii="Arial" w:hAnsi="Arial" w:cs="Arial"/>
          <w:sz w:val="24"/>
          <w:szCs w:val="24"/>
          <w:lang w:eastAsia="en-GB"/>
        </w:rPr>
        <w:t>Children</w:t>
      </w:r>
      <w:r w:rsidR="003203C9" w:rsidRPr="00361943">
        <w:rPr>
          <w:rFonts w:ascii="Arial" w:hAnsi="Arial" w:cs="Arial"/>
          <w:sz w:val="24"/>
          <w:szCs w:val="24"/>
          <w:lang w:eastAsia="en-GB"/>
        </w:rPr>
        <w:t xml:space="preserve"> are taught to understand </w:t>
      </w:r>
      <w:r w:rsidR="00EA503C" w:rsidRPr="00361943">
        <w:rPr>
          <w:rFonts w:ascii="Arial" w:hAnsi="Arial" w:cs="Arial"/>
          <w:sz w:val="24"/>
          <w:szCs w:val="24"/>
          <w:lang w:eastAsia="en-GB"/>
        </w:rPr>
        <w:t>relationships</w:t>
      </w:r>
      <w:r w:rsidR="00AF028C" w:rsidRPr="00361943">
        <w:rPr>
          <w:rFonts w:ascii="Arial" w:hAnsi="Arial" w:cs="Arial"/>
          <w:sz w:val="24"/>
          <w:szCs w:val="24"/>
          <w:lang w:eastAsia="en-GB"/>
        </w:rPr>
        <w:t xml:space="preserve">, </w:t>
      </w:r>
      <w:r w:rsidR="00361943" w:rsidRPr="00361943">
        <w:rPr>
          <w:rFonts w:ascii="Arial" w:hAnsi="Arial" w:cs="Arial"/>
          <w:sz w:val="24"/>
          <w:szCs w:val="24"/>
          <w:lang w:eastAsia="en-GB"/>
        </w:rPr>
        <w:t>respect,</w:t>
      </w:r>
      <w:r w:rsidR="00AF028C" w:rsidRPr="00361943">
        <w:rPr>
          <w:rFonts w:ascii="Arial" w:hAnsi="Arial" w:cs="Arial"/>
          <w:sz w:val="24"/>
          <w:szCs w:val="24"/>
          <w:lang w:eastAsia="en-GB"/>
        </w:rPr>
        <w:t xml:space="preserve"> and </w:t>
      </w:r>
      <w:r w:rsidR="00E203FC" w:rsidRPr="00361943">
        <w:rPr>
          <w:rFonts w:ascii="Arial" w:hAnsi="Arial" w:cs="Arial"/>
          <w:sz w:val="24"/>
          <w:szCs w:val="24"/>
          <w:lang w:eastAsia="en-GB"/>
        </w:rPr>
        <w:t>promote British values</w:t>
      </w:r>
      <w:r w:rsidR="00EA503C" w:rsidRPr="00361943">
        <w:rPr>
          <w:rFonts w:ascii="Arial" w:hAnsi="Arial" w:cs="Arial"/>
          <w:sz w:val="24"/>
          <w:szCs w:val="24"/>
          <w:lang w:eastAsia="en-GB"/>
        </w:rPr>
        <w:t xml:space="preserve"> </w:t>
      </w:r>
      <w:r w:rsidR="003A019A" w:rsidRPr="00361943">
        <w:rPr>
          <w:rFonts w:ascii="Arial" w:hAnsi="Arial" w:cs="Arial"/>
          <w:sz w:val="24"/>
          <w:szCs w:val="24"/>
          <w:lang w:eastAsia="en-GB"/>
        </w:rPr>
        <w:t>and respond to and calculate</w:t>
      </w:r>
      <w:r w:rsidR="003203C9" w:rsidRPr="00361943">
        <w:rPr>
          <w:rFonts w:ascii="Arial" w:hAnsi="Arial" w:cs="Arial"/>
          <w:sz w:val="24"/>
          <w:szCs w:val="24"/>
          <w:lang w:eastAsia="en-GB"/>
        </w:rPr>
        <w:t xml:space="preserve"> risk through our personal, social, health and economic (PSH</w:t>
      </w:r>
      <w:r w:rsidR="00EC42AC" w:rsidRPr="00361943">
        <w:rPr>
          <w:rFonts w:ascii="Arial" w:hAnsi="Arial" w:cs="Arial"/>
          <w:sz w:val="24"/>
          <w:szCs w:val="24"/>
          <w:lang w:eastAsia="en-GB"/>
        </w:rPr>
        <w:t xml:space="preserve">E) </w:t>
      </w:r>
      <w:r w:rsidR="008529AB" w:rsidRPr="00361943">
        <w:rPr>
          <w:rFonts w:ascii="Arial" w:hAnsi="Arial" w:cs="Arial"/>
          <w:sz w:val="24"/>
          <w:szCs w:val="24"/>
          <w:lang w:eastAsia="en-GB"/>
        </w:rPr>
        <w:t>Relationships and Sex Education and Health Education (RS</w:t>
      </w:r>
      <w:r w:rsidR="002C4702" w:rsidRPr="00361943">
        <w:rPr>
          <w:rFonts w:ascii="Arial" w:hAnsi="Arial" w:cs="Arial"/>
          <w:sz w:val="24"/>
          <w:szCs w:val="24"/>
          <w:lang w:eastAsia="en-GB"/>
        </w:rPr>
        <w:t>H</w:t>
      </w:r>
      <w:r w:rsidR="008529AB" w:rsidRPr="00361943">
        <w:rPr>
          <w:rFonts w:ascii="Arial" w:hAnsi="Arial" w:cs="Arial"/>
          <w:sz w:val="24"/>
          <w:szCs w:val="24"/>
          <w:lang w:eastAsia="en-GB"/>
        </w:rPr>
        <w:t>E)</w:t>
      </w:r>
      <w:r w:rsidR="00EC42AC" w:rsidRPr="00361943">
        <w:rPr>
          <w:rFonts w:ascii="Arial" w:hAnsi="Arial" w:cs="Arial"/>
          <w:sz w:val="24"/>
          <w:szCs w:val="24"/>
          <w:lang w:eastAsia="en-GB"/>
        </w:rPr>
        <w:t xml:space="preserve"> lessons and in</w:t>
      </w:r>
      <w:r w:rsidR="003203C9" w:rsidRPr="00361943">
        <w:rPr>
          <w:rFonts w:ascii="Arial" w:hAnsi="Arial" w:cs="Arial"/>
          <w:sz w:val="24"/>
          <w:szCs w:val="24"/>
          <w:lang w:eastAsia="en-GB"/>
        </w:rPr>
        <w:t xml:space="preserve"> all aspects of school life. </w:t>
      </w:r>
      <w:r w:rsidR="00532F48" w:rsidRPr="00361943">
        <w:rPr>
          <w:rFonts w:ascii="Arial" w:hAnsi="Arial" w:cs="Arial"/>
          <w:sz w:val="24"/>
          <w:szCs w:val="24"/>
          <w:lang w:eastAsia="en-GB"/>
        </w:rPr>
        <w:t xml:space="preserve">We will have a consistent approach of following a robust sequential RSHE program. </w:t>
      </w:r>
      <w:r w:rsidR="00FF4577" w:rsidRPr="00361943">
        <w:rPr>
          <w:rFonts w:ascii="Arial" w:hAnsi="Arial" w:cs="Arial"/>
          <w:sz w:val="24"/>
          <w:szCs w:val="24"/>
          <w:lang w:eastAsia="en-GB"/>
        </w:rPr>
        <w:t>Included in this is</w:t>
      </w:r>
      <w:r w:rsidR="00B5285C" w:rsidRPr="00361943">
        <w:rPr>
          <w:rFonts w:ascii="Arial" w:hAnsi="Arial" w:cs="Arial"/>
          <w:sz w:val="24"/>
          <w:szCs w:val="24"/>
          <w:lang w:eastAsia="en-GB"/>
        </w:rPr>
        <w:t xml:space="preserve"> the knowledge they need to recognise and to report abuse</w:t>
      </w:r>
      <w:r w:rsidR="00FF4577" w:rsidRPr="00361943">
        <w:rPr>
          <w:rFonts w:ascii="Arial" w:hAnsi="Arial" w:cs="Arial"/>
          <w:sz w:val="24"/>
          <w:szCs w:val="24"/>
          <w:lang w:eastAsia="en-GB"/>
        </w:rPr>
        <w:t xml:space="preserve"> whilst being clear that it is never the fault of the child who is </w:t>
      </w:r>
      <w:r w:rsidR="004822CA" w:rsidRPr="00361943">
        <w:rPr>
          <w:rFonts w:ascii="Arial" w:hAnsi="Arial" w:cs="Arial"/>
          <w:sz w:val="24"/>
          <w:szCs w:val="24"/>
          <w:lang w:eastAsia="en-GB"/>
        </w:rPr>
        <w:t>abused,</w:t>
      </w:r>
      <w:r w:rsidR="00FF4577" w:rsidRPr="00361943">
        <w:rPr>
          <w:rFonts w:ascii="Arial" w:hAnsi="Arial" w:cs="Arial"/>
          <w:sz w:val="24"/>
          <w:szCs w:val="24"/>
          <w:lang w:eastAsia="en-GB"/>
        </w:rPr>
        <w:t xml:space="preserve"> and that victim blaming is always wrong.</w:t>
      </w:r>
    </w:p>
    <w:p w14:paraId="628FDB85" w14:textId="77777777" w:rsidR="00E203FC" w:rsidRPr="00361943" w:rsidRDefault="00E203FC" w:rsidP="00246B16">
      <w:pPr>
        <w:autoSpaceDE w:val="0"/>
        <w:autoSpaceDN w:val="0"/>
        <w:adjustRightInd w:val="0"/>
        <w:spacing w:after="0" w:line="240" w:lineRule="auto"/>
        <w:rPr>
          <w:rFonts w:ascii="Arial" w:hAnsi="Arial" w:cs="Arial"/>
          <w:sz w:val="24"/>
          <w:szCs w:val="24"/>
          <w:lang w:eastAsia="en-GB"/>
        </w:rPr>
      </w:pPr>
    </w:p>
    <w:p w14:paraId="43E56252" w14:textId="77777777" w:rsidR="001973FC" w:rsidRPr="00E86579" w:rsidRDefault="003203C9" w:rsidP="00246B16">
      <w:pPr>
        <w:autoSpaceDE w:val="0"/>
        <w:autoSpaceDN w:val="0"/>
        <w:adjustRightInd w:val="0"/>
        <w:spacing w:after="0" w:line="240" w:lineRule="auto"/>
        <w:rPr>
          <w:rFonts w:ascii="Arial" w:hAnsi="Arial" w:cs="Arial"/>
          <w:b/>
          <w:bCs/>
          <w:sz w:val="24"/>
          <w:szCs w:val="24"/>
          <w:lang w:eastAsia="en-GB"/>
        </w:rPr>
      </w:pPr>
      <w:r w:rsidRPr="00361943">
        <w:rPr>
          <w:rFonts w:ascii="Arial" w:hAnsi="Arial" w:cs="Arial"/>
          <w:sz w:val="24"/>
          <w:szCs w:val="24"/>
          <w:lang w:eastAsia="en-GB"/>
        </w:rPr>
        <w:t xml:space="preserve">Our approach is designed to help </w:t>
      </w:r>
      <w:r w:rsidR="00627A37" w:rsidRPr="00361943">
        <w:rPr>
          <w:rFonts w:ascii="Arial" w:hAnsi="Arial" w:cs="Arial"/>
          <w:sz w:val="24"/>
          <w:szCs w:val="24"/>
          <w:lang w:eastAsia="en-GB"/>
        </w:rPr>
        <w:t>c</w:t>
      </w:r>
      <w:r w:rsidR="003143AD" w:rsidRPr="00361943">
        <w:rPr>
          <w:rFonts w:ascii="Arial" w:hAnsi="Arial" w:cs="Arial"/>
          <w:sz w:val="24"/>
          <w:szCs w:val="24"/>
          <w:lang w:eastAsia="en-GB"/>
        </w:rPr>
        <w:t>hildren</w:t>
      </w:r>
      <w:r w:rsidRPr="00361943">
        <w:rPr>
          <w:rFonts w:ascii="Arial" w:hAnsi="Arial" w:cs="Arial"/>
          <w:sz w:val="24"/>
          <w:szCs w:val="24"/>
          <w:lang w:eastAsia="en-GB"/>
        </w:rPr>
        <w:t xml:space="preserve"> to think about r</w:t>
      </w:r>
      <w:r w:rsidR="00EC42AC" w:rsidRPr="00361943">
        <w:rPr>
          <w:rFonts w:ascii="Arial" w:hAnsi="Arial" w:cs="Arial"/>
          <w:sz w:val="24"/>
          <w:szCs w:val="24"/>
          <w:lang w:eastAsia="en-GB"/>
        </w:rPr>
        <w:t xml:space="preserve">isks they may encounter </w:t>
      </w:r>
      <w:r w:rsidR="008529AB" w:rsidRPr="00361943">
        <w:rPr>
          <w:rFonts w:ascii="Arial" w:hAnsi="Arial" w:cs="Arial"/>
          <w:sz w:val="24"/>
          <w:szCs w:val="24"/>
          <w:lang w:eastAsia="en-GB"/>
        </w:rPr>
        <w:t xml:space="preserve">both on and </w:t>
      </w:r>
      <w:r w:rsidR="004822CA" w:rsidRPr="00361943">
        <w:rPr>
          <w:rFonts w:ascii="Arial" w:hAnsi="Arial" w:cs="Arial"/>
          <w:sz w:val="24"/>
          <w:szCs w:val="24"/>
          <w:lang w:eastAsia="en-GB"/>
        </w:rPr>
        <w:t>offline</w:t>
      </w:r>
      <w:r w:rsidR="008529AB" w:rsidRPr="00361943">
        <w:rPr>
          <w:rFonts w:ascii="Arial" w:hAnsi="Arial" w:cs="Arial"/>
          <w:sz w:val="24"/>
          <w:szCs w:val="24"/>
          <w:lang w:eastAsia="en-GB"/>
        </w:rPr>
        <w:t xml:space="preserve"> </w:t>
      </w:r>
      <w:r w:rsidR="00EC42AC" w:rsidRPr="00361943">
        <w:rPr>
          <w:rFonts w:ascii="Arial" w:hAnsi="Arial" w:cs="Arial"/>
          <w:sz w:val="24"/>
          <w:szCs w:val="24"/>
          <w:lang w:eastAsia="en-GB"/>
        </w:rPr>
        <w:t>and have help to</w:t>
      </w:r>
      <w:r w:rsidRPr="00361943">
        <w:rPr>
          <w:rFonts w:ascii="Arial" w:hAnsi="Arial" w:cs="Arial"/>
          <w:sz w:val="24"/>
          <w:szCs w:val="24"/>
          <w:lang w:eastAsia="en-GB"/>
        </w:rPr>
        <w:t xml:space="preserve"> work out how those risks might be overcome</w:t>
      </w:r>
      <w:r w:rsidR="003A019A" w:rsidRPr="00361943">
        <w:rPr>
          <w:rFonts w:ascii="Arial" w:hAnsi="Arial" w:cs="Arial"/>
          <w:sz w:val="24"/>
          <w:szCs w:val="24"/>
          <w:lang w:eastAsia="en-GB"/>
        </w:rPr>
        <w:t xml:space="preserve"> and the support available to them.</w:t>
      </w:r>
      <w:r w:rsidRPr="00361943">
        <w:rPr>
          <w:rFonts w:ascii="Arial" w:hAnsi="Arial" w:cs="Arial"/>
          <w:sz w:val="24"/>
          <w:szCs w:val="24"/>
          <w:lang w:eastAsia="en-GB"/>
        </w:rPr>
        <w:t xml:space="preserve"> Discussions about </w:t>
      </w:r>
      <w:r w:rsidR="00EC42AC" w:rsidRPr="00361943">
        <w:rPr>
          <w:rFonts w:ascii="Arial" w:hAnsi="Arial" w:cs="Arial"/>
          <w:sz w:val="24"/>
          <w:szCs w:val="24"/>
          <w:lang w:eastAsia="en-GB"/>
        </w:rPr>
        <w:t xml:space="preserve">relationships and </w:t>
      </w:r>
      <w:r w:rsidRPr="00361943">
        <w:rPr>
          <w:rFonts w:ascii="Arial" w:hAnsi="Arial" w:cs="Arial"/>
          <w:sz w:val="24"/>
          <w:szCs w:val="24"/>
          <w:lang w:eastAsia="en-GB"/>
        </w:rPr>
        <w:t>risk are</w:t>
      </w:r>
      <w:r w:rsidR="00246B16" w:rsidRPr="00361943">
        <w:rPr>
          <w:rFonts w:ascii="Arial" w:hAnsi="Arial" w:cs="Arial"/>
          <w:sz w:val="24"/>
          <w:szCs w:val="24"/>
          <w:lang w:eastAsia="en-GB"/>
        </w:rPr>
        <w:t xml:space="preserve"> </w:t>
      </w:r>
      <w:r w:rsidRPr="00361943">
        <w:rPr>
          <w:rFonts w:ascii="Arial" w:hAnsi="Arial" w:cs="Arial"/>
          <w:sz w:val="24"/>
          <w:szCs w:val="24"/>
          <w:lang w:eastAsia="en-GB"/>
        </w:rPr>
        <w:t xml:space="preserve">empowering and enabling for all </w:t>
      </w:r>
      <w:r w:rsidR="00627A37" w:rsidRPr="00361943">
        <w:rPr>
          <w:rFonts w:ascii="Arial" w:hAnsi="Arial" w:cs="Arial"/>
          <w:sz w:val="24"/>
          <w:szCs w:val="24"/>
          <w:lang w:eastAsia="en-GB"/>
        </w:rPr>
        <w:t>c</w:t>
      </w:r>
      <w:r w:rsidR="003143AD" w:rsidRPr="00361943">
        <w:rPr>
          <w:rFonts w:ascii="Arial" w:hAnsi="Arial" w:cs="Arial"/>
          <w:sz w:val="24"/>
          <w:szCs w:val="24"/>
          <w:lang w:eastAsia="en-GB"/>
        </w:rPr>
        <w:t>hildren</w:t>
      </w:r>
      <w:r w:rsidRPr="00361943">
        <w:rPr>
          <w:rFonts w:ascii="Arial" w:hAnsi="Arial" w:cs="Arial"/>
          <w:sz w:val="24"/>
          <w:szCs w:val="24"/>
          <w:lang w:eastAsia="en-GB"/>
        </w:rPr>
        <w:t xml:space="preserve"> and promote sensible behaviour rather than fear or anxiety. </w:t>
      </w:r>
      <w:r w:rsidR="003143AD" w:rsidRPr="00361943">
        <w:rPr>
          <w:rFonts w:ascii="Arial" w:hAnsi="Arial" w:cs="Arial"/>
          <w:sz w:val="24"/>
          <w:szCs w:val="24"/>
          <w:lang w:eastAsia="en-GB"/>
        </w:rPr>
        <w:t>Children</w:t>
      </w:r>
      <w:r w:rsidRPr="00361943">
        <w:rPr>
          <w:rFonts w:ascii="Arial" w:hAnsi="Arial" w:cs="Arial"/>
          <w:sz w:val="24"/>
          <w:szCs w:val="24"/>
          <w:lang w:eastAsia="en-GB"/>
        </w:rPr>
        <w:t xml:space="preserve"> are taught how to conduct themselves and how to behave in a responsible manner. </w:t>
      </w:r>
      <w:r w:rsidR="003143AD" w:rsidRPr="00361943">
        <w:rPr>
          <w:rFonts w:ascii="Arial" w:hAnsi="Arial" w:cs="Arial"/>
          <w:sz w:val="24"/>
          <w:szCs w:val="24"/>
          <w:lang w:eastAsia="en-GB"/>
        </w:rPr>
        <w:t>Children</w:t>
      </w:r>
      <w:r w:rsidRPr="00361943">
        <w:rPr>
          <w:rFonts w:ascii="Arial" w:hAnsi="Arial" w:cs="Arial"/>
          <w:sz w:val="24"/>
          <w:szCs w:val="24"/>
          <w:lang w:eastAsia="en-GB"/>
        </w:rPr>
        <w:t xml:space="preserve"> are also reminded regularly about </w:t>
      </w:r>
      <w:r w:rsidR="00AF028C" w:rsidRPr="00361943">
        <w:rPr>
          <w:rFonts w:ascii="Arial" w:hAnsi="Arial" w:cs="Arial"/>
          <w:sz w:val="24"/>
          <w:szCs w:val="24"/>
          <w:lang w:eastAsia="en-GB"/>
        </w:rPr>
        <w:t xml:space="preserve">consent, </w:t>
      </w:r>
      <w:r w:rsidR="00D509D9" w:rsidRPr="00361943">
        <w:rPr>
          <w:rFonts w:ascii="Arial" w:hAnsi="Arial" w:cs="Arial"/>
          <w:sz w:val="24"/>
          <w:szCs w:val="24"/>
          <w:lang w:eastAsia="en-GB"/>
        </w:rPr>
        <w:t xml:space="preserve">online </w:t>
      </w:r>
      <w:r w:rsidRPr="00361943">
        <w:rPr>
          <w:rFonts w:ascii="Arial" w:hAnsi="Arial" w:cs="Arial"/>
          <w:sz w:val="24"/>
          <w:szCs w:val="24"/>
          <w:lang w:eastAsia="en-GB"/>
        </w:rPr>
        <w:t>safety</w:t>
      </w:r>
      <w:r w:rsidR="00D509D9" w:rsidRPr="00361943">
        <w:rPr>
          <w:rFonts w:ascii="Arial" w:hAnsi="Arial" w:cs="Arial"/>
          <w:sz w:val="24"/>
          <w:szCs w:val="24"/>
          <w:lang w:eastAsia="en-GB"/>
        </w:rPr>
        <w:t xml:space="preserve">, </w:t>
      </w:r>
      <w:r w:rsidR="0078313C" w:rsidRPr="00361943">
        <w:rPr>
          <w:rFonts w:ascii="Arial" w:hAnsi="Arial" w:cs="Arial"/>
          <w:sz w:val="24"/>
          <w:szCs w:val="24"/>
          <w:lang w:eastAsia="en-GB"/>
        </w:rPr>
        <w:t xml:space="preserve">including sharing nudes/semi nudes </w:t>
      </w:r>
      <w:r w:rsidRPr="00361943">
        <w:rPr>
          <w:rFonts w:ascii="Arial" w:hAnsi="Arial" w:cs="Arial"/>
          <w:sz w:val="24"/>
          <w:szCs w:val="24"/>
          <w:lang w:eastAsia="en-GB"/>
        </w:rPr>
        <w:t>an</w:t>
      </w:r>
      <w:r w:rsidR="00D509D9" w:rsidRPr="00361943">
        <w:rPr>
          <w:rFonts w:ascii="Arial" w:hAnsi="Arial" w:cs="Arial"/>
          <w:sz w:val="24"/>
          <w:szCs w:val="24"/>
          <w:lang w:eastAsia="en-GB"/>
        </w:rPr>
        <w:t xml:space="preserve">d </w:t>
      </w:r>
      <w:r w:rsidR="00A46EC5" w:rsidRPr="00361943">
        <w:rPr>
          <w:rFonts w:ascii="Arial" w:hAnsi="Arial" w:cs="Arial"/>
          <w:sz w:val="24"/>
          <w:szCs w:val="24"/>
          <w:lang w:eastAsia="en-GB"/>
        </w:rPr>
        <w:t>bullying procedures including the leg</w:t>
      </w:r>
      <w:r w:rsidR="00C063E0" w:rsidRPr="00361943">
        <w:rPr>
          <w:rFonts w:ascii="Arial" w:hAnsi="Arial" w:cs="Arial"/>
          <w:sz w:val="24"/>
          <w:szCs w:val="24"/>
          <w:lang w:eastAsia="en-GB"/>
        </w:rPr>
        <w:t>alities and consequences</w:t>
      </w:r>
      <w:r w:rsidR="00147B7B" w:rsidRPr="00361943">
        <w:rPr>
          <w:rFonts w:ascii="Arial" w:hAnsi="Arial" w:cs="Arial"/>
          <w:sz w:val="24"/>
          <w:szCs w:val="24"/>
          <w:lang w:eastAsia="en-GB"/>
        </w:rPr>
        <w:t xml:space="preserve"> and where to go for help</w:t>
      </w:r>
      <w:r w:rsidR="00A46EC5" w:rsidRPr="00361943">
        <w:rPr>
          <w:rFonts w:ascii="Arial" w:hAnsi="Arial" w:cs="Arial"/>
          <w:sz w:val="24"/>
          <w:szCs w:val="24"/>
          <w:lang w:eastAsia="en-GB"/>
        </w:rPr>
        <w:t xml:space="preserve">. </w:t>
      </w:r>
      <w:r w:rsidR="00A77883" w:rsidRPr="006D0B3E">
        <w:rPr>
          <w:rFonts w:ascii="Arial" w:hAnsi="Arial" w:cs="Arial"/>
          <w:sz w:val="24"/>
          <w:szCs w:val="24"/>
          <w:lang w:eastAsia="en-GB"/>
        </w:rPr>
        <w:t>We mark anti bullying week, children mental health week, internet safety day etc.</w:t>
      </w:r>
      <w:r w:rsidR="00671CD9" w:rsidRPr="006D0B3E">
        <w:rPr>
          <w:rFonts w:ascii="Arial" w:hAnsi="Arial" w:cs="Arial"/>
          <w:sz w:val="24"/>
          <w:szCs w:val="24"/>
          <w:lang w:eastAsia="en-GB"/>
        </w:rPr>
        <w:t xml:space="preserve"> and respond</w:t>
      </w:r>
      <w:r w:rsidR="00671CD9" w:rsidRPr="00E86579">
        <w:rPr>
          <w:rFonts w:ascii="Arial" w:hAnsi="Arial" w:cs="Arial"/>
          <w:sz w:val="24"/>
          <w:szCs w:val="24"/>
          <w:lang w:eastAsia="en-GB"/>
        </w:rPr>
        <w:t xml:space="preserve"> to local issues such as delivering Water Safety</w:t>
      </w:r>
      <w:r w:rsidR="00E10A5D">
        <w:rPr>
          <w:rFonts w:ascii="Arial" w:hAnsi="Arial" w:cs="Arial"/>
          <w:sz w:val="24"/>
          <w:szCs w:val="24"/>
          <w:lang w:eastAsia="en-GB"/>
        </w:rPr>
        <w:t>/Road safety</w:t>
      </w:r>
      <w:r w:rsidR="00671CD9" w:rsidRPr="00E86579">
        <w:rPr>
          <w:rFonts w:ascii="Arial" w:hAnsi="Arial" w:cs="Arial"/>
          <w:sz w:val="24"/>
          <w:szCs w:val="24"/>
          <w:lang w:eastAsia="en-GB"/>
        </w:rPr>
        <w:t xml:space="preserve"> messages to all our students.</w:t>
      </w:r>
    </w:p>
    <w:p w14:paraId="51F9B7EF" w14:textId="77777777" w:rsidR="00E203FC" w:rsidRPr="00361943" w:rsidRDefault="00E203FC" w:rsidP="00246B16">
      <w:pPr>
        <w:autoSpaceDE w:val="0"/>
        <w:autoSpaceDN w:val="0"/>
        <w:adjustRightInd w:val="0"/>
        <w:spacing w:after="0" w:line="240" w:lineRule="auto"/>
        <w:rPr>
          <w:rFonts w:ascii="Arial" w:hAnsi="Arial" w:cs="Arial"/>
          <w:sz w:val="24"/>
          <w:szCs w:val="24"/>
          <w:lang w:eastAsia="en-GB"/>
        </w:rPr>
      </w:pPr>
    </w:p>
    <w:p w14:paraId="741224FC" w14:textId="13A7548A" w:rsidR="00627A37" w:rsidRPr="00361943" w:rsidRDefault="003203C9" w:rsidP="00246B16">
      <w:pPr>
        <w:autoSpaceDE w:val="0"/>
        <w:autoSpaceDN w:val="0"/>
        <w:adjustRightInd w:val="0"/>
        <w:spacing w:after="0" w:line="240" w:lineRule="auto"/>
        <w:rPr>
          <w:rFonts w:ascii="Arial" w:hAnsi="Arial" w:cs="Arial"/>
          <w:sz w:val="24"/>
          <w:szCs w:val="24"/>
          <w:lang w:eastAsia="en-GB"/>
        </w:rPr>
      </w:pPr>
      <w:r w:rsidRPr="00361943">
        <w:rPr>
          <w:rFonts w:ascii="Arial" w:hAnsi="Arial" w:cs="Arial"/>
          <w:sz w:val="24"/>
          <w:szCs w:val="24"/>
          <w:lang w:eastAsia="en-GB"/>
        </w:rPr>
        <w:t>The school continually promotes an ethos of</w:t>
      </w:r>
      <w:r w:rsidR="00246B16" w:rsidRPr="00361943">
        <w:rPr>
          <w:rFonts w:ascii="Arial" w:hAnsi="Arial" w:cs="Arial"/>
          <w:sz w:val="24"/>
          <w:szCs w:val="24"/>
          <w:lang w:eastAsia="en-GB"/>
        </w:rPr>
        <w:t xml:space="preserve"> </w:t>
      </w:r>
      <w:r w:rsidRPr="00361943">
        <w:rPr>
          <w:rFonts w:ascii="Arial" w:hAnsi="Arial" w:cs="Arial"/>
          <w:sz w:val="24"/>
          <w:szCs w:val="24"/>
          <w:lang w:eastAsia="en-GB"/>
        </w:rPr>
        <w:t xml:space="preserve">respect for </w:t>
      </w:r>
      <w:r w:rsidR="00627A37" w:rsidRPr="00361943">
        <w:rPr>
          <w:rFonts w:ascii="Arial" w:hAnsi="Arial" w:cs="Arial"/>
          <w:sz w:val="24"/>
          <w:szCs w:val="24"/>
          <w:lang w:eastAsia="en-GB"/>
        </w:rPr>
        <w:t>c</w:t>
      </w:r>
      <w:r w:rsidR="003143AD" w:rsidRPr="00361943">
        <w:rPr>
          <w:rFonts w:ascii="Arial" w:hAnsi="Arial" w:cs="Arial"/>
          <w:sz w:val="24"/>
          <w:szCs w:val="24"/>
          <w:lang w:eastAsia="en-GB"/>
        </w:rPr>
        <w:t>hildren</w:t>
      </w:r>
      <w:r w:rsidR="001973FC" w:rsidRPr="00361943">
        <w:rPr>
          <w:rFonts w:ascii="Arial" w:hAnsi="Arial" w:cs="Arial"/>
          <w:sz w:val="24"/>
          <w:szCs w:val="24"/>
          <w:lang w:eastAsia="en-GB"/>
        </w:rPr>
        <w:t xml:space="preserve"> and the emotional health and wellbeing of our students is important to us.  P</w:t>
      </w:r>
      <w:r w:rsidRPr="00361943">
        <w:rPr>
          <w:rFonts w:ascii="Arial" w:hAnsi="Arial" w:cs="Arial"/>
          <w:sz w:val="24"/>
          <w:szCs w:val="24"/>
          <w:lang w:eastAsia="en-GB"/>
        </w:rPr>
        <w:t>upils are encouraged to speak to a member of staff in confidence about any worries they may have.</w:t>
      </w:r>
      <w:r w:rsidR="00FC2F80" w:rsidRPr="00361943">
        <w:rPr>
          <w:rFonts w:ascii="Arial" w:hAnsi="Arial" w:cs="Arial"/>
          <w:sz w:val="24"/>
          <w:szCs w:val="24"/>
          <w:lang w:eastAsia="en-GB"/>
        </w:rPr>
        <w:t xml:space="preserve"> Pupils also have access to a wide range of support both on and </w:t>
      </w:r>
      <w:r w:rsidR="004822CA" w:rsidRPr="00361943">
        <w:rPr>
          <w:rFonts w:ascii="Arial" w:hAnsi="Arial" w:cs="Arial"/>
          <w:sz w:val="24"/>
          <w:szCs w:val="24"/>
          <w:lang w:eastAsia="en-GB"/>
        </w:rPr>
        <w:t>offline</w:t>
      </w:r>
      <w:r w:rsidR="00FC2F80" w:rsidRPr="00361943">
        <w:rPr>
          <w:rFonts w:ascii="Arial" w:hAnsi="Arial" w:cs="Arial"/>
          <w:sz w:val="24"/>
          <w:szCs w:val="24"/>
          <w:lang w:eastAsia="en-GB"/>
        </w:rPr>
        <w:t xml:space="preserve">. </w:t>
      </w:r>
      <w:r w:rsidR="00EE5842" w:rsidRPr="006D0B3E">
        <w:rPr>
          <w:rFonts w:ascii="Arial" w:hAnsi="Arial" w:cs="Arial"/>
          <w:sz w:val="24"/>
          <w:szCs w:val="24"/>
          <w:lang w:eastAsia="en-GB"/>
        </w:rPr>
        <w:t xml:space="preserve">This is promoted </w:t>
      </w:r>
      <w:r w:rsidR="006D0B3E" w:rsidRPr="006D0B3E">
        <w:rPr>
          <w:rFonts w:ascii="Arial" w:hAnsi="Arial" w:cs="Arial"/>
          <w:sz w:val="24"/>
          <w:szCs w:val="24"/>
          <w:lang w:eastAsia="en-GB"/>
        </w:rPr>
        <w:t>on our school website and on safeguarding boards.</w:t>
      </w:r>
      <w:r w:rsidR="004822CA" w:rsidRPr="00361943">
        <w:rPr>
          <w:rFonts w:ascii="Arial" w:hAnsi="Arial" w:cs="Arial"/>
          <w:color w:val="FF0000"/>
          <w:sz w:val="24"/>
          <w:szCs w:val="24"/>
          <w:lang w:eastAsia="en-GB"/>
        </w:rPr>
        <w:t xml:space="preserve"> </w:t>
      </w:r>
      <w:r w:rsidR="002127CD" w:rsidRPr="00361943">
        <w:rPr>
          <w:rFonts w:ascii="Arial" w:hAnsi="Arial" w:cs="Arial"/>
          <w:sz w:val="24"/>
          <w:szCs w:val="24"/>
          <w:lang w:eastAsia="en-GB"/>
        </w:rPr>
        <w:t>Childline is regularly promote</w:t>
      </w:r>
      <w:r w:rsidR="009D07B6" w:rsidRPr="00361943">
        <w:rPr>
          <w:rFonts w:ascii="Arial" w:hAnsi="Arial" w:cs="Arial"/>
          <w:sz w:val="24"/>
          <w:szCs w:val="24"/>
          <w:lang w:eastAsia="en-GB"/>
        </w:rPr>
        <w:t>d</w:t>
      </w:r>
      <w:r w:rsidR="002127CD" w:rsidRPr="00361943">
        <w:rPr>
          <w:rFonts w:ascii="Arial" w:hAnsi="Arial" w:cs="Arial"/>
          <w:sz w:val="24"/>
          <w:szCs w:val="24"/>
          <w:lang w:eastAsia="en-GB"/>
        </w:rPr>
        <w:t xml:space="preserve"> especially over school holidays.</w:t>
      </w:r>
    </w:p>
    <w:p w14:paraId="7721DD97" w14:textId="77777777" w:rsidR="00627A37" w:rsidRPr="00361943" w:rsidRDefault="00627A37" w:rsidP="00246B16">
      <w:pPr>
        <w:autoSpaceDE w:val="0"/>
        <w:autoSpaceDN w:val="0"/>
        <w:adjustRightInd w:val="0"/>
        <w:spacing w:after="0" w:line="240" w:lineRule="auto"/>
        <w:rPr>
          <w:rFonts w:ascii="Arial" w:hAnsi="Arial" w:cs="Arial"/>
          <w:sz w:val="24"/>
          <w:szCs w:val="24"/>
          <w:lang w:eastAsia="en-GB"/>
        </w:rPr>
      </w:pPr>
    </w:p>
    <w:p w14:paraId="693EE868" w14:textId="4D827274" w:rsidR="001973FC" w:rsidRPr="00361943" w:rsidRDefault="00361943" w:rsidP="00246B16">
      <w:pPr>
        <w:autoSpaceDE w:val="0"/>
        <w:autoSpaceDN w:val="0"/>
        <w:adjustRightInd w:val="0"/>
        <w:spacing w:after="0" w:line="240" w:lineRule="auto"/>
        <w:rPr>
          <w:rFonts w:ascii="Arial" w:hAnsi="Arial" w:cs="Arial"/>
          <w:color w:val="FF0000"/>
          <w:sz w:val="24"/>
          <w:szCs w:val="24"/>
          <w:lang w:eastAsia="en-GB"/>
        </w:rPr>
      </w:pPr>
      <w:r w:rsidRPr="00361943">
        <w:rPr>
          <w:rFonts w:ascii="Arial" w:hAnsi="Arial" w:cs="Arial"/>
          <w:sz w:val="24"/>
          <w:szCs w:val="24"/>
          <w:lang w:eastAsia="en-GB"/>
        </w:rPr>
        <w:t>However,</w:t>
      </w:r>
      <w:r w:rsidR="000917E1" w:rsidRPr="00361943">
        <w:rPr>
          <w:rFonts w:ascii="Arial" w:hAnsi="Arial" w:cs="Arial"/>
          <w:sz w:val="24"/>
          <w:szCs w:val="24"/>
          <w:lang w:eastAsia="en-GB"/>
        </w:rPr>
        <w:t xml:space="preserve"> all our pupils are aware that if they disclose that they are being harmed or that they have</w:t>
      </w:r>
      <w:r w:rsidR="00EC42AC" w:rsidRPr="00361943">
        <w:rPr>
          <w:rFonts w:ascii="Arial" w:hAnsi="Arial" w:cs="Arial"/>
          <w:sz w:val="24"/>
          <w:szCs w:val="24"/>
          <w:lang w:eastAsia="en-GB"/>
        </w:rPr>
        <w:t>,</w:t>
      </w:r>
      <w:r w:rsidR="000917E1" w:rsidRPr="00361943">
        <w:rPr>
          <w:rFonts w:ascii="Arial" w:hAnsi="Arial" w:cs="Arial"/>
          <w:sz w:val="24"/>
          <w:szCs w:val="24"/>
          <w:lang w:eastAsia="en-GB"/>
        </w:rPr>
        <w:t xml:space="preserve"> or intend</w:t>
      </w:r>
      <w:r w:rsidR="00EC42AC" w:rsidRPr="00361943">
        <w:rPr>
          <w:rFonts w:ascii="Arial" w:hAnsi="Arial" w:cs="Arial"/>
          <w:sz w:val="24"/>
          <w:szCs w:val="24"/>
          <w:lang w:eastAsia="en-GB"/>
        </w:rPr>
        <w:t>,</w:t>
      </w:r>
      <w:r w:rsidR="000917E1" w:rsidRPr="00361943">
        <w:rPr>
          <w:rFonts w:ascii="Arial" w:hAnsi="Arial" w:cs="Arial"/>
          <w:sz w:val="24"/>
          <w:szCs w:val="24"/>
          <w:lang w:eastAsia="en-GB"/>
        </w:rPr>
        <w:t xml:space="preserve"> to harm another that this cannot be kept secret and </w:t>
      </w:r>
      <w:r w:rsidR="00EC42AC" w:rsidRPr="00361943">
        <w:rPr>
          <w:rFonts w:ascii="Arial" w:hAnsi="Arial" w:cs="Arial"/>
          <w:sz w:val="24"/>
          <w:szCs w:val="24"/>
          <w:lang w:eastAsia="en-GB"/>
        </w:rPr>
        <w:t xml:space="preserve">that information will need to be </w:t>
      </w:r>
      <w:r w:rsidR="004822CA" w:rsidRPr="00361943">
        <w:rPr>
          <w:rFonts w:ascii="Arial" w:hAnsi="Arial" w:cs="Arial"/>
          <w:sz w:val="24"/>
          <w:szCs w:val="24"/>
          <w:lang w:eastAsia="en-GB"/>
        </w:rPr>
        <w:t>shared</w:t>
      </w:r>
      <w:r w:rsidR="001241DA">
        <w:rPr>
          <w:rFonts w:ascii="Arial" w:hAnsi="Arial" w:cs="Arial"/>
          <w:color w:val="FF0000"/>
          <w:sz w:val="24"/>
          <w:szCs w:val="24"/>
          <w:lang w:eastAsia="en-GB"/>
        </w:rPr>
        <w:t>.</w:t>
      </w:r>
    </w:p>
    <w:p w14:paraId="2D66D60B" w14:textId="77777777" w:rsidR="002B2BB6" w:rsidRPr="00361943" w:rsidRDefault="002B2BB6" w:rsidP="00246B16">
      <w:pPr>
        <w:autoSpaceDE w:val="0"/>
        <w:autoSpaceDN w:val="0"/>
        <w:adjustRightInd w:val="0"/>
        <w:spacing w:after="0" w:line="240" w:lineRule="auto"/>
        <w:rPr>
          <w:rFonts w:ascii="Arial" w:hAnsi="Arial" w:cs="Arial"/>
          <w:color w:val="C00000"/>
          <w:sz w:val="24"/>
          <w:szCs w:val="24"/>
          <w:lang w:eastAsia="en-GB"/>
        </w:rPr>
      </w:pPr>
    </w:p>
    <w:p w14:paraId="5D2E2BED" w14:textId="77777777" w:rsidR="002B2BB6" w:rsidRPr="006D0B3E" w:rsidRDefault="002B2BB6" w:rsidP="00246B16">
      <w:pPr>
        <w:autoSpaceDE w:val="0"/>
        <w:autoSpaceDN w:val="0"/>
        <w:adjustRightInd w:val="0"/>
        <w:spacing w:after="0" w:line="240" w:lineRule="auto"/>
        <w:rPr>
          <w:rFonts w:ascii="Arial" w:hAnsi="Arial" w:cs="Arial"/>
          <w:sz w:val="24"/>
          <w:szCs w:val="24"/>
          <w:lang w:eastAsia="en-GB"/>
        </w:rPr>
      </w:pPr>
      <w:r w:rsidRPr="006D0B3E">
        <w:rPr>
          <w:rFonts w:ascii="Arial" w:hAnsi="Arial" w:cs="Arial"/>
          <w:sz w:val="24"/>
          <w:szCs w:val="24"/>
          <w:lang w:eastAsia="en-GB"/>
        </w:rPr>
        <w:t>We have clear links between our RSHE lead and the DSL team to support vulnerable students with these sensitive topics.</w:t>
      </w:r>
    </w:p>
    <w:p w14:paraId="4F580B53" w14:textId="77777777" w:rsidR="00FF4577" w:rsidRPr="00361943" w:rsidRDefault="00FF4577" w:rsidP="00246B16">
      <w:pPr>
        <w:autoSpaceDE w:val="0"/>
        <w:autoSpaceDN w:val="0"/>
        <w:adjustRightInd w:val="0"/>
        <w:spacing w:after="0" w:line="240" w:lineRule="auto"/>
        <w:rPr>
          <w:rFonts w:ascii="Arial" w:hAnsi="Arial" w:cs="Arial"/>
          <w:sz w:val="24"/>
          <w:szCs w:val="24"/>
          <w:lang w:eastAsia="en-GB"/>
        </w:rPr>
      </w:pPr>
    </w:p>
    <w:p w14:paraId="7FB73C06" w14:textId="64C3E621" w:rsidR="00D509D9" w:rsidRPr="00D963D9" w:rsidRDefault="00B5285C" w:rsidP="00246B16">
      <w:pPr>
        <w:autoSpaceDE w:val="0"/>
        <w:autoSpaceDN w:val="0"/>
        <w:adjustRightInd w:val="0"/>
        <w:spacing w:after="0" w:line="240" w:lineRule="auto"/>
        <w:rPr>
          <w:rFonts w:ascii="Arial" w:hAnsi="Arial" w:cs="Arial"/>
          <w:b/>
          <w:color w:val="00B050"/>
          <w:sz w:val="24"/>
          <w:szCs w:val="24"/>
          <w:lang w:eastAsia="en-GB"/>
        </w:rPr>
      </w:pPr>
      <w:r w:rsidRPr="00D963D9">
        <w:rPr>
          <w:rFonts w:ascii="Arial" w:hAnsi="Arial" w:cs="Arial"/>
          <w:b/>
          <w:color w:val="00B050"/>
          <w:sz w:val="24"/>
          <w:szCs w:val="24"/>
          <w:highlight w:val="yellow"/>
          <w:lang w:eastAsia="en-GB"/>
        </w:rPr>
        <w:t>RS</w:t>
      </w:r>
      <w:r w:rsidR="002C4702" w:rsidRPr="00D963D9">
        <w:rPr>
          <w:rFonts w:ascii="Arial" w:hAnsi="Arial" w:cs="Arial"/>
          <w:b/>
          <w:color w:val="00B050"/>
          <w:sz w:val="24"/>
          <w:szCs w:val="24"/>
          <w:highlight w:val="yellow"/>
          <w:lang w:eastAsia="en-GB"/>
        </w:rPr>
        <w:t>H</w:t>
      </w:r>
      <w:r w:rsidRPr="00D963D9">
        <w:rPr>
          <w:rFonts w:ascii="Arial" w:hAnsi="Arial" w:cs="Arial"/>
          <w:b/>
          <w:color w:val="00B050"/>
          <w:sz w:val="24"/>
          <w:szCs w:val="24"/>
          <w:highlight w:val="yellow"/>
          <w:lang w:eastAsia="en-GB"/>
        </w:rPr>
        <w:t xml:space="preserve">E policy </w:t>
      </w:r>
      <w:r w:rsidR="00D963D9" w:rsidRPr="00D963D9">
        <w:rPr>
          <w:rFonts w:ascii="Arial" w:hAnsi="Arial" w:cs="Arial"/>
          <w:b/>
          <w:color w:val="00B050"/>
          <w:sz w:val="24"/>
          <w:szCs w:val="24"/>
          <w:highlight w:val="yellow"/>
          <w:lang w:eastAsia="en-GB"/>
        </w:rPr>
        <w:t xml:space="preserve">to be added </w:t>
      </w:r>
      <w:r w:rsidR="004822CA" w:rsidRPr="00D963D9">
        <w:rPr>
          <w:rFonts w:ascii="Arial" w:hAnsi="Arial" w:cs="Arial"/>
          <w:b/>
          <w:color w:val="00B050"/>
          <w:sz w:val="24"/>
          <w:szCs w:val="24"/>
          <w:highlight w:val="yellow"/>
          <w:lang w:eastAsia="en-GB"/>
        </w:rPr>
        <w:t>here</w:t>
      </w:r>
      <w:r w:rsidR="00D963D9" w:rsidRPr="00D963D9">
        <w:rPr>
          <w:rFonts w:ascii="Arial" w:hAnsi="Arial" w:cs="Arial"/>
          <w:b/>
          <w:color w:val="00B050"/>
          <w:sz w:val="24"/>
          <w:szCs w:val="24"/>
          <w:highlight w:val="yellow"/>
          <w:lang w:eastAsia="en-GB"/>
        </w:rPr>
        <w:t xml:space="preserve"> – needs u</w:t>
      </w:r>
      <w:r w:rsidR="00970F35" w:rsidRPr="00D963D9">
        <w:rPr>
          <w:rFonts w:ascii="Arial" w:hAnsi="Arial" w:cs="Arial"/>
          <w:b/>
          <w:color w:val="00B050"/>
          <w:sz w:val="24"/>
          <w:szCs w:val="24"/>
          <w:highlight w:val="yellow"/>
          <w:lang w:eastAsia="en-GB"/>
        </w:rPr>
        <w:t>pdat</w:t>
      </w:r>
      <w:r w:rsidR="00D963D9" w:rsidRPr="00D963D9">
        <w:rPr>
          <w:rFonts w:ascii="Arial" w:hAnsi="Arial" w:cs="Arial"/>
          <w:b/>
          <w:color w:val="00B050"/>
          <w:sz w:val="24"/>
          <w:szCs w:val="24"/>
          <w:highlight w:val="yellow"/>
          <w:lang w:eastAsia="en-GB"/>
        </w:rPr>
        <w:t>ing</w:t>
      </w:r>
      <w:r w:rsidR="00970F35" w:rsidRPr="00D963D9">
        <w:rPr>
          <w:rFonts w:ascii="Arial" w:hAnsi="Arial" w:cs="Arial"/>
          <w:b/>
          <w:color w:val="00B050"/>
          <w:sz w:val="24"/>
          <w:szCs w:val="24"/>
          <w:highlight w:val="yellow"/>
          <w:lang w:eastAsia="en-GB"/>
        </w:rPr>
        <w:t xml:space="preserve"> for Sept 26</w:t>
      </w:r>
      <w:r w:rsidR="001045FC" w:rsidRPr="00D963D9">
        <w:rPr>
          <w:rFonts w:ascii="Arial" w:hAnsi="Arial" w:cs="Arial"/>
          <w:b/>
          <w:color w:val="00B050"/>
          <w:sz w:val="24"/>
          <w:szCs w:val="24"/>
          <w:highlight w:val="yellow"/>
          <w:lang w:eastAsia="en-GB"/>
        </w:rPr>
        <w:t xml:space="preserve"> ensuring parents can look at resources used if requested.</w:t>
      </w:r>
    </w:p>
    <w:p w14:paraId="3386C052" w14:textId="77777777" w:rsidR="00A74879" w:rsidRDefault="00A74879" w:rsidP="00246B16">
      <w:pPr>
        <w:autoSpaceDE w:val="0"/>
        <w:autoSpaceDN w:val="0"/>
        <w:adjustRightInd w:val="0"/>
        <w:spacing w:after="0" w:line="240" w:lineRule="auto"/>
        <w:rPr>
          <w:rFonts w:ascii="Arial" w:hAnsi="Arial" w:cs="Arial"/>
          <w:b/>
          <w:color w:val="FF0000"/>
          <w:lang w:eastAsia="en-GB"/>
        </w:rPr>
      </w:pPr>
    </w:p>
    <w:p w14:paraId="538CD34B" w14:textId="48EDBCC6" w:rsidR="00A74879" w:rsidRDefault="006D0B3E" w:rsidP="00246B16">
      <w:pPr>
        <w:autoSpaceDE w:val="0"/>
        <w:autoSpaceDN w:val="0"/>
        <w:adjustRightInd w:val="0"/>
        <w:spacing w:after="0" w:line="240" w:lineRule="auto"/>
        <w:rPr>
          <w:rFonts w:ascii="Arial" w:hAnsi="Arial" w:cs="Arial"/>
          <w:bCs/>
          <w:color w:val="FF0000"/>
          <w:sz w:val="24"/>
          <w:szCs w:val="24"/>
          <w:lang w:eastAsia="en-GB"/>
        </w:rPr>
      </w:pPr>
      <w:r>
        <w:rPr>
          <w:rFonts w:ascii="Arial" w:hAnsi="Arial" w:cs="Arial"/>
          <w:bCs/>
          <w:sz w:val="24"/>
          <w:szCs w:val="24"/>
          <w:lang w:eastAsia="en-GB"/>
        </w:rPr>
        <w:t>We</w:t>
      </w:r>
      <w:r w:rsidR="00A74879" w:rsidRPr="00E86579">
        <w:rPr>
          <w:rFonts w:ascii="Arial" w:hAnsi="Arial" w:cs="Arial"/>
          <w:bCs/>
          <w:sz w:val="24"/>
          <w:szCs w:val="24"/>
          <w:lang w:eastAsia="en-GB"/>
        </w:rPr>
        <w:t xml:space="preserve"> ensure effectiveness</w:t>
      </w:r>
      <w:r>
        <w:rPr>
          <w:rFonts w:ascii="Arial" w:hAnsi="Arial" w:cs="Arial"/>
          <w:bCs/>
          <w:sz w:val="24"/>
          <w:szCs w:val="24"/>
          <w:lang w:eastAsia="en-GB"/>
        </w:rPr>
        <w:t xml:space="preserve"> and </w:t>
      </w:r>
      <w:r w:rsidR="00A74879" w:rsidRPr="00E86579">
        <w:rPr>
          <w:rFonts w:ascii="Arial" w:hAnsi="Arial" w:cs="Arial"/>
          <w:bCs/>
          <w:sz w:val="24"/>
          <w:szCs w:val="24"/>
          <w:lang w:eastAsia="en-GB"/>
        </w:rPr>
        <w:t>capture student voice on RSHE</w:t>
      </w:r>
      <w:r>
        <w:rPr>
          <w:rFonts w:ascii="Arial" w:hAnsi="Arial" w:cs="Arial"/>
          <w:bCs/>
          <w:sz w:val="24"/>
          <w:szCs w:val="24"/>
          <w:lang w:eastAsia="en-GB"/>
        </w:rPr>
        <w:t xml:space="preserve"> during One Life sessions and through termly monitoring.</w:t>
      </w:r>
      <w:r w:rsidR="00A74879" w:rsidRPr="00361943">
        <w:rPr>
          <w:rFonts w:ascii="Arial" w:hAnsi="Arial" w:cs="Arial"/>
          <w:bCs/>
          <w:color w:val="00B050"/>
          <w:sz w:val="24"/>
          <w:szCs w:val="24"/>
          <w:lang w:eastAsia="en-GB"/>
        </w:rPr>
        <w:t xml:space="preserve"> </w:t>
      </w:r>
    </w:p>
    <w:p w14:paraId="5C92C55A" w14:textId="77777777" w:rsidR="00CA2B3C" w:rsidRDefault="00CA2B3C" w:rsidP="00246B16">
      <w:pPr>
        <w:autoSpaceDE w:val="0"/>
        <w:autoSpaceDN w:val="0"/>
        <w:adjustRightInd w:val="0"/>
        <w:spacing w:after="0" w:line="240" w:lineRule="auto"/>
        <w:rPr>
          <w:rFonts w:ascii="Arial" w:hAnsi="Arial" w:cs="Arial"/>
          <w:bCs/>
          <w:color w:val="FF0000"/>
          <w:sz w:val="24"/>
          <w:szCs w:val="24"/>
          <w:lang w:eastAsia="en-GB"/>
        </w:rPr>
      </w:pPr>
    </w:p>
    <w:p w14:paraId="05A9F720" w14:textId="77777777" w:rsidR="00CA2B3C" w:rsidRDefault="00CA2B3C" w:rsidP="00CA2B3C">
      <w:pPr>
        <w:rPr>
          <w:rFonts w:ascii="Arial" w:hAnsi="Arial" w:cs="Arial"/>
          <w:b/>
          <w:bCs/>
          <w:sz w:val="24"/>
          <w:szCs w:val="24"/>
        </w:rPr>
      </w:pPr>
      <w:r w:rsidRPr="00910D96">
        <w:rPr>
          <w:rFonts w:ascii="Arial" w:hAnsi="Arial" w:cs="Arial"/>
          <w:b/>
          <w:bCs/>
          <w:sz w:val="24"/>
          <w:szCs w:val="24"/>
        </w:rPr>
        <w:t>Pol-Ed</w:t>
      </w:r>
    </w:p>
    <w:p w14:paraId="647A298A" w14:textId="77777777" w:rsidR="00CA2B3C" w:rsidRPr="00FF6C90" w:rsidRDefault="00CA2B3C" w:rsidP="00CA2B3C">
      <w:pPr>
        <w:rPr>
          <w:rFonts w:ascii="Arial" w:hAnsi="Arial" w:cs="Arial"/>
          <w:sz w:val="24"/>
          <w:szCs w:val="24"/>
        </w:rPr>
      </w:pPr>
      <w:r w:rsidRPr="00FF6C90">
        <w:rPr>
          <w:rFonts w:ascii="Arial" w:hAnsi="Arial" w:cs="Arial"/>
          <w:sz w:val="24"/>
          <w:szCs w:val="24"/>
        </w:rPr>
        <w:t>We as a school use the</w:t>
      </w:r>
      <w:r>
        <w:rPr>
          <w:rFonts w:ascii="Arial" w:hAnsi="Arial" w:cs="Arial"/>
          <w:sz w:val="24"/>
          <w:szCs w:val="24"/>
        </w:rPr>
        <w:t>se</w:t>
      </w:r>
      <w:r w:rsidRPr="00FF6C90">
        <w:rPr>
          <w:rFonts w:ascii="Arial" w:hAnsi="Arial" w:cs="Arial"/>
          <w:sz w:val="24"/>
          <w:szCs w:val="24"/>
        </w:rPr>
        <w:t xml:space="preserve"> Police and Education resources to compliment our RSHE program.</w:t>
      </w:r>
    </w:p>
    <w:p w14:paraId="3D9885B3" w14:textId="77777777" w:rsidR="00CA2B3C" w:rsidRPr="00910D96" w:rsidRDefault="009D7152" w:rsidP="00CA2B3C">
      <w:pPr>
        <w:rPr>
          <w:rFonts w:ascii="Arial" w:hAnsi="Arial" w:cs="Arial"/>
          <w:b/>
          <w:bCs/>
          <w:sz w:val="24"/>
          <w:szCs w:val="24"/>
          <w:lang w:eastAsia="en-GB"/>
        </w:rPr>
      </w:pPr>
      <w:hyperlink r:id="rId133" w:history="1">
        <w:r w:rsidR="00CA2B3C" w:rsidRPr="00910D96">
          <w:rPr>
            <w:rStyle w:val="Hyperlink"/>
            <w:b/>
            <w:bCs/>
            <w:color w:val="auto"/>
            <w:sz w:val="24"/>
            <w:szCs w:val="24"/>
          </w:rPr>
          <w:t>A positive force in education | Pol-Ed - A positive force in education</w:t>
        </w:r>
      </w:hyperlink>
    </w:p>
    <w:p w14:paraId="1F4DF374" w14:textId="77777777" w:rsidR="00B5285C" w:rsidRPr="00B5285C" w:rsidRDefault="00B5285C" w:rsidP="00246B16">
      <w:pPr>
        <w:autoSpaceDE w:val="0"/>
        <w:autoSpaceDN w:val="0"/>
        <w:adjustRightInd w:val="0"/>
        <w:spacing w:after="0" w:line="240" w:lineRule="auto"/>
        <w:rPr>
          <w:rFonts w:ascii="Arial" w:hAnsi="Arial" w:cs="Arial"/>
          <w:color w:val="FF0000"/>
          <w:lang w:eastAsia="en-GB"/>
        </w:rPr>
      </w:pPr>
    </w:p>
    <w:p w14:paraId="0C81714D" w14:textId="77777777" w:rsidR="003F4943" w:rsidRPr="00361943" w:rsidRDefault="003F4943" w:rsidP="00246B16">
      <w:pPr>
        <w:autoSpaceDE w:val="0"/>
        <w:autoSpaceDN w:val="0"/>
        <w:adjustRightInd w:val="0"/>
        <w:spacing w:after="0" w:line="240" w:lineRule="auto"/>
        <w:rPr>
          <w:rFonts w:ascii="Arial" w:hAnsi="Arial" w:cs="Arial"/>
          <w:sz w:val="24"/>
          <w:szCs w:val="24"/>
          <w:lang w:eastAsia="en-GB"/>
        </w:rPr>
      </w:pPr>
      <w:r w:rsidRPr="00361943">
        <w:rPr>
          <w:rFonts w:ascii="Arial" w:hAnsi="Arial" w:cs="Arial"/>
          <w:sz w:val="24"/>
          <w:szCs w:val="24"/>
          <w:lang w:eastAsia="en-GB"/>
        </w:rPr>
        <w:t>We will follow the guidance on RS</w:t>
      </w:r>
      <w:r w:rsidR="002C4702" w:rsidRPr="00361943">
        <w:rPr>
          <w:rFonts w:ascii="Arial" w:hAnsi="Arial" w:cs="Arial"/>
          <w:sz w:val="24"/>
          <w:szCs w:val="24"/>
          <w:lang w:eastAsia="en-GB"/>
        </w:rPr>
        <w:t>H</w:t>
      </w:r>
      <w:r w:rsidRPr="00361943">
        <w:rPr>
          <w:rFonts w:ascii="Arial" w:hAnsi="Arial" w:cs="Arial"/>
          <w:sz w:val="24"/>
          <w:szCs w:val="24"/>
          <w:lang w:eastAsia="en-GB"/>
        </w:rPr>
        <w:t>E education.</w:t>
      </w:r>
    </w:p>
    <w:p w14:paraId="5CE44760" w14:textId="77777777" w:rsidR="00E27C1B" w:rsidRPr="00DD30B8" w:rsidRDefault="009D7152" w:rsidP="00DD30B8">
      <w:pPr>
        <w:rPr>
          <w:rStyle w:val="Hyperlink"/>
          <w:b/>
          <w:bCs/>
          <w:sz w:val="24"/>
          <w:szCs w:val="24"/>
        </w:rPr>
      </w:pPr>
      <w:hyperlink r:id="rId134" w:history="1">
        <w:r w:rsidR="00991F42" w:rsidRPr="00DD30B8">
          <w:rPr>
            <w:rStyle w:val="Hyperlink"/>
            <w:b/>
            <w:bCs/>
            <w:sz w:val="24"/>
            <w:szCs w:val="24"/>
          </w:rPr>
          <w:t>Relationships and sex education (RSE) and health education - GOV.UK (www.gov.uk)</w:t>
        </w:r>
      </w:hyperlink>
    </w:p>
    <w:p w14:paraId="3C9314C1" w14:textId="77777777" w:rsidR="00842072" w:rsidRDefault="00842072" w:rsidP="00246B16">
      <w:pPr>
        <w:autoSpaceDE w:val="0"/>
        <w:autoSpaceDN w:val="0"/>
        <w:adjustRightInd w:val="0"/>
        <w:spacing w:after="0" w:line="240" w:lineRule="auto"/>
      </w:pPr>
    </w:p>
    <w:p w14:paraId="382D7E2D" w14:textId="77777777" w:rsidR="00105D48" w:rsidRPr="00361943" w:rsidRDefault="00105D48" w:rsidP="00246B16">
      <w:pPr>
        <w:autoSpaceDE w:val="0"/>
        <w:autoSpaceDN w:val="0"/>
        <w:adjustRightInd w:val="0"/>
        <w:spacing w:after="0" w:line="240" w:lineRule="auto"/>
        <w:rPr>
          <w:rFonts w:ascii="Arial" w:hAnsi="Arial" w:cs="Arial"/>
          <w:sz w:val="24"/>
          <w:szCs w:val="24"/>
          <w:lang w:eastAsia="en-GB"/>
        </w:rPr>
      </w:pPr>
      <w:r w:rsidRPr="00361943">
        <w:rPr>
          <w:rFonts w:ascii="Arial" w:hAnsi="Arial" w:cs="Arial"/>
          <w:sz w:val="24"/>
          <w:szCs w:val="24"/>
          <w:lang w:eastAsia="en-GB"/>
        </w:rPr>
        <w:t xml:space="preserve">We use Wakefield Resilience framework to build resilience in our students. </w:t>
      </w:r>
    </w:p>
    <w:p w14:paraId="444E6109" w14:textId="77777777" w:rsidR="00246B16" w:rsidRPr="00DD30B8" w:rsidRDefault="009D7152" w:rsidP="00DD30B8">
      <w:pPr>
        <w:rPr>
          <w:rStyle w:val="Hyperlink"/>
          <w:bCs/>
          <w:sz w:val="24"/>
          <w:szCs w:val="24"/>
        </w:rPr>
      </w:pPr>
      <w:hyperlink r:id="rId135" w:history="1">
        <w:r w:rsidR="00991F42" w:rsidRPr="00DD30B8">
          <w:rPr>
            <w:rStyle w:val="Hyperlink"/>
            <w:b/>
            <w:bCs/>
            <w:sz w:val="24"/>
            <w:szCs w:val="24"/>
          </w:rPr>
          <w:t>The Wakefield Resilience Framework (riskandresilience.org.uk)</w:t>
        </w:r>
      </w:hyperlink>
      <w:r w:rsidR="00991F42" w:rsidRPr="00DD30B8">
        <w:rPr>
          <w:rStyle w:val="Hyperlink"/>
          <w:bCs/>
          <w:sz w:val="24"/>
          <w:szCs w:val="24"/>
        </w:rPr>
        <w:t xml:space="preserve"> </w:t>
      </w:r>
    </w:p>
    <w:p w14:paraId="0DED6433" w14:textId="77777777" w:rsidR="007747E6" w:rsidRPr="00361943" w:rsidRDefault="007747E6" w:rsidP="00246B16">
      <w:pPr>
        <w:autoSpaceDE w:val="0"/>
        <w:autoSpaceDN w:val="0"/>
        <w:adjustRightInd w:val="0"/>
        <w:spacing w:after="0" w:line="240" w:lineRule="auto"/>
        <w:rPr>
          <w:rFonts w:ascii="Arial" w:hAnsi="Arial" w:cs="Arial"/>
          <w:sz w:val="24"/>
          <w:szCs w:val="24"/>
        </w:rPr>
      </w:pPr>
    </w:p>
    <w:p w14:paraId="6729A868" w14:textId="77777777" w:rsidR="001A7736" w:rsidRPr="00361943" w:rsidRDefault="001A7736" w:rsidP="00246B16">
      <w:pPr>
        <w:autoSpaceDE w:val="0"/>
        <w:autoSpaceDN w:val="0"/>
        <w:adjustRightInd w:val="0"/>
        <w:spacing w:after="0" w:line="240" w:lineRule="auto"/>
        <w:rPr>
          <w:rFonts w:ascii="Arial" w:hAnsi="Arial" w:cs="Arial"/>
          <w:sz w:val="24"/>
          <w:szCs w:val="24"/>
        </w:rPr>
      </w:pPr>
      <w:r w:rsidRPr="00361943">
        <w:rPr>
          <w:rFonts w:ascii="Arial" w:hAnsi="Arial" w:cs="Arial"/>
          <w:sz w:val="24"/>
          <w:szCs w:val="24"/>
        </w:rPr>
        <w:t>Primary schools NSPCC PANTs program</w:t>
      </w:r>
    </w:p>
    <w:p w14:paraId="442E7A3E" w14:textId="77777777" w:rsidR="001A7736" w:rsidRPr="00DD30B8" w:rsidRDefault="009D7152" w:rsidP="00DD30B8">
      <w:pPr>
        <w:rPr>
          <w:rStyle w:val="Hyperlink"/>
          <w:b/>
          <w:bCs/>
          <w:sz w:val="24"/>
          <w:szCs w:val="24"/>
        </w:rPr>
      </w:pPr>
      <w:hyperlink r:id="rId136" w:history="1">
        <w:r w:rsidR="001A7736" w:rsidRPr="00DD30B8">
          <w:rPr>
            <w:rStyle w:val="Hyperlink"/>
            <w:b/>
            <w:bCs/>
            <w:sz w:val="24"/>
            <w:szCs w:val="24"/>
          </w:rPr>
          <w:t>PANTS resources for schools and teachers | NSPCC Learning</w:t>
        </w:r>
      </w:hyperlink>
    </w:p>
    <w:p w14:paraId="46147BE8" w14:textId="77777777" w:rsidR="002127CD" w:rsidRPr="00DD30B8" w:rsidRDefault="009D7152" w:rsidP="00DD30B8">
      <w:pPr>
        <w:rPr>
          <w:rStyle w:val="Hyperlink"/>
          <w:b/>
          <w:bCs/>
          <w:sz w:val="24"/>
          <w:szCs w:val="24"/>
        </w:rPr>
      </w:pPr>
      <w:hyperlink r:id="rId137" w:history="1">
        <w:r w:rsidR="002127CD" w:rsidRPr="00DD30B8">
          <w:rPr>
            <w:rStyle w:val="Hyperlink"/>
            <w:b/>
            <w:bCs/>
            <w:sz w:val="24"/>
            <w:szCs w:val="24"/>
          </w:rPr>
          <w:t>Childline | Childline</w:t>
        </w:r>
      </w:hyperlink>
    </w:p>
    <w:p w14:paraId="1AE255E4" w14:textId="77777777" w:rsidR="00361943" w:rsidRPr="002839A8" w:rsidRDefault="00361943" w:rsidP="00246B16">
      <w:pPr>
        <w:autoSpaceDE w:val="0"/>
        <w:autoSpaceDN w:val="0"/>
        <w:adjustRightInd w:val="0"/>
        <w:spacing w:after="0" w:line="240" w:lineRule="auto"/>
        <w:rPr>
          <w:rFonts w:ascii="Arial" w:hAnsi="Arial" w:cs="Arial"/>
        </w:rPr>
      </w:pPr>
    </w:p>
    <w:p w14:paraId="7805C0CD" w14:textId="77777777" w:rsidR="008D20AC" w:rsidRPr="00662707" w:rsidRDefault="00BB5CB0">
      <w:pPr>
        <w:pStyle w:val="Default"/>
        <w:numPr>
          <w:ilvl w:val="0"/>
          <w:numId w:val="12"/>
        </w:numPr>
        <w:rPr>
          <w:color w:val="7030A0"/>
          <w:sz w:val="28"/>
          <w:szCs w:val="28"/>
        </w:rPr>
      </w:pPr>
      <w:r w:rsidRPr="00662707">
        <w:rPr>
          <w:b/>
          <w:bCs/>
          <w:color w:val="7030A0"/>
          <w:sz w:val="28"/>
          <w:szCs w:val="28"/>
        </w:rPr>
        <w:t>Support for Those Involved in a Child Protection I</w:t>
      </w:r>
      <w:r w:rsidR="008D20AC" w:rsidRPr="00662707">
        <w:rPr>
          <w:b/>
          <w:bCs/>
          <w:color w:val="7030A0"/>
          <w:sz w:val="28"/>
          <w:szCs w:val="28"/>
        </w:rPr>
        <w:t xml:space="preserve">ssue </w:t>
      </w:r>
    </w:p>
    <w:p w14:paraId="0FC2626D" w14:textId="77777777" w:rsidR="001A6D61" w:rsidRPr="002839A8" w:rsidRDefault="001A6D61" w:rsidP="0090415B">
      <w:pPr>
        <w:pStyle w:val="CM2"/>
        <w:spacing w:line="240" w:lineRule="auto"/>
        <w:rPr>
          <w:sz w:val="22"/>
          <w:szCs w:val="22"/>
        </w:rPr>
      </w:pPr>
    </w:p>
    <w:p w14:paraId="2F469D15" w14:textId="77777777" w:rsidR="006679AE" w:rsidRPr="00361943" w:rsidRDefault="008D20AC" w:rsidP="0090415B">
      <w:pPr>
        <w:pStyle w:val="CM2"/>
        <w:spacing w:line="240" w:lineRule="auto"/>
      </w:pPr>
      <w:r w:rsidRPr="00361943">
        <w:t>Child abuse is devastating for the child and can also result in distress and anxiety for staff who become i</w:t>
      </w:r>
      <w:r w:rsidR="002B4F35" w:rsidRPr="00361943">
        <w:t xml:space="preserve">nvolved. </w:t>
      </w:r>
    </w:p>
    <w:p w14:paraId="4304EBEC" w14:textId="77777777" w:rsidR="006679AE" w:rsidRPr="00361943" w:rsidRDefault="006679AE" w:rsidP="0090415B">
      <w:pPr>
        <w:pStyle w:val="CM2"/>
        <w:spacing w:line="240" w:lineRule="auto"/>
      </w:pPr>
    </w:p>
    <w:p w14:paraId="2EDB868A" w14:textId="77777777" w:rsidR="008D20AC" w:rsidRPr="00361943" w:rsidRDefault="002B4F35" w:rsidP="0090415B">
      <w:pPr>
        <w:pStyle w:val="CM2"/>
        <w:spacing w:line="240" w:lineRule="auto"/>
      </w:pPr>
      <w:r w:rsidRPr="00361943">
        <w:t xml:space="preserve">We will support pupils, </w:t>
      </w:r>
      <w:r w:rsidR="008D20AC" w:rsidRPr="00361943">
        <w:t>their families</w:t>
      </w:r>
      <w:r w:rsidRPr="00361943">
        <w:t>,</w:t>
      </w:r>
      <w:r w:rsidR="008D20AC" w:rsidRPr="00361943">
        <w:t xml:space="preserve"> and staff by: </w:t>
      </w:r>
    </w:p>
    <w:p w14:paraId="36C532C0" w14:textId="77777777" w:rsidR="00C87D5E" w:rsidRPr="00361943" w:rsidRDefault="00C87D5E" w:rsidP="0090415B">
      <w:pPr>
        <w:pStyle w:val="Default"/>
      </w:pPr>
    </w:p>
    <w:p w14:paraId="4638C8B1" w14:textId="27C42F0C" w:rsidR="008D20AC" w:rsidRPr="00361943" w:rsidRDefault="008D20AC">
      <w:pPr>
        <w:pStyle w:val="CM2"/>
        <w:numPr>
          <w:ilvl w:val="0"/>
          <w:numId w:val="5"/>
        </w:numPr>
        <w:spacing w:line="240" w:lineRule="auto"/>
      </w:pPr>
      <w:r w:rsidRPr="00361943">
        <w:t>taking all suspicions and disclosures</w:t>
      </w:r>
      <w:r w:rsidR="00BB725F" w:rsidRPr="00361943">
        <w:t xml:space="preserve">/ </w:t>
      </w:r>
      <w:r w:rsidR="002A3A06">
        <w:t>reports of abuse</w:t>
      </w:r>
      <w:r w:rsidRPr="00361943">
        <w:t xml:space="preserve"> seriously </w:t>
      </w:r>
    </w:p>
    <w:p w14:paraId="0B77F915" w14:textId="77777777" w:rsidR="00743B8B" w:rsidRPr="00361943" w:rsidRDefault="008D20AC">
      <w:pPr>
        <w:pStyle w:val="CM2"/>
        <w:numPr>
          <w:ilvl w:val="0"/>
          <w:numId w:val="5"/>
        </w:numPr>
        <w:spacing w:line="240" w:lineRule="auto"/>
      </w:pPr>
      <w:r w:rsidRPr="00361943">
        <w:t xml:space="preserve">nominating a link </w:t>
      </w:r>
      <w:r w:rsidRPr="006D0B3E">
        <w:t xml:space="preserve">person </w:t>
      </w:r>
      <w:r w:rsidR="002A2DDF" w:rsidRPr="006D0B3E">
        <w:rPr>
          <w:i/>
        </w:rPr>
        <w:t>(</w:t>
      </w:r>
      <w:r w:rsidR="00312BC4" w:rsidRPr="006D0B3E">
        <w:rPr>
          <w:i/>
        </w:rPr>
        <w:t>DSL</w:t>
      </w:r>
      <w:r w:rsidR="002A2DDF" w:rsidRPr="006D0B3E">
        <w:rPr>
          <w:i/>
        </w:rPr>
        <w:t>)</w:t>
      </w:r>
      <w:r w:rsidR="002A2DDF" w:rsidRPr="00361943">
        <w:t xml:space="preserve"> </w:t>
      </w:r>
      <w:r w:rsidRPr="00361943">
        <w:t>who will keep all parties informed and b</w:t>
      </w:r>
      <w:r w:rsidR="00743B8B" w:rsidRPr="00361943">
        <w:t xml:space="preserve">e the central point of </w:t>
      </w:r>
      <w:r w:rsidR="00361943" w:rsidRPr="00361943">
        <w:t>contact.</w:t>
      </w:r>
    </w:p>
    <w:p w14:paraId="149B58BF" w14:textId="77777777" w:rsidR="00047290" w:rsidRPr="00361943" w:rsidRDefault="00035C44">
      <w:pPr>
        <w:numPr>
          <w:ilvl w:val="0"/>
          <w:numId w:val="5"/>
        </w:numPr>
        <w:autoSpaceDE w:val="0"/>
        <w:autoSpaceDN w:val="0"/>
        <w:adjustRightInd w:val="0"/>
        <w:spacing w:after="0" w:line="240" w:lineRule="auto"/>
        <w:rPr>
          <w:rFonts w:ascii="Arial" w:hAnsi="Arial" w:cs="Arial"/>
          <w:sz w:val="24"/>
          <w:szCs w:val="24"/>
          <w:lang w:eastAsia="en-GB"/>
        </w:rPr>
      </w:pPr>
      <w:r w:rsidRPr="00361943">
        <w:rPr>
          <w:rFonts w:ascii="Arial" w:hAnsi="Arial" w:cs="Arial"/>
          <w:sz w:val="24"/>
          <w:szCs w:val="24"/>
          <w:lang w:eastAsia="en-GB"/>
        </w:rPr>
        <w:t>w</w:t>
      </w:r>
      <w:r w:rsidR="00047290" w:rsidRPr="00361943">
        <w:rPr>
          <w:rFonts w:ascii="Arial" w:hAnsi="Arial" w:cs="Arial"/>
          <w:sz w:val="24"/>
          <w:szCs w:val="24"/>
          <w:lang w:eastAsia="en-GB"/>
        </w:rPr>
        <w:t xml:space="preserve">here a member of staff is the subject of an allegation made by a pupil, </w:t>
      </w:r>
      <w:r w:rsidR="00D509D9" w:rsidRPr="00361943">
        <w:rPr>
          <w:rFonts w:ascii="Arial" w:hAnsi="Arial" w:cs="Arial"/>
          <w:sz w:val="24"/>
          <w:szCs w:val="24"/>
          <w:lang w:eastAsia="en-GB"/>
        </w:rPr>
        <w:t>a separate link person</w:t>
      </w:r>
      <w:r w:rsidR="00047290" w:rsidRPr="00361943">
        <w:rPr>
          <w:rFonts w:ascii="Arial" w:hAnsi="Arial" w:cs="Arial"/>
          <w:sz w:val="24"/>
          <w:szCs w:val="24"/>
          <w:lang w:eastAsia="en-GB"/>
        </w:rPr>
        <w:t xml:space="preserve"> will be nominated to avoid any conflict of </w:t>
      </w:r>
      <w:r w:rsidR="00361943" w:rsidRPr="00361943">
        <w:rPr>
          <w:rFonts w:ascii="Arial" w:hAnsi="Arial" w:cs="Arial"/>
          <w:sz w:val="24"/>
          <w:szCs w:val="24"/>
          <w:lang w:eastAsia="en-GB"/>
        </w:rPr>
        <w:t>interest.</w:t>
      </w:r>
    </w:p>
    <w:p w14:paraId="26A8611E" w14:textId="77777777" w:rsidR="008D20AC" w:rsidRPr="00361943" w:rsidRDefault="008D20AC">
      <w:pPr>
        <w:pStyle w:val="CM158"/>
        <w:numPr>
          <w:ilvl w:val="0"/>
          <w:numId w:val="5"/>
        </w:numPr>
      </w:pPr>
      <w:r w:rsidRPr="00361943">
        <w:t xml:space="preserve">responding sympathetically to any request from pupils or staff for time out to deal with distress or </w:t>
      </w:r>
      <w:r w:rsidR="00361943" w:rsidRPr="00361943">
        <w:t>anxiety.</w:t>
      </w:r>
      <w:r w:rsidRPr="00361943">
        <w:t xml:space="preserve"> </w:t>
      </w:r>
    </w:p>
    <w:p w14:paraId="24A28B8D" w14:textId="77777777" w:rsidR="008D20AC" w:rsidRPr="00361943" w:rsidRDefault="008D20AC">
      <w:pPr>
        <w:pStyle w:val="CM158"/>
        <w:numPr>
          <w:ilvl w:val="0"/>
          <w:numId w:val="5"/>
        </w:numPr>
      </w:pPr>
      <w:r w:rsidRPr="00361943">
        <w:t xml:space="preserve">maintaining confidentiality and sharing information on a need-to-know basis only with relevant individuals and </w:t>
      </w:r>
      <w:r w:rsidR="00361943" w:rsidRPr="00361943">
        <w:t>agencies.</w:t>
      </w:r>
      <w:r w:rsidRPr="00361943">
        <w:t xml:space="preserve"> </w:t>
      </w:r>
    </w:p>
    <w:p w14:paraId="0AD056ED" w14:textId="77777777" w:rsidR="008D20AC" w:rsidRPr="00361943" w:rsidRDefault="00C054C7">
      <w:pPr>
        <w:pStyle w:val="CM158"/>
        <w:numPr>
          <w:ilvl w:val="0"/>
          <w:numId w:val="5"/>
        </w:numPr>
      </w:pPr>
      <w:r w:rsidRPr="00361943">
        <w:t xml:space="preserve">maintaining and </w:t>
      </w:r>
      <w:r w:rsidR="008D20AC" w:rsidRPr="00361943">
        <w:t xml:space="preserve">storing records securely </w:t>
      </w:r>
    </w:p>
    <w:p w14:paraId="75A36623" w14:textId="77777777" w:rsidR="008D20AC" w:rsidRPr="00361943" w:rsidRDefault="008D20AC">
      <w:pPr>
        <w:pStyle w:val="CM158"/>
        <w:numPr>
          <w:ilvl w:val="0"/>
          <w:numId w:val="5"/>
        </w:numPr>
      </w:pPr>
      <w:r w:rsidRPr="00361943">
        <w:t xml:space="preserve">offering details of helplines, </w:t>
      </w:r>
      <w:r w:rsidR="00361943" w:rsidRPr="00361943">
        <w:t>counselling,</w:t>
      </w:r>
      <w:r w:rsidRPr="00361943">
        <w:t xml:space="preserve"> or other avenues of external support </w:t>
      </w:r>
    </w:p>
    <w:p w14:paraId="189234B8" w14:textId="77777777" w:rsidR="008D20AC" w:rsidRPr="00361943" w:rsidRDefault="008D20AC">
      <w:pPr>
        <w:pStyle w:val="CM158"/>
        <w:numPr>
          <w:ilvl w:val="0"/>
          <w:numId w:val="5"/>
        </w:numPr>
      </w:pPr>
      <w:r w:rsidRPr="00361943">
        <w:t xml:space="preserve">following the procedures laid down in our whistleblowing, </w:t>
      </w:r>
      <w:r w:rsidR="00361943" w:rsidRPr="00361943">
        <w:t>complaints,</w:t>
      </w:r>
      <w:r w:rsidRPr="00361943">
        <w:t xml:space="preserve"> and disciplinary </w:t>
      </w:r>
      <w:r w:rsidR="00361943" w:rsidRPr="00361943">
        <w:t>procedures.</w:t>
      </w:r>
      <w:r w:rsidRPr="00361943">
        <w:t xml:space="preserve"> </w:t>
      </w:r>
    </w:p>
    <w:p w14:paraId="3BFD2ED1" w14:textId="77777777" w:rsidR="005C51A2" w:rsidRPr="00361943" w:rsidRDefault="008D20AC">
      <w:pPr>
        <w:pStyle w:val="CM158"/>
        <w:numPr>
          <w:ilvl w:val="0"/>
          <w:numId w:val="5"/>
        </w:numPr>
      </w:pPr>
      <w:r w:rsidRPr="00361943">
        <w:t>cooperating fully with relevant statutory agencies.</w:t>
      </w:r>
    </w:p>
    <w:p w14:paraId="7AF9D5B3" w14:textId="77777777" w:rsidR="00361943" w:rsidRDefault="00361943" w:rsidP="00361943">
      <w:pPr>
        <w:pStyle w:val="Default"/>
      </w:pPr>
    </w:p>
    <w:p w14:paraId="5D8822B2" w14:textId="77777777" w:rsidR="00361943" w:rsidRPr="00361943" w:rsidRDefault="00361943" w:rsidP="00361943">
      <w:pPr>
        <w:pStyle w:val="Default"/>
      </w:pPr>
    </w:p>
    <w:p w14:paraId="4AA7EB71" w14:textId="77777777" w:rsidR="001A6D61" w:rsidRPr="002839A8" w:rsidRDefault="008D20AC" w:rsidP="005C51A2">
      <w:pPr>
        <w:pStyle w:val="CM158"/>
        <w:ind w:left="360"/>
        <w:rPr>
          <w:sz w:val="22"/>
          <w:szCs w:val="22"/>
        </w:rPr>
      </w:pPr>
      <w:r w:rsidRPr="002839A8">
        <w:rPr>
          <w:sz w:val="22"/>
          <w:szCs w:val="22"/>
        </w:rPr>
        <w:t xml:space="preserve"> </w:t>
      </w:r>
    </w:p>
    <w:p w14:paraId="270033A8" w14:textId="77777777" w:rsidR="008D20AC" w:rsidRPr="00662707" w:rsidRDefault="002839A8">
      <w:pPr>
        <w:pStyle w:val="Default"/>
        <w:numPr>
          <w:ilvl w:val="0"/>
          <w:numId w:val="12"/>
        </w:numPr>
        <w:rPr>
          <w:color w:val="7030A0"/>
          <w:sz w:val="28"/>
          <w:szCs w:val="28"/>
        </w:rPr>
      </w:pPr>
      <w:r w:rsidRPr="00662707">
        <w:rPr>
          <w:b/>
          <w:bCs/>
          <w:color w:val="7030A0"/>
          <w:sz w:val="28"/>
          <w:szCs w:val="28"/>
        </w:rPr>
        <w:t>Complaints P</w:t>
      </w:r>
      <w:r w:rsidR="008D20AC" w:rsidRPr="00662707">
        <w:rPr>
          <w:b/>
          <w:bCs/>
          <w:color w:val="7030A0"/>
          <w:sz w:val="28"/>
          <w:szCs w:val="28"/>
        </w:rPr>
        <w:t xml:space="preserve">rocedure </w:t>
      </w:r>
    </w:p>
    <w:p w14:paraId="4DCA7332" w14:textId="77777777" w:rsidR="001A6D61" w:rsidRPr="002839A8" w:rsidRDefault="001A6D61" w:rsidP="0090415B">
      <w:pPr>
        <w:pStyle w:val="CM148"/>
        <w:ind w:right="117"/>
        <w:rPr>
          <w:sz w:val="22"/>
          <w:szCs w:val="22"/>
        </w:rPr>
      </w:pPr>
    </w:p>
    <w:p w14:paraId="6AB223B9" w14:textId="60930336" w:rsidR="00D13B8C" w:rsidRPr="00361943" w:rsidRDefault="008D20AC" w:rsidP="0090415B">
      <w:pPr>
        <w:autoSpaceDE w:val="0"/>
        <w:autoSpaceDN w:val="0"/>
        <w:adjustRightInd w:val="0"/>
        <w:spacing w:after="0" w:line="240" w:lineRule="auto"/>
        <w:rPr>
          <w:rFonts w:ascii="Arial" w:hAnsi="Arial" w:cs="Arial"/>
          <w:color w:val="FF0000"/>
          <w:sz w:val="24"/>
          <w:szCs w:val="24"/>
          <w:lang w:eastAsia="en-GB"/>
        </w:rPr>
      </w:pPr>
      <w:r w:rsidRPr="00394A96">
        <w:rPr>
          <w:rFonts w:ascii="Arial" w:hAnsi="Arial" w:cs="Arial"/>
          <w:color w:val="000000"/>
          <w:sz w:val="24"/>
          <w:szCs w:val="24"/>
        </w:rPr>
        <w:t>Our complaints procedure will be followed where a co</w:t>
      </w:r>
      <w:r w:rsidR="0022428E" w:rsidRPr="00394A96">
        <w:rPr>
          <w:rFonts w:ascii="Arial" w:hAnsi="Arial" w:cs="Arial"/>
          <w:color w:val="000000"/>
          <w:sz w:val="24"/>
          <w:szCs w:val="24"/>
        </w:rPr>
        <w:t>mplaint</w:t>
      </w:r>
      <w:r w:rsidRPr="00394A96">
        <w:rPr>
          <w:rFonts w:ascii="Arial" w:hAnsi="Arial" w:cs="Arial"/>
          <w:color w:val="000000"/>
          <w:sz w:val="24"/>
          <w:szCs w:val="24"/>
        </w:rPr>
        <w:t xml:space="preserve"> </w:t>
      </w:r>
      <w:r w:rsidR="00CA2B3C" w:rsidRPr="00394A96">
        <w:rPr>
          <w:rFonts w:ascii="Arial" w:hAnsi="Arial" w:cs="Arial"/>
          <w:color w:val="000000"/>
          <w:sz w:val="24"/>
          <w:szCs w:val="24"/>
        </w:rPr>
        <w:t>is raised</w:t>
      </w:r>
      <w:r w:rsidRPr="00394A96">
        <w:rPr>
          <w:rFonts w:ascii="Arial" w:hAnsi="Arial" w:cs="Arial"/>
          <w:color w:val="000000"/>
          <w:sz w:val="24"/>
          <w:szCs w:val="24"/>
        </w:rPr>
        <w:t xml:space="preserve"> that does not</w:t>
      </w:r>
      <w:r w:rsidR="00CA2B3C" w:rsidRPr="00394A96">
        <w:rPr>
          <w:rFonts w:ascii="Arial" w:hAnsi="Arial" w:cs="Arial"/>
          <w:color w:val="000000"/>
          <w:sz w:val="24"/>
          <w:szCs w:val="24"/>
        </w:rPr>
        <w:t xml:space="preserve"> include sect 13 and 14 below</w:t>
      </w:r>
      <w:r w:rsidRPr="00394A96">
        <w:rPr>
          <w:rFonts w:ascii="Arial" w:hAnsi="Arial" w:cs="Arial"/>
          <w:color w:val="000000"/>
          <w:sz w:val="24"/>
          <w:szCs w:val="24"/>
        </w:rPr>
        <w:t>.</w:t>
      </w:r>
      <w:r w:rsidR="006679AE" w:rsidRPr="00361943">
        <w:rPr>
          <w:rFonts w:ascii="Arial" w:hAnsi="Arial" w:cs="Arial"/>
          <w:sz w:val="24"/>
          <w:szCs w:val="24"/>
        </w:rPr>
        <w:t xml:space="preserve"> </w:t>
      </w:r>
      <w:r w:rsidR="005B2DC8" w:rsidRPr="00361943">
        <w:rPr>
          <w:rFonts w:ascii="Arial" w:hAnsi="Arial" w:cs="Arial"/>
          <w:sz w:val="24"/>
          <w:szCs w:val="24"/>
          <w:lang w:eastAsia="en-GB"/>
        </w:rPr>
        <w:t xml:space="preserve">Complaints are managed by senior staff, the </w:t>
      </w:r>
      <w:r w:rsidR="000D7150" w:rsidRPr="00361943">
        <w:rPr>
          <w:rFonts w:ascii="Arial" w:hAnsi="Arial" w:cs="Arial"/>
          <w:sz w:val="24"/>
          <w:szCs w:val="24"/>
          <w:lang w:eastAsia="en-GB"/>
        </w:rPr>
        <w:t>Headteacher</w:t>
      </w:r>
      <w:r w:rsidR="005B2DC8" w:rsidRPr="00361943">
        <w:rPr>
          <w:rFonts w:ascii="Arial" w:hAnsi="Arial" w:cs="Arial"/>
          <w:sz w:val="24"/>
          <w:szCs w:val="24"/>
          <w:lang w:eastAsia="en-GB"/>
        </w:rPr>
        <w:t xml:space="preserve"> and </w:t>
      </w:r>
      <w:r w:rsidR="005B2DC8" w:rsidRPr="0007788D">
        <w:rPr>
          <w:rFonts w:ascii="Arial" w:hAnsi="Arial" w:cs="Arial"/>
          <w:sz w:val="24"/>
          <w:szCs w:val="24"/>
          <w:lang w:eastAsia="en-GB"/>
        </w:rPr>
        <w:t xml:space="preserve">governors. An explanation of the </w:t>
      </w:r>
      <w:r w:rsidR="00361943" w:rsidRPr="0007788D">
        <w:rPr>
          <w:rFonts w:ascii="Arial" w:hAnsi="Arial" w:cs="Arial"/>
          <w:sz w:val="24"/>
          <w:szCs w:val="24"/>
          <w:lang w:eastAsia="en-GB"/>
        </w:rPr>
        <w:t>complaint’s</w:t>
      </w:r>
      <w:r w:rsidR="005B2DC8" w:rsidRPr="0007788D">
        <w:rPr>
          <w:rFonts w:ascii="Arial" w:hAnsi="Arial" w:cs="Arial"/>
          <w:sz w:val="24"/>
          <w:szCs w:val="24"/>
          <w:lang w:eastAsia="en-GB"/>
        </w:rPr>
        <w:t xml:space="preserve"> procedure is included </w:t>
      </w:r>
      <w:r w:rsidR="00A019FF" w:rsidRPr="0007788D">
        <w:rPr>
          <w:rFonts w:ascii="Arial" w:hAnsi="Arial" w:cs="Arial"/>
          <w:sz w:val="24"/>
          <w:szCs w:val="24"/>
          <w:lang w:eastAsia="en-GB"/>
        </w:rPr>
        <w:t>(</w:t>
      </w:r>
      <w:r w:rsidR="006D0B3E" w:rsidRPr="0007788D">
        <w:rPr>
          <w:rFonts w:ascii="Arial" w:hAnsi="Arial" w:cs="Arial"/>
          <w:sz w:val="24"/>
          <w:szCs w:val="24"/>
          <w:lang w:eastAsia="en-GB"/>
        </w:rPr>
        <w:t xml:space="preserve">school </w:t>
      </w:r>
      <w:r w:rsidR="00D509D9" w:rsidRPr="0007788D">
        <w:rPr>
          <w:rFonts w:ascii="Arial" w:hAnsi="Arial" w:cs="Arial"/>
          <w:sz w:val="24"/>
          <w:szCs w:val="24"/>
          <w:lang w:eastAsia="en-GB"/>
        </w:rPr>
        <w:t>website</w:t>
      </w:r>
      <w:r w:rsidR="006D0B3E" w:rsidRPr="0007788D">
        <w:rPr>
          <w:rFonts w:ascii="Arial" w:hAnsi="Arial" w:cs="Arial"/>
          <w:sz w:val="24"/>
          <w:szCs w:val="24"/>
          <w:lang w:eastAsia="en-GB"/>
        </w:rPr>
        <w:t>)</w:t>
      </w:r>
      <w:r w:rsidR="0022428E" w:rsidRPr="0007788D">
        <w:rPr>
          <w:rFonts w:ascii="Arial" w:hAnsi="Arial" w:cs="Arial"/>
          <w:color w:val="FF0000"/>
          <w:sz w:val="24"/>
          <w:szCs w:val="24"/>
          <w:lang w:eastAsia="en-GB"/>
        </w:rPr>
        <w:t xml:space="preserve"> </w:t>
      </w:r>
      <w:r w:rsidR="0007788D" w:rsidRPr="0007788D">
        <w:rPr>
          <w:rFonts w:ascii="Arial" w:hAnsi="Arial" w:cs="Arial"/>
          <w:sz w:val="24"/>
          <w:szCs w:val="24"/>
          <w:lang w:eastAsia="en-GB"/>
        </w:rPr>
        <w:t xml:space="preserve">in this </w:t>
      </w:r>
      <w:hyperlink r:id="rId138" w:history="1">
        <w:r w:rsidR="0007788D" w:rsidRPr="0007788D">
          <w:rPr>
            <w:rStyle w:val="Hyperlink"/>
            <w:rFonts w:ascii="Arial" w:hAnsi="Arial" w:cs="Arial"/>
            <w:sz w:val="24"/>
            <w:szCs w:val="24"/>
            <w:lang w:eastAsia="en-GB"/>
          </w:rPr>
          <w:t>policy</w:t>
        </w:r>
      </w:hyperlink>
      <w:r w:rsidR="0007788D" w:rsidRPr="0007788D">
        <w:rPr>
          <w:rFonts w:ascii="Arial" w:hAnsi="Arial" w:cs="Arial"/>
          <w:sz w:val="24"/>
          <w:szCs w:val="24"/>
          <w:lang w:eastAsia="en-GB"/>
        </w:rPr>
        <w:t>.</w:t>
      </w:r>
    </w:p>
    <w:p w14:paraId="4F1152E3" w14:textId="77777777" w:rsidR="007A6DA3" w:rsidRPr="00361943" w:rsidRDefault="007A6DA3" w:rsidP="0090415B">
      <w:pPr>
        <w:autoSpaceDE w:val="0"/>
        <w:autoSpaceDN w:val="0"/>
        <w:adjustRightInd w:val="0"/>
        <w:spacing w:after="0" w:line="240" w:lineRule="auto"/>
        <w:rPr>
          <w:rFonts w:ascii="Arial" w:hAnsi="Arial" w:cs="Arial"/>
          <w:sz w:val="24"/>
          <w:szCs w:val="24"/>
          <w:lang w:eastAsia="en-GB"/>
        </w:rPr>
      </w:pPr>
    </w:p>
    <w:p w14:paraId="66A5B0C5" w14:textId="77777777" w:rsidR="00D943F3" w:rsidRPr="00361943" w:rsidRDefault="00D943F3" w:rsidP="0090415B">
      <w:pPr>
        <w:rPr>
          <w:rFonts w:ascii="Arial" w:hAnsi="Arial" w:cs="Arial"/>
          <w:sz w:val="24"/>
          <w:szCs w:val="24"/>
          <w:lang w:eastAsia="en-GB"/>
        </w:rPr>
      </w:pPr>
      <w:r w:rsidRPr="00361943">
        <w:rPr>
          <w:rFonts w:ascii="Arial" w:hAnsi="Arial" w:cs="Arial"/>
          <w:sz w:val="24"/>
          <w:szCs w:val="24"/>
          <w:lang w:eastAsia="en-GB"/>
        </w:rPr>
        <w:t>All complaints and concerns will be recorded.</w:t>
      </w:r>
    </w:p>
    <w:p w14:paraId="7D7B5B64" w14:textId="77777777" w:rsidR="008D20AC" w:rsidRPr="00662707" w:rsidRDefault="00BB5CB0">
      <w:pPr>
        <w:pStyle w:val="Default"/>
        <w:numPr>
          <w:ilvl w:val="0"/>
          <w:numId w:val="12"/>
        </w:numPr>
        <w:ind w:left="709" w:hanging="709"/>
        <w:rPr>
          <w:color w:val="7030A0"/>
          <w:sz w:val="28"/>
          <w:szCs w:val="28"/>
        </w:rPr>
      </w:pPr>
      <w:r w:rsidRPr="00662707">
        <w:rPr>
          <w:b/>
          <w:bCs/>
          <w:color w:val="7030A0"/>
          <w:sz w:val="28"/>
          <w:szCs w:val="28"/>
        </w:rPr>
        <w:t>If you have Concerns about a C</w:t>
      </w:r>
      <w:r w:rsidR="008D20AC" w:rsidRPr="00662707">
        <w:rPr>
          <w:b/>
          <w:bCs/>
          <w:color w:val="7030A0"/>
          <w:sz w:val="28"/>
          <w:szCs w:val="28"/>
        </w:rPr>
        <w:t xml:space="preserve">olleague </w:t>
      </w:r>
      <w:r w:rsidRPr="00662707">
        <w:rPr>
          <w:b/>
          <w:bCs/>
          <w:color w:val="7030A0"/>
          <w:sz w:val="28"/>
          <w:szCs w:val="28"/>
        </w:rPr>
        <w:t>or S</w:t>
      </w:r>
      <w:r w:rsidR="0082578D" w:rsidRPr="00662707">
        <w:rPr>
          <w:b/>
          <w:bCs/>
          <w:color w:val="7030A0"/>
          <w:sz w:val="28"/>
          <w:szCs w:val="28"/>
        </w:rPr>
        <w:t xml:space="preserve">afeguarding </w:t>
      </w:r>
      <w:r w:rsidRPr="00662707">
        <w:rPr>
          <w:b/>
          <w:bCs/>
          <w:color w:val="7030A0"/>
          <w:sz w:val="28"/>
          <w:szCs w:val="28"/>
        </w:rPr>
        <w:t>P</w:t>
      </w:r>
      <w:r w:rsidR="0082578D" w:rsidRPr="00662707">
        <w:rPr>
          <w:b/>
          <w:bCs/>
          <w:color w:val="7030A0"/>
          <w:sz w:val="28"/>
          <w:szCs w:val="28"/>
        </w:rPr>
        <w:t>ractice</w:t>
      </w:r>
    </w:p>
    <w:p w14:paraId="006E05C4" w14:textId="77777777" w:rsidR="001A6D61" w:rsidRPr="002839A8" w:rsidRDefault="001A6D61" w:rsidP="0090415B">
      <w:pPr>
        <w:pStyle w:val="CM148"/>
        <w:rPr>
          <w:sz w:val="22"/>
          <w:szCs w:val="22"/>
        </w:rPr>
      </w:pPr>
    </w:p>
    <w:p w14:paraId="17DFDC30" w14:textId="77777777" w:rsidR="0082578D" w:rsidRPr="00361943" w:rsidRDefault="008D20AC" w:rsidP="0090415B">
      <w:pPr>
        <w:pStyle w:val="CM148"/>
      </w:pPr>
      <w:r w:rsidRPr="00361943">
        <w:t xml:space="preserve">Staff who are concerned about the conduct of a colleague </w:t>
      </w:r>
      <w:r w:rsidR="00A95573" w:rsidRPr="00361943">
        <w:t xml:space="preserve">or safeguarding practice within the school </w:t>
      </w:r>
      <w:r w:rsidRPr="00361943">
        <w:t xml:space="preserve">are undoubtedly placed in a very difficult situation. </w:t>
      </w:r>
    </w:p>
    <w:p w14:paraId="020EE8D2" w14:textId="77777777" w:rsidR="0082578D" w:rsidRPr="00361943" w:rsidRDefault="0082578D" w:rsidP="0090415B">
      <w:pPr>
        <w:pStyle w:val="CM148"/>
      </w:pPr>
    </w:p>
    <w:p w14:paraId="110674EE" w14:textId="77777777" w:rsidR="00743B8B" w:rsidRPr="00361943" w:rsidRDefault="008D20AC" w:rsidP="0090415B">
      <w:pPr>
        <w:pStyle w:val="CM148"/>
      </w:pPr>
      <w:r w:rsidRPr="00361943">
        <w:t>All staff must remember that the wel</w:t>
      </w:r>
      <w:r w:rsidR="0082578D" w:rsidRPr="00361943">
        <w:t xml:space="preserve">fare of the child is </w:t>
      </w:r>
      <w:r w:rsidR="00361943" w:rsidRPr="00361943">
        <w:t>paramount,</w:t>
      </w:r>
      <w:r w:rsidR="0082578D" w:rsidRPr="00361943">
        <w:t xml:space="preserve"> and </w:t>
      </w:r>
      <w:r w:rsidR="00A95573" w:rsidRPr="00361943">
        <w:t xml:space="preserve">staff should feel able to report </w:t>
      </w:r>
      <w:r w:rsidR="0082578D" w:rsidRPr="00361943">
        <w:t>all concerns</w:t>
      </w:r>
      <w:r w:rsidR="00B33A1E" w:rsidRPr="00361943">
        <w:t>, no matter how small,</w:t>
      </w:r>
      <w:r w:rsidR="0082578D" w:rsidRPr="00361943">
        <w:t xml:space="preserve"> about a colleague or the safeguarding practice within the school</w:t>
      </w:r>
      <w:r w:rsidR="00A95573" w:rsidRPr="00361943">
        <w:t>.</w:t>
      </w:r>
    </w:p>
    <w:p w14:paraId="3FC085E0" w14:textId="77777777" w:rsidR="001A6D61" w:rsidRPr="00361943" w:rsidRDefault="001A6D61" w:rsidP="0090415B">
      <w:pPr>
        <w:pStyle w:val="Default"/>
      </w:pPr>
    </w:p>
    <w:p w14:paraId="57DCA612" w14:textId="77777777" w:rsidR="005C695C" w:rsidRDefault="008D20AC" w:rsidP="0090415B">
      <w:pPr>
        <w:pStyle w:val="CM148"/>
      </w:pPr>
      <w:r w:rsidRPr="00361943">
        <w:t xml:space="preserve">All concerns of poor practice or possible child abuse by colleagues should be reported </w:t>
      </w:r>
      <w:r w:rsidR="00472CB2" w:rsidRPr="00361943">
        <w:t xml:space="preserve">immediately </w:t>
      </w:r>
      <w:r w:rsidRPr="00361943">
        <w:t xml:space="preserve">to the </w:t>
      </w:r>
      <w:r w:rsidR="0017061F" w:rsidRPr="00361943">
        <w:t>Headteacher</w:t>
      </w:r>
      <w:r w:rsidRPr="00361943">
        <w:t xml:space="preserve">. Complaints about the </w:t>
      </w:r>
      <w:r w:rsidR="0017061F" w:rsidRPr="00361943">
        <w:t>Headteacher</w:t>
      </w:r>
      <w:r w:rsidRPr="00361943">
        <w:t xml:space="preserve"> should be reported to the chair of governors. </w:t>
      </w:r>
    </w:p>
    <w:p w14:paraId="7ED9446D" w14:textId="77777777" w:rsidR="00896FA5" w:rsidRPr="00361943" w:rsidRDefault="00896FA5" w:rsidP="00896FA5">
      <w:pPr>
        <w:pStyle w:val="Default"/>
      </w:pPr>
    </w:p>
    <w:p w14:paraId="1DFBB134" w14:textId="71804C25" w:rsidR="00D943F3" w:rsidRPr="00361943" w:rsidRDefault="00896FA5" w:rsidP="00896FA5">
      <w:pPr>
        <w:pStyle w:val="Default"/>
      </w:pPr>
      <w:r w:rsidRPr="00361943">
        <w:t xml:space="preserve">Staff may also report their concerns </w:t>
      </w:r>
      <w:r w:rsidR="0022428E">
        <w:t xml:space="preserve">about staff </w:t>
      </w:r>
      <w:r w:rsidRPr="00361943">
        <w:t xml:space="preserve">directly to </w:t>
      </w:r>
      <w:r w:rsidR="00D943F3" w:rsidRPr="00361943">
        <w:t xml:space="preserve">the </w:t>
      </w:r>
      <w:r w:rsidR="00D91A92" w:rsidRPr="00361943">
        <w:t>LADO</w:t>
      </w:r>
      <w:r w:rsidR="00DB0DCF" w:rsidRPr="00361943">
        <w:t xml:space="preserve"> or </w:t>
      </w:r>
      <w:r w:rsidRPr="00361943">
        <w:t>the police if they believe direct reporting is necessary to secure action</w:t>
      </w:r>
      <w:r w:rsidR="000D4498" w:rsidRPr="00361943">
        <w:t xml:space="preserve"> or to the NSPCC whistleblowing helpline</w:t>
      </w:r>
      <w:r w:rsidR="001E7C50" w:rsidRPr="00361943">
        <w:t xml:space="preserve"> – see appendix</w:t>
      </w:r>
      <w:r w:rsidR="000D4498" w:rsidRPr="00361943">
        <w:t xml:space="preserve">. </w:t>
      </w:r>
      <w:r w:rsidR="00D943F3" w:rsidRPr="00361943">
        <w:t>All concerns will be recorded.</w:t>
      </w:r>
    </w:p>
    <w:p w14:paraId="6A5D265B" w14:textId="77777777" w:rsidR="00361943" w:rsidRPr="002839A8" w:rsidRDefault="00361943" w:rsidP="0090415B">
      <w:pPr>
        <w:pStyle w:val="Default"/>
        <w:rPr>
          <w:sz w:val="28"/>
          <w:szCs w:val="28"/>
        </w:rPr>
      </w:pPr>
    </w:p>
    <w:p w14:paraId="1295723D" w14:textId="77777777" w:rsidR="008D20AC" w:rsidRPr="00662707" w:rsidRDefault="00BB5CB0">
      <w:pPr>
        <w:pStyle w:val="Default"/>
        <w:numPr>
          <w:ilvl w:val="0"/>
          <w:numId w:val="12"/>
        </w:numPr>
        <w:rPr>
          <w:color w:val="7030A0"/>
          <w:sz w:val="28"/>
          <w:szCs w:val="28"/>
        </w:rPr>
      </w:pPr>
      <w:r w:rsidRPr="00662707">
        <w:rPr>
          <w:b/>
          <w:bCs/>
          <w:color w:val="7030A0"/>
          <w:sz w:val="28"/>
          <w:szCs w:val="28"/>
        </w:rPr>
        <w:t xml:space="preserve">Allegations </w:t>
      </w:r>
      <w:r w:rsidR="00C41C6D" w:rsidRPr="00662707">
        <w:rPr>
          <w:b/>
          <w:bCs/>
          <w:color w:val="7030A0"/>
          <w:sz w:val="28"/>
          <w:szCs w:val="28"/>
        </w:rPr>
        <w:t xml:space="preserve">and </w:t>
      </w:r>
      <w:r w:rsidR="00662707" w:rsidRPr="00662707">
        <w:rPr>
          <w:b/>
          <w:bCs/>
          <w:color w:val="7030A0"/>
          <w:sz w:val="28"/>
          <w:szCs w:val="28"/>
        </w:rPr>
        <w:t>low-level</w:t>
      </w:r>
      <w:r w:rsidR="00C41C6D" w:rsidRPr="00662707">
        <w:rPr>
          <w:b/>
          <w:bCs/>
          <w:color w:val="7030A0"/>
          <w:sz w:val="28"/>
          <w:szCs w:val="28"/>
        </w:rPr>
        <w:t xml:space="preserve"> concerns a</w:t>
      </w:r>
      <w:r w:rsidRPr="00662707">
        <w:rPr>
          <w:b/>
          <w:bCs/>
          <w:color w:val="7030A0"/>
          <w:sz w:val="28"/>
          <w:szCs w:val="28"/>
        </w:rPr>
        <w:t xml:space="preserve">gainst </w:t>
      </w:r>
      <w:r w:rsidR="00C41C6D" w:rsidRPr="00662707">
        <w:rPr>
          <w:b/>
          <w:bCs/>
          <w:color w:val="7030A0"/>
          <w:sz w:val="28"/>
          <w:szCs w:val="28"/>
        </w:rPr>
        <w:t>s</w:t>
      </w:r>
      <w:r w:rsidR="00FD4AA8" w:rsidRPr="00662707">
        <w:rPr>
          <w:b/>
          <w:bCs/>
          <w:color w:val="7030A0"/>
          <w:sz w:val="28"/>
          <w:szCs w:val="28"/>
        </w:rPr>
        <w:t>taff</w:t>
      </w:r>
    </w:p>
    <w:p w14:paraId="0A4C4756" w14:textId="77777777" w:rsidR="001A6D61" w:rsidRPr="00472CB2" w:rsidRDefault="001A6D61" w:rsidP="0090415B">
      <w:pPr>
        <w:pStyle w:val="Default"/>
        <w:ind w:left="360"/>
        <w:rPr>
          <w:color w:val="auto"/>
          <w:sz w:val="22"/>
          <w:szCs w:val="22"/>
        </w:rPr>
      </w:pPr>
    </w:p>
    <w:p w14:paraId="2B59520F" w14:textId="77777777" w:rsidR="002D739B" w:rsidRPr="00361943" w:rsidRDefault="008D20AC" w:rsidP="006E283E">
      <w:pPr>
        <w:pStyle w:val="CM148"/>
        <w:ind w:right="212"/>
      </w:pPr>
      <w:r w:rsidRPr="00361943">
        <w:t>When an allegation is made against a member of staff</w:t>
      </w:r>
      <w:r w:rsidR="007747E6" w:rsidRPr="00361943">
        <w:t>, including supply staff and volunteers,</w:t>
      </w:r>
      <w:r w:rsidRPr="00361943">
        <w:t xml:space="preserve"> set procedures must be followed. </w:t>
      </w:r>
      <w:r w:rsidR="00191255" w:rsidRPr="00361943">
        <w:t>See Keeping Children Safe in Education</w:t>
      </w:r>
      <w:r w:rsidR="00672D72" w:rsidRPr="00361943">
        <w:t xml:space="preserve"> </w:t>
      </w:r>
      <w:r w:rsidR="00672D72" w:rsidRPr="00361943">
        <w:rPr>
          <w:color w:val="000000"/>
        </w:rPr>
        <w:t>Part 4</w:t>
      </w:r>
      <w:r w:rsidR="00191255" w:rsidRPr="00361943">
        <w:rPr>
          <w:color w:val="000000"/>
        </w:rPr>
        <w:t xml:space="preserve">. </w:t>
      </w:r>
      <w:r w:rsidR="002D739B" w:rsidRPr="00361943">
        <w:rPr>
          <w:color w:val="000000"/>
        </w:rPr>
        <w:t xml:space="preserve">It is </w:t>
      </w:r>
      <w:r w:rsidR="00C41C6D" w:rsidRPr="00361943">
        <w:rPr>
          <w:color w:val="000000"/>
        </w:rPr>
        <w:t xml:space="preserve">vitally </w:t>
      </w:r>
      <w:r w:rsidR="002D739B" w:rsidRPr="00361943">
        <w:rPr>
          <w:color w:val="000000"/>
        </w:rPr>
        <w:t>important</w:t>
      </w:r>
      <w:r w:rsidR="002D739B" w:rsidRPr="00361943">
        <w:t xml:space="preserve"> to have a culture of openness and transparency and a consulta</w:t>
      </w:r>
      <w:r w:rsidR="00672D72" w:rsidRPr="00361943">
        <w:t xml:space="preserve">tion with the </w:t>
      </w:r>
      <w:r w:rsidR="00D91A92" w:rsidRPr="00871F8E">
        <w:rPr>
          <w:b/>
          <w:bCs/>
        </w:rPr>
        <w:t>LADO</w:t>
      </w:r>
      <w:r w:rsidR="002D739B" w:rsidRPr="00361943">
        <w:t xml:space="preserve"> </w:t>
      </w:r>
      <w:r w:rsidR="0022428E">
        <w:t xml:space="preserve">by the case manager </w:t>
      </w:r>
      <w:r w:rsidR="002D739B" w:rsidRPr="00361943">
        <w:t xml:space="preserve">will happen if staff </w:t>
      </w:r>
      <w:r w:rsidR="00361943" w:rsidRPr="00361943">
        <w:t>have.</w:t>
      </w:r>
    </w:p>
    <w:p w14:paraId="1CADDC8C" w14:textId="77777777" w:rsidR="00A019FF" w:rsidRPr="00361943" w:rsidRDefault="00A019FF" w:rsidP="00A019FF">
      <w:pPr>
        <w:pStyle w:val="Default"/>
        <w:rPr>
          <w:sz w:val="28"/>
          <w:szCs w:val="28"/>
        </w:rPr>
      </w:pPr>
    </w:p>
    <w:p w14:paraId="54F2AB31" w14:textId="77777777" w:rsidR="002D739B" w:rsidRPr="00361943" w:rsidRDefault="002D739B">
      <w:pPr>
        <w:pStyle w:val="Default"/>
        <w:numPr>
          <w:ilvl w:val="0"/>
          <w:numId w:val="14"/>
        </w:numPr>
      </w:pPr>
      <w:r w:rsidRPr="00361943">
        <w:t xml:space="preserve">Behaved in a way which has </w:t>
      </w:r>
      <w:r w:rsidR="00361943" w:rsidRPr="00361943">
        <w:t>harmed or</w:t>
      </w:r>
      <w:r w:rsidRPr="00361943">
        <w:t xml:space="preserve"> may have harmed a </w:t>
      </w:r>
      <w:r w:rsidR="00361943" w:rsidRPr="00361943">
        <w:t>child.</w:t>
      </w:r>
    </w:p>
    <w:p w14:paraId="7C9E69D0" w14:textId="77777777" w:rsidR="002D739B" w:rsidRPr="00361943" w:rsidRDefault="002D739B">
      <w:pPr>
        <w:pStyle w:val="Default"/>
        <w:numPr>
          <w:ilvl w:val="0"/>
          <w:numId w:val="14"/>
        </w:numPr>
      </w:pPr>
      <w:r w:rsidRPr="00361943">
        <w:t>Possibly committed a criminal offence against or related to a child or</w:t>
      </w:r>
    </w:p>
    <w:p w14:paraId="644E49CB" w14:textId="77777777" w:rsidR="002D739B" w:rsidRPr="00361943" w:rsidRDefault="002D739B">
      <w:pPr>
        <w:pStyle w:val="Default"/>
        <w:numPr>
          <w:ilvl w:val="0"/>
          <w:numId w:val="14"/>
        </w:numPr>
      </w:pPr>
      <w:r w:rsidRPr="00361943">
        <w:t xml:space="preserve">Behaved towards a child or children in a way that indicates they would </w:t>
      </w:r>
      <w:r w:rsidR="007747E6" w:rsidRPr="00361943">
        <w:t>pose a risk of harm to children or</w:t>
      </w:r>
    </w:p>
    <w:p w14:paraId="2A71ED0E" w14:textId="77777777" w:rsidR="007747E6" w:rsidRPr="00361943" w:rsidRDefault="007747E6">
      <w:pPr>
        <w:pStyle w:val="Default"/>
        <w:numPr>
          <w:ilvl w:val="0"/>
          <w:numId w:val="14"/>
        </w:numPr>
        <w:rPr>
          <w:b/>
          <w:color w:val="auto"/>
        </w:rPr>
      </w:pPr>
      <w:r w:rsidRPr="00361943">
        <w:rPr>
          <w:bCs/>
        </w:rPr>
        <w:t>Behaved or may have behaved in a way that indicates they may not be suitable to work with children.</w:t>
      </w:r>
      <w:r w:rsidR="00422066" w:rsidRPr="00361943">
        <w:rPr>
          <w:b/>
        </w:rPr>
        <w:t xml:space="preserve"> </w:t>
      </w:r>
      <w:r w:rsidR="00422066" w:rsidRPr="00361943">
        <w:rPr>
          <w:bCs/>
          <w:color w:val="auto"/>
        </w:rPr>
        <w:t>(</w:t>
      </w:r>
      <w:r w:rsidR="00361943" w:rsidRPr="00361943">
        <w:rPr>
          <w:bCs/>
          <w:color w:val="auto"/>
        </w:rPr>
        <w:t>This</w:t>
      </w:r>
      <w:r w:rsidR="00422066" w:rsidRPr="00361943">
        <w:rPr>
          <w:bCs/>
          <w:color w:val="auto"/>
        </w:rPr>
        <w:t xml:space="preserve"> includes behaviour that may have happened outside of work – transferable risk)</w:t>
      </w:r>
    </w:p>
    <w:p w14:paraId="6F9FF2AC" w14:textId="77777777" w:rsidR="00B33A1E" w:rsidRPr="00361943" w:rsidRDefault="00B33A1E" w:rsidP="00DB0DCF">
      <w:pPr>
        <w:pStyle w:val="Default"/>
      </w:pPr>
    </w:p>
    <w:p w14:paraId="662DA05A" w14:textId="77777777" w:rsidR="00191255" w:rsidRPr="00871F8E" w:rsidRDefault="00191255" w:rsidP="00DB0DCF">
      <w:pPr>
        <w:pStyle w:val="Default"/>
        <w:rPr>
          <w:b/>
          <w:bCs/>
        </w:rPr>
      </w:pPr>
      <w:r w:rsidRPr="00871F8E">
        <w:rPr>
          <w:b/>
          <w:bCs/>
        </w:rPr>
        <w:t>Case Managers.</w:t>
      </w:r>
    </w:p>
    <w:p w14:paraId="7F6D7DE0" w14:textId="77777777" w:rsidR="00C41C6D" w:rsidRPr="00361943" w:rsidRDefault="00C41C6D" w:rsidP="00DB0DCF">
      <w:pPr>
        <w:pStyle w:val="Default"/>
      </w:pPr>
    </w:p>
    <w:p w14:paraId="2682EAC5" w14:textId="77777777" w:rsidR="00472CB2" w:rsidRPr="00361943" w:rsidRDefault="00DB0DCF" w:rsidP="00C63343">
      <w:pPr>
        <w:rPr>
          <w:rFonts w:ascii="Arial" w:hAnsi="Arial" w:cs="Arial"/>
          <w:color w:val="000000"/>
          <w:sz w:val="24"/>
          <w:szCs w:val="24"/>
          <w:lang w:eastAsia="en-GB"/>
        </w:rPr>
      </w:pPr>
      <w:r w:rsidRPr="00361943">
        <w:rPr>
          <w:rFonts w:ascii="Arial" w:hAnsi="Arial" w:cs="Arial"/>
          <w:color w:val="000000"/>
          <w:sz w:val="24"/>
          <w:szCs w:val="24"/>
        </w:rPr>
        <w:t xml:space="preserve">Allegations </w:t>
      </w:r>
      <w:r w:rsidR="00C41C6D" w:rsidRPr="00361943">
        <w:rPr>
          <w:rFonts w:ascii="Arial" w:hAnsi="Arial" w:cs="Arial"/>
          <w:color w:val="000000"/>
          <w:sz w:val="24"/>
          <w:szCs w:val="24"/>
        </w:rPr>
        <w:t xml:space="preserve">and </w:t>
      </w:r>
      <w:r w:rsidR="00361943" w:rsidRPr="00361943">
        <w:rPr>
          <w:rFonts w:ascii="Arial" w:hAnsi="Arial" w:cs="Arial"/>
          <w:color w:val="000000"/>
          <w:sz w:val="24"/>
          <w:szCs w:val="24"/>
        </w:rPr>
        <w:t>low-level</w:t>
      </w:r>
      <w:r w:rsidR="00C41C6D" w:rsidRPr="00361943">
        <w:rPr>
          <w:rFonts w:ascii="Arial" w:hAnsi="Arial" w:cs="Arial"/>
          <w:color w:val="000000"/>
          <w:sz w:val="24"/>
          <w:szCs w:val="24"/>
        </w:rPr>
        <w:t xml:space="preserve"> concerns </w:t>
      </w:r>
      <w:r w:rsidRPr="00361943">
        <w:rPr>
          <w:rFonts w:ascii="Arial" w:hAnsi="Arial" w:cs="Arial"/>
          <w:color w:val="000000"/>
          <w:sz w:val="24"/>
          <w:szCs w:val="24"/>
        </w:rPr>
        <w:t xml:space="preserve">against staff should be </w:t>
      </w:r>
      <w:r w:rsidR="00472CB2" w:rsidRPr="00361943">
        <w:rPr>
          <w:rFonts w:ascii="Arial" w:hAnsi="Arial" w:cs="Arial"/>
          <w:color w:val="000000"/>
          <w:sz w:val="24"/>
          <w:szCs w:val="24"/>
        </w:rPr>
        <w:t xml:space="preserve">immediately </w:t>
      </w:r>
      <w:r w:rsidRPr="00361943">
        <w:rPr>
          <w:rFonts w:ascii="Arial" w:hAnsi="Arial" w:cs="Arial"/>
          <w:color w:val="000000"/>
          <w:sz w:val="24"/>
          <w:szCs w:val="24"/>
        </w:rPr>
        <w:t>reported</w:t>
      </w:r>
      <w:r w:rsidR="00241AC0" w:rsidRPr="00361943">
        <w:rPr>
          <w:rFonts w:ascii="Arial" w:hAnsi="Arial" w:cs="Arial"/>
          <w:color w:val="000000"/>
          <w:sz w:val="24"/>
          <w:szCs w:val="24"/>
        </w:rPr>
        <w:t>, in any event within 24hrs of becoming aware,</w:t>
      </w:r>
      <w:r w:rsidRPr="00361943">
        <w:rPr>
          <w:rFonts w:ascii="Arial" w:hAnsi="Arial" w:cs="Arial"/>
          <w:color w:val="000000"/>
          <w:sz w:val="24"/>
          <w:szCs w:val="24"/>
        </w:rPr>
        <w:t xml:space="preserve"> to the Headteacher. Allegations </w:t>
      </w:r>
      <w:r w:rsidR="00C41C6D" w:rsidRPr="00361943">
        <w:rPr>
          <w:rFonts w:ascii="Arial" w:hAnsi="Arial" w:cs="Arial"/>
          <w:color w:val="000000"/>
          <w:sz w:val="24"/>
          <w:szCs w:val="24"/>
        </w:rPr>
        <w:t xml:space="preserve">and concerns </w:t>
      </w:r>
      <w:r w:rsidRPr="00361943">
        <w:rPr>
          <w:rFonts w:ascii="Arial" w:hAnsi="Arial" w:cs="Arial"/>
          <w:color w:val="000000"/>
          <w:sz w:val="24"/>
          <w:szCs w:val="24"/>
        </w:rPr>
        <w:t>against the Headteacher should be reported to the Chair of Governors. Staff may also report their concerns directly</w:t>
      </w:r>
      <w:r w:rsidR="00672D72" w:rsidRPr="00361943">
        <w:rPr>
          <w:rFonts w:ascii="Arial" w:hAnsi="Arial" w:cs="Arial"/>
          <w:color w:val="000000"/>
          <w:sz w:val="24"/>
          <w:szCs w:val="24"/>
        </w:rPr>
        <w:t xml:space="preserve"> to Police or </w:t>
      </w:r>
      <w:r w:rsidR="00D91A92" w:rsidRPr="00361943">
        <w:rPr>
          <w:rFonts w:ascii="Arial" w:hAnsi="Arial" w:cs="Arial"/>
          <w:color w:val="000000"/>
          <w:sz w:val="24"/>
          <w:szCs w:val="24"/>
        </w:rPr>
        <w:t>LADO</w:t>
      </w:r>
      <w:r w:rsidRPr="00361943">
        <w:rPr>
          <w:rFonts w:ascii="Arial" w:hAnsi="Arial" w:cs="Arial"/>
          <w:color w:val="000000"/>
          <w:sz w:val="24"/>
          <w:szCs w:val="24"/>
        </w:rPr>
        <w:t xml:space="preserve"> </w:t>
      </w:r>
      <w:r w:rsidR="00D509D9" w:rsidRPr="00361943">
        <w:rPr>
          <w:rFonts w:ascii="Arial" w:hAnsi="Arial" w:cs="Arial"/>
          <w:color w:val="000000"/>
          <w:sz w:val="24"/>
          <w:szCs w:val="24"/>
        </w:rPr>
        <w:t>or NSPCC</w:t>
      </w:r>
      <w:r w:rsidRPr="00361943">
        <w:rPr>
          <w:rFonts w:ascii="Arial" w:hAnsi="Arial" w:cs="Arial"/>
          <w:color w:val="000000"/>
          <w:sz w:val="24"/>
          <w:szCs w:val="24"/>
        </w:rPr>
        <w:t xml:space="preserve"> Whistle blowing helpline if they believe direct reporting is necessary to secure action</w:t>
      </w:r>
      <w:r w:rsidR="00C63343" w:rsidRPr="00361943">
        <w:rPr>
          <w:rFonts w:ascii="Arial" w:hAnsi="Arial" w:cs="Arial"/>
          <w:color w:val="000000"/>
          <w:sz w:val="24"/>
          <w:szCs w:val="24"/>
        </w:rPr>
        <w:t>.</w:t>
      </w:r>
      <w:r w:rsidR="00C63343" w:rsidRPr="00361943">
        <w:rPr>
          <w:rFonts w:ascii="Arial" w:hAnsi="Arial" w:cs="Arial"/>
          <w:color w:val="000000"/>
          <w:sz w:val="24"/>
          <w:szCs w:val="24"/>
          <w:lang w:eastAsia="en-GB"/>
        </w:rPr>
        <w:t xml:space="preserve"> </w:t>
      </w:r>
    </w:p>
    <w:p w14:paraId="07754CBB" w14:textId="59B2CE49" w:rsidR="00C41C6D" w:rsidRPr="00361943" w:rsidRDefault="00472CB2" w:rsidP="00C63343">
      <w:pPr>
        <w:rPr>
          <w:rFonts w:ascii="Arial" w:hAnsi="Arial" w:cs="Arial"/>
          <w:sz w:val="24"/>
          <w:szCs w:val="24"/>
          <w:lang w:eastAsia="en-GB"/>
        </w:rPr>
      </w:pPr>
      <w:r w:rsidRPr="00361943">
        <w:rPr>
          <w:rFonts w:ascii="Arial" w:hAnsi="Arial" w:cs="Arial"/>
          <w:color w:val="000000"/>
          <w:sz w:val="24"/>
          <w:szCs w:val="24"/>
          <w:lang w:eastAsia="en-GB"/>
        </w:rPr>
        <w:t xml:space="preserve">The head </w:t>
      </w:r>
      <w:r w:rsidR="00191255" w:rsidRPr="00361943">
        <w:rPr>
          <w:rFonts w:ascii="Arial" w:hAnsi="Arial" w:cs="Arial"/>
          <w:color w:val="000000"/>
          <w:sz w:val="24"/>
          <w:szCs w:val="24"/>
          <w:lang w:eastAsia="en-GB"/>
        </w:rPr>
        <w:t>teacher</w:t>
      </w:r>
      <w:r w:rsidRPr="00361943">
        <w:rPr>
          <w:rFonts w:ascii="Arial" w:hAnsi="Arial" w:cs="Arial"/>
          <w:color w:val="000000"/>
          <w:sz w:val="24"/>
          <w:szCs w:val="24"/>
          <w:lang w:eastAsia="en-GB"/>
        </w:rPr>
        <w:t xml:space="preserve"> should do an</w:t>
      </w:r>
      <w:r w:rsidR="008F5465" w:rsidRPr="00361943">
        <w:rPr>
          <w:rFonts w:ascii="Arial" w:hAnsi="Arial" w:cs="Arial"/>
          <w:color w:val="000000"/>
          <w:sz w:val="24"/>
          <w:szCs w:val="24"/>
          <w:lang w:eastAsia="en-GB"/>
        </w:rPr>
        <w:t xml:space="preserve"> </w:t>
      </w:r>
      <w:r w:rsidRPr="00361943">
        <w:rPr>
          <w:rFonts w:ascii="Arial" w:hAnsi="Arial" w:cs="Arial"/>
          <w:color w:val="000000"/>
          <w:sz w:val="24"/>
          <w:szCs w:val="24"/>
          <w:lang w:eastAsia="en-GB"/>
        </w:rPr>
        <w:t>initial consideration</w:t>
      </w:r>
      <w:r w:rsidR="00C41C6D" w:rsidRPr="00361943">
        <w:rPr>
          <w:rFonts w:ascii="Arial" w:hAnsi="Arial" w:cs="Arial"/>
          <w:color w:val="000000"/>
          <w:sz w:val="24"/>
          <w:szCs w:val="24"/>
          <w:lang w:eastAsia="en-GB"/>
        </w:rPr>
        <w:t>/fact find</w:t>
      </w:r>
      <w:r w:rsidRPr="00361943">
        <w:rPr>
          <w:rFonts w:ascii="Arial" w:hAnsi="Arial" w:cs="Arial"/>
          <w:color w:val="000000"/>
          <w:sz w:val="24"/>
          <w:szCs w:val="24"/>
          <w:lang w:eastAsia="en-GB"/>
        </w:rPr>
        <w:t xml:space="preserve"> </w:t>
      </w:r>
      <w:r w:rsidR="00361943" w:rsidRPr="00361943">
        <w:rPr>
          <w:rFonts w:ascii="Arial" w:hAnsi="Arial" w:cs="Arial"/>
          <w:color w:val="000000"/>
          <w:sz w:val="24"/>
          <w:szCs w:val="24"/>
          <w:lang w:eastAsia="en-GB"/>
        </w:rPr>
        <w:t>to</w:t>
      </w:r>
      <w:r w:rsidRPr="00361943">
        <w:rPr>
          <w:rFonts w:ascii="Arial" w:hAnsi="Arial" w:cs="Arial"/>
          <w:color w:val="000000"/>
          <w:sz w:val="24"/>
          <w:szCs w:val="24"/>
          <w:lang w:eastAsia="en-GB"/>
        </w:rPr>
        <w:t xml:space="preserve"> establish if there is substance to the allegation</w:t>
      </w:r>
      <w:r w:rsidR="00C41C6D" w:rsidRPr="00361943">
        <w:rPr>
          <w:rFonts w:ascii="Arial" w:hAnsi="Arial" w:cs="Arial"/>
          <w:color w:val="000000"/>
          <w:sz w:val="24"/>
          <w:szCs w:val="24"/>
          <w:lang w:eastAsia="en-GB"/>
        </w:rPr>
        <w:t xml:space="preserve"> or concern</w:t>
      </w:r>
      <w:r w:rsidR="008F5465" w:rsidRPr="00361943">
        <w:rPr>
          <w:rFonts w:ascii="Arial" w:hAnsi="Arial" w:cs="Arial"/>
          <w:sz w:val="24"/>
          <w:szCs w:val="24"/>
          <w:lang w:eastAsia="en-GB"/>
        </w:rPr>
        <w:t>.</w:t>
      </w:r>
      <w:r w:rsidR="00806C64" w:rsidRPr="00361943">
        <w:rPr>
          <w:rFonts w:ascii="Arial" w:hAnsi="Arial" w:cs="Arial"/>
          <w:sz w:val="24"/>
          <w:szCs w:val="24"/>
          <w:lang w:eastAsia="en-GB"/>
        </w:rPr>
        <w:t xml:space="preserve"> Any agency for supply staff/contractors etc should also be informed.</w:t>
      </w:r>
    </w:p>
    <w:p w14:paraId="3A0D4826" w14:textId="7E0365F1" w:rsidR="00241AC0" w:rsidRPr="00215354" w:rsidRDefault="00241AC0" w:rsidP="00C63343">
      <w:pPr>
        <w:rPr>
          <w:rFonts w:ascii="Arial" w:hAnsi="Arial" w:cs="Arial"/>
          <w:sz w:val="24"/>
          <w:szCs w:val="24"/>
          <w:lang w:eastAsia="en-GB"/>
        </w:rPr>
      </w:pPr>
      <w:r w:rsidRPr="00215354">
        <w:rPr>
          <w:rFonts w:ascii="Arial" w:hAnsi="Arial" w:cs="Arial"/>
          <w:sz w:val="24"/>
          <w:szCs w:val="24"/>
          <w:lang w:eastAsia="en-GB"/>
        </w:rPr>
        <w:t>In the event of the headteacher being absent the deputy is</w:t>
      </w:r>
      <w:r w:rsidR="00215354" w:rsidRPr="00215354">
        <w:rPr>
          <w:rFonts w:ascii="Arial" w:hAnsi="Arial" w:cs="Arial"/>
          <w:sz w:val="24"/>
          <w:szCs w:val="24"/>
          <w:lang w:eastAsia="en-GB"/>
        </w:rPr>
        <w:t xml:space="preserve"> Faye Grainger </w:t>
      </w:r>
      <w:r w:rsidRPr="00215354">
        <w:rPr>
          <w:rFonts w:ascii="Arial" w:hAnsi="Arial" w:cs="Arial"/>
          <w:sz w:val="24"/>
          <w:szCs w:val="24"/>
          <w:lang w:eastAsia="en-GB"/>
        </w:rPr>
        <w:t>(the next senior DSL)</w:t>
      </w:r>
    </w:p>
    <w:p w14:paraId="2A95A5B5" w14:textId="77777777" w:rsidR="00C41C6D" w:rsidRPr="00871F8E" w:rsidRDefault="00C41C6D" w:rsidP="00C63343">
      <w:pPr>
        <w:rPr>
          <w:rFonts w:ascii="Arial" w:hAnsi="Arial" w:cs="Arial"/>
          <w:b/>
          <w:bCs/>
          <w:sz w:val="24"/>
          <w:szCs w:val="24"/>
          <w:lang w:eastAsia="en-GB"/>
        </w:rPr>
      </w:pPr>
      <w:r w:rsidRPr="00871F8E">
        <w:rPr>
          <w:rFonts w:ascii="Arial" w:hAnsi="Arial" w:cs="Arial"/>
          <w:b/>
          <w:bCs/>
          <w:sz w:val="24"/>
          <w:szCs w:val="24"/>
          <w:lang w:eastAsia="en-GB"/>
        </w:rPr>
        <w:t xml:space="preserve">In cases of </w:t>
      </w:r>
      <w:r w:rsidRPr="00871F8E">
        <w:rPr>
          <w:rFonts w:ascii="Arial" w:hAnsi="Arial" w:cs="Arial"/>
          <w:b/>
          <w:bCs/>
          <w:color w:val="000000"/>
          <w:sz w:val="24"/>
          <w:szCs w:val="24"/>
          <w:lang w:eastAsia="en-GB"/>
        </w:rPr>
        <w:t xml:space="preserve">allegations hitting the above </w:t>
      </w:r>
      <w:r w:rsidR="00E33598" w:rsidRPr="00871F8E">
        <w:rPr>
          <w:rFonts w:ascii="Arial" w:hAnsi="Arial" w:cs="Arial"/>
          <w:b/>
          <w:bCs/>
          <w:color w:val="000000"/>
          <w:sz w:val="24"/>
          <w:szCs w:val="24"/>
          <w:lang w:eastAsia="en-GB"/>
        </w:rPr>
        <w:t xml:space="preserve">LADO </w:t>
      </w:r>
      <w:r w:rsidRPr="00871F8E">
        <w:rPr>
          <w:rFonts w:ascii="Arial" w:hAnsi="Arial" w:cs="Arial"/>
          <w:b/>
          <w:bCs/>
          <w:color w:val="000000"/>
          <w:sz w:val="24"/>
          <w:szCs w:val="24"/>
          <w:lang w:eastAsia="en-GB"/>
        </w:rPr>
        <w:t>criteria</w:t>
      </w:r>
      <w:r w:rsidRPr="00871F8E">
        <w:rPr>
          <w:rFonts w:ascii="Arial" w:hAnsi="Arial" w:cs="Arial"/>
          <w:b/>
          <w:bCs/>
          <w:sz w:val="24"/>
          <w:szCs w:val="24"/>
          <w:lang w:eastAsia="en-GB"/>
        </w:rPr>
        <w:t xml:space="preserve"> </w:t>
      </w:r>
    </w:p>
    <w:p w14:paraId="4A02EAAB" w14:textId="77777777" w:rsidR="002D739B" w:rsidRPr="00871F8E" w:rsidRDefault="00C41C6D" w:rsidP="00C63343">
      <w:pPr>
        <w:rPr>
          <w:rFonts w:ascii="Arial" w:hAnsi="Arial" w:cs="Arial"/>
          <w:sz w:val="24"/>
          <w:szCs w:val="24"/>
          <w:lang w:eastAsia="en-GB"/>
        </w:rPr>
      </w:pPr>
      <w:r w:rsidRPr="00871F8E">
        <w:rPr>
          <w:rFonts w:ascii="Arial" w:hAnsi="Arial" w:cs="Arial"/>
          <w:sz w:val="24"/>
          <w:szCs w:val="24"/>
          <w:lang w:eastAsia="en-GB"/>
        </w:rPr>
        <w:t>T</w:t>
      </w:r>
      <w:r w:rsidR="00191255" w:rsidRPr="00871F8E">
        <w:rPr>
          <w:rFonts w:ascii="Arial" w:hAnsi="Arial" w:cs="Arial"/>
          <w:sz w:val="24"/>
          <w:szCs w:val="24"/>
          <w:lang w:eastAsia="en-GB"/>
        </w:rPr>
        <w:t xml:space="preserve">he head teacher should </w:t>
      </w:r>
      <w:r w:rsidR="008F5465" w:rsidRPr="00871F8E">
        <w:rPr>
          <w:rFonts w:ascii="Arial" w:hAnsi="Arial" w:cs="Arial"/>
          <w:sz w:val="24"/>
          <w:szCs w:val="24"/>
          <w:lang w:eastAsia="en-GB"/>
        </w:rPr>
        <w:t>NOT</w:t>
      </w:r>
      <w:r w:rsidR="00191255" w:rsidRPr="00871F8E">
        <w:rPr>
          <w:rFonts w:ascii="Arial" w:hAnsi="Arial" w:cs="Arial"/>
          <w:sz w:val="24"/>
          <w:szCs w:val="24"/>
          <w:lang w:eastAsia="en-GB"/>
        </w:rPr>
        <w:t xml:space="preserve"> carry out any investigation</w:t>
      </w:r>
      <w:r w:rsidR="008F5465" w:rsidRPr="00871F8E">
        <w:rPr>
          <w:rFonts w:ascii="Arial" w:hAnsi="Arial" w:cs="Arial"/>
          <w:sz w:val="24"/>
          <w:szCs w:val="24"/>
          <w:lang w:eastAsia="en-GB"/>
        </w:rPr>
        <w:t xml:space="preserve">, </w:t>
      </w:r>
      <w:r w:rsidR="008F5465" w:rsidRPr="00871F8E">
        <w:rPr>
          <w:rFonts w:ascii="Arial" w:hAnsi="Arial" w:cs="Arial"/>
          <w:color w:val="000000"/>
          <w:sz w:val="24"/>
          <w:szCs w:val="24"/>
          <w:lang w:eastAsia="en-GB"/>
        </w:rPr>
        <w:t>other than the initial basic fact find,</w:t>
      </w:r>
      <w:r w:rsidR="008F5465" w:rsidRPr="00871F8E">
        <w:rPr>
          <w:rFonts w:ascii="Arial" w:hAnsi="Arial" w:cs="Arial"/>
          <w:sz w:val="24"/>
          <w:szCs w:val="24"/>
          <w:lang w:eastAsia="en-GB"/>
        </w:rPr>
        <w:t xml:space="preserve"> </w:t>
      </w:r>
      <w:r w:rsidR="00191255" w:rsidRPr="00871F8E">
        <w:rPr>
          <w:rFonts w:ascii="Arial" w:hAnsi="Arial" w:cs="Arial"/>
          <w:color w:val="000000"/>
          <w:sz w:val="24"/>
          <w:szCs w:val="24"/>
          <w:lang w:eastAsia="en-GB"/>
        </w:rPr>
        <w:t>until</w:t>
      </w:r>
      <w:r w:rsidR="00191255" w:rsidRPr="00871F8E">
        <w:rPr>
          <w:rFonts w:ascii="Arial" w:hAnsi="Arial" w:cs="Arial"/>
          <w:sz w:val="24"/>
          <w:szCs w:val="24"/>
          <w:lang w:eastAsia="en-GB"/>
        </w:rPr>
        <w:t xml:space="preserve"> consultation with the LADO. Full and accurate records will be made at every stage</w:t>
      </w:r>
      <w:r w:rsidR="008F5465" w:rsidRPr="00871F8E">
        <w:rPr>
          <w:rFonts w:ascii="Arial" w:hAnsi="Arial" w:cs="Arial"/>
          <w:sz w:val="24"/>
          <w:szCs w:val="24"/>
          <w:lang w:eastAsia="en-GB"/>
        </w:rPr>
        <w:t xml:space="preserve"> alongside HR processes.</w:t>
      </w:r>
    </w:p>
    <w:p w14:paraId="6CF17AC2" w14:textId="77777777" w:rsidR="00191255" w:rsidRPr="00871F8E" w:rsidRDefault="00191255" w:rsidP="00C63343">
      <w:pPr>
        <w:rPr>
          <w:rFonts w:ascii="Arial" w:hAnsi="Arial" w:cs="Arial"/>
          <w:sz w:val="24"/>
          <w:szCs w:val="24"/>
          <w:lang w:eastAsia="en-GB"/>
        </w:rPr>
      </w:pPr>
      <w:r w:rsidRPr="00871F8E">
        <w:rPr>
          <w:rFonts w:ascii="Arial" w:hAnsi="Arial" w:cs="Arial"/>
          <w:sz w:val="24"/>
          <w:szCs w:val="24"/>
          <w:lang w:eastAsia="en-GB"/>
        </w:rPr>
        <w:t>Referrals must be made to the LADO within one working day. Case managers may then be invited to a meeting coordinate</w:t>
      </w:r>
      <w:r w:rsidR="00A55C6C" w:rsidRPr="00871F8E">
        <w:rPr>
          <w:rFonts w:ascii="Arial" w:hAnsi="Arial" w:cs="Arial"/>
          <w:sz w:val="24"/>
          <w:szCs w:val="24"/>
          <w:lang w:eastAsia="en-GB"/>
        </w:rPr>
        <w:t>d</w:t>
      </w:r>
      <w:r w:rsidRPr="00871F8E">
        <w:rPr>
          <w:rFonts w:ascii="Arial" w:hAnsi="Arial" w:cs="Arial"/>
          <w:sz w:val="24"/>
          <w:szCs w:val="24"/>
          <w:lang w:eastAsia="en-GB"/>
        </w:rPr>
        <w:t xml:space="preserve"> by the LADO.</w:t>
      </w:r>
    </w:p>
    <w:p w14:paraId="06FF601D" w14:textId="77777777" w:rsidR="00191255" w:rsidRPr="00871F8E" w:rsidRDefault="00191255" w:rsidP="00C63343">
      <w:pPr>
        <w:rPr>
          <w:rFonts w:ascii="Arial" w:hAnsi="Arial" w:cs="Arial"/>
          <w:sz w:val="24"/>
          <w:szCs w:val="24"/>
          <w:lang w:eastAsia="en-GB"/>
        </w:rPr>
      </w:pPr>
      <w:r w:rsidRPr="00871F8E">
        <w:rPr>
          <w:rFonts w:ascii="Arial" w:hAnsi="Arial" w:cs="Arial"/>
          <w:sz w:val="24"/>
          <w:szCs w:val="24"/>
          <w:lang w:eastAsia="en-GB"/>
        </w:rPr>
        <w:t>Depending on outcomes of investigations it may b</w:t>
      </w:r>
      <w:r w:rsidR="00147B7B" w:rsidRPr="00871F8E">
        <w:rPr>
          <w:rFonts w:ascii="Arial" w:hAnsi="Arial" w:cs="Arial"/>
          <w:sz w:val="24"/>
          <w:szCs w:val="24"/>
          <w:lang w:eastAsia="en-GB"/>
        </w:rPr>
        <w:t>e necessary to report to the DBS</w:t>
      </w:r>
      <w:r w:rsidRPr="00871F8E">
        <w:rPr>
          <w:rFonts w:ascii="Arial" w:hAnsi="Arial" w:cs="Arial"/>
          <w:sz w:val="24"/>
          <w:szCs w:val="24"/>
          <w:lang w:eastAsia="en-GB"/>
        </w:rPr>
        <w:t>/Teaching Regulation Agency as per guidance.</w:t>
      </w:r>
      <w:r w:rsidR="004F79CF" w:rsidRPr="00871F8E">
        <w:rPr>
          <w:rFonts w:ascii="Arial" w:hAnsi="Arial" w:cs="Arial"/>
          <w:sz w:val="24"/>
          <w:szCs w:val="24"/>
          <w:lang w:eastAsia="en-GB"/>
        </w:rPr>
        <w:t xml:space="preserve"> </w:t>
      </w:r>
    </w:p>
    <w:p w14:paraId="0E16E0ED" w14:textId="77777777" w:rsidR="006E283E" w:rsidRPr="00871F8E" w:rsidRDefault="008D20AC" w:rsidP="006E283E">
      <w:pPr>
        <w:pStyle w:val="CM148"/>
        <w:ind w:right="212"/>
      </w:pPr>
      <w:r w:rsidRPr="00871F8E">
        <w:t xml:space="preserve">It is rare for a child to make an entirely false or malicious allegation, although misunderstandings and misinterpretations of events </w:t>
      </w:r>
      <w:r w:rsidR="00EE64D2" w:rsidRPr="00871F8E">
        <w:t xml:space="preserve">do </w:t>
      </w:r>
      <w:r w:rsidRPr="00871F8E">
        <w:t xml:space="preserve">happen. </w:t>
      </w:r>
      <w:r w:rsidR="006E283E" w:rsidRPr="00871F8E">
        <w:t>We recognise that a</w:t>
      </w:r>
      <w:r w:rsidRPr="00871F8E">
        <w:t xml:space="preserve"> child may also make an allegation against an innocent party because they are too afraid to name the real perpetrator. </w:t>
      </w:r>
      <w:r w:rsidR="00871F8E" w:rsidRPr="00871F8E">
        <w:t>However,</w:t>
      </w:r>
      <w:r w:rsidR="002D739B" w:rsidRPr="00871F8E">
        <w:t xml:space="preserve"> if </w:t>
      </w:r>
      <w:r w:rsidR="006E283E" w:rsidRPr="00871F8E">
        <w:t xml:space="preserve">a child is found to continually make false allegations </w:t>
      </w:r>
      <w:r w:rsidR="002D739B" w:rsidRPr="00871F8E">
        <w:t xml:space="preserve">this may be a sign of mental health issues and a </w:t>
      </w:r>
      <w:r w:rsidR="006E283E" w:rsidRPr="00871F8E">
        <w:t>re</w:t>
      </w:r>
      <w:r w:rsidR="00147B7B" w:rsidRPr="00871F8E">
        <w:t>ferral to services such as CAMHS</w:t>
      </w:r>
      <w:r w:rsidR="006E283E" w:rsidRPr="00871F8E">
        <w:t xml:space="preserve"> may be required</w:t>
      </w:r>
      <w:r w:rsidR="002D739B" w:rsidRPr="00871F8E">
        <w:t xml:space="preserve">. </w:t>
      </w:r>
    </w:p>
    <w:p w14:paraId="1EBF93E7" w14:textId="77777777" w:rsidR="006E283E" w:rsidRPr="00871F8E" w:rsidRDefault="006E283E" w:rsidP="006E283E">
      <w:pPr>
        <w:pStyle w:val="CM148"/>
        <w:ind w:right="212"/>
      </w:pPr>
    </w:p>
    <w:p w14:paraId="3699DA69" w14:textId="77777777" w:rsidR="001A6D61" w:rsidRPr="00871F8E" w:rsidRDefault="002D739B" w:rsidP="006E283E">
      <w:pPr>
        <w:pStyle w:val="CM148"/>
        <w:ind w:right="212"/>
      </w:pPr>
      <w:r w:rsidRPr="00871F8E">
        <w:t xml:space="preserve">An </w:t>
      </w:r>
      <w:r w:rsidR="00362290" w:rsidRPr="00871F8E">
        <w:t>uncomfortable fact</w:t>
      </w:r>
      <w:r w:rsidRPr="00871F8E">
        <w:t xml:space="preserve"> is that s</w:t>
      </w:r>
      <w:r w:rsidR="008D20AC" w:rsidRPr="00871F8E">
        <w:t xml:space="preserve">ome professionals do pose a serious risk to </w:t>
      </w:r>
      <w:r w:rsidR="00871F8E" w:rsidRPr="00871F8E">
        <w:t>pupils,</w:t>
      </w:r>
      <w:r w:rsidR="008D20AC" w:rsidRPr="00871F8E">
        <w:t xml:space="preserve"> and we</w:t>
      </w:r>
      <w:r w:rsidRPr="00871F8E">
        <w:t xml:space="preserve"> must act on every </w:t>
      </w:r>
      <w:r w:rsidRPr="00871F8E">
        <w:rPr>
          <w:color w:val="000000"/>
        </w:rPr>
        <w:t>allegation</w:t>
      </w:r>
      <w:r w:rsidR="00C41C6D" w:rsidRPr="00871F8E">
        <w:rPr>
          <w:color w:val="000000"/>
        </w:rPr>
        <w:t xml:space="preserve"> and concern</w:t>
      </w:r>
      <w:r w:rsidRPr="00871F8E">
        <w:rPr>
          <w:color w:val="000000"/>
        </w:rPr>
        <w:t xml:space="preserve">. </w:t>
      </w:r>
      <w:r w:rsidR="00871F8E" w:rsidRPr="00871F8E">
        <w:rPr>
          <w:color w:val="000000"/>
        </w:rPr>
        <w:t>However,</w:t>
      </w:r>
      <w:r w:rsidRPr="00871F8E">
        <w:t xml:space="preserve"> s</w:t>
      </w:r>
      <w:r w:rsidR="008D20AC" w:rsidRPr="00871F8E">
        <w:t xml:space="preserve">taff who are the subject of an allegation have the right to have their case dealt with fairly, </w:t>
      </w:r>
      <w:r w:rsidR="00871F8E" w:rsidRPr="00871F8E">
        <w:t>quickly,</w:t>
      </w:r>
      <w:r w:rsidR="008D20AC" w:rsidRPr="00871F8E">
        <w:t xml:space="preserve"> and consistently and to be kept informed of its progress. </w:t>
      </w:r>
      <w:r w:rsidR="00F71965" w:rsidRPr="00871F8E">
        <w:t xml:space="preserve">Suspension is </w:t>
      </w:r>
      <w:r w:rsidR="00F71965" w:rsidRPr="00871F8E">
        <w:rPr>
          <w:i/>
        </w:rPr>
        <w:t>not</w:t>
      </w:r>
      <w:r w:rsidR="00F71965" w:rsidRPr="00871F8E">
        <w:t xml:space="preserve"> the default option and alternatives to suspensi</w:t>
      </w:r>
      <w:r w:rsidRPr="00871F8E">
        <w:t>on will</w:t>
      </w:r>
      <w:r w:rsidR="00362290" w:rsidRPr="00871F8E">
        <w:t xml:space="preserve"> always be considered. I</w:t>
      </w:r>
      <w:r w:rsidRPr="00871F8E">
        <w:t>n</w:t>
      </w:r>
      <w:r w:rsidR="00F71965" w:rsidRPr="00871F8E">
        <w:t xml:space="preserve"> some cases, staff may be suspended where this is deemed to be the best way to ensure that </w:t>
      </w:r>
      <w:r w:rsidR="00CB4C06" w:rsidRPr="00871F8E">
        <w:t>c</w:t>
      </w:r>
      <w:r w:rsidR="003143AD" w:rsidRPr="00871F8E">
        <w:t>hildren</w:t>
      </w:r>
      <w:r w:rsidR="00F71965" w:rsidRPr="00871F8E">
        <w:t xml:space="preserve"> are protected.</w:t>
      </w:r>
      <w:r w:rsidR="00362290" w:rsidRPr="00871F8E">
        <w:t xml:space="preserve"> S</w:t>
      </w:r>
      <w:r w:rsidRPr="00871F8E">
        <w:t xml:space="preserve">taff will be advised to contact their trade union and will also be given access to a named </w:t>
      </w:r>
      <w:r w:rsidR="00362290" w:rsidRPr="00871F8E">
        <w:t>representative.</w:t>
      </w:r>
    </w:p>
    <w:p w14:paraId="475CD1A6" w14:textId="77777777" w:rsidR="00362290" w:rsidRPr="00871F8E" w:rsidRDefault="00362290" w:rsidP="00362290">
      <w:pPr>
        <w:pStyle w:val="Default"/>
      </w:pPr>
    </w:p>
    <w:p w14:paraId="4EE3AF89" w14:textId="77777777" w:rsidR="00CD32AC" w:rsidRPr="00871F8E" w:rsidRDefault="009922B7" w:rsidP="0090415B">
      <w:pPr>
        <w:rPr>
          <w:rFonts w:ascii="Arial" w:hAnsi="Arial" w:cs="Arial"/>
          <w:sz w:val="24"/>
          <w:szCs w:val="24"/>
          <w:lang w:eastAsia="en-GB"/>
        </w:rPr>
      </w:pPr>
      <w:r w:rsidRPr="00871F8E">
        <w:rPr>
          <w:rFonts w:ascii="Arial" w:hAnsi="Arial" w:cs="Arial"/>
          <w:color w:val="000000"/>
          <w:sz w:val="24"/>
          <w:szCs w:val="24"/>
          <w:lang w:eastAsia="en-GB"/>
        </w:rPr>
        <w:lastRenderedPageBreak/>
        <w:t xml:space="preserve">The full procedures for </w:t>
      </w:r>
      <w:r w:rsidRPr="00871F8E">
        <w:rPr>
          <w:rFonts w:ascii="Arial" w:hAnsi="Arial" w:cs="Arial"/>
          <w:sz w:val="24"/>
          <w:szCs w:val="24"/>
          <w:lang w:eastAsia="en-GB"/>
        </w:rPr>
        <w:t xml:space="preserve">dealing with allegations </w:t>
      </w:r>
      <w:r w:rsidR="00F03EE7" w:rsidRPr="00871F8E">
        <w:rPr>
          <w:rFonts w:ascii="Arial" w:hAnsi="Arial" w:cs="Arial"/>
          <w:sz w:val="24"/>
          <w:szCs w:val="24"/>
          <w:lang w:eastAsia="en-GB"/>
        </w:rPr>
        <w:t xml:space="preserve">and concerns </w:t>
      </w:r>
      <w:r w:rsidRPr="00871F8E">
        <w:rPr>
          <w:rFonts w:ascii="Arial" w:hAnsi="Arial" w:cs="Arial"/>
          <w:sz w:val="24"/>
          <w:szCs w:val="24"/>
          <w:lang w:eastAsia="en-GB"/>
        </w:rPr>
        <w:t>against staff</w:t>
      </w:r>
      <w:r w:rsidR="007747E6" w:rsidRPr="00871F8E">
        <w:rPr>
          <w:rFonts w:ascii="Arial" w:hAnsi="Arial" w:cs="Arial"/>
          <w:sz w:val="24"/>
          <w:szCs w:val="24"/>
          <w:lang w:eastAsia="en-GB"/>
        </w:rPr>
        <w:t>, including supply staff,</w:t>
      </w:r>
      <w:r w:rsidRPr="00871F8E">
        <w:rPr>
          <w:rFonts w:ascii="Arial" w:hAnsi="Arial" w:cs="Arial"/>
          <w:sz w:val="24"/>
          <w:szCs w:val="24"/>
          <w:lang w:eastAsia="en-GB"/>
        </w:rPr>
        <w:t xml:space="preserve"> can be found in </w:t>
      </w:r>
      <w:r w:rsidR="00896FA5" w:rsidRPr="00871F8E">
        <w:rPr>
          <w:rFonts w:ascii="Arial" w:hAnsi="Arial" w:cs="Arial"/>
          <w:i/>
          <w:iCs/>
          <w:sz w:val="24"/>
          <w:szCs w:val="24"/>
          <w:lang w:eastAsia="en-GB"/>
        </w:rPr>
        <w:t xml:space="preserve">Keeping </w:t>
      </w:r>
      <w:r w:rsidR="003143AD" w:rsidRPr="00871F8E">
        <w:rPr>
          <w:rFonts w:ascii="Arial" w:hAnsi="Arial" w:cs="Arial"/>
          <w:i/>
          <w:iCs/>
          <w:sz w:val="24"/>
          <w:szCs w:val="24"/>
          <w:lang w:eastAsia="en-GB"/>
        </w:rPr>
        <w:t>Children</w:t>
      </w:r>
      <w:r w:rsidR="00413AB4" w:rsidRPr="00871F8E">
        <w:rPr>
          <w:rFonts w:ascii="Arial" w:hAnsi="Arial" w:cs="Arial"/>
          <w:i/>
          <w:iCs/>
          <w:sz w:val="24"/>
          <w:szCs w:val="24"/>
          <w:lang w:eastAsia="en-GB"/>
        </w:rPr>
        <w:t xml:space="preserve"> Safe in Education</w:t>
      </w:r>
      <w:r w:rsidR="00CD32AC" w:rsidRPr="00871F8E">
        <w:rPr>
          <w:rFonts w:ascii="Arial" w:hAnsi="Arial" w:cs="Arial"/>
          <w:sz w:val="24"/>
          <w:szCs w:val="24"/>
          <w:lang w:eastAsia="en-GB"/>
        </w:rPr>
        <w:t xml:space="preserve"> part 4. </w:t>
      </w:r>
    </w:p>
    <w:p w14:paraId="0FD1F9A2" w14:textId="77777777" w:rsidR="001A6D61" w:rsidRPr="00871F8E" w:rsidRDefault="00896FA5" w:rsidP="0090415B">
      <w:pPr>
        <w:rPr>
          <w:rFonts w:ascii="Arial" w:hAnsi="Arial" w:cs="Arial"/>
          <w:bCs/>
          <w:sz w:val="24"/>
          <w:szCs w:val="24"/>
          <w:lang w:eastAsia="en-GB"/>
        </w:rPr>
      </w:pPr>
      <w:r w:rsidRPr="00871F8E">
        <w:rPr>
          <w:rFonts w:ascii="Arial" w:hAnsi="Arial" w:cs="Arial"/>
          <w:bCs/>
          <w:sz w:val="24"/>
          <w:szCs w:val="24"/>
          <w:lang w:eastAsia="en-GB"/>
        </w:rPr>
        <w:t xml:space="preserve">Staff, </w:t>
      </w:r>
      <w:r w:rsidR="00871F8E" w:rsidRPr="00871F8E">
        <w:rPr>
          <w:rFonts w:ascii="Arial" w:hAnsi="Arial" w:cs="Arial"/>
          <w:bCs/>
          <w:sz w:val="24"/>
          <w:szCs w:val="24"/>
          <w:lang w:eastAsia="en-GB"/>
        </w:rPr>
        <w:t>parents,</w:t>
      </w:r>
      <w:r w:rsidRPr="00871F8E">
        <w:rPr>
          <w:rFonts w:ascii="Arial" w:hAnsi="Arial" w:cs="Arial"/>
          <w:bCs/>
          <w:sz w:val="24"/>
          <w:szCs w:val="24"/>
          <w:lang w:eastAsia="en-GB"/>
        </w:rPr>
        <w:t xml:space="preserve"> and governors are reminded that publication of material that may lead to the identification of a </w:t>
      </w:r>
      <w:r w:rsidR="0022428E">
        <w:rPr>
          <w:rFonts w:ascii="Arial" w:hAnsi="Arial" w:cs="Arial"/>
          <w:bCs/>
          <w:sz w:val="24"/>
          <w:szCs w:val="24"/>
          <w:lang w:eastAsia="en-GB"/>
        </w:rPr>
        <w:t>staff member</w:t>
      </w:r>
      <w:r w:rsidRPr="00871F8E">
        <w:rPr>
          <w:rFonts w:ascii="Arial" w:hAnsi="Arial" w:cs="Arial"/>
          <w:bCs/>
          <w:sz w:val="24"/>
          <w:szCs w:val="24"/>
          <w:lang w:eastAsia="en-GB"/>
        </w:rPr>
        <w:t xml:space="preserve"> who is the subject of an allegation is prohibited by law. Publication includes verbal conversations or writing, including content placed on social media sites</w:t>
      </w:r>
      <w:r w:rsidR="00EA503C" w:rsidRPr="00871F8E">
        <w:rPr>
          <w:rFonts w:ascii="Arial" w:hAnsi="Arial" w:cs="Arial"/>
          <w:bCs/>
          <w:sz w:val="24"/>
          <w:szCs w:val="24"/>
          <w:lang w:eastAsia="en-GB"/>
        </w:rPr>
        <w:t>. We will communicate this to all parties.</w:t>
      </w:r>
      <w:r w:rsidR="009922B7" w:rsidRPr="00871F8E">
        <w:rPr>
          <w:rFonts w:ascii="Arial" w:hAnsi="Arial" w:cs="Arial"/>
          <w:bCs/>
          <w:sz w:val="24"/>
          <w:szCs w:val="24"/>
          <w:lang w:eastAsia="en-GB"/>
        </w:rPr>
        <w:t xml:space="preserve"> </w:t>
      </w:r>
    </w:p>
    <w:p w14:paraId="05626DAF" w14:textId="77777777" w:rsidR="004F79CF" w:rsidRPr="00871F8E" w:rsidRDefault="00710035" w:rsidP="004F79CF">
      <w:pPr>
        <w:pStyle w:val="Default"/>
        <w:rPr>
          <w:color w:val="FF0000"/>
        </w:rPr>
      </w:pPr>
      <w:r w:rsidRPr="00871F8E">
        <w:t xml:space="preserve">Safer Working Practice training is undertaken every 2 </w:t>
      </w:r>
      <w:r w:rsidRPr="00871F8E">
        <w:rPr>
          <w:color w:val="auto"/>
        </w:rPr>
        <w:t xml:space="preserve">years </w:t>
      </w:r>
      <w:r w:rsidR="00806C64" w:rsidRPr="00871F8E">
        <w:rPr>
          <w:color w:val="auto"/>
        </w:rPr>
        <w:t>and headteacher provides regular reminders regarding</w:t>
      </w:r>
      <w:r w:rsidRPr="00871F8E">
        <w:rPr>
          <w:color w:val="auto"/>
        </w:rPr>
        <w:t xml:space="preserve"> staff of code of conduct and behaviour expectations.</w:t>
      </w:r>
      <w:r w:rsidR="004F79CF" w:rsidRPr="00871F8E">
        <w:rPr>
          <w:color w:val="auto"/>
        </w:rPr>
        <w:t xml:space="preserve"> This is important to avoid any culture slippage or erosion of the code of conduct and values we exp</w:t>
      </w:r>
      <w:r w:rsidR="004F79CF" w:rsidRPr="00871F8E">
        <w:t>ect from all staff.</w:t>
      </w:r>
    </w:p>
    <w:p w14:paraId="2C167E09" w14:textId="77777777" w:rsidR="00710035" w:rsidRDefault="00710035" w:rsidP="0090415B">
      <w:pPr>
        <w:rPr>
          <w:rFonts w:ascii="Arial" w:hAnsi="Arial" w:cs="Arial"/>
          <w:lang w:eastAsia="en-GB"/>
        </w:rPr>
      </w:pPr>
    </w:p>
    <w:p w14:paraId="75EDE03B" w14:textId="77777777" w:rsidR="004F79CF" w:rsidRPr="00871F8E" w:rsidRDefault="00C41C6D" w:rsidP="004F79CF">
      <w:pPr>
        <w:rPr>
          <w:rFonts w:ascii="Arial" w:hAnsi="Arial" w:cs="Arial"/>
          <w:b/>
          <w:bCs/>
          <w:color w:val="000000"/>
          <w:sz w:val="24"/>
          <w:szCs w:val="24"/>
          <w:u w:val="single"/>
          <w:lang w:eastAsia="en-GB"/>
        </w:rPr>
      </w:pPr>
      <w:r w:rsidRPr="00871F8E">
        <w:rPr>
          <w:rFonts w:ascii="Arial" w:hAnsi="Arial" w:cs="Arial"/>
          <w:b/>
          <w:bCs/>
          <w:color w:val="000000"/>
          <w:sz w:val="24"/>
          <w:szCs w:val="24"/>
          <w:u w:val="single"/>
          <w:lang w:eastAsia="en-GB"/>
        </w:rPr>
        <w:t xml:space="preserve">In cases of </w:t>
      </w:r>
      <w:r w:rsidR="00871F8E" w:rsidRPr="00871F8E">
        <w:rPr>
          <w:rFonts w:ascii="Arial" w:hAnsi="Arial" w:cs="Arial"/>
          <w:b/>
          <w:bCs/>
          <w:color w:val="000000"/>
          <w:sz w:val="24"/>
          <w:szCs w:val="24"/>
          <w:u w:val="single"/>
          <w:lang w:eastAsia="en-GB"/>
        </w:rPr>
        <w:t>low-level</w:t>
      </w:r>
      <w:r w:rsidRPr="00871F8E">
        <w:rPr>
          <w:rFonts w:ascii="Arial" w:hAnsi="Arial" w:cs="Arial"/>
          <w:b/>
          <w:bCs/>
          <w:color w:val="000000"/>
          <w:sz w:val="24"/>
          <w:szCs w:val="24"/>
          <w:u w:val="single"/>
          <w:lang w:eastAsia="en-GB"/>
        </w:rPr>
        <w:t xml:space="preserve"> concerns</w:t>
      </w:r>
    </w:p>
    <w:p w14:paraId="41C023C8" w14:textId="77777777" w:rsidR="004F79CF" w:rsidRPr="00871F8E" w:rsidRDefault="00C41C6D" w:rsidP="00C41C6D">
      <w:pPr>
        <w:pStyle w:val="Default"/>
      </w:pPr>
      <w:r w:rsidRPr="00871F8E">
        <w:t xml:space="preserve">We will robustly record any </w:t>
      </w:r>
      <w:r w:rsidR="00871F8E" w:rsidRPr="00871F8E">
        <w:t>low-level</w:t>
      </w:r>
      <w:r w:rsidRPr="00871F8E">
        <w:t xml:space="preserve"> concerns that </w:t>
      </w:r>
      <w:r w:rsidR="0022428E">
        <w:t>do</w:t>
      </w:r>
      <w:r w:rsidRPr="00871F8E">
        <w:t xml:space="preserve"> not reach the above thresholds.</w:t>
      </w:r>
      <w:r w:rsidR="004F79CF" w:rsidRPr="00871F8E">
        <w:t xml:space="preserve"> We promote a culture of openness and provide a robust structure to handling concerns about behaviour however low level.</w:t>
      </w:r>
      <w:r w:rsidR="00241AC0" w:rsidRPr="00871F8E">
        <w:t xml:space="preserve"> Sharing of </w:t>
      </w:r>
      <w:r w:rsidR="00871F8E" w:rsidRPr="00871F8E">
        <w:t>low-level</w:t>
      </w:r>
      <w:r w:rsidR="00241AC0" w:rsidRPr="00871F8E">
        <w:t xml:space="preserve"> concerns </w:t>
      </w:r>
      <w:r w:rsidR="008C0587" w:rsidRPr="00871F8E">
        <w:t xml:space="preserve">by staff to the headteacher </w:t>
      </w:r>
      <w:r w:rsidR="00241AC0" w:rsidRPr="00871F8E">
        <w:t>will be viewed as a neutral act.</w:t>
      </w:r>
    </w:p>
    <w:p w14:paraId="03297C50" w14:textId="77777777" w:rsidR="004F79CF" w:rsidRPr="00871F8E" w:rsidRDefault="004F79CF" w:rsidP="00C41C6D">
      <w:pPr>
        <w:pStyle w:val="Default"/>
      </w:pPr>
    </w:p>
    <w:p w14:paraId="6992B591" w14:textId="488751FB" w:rsidR="00C41C6D" w:rsidRPr="00871F8E" w:rsidRDefault="004F79CF" w:rsidP="00C41C6D">
      <w:pPr>
        <w:pStyle w:val="Default"/>
        <w:rPr>
          <w:color w:val="auto"/>
        </w:rPr>
      </w:pPr>
      <w:r w:rsidRPr="00871F8E">
        <w:t xml:space="preserve">These records will be kept in a central </w:t>
      </w:r>
      <w:r w:rsidR="00241AC0" w:rsidRPr="00871F8E">
        <w:t xml:space="preserve">low level concerns </w:t>
      </w:r>
      <w:r w:rsidRPr="00871F8E">
        <w:t xml:space="preserve">file </w:t>
      </w:r>
      <w:r w:rsidR="00215354" w:rsidRPr="00215354">
        <w:rPr>
          <w:color w:val="auto"/>
        </w:rPr>
        <w:t>in the headteacher’s office</w:t>
      </w:r>
      <w:r w:rsidRPr="00871F8E">
        <w:t xml:space="preserve"> including the details of the concern, the context and the action taken. These records will be reviewed </w:t>
      </w:r>
      <w:r>
        <w:t xml:space="preserve">by </w:t>
      </w:r>
      <w:r w:rsidR="00E1309F">
        <w:t xml:space="preserve">the </w:t>
      </w:r>
      <w:r w:rsidR="00CB4405">
        <w:t>h</w:t>
      </w:r>
      <w:r w:rsidR="00E1309F">
        <w:t>eadteacher</w:t>
      </w:r>
      <w:r w:rsidRPr="00871F8E">
        <w:rPr>
          <w:color w:val="FF0000"/>
        </w:rPr>
        <w:t xml:space="preserve"> </w:t>
      </w:r>
      <w:r w:rsidRPr="00215354">
        <w:rPr>
          <w:color w:val="auto"/>
        </w:rPr>
        <w:t xml:space="preserve">at </w:t>
      </w:r>
      <w:r w:rsidR="00215354" w:rsidRPr="00215354">
        <w:rPr>
          <w:color w:val="auto"/>
        </w:rPr>
        <w:t xml:space="preserve">termly </w:t>
      </w:r>
      <w:r w:rsidRPr="00215354">
        <w:rPr>
          <w:color w:val="auto"/>
        </w:rPr>
        <w:t>interval</w:t>
      </w:r>
      <w:r w:rsidR="00CB4405" w:rsidRPr="00215354">
        <w:rPr>
          <w:color w:val="auto"/>
        </w:rPr>
        <w:t>s</w:t>
      </w:r>
      <w:r w:rsidRPr="00871F8E">
        <w:rPr>
          <w:color w:val="FF0000"/>
        </w:rPr>
        <w:t xml:space="preserve"> </w:t>
      </w:r>
      <w:r w:rsidRPr="00871F8E">
        <w:t xml:space="preserve">so that patterns can be </w:t>
      </w:r>
      <w:r w:rsidR="00871F8E" w:rsidRPr="00871F8E">
        <w:t>identified,</w:t>
      </w:r>
      <w:r w:rsidR="00241AC0" w:rsidRPr="00871F8E">
        <w:t xml:space="preserve"> and a record of these reviews </w:t>
      </w:r>
      <w:r w:rsidR="008C0587" w:rsidRPr="00871F8E">
        <w:t xml:space="preserve">will be </w:t>
      </w:r>
      <w:r w:rsidR="00241AC0" w:rsidRPr="00871F8E">
        <w:t>made</w:t>
      </w:r>
      <w:r w:rsidRPr="00871F8E">
        <w:rPr>
          <w:color w:val="auto"/>
        </w:rPr>
        <w:t>.</w:t>
      </w:r>
      <w:r w:rsidR="00530A84" w:rsidRPr="00871F8E">
        <w:rPr>
          <w:color w:val="auto"/>
        </w:rPr>
        <w:t xml:space="preserve"> Records will be kept until the person leaves our employment.</w:t>
      </w:r>
    </w:p>
    <w:p w14:paraId="3C4C77D6" w14:textId="77777777" w:rsidR="008C0587" w:rsidRPr="00871F8E" w:rsidRDefault="008C0587" w:rsidP="00C41C6D">
      <w:pPr>
        <w:pStyle w:val="Default"/>
      </w:pPr>
    </w:p>
    <w:p w14:paraId="5C9E1665" w14:textId="77777777" w:rsidR="004F79CF" w:rsidRPr="00871F8E" w:rsidRDefault="004F79CF" w:rsidP="0090415B">
      <w:pPr>
        <w:rPr>
          <w:rFonts w:ascii="Arial" w:hAnsi="Arial" w:cs="Arial"/>
          <w:color w:val="000000"/>
          <w:sz w:val="24"/>
          <w:szCs w:val="24"/>
        </w:rPr>
      </w:pPr>
      <w:r w:rsidRPr="00871F8E">
        <w:rPr>
          <w:rFonts w:ascii="Arial" w:hAnsi="Arial" w:cs="Arial"/>
          <w:color w:val="000000"/>
          <w:sz w:val="24"/>
          <w:szCs w:val="24"/>
        </w:rPr>
        <w:t xml:space="preserve">Staff are encouraged to </w:t>
      </w:r>
      <w:r w:rsidR="008C0587" w:rsidRPr="00871F8E">
        <w:rPr>
          <w:rFonts w:ascii="Arial" w:hAnsi="Arial" w:cs="Arial"/>
          <w:color w:val="000000"/>
          <w:sz w:val="24"/>
          <w:szCs w:val="24"/>
        </w:rPr>
        <w:t>self-refer</w:t>
      </w:r>
      <w:r w:rsidRPr="00871F8E">
        <w:rPr>
          <w:rFonts w:ascii="Arial" w:hAnsi="Arial" w:cs="Arial"/>
          <w:color w:val="000000"/>
          <w:sz w:val="24"/>
          <w:szCs w:val="24"/>
        </w:rPr>
        <w:t xml:space="preserve"> any of their own behaviour both inside and outside school which could be constituted as a concern.</w:t>
      </w:r>
    </w:p>
    <w:p w14:paraId="37CE0FBC" w14:textId="77777777" w:rsidR="008C0587" w:rsidRPr="0093758A" w:rsidRDefault="004F79CF" w:rsidP="0090415B">
      <w:pPr>
        <w:rPr>
          <w:rFonts w:ascii="Arial" w:hAnsi="Arial" w:cs="Arial"/>
          <w:color w:val="000000"/>
        </w:rPr>
      </w:pPr>
      <w:r w:rsidRPr="00871F8E">
        <w:rPr>
          <w:rFonts w:ascii="Arial" w:hAnsi="Arial" w:cs="Arial"/>
          <w:color w:val="000000"/>
          <w:sz w:val="24"/>
          <w:szCs w:val="24"/>
        </w:rPr>
        <w:t xml:space="preserve">The </w:t>
      </w:r>
      <w:r w:rsidR="00241AC0" w:rsidRPr="00871F8E">
        <w:rPr>
          <w:rFonts w:ascii="Arial" w:hAnsi="Arial" w:cs="Arial"/>
          <w:color w:val="000000"/>
          <w:sz w:val="24"/>
          <w:szCs w:val="24"/>
        </w:rPr>
        <w:t>headteacher</w:t>
      </w:r>
      <w:r w:rsidRPr="00871F8E">
        <w:rPr>
          <w:rFonts w:ascii="Arial" w:hAnsi="Arial" w:cs="Arial"/>
          <w:color w:val="000000"/>
          <w:sz w:val="24"/>
          <w:szCs w:val="24"/>
        </w:rPr>
        <w:t xml:space="preserve"> will speak to the person who raised the concern, witnesses </w:t>
      </w:r>
      <w:r w:rsidR="00871F8E" w:rsidRPr="00871F8E">
        <w:rPr>
          <w:rFonts w:ascii="Arial" w:hAnsi="Arial" w:cs="Arial"/>
          <w:color w:val="000000"/>
          <w:sz w:val="24"/>
          <w:szCs w:val="24"/>
        </w:rPr>
        <w:t>and</w:t>
      </w:r>
      <w:r w:rsidRPr="00871F8E">
        <w:rPr>
          <w:rFonts w:ascii="Arial" w:hAnsi="Arial" w:cs="Arial"/>
          <w:color w:val="000000"/>
          <w:sz w:val="24"/>
          <w:szCs w:val="24"/>
        </w:rPr>
        <w:t xml:space="preserve"> to the person subject to the concern.</w:t>
      </w:r>
      <w:r w:rsidR="00241AC0" w:rsidRPr="00871F8E">
        <w:rPr>
          <w:rFonts w:ascii="Arial" w:hAnsi="Arial" w:cs="Arial"/>
          <w:color w:val="000000"/>
          <w:sz w:val="24"/>
          <w:szCs w:val="24"/>
        </w:rPr>
        <w:t xml:space="preserve"> The</w:t>
      </w:r>
      <w:r w:rsidR="0022428E">
        <w:rPr>
          <w:rFonts w:ascii="Arial" w:hAnsi="Arial" w:cs="Arial"/>
          <w:color w:val="000000"/>
          <w:sz w:val="24"/>
          <w:szCs w:val="24"/>
        </w:rPr>
        <w:t xml:space="preserve"> information will then be</w:t>
      </w:r>
      <w:r w:rsidR="00241AC0" w:rsidRPr="00871F8E">
        <w:rPr>
          <w:rFonts w:ascii="Arial" w:hAnsi="Arial" w:cs="Arial"/>
          <w:color w:val="000000"/>
          <w:sz w:val="24"/>
          <w:szCs w:val="24"/>
        </w:rPr>
        <w:t xml:space="preserve"> review</w:t>
      </w:r>
      <w:r w:rsidR="0022428E">
        <w:rPr>
          <w:rFonts w:ascii="Arial" w:hAnsi="Arial" w:cs="Arial"/>
          <w:color w:val="000000"/>
          <w:sz w:val="24"/>
          <w:szCs w:val="24"/>
        </w:rPr>
        <w:t>ed</w:t>
      </w:r>
      <w:r w:rsidR="00241AC0" w:rsidRPr="00871F8E">
        <w:rPr>
          <w:rFonts w:ascii="Arial" w:hAnsi="Arial" w:cs="Arial"/>
          <w:color w:val="000000"/>
          <w:sz w:val="24"/>
          <w:szCs w:val="24"/>
        </w:rPr>
        <w:t xml:space="preserve"> to determine, if the behaviour is consistent with the c</w:t>
      </w:r>
      <w:r w:rsidR="008C0587" w:rsidRPr="00871F8E">
        <w:rPr>
          <w:rFonts w:ascii="Arial" w:hAnsi="Arial" w:cs="Arial"/>
          <w:color w:val="000000"/>
          <w:sz w:val="24"/>
          <w:szCs w:val="24"/>
        </w:rPr>
        <w:t>o</w:t>
      </w:r>
      <w:r w:rsidR="00241AC0" w:rsidRPr="00871F8E">
        <w:rPr>
          <w:rFonts w:ascii="Arial" w:hAnsi="Arial" w:cs="Arial"/>
          <w:color w:val="000000"/>
          <w:sz w:val="24"/>
          <w:szCs w:val="24"/>
        </w:rPr>
        <w:t xml:space="preserve">de of conduct, the behaviour </w:t>
      </w:r>
      <w:r w:rsidR="008C0587" w:rsidRPr="00871F8E">
        <w:rPr>
          <w:rFonts w:ascii="Arial" w:hAnsi="Arial" w:cs="Arial"/>
          <w:color w:val="000000"/>
          <w:sz w:val="24"/>
          <w:szCs w:val="24"/>
        </w:rPr>
        <w:t>constitutes</w:t>
      </w:r>
      <w:r w:rsidR="00241AC0" w:rsidRPr="00871F8E">
        <w:rPr>
          <w:rFonts w:ascii="Arial" w:hAnsi="Arial" w:cs="Arial"/>
          <w:color w:val="000000"/>
          <w:sz w:val="24"/>
          <w:szCs w:val="24"/>
        </w:rPr>
        <w:t xml:space="preserve"> a </w:t>
      </w:r>
      <w:r w:rsidR="00871F8E" w:rsidRPr="00871F8E">
        <w:rPr>
          <w:rFonts w:ascii="Arial" w:hAnsi="Arial" w:cs="Arial"/>
          <w:color w:val="000000"/>
          <w:sz w:val="24"/>
          <w:szCs w:val="24"/>
        </w:rPr>
        <w:t>low-level</w:t>
      </w:r>
      <w:r w:rsidR="00241AC0" w:rsidRPr="00871F8E">
        <w:rPr>
          <w:rFonts w:ascii="Arial" w:hAnsi="Arial" w:cs="Arial"/>
          <w:color w:val="000000"/>
          <w:sz w:val="24"/>
          <w:szCs w:val="24"/>
        </w:rPr>
        <w:t xml:space="preserve"> concern or the behaviour is not serious enough to consider a </w:t>
      </w:r>
      <w:r w:rsidR="008C0587" w:rsidRPr="00215354">
        <w:rPr>
          <w:rFonts w:ascii="Arial" w:hAnsi="Arial" w:cs="Arial"/>
          <w:color w:val="000000"/>
          <w:sz w:val="24"/>
          <w:szCs w:val="24"/>
        </w:rPr>
        <w:t>referral</w:t>
      </w:r>
      <w:r w:rsidR="00241AC0" w:rsidRPr="00215354">
        <w:rPr>
          <w:rFonts w:ascii="Arial" w:hAnsi="Arial" w:cs="Arial"/>
          <w:color w:val="000000"/>
          <w:sz w:val="24"/>
          <w:szCs w:val="24"/>
        </w:rPr>
        <w:t xml:space="preserve"> to LADO but may merit advice f</w:t>
      </w:r>
      <w:r w:rsidR="008C0587" w:rsidRPr="00215354">
        <w:rPr>
          <w:rFonts w:ascii="Arial" w:hAnsi="Arial" w:cs="Arial"/>
          <w:color w:val="000000"/>
          <w:sz w:val="24"/>
          <w:szCs w:val="24"/>
        </w:rPr>
        <w:t>ro</w:t>
      </w:r>
      <w:r w:rsidR="00241AC0" w:rsidRPr="00215354">
        <w:rPr>
          <w:rFonts w:ascii="Arial" w:hAnsi="Arial" w:cs="Arial"/>
          <w:color w:val="000000"/>
          <w:sz w:val="24"/>
          <w:szCs w:val="24"/>
        </w:rPr>
        <w:t xml:space="preserve">m the LADO or this is a pattern </w:t>
      </w:r>
      <w:r w:rsidR="008C0587" w:rsidRPr="00215354">
        <w:rPr>
          <w:rFonts w:ascii="Arial" w:hAnsi="Arial" w:cs="Arial"/>
          <w:color w:val="000000"/>
          <w:sz w:val="24"/>
          <w:szCs w:val="24"/>
        </w:rPr>
        <w:t>that</w:t>
      </w:r>
      <w:r w:rsidR="00241AC0" w:rsidRPr="00215354">
        <w:rPr>
          <w:rFonts w:ascii="Arial" w:hAnsi="Arial" w:cs="Arial"/>
          <w:color w:val="000000"/>
          <w:sz w:val="24"/>
          <w:szCs w:val="24"/>
        </w:rPr>
        <w:t xml:space="preserve"> now hits LADO referral</w:t>
      </w:r>
      <w:r w:rsidR="008C0587" w:rsidRPr="00215354">
        <w:rPr>
          <w:rFonts w:ascii="Arial" w:hAnsi="Arial" w:cs="Arial"/>
          <w:color w:val="000000"/>
          <w:sz w:val="24"/>
          <w:szCs w:val="24"/>
        </w:rPr>
        <w:t xml:space="preserve"> criteria</w:t>
      </w:r>
      <w:r w:rsidR="00241AC0" w:rsidRPr="00215354">
        <w:rPr>
          <w:rFonts w:ascii="Arial" w:hAnsi="Arial" w:cs="Arial"/>
          <w:color w:val="000000"/>
          <w:sz w:val="24"/>
          <w:szCs w:val="24"/>
        </w:rPr>
        <w:t xml:space="preserve">. Robust recording </w:t>
      </w:r>
      <w:r w:rsidR="008C0587" w:rsidRPr="00215354">
        <w:rPr>
          <w:rFonts w:ascii="Arial" w:hAnsi="Arial" w:cs="Arial"/>
          <w:color w:val="000000"/>
          <w:sz w:val="24"/>
          <w:szCs w:val="24"/>
        </w:rPr>
        <w:t>will</w:t>
      </w:r>
      <w:r w:rsidR="00241AC0" w:rsidRPr="00215354">
        <w:rPr>
          <w:rFonts w:ascii="Arial" w:hAnsi="Arial" w:cs="Arial"/>
          <w:color w:val="000000"/>
          <w:sz w:val="24"/>
          <w:szCs w:val="24"/>
        </w:rPr>
        <w:t xml:space="preserve"> take place including </w:t>
      </w:r>
      <w:r w:rsidR="008C0587" w:rsidRPr="00215354">
        <w:rPr>
          <w:rFonts w:ascii="Arial" w:hAnsi="Arial" w:cs="Arial"/>
          <w:color w:val="000000"/>
          <w:sz w:val="24"/>
          <w:szCs w:val="24"/>
        </w:rPr>
        <w:t xml:space="preserve">the </w:t>
      </w:r>
      <w:r w:rsidR="00241AC0" w:rsidRPr="00215354">
        <w:rPr>
          <w:rFonts w:ascii="Arial" w:hAnsi="Arial" w:cs="Arial"/>
          <w:color w:val="000000"/>
          <w:sz w:val="24"/>
          <w:szCs w:val="24"/>
        </w:rPr>
        <w:t>rationale for decision and action taken.</w:t>
      </w:r>
      <w:r w:rsidR="00241AC0" w:rsidRPr="0093758A">
        <w:rPr>
          <w:rFonts w:ascii="Arial" w:hAnsi="Arial" w:cs="Arial"/>
          <w:color w:val="000000"/>
        </w:rPr>
        <w:t xml:space="preserve"> </w:t>
      </w:r>
    </w:p>
    <w:p w14:paraId="773E807A" w14:textId="77777777" w:rsidR="004F79CF" w:rsidRPr="00871F8E" w:rsidRDefault="00241AC0" w:rsidP="0090415B">
      <w:pPr>
        <w:rPr>
          <w:rFonts w:ascii="Arial" w:hAnsi="Arial" w:cs="Arial"/>
          <w:color w:val="000000"/>
          <w:sz w:val="24"/>
          <w:szCs w:val="24"/>
        </w:rPr>
      </w:pPr>
      <w:r w:rsidRPr="00871F8E">
        <w:rPr>
          <w:rFonts w:ascii="Arial" w:hAnsi="Arial" w:cs="Arial"/>
          <w:color w:val="000000"/>
          <w:sz w:val="24"/>
          <w:szCs w:val="24"/>
        </w:rPr>
        <w:t xml:space="preserve">This will </w:t>
      </w:r>
      <w:r w:rsidR="008C0587" w:rsidRPr="00871F8E">
        <w:rPr>
          <w:rFonts w:ascii="Arial" w:hAnsi="Arial" w:cs="Arial"/>
          <w:color w:val="000000"/>
          <w:sz w:val="24"/>
          <w:szCs w:val="24"/>
        </w:rPr>
        <w:t xml:space="preserve">all be </w:t>
      </w:r>
      <w:r w:rsidRPr="00871F8E">
        <w:rPr>
          <w:rFonts w:ascii="Arial" w:hAnsi="Arial" w:cs="Arial"/>
          <w:color w:val="000000"/>
          <w:sz w:val="24"/>
          <w:szCs w:val="24"/>
        </w:rPr>
        <w:t xml:space="preserve">done </w:t>
      </w:r>
      <w:r w:rsidR="008C0587" w:rsidRPr="00871F8E">
        <w:rPr>
          <w:rFonts w:ascii="Arial" w:hAnsi="Arial" w:cs="Arial"/>
          <w:color w:val="000000"/>
          <w:sz w:val="24"/>
          <w:szCs w:val="24"/>
        </w:rPr>
        <w:t>discreetly</w:t>
      </w:r>
      <w:r w:rsidRPr="00871F8E">
        <w:rPr>
          <w:rFonts w:ascii="Arial" w:hAnsi="Arial" w:cs="Arial"/>
          <w:color w:val="000000"/>
          <w:sz w:val="24"/>
          <w:szCs w:val="24"/>
        </w:rPr>
        <w:t xml:space="preserve"> </w:t>
      </w:r>
      <w:r w:rsidR="00871F8E" w:rsidRPr="00871F8E">
        <w:rPr>
          <w:rFonts w:ascii="Arial" w:hAnsi="Arial" w:cs="Arial"/>
          <w:color w:val="000000"/>
          <w:sz w:val="24"/>
          <w:szCs w:val="24"/>
        </w:rPr>
        <w:t>and, on a need</w:t>
      </w:r>
      <w:r w:rsidR="00871F8E">
        <w:rPr>
          <w:rFonts w:ascii="Arial" w:hAnsi="Arial" w:cs="Arial"/>
          <w:color w:val="000000"/>
          <w:sz w:val="24"/>
          <w:szCs w:val="24"/>
        </w:rPr>
        <w:t>-</w:t>
      </w:r>
      <w:r w:rsidRPr="00871F8E">
        <w:rPr>
          <w:rFonts w:ascii="Arial" w:hAnsi="Arial" w:cs="Arial"/>
          <w:color w:val="000000"/>
          <w:sz w:val="24"/>
          <w:szCs w:val="24"/>
        </w:rPr>
        <w:t>to</w:t>
      </w:r>
      <w:r w:rsidR="00871F8E">
        <w:rPr>
          <w:rFonts w:ascii="Arial" w:hAnsi="Arial" w:cs="Arial"/>
          <w:color w:val="000000"/>
          <w:sz w:val="24"/>
          <w:szCs w:val="24"/>
        </w:rPr>
        <w:t>-</w:t>
      </w:r>
      <w:r w:rsidRPr="00871F8E">
        <w:rPr>
          <w:rFonts w:ascii="Arial" w:hAnsi="Arial" w:cs="Arial"/>
          <w:color w:val="000000"/>
          <w:sz w:val="24"/>
          <w:szCs w:val="24"/>
        </w:rPr>
        <w:t>know basis.</w:t>
      </w:r>
    </w:p>
    <w:p w14:paraId="5C6209A3" w14:textId="587F9C09" w:rsidR="004F57D9" w:rsidRPr="00DD30B8" w:rsidRDefault="00241AC0" w:rsidP="00965E97">
      <w:pPr>
        <w:rPr>
          <w:rStyle w:val="Hyperlink"/>
          <w:b/>
          <w:bCs/>
          <w:sz w:val="24"/>
          <w:szCs w:val="24"/>
        </w:rPr>
      </w:pPr>
      <w:r w:rsidRPr="00215354">
        <w:rPr>
          <w:rFonts w:ascii="Arial" w:hAnsi="Arial" w:cs="Arial"/>
          <w:sz w:val="24"/>
          <w:szCs w:val="24"/>
        </w:rPr>
        <w:t>We will use the reporting form – see appendix E (</w:t>
      </w:r>
      <w:r w:rsidR="004822CA" w:rsidRPr="00215354">
        <w:rPr>
          <w:rFonts w:ascii="Arial" w:hAnsi="Arial" w:cs="Arial"/>
          <w:sz w:val="24"/>
          <w:szCs w:val="24"/>
        </w:rPr>
        <w:t>Farrer</w:t>
      </w:r>
      <w:r w:rsidRPr="00215354">
        <w:rPr>
          <w:rFonts w:ascii="Arial" w:hAnsi="Arial" w:cs="Arial"/>
          <w:sz w:val="24"/>
          <w:szCs w:val="24"/>
        </w:rPr>
        <w:t xml:space="preserve"> toolkit)</w:t>
      </w:r>
      <w:r w:rsidR="00F33457" w:rsidRPr="00871F8E">
        <w:rPr>
          <w:rFonts w:ascii="Arial" w:hAnsi="Arial" w:cs="Arial"/>
          <w:color w:val="FF0000"/>
          <w:sz w:val="24"/>
          <w:szCs w:val="24"/>
        </w:rPr>
        <w:t xml:space="preserve"> </w:t>
      </w:r>
      <w:hyperlink r:id="rId139" w:history="1">
        <w:r w:rsidR="00965E97" w:rsidRPr="00DD30B8">
          <w:rPr>
            <w:rStyle w:val="Hyperlink"/>
            <w:b/>
            <w:bCs/>
            <w:sz w:val="24"/>
            <w:szCs w:val="24"/>
          </w:rPr>
          <w:t>Developing and implementing a low-level concerns policy: a guide for organisations which work with children (farrer.co.uk)</w:t>
        </w:r>
      </w:hyperlink>
    </w:p>
    <w:p w14:paraId="3818A528" w14:textId="77777777" w:rsidR="001A6D61" w:rsidRPr="0086468A" w:rsidRDefault="008D20AC">
      <w:pPr>
        <w:numPr>
          <w:ilvl w:val="0"/>
          <w:numId w:val="12"/>
        </w:numPr>
        <w:rPr>
          <w:rFonts w:ascii="Arial" w:eastAsia="Times New Roman" w:hAnsi="Arial" w:cs="Arial"/>
          <w:sz w:val="24"/>
          <w:szCs w:val="24"/>
          <w:lang w:eastAsia="en-GB"/>
        </w:rPr>
      </w:pPr>
      <w:r w:rsidRPr="0086468A">
        <w:rPr>
          <w:rFonts w:ascii="Arial" w:hAnsi="Arial" w:cs="Arial"/>
          <w:b/>
          <w:bCs/>
          <w:color w:val="7030A0"/>
          <w:sz w:val="28"/>
          <w:szCs w:val="28"/>
        </w:rPr>
        <w:t xml:space="preserve">Staff </w:t>
      </w:r>
      <w:r w:rsidR="009F55D3" w:rsidRPr="0086468A">
        <w:rPr>
          <w:rFonts w:ascii="Arial" w:hAnsi="Arial" w:cs="Arial"/>
          <w:b/>
          <w:bCs/>
          <w:color w:val="7030A0"/>
          <w:sz w:val="28"/>
          <w:szCs w:val="28"/>
        </w:rPr>
        <w:t>T</w:t>
      </w:r>
      <w:r w:rsidRPr="0086468A">
        <w:rPr>
          <w:rFonts w:ascii="Arial" w:hAnsi="Arial" w:cs="Arial"/>
          <w:b/>
          <w:bCs/>
          <w:color w:val="7030A0"/>
          <w:sz w:val="28"/>
          <w:szCs w:val="28"/>
        </w:rPr>
        <w:t>raining</w:t>
      </w:r>
      <w:r w:rsidR="009F55D3" w:rsidRPr="0086468A">
        <w:rPr>
          <w:rFonts w:ascii="Arial" w:hAnsi="Arial" w:cs="Arial"/>
          <w:b/>
          <w:bCs/>
          <w:color w:val="7030A0"/>
          <w:sz w:val="28"/>
          <w:szCs w:val="28"/>
        </w:rPr>
        <w:t xml:space="preserve"> and Induction</w:t>
      </w:r>
      <w:r w:rsidRPr="0086468A">
        <w:rPr>
          <w:rFonts w:ascii="Arial" w:eastAsia="Times New Roman" w:hAnsi="Arial" w:cs="Arial"/>
          <w:sz w:val="24"/>
          <w:szCs w:val="24"/>
          <w:lang w:eastAsia="en-GB"/>
        </w:rPr>
        <w:t xml:space="preserve"> </w:t>
      </w:r>
    </w:p>
    <w:p w14:paraId="2484BB70" w14:textId="49FD4DC8" w:rsidR="00646E25" w:rsidRPr="00871F8E" w:rsidRDefault="008D20AC" w:rsidP="0090415B">
      <w:pPr>
        <w:pStyle w:val="CM158"/>
      </w:pPr>
      <w:r w:rsidRPr="00871F8E">
        <w:t xml:space="preserve">It is important that all </w:t>
      </w:r>
      <w:r w:rsidR="000B3B58" w:rsidRPr="00871F8E">
        <w:t xml:space="preserve">operational </w:t>
      </w:r>
      <w:r w:rsidRPr="00871F8E">
        <w:t>staff</w:t>
      </w:r>
      <w:r w:rsidR="00155C7D" w:rsidRPr="00871F8E">
        <w:t>, including temporary</w:t>
      </w:r>
      <w:r w:rsidR="000B3B58" w:rsidRPr="00871F8E">
        <w:t xml:space="preserve"> and </w:t>
      </w:r>
      <w:r w:rsidR="00155C7D" w:rsidRPr="00871F8E">
        <w:t>volunteers,</w:t>
      </w:r>
      <w:r w:rsidRPr="00871F8E">
        <w:t xml:space="preserve"> have </w:t>
      </w:r>
      <w:r w:rsidR="009941E6" w:rsidRPr="00871F8E">
        <w:t xml:space="preserve">regular </w:t>
      </w:r>
      <w:r w:rsidRPr="00871F8E">
        <w:t>training to enable them to recognise the possible signs of abuse and neglect and to know what to do if they have a concern</w:t>
      </w:r>
      <w:r w:rsidR="00C14260" w:rsidRPr="00871F8E">
        <w:t xml:space="preserve">, including </w:t>
      </w:r>
      <w:r w:rsidR="00422066" w:rsidRPr="00871F8E">
        <w:t xml:space="preserve">dealing with Sexual Violence and Sexual harassment, </w:t>
      </w:r>
      <w:r w:rsidR="00C14260" w:rsidRPr="00871F8E">
        <w:t>Early</w:t>
      </w:r>
      <w:r w:rsidR="00A0468A">
        <w:t>/</w:t>
      </w:r>
      <w:r w:rsidR="00A0468A">
        <w:rPr>
          <w:color w:val="4EA72E"/>
        </w:rPr>
        <w:t>Family</w:t>
      </w:r>
      <w:r w:rsidR="00C14260">
        <w:rPr>
          <w:color w:val="4EA72E"/>
        </w:rPr>
        <w:t xml:space="preserve"> Help</w:t>
      </w:r>
      <w:r w:rsidR="00377492" w:rsidRPr="00871F8E">
        <w:t xml:space="preserve"> </w:t>
      </w:r>
      <w:r w:rsidR="000B3B58" w:rsidRPr="00871F8E">
        <w:t xml:space="preserve">responsibilities </w:t>
      </w:r>
      <w:r w:rsidR="00377492" w:rsidRPr="00871F8E">
        <w:t>and whistleblowing</w:t>
      </w:r>
      <w:r w:rsidRPr="00871F8E">
        <w:t xml:space="preserve">. </w:t>
      </w:r>
    </w:p>
    <w:p w14:paraId="13176B3E" w14:textId="77777777" w:rsidR="00646E25" w:rsidRPr="00871F8E" w:rsidRDefault="00646E25" w:rsidP="0090415B">
      <w:pPr>
        <w:pStyle w:val="CM158"/>
      </w:pPr>
    </w:p>
    <w:p w14:paraId="0479DBCE" w14:textId="3A0BF502" w:rsidR="00D43A3A" w:rsidRPr="00871F8E" w:rsidRDefault="004337EE" w:rsidP="0090415B">
      <w:pPr>
        <w:pStyle w:val="CM158"/>
        <w:rPr>
          <w:color w:val="FF0000"/>
        </w:rPr>
      </w:pPr>
      <w:r w:rsidRPr="00871F8E">
        <w:t>All staff</w:t>
      </w:r>
      <w:r w:rsidR="00D43A3A" w:rsidRPr="00871F8E">
        <w:t xml:space="preserve">, including </w:t>
      </w:r>
      <w:r w:rsidR="009F55D3" w:rsidRPr="00871F8E">
        <w:t>site staff</w:t>
      </w:r>
      <w:r w:rsidR="00646E25" w:rsidRPr="00871F8E">
        <w:t xml:space="preserve">, volunteers </w:t>
      </w:r>
      <w:r w:rsidR="009F55D3" w:rsidRPr="00871F8E">
        <w:t xml:space="preserve">and </w:t>
      </w:r>
      <w:r w:rsidR="00D43A3A" w:rsidRPr="00871F8E">
        <w:t>the Headteacher,</w:t>
      </w:r>
      <w:r w:rsidRPr="00871F8E">
        <w:t xml:space="preserve"> will be </w:t>
      </w:r>
      <w:r w:rsidR="00646E25" w:rsidRPr="00871F8E">
        <w:t xml:space="preserve">inducted in and then </w:t>
      </w:r>
      <w:r w:rsidRPr="00871F8E">
        <w:t>regularly trained in Safeguarding</w:t>
      </w:r>
      <w:r w:rsidR="00646E25" w:rsidRPr="00871F8E">
        <w:t xml:space="preserve">, including </w:t>
      </w:r>
      <w:r w:rsidR="00F81A01" w:rsidRPr="00871F8E">
        <w:t xml:space="preserve">sexual violence and harassment and </w:t>
      </w:r>
      <w:r w:rsidR="00646E25" w:rsidRPr="00871F8E">
        <w:t>online safety</w:t>
      </w:r>
      <w:r w:rsidR="00646E25" w:rsidRPr="00871F8E">
        <w:rPr>
          <w:b/>
          <w:bCs/>
        </w:rPr>
        <w:t>,</w:t>
      </w:r>
      <w:r w:rsidR="009941E6" w:rsidRPr="00871F8E">
        <w:t xml:space="preserve"> and </w:t>
      </w:r>
      <w:r w:rsidR="004D2542" w:rsidRPr="00871F8E">
        <w:t xml:space="preserve">be </w:t>
      </w:r>
      <w:r w:rsidR="009941E6" w:rsidRPr="00871F8E">
        <w:t xml:space="preserve">given </w:t>
      </w:r>
      <w:r w:rsidR="004D2542" w:rsidRPr="00871F8E">
        <w:t>regular</w:t>
      </w:r>
      <w:r w:rsidR="004D2542" w:rsidRPr="00871F8E">
        <w:rPr>
          <w:color w:val="00B050"/>
        </w:rPr>
        <w:t xml:space="preserve"> </w:t>
      </w:r>
      <w:r w:rsidR="004D2542" w:rsidRPr="00871F8E">
        <w:t>updates by the DSL team</w:t>
      </w:r>
      <w:r w:rsidR="009941E6" w:rsidRPr="00871F8E">
        <w:t xml:space="preserve"> in the </w:t>
      </w:r>
      <w:r w:rsidR="009941E6" w:rsidRPr="00215354">
        <w:t>form of email</w:t>
      </w:r>
      <w:r w:rsidR="004D2542" w:rsidRPr="00215354">
        <w:t>s</w:t>
      </w:r>
      <w:r w:rsidR="009941E6" w:rsidRPr="00215354">
        <w:t>/newsletter</w:t>
      </w:r>
      <w:r w:rsidR="00F3668F" w:rsidRPr="00215354">
        <w:t>s</w:t>
      </w:r>
      <w:r w:rsidR="009941E6" w:rsidRPr="00215354">
        <w:t>/</w:t>
      </w:r>
      <w:r w:rsidR="004D2542" w:rsidRPr="00215354">
        <w:t xml:space="preserve">1 min/ 7 min guides/input at </w:t>
      </w:r>
      <w:r w:rsidR="00215354" w:rsidRPr="00215354">
        <w:t xml:space="preserve">the beginning of </w:t>
      </w:r>
      <w:r w:rsidR="009941E6" w:rsidRPr="00215354">
        <w:t xml:space="preserve">staff </w:t>
      </w:r>
      <w:r w:rsidR="004822CA" w:rsidRPr="00215354">
        <w:t>meetings</w:t>
      </w:r>
      <w:r w:rsidR="00215354" w:rsidRPr="00215354">
        <w:t xml:space="preserve"> or via emails</w:t>
      </w:r>
      <w:r w:rsidR="004822CA" w:rsidRPr="00215354">
        <w:t>.</w:t>
      </w:r>
      <w:r w:rsidR="004822CA" w:rsidRPr="00871F8E">
        <w:rPr>
          <w:color w:val="FF0000"/>
        </w:rPr>
        <w:t xml:space="preserve"> </w:t>
      </w:r>
    </w:p>
    <w:p w14:paraId="51F21CBE" w14:textId="77777777" w:rsidR="00A55C6C" w:rsidRPr="00871F8E" w:rsidRDefault="00A55C6C" w:rsidP="00A55C6C">
      <w:pPr>
        <w:pStyle w:val="Default"/>
        <w:rPr>
          <w:b/>
          <w:bCs/>
          <w:color w:val="auto"/>
        </w:rPr>
      </w:pPr>
      <w:r w:rsidRPr="00871F8E">
        <w:t xml:space="preserve">WSCP advice is that all school </w:t>
      </w:r>
      <w:r w:rsidR="00B33A1E" w:rsidRPr="00871F8E">
        <w:t xml:space="preserve">staff receive Education specific basic </w:t>
      </w:r>
      <w:r w:rsidR="00646E25" w:rsidRPr="00871F8E">
        <w:t xml:space="preserve">safeguarding </w:t>
      </w:r>
      <w:r w:rsidR="00B33A1E" w:rsidRPr="00871F8E">
        <w:t>refresher</w:t>
      </w:r>
      <w:r w:rsidRPr="00871F8E">
        <w:t xml:space="preserve"> training once every 2 years</w:t>
      </w:r>
      <w:r w:rsidR="00F81A01" w:rsidRPr="00871F8E">
        <w:t xml:space="preserve"> with DSL team top ups in between</w:t>
      </w:r>
      <w:r w:rsidRPr="00871F8E">
        <w:t>.</w:t>
      </w:r>
      <w:r w:rsidR="00B33A1E" w:rsidRPr="00871F8E">
        <w:t xml:space="preserve"> Alongside Safer </w:t>
      </w:r>
      <w:r w:rsidR="00264734" w:rsidRPr="00871F8E">
        <w:t>W</w:t>
      </w:r>
      <w:r w:rsidR="00B33A1E" w:rsidRPr="00871F8E">
        <w:t xml:space="preserve">orking Practice Training </w:t>
      </w:r>
      <w:r w:rsidR="00646E25" w:rsidRPr="00871F8E">
        <w:t xml:space="preserve">also </w:t>
      </w:r>
      <w:r w:rsidR="00B33A1E" w:rsidRPr="00871F8E">
        <w:t>every 2 years</w:t>
      </w:r>
      <w:r w:rsidR="00F81A01" w:rsidRPr="00871F8E">
        <w:t xml:space="preserve"> with </w:t>
      </w:r>
      <w:r w:rsidR="00F81A01" w:rsidRPr="00871F8E">
        <w:rPr>
          <w:color w:val="auto"/>
        </w:rPr>
        <w:t>the</w:t>
      </w:r>
      <w:r w:rsidR="00646E25" w:rsidRPr="00871F8E">
        <w:rPr>
          <w:color w:val="auto"/>
        </w:rPr>
        <w:t xml:space="preserve"> headteacher issu</w:t>
      </w:r>
      <w:r w:rsidR="00F81A01" w:rsidRPr="00871F8E">
        <w:rPr>
          <w:color w:val="auto"/>
        </w:rPr>
        <w:t>ing</w:t>
      </w:r>
      <w:r w:rsidR="00646E25" w:rsidRPr="00871F8E">
        <w:rPr>
          <w:color w:val="auto"/>
        </w:rPr>
        <w:t xml:space="preserve"> regular code of conduct reminders to all </w:t>
      </w:r>
      <w:r w:rsidR="00646E25" w:rsidRPr="00871F8E">
        <w:rPr>
          <w:color w:val="auto"/>
        </w:rPr>
        <w:lastRenderedPageBreak/>
        <w:t>staff</w:t>
      </w:r>
      <w:r w:rsidR="00F81A01" w:rsidRPr="00871F8E">
        <w:rPr>
          <w:color w:val="auto"/>
        </w:rPr>
        <w:t xml:space="preserve"> in between</w:t>
      </w:r>
      <w:r w:rsidR="00646E25" w:rsidRPr="00871F8E">
        <w:rPr>
          <w:color w:val="auto"/>
        </w:rPr>
        <w:t>.</w:t>
      </w:r>
    </w:p>
    <w:p w14:paraId="5045739F" w14:textId="77777777" w:rsidR="00646E25" w:rsidRPr="00DD30B8" w:rsidRDefault="00646E25" w:rsidP="00646E25">
      <w:pPr>
        <w:pStyle w:val="Default"/>
        <w:rPr>
          <w:rStyle w:val="Hyperlink"/>
          <w:rFonts w:ascii="Calibri" w:eastAsia="Calibri" w:hAnsi="Calibri" w:cs="Times New Roman"/>
          <w:b/>
          <w:bCs/>
          <w:lang w:eastAsia="en-US"/>
        </w:rPr>
      </w:pPr>
      <w:r w:rsidRPr="00871F8E">
        <w:rPr>
          <w:color w:val="auto"/>
        </w:rPr>
        <w:t>All of our staff are aware of and trained in the following;</w:t>
      </w:r>
      <w:r w:rsidR="004B13B5" w:rsidRPr="00871F8E">
        <w:rPr>
          <w:color w:val="auto"/>
        </w:rPr>
        <w:t xml:space="preserve"> </w:t>
      </w:r>
      <w:r w:rsidRPr="00871F8E">
        <w:rPr>
          <w:color w:val="auto"/>
        </w:rPr>
        <w:t xml:space="preserve">Safer Working Practices in Education </w:t>
      </w:r>
      <w:r w:rsidR="007D0543" w:rsidRPr="00871F8E">
        <w:rPr>
          <w:color w:val="auto"/>
        </w:rPr>
        <w:t>G</w:t>
      </w:r>
      <w:r w:rsidRPr="00871F8E">
        <w:rPr>
          <w:color w:val="auto"/>
        </w:rPr>
        <w:t>uidance 2022</w:t>
      </w:r>
      <w:r w:rsidRPr="00871F8E">
        <w:t xml:space="preserve"> </w:t>
      </w:r>
      <w:hyperlink r:id="rId140" w:history="1">
        <w:r w:rsidRPr="00DD30B8">
          <w:rPr>
            <w:rStyle w:val="Hyperlink"/>
            <w:rFonts w:ascii="Calibri" w:eastAsia="Calibri" w:hAnsi="Calibri" w:cs="Times New Roman"/>
            <w:b/>
            <w:bCs/>
            <w:lang w:eastAsia="en-US"/>
          </w:rPr>
          <w:t>Home (saferrecruitmentconsortium.org)</w:t>
        </w:r>
      </w:hyperlink>
    </w:p>
    <w:p w14:paraId="1371895C" w14:textId="77777777" w:rsidR="00646E25" w:rsidRDefault="00646E25" w:rsidP="00A55C6C">
      <w:pPr>
        <w:pStyle w:val="Default"/>
        <w:rPr>
          <w:b/>
          <w:bCs/>
          <w:color w:val="00B050"/>
          <w:sz w:val="22"/>
          <w:szCs w:val="22"/>
        </w:rPr>
      </w:pPr>
    </w:p>
    <w:p w14:paraId="05AF45CC" w14:textId="77777777" w:rsidR="00AB2F43" w:rsidRPr="00E86579" w:rsidRDefault="00AB2F43" w:rsidP="00A55C6C">
      <w:pPr>
        <w:pStyle w:val="Default"/>
        <w:rPr>
          <w:color w:val="auto"/>
        </w:rPr>
      </w:pPr>
      <w:r w:rsidRPr="00E86579">
        <w:rPr>
          <w:color w:val="auto"/>
        </w:rPr>
        <w:t>All staff accessing the IT network and at least one governor will undertake cybersecurity training for Education staff.</w:t>
      </w:r>
    </w:p>
    <w:p w14:paraId="30155F81" w14:textId="77777777" w:rsidR="00AB2F43" w:rsidRPr="00871F8E" w:rsidRDefault="00AB2F43" w:rsidP="00A55C6C">
      <w:pPr>
        <w:pStyle w:val="Default"/>
        <w:rPr>
          <w:b/>
          <w:bCs/>
          <w:color w:val="00B050"/>
        </w:rPr>
      </w:pPr>
    </w:p>
    <w:p w14:paraId="3EFD9AC6" w14:textId="77777777" w:rsidR="00554482" w:rsidRPr="00FA26E0" w:rsidRDefault="00554482" w:rsidP="00554482">
      <w:pPr>
        <w:pStyle w:val="CM158"/>
        <w:rPr>
          <w:color w:val="00B050"/>
          <w:sz w:val="22"/>
          <w:szCs w:val="22"/>
        </w:rPr>
      </w:pPr>
      <w:r w:rsidRPr="00871F8E">
        <w:t xml:space="preserve">New staff and governors will receive an induction in safeguarding which includes the school’s child protection policy, </w:t>
      </w:r>
      <w:r w:rsidR="009360F9" w:rsidRPr="00871F8E">
        <w:t xml:space="preserve">appropriate parts of KCSIE, </w:t>
      </w:r>
      <w:r w:rsidRPr="00871F8E">
        <w:t>details of the DSL’s and their role, reporting and recording arrangements specific to the school, dates of their last training, the staff code of conduct</w:t>
      </w:r>
      <w:r w:rsidRPr="00871F8E">
        <w:rPr>
          <w:color w:val="000000"/>
        </w:rPr>
        <w:t>, CME</w:t>
      </w:r>
      <w:r w:rsidR="00AB2F43" w:rsidRPr="00871F8E">
        <w:rPr>
          <w:color w:val="000000"/>
        </w:rPr>
        <w:t>/absent students</w:t>
      </w:r>
      <w:r w:rsidRPr="00871F8E">
        <w:rPr>
          <w:color w:val="000000"/>
        </w:rPr>
        <w:t xml:space="preserve"> and behaviour policy and the whistleblowing policy</w:t>
      </w:r>
      <w:r w:rsidRPr="00315C26">
        <w:rPr>
          <w:color w:val="000000"/>
          <w:sz w:val="22"/>
          <w:szCs w:val="22"/>
        </w:rPr>
        <w:t xml:space="preserve">. </w:t>
      </w:r>
      <w:r w:rsidRPr="00871F8E">
        <w:rPr>
          <w:b/>
          <w:color w:val="000000"/>
        </w:rPr>
        <w:t>Staff will sign to say they ha</w:t>
      </w:r>
      <w:r w:rsidRPr="00871F8E">
        <w:rPr>
          <w:b/>
        </w:rPr>
        <w:t xml:space="preserve">ve received this and understood and will be tested to ensure </w:t>
      </w:r>
      <w:r w:rsidR="004822CA" w:rsidRPr="00871F8E">
        <w:rPr>
          <w:b/>
        </w:rPr>
        <w:t>comprehension.</w:t>
      </w:r>
      <w:r w:rsidR="00CD3FFA" w:rsidRPr="00871F8E">
        <w:rPr>
          <w:b/>
          <w:color w:val="00B050"/>
          <w:u w:val="single"/>
        </w:rPr>
        <w:t xml:space="preserve"> </w:t>
      </w:r>
    </w:p>
    <w:p w14:paraId="22277FA3" w14:textId="77777777" w:rsidR="00D226E2" w:rsidRPr="00D226E2" w:rsidRDefault="00D226E2" w:rsidP="00D226E2">
      <w:pPr>
        <w:pStyle w:val="Default"/>
      </w:pPr>
    </w:p>
    <w:p w14:paraId="605864A8" w14:textId="77777777" w:rsidR="00D226E2" w:rsidRPr="00871F8E" w:rsidRDefault="00D226E2" w:rsidP="00D226E2">
      <w:pPr>
        <w:pStyle w:val="Default"/>
        <w:rPr>
          <w:color w:val="auto"/>
        </w:rPr>
      </w:pPr>
      <w:r w:rsidRPr="00871F8E">
        <w:rPr>
          <w:color w:val="auto"/>
        </w:rPr>
        <w:t xml:space="preserve">Staff are trained to seek and record the voice of the child and take this into consideration when taking decisions. </w:t>
      </w:r>
      <w:r w:rsidR="002A497C" w:rsidRPr="00871F8E">
        <w:rPr>
          <w:color w:val="auto"/>
        </w:rPr>
        <w:t>However,</w:t>
      </w:r>
      <w:r w:rsidRPr="00871F8E">
        <w:rPr>
          <w:color w:val="auto"/>
        </w:rPr>
        <w:t xml:space="preserve"> there may be circumstances where we override the students wishes and feelings to act in their best interests e.g. in case of CSE</w:t>
      </w:r>
      <w:r w:rsidR="00264734" w:rsidRPr="00871F8E">
        <w:rPr>
          <w:color w:val="auto"/>
        </w:rPr>
        <w:t>/CCE</w:t>
      </w:r>
      <w:r w:rsidRPr="00871F8E">
        <w:rPr>
          <w:color w:val="auto"/>
        </w:rPr>
        <w:t xml:space="preserve"> where, as a result of perpetrator grooming, the student </w:t>
      </w:r>
      <w:r w:rsidR="004D2542" w:rsidRPr="00871F8E">
        <w:rPr>
          <w:color w:val="auto"/>
        </w:rPr>
        <w:t xml:space="preserve">states they </w:t>
      </w:r>
      <w:r w:rsidRPr="00871F8E">
        <w:rPr>
          <w:color w:val="auto"/>
        </w:rPr>
        <w:t>do not want any intervention.</w:t>
      </w:r>
    </w:p>
    <w:p w14:paraId="3A1A7612" w14:textId="77777777" w:rsidR="00D226E2" w:rsidRPr="00871F8E" w:rsidRDefault="00D226E2" w:rsidP="00D226E2">
      <w:pPr>
        <w:pStyle w:val="Default"/>
        <w:rPr>
          <w:sz w:val="28"/>
          <w:szCs w:val="28"/>
        </w:rPr>
      </w:pPr>
    </w:p>
    <w:p w14:paraId="24305FBE" w14:textId="77C331AE" w:rsidR="00F31030" w:rsidRPr="00871F8E" w:rsidRDefault="009E0816" w:rsidP="009E0816">
      <w:pPr>
        <w:pStyle w:val="Default"/>
        <w:rPr>
          <w:color w:val="FF0000"/>
        </w:rPr>
      </w:pPr>
      <w:r w:rsidRPr="00871F8E">
        <w:rPr>
          <w:color w:val="auto"/>
        </w:rPr>
        <w:t>Our staff are trained in ACEs Ad</w:t>
      </w:r>
      <w:r w:rsidR="007747E6" w:rsidRPr="00871F8E">
        <w:rPr>
          <w:color w:val="auto"/>
        </w:rPr>
        <w:t xml:space="preserve">verse Childhood Experiences, </w:t>
      </w:r>
      <w:r w:rsidR="004D2542" w:rsidRPr="00871F8E">
        <w:rPr>
          <w:color w:val="auto"/>
        </w:rPr>
        <w:t xml:space="preserve">and are </w:t>
      </w:r>
      <w:r w:rsidR="0022428E">
        <w:rPr>
          <w:color w:val="auto"/>
        </w:rPr>
        <w:t>aware the impact of trauma on behaviour etc</w:t>
      </w:r>
      <w:r w:rsidR="004D2542" w:rsidRPr="00871F8E">
        <w:rPr>
          <w:color w:val="auto"/>
        </w:rPr>
        <w:t xml:space="preserve">, </w:t>
      </w:r>
      <w:r w:rsidR="007747E6" w:rsidRPr="00871F8E">
        <w:rPr>
          <w:color w:val="auto"/>
        </w:rPr>
        <w:t xml:space="preserve">they </w:t>
      </w:r>
      <w:r w:rsidRPr="00871F8E">
        <w:rPr>
          <w:color w:val="auto"/>
        </w:rPr>
        <w:t xml:space="preserve">understand </w:t>
      </w:r>
      <w:r w:rsidR="007747E6" w:rsidRPr="00871F8E">
        <w:rPr>
          <w:color w:val="auto"/>
        </w:rPr>
        <w:t xml:space="preserve">and aim to work towards </w:t>
      </w:r>
      <w:r w:rsidRPr="00871F8E">
        <w:rPr>
          <w:color w:val="auto"/>
        </w:rPr>
        <w:t>trauma informed practice.</w:t>
      </w:r>
      <w:r w:rsidR="004D2542" w:rsidRPr="00871F8E">
        <w:rPr>
          <w:color w:val="auto"/>
        </w:rPr>
        <w:t xml:space="preserve"> </w:t>
      </w:r>
    </w:p>
    <w:p w14:paraId="6ED5AF46" w14:textId="77777777" w:rsidR="00991F42" w:rsidRPr="00871F8E" w:rsidRDefault="00991F42" w:rsidP="00F31030">
      <w:pPr>
        <w:pStyle w:val="Default"/>
      </w:pPr>
    </w:p>
    <w:p w14:paraId="16B1F390" w14:textId="77777777" w:rsidR="002F5D92" w:rsidRPr="00871F8E" w:rsidRDefault="009F55D3" w:rsidP="009F55D3">
      <w:pPr>
        <w:pStyle w:val="CM158"/>
      </w:pPr>
      <w:r w:rsidRPr="00871F8E">
        <w:t>DSL</w:t>
      </w:r>
      <w:r w:rsidR="00FA3878" w:rsidRPr="00871F8E">
        <w:t>’s</w:t>
      </w:r>
      <w:r w:rsidRPr="00871F8E">
        <w:t xml:space="preserve"> will re</w:t>
      </w:r>
      <w:r w:rsidR="00377492" w:rsidRPr="00871F8E">
        <w:t xml:space="preserve">ceive </w:t>
      </w:r>
      <w:r w:rsidR="00675A2F" w:rsidRPr="00871F8E">
        <w:t xml:space="preserve">face to face </w:t>
      </w:r>
      <w:r w:rsidR="00377492" w:rsidRPr="00871F8E">
        <w:t xml:space="preserve">training updated </w:t>
      </w:r>
      <w:r w:rsidRPr="00871F8E">
        <w:t>every two years</w:t>
      </w:r>
      <w:r w:rsidR="00377492" w:rsidRPr="00871F8E">
        <w:t>.</w:t>
      </w:r>
      <w:r w:rsidR="001973FC" w:rsidRPr="00871F8E">
        <w:t xml:space="preserve"> </w:t>
      </w:r>
      <w:r w:rsidR="00675A2F" w:rsidRPr="00871F8E">
        <w:t>They must also do</w:t>
      </w:r>
      <w:r w:rsidR="00377492" w:rsidRPr="00871F8E">
        <w:t xml:space="preserve"> Prevent</w:t>
      </w:r>
      <w:r w:rsidR="00675A2F" w:rsidRPr="00871F8E">
        <w:t xml:space="preserve"> training</w:t>
      </w:r>
      <w:r w:rsidR="00377492" w:rsidRPr="00871F8E">
        <w:t xml:space="preserve">. All </w:t>
      </w:r>
      <w:r w:rsidR="004822CA" w:rsidRPr="00871F8E">
        <w:t>DSLs</w:t>
      </w:r>
      <w:r w:rsidR="00377492" w:rsidRPr="00871F8E">
        <w:t xml:space="preserve"> are strongly </w:t>
      </w:r>
      <w:r w:rsidR="00377492" w:rsidRPr="00394A96">
        <w:rPr>
          <w:color w:val="000000"/>
        </w:rPr>
        <w:t>recommended</w:t>
      </w:r>
      <w:r w:rsidR="0022428E" w:rsidRPr="00394A96">
        <w:rPr>
          <w:color w:val="000000"/>
        </w:rPr>
        <w:t xml:space="preserve"> to attend the half termly DSL forums.</w:t>
      </w:r>
      <w:r w:rsidR="00377492" w:rsidRPr="00871F8E">
        <w:t xml:space="preserve"> </w:t>
      </w:r>
    </w:p>
    <w:p w14:paraId="43D99AC7" w14:textId="77777777" w:rsidR="002F5D92" w:rsidRPr="00871F8E" w:rsidRDefault="002F5D92" w:rsidP="009F55D3">
      <w:pPr>
        <w:pStyle w:val="CM158"/>
      </w:pPr>
    </w:p>
    <w:p w14:paraId="0E13985E" w14:textId="77777777" w:rsidR="002F5D92" w:rsidRPr="002A497C" w:rsidRDefault="002F5D92" w:rsidP="002F5D92">
      <w:pPr>
        <w:pStyle w:val="Default"/>
      </w:pPr>
      <w:r w:rsidRPr="00871F8E">
        <w:t>DSL’s</w:t>
      </w:r>
      <w:r w:rsidR="001973FC" w:rsidRPr="00871F8E">
        <w:t xml:space="preserve"> will be</w:t>
      </w:r>
      <w:r w:rsidR="009F55D3" w:rsidRPr="00871F8E">
        <w:t xml:space="preserve"> supported </w:t>
      </w:r>
      <w:r w:rsidR="001973FC" w:rsidRPr="00871F8E">
        <w:t>and encouraged to attend</w:t>
      </w:r>
      <w:r w:rsidR="009F55D3" w:rsidRPr="00871F8E">
        <w:t xml:space="preserve"> additional training to keep up to date</w:t>
      </w:r>
      <w:r w:rsidR="001973FC" w:rsidRPr="00871F8E">
        <w:t xml:space="preserve">, including </w:t>
      </w:r>
      <w:r w:rsidR="00377492" w:rsidRPr="00871F8E">
        <w:t xml:space="preserve">DSL </w:t>
      </w:r>
      <w:r w:rsidR="001973FC" w:rsidRPr="00871F8E">
        <w:t>forums</w:t>
      </w:r>
      <w:r w:rsidR="00F3668F" w:rsidRPr="00871F8E">
        <w:t>, sign up to WSCP E-bulletin</w:t>
      </w:r>
      <w:r w:rsidR="001973FC" w:rsidRPr="00871F8E">
        <w:t xml:space="preserve"> and </w:t>
      </w:r>
      <w:r w:rsidR="00377492" w:rsidRPr="00871F8E">
        <w:t xml:space="preserve">other </w:t>
      </w:r>
      <w:r w:rsidR="000D7150" w:rsidRPr="00871F8E">
        <w:t>multi-agency</w:t>
      </w:r>
      <w:r w:rsidR="00D2564A" w:rsidRPr="00871F8E">
        <w:t xml:space="preserve"> training offered by WSCP</w:t>
      </w:r>
      <w:r w:rsidR="00282E90" w:rsidRPr="00871F8E">
        <w:t xml:space="preserve"> and the </w:t>
      </w:r>
      <w:r w:rsidR="00282E90" w:rsidRPr="002A497C">
        <w:t>Safeguarding Advisor</w:t>
      </w:r>
      <w:r w:rsidR="001973FC" w:rsidRPr="002A497C">
        <w:t>.</w:t>
      </w:r>
      <w:r w:rsidR="009F55D3" w:rsidRPr="002A497C">
        <w:t xml:space="preserve"> </w:t>
      </w:r>
      <w:r w:rsidR="007D6BAF" w:rsidRPr="002A497C">
        <w:t>Specifically they are</w:t>
      </w:r>
      <w:r w:rsidRPr="002A497C">
        <w:t xml:space="preserve"> encouraged to attend specific Domestic Abuse training</w:t>
      </w:r>
      <w:r w:rsidR="007D6BAF" w:rsidRPr="002A497C">
        <w:t>,</w:t>
      </w:r>
      <w:r w:rsidRPr="002A497C">
        <w:t xml:space="preserve"> before signing up to Operation Encompass</w:t>
      </w:r>
      <w:r w:rsidR="007D6BAF" w:rsidRPr="002A497C">
        <w:t>, and</w:t>
      </w:r>
      <w:r w:rsidRPr="002A497C">
        <w:t xml:space="preserve"> specific Online Safety training.</w:t>
      </w:r>
    </w:p>
    <w:p w14:paraId="20C8F9FC" w14:textId="77777777" w:rsidR="009F55D3" w:rsidRPr="00DD30B8" w:rsidRDefault="00AB5089" w:rsidP="009F55D3">
      <w:pPr>
        <w:pStyle w:val="CM158"/>
        <w:rPr>
          <w:rStyle w:val="Hyperlink"/>
          <w:rFonts w:ascii="Calibri" w:eastAsia="Calibri" w:hAnsi="Calibri" w:cs="Times New Roman"/>
          <w:bCs/>
          <w:lang w:eastAsia="en-US"/>
        </w:rPr>
      </w:pPr>
      <w:r w:rsidRPr="002A497C">
        <w:t xml:space="preserve">For further info </w:t>
      </w:r>
      <w:r w:rsidR="002C4702" w:rsidRPr="002A497C">
        <w:t xml:space="preserve">on </w:t>
      </w:r>
      <w:r w:rsidR="00646E25" w:rsidRPr="002A497C">
        <w:t xml:space="preserve">multi agency </w:t>
      </w:r>
      <w:r w:rsidR="002C4702" w:rsidRPr="002A497C">
        <w:t>free face to face or recorded</w:t>
      </w:r>
      <w:r w:rsidR="00155C7D" w:rsidRPr="002A497C">
        <w:t xml:space="preserve"> courses </w:t>
      </w:r>
      <w:r w:rsidRPr="002A497C">
        <w:t xml:space="preserve">see </w:t>
      </w:r>
      <w:hyperlink r:id="rId141" w:history="1">
        <w:r w:rsidR="00991F42" w:rsidRPr="00DD30B8">
          <w:rPr>
            <w:rStyle w:val="Hyperlink"/>
            <w:rFonts w:ascii="Calibri" w:eastAsia="Calibri" w:hAnsi="Calibri" w:cs="Times New Roman"/>
            <w:b/>
            <w:bCs/>
            <w:lang w:eastAsia="en-US"/>
          </w:rPr>
          <w:t>Schools, Colleges, Learning &amp; Development • Wakefield Safeguarding Children (wakefieldscp.org.uk)</w:t>
        </w:r>
      </w:hyperlink>
    </w:p>
    <w:p w14:paraId="592AF5FD" w14:textId="77777777" w:rsidR="009F55D3" w:rsidRDefault="009F55D3" w:rsidP="009F55D3">
      <w:pPr>
        <w:pStyle w:val="CM158"/>
        <w:rPr>
          <w:sz w:val="22"/>
          <w:szCs w:val="22"/>
        </w:rPr>
      </w:pPr>
    </w:p>
    <w:p w14:paraId="602BC2A6" w14:textId="77777777" w:rsidR="009F55D3" w:rsidRPr="002A497C" w:rsidRDefault="00264734" w:rsidP="009F55D3">
      <w:pPr>
        <w:pStyle w:val="CM158"/>
      </w:pPr>
      <w:r w:rsidRPr="002A497C">
        <w:t>All g</w:t>
      </w:r>
      <w:r w:rsidR="009F55D3" w:rsidRPr="002A497C">
        <w:t xml:space="preserve">overnors will receive </w:t>
      </w:r>
      <w:r w:rsidR="009F55D3" w:rsidRPr="002A497C">
        <w:rPr>
          <w:i/>
          <w:iCs/>
          <w:u w:val="single"/>
        </w:rPr>
        <w:t>strategic</w:t>
      </w:r>
      <w:r w:rsidR="000B3B58" w:rsidRPr="002A497C">
        <w:rPr>
          <w:i/>
          <w:iCs/>
          <w:u w:val="single"/>
        </w:rPr>
        <w:t xml:space="preserve"> level</w:t>
      </w:r>
      <w:r w:rsidR="009F55D3" w:rsidRPr="002A497C">
        <w:t xml:space="preserve"> safeguarding training</w:t>
      </w:r>
      <w:r w:rsidRPr="002A497C">
        <w:t xml:space="preserve"> every 2 years</w:t>
      </w:r>
      <w:r w:rsidR="009F55D3" w:rsidRPr="002A497C">
        <w:t xml:space="preserve">. </w:t>
      </w:r>
      <w:r w:rsidR="000B3B58" w:rsidRPr="002A497C">
        <w:t>The DSL team may invite governors to any staff operational training/ include them in staff safeguarding newsletters etc, whilst acknowledging this just for interest/understanding and is in addition to the strategic level training they require.</w:t>
      </w:r>
    </w:p>
    <w:p w14:paraId="09D74F0C" w14:textId="1655C5E4" w:rsidR="000B3B58" w:rsidRPr="002A497C" w:rsidRDefault="000B3B58" w:rsidP="000B3B58">
      <w:pPr>
        <w:pStyle w:val="Default"/>
        <w:rPr>
          <w:color w:val="FF0000"/>
        </w:rPr>
      </w:pPr>
      <w:r w:rsidRPr="002A497C">
        <w:rPr>
          <w:color w:val="auto"/>
        </w:rPr>
        <w:t xml:space="preserve">DSL team also provide governors with regular </w:t>
      </w:r>
      <w:r w:rsidRPr="00394A96">
        <w:t>strategic reports</w:t>
      </w:r>
      <w:r w:rsidR="0022428E" w:rsidRPr="00394A96">
        <w:t xml:space="preserve"> and action plan from audits</w:t>
      </w:r>
      <w:r w:rsidRPr="00394A96">
        <w:t>.</w:t>
      </w:r>
      <w:r w:rsidRPr="0022428E">
        <w:rPr>
          <w:color w:val="00B050"/>
        </w:rPr>
        <w:t xml:space="preserve"> </w:t>
      </w:r>
    </w:p>
    <w:p w14:paraId="240032B0" w14:textId="77777777" w:rsidR="007D6BAF" w:rsidRPr="002A497C" w:rsidRDefault="007D6BAF" w:rsidP="00377492">
      <w:pPr>
        <w:pStyle w:val="Default"/>
      </w:pPr>
    </w:p>
    <w:p w14:paraId="36A54DAC" w14:textId="77777777" w:rsidR="00377492" w:rsidRPr="0041183B" w:rsidRDefault="00377492" w:rsidP="00377492">
      <w:pPr>
        <w:pStyle w:val="Default"/>
        <w:rPr>
          <w:color w:val="C00000"/>
        </w:rPr>
      </w:pPr>
      <w:r w:rsidRPr="002A497C">
        <w:t xml:space="preserve">Headteacher and Chair of Governors are encouraged to undertake managing allegations against staff </w:t>
      </w:r>
      <w:r w:rsidRPr="002A497C">
        <w:rPr>
          <w:color w:val="auto"/>
        </w:rPr>
        <w:t>training</w:t>
      </w:r>
      <w:r w:rsidR="000B3B58" w:rsidRPr="002A497C">
        <w:rPr>
          <w:color w:val="auto"/>
        </w:rPr>
        <w:t>/ or to have read and understood Part 4 of KCSIE</w:t>
      </w:r>
      <w:r w:rsidR="00646E25" w:rsidRPr="002A497C">
        <w:rPr>
          <w:color w:val="auto"/>
        </w:rPr>
        <w:t xml:space="preserve">. Any member of staff involved in </w:t>
      </w:r>
      <w:r w:rsidR="00554482" w:rsidRPr="002A497C">
        <w:rPr>
          <w:color w:val="auto"/>
        </w:rPr>
        <w:t>r</w:t>
      </w:r>
      <w:r w:rsidR="00646E25" w:rsidRPr="002A497C">
        <w:rPr>
          <w:color w:val="auto"/>
        </w:rPr>
        <w:t xml:space="preserve">ecruitment </w:t>
      </w:r>
      <w:r w:rsidR="00554482" w:rsidRPr="002A497C">
        <w:rPr>
          <w:color w:val="auto"/>
        </w:rPr>
        <w:t xml:space="preserve">of staff/interview panels etc </w:t>
      </w:r>
      <w:r w:rsidR="00646E25" w:rsidRPr="002A497C">
        <w:rPr>
          <w:color w:val="auto"/>
        </w:rPr>
        <w:t xml:space="preserve">is encouraged to </w:t>
      </w:r>
      <w:r w:rsidR="00554482" w:rsidRPr="002A497C">
        <w:rPr>
          <w:color w:val="auto"/>
        </w:rPr>
        <w:t xml:space="preserve">read part 3 of KCSIE and </w:t>
      </w:r>
      <w:r w:rsidR="00646E25" w:rsidRPr="002A497C">
        <w:rPr>
          <w:color w:val="auto"/>
        </w:rPr>
        <w:t xml:space="preserve">undertake the Safer Recruitment </w:t>
      </w:r>
      <w:r w:rsidR="00554482" w:rsidRPr="002A497C">
        <w:rPr>
          <w:color w:val="auto"/>
        </w:rPr>
        <w:t xml:space="preserve">training – at least one member of interview panel must be trained. </w:t>
      </w:r>
      <w:r w:rsidR="00554482" w:rsidRPr="0041183B">
        <w:rPr>
          <w:color w:val="C00000"/>
        </w:rPr>
        <w:t xml:space="preserve">WSCP recommend Safer Recruitment Consortium as the provider (this course is offered through Wakefield </w:t>
      </w:r>
      <w:r w:rsidR="00F62E28" w:rsidRPr="0041183B">
        <w:rPr>
          <w:color w:val="C00000"/>
        </w:rPr>
        <w:t>Education Services</w:t>
      </w:r>
      <w:r w:rsidR="00554482" w:rsidRPr="0041183B">
        <w:rPr>
          <w:color w:val="C00000"/>
        </w:rPr>
        <w:t>)</w:t>
      </w:r>
    </w:p>
    <w:p w14:paraId="7EA1A11D" w14:textId="77777777" w:rsidR="009F55D3" w:rsidRPr="002A497C" w:rsidRDefault="009F55D3" w:rsidP="009F55D3">
      <w:pPr>
        <w:pStyle w:val="Default"/>
      </w:pPr>
    </w:p>
    <w:p w14:paraId="19AEC961" w14:textId="77777777" w:rsidR="009F55D3" w:rsidRPr="002A497C" w:rsidRDefault="009F55D3" w:rsidP="009F55D3">
      <w:pPr>
        <w:pStyle w:val="Default"/>
        <w:rPr>
          <w:color w:val="auto"/>
        </w:rPr>
      </w:pPr>
      <w:r w:rsidRPr="002A497C">
        <w:rPr>
          <w:color w:val="auto"/>
        </w:rPr>
        <w:t xml:space="preserve">All training will be </w:t>
      </w:r>
      <w:r w:rsidR="000B3B58" w:rsidRPr="002A497C">
        <w:rPr>
          <w:color w:val="auto"/>
        </w:rPr>
        <w:t>noted in the training file</w:t>
      </w:r>
      <w:r w:rsidR="00A55C6C" w:rsidRPr="002A497C">
        <w:rPr>
          <w:color w:val="auto"/>
        </w:rPr>
        <w:t>, including sign in sheets,</w:t>
      </w:r>
      <w:r w:rsidRPr="002A497C">
        <w:rPr>
          <w:color w:val="auto"/>
        </w:rPr>
        <w:t xml:space="preserve"> </w:t>
      </w:r>
      <w:r w:rsidR="000B3B58" w:rsidRPr="002A497C">
        <w:rPr>
          <w:color w:val="auto"/>
        </w:rPr>
        <w:t xml:space="preserve">certificates and test/quiz </w:t>
      </w:r>
      <w:r w:rsidR="002A497C" w:rsidRPr="002A497C">
        <w:rPr>
          <w:color w:val="auto"/>
        </w:rPr>
        <w:t>results,</w:t>
      </w:r>
      <w:r w:rsidR="000B3B58" w:rsidRPr="002A497C">
        <w:rPr>
          <w:color w:val="auto"/>
        </w:rPr>
        <w:t xml:space="preserve"> </w:t>
      </w:r>
      <w:r w:rsidRPr="002A497C">
        <w:rPr>
          <w:color w:val="auto"/>
        </w:rPr>
        <w:t>and monitored to flag in advance when updates are required.</w:t>
      </w:r>
      <w:r w:rsidR="00155C7D" w:rsidRPr="002A497C">
        <w:rPr>
          <w:color w:val="auto"/>
        </w:rPr>
        <w:t xml:space="preserve"> Any training done by third party or independent providers </w:t>
      </w:r>
      <w:r w:rsidR="00554482" w:rsidRPr="002A497C">
        <w:rPr>
          <w:color w:val="auto"/>
        </w:rPr>
        <w:t>MUST</w:t>
      </w:r>
      <w:r w:rsidR="00155C7D" w:rsidRPr="002A497C">
        <w:rPr>
          <w:color w:val="auto"/>
        </w:rPr>
        <w:t xml:space="preserve"> </w:t>
      </w:r>
      <w:r w:rsidR="006656D3" w:rsidRPr="002A497C">
        <w:rPr>
          <w:color w:val="auto"/>
        </w:rPr>
        <w:t>reflect local protocols and training</w:t>
      </w:r>
      <w:r w:rsidR="00155C7D" w:rsidRPr="002A497C">
        <w:rPr>
          <w:color w:val="auto"/>
        </w:rPr>
        <w:t xml:space="preserve"> minimum </w:t>
      </w:r>
      <w:r w:rsidR="002A497C" w:rsidRPr="002A497C">
        <w:rPr>
          <w:color w:val="auto"/>
        </w:rPr>
        <w:t>standards;</w:t>
      </w:r>
      <w:r w:rsidR="00554482" w:rsidRPr="002A497C">
        <w:rPr>
          <w:color w:val="auto"/>
        </w:rPr>
        <w:t xml:space="preserve"> a checklist is </w:t>
      </w:r>
      <w:r w:rsidR="004822CA" w:rsidRPr="002A497C">
        <w:rPr>
          <w:color w:val="auto"/>
        </w:rPr>
        <w:t>available.</w:t>
      </w:r>
    </w:p>
    <w:p w14:paraId="61703AD2" w14:textId="77777777" w:rsidR="00D43A3A" w:rsidRPr="002A497C" w:rsidRDefault="00D43A3A" w:rsidP="0090415B">
      <w:pPr>
        <w:pStyle w:val="CM158"/>
      </w:pPr>
    </w:p>
    <w:p w14:paraId="298D670D" w14:textId="5467B9F8" w:rsidR="0039074B" w:rsidRPr="002A497C" w:rsidRDefault="00FB13EF" w:rsidP="0090415B">
      <w:pPr>
        <w:pStyle w:val="CM158"/>
      </w:pPr>
      <w:r w:rsidRPr="002A497C">
        <w:t xml:space="preserve">The booklet ‘What to do if you’re worried a child is being abused’ 2015 </w:t>
      </w:r>
      <w:r w:rsidR="00CB4C06" w:rsidRPr="002A497C">
        <w:t xml:space="preserve">and Part One </w:t>
      </w:r>
      <w:r w:rsidR="004D70F2" w:rsidRPr="002A497C">
        <w:t xml:space="preserve">&amp; </w:t>
      </w:r>
      <w:r w:rsidR="004D70F2">
        <w:rPr>
          <w:color w:val="4EA72E"/>
        </w:rPr>
        <w:t>Annex</w:t>
      </w:r>
      <w:r w:rsidR="0012449D">
        <w:rPr>
          <w:color w:val="4EA72E"/>
        </w:rPr>
        <w:t xml:space="preserve"> A</w:t>
      </w:r>
      <w:r w:rsidR="00B82FD0" w:rsidRPr="002A497C">
        <w:t xml:space="preserve"> </w:t>
      </w:r>
      <w:r w:rsidR="00CB4C06" w:rsidRPr="002A497C">
        <w:t>of Keeping</w:t>
      </w:r>
      <w:r w:rsidR="00B82FD0" w:rsidRPr="002A497C">
        <w:t xml:space="preserve"> Children Safe in Education</w:t>
      </w:r>
      <w:r w:rsidR="00CB4C06" w:rsidRPr="002A497C">
        <w:t xml:space="preserve"> </w:t>
      </w:r>
      <w:r w:rsidR="00A019FF" w:rsidRPr="002A497C">
        <w:t>(</w:t>
      </w:r>
      <w:r w:rsidRPr="00215354">
        <w:t>is available on the staff notice board</w:t>
      </w:r>
      <w:r w:rsidR="009F55D3" w:rsidRPr="00215354">
        <w:t xml:space="preserve"> under safeguarding</w:t>
      </w:r>
      <w:r w:rsidRPr="00215354">
        <w:t>.</w:t>
      </w:r>
      <w:r w:rsidR="00A019FF" w:rsidRPr="00215354">
        <w:t>)</w:t>
      </w:r>
      <w:r w:rsidRPr="00215354">
        <w:t xml:space="preserve"> </w:t>
      </w:r>
      <w:r w:rsidR="00554482" w:rsidRPr="002A497C">
        <w:t xml:space="preserve">Relevant parts of </w:t>
      </w:r>
      <w:r w:rsidR="00646E25" w:rsidRPr="002A497C">
        <w:t xml:space="preserve">KCSIE </w:t>
      </w:r>
      <w:r w:rsidR="00554482" w:rsidRPr="002A497C">
        <w:t>are</w:t>
      </w:r>
      <w:r w:rsidR="00646E25" w:rsidRPr="002A497C">
        <w:t xml:space="preserve"> issued and understanding checked at the start of every academic year.</w:t>
      </w:r>
    </w:p>
    <w:p w14:paraId="30B7329E" w14:textId="77777777" w:rsidR="00D43A3A" w:rsidRPr="009E0816" w:rsidRDefault="00D43A3A" w:rsidP="00FB13EF">
      <w:pPr>
        <w:pStyle w:val="CM158"/>
        <w:rPr>
          <w:sz w:val="22"/>
          <w:szCs w:val="22"/>
        </w:rPr>
      </w:pPr>
    </w:p>
    <w:p w14:paraId="7F1DA984" w14:textId="295A88B3" w:rsidR="008D20AC" w:rsidRPr="002A497C" w:rsidRDefault="008D20AC" w:rsidP="0090415B">
      <w:pPr>
        <w:pStyle w:val="CM148"/>
        <w:rPr>
          <w:color w:val="000000"/>
        </w:rPr>
      </w:pPr>
      <w:r w:rsidRPr="002A497C">
        <w:t>Suppl</w:t>
      </w:r>
      <w:r w:rsidR="00377492" w:rsidRPr="002A497C">
        <w:t>y staff and other visitors in contact with students</w:t>
      </w:r>
      <w:r w:rsidRPr="002A497C">
        <w:t xml:space="preserve"> will be given the school’s </w:t>
      </w:r>
      <w:r w:rsidR="00377492" w:rsidRPr="0007788D">
        <w:t>Visitor</w:t>
      </w:r>
      <w:r w:rsidRPr="0007788D">
        <w:t xml:space="preserve"> Leaflet</w:t>
      </w:r>
      <w:r w:rsidR="00FB13EF" w:rsidRPr="0007788D">
        <w:t xml:space="preserve"> </w:t>
      </w:r>
      <w:r w:rsidR="00FB13EF" w:rsidRPr="002A497C">
        <w:rPr>
          <w:color w:val="000000"/>
        </w:rPr>
        <w:t xml:space="preserve">with </w:t>
      </w:r>
      <w:r w:rsidR="002A497C" w:rsidRPr="002A497C">
        <w:rPr>
          <w:color w:val="000000"/>
        </w:rPr>
        <w:lastRenderedPageBreak/>
        <w:t>a summary</w:t>
      </w:r>
      <w:r w:rsidR="00FB13EF" w:rsidRPr="002A497C">
        <w:rPr>
          <w:color w:val="000000"/>
        </w:rPr>
        <w:t xml:space="preserve"> of </w:t>
      </w:r>
      <w:r w:rsidR="00554482" w:rsidRPr="002A497C">
        <w:rPr>
          <w:color w:val="000000"/>
        </w:rPr>
        <w:t>key safeguarding information pertinent to the school</w:t>
      </w:r>
      <w:r w:rsidR="00FB13EF" w:rsidRPr="002A497C">
        <w:rPr>
          <w:color w:val="000000"/>
        </w:rPr>
        <w:t>.</w:t>
      </w:r>
      <w:r w:rsidR="00EE64D2" w:rsidRPr="002A497C">
        <w:rPr>
          <w:color w:val="000000"/>
        </w:rPr>
        <w:t xml:space="preserve"> </w:t>
      </w:r>
    </w:p>
    <w:p w14:paraId="2FFD3027" w14:textId="77777777" w:rsidR="00FA26E0" w:rsidRPr="002A497C" w:rsidRDefault="00FA26E0" w:rsidP="00FA26E0">
      <w:pPr>
        <w:pStyle w:val="Default"/>
      </w:pPr>
    </w:p>
    <w:p w14:paraId="1F2D241B" w14:textId="5DF84D57" w:rsidR="00FA26E0" w:rsidRPr="002A497C" w:rsidRDefault="00FA26E0" w:rsidP="00FA26E0">
      <w:pPr>
        <w:pStyle w:val="Default"/>
        <w:rPr>
          <w:color w:val="auto"/>
        </w:rPr>
      </w:pPr>
      <w:r w:rsidRPr="002A497C">
        <w:rPr>
          <w:color w:val="auto"/>
        </w:rPr>
        <w:t xml:space="preserve">We will check staff have understood the training received </w:t>
      </w:r>
      <w:r w:rsidR="004A74DC">
        <w:rPr>
          <w:color w:val="auto"/>
        </w:rPr>
        <w:t>through a quiz.</w:t>
      </w:r>
    </w:p>
    <w:p w14:paraId="21CEF4C8" w14:textId="77777777" w:rsidR="00FA26E0" w:rsidRPr="002A497C" w:rsidRDefault="00FA26E0" w:rsidP="00FA26E0">
      <w:pPr>
        <w:pStyle w:val="Default"/>
        <w:rPr>
          <w:color w:val="auto"/>
        </w:rPr>
      </w:pPr>
    </w:p>
    <w:p w14:paraId="309F3B51" w14:textId="77777777" w:rsidR="00FA26E0" w:rsidRPr="002A497C" w:rsidRDefault="00FA26E0" w:rsidP="00FA26E0">
      <w:pPr>
        <w:pStyle w:val="Default"/>
        <w:rPr>
          <w:color w:val="auto"/>
        </w:rPr>
      </w:pPr>
      <w:r w:rsidRPr="002A497C">
        <w:rPr>
          <w:color w:val="auto"/>
        </w:rPr>
        <w:t>Staff will have a safeguarding quiz question a</w:t>
      </w:r>
      <w:r w:rsidR="00554482" w:rsidRPr="002A497C">
        <w:rPr>
          <w:color w:val="auto"/>
        </w:rPr>
        <w:t>s part of every</w:t>
      </w:r>
      <w:r w:rsidRPr="002A497C">
        <w:rPr>
          <w:color w:val="auto"/>
        </w:rPr>
        <w:t xml:space="preserve"> staff meeting. </w:t>
      </w:r>
    </w:p>
    <w:p w14:paraId="69A93A3C" w14:textId="77777777" w:rsidR="007F3908" w:rsidRDefault="007F3908" w:rsidP="00FA26E0">
      <w:pPr>
        <w:pStyle w:val="Default"/>
        <w:rPr>
          <w:color w:val="FF0000"/>
        </w:rPr>
      </w:pPr>
    </w:p>
    <w:p w14:paraId="1C2BFEC5" w14:textId="77777777" w:rsidR="007F3908" w:rsidRPr="0086468A" w:rsidRDefault="0086468A">
      <w:pPr>
        <w:pStyle w:val="CM4"/>
        <w:numPr>
          <w:ilvl w:val="0"/>
          <w:numId w:val="12"/>
        </w:numPr>
        <w:spacing w:line="240" w:lineRule="auto"/>
        <w:ind w:right="117"/>
        <w:rPr>
          <w:rFonts w:eastAsia="Calibri"/>
          <w:b/>
          <w:bCs/>
          <w:color w:val="7030A0"/>
          <w:sz w:val="28"/>
          <w:szCs w:val="28"/>
        </w:rPr>
      </w:pPr>
      <w:r w:rsidRPr="0086468A">
        <w:rPr>
          <w:rFonts w:eastAsia="Calibri"/>
          <w:b/>
          <w:bCs/>
          <w:color w:val="7030A0"/>
          <w:sz w:val="28"/>
          <w:szCs w:val="28"/>
        </w:rPr>
        <w:t xml:space="preserve">Safer </w:t>
      </w:r>
      <w:r>
        <w:rPr>
          <w:rFonts w:eastAsia="Calibri"/>
          <w:b/>
          <w:bCs/>
          <w:color w:val="7030A0"/>
          <w:sz w:val="28"/>
          <w:szCs w:val="28"/>
        </w:rPr>
        <w:t>R</w:t>
      </w:r>
      <w:r w:rsidRPr="0086468A">
        <w:rPr>
          <w:rFonts w:eastAsia="Calibri"/>
          <w:b/>
          <w:bCs/>
          <w:color w:val="7030A0"/>
          <w:sz w:val="28"/>
          <w:szCs w:val="28"/>
        </w:rPr>
        <w:t>ecruitment</w:t>
      </w:r>
    </w:p>
    <w:p w14:paraId="5ED97F6A" w14:textId="77777777" w:rsidR="0086468A" w:rsidRPr="0086468A" w:rsidRDefault="0086468A" w:rsidP="0086468A">
      <w:pPr>
        <w:pStyle w:val="Default"/>
        <w:rPr>
          <w:rFonts w:eastAsia="Calibri"/>
        </w:rPr>
      </w:pPr>
    </w:p>
    <w:p w14:paraId="58F9FA05" w14:textId="77777777" w:rsidR="007F3908" w:rsidRPr="002A497C" w:rsidRDefault="007F3908" w:rsidP="007F3908">
      <w:pPr>
        <w:pStyle w:val="CM4"/>
        <w:spacing w:line="240" w:lineRule="auto"/>
        <w:ind w:right="117"/>
      </w:pPr>
      <w:r w:rsidRPr="002A497C">
        <w:t xml:space="preserve">Our school endeavours to ensure that we do our utmost to </w:t>
      </w:r>
      <w:r w:rsidRPr="00394A96">
        <w:rPr>
          <w:color w:val="000000"/>
        </w:rPr>
        <w:t xml:space="preserve">employ </w:t>
      </w:r>
      <w:r w:rsidR="00060DD1" w:rsidRPr="00394A96">
        <w:rPr>
          <w:color w:val="000000"/>
        </w:rPr>
        <w:t>suitable</w:t>
      </w:r>
      <w:r w:rsidRPr="00394A96">
        <w:rPr>
          <w:color w:val="000000"/>
        </w:rPr>
        <w:t xml:space="preserve"> staff</w:t>
      </w:r>
      <w:r w:rsidRPr="002A497C">
        <w:rPr>
          <w:color w:val="000000"/>
        </w:rPr>
        <w:t xml:space="preserve"> by following the guidance in Keeping Children Safe in Education</w:t>
      </w:r>
      <w:r w:rsidR="007D0543" w:rsidRPr="002A497C">
        <w:rPr>
          <w:color w:val="000000"/>
        </w:rPr>
        <w:t>,</w:t>
      </w:r>
      <w:r w:rsidRPr="002A497C">
        <w:rPr>
          <w:color w:val="000000"/>
        </w:rPr>
        <w:t xml:space="preserve"> together with WSCP and the</w:t>
      </w:r>
      <w:r w:rsidRPr="002A497C">
        <w:t xml:space="preserve"> school’s individual procedures.</w:t>
      </w:r>
    </w:p>
    <w:p w14:paraId="08F97CF8" w14:textId="77777777" w:rsidR="007F3908" w:rsidRPr="002A497C" w:rsidRDefault="007F3908" w:rsidP="007F3908">
      <w:pPr>
        <w:pStyle w:val="Default"/>
        <w:rPr>
          <w:color w:val="auto"/>
        </w:rPr>
      </w:pPr>
      <w:r w:rsidRPr="002A497C">
        <w:rPr>
          <w:color w:val="auto"/>
        </w:rPr>
        <w:t>At least one person on every interview panel will have undertaken Safer Recruitment training run by The Safer Recruitment Consortium which is provided locally and recommended by WSCP.</w:t>
      </w:r>
    </w:p>
    <w:p w14:paraId="663BDFD4" w14:textId="77777777" w:rsidR="007F3908" w:rsidRPr="002A497C" w:rsidRDefault="007F3908" w:rsidP="007F3908">
      <w:pPr>
        <w:pStyle w:val="Default"/>
        <w:rPr>
          <w:b/>
          <w:bCs/>
          <w:color w:val="00B050"/>
        </w:rPr>
      </w:pPr>
    </w:p>
    <w:p w14:paraId="2206A887" w14:textId="77777777" w:rsidR="007F3908" w:rsidRPr="002A497C" w:rsidRDefault="007F3908" w:rsidP="007F3908">
      <w:pPr>
        <w:pStyle w:val="Default"/>
      </w:pPr>
      <w:r w:rsidRPr="002A497C">
        <w:t xml:space="preserve">Recruitment, selection and pre-employment vetting is carried out in accordance with Keeping Children Safe in Education – Part 3.  </w:t>
      </w:r>
      <w:r w:rsidR="002A497C" w:rsidRPr="002A497C">
        <w:t>Including.</w:t>
      </w:r>
    </w:p>
    <w:p w14:paraId="747BF4B8" w14:textId="77777777" w:rsidR="007F3908" w:rsidRPr="002A497C" w:rsidRDefault="007F3908" w:rsidP="007F3908">
      <w:pPr>
        <w:pStyle w:val="Default"/>
      </w:pPr>
    </w:p>
    <w:p w14:paraId="52682117" w14:textId="77777777" w:rsidR="007F3908" w:rsidRPr="002A497C" w:rsidRDefault="007F3908">
      <w:pPr>
        <w:pStyle w:val="Default"/>
        <w:widowControl/>
        <w:numPr>
          <w:ilvl w:val="0"/>
          <w:numId w:val="24"/>
        </w:numPr>
        <w:adjustRightInd/>
      </w:pPr>
      <w:r w:rsidRPr="002A497C">
        <w:t>Recruitment and selection process</w:t>
      </w:r>
    </w:p>
    <w:p w14:paraId="7FCA5F12" w14:textId="77777777" w:rsidR="007F3908" w:rsidRPr="002A497C" w:rsidRDefault="007F3908">
      <w:pPr>
        <w:pStyle w:val="Default"/>
        <w:widowControl/>
        <w:numPr>
          <w:ilvl w:val="0"/>
          <w:numId w:val="24"/>
        </w:numPr>
        <w:adjustRightInd/>
      </w:pPr>
      <w:r w:rsidRPr="002A497C">
        <w:t xml:space="preserve">Pre-appointment and vetting checks, regulated activity and recording </w:t>
      </w:r>
      <w:r w:rsidR="004822CA" w:rsidRPr="002A497C">
        <w:t>information.</w:t>
      </w:r>
    </w:p>
    <w:p w14:paraId="11AE2F13" w14:textId="77777777" w:rsidR="007F3908" w:rsidRPr="002A497C" w:rsidRDefault="007F3908">
      <w:pPr>
        <w:pStyle w:val="Default"/>
        <w:widowControl/>
        <w:numPr>
          <w:ilvl w:val="0"/>
          <w:numId w:val="24"/>
        </w:numPr>
        <w:adjustRightInd/>
      </w:pPr>
      <w:r w:rsidRPr="002A497C">
        <w:t>Other checks that may be necessary for staff volunteers and others including the responsibilities on schools and colleges for children in other settings.</w:t>
      </w:r>
    </w:p>
    <w:p w14:paraId="6250B75A" w14:textId="77777777" w:rsidR="007F3908" w:rsidRPr="002A497C" w:rsidRDefault="007F3908">
      <w:pPr>
        <w:pStyle w:val="Default"/>
        <w:widowControl/>
        <w:numPr>
          <w:ilvl w:val="0"/>
          <w:numId w:val="24"/>
        </w:numPr>
        <w:adjustRightInd/>
      </w:pPr>
      <w:r w:rsidRPr="002A497C">
        <w:t xml:space="preserve">How to ensure ongoing safeguarding of children and the legal reporting duties on </w:t>
      </w:r>
      <w:r w:rsidR="004822CA" w:rsidRPr="002A497C">
        <w:t>employers</w:t>
      </w:r>
    </w:p>
    <w:p w14:paraId="4D96F486" w14:textId="77777777" w:rsidR="007F3908" w:rsidRPr="002A497C" w:rsidRDefault="007F3908" w:rsidP="007F3908">
      <w:pPr>
        <w:pStyle w:val="Default"/>
        <w:rPr>
          <w:rFonts w:eastAsia="Calibri"/>
        </w:rPr>
      </w:pPr>
    </w:p>
    <w:p w14:paraId="332FAA0C" w14:textId="77777777" w:rsidR="007F3908" w:rsidRPr="002A497C" w:rsidRDefault="007F3908" w:rsidP="007F3908">
      <w:pPr>
        <w:pStyle w:val="Default"/>
        <w:rPr>
          <w:color w:val="auto"/>
        </w:rPr>
      </w:pPr>
      <w:r w:rsidRPr="002A497C">
        <w:rPr>
          <w:color w:val="auto"/>
        </w:rPr>
        <w:t xml:space="preserve">CV’s will not be accepted as part of the application </w:t>
      </w:r>
      <w:r w:rsidR="004822CA" w:rsidRPr="002A497C">
        <w:rPr>
          <w:color w:val="auto"/>
        </w:rPr>
        <w:t>process.</w:t>
      </w:r>
    </w:p>
    <w:p w14:paraId="469B6161" w14:textId="77777777" w:rsidR="007F3908" w:rsidRPr="002A497C" w:rsidRDefault="007F3908" w:rsidP="007F3908">
      <w:pPr>
        <w:pStyle w:val="Default"/>
        <w:rPr>
          <w:color w:val="auto"/>
        </w:rPr>
      </w:pPr>
    </w:p>
    <w:p w14:paraId="51F3A9F8" w14:textId="77777777" w:rsidR="007F3908" w:rsidRPr="002A497C" w:rsidRDefault="007F3908" w:rsidP="007F3908">
      <w:pPr>
        <w:pStyle w:val="Default"/>
        <w:rPr>
          <w:color w:val="auto"/>
        </w:rPr>
      </w:pPr>
      <w:r w:rsidRPr="002A497C">
        <w:rPr>
          <w:color w:val="auto"/>
        </w:rPr>
        <w:t xml:space="preserve">Self-disclosure information on applicants obtained prior to shortlisting will not be used as part of the shortlisting </w:t>
      </w:r>
      <w:r w:rsidR="004822CA" w:rsidRPr="002A497C">
        <w:rPr>
          <w:color w:val="auto"/>
        </w:rPr>
        <w:t>process.</w:t>
      </w:r>
    </w:p>
    <w:p w14:paraId="0BCC5FDF" w14:textId="77777777" w:rsidR="007F3908" w:rsidRPr="002A497C" w:rsidRDefault="007F3908" w:rsidP="007F3908">
      <w:pPr>
        <w:pStyle w:val="Default"/>
        <w:rPr>
          <w:color w:val="auto"/>
        </w:rPr>
      </w:pPr>
    </w:p>
    <w:p w14:paraId="3A869A25" w14:textId="77777777" w:rsidR="007F3908" w:rsidRPr="002A497C" w:rsidRDefault="007F3908" w:rsidP="007F3908">
      <w:pPr>
        <w:pStyle w:val="Default"/>
        <w:rPr>
          <w:color w:val="auto"/>
        </w:rPr>
      </w:pPr>
      <w:r w:rsidRPr="002A497C">
        <w:rPr>
          <w:color w:val="auto"/>
        </w:rPr>
        <w:t xml:space="preserve">Online searches </w:t>
      </w:r>
      <w:r w:rsidR="00CD3FFA" w:rsidRPr="002A497C">
        <w:rPr>
          <w:color w:val="auto"/>
        </w:rPr>
        <w:t xml:space="preserve">of publicly available information </w:t>
      </w:r>
      <w:r w:rsidRPr="002A497C">
        <w:rPr>
          <w:color w:val="auto"/>
        </w:rPr>
        <w:t xml:space="preserve">will be carried out as part of the </w:t>
      </w:r>
      <w:r w:rsidR="004822CA" w:rsidRPr="002A497C">
        <w:rPr>
          <w:color w:val="auto"/>
        </w:rPr>
        <w:t>school’s</w:t>
      </w:r>
      <w:r w:rsidRPr="002A497C">
        <w:rPr>
          <w:color w:val="auto"/>
        </w:rPr>
        <w:t xml:space="preserve"> due diligence on shortlisted candidates</w:t>
      </w:r>
      <w:r w:rsidR="00CD3FFA" w:rsidRPr="002A497C">
        <w:rPr>
          <w:color w:val="auto"/>
        </w:rPr>
        <w:t xml:space="preserve"> and </w:t>
      </w:r>
      <w:r w:rsidR="005F2CB6" w:rsidRPr="002A497C">
        <w:rPr>
          <w:color w:val="auto"/>
        </w:rPr>
        <w:t xml:space="preserve">the </w:t>
      </w:r>
      <w:r w:rsidR="00CD3FFA" w:rsidRPr="002A497C">
        <w:rPr>
          <w:color w:val="auto"/>
        </w:rPr>
        <w:t>candidate will be made aware of this.</w:t>
      </w:r>
    </w:p>
    <w:p w14:paraId="58D456C1" w14:textId="77777777" w:rsidR="007F3908" w:rsidRPr="002A497C" w:rsidRDefault="007F3908" w:rsidP="007F3908">
      <w:pPr>
        <w:pStyle w:val="Default"/>
        <w:rPr>
          <w:color w:val="auto"/>
        </w:rPr>
      </w:pPr>
    </w:p>
    <w:p w14:paraId="651117BB" w14:textId="77777777" w:rsidR="007F3908" w:rsidRPr="00060DD1" w:rsidRDefault="007F3908" w:rsidP="007F3908">
      <w:pPr>
        <w:pStyle w:val="Default"/>
        <w:rPr>
          <w:color w:val="00B050"/>
        </w:rPr>
      </w:pPr>
      <w:r w:rsidRPr="002A497C">
        <w:rPr>
          <w:color w:val="auto"/>
        </w:rPr>
        <w:t xml:space="preserve">References will be sought before interview so any concerns can be explored with the applicant at </w:t>
      </w:r>
      <w:r w:rsidRPr="00394A96">
        <w:t xml:space="preserve">interview along with any gaps or inconsistencies from their application form. </w:t>
      </w:r>
      <w:r w:rsidR="00060DD1" w:rsidRPr="00394A96">
        <w:t>We will always seek at least 2 references.</w:t>
      </w:r>
    </w:p>
    <w:p w14:paraId="5BC8572B" w14:textId="77777777" w:rsidR="007F3908" w:rsidRPr="002A497C" w:rsidRDefault="007F3908" w:rsidP="007F3908">
      <w:pPr>
        <w:pStyle w:val="Default"/>
        <w:rPr>
          <w:color w:val="auto"/>
        </w:rPr>
      </w:pPr>
    </w:p>
    <w:p w14:paraId="2FC4FE97" w14:textId="77777777" w:rsidR="007F3908" w:rsidRPr="002A497C" w:rsidRDefault="007F3908" w:rsidP="007F3908">
      <w:pPr>
        <w:pStyle w:val="Default"/>
        <w:rPr>
          <w:color w:val="auto"/>
        </w:rPr>
      </w:pPr>
      <w:r w:rsidRPr="002A497C">
        <w:rPr>
          <w:color w:val="auto"/>
        </w:rPr>
        <w:t xml:space="preserve">All offers of employment will be conditional upon satisfactory completion of the pre-employment checks applicable for the </w:t>
      </w:r>
      <w:r w:rsidR="004822CA" w:rsidRPr="002A497C">
        <w:rPr>
          <w:color w:val="auto"/>
        </w:rPr>
        <w:t>role.</w:t>
      </w:r>
    </w:p>
    <w:p w14:paraId="3367A4E6" w14:textId="77777777" w:rsidR="007F3908" w:rsidRPr="002A497C" w:rsidRDefault="007F3908" w:rsidP="007F3908">
      <w:pPr>
        <w:pStyle w:val="Default"/>
        <w:rPr>
          <w:color w:val="auto"/>
        </w:rPr>
      </w:pPr>
    </w:p>
    <w:p w14:paraId="2A2DCE51" w14:textId="1AF330AB" w:rsidR="007F3908" w:rsidRPr="002A497C" w:rsidRDefault="007F3908" w:rsidP="007F3908">
      <w:pPr>
        <w:pStyle w:val="Default"/>
      </w:pPr>
      <w:r w:rsidRPr="002A497C">
        <w:t xml:space="preserve">To comply with the DBS code of practice and Under </w:t>
      </w:r>
      <w:r w:rsidR="00BC1C91">
        <w:rPr>
          <w:color w:val="4EA72E"/>
        </w:rPr>
        <w:t>Data Protection Laws</w:t>
      </w:r>
      <w:r w:rsidRPr="002A497C">
        <w:t xml:space="preserve"> we will not keep the original or copies of DBS certificates.</w:t>
      </w:r>
    </w:p>
    <w:p w14:paraId="3A50CD32" w14:textId="77777777" w:rsidR="007F3908" w:rsidRPr="002A497C" w:rsidRDefault="007F3908" w:rsidP="007F3908">
      <w:pPr>
        <w:pStyle w:val="Default"/>
      </w:pPr>
    </w:p>
    <w:p w14:paraId="48DCD3DA" w14:textId="5A644E8D" w:rsidR="007F3908" w:rsidRPr="002A497C" w:rsidRDefault="007F3908" w:rsidP="007F3908">
      <w:pPr>
        <w:pStyle w:val="Default"/>
        <w:rPr>
          <w:i/>
          <w:iCs/>
          <w:color w:val="auto"/>
        </w:rPr>
      </w:pPr>
      <w:r w:rsidRPr="002A497C">
        <w:rPr>
          <w:color w:val="auto"/>
        </w:rPr>
        <w:t xml:space="preserve">The Single Central Record is maintained in accordance with Keeping Children Safe in Education Part 3. </w:t>
      </w:r>
      <w:r w:rsidRPr="002A497C">
        <w:rPr>
          <w:i/>
          <w:iCs/>
          <w:color w:val="auto"/>
        </w:rPr>
        <w:t>template available fr</w:t>
      </w:r>
      <w:r w:rsidRPr="00DD30B8">
        <w:t>o</w:t>
      </w:r>
      <w:r w:rsidRPr="00DD30B8">
        <w:rPr>
          <w:lang w:eastAsia="en-US"/>
        </w:rPr>
        <w:t>m</w:t>
      </w:r>
      <w:r w:rsidRPr="00DD30B8">
        <w:rPr>
          <w:rStyle w:val="Hyperlink"/>
          <w:rFonts w:ascii="Calibri" w:eastAsia="Calibri" w:hAnsi="Calibri" w:cs="Times New Roman"/>
          <w:b/>
          <w:bCs/>
          <w:lang w:eastAsia="en-US"/>
        </w:rPr>
        <w:t xml:space="preserve"> </w:t>
      </w:r>
      <w:hyperlink r:id="rId142" w:history="1">
        <w:r w:rsidR="00A4388F" w:rsidRPr="00A4388F">
          <w:rPr>
            <w:rStyle w:val="Hyperlink"/>
            <w:rFonts w:ascii="Calibri" w:eastAsia="Calibri" w:hAnsi="Calibri" w:cs="Times New Roman"/>
            <w:b/>
            <w:bCs/>
            <w:lang w:eastAsia="en-US"/>
          </w:rPr>
          <w:t>Disclosure &amp; Barring Service | Wakefield Education Services</w:t>
        </w:r>
      </w:hyperlink>
    </w:p>
    <w:p w14:paraId="5AB8201F" w14:textId="77777777" w:rsidR="007F3908" w:rsidRPr="002A497C" w:rsidRDefault="007F3908" w:rsidP="007F3908">
      <w:pPr>
        <w:pStyle w:val="Default"/>
        <w:rPr>
          <w:color w:val="auto"/>
        </w:rPr>
      </w:pPr>
    </w:p>
    <w:p w14:paraId="64B51B81" w14:textId="77777777" w:rsidR="007F3908" w:rsidRPr="002A497C" w:rsidRDefault="007F3908" w:rsidP="007F3908">
      <w:pPr>
        <w:pStyle w:val="Default"/>
      </w:pPr>
      <w:r w:rsidRPr="002A497C">
        <w:t xml:space="preserve">We will obtain written confirmation from supply agencies </w:t>
      </w:r>
      <w:r w:rsidR="002A497C">
        <w:t xml:space="preserve">to ensure </w:t>
      </w:r>
      <w:r w:rsidRPr="002A497C">
        <w:t>that agency and third party staff have been appropriately checked and trained and ensure the correct person arrives in school.</w:t>
      </w:r>
    </w:p>
    <w:p w14:paraId="12ED0054" w14:textId="77777777" w:rsidR="007F3908" w:rsidRPr="002A497C" w:rsidRDefault="007F3908" w:rsidP="007F3908">
      <w:pPr>
        <w:pStyle w:val="Default"/>
      </w:pPr>
    </w:p>
    <w:p w14:paraId="29324F8A" w14:textId="77777777" w:rsidR="007F3908" w:rsidRPr="002A497C" w:rsidRDefault="007F3908" w:rsidP="007F3908">
      <w:pPr>
        <w:pStyle w:val="Default"/>
        <w:rPr>
          <w:b/>
          <w:bCs/>
        </w:rPr>
      </w:pPr>
      <w:r w:rsidRPr="002A497C">
        <w:rPr>
          <w:b/>
          <w:bCs/>
        </w:rPr>
        <w:t>Volunteers</w:t>
      </w:r>
    </w:p>
    <w:p w14:paraId="0A221D61" w14:textId="173DE212" w:rsidR="007F3908" w:rsidRDefault="007F3908" w:rsidP="007F3908">
      <w:pPr>
        <w:pStyle w:val="Default"/>
        <w:rPr>
          <w:color w:val="4EA72E"/>
        </w:rPr>
      </w:pPr>
      <w:r>
        <w:rPr>
          <w:color w:val="4EA72E"/>
        </w:rPr>
        <w:t>Volunteers</w:t>
      </w:r>
      <w:r w:rsidR="002F14BF">
        <w:rPr>
          <w:color w:val="4EA72E"/>
        </w:rPr>
        <w:t xml:space="preserve"> </w:t>
      </w:r>
      <w:r w:rsidR="00D365B6">
        <w:rPr>
          <w:color w:val="4EA72E"/>
        </w:rPr>
        <w:t>will be checked in accordance with KCSIE</w:t>
      </w:r>
      <w:r>
        <w:rPr>
          <w:color w:val="4EA72E"/>
        </w:rPr>
        <w:t xml:space="preserve"> </w:t>
      </w:r>
    </w:p>
    <w:p w14:paraId="59CDC736" w14:textId="77777777" w:rsidR="007F3908" w:rsidRPr="002A497C" w:rsidRDefault="007F3908" w:rsidP="007F3908">
      <w:pPr>
        <w:pStyle w:val="Default"/>
      </w:pPr>
    </w:p>
    <w:p w14:paraId="46604C91" w14:textId="77777777" w:rsidR="007F3908" w:rsidRPr="002A497C" w:rsidRDefault="007F3908" w:rsidP="007F3908">
      <w:pPr>
        <w:pStyle w:val="Default"/>
        <w:rPr>
          <w:b/>
          <w:bCs/>
        </w:rPr>
      </w:pPr>
      <w:r w:rsidRPr="002A497C">
        <w:rPr>
          <w:b/>
          <w:bCs/>
        </w:rPr>
        <w:t>Contractors</w:t>
      </w:r>
    </w:p>
    <w:p w14:paraId="77662A5E" w14:textId="77777777" w:rsidR="007F3908" w:rsidRPr="002A497C" w:rsidRDefault="007F3908" w:rsidP="007F3908">
      <w:pPr>
        <w:pStyle w:val="Default"/>
      </w:pPr>
      <w:r w:rsidRPr="002A497C">
        <w:t>We will check the identity of all contractors working on site and request evidence of checks where they work in regulated activity or unsupervised.</w:t>
      </w:r>
    </w:p>
    <w:p w14:paraId="2574543B" w14:textId="77777777" w:rsidR="007F3908" w:rsidRPr="002A497C" w:rsidRDefault="007F3908" w:rsidP="007F3908">
      <w:pPr>
        <w:pStyle w:val="Default"/>
      </w:pPr>
    </w:p>
    <w:p w14:paraId="7AD02D7A" w14:textId="77777777" w:rsidR="007F3908" w:rsidRPr="002A497C" w:rsidRDefault="007F3908" w:rsidP="007F3908">
      <w:pPr>
        <w:pStyle w:val="Default"/>
        <w:rPr>
          <w:b/>
          <w:bCs/>
        </w:rPr>
      </w:pPr>
      <w:r w:rsidRPr="002A497C">
        <w:rPr>
          <w:b/>
          <w:bCs/>
        </w:rPr>
        <w:t>Visitors</w:t>
      </w:r>
    </w:p>
    <w:p w14:paraId="1F6D9D8E" w14:textId="77777777" w:rsidR="007F3908" w:rsidRPr="002A497C" w:rsidRDefault="007F3908" w:rsidP="007F3908">
      <w:pPr>
        <w:pStyle w:val="Default"/>
      </w:pPr>
      <w:r w:rsidRPr="002A497C">
        <w:rPr>
          <w:color w:val="auto"/>
        </w:rPr>
        <w:t>If</w:t>
      </w:r>
      <w:r w:rsidRPr="002A497C">
        <w:t xml:space="preserve"> they work in regulated </w:t>
      </w:r>
      <w:r w:rsidR="004822CA" w:rsidRPr="002A497C">
        <w:t>activity,</w:t>
      </w:r>
      <w:r w:rsidRPr="002A497C">
        <w:t xml:space="preserve"> we will request identification when they visit and written evidence from their employer that all relevant checks have been carried out. The Headteacher will use their professional judgement regarding escorting visitors in the school. All visitors will be asked to wear a badge identifying them as a visitor.</w:t>
      </w:r>
    </w:p>
    <w:p w14:paraId="4B420A5B" w14:textId="77777777" w:rsidR="007F3908" w:rsidRPr="002A497C" w:rsidRDefault="007F3908" w:rsidP="007F3908">
      <w:pPr>
        <w:pStyle w:val="CM148"/>
      </w:pPr>
    </w:p>
    <w:p w14:paraId="1EC03043" w14:textId="51644C5B" w:rsidR="002A497C" w:rsidRPr="004A74DC" w:rsidRDefault="007F3908" w:rsidP="004A74DC">
      <w:pPr>
        <w:pStyle w:val="CM148"/>
        <w:spacing w:after="240"/>
        <w:rPr>
          <w:color w:val="FF0000"/>
        </w:rPr>
      </w:pPr>
      <w:r w:rsidRPr="002A497C">
        <w:rPr>
          <w:b/>
          <w:bCs/>
        </w:rPr>
        <w:t>Supply staff</w:t>
      </w:r>
      <w:r w:rsidRPr="002A497C">
        <w:t xml:space="preserve"> and other visiting staff will be given the school’s </w:t>
      </w:r>
      <w:r w:rsidRPr="004A74DC">
        <w:t>(Visitor Leaflet)</w:t>
      </w:r>
      <w:r w:rsidR="004A74DC">
        <w:br/>
      </w:r>
      <w:r w:rsidR="00060DD1" w:rsidRPr="00394A96">
        <w:t>Maintained schools – letter from employer.</w:t>
      </w:r>
    </w:p>
    <w:p w14:paraId="4E083981" w14:textId="77777777" w:rsidR="001A6D61" w:rsidRPr="002839A8" w:rsidRDefault="001A6D61" w:rsidP="0090415B">
      <w:pPr>
        <w:pStyle w:val="Default"/>
        <w:rPr>
          <w:sz w:val="22"/>
          <w:szCs w:val="22"/>
        </w:rPr>
      </w:pPr>
    </w:p>
    <w:p w14:paraId="2C92E86D" w14:textId="77777777" w:rsidR="00A77384" w:rsidRPr="00662707" w:rsidRDefault="00BB5CB0">
      <w:pPr>
        <w:numPr>
          <w:ilvl w:val="0"/>
          <w:numId w:val="12"/>
        </w:numPr>
        <w:autoSpaceDE w:val="0"/>
        <w:autoSpaceDN w:val="0"/>
        <w:adjustRightInd w:val="0"/>
        <w:spacing w:after="240" w:line="240" w:lineRule="auto"/>
        <w:rPr>
          <w:rFonts w:ascii="Arial" w:hAnsi="Arial" w:cs="Arial"/>
          <w:b/>
          <w:bCs/>
          <w:color w:val="7030A0"/>
          <w:sz w:val="28"/>
          <w:szCs w:val="28"/>
          <w:lang w:eastAsia="en-GB"/>
        </w:rPr>
      </w:pPr>
      <w:r w:rsidRPr="00662707">
        <w:rPr>
          <w:rFonts w:ascii="Arial" w:hAnsi="Arial" w:cs="Arial"/>
          <w:b/>
          <w:bCs/>
          <w:color w:val="7030A0"/>
          <w:sz w:val="28"/>
          <w:szCs w:val="28"/>
          <w:lang w:eastAsia="en-GB"/>
        </w:rPr>
        <w:t>Site S</w:t>
      </w:r>
      <w:r w:rsidR="00A77384" w:rsidRPr="00662707">
        <w:rPr>
          <w:rFonts w:ascii="Arial" w:hAnsi="Arial" w:cs="Arial"/>
          <w:b/>
          <w:bCs/>
          <w:color w:val="7030A0"/>
          <w:sz w:val="28"/>
          <w:szCs w:val="28"/>
          <w:lang w:eastAsia="en-GB"/>
        </w:rPr>
        <w:t>ecurity</w:t>
      </w:r>
    </w:p>
    <w:p w14:paraId="1AEB59EB" w14:textId="77777777" w:rsidR="00896FA5" w:rsidRDefault="00A77384" w:rsidP="00DA519D">
      <w:pPr>
        <w:autoSpaceDE w:val="0"/>
        <w:autoSpaceDN w:val="0"/>
        <w:adjustRightInd w:val="0"/>
        <w:spacing w:after="240" w:line="240" w:lineRule="auto"/>
        <w:rPr>
          <w:rFonts w:ascii="Arial" w:hAnsi="Arial" w:cs="Arial"/>
          <w:sz w:val="24"/>
          <w:szCs w:val="24"/>
          <w:lang w:eastAsia="en-GB"/>
        </w:rPr>
      </w:pPr>
      <w:r w:rsidRPr="002A497C">
        <w:rPr>
          <w:rFonts w:ascii="Arial" w:hAnsi="Arial" w:cs="Arial"/>
          <w:sz w:val="24"/>
          <w:szCs w:val="24"/>
          <w:lang w:eastAsia="en-GB"/>
        </w:rPr>
        <w:t>Visitors to th</w:t>
      </w:r>
      <w:r w:rsidR="00092D2F" w:rsidRPr="002A497C">
        <w:rPr>
          <w:rFonts w:ascii="Arial" w:hAnsi="Arial" w:cs="Arial"/>
          <w:sz w:val="24"/>
          <w:szCs w:val="24"/>
          <w:lang w:eastAsia="en-GB"/>
        </w:rPr>
        <w:t>e school</w:t>
      </w:r>
      <w:r w:rsidRPr="002A497C">
        <w:rPr>
          <w:rFonts w:ascii="Arial" w:hAnsi="Arial" w:cs="Arial"/>
          <w:sz w:val="24"/>
          <w:szCs w:val="24"/>
          <w:lang w:eastAsia="en-GB"/>
        </w:rPr>
        <w:t xml:space="preserve"> are asked to sign in</w:t>
      </w:r>
      <w:r w:rsidR="00A827D8" w:rsidRPr="002A497C">
        <w:rPr>
          <w:rFonts w:ascii="Arial" w:hAnsi="Arial" w:cs="Arial"/>
          <w:sz w:val="24"/>
          <w:szCs w:val="24"/>
          <w:lang w:eastAsia="en-GB"/>
        </w:rPr>
        <w:t>, if</w:t>
      </w:r>
      <w:r w:rsidR="003C031E" w:rsidRPr="002A497C">
        <w:rPr>
          <w:rFonts w:ascii="Arial" w:hAnsi="Arial" w:cs="Arial"/>
          <w:sz w:val="24"/>
          <w:szCs w:val="24"/>
          <w:lang w:eastAsia="en-GB"/>
        </w:rPr>
        <w:t xml:space="preserve"> </w:t>
      </w:r>
      <w:r w:rsidR="004822CA" w:rsidRPr="002A497C">
        <w:rPr>
          <w:rFonts w:ascii="Arial" w:hAnsi="Arial" w:cs="Arial"/>
          <w:sz w:val="24"/>
          <w:szCs w:val="24"/>
          <w:lang w:eastAsia="en-GB"/>
        </w:rPr>
        <w:t>necessary,</w:t>
      </w:r>
      <w:r w:rsidR="003C031E" w:rsidRPr="002A497C">
        <w:rPr>
          <w:rFonts w:ascii="Arial" w:hAnsi="Arial" w:cs="Arial"/>
          <w:sz w:val="24"/>
          <w:szCs w:val="24"/>
          <w:lang w:eastAsia="en-GB"/>
        </w:rPr>
        <w:t xml:space="preserve"> show ID,</w:t>
      </w:r>
      <w:r w:rsidRPr="002A497C">
        <w:rPr>
          <w:rFonts w:ascii="Arial" w:hAnsi="Arial" w:cs="Arial"/>
          <w:sz w:val="24"/>
          <w:szCs w:val="24"/>
          <w:lang w:eastAsia="en-GB"/>
        </w:rPr>
        <w:t xml:space="preserve"> and are given a badge, which confirms they have permission to be on site</w:t>
      </w:r>
      <w:r w:rsidR="004E1BE5" w:rsidRPr="002A497C">
        <w:rPr>
          <w:rFonts w:ascii="Arial" w:hAnsi="Arial" w:cs="Arial"/>
          <w:sz w:val="24"/>
          <w:szCs w:val="24"/>
          <w:lang w:eastAsia="en-GB"/>
        </w:rPr>
        <w:t>.</w:t>
      </w:r>
      <w:r w:rsidRPr="002A497C">
        <w:rPr>
          <w:rFonts w:ascii="Arial" w:hAnsi="Arial" w:cs="Arial"/>
          <w:color w:val="FF0000"/>
          <w:sz w:val="24"/>
          <w:szCs w:val="24"/>
          <w:lang w:eastAsia="en-GB"/>
        </w:rPr>
        <w:t xml:space="preserve"> </w:t>
      </w:r>
      <w:r w:rsidR="00CB5CB2" w:rsidRPr="002A497C">
        <w:rPr>
          <w:rFonts w:ascii="Arial" w:hAnsi="Arial" w:cs="Arial"/>
          <w:sz w:val="24"/>
          <w:szCs w:val="24"/>
          <w:lang w:eastAsia="en-GB"/>
        </w:rPr>
        <w:t>All visitors will be issued with a leaflet informing them of who the DSL</w:t>
      </w:r>
      <w:r w:rsidR="00EC0D72" w:rsidRPr="002A497C">
        <w:rPr>
          <w:rFonts w:ascii="Arial" w:hAnsi="Arial" w:cs="Arial"/>
          <w:sz w:val="24"/>
          <w:szCs w:val="24"/>
          <w:lang w:eastAsia="en-GB"/>
        </w:rPr>
        <w:t>’s</w:t>
      </w:r>
      <w:r w:rsidR="00CB5CB2" w:rsidRPr="002A497C">
        <w:rPr>
          <w:rFonts w:ascii="Arial" w:hAnsi="Arial" w:cs="Arial"/>
          <w:sz w:val="24"/>
          <w:szCs w:val="24"/>
          <w:lang w:eastAsia="en-GB"/>
        </w:rPr>
        <w:t xml:space="preserve"> are</w:t>
      </w:r>
      <w:r w:rsidR="00197B06" w:rsidRPr="002A497C">
        <w:rPr>
          <w:rFonts w:ascii="Arial" w:hAnsi="Arial" w:cs="Arial"/>
          <w:sz w:val="24"/>
          <w:szCs w:val="24"/>
          <w:lang w:eastAsia="en-GB"/>
        </w:rPr>
        <w:t xml:space="preserve">, </w:t>
      </w:r>
      <w:r w:rsidR="00CB5CB2" w:rsidRPr="002A497C">
        <w:rPr>
          <w:rFonts w:ascii="Arial" w:hAnsi="Arial" w:cs="Arial"/>
          <w:sz w:val="24"/>
          <w:szCs w:val="24"/>
          <w:lang w:eastAsia="en-GB"/>
        </w:rPr>
        <w:t xml:space="preserve">the code of conduct expected and what to do if they have a safeguarding concern. </w:t>
      </w:r>
      <w:r w:rsidRPr="002A497C">
        <w:rPr>
          <w:rFonts w:ascii="Arial" w:hAnsi="Arial" w:cs="Arial"/>
          <w:sz w:val="24"/>
          <w:szCs w:val="24"/>
          <w:lang w:eastAsia="en-GB"/>
        </w:rPr>
        <w:t xml:space="preserve">Parents who are simply delivering or collecting their </w:t>
      </w:r>
      <w:r w:rsidR="00CB4C06" w:rsidRPr="002A497C">
        <w:rPr>
          <w:rFonts w:ascii="Arial" w:hAnsi="Arial" w:cs="Arial"/>
          <w:sz w:val="24"/>
          <w:szCs w:val="24"/>
          <w:lang w:eastAsia="en-GB"/>
        </w:rPr>
        <w:t>c</w:t>
      </w:r>
      <w:r w:rsidR="003143AD" w:rsidRPr="002A497C">
        <w:rPr>
          <w:rFonts w:ascii="Arial" w:hAnsi="Arial" w:cs="Arial"/>
          <w:sz w:val="24"/>
          <w:szCs w:val="24"/>
          <w:lang w:eastAsia="en-GB"/>
        </w:rPr>
        <w:t>hildren</w:t>
      </w:r>
      <w:r w:rsidRPr="002A497C">
        <w:rPr>
          <w:rFonts w:ascii="Arial" w:hAnsi="Arial" w:cs="Arial"/>
          <w:sz w:val="24"/>
          <w:szCs w:val="24"/>
          <w:lang w:eastAsia="en-GB"/>
        </w:rPr>
        <w:t xml:space="preserve"> do not need to sign in. All visitors are expected to </w:t>
      </w:r>
      <w:r w:rsidR="00CB4C06" w:rsidRPr="002A497C">
        <w:rPr>
          <w:rFonts w:ascii="Arial" w:hAnsi="Arial" w:cs="Arial"/>
          <w:sz w:val="24"/>
          <w:szCs w:val="24"/>
          <w:lang w:eastAsia="en-GB"/>
        </w:rPr>
        <w:t xml:space="preserve">enter through one entrance and </w:t>
      </w:r>
      <w:r w:rsidRPr="002A497C">
        <w:rPr>
          <w:rFonts w:ascii="Arial" w:hAnsi="Arial" w:cs="Arial"/>
          <w:sz w:val="24"/>
          <w:szCs w:val="24"/>
          <w:lang w:eastAsia="en-GB"/>
        </w:rPr>
        <w:t>observe the school’s safeguarding and health and safety regulations to ensure</w:t>
      </w:r>
      <w:r w:rsidR="00AD4899" w:rsidRPr="002A497C">
        <w:rPr>
          <w:rFonts w:ascii="Arial" w:hAnsi="Arial" w:cs="Arial"/>
          <w:sz w:val="24"/>
          <w:szCs w:val="24"/>
          <w:lang w:eastAsia="en-GB"/>
        </w:rPr>
        <w:t xml:space="preserve"> </w:t>
      </w:r>
      <w:r w:rsidR="00CB4C06" w:rsidRPr="002A497C">
        <w:rPr>
          <w:rFonts w:ascii="Arial" w:hAnsi="Arial" w:cs="Arial"/>
          <w:sz w:val="24"/>
          <w:szCs w:val="24"/>
          <w:lang w:eastAsia="en-GB"/>
        </w:rPr>
        <w:t>c</w:t>
      </w:r>
      <w:r w:rsidR="003143AD" w:rsidRPr="002A497C">
        <w:rPr>
          <w:rFonts w:ascii="Arial" w:hAnsi="Arial" w:cs="Arial"/>
          <w:sz w:val="24"/>
          <w:szCs w:val="24"/>
          <w:lang w:eastAsia="en-GB"/>
        </w:rPr>
        <w:t>hildren</w:t>
      </w:r>
      <w:r w:rsidRPr="002A497C">
        <w:rPr>
          <w:rFonts w:ascii="Arial" w:hAnsi="Arial" w:cs="Arial"/>
          <w:sz w:val="24"/>
          <w:szCs w:val="24"/>
          <w:lang w:eastAsia="en-GB"/>
        </w:rPr>
        <w:t xml:space="preserve"> in school are kept safe.</w:t>
      </w:r>
      <w:r w:rsidR="00896FA5" w:rsidRPr="002A497C">
        <w:rPr>
          <w:rFonts w:ascii="Arial" w:hAnsi="Arial" w:cs="Arial"/>
          <w:sz w:val="24"/>
          <w:szCs w:val="24"/>
          <w:lang w:eastAsia="en-GB"/>
        </w:rPr>
        <w:t xml:space="preserve"> The </w:t>
      </w:r>
      <w:r w:rsidR="00CB4C06" w:rsidRPr="002A497C">
        <w:rPr>
          <w:rFonts w:ascii="Arial" w:hAnsi="Arial" w:cs="Arial"/>
          <w:sz w:val="24"/>
          <w:szCs w:val="24"/>
          <w:lang w:eastAsia="en-GB"/>
        </w:rPr>
        <w:t>Headteacher</w:t>
      </w:r>
      <w:r w:rsidR="00896FA5" w:rsidRPr="002A497C">
        <w:rPr>
          <w:rFonts w:ascii="Arial" w:hAnsi="Arial" w:cs="Arial"/>
          <w:sz w:val="24"/>
          <w:szCs w:val="24"/>
          <w:lang w:eastAsia="en-GB"/>
        </w:rPr>
        <w:t xml:space="preserve"> will exercise professional judgement in determining whether any visitor should be escorted or supervised while on site.</w:t>
      </w:r>
      <w:r w:rsidR="00D13775" w:rsidRPr="002A497C">
        <w:rPr>
          <w:rFonts w:ascii="Arial" w:hAnsi="Arial" w:cs="Arial"/>
          <w:sz w:val="24"/>
          <w:szCs w:val="24"/>
          <w:lang w:eastAsia="en-GB"/>
        </w:rPr>
        <w:t xml:space="preserve"> All staff are expected to clearly </w:t>
      </w:r>
      <w:r w:rsidR="007B755E" w:rsidRPr="002A497C">
        <w:rPr>
          <w:rFonts w:ascii="Arial" w:hAnsi="Arial" w:cs="Arial"/>
          <w:sz w:val="24"/>
          <w:szCs w:val="24"/>
          <w:lang w:eastAsia="en-GB"/>
        </w:rPr>
        <w:t>display</w:t>
      </w:r>
      <w:r w:rsidR="00D13775" w:rsidRPr="002A497C">
        <w:rPr>
          <w:rFonts w:ascii="Arial" w:hAnsi="Arial" w:cs="Arial"/>
          <w:sz w:val="24"/>
          <w:szCs w:val="24"/>
          <w:lang w:eastAsia="en-GB"/>
        </w:rPr>
        <w:t xml:space="preserve"> their ID badges whilst on site.</w:t>
      </w:r>
    </w:p>
    <w:p w14:paraId="51E54850" w14:textId="77777777" w:rsidR="007B107F" w:rsidRPr="00870CB3" w:rsidRDefault="007B107F" w:rsidP="00DA519D">
      <w:pPr>
        <w:autoSpaceDE w:val="0"/>
        <w:autoSpaceDN w:val="0"/>
        <w:adjustRightInd w:val="0"/>
        <w:spacing w:after="240" w:line="240" w:lineRule="auto"/>
        <w:rPr>
          <w:rFonts w:ascii="Arial" w:hAnsi="Arial" w:cs="Arial"/>
          <w:color w:val="C00000"/>
          <w:sz w:val="24"/>
          <w:szCs w:val="24"/>
          <w:lang w:eastAsia="en-GB"/>
        </w:rPr>
      </w:pPr>
      <w:r w:rsidRPr="004A74DC">
        <w:rPr>
          <w:rFonts w:ascii="Arial" w:hAnsi="Arial" w:cs="Arial"/>
          <w:color w:val="C00000"/>
          <w:sz w:val="24"/>
          <w:szCs w:val="24"/>
          <w:highlight w:val="yellow"/>
          <w:lang w:eastAsia="en-GB"/>
        </w:rPr>
        <w:t>Link Fire safety/ lockdown/ invacuation procedures here, including how often they are practiced</w:t>
      </w:r>
      <w:r w:rsidR="007066CF" w:rsidRPr="004A74DC">
        <w:rPr>
          <w:rFonts w:ascii="Arial" w:hAnsi="Arial" w:cs="Arial"/>
          <w:color w:val="C00000"/>
          <w:sz w:val="24"/>
          <w:szCs w:val="24"/>
          <w:highlight w:val="yellow"/>
          <w:lang w:eastAsia="en-GB"/>
        </w:rPr>
        <w:t xml:space="preserve"> and how staff communicate throughout</w:t>
      </w:r>
      <w:r w:rsidRPr="004A74DC">
        <w:rPr>
          <w:rFonts w:ascii="Arial" w:hAnsi="Arial" w:cs="Arial"/>
          <w:color w:val="C00000"/>
          <w:sz w:val="24"/>
          <w:szCs w:val="24"/>
          <w:highlight w:val="yellow"/>
          <w:lang w:eastAsia="en-GB"/>
        </w:rPr>
        <w:t>. In preparation for Martyn’s Law coming into force.</w:t>
      </w:r>
    </w:p>
    <w:p w14:paraId="6FF2A0E5" w14:textId="0FD21022" w:rsidR="002A497C" w:rsidRPr="002A497C" w:rsidRDefault="009D7152" w:rsidP="00DA519D">
      <w:pPr>
        <w:autoSpaceDE w:val="0"/>
        <w:autoSpaceDN w:val="0"/>
        <w:adjustRightInd w:val="0"/>
        <w:spacing w:after="240" w:line="240" w:lineRule="auto"/>
        <w:rPr>
          <w:rFonts w:ascii="Arial" w:hAnsi="Arial" w:cs="Arial"/>
          <w:sz w:val="24"/>
          <w:szCs w:val="24"/>
          <w:lang w:eastAsia="en-GB"/>
        </w:rPr>
      </w:pPr>
      <w:hyperlink r:id="rId143" w:history="1">
        <w:r w:rsidR="007B107F" w:rsidRPr="009033DD">
          <w:rPr>
            <w:rStyle w:val="Hyperlink"/>
            <w:rFonts w:ascii="Arial" w:hAnsi="Arial" w:cs="Arial"/>
            <w:color w:val="auto"/>
            <w:sz w:val="24"/>
            <w:szCs w:val="24"/>
            <w:lang w:eastAsia="en-GB"/>
          </w:rPr>
          <w:t>Site security guidance - GOV.UK</w:t>
        </w:r>
      </w:hyperlink>
    </w:p>
    <w:p w14:paraId="4A1369C0" w14:textId="77777777" w:rsidR="008D20AC" w:rsidRPr="00662707" w:rsidRDefault="00BB5CB0">
      <w:pPr>
        <w:pStyle w:val="Default"/>
        <w:numPr>
          <w:ilvl w:val="0"/>
          <w:numId w:val="12"/>
        </w:numPr>
        <w:spacing w:after="240"/>
        <w:rPr>
          <w:color w:val="7030A0"/>
          <w:sz w:val="28"/>
          <w:szCs w:val="28"/>
        </w:rPr>
      </w:pPr>
      <w:r w:rsidRPr="00662707">
        <w:rPr>
          <w:b/>
          <w:bCs/>
          <w:color w:val="7030A0"/>
          <w:sz w:val="28"/>
          <w:szCs w:val="28"/>
        </w:rPr>
        <w:t>Extended School and Off-Site A</w:t>
      </w:r>
      <w:r w:rsidR="008D20AC" w:rsidRPr="00662707">
        <w:rPr>
          <w:b/>
          <w:bCs/>
          <w:color w:val="7030A0"/>
          <w:sz w:val="28"/>
          <w:szCs w:val="28"/>
        </w:rPr>
        <w:t xml:space="preserve">rrangements </w:t>
      </w:r>
    </w:p>
    <w:p w14:paraId="65CCCEA1" w14:textId="77777777" w:rsidR="008D20AC" w:rsidRPr="00E86579" w:rsidRDefault="008D20AC" w:rsidP="00DA519D">
      <w:pPr>
        <w:pStyle w:val="CM148"/>
        <w:spacing w:after="240"/>
        <w:ind w:right="117"/>
        <w:rPr>
          <w:b/>
          <w:bCs/>
        </w:rPr>
      </w:pPr>
      <w:r w:rsidRPr="002A497C">
        <w:t xml:space="preserve">Where extended school activities are provided by and managed by the school, our own child protection policy and procedures </w:t>
      </w:r>
      <w:r w:rsidR="002A497C" w:rsidRPr="002A497C">
        <w:t>apply,</w:t>
      </w:r>
      <w:r w:rsidR="00375CA2" w:rsidRPr="002A497C">
        <w:t xml:space="preserve"> and a</w:t>
      </w:r>
      <w:r w:rsidR="00171D84" w:rsidRPr="002A497C">
        <w:t xml:space="preserve"> DSL will be available.</w:t>
      </w:r>
      <w:r w:rsidRPr="002A497C">
        <w:t xml:space="preserve"> If other organisations provide services or activities on our </w:t>
      </w:r>
      <w:r w:rsidR="004822CA" w:rsidRPr="002A497C">
        <w:t>site,</w:t>
      </w:r>
      <w:r w:rsidRPr="002A497C">
        <w:t xml:space="preserve"> we will check that they have appropriate procedures in place, includin</w:t>
      </w:r>
      <w:r w:rsidR="00410304" w:rsidRPr="002A497C">
        <w:t xml:space="preserve">g safer recruitment procedures and clarify </w:t>
      </w:r>
      <w:r w:rsidR="004337EE" w:rsidRPr="002A497C">
        <w:t>whose</w:t>
      </w:r>
      <w:r w:rsidR="00472190" w:rsidRPr="002A497C">
        <w:t xml:space="preserve"> procedure is to be followed</w:t>
      </w:r>
      <w:r w:rsidR="00A019FF" w:rsidRPr="002A497C">
        <w:t xml:space="preserve"> if there are concerns</w:t>
      </w:r>
      <w:r w:rsidR="00472190" w:rsidRPr="002A497C">
        <w:t>. There will be clear communication channels to ensure</w:t>
      </w:r>
      <w:r w:rsidR="00375CA2" w:rsidRPr="002A497C">
        <w:t xml:space="preserve"> the</w:t>
      </w:r>
      <w:r w:rsidR="00472190" w:rsidRPr="002A497C">
        <w:t xml:space="preserve"> DSL is kept appropriately informed</w:t>
      </w:r>
      <w:r w:rsidR="00410304" w:rsidRPr="002A497C">
        <w:t>.</w:t>
      </w:r>
      <w:r w:rsidR="007B755E" w:rsidRPr="002A497C">
        <w:t xml:space="preserve"> This will form part of our hiring arrangements</w:t>
      </w:r>
      <w:r w:rsidR="007B755E" w:rsidRPr="00E86579">
        <w:t>.</w:t>
      </w:r>
      <w:r w:rsidR="00ED2BD1" w:rsidRPr="00E86579">
        <w:t xml:space="preserve"> Any organisation using our site will be signposted to the below document by the school.</w:t>
      </w:r>
    </w:p>
    <w:p w14:paraId="7D1FD532" w14:textId="77777777" w:rsidR="00710035" w:rsidRPr="00DD30B8" w:rsidRDefault="009D7152" w:rsidP="00710035">
      <w:pPr>
        <w:pStyle w:val="Default"/>
        <w:rPr>
          <w:rStyle w:val="Hyperlink"/>
          <w:rFonts w:ascii="Calibri" w:eastAsia="Calibri" w:hAnsi="Calibri" w:cs="Times New Roman"/>
          <w:b/>
          <w:bCs/>
          <w:lang w:eastAsia="en-US"/>
        </w:rPr>
      </w:pPr>
      <w:hyperlink r:id="rId144" w:history="1">
        <w:r w:rsidR="00710035" w:rsidRPr="00DD30B8">
          <w:rPr>
            <w:rStyle w:val="Hyperlink"/>
            <w:rFonts w:ascii="Calibri" w:eastAsia="Calibri" w:hAnsi="Calibri" w:cs="Times New Roman"/>
            <w:b/>
            <w:bCs/>
            <w:lang w:eastAsia="en-US"/>
          </w:rPr>
          <w:t>Keeping children safe in out-of-school settings: code of practice - GOV.UK (www.gov.uk)</w:t>
        </w:r>
      </w:hyperlink>
    </w:p>
    <w:p w14:paraId="4942CFC8" w14:textId="77777777" w:rsidR="00710035" w:rsidRPr="00710035" w:rsidRDefault="00710035" w:rsidP="00710035">
      <w:pPr>
        <w:pStyle w:val="Default"/>
      </w:pPr>
    </w:p>
    <w:p w14:paraId="232A05CC" w14:textId="77777777" w:rsidR="008D20AC" w:rsidRPr="002A497C" w:rsidRDefault="008D20AC" w:rsidP="00DA519D">
      <w:pPr>
        <w:pStyle w:val="CM158"/>
        <w:spacing w:after="240"/>
        <w:rPr>
          <w:b/>
        </w:rPr>
      </w:pPr>
      <w:r w:rsidRPr="002A497C">
        <w:t xml:space="preserve">When our pupils attend off-site activities, </w:t>
      </w:r>
      <w:r w:rsidR="007A2178" w:rsidRPr="002A497C">
        <w:t xml:space="preserve">including day and residential visits and </w:t>
      </w:r>
      <w:r w:rsidR="002A497C" w:rsidRPr="002A497C">
        <w:t>work-related</w:t>
      </w:r>
      <w:r w:rsidR="007A2178" w:rsidRPr="002A497C">
        <w:t xml:space="preserve"> activities, </w:t>
      </w:r>
      <w:r w:rsidRPr="002A497C">
        <w:t xml:space="preserve">we will </w:t>
      </w:r>
      <w:r w:rsidR="003C031E" w:rsidRPr="002A497C">
        <w:t xml:space="preserve">risk assess and </w:t>
      </w:r>
      <w:r w:rsidRPr="002A497C">
        <w:t>check that effective child protec</w:t>
      </w:r>
      <w:r w:rsidR="000917E1" w:rsidRPr="002A497C">
        <w:t>tio</w:t>
      </w:r>
      <w:r w:rsidR="003C031E" w:rsidRPr="002A497C">
        <w:t xml:space="preserve">n arrangements are in place. We will </w:t>
      </w:r>
      <w:r w:rsidR="000917E1" w:rsidRPr="002A497C">
        <w:t xml:space="preserve">clarify </w:t>
      </w:r>
      <w:r w:rsidR="00CB5CB2" w:rsidRPr="002A497C">
        <w:t>whose</w:t>
      </w:r>
      <w:r w:rsidR="000917E1" w:rsidRPr="002A497C">
        <w:t xml:space="preserve"> procedu</w:t>
      </w:r>
      <w:r w:rsidR="00472190" w:rsidRPr="002A497C">
        <w:t>res are to be followed, with the DSL</w:t>
      </w:r>
      <w:r w:rsidR="000917E1" w:rsidRPr="002A497C">
        <w:t xml:space="preserve"> </w:t>
      </w:r>
      <w:r w:rsidR="007009D8">
        <w:t xml:space="preserve">to be </w:t>
      </w:r>
      <w:r w:rsidR="000917E1" w:rsidRPr="002A497C">
        <w:t>kept appropriately informed.</w:t>
      </w:r>
      <w:r w:rsidR="00EB046F" w:rsidRPr="002A497C">
        <w:t xml:space="preserve"> If external staff have regular contact with our </w:t>
      </w:r>
      <w:r w:rsidR="004822CA" w:rsidRPr="002A497C">
        <w:t>pupils,</w:t>
      </w:r>
      <w:r w:rsidR="00EB046F" w:rsidRPr="002A497C">
        <w:t xml:space="preserve"> they will be asked to sign up to the </w:t>
      </w:r>
      <w:r w:rsidR="002A497C" w:rsidRPr="002A497C">
        <w:t>school’s</w:t>
      </w:r>
      <w:r w:rsidR="00EB046F" w:rsidRPr="002A497C">
        <w:t xml:space="preserve"> code of conduct to ensure clarity of expectations e.g. mobile phone use and social media restrictions</w:t>
      </w:r>
      <w:r w:rsidR="00EB046F" w:rsidRPr="002A497C">
        <w:rPr>
          <w:b/>
        </w:rPr>
        <w:t>.</w:t>
      </w:r>
    </w:p>
    <w:p w14:paraId="1E2D2A4B" w14:textId="77777777" w:rsidR="00710035" w:rsidRPr="002A497C" w:rsidRDefault="00710035" w:rsidP="00710035">
      <w:pPr>
        <w:pStyle w:val="Default"/>
        <w:rPr>
          <w:sz w:val="28"/>
          <w:szCs w:val="28"/>
        </w:rPr>
      </w:pPr>
    </w:p>
    <w:p w14:paraId="09978241" w14:textId="77777777" w:rsidR="004A74DC" w:rsidRDefault="004A74DC" w:rsidP="00DA519D">
      <w:pPr>
        <w:pStyle w:val="Default"/>
        <w:spacing w:after="240"/>
        <w:rPr>
          <w:b/>
        </w:rPr>
      </w:pPr>
    </w:p>
    <w:p w14:paraId="45BC4827" w14:textId="08C1B05D" w:rsidR="002A3BE2" w:rsidRPr="002A497C" w:rsidRDefault="002A3BE2" w:rsidP="00DA519D">
      <w:pPr>
        <w:pStyle w:val="Default"/>
        <w:spacing w:after="240"/>
        <w:rPr>
          <w:b/>
        </w:rPr>
      </w:pPr>
      <w:r w:rsidRPr="002A497C">
        <w:rPr>
          <w:b/>
        </w:rPr>
        <w:t>Alternative Provision</w:t>
      </w:r>
    </w:p>
    <w:p w14:paraId="48E6C9D4" w14:textId="67340D91" w:rsidR="0066285C" w:rsidRDefault="002A3BE2" w:rsidP="00DA519D">
      <w:pPr>
        <w:pStyle w:val="Default"/>
        <w:spacing w:after="240"/>
        <w:rPr>
          <w:color w:val="4EA72E"/>
        </w:rPr>
      </w:pPr>
      <w:r w:rsidRPr="00394A96">
        <w:t xml:space="preserve">We </w:t>
      </w:r>
      <w:r w:rsidR="00D80502" w:rsidRPr="00394A96">
        <w:t>recognise we are fully responsible for any students placed in AP’s. Therefore</w:t>
      </w:r>
      <w:r w:rsidR="00D80502">
        <w:t xml:space="preserve"> </w:t>
      </w:r>
      <w:r w:rsidRPr="002A497C">
        <w:t>will obtain written confirmation that all relevant checks have been carried out as we would with our own staff</w:t>
      </w:r>
      <w:r w:rsidR="006C09FF">
        <w:t xml:space="preserve"> </w:t>
      </w:r>
      <w:r w:rsidR="006C09FF" w:rsidRPr="00394A96">
        <w:t xml:space="preserve">and will </w:t>
      </w:r>
      <w:r w:rsidR="00592945">
        <w:t>review</w:t>
      </w:r>
      <w:r w:rsidR="006C09FF" w:rsidRPr="00394A96">
        <w:t xml:space="preserve"> </w:t>
      </w:r>
      <w:r w:rsidR="00970F35">
        <w:t xml:space="preserve">at least </w:t>
      </w:r>
      <w:r w:rsidR="00970F35" w:rsidRPr="009033DD">
        <w:rPr>
          <w:b/>
          <w:bCs/>
          <w:color w:val="auto"/>
        </w:rPr>
        <w:t>every half term</w:t>
      </w:r>
      <w:r w:rsidR="006C09FF" w:rsidRPr="00394A96">
        <w:t>– how?</w:t>
      </w:r>
      <w:r w:rsidR="006C09FF" w:rsidRPr="006C09FF">
        <w:rPr>
          <w:color w:val="FF0000"/>
        </w:rPr>
        <w:t xml:space="preserve"> </w:t>
      </w:r>
      <w:r w:rsidR="005B0133">
        <w:rPr>
          <w:color w:val="4EA72E"/>
        </w:rPr>
        <w:t xml:space="preserve">In accordance with </w:t>
      </w:r>
      <w:hyperlink r:id="rId145" w:history="1">
        <w:r w:rsidR="005B0133">
          <w:rPr>
            <w:rStyle w:val="Hyperlink"/>
            <w:color w:val="4EA72E"/>
          </w:rPr>
          <w:t>Alternative provision - GOV.UK</w:t>
        </w:r>
      </w:hyperlink>
    </w:p>
    <w:p w14:paraId="384391A5" w14:textId="3FB62111" w:rsidR="00F06CDF" w:rsidRDefault="009D7152" w:rsidP="00DA519D">
      <w:pPr>
        <w:pStyle w:val="Default"/>
        <w:spacing w:after="240"/>
        <w:rPr>
          <w:color w:val="4EA72E"/>
        </w:rPr>
      </w:pPr>
      <w:hyperlink r:id="rId146" w:history="1">
        <w:r w:rsidR="00F06CDF">
          <w:rPr>
            <w:rStyle w:val="Hyperlink"/>
            <w:color w:val="4EA72E"/>
          </w:rPr>
          <w:t>Non-school alternative provision: voluntary national standards - GOV.UK</w:t>
        </w:r>
      </w:hyperlink>
    </w:p>
    <w:p w14:paraId="6328CFE4" w14:textId="5AD56DEB" w:rsidR="002A3BE2" w:rsidRPr="009033DD" w:rsidRDefault="002A3BE2" w:rsidP="00DA519D">
      <w:pPr>
        <w:pStyle w:val="Default"/>
        <w:spacing w:after="240"/>
        <w:rPr>
          <w:color w:val="auto"/>
        </w:rPr>
      </w:pPr>
      <w:r w:rsidRPr="002A497C">
        <w:lastRenderedPageBreak/>
        <w:t xml:space="preserve">We will share any risk assessments and safeguarding issues where relevant and will regularly visit the provision and our </w:t>
      </w:r>
      <w:r w:rsidRPr="00394A96">
        <w:t>students</w:t>
      </w:r>
      <w:r w:rsidR="00D80502" w:rsidRPr="00394A96">
        <w:t xml:space="preserve"> and record this</w:t>
      </w:r>
      <w:r w:rsidRPr="00394A96">
        <w:t>. We will</w:t>
      </w:r>
      <w:r w:rsidRPr="002A497C">
        <w:t xml:space="preserve"> ensure they have effective safeguarding</w:t>
      </w:r>
      <w:r w:rsidR="00375CA2" w:rsidRPr="002A497C">
        <w:t xml:space="preserve"> </w:t>
      </w:r>
      <w:r w:rsidR="00024602" w:rsidRPr="002A497C">
        <w:t>in place and keep the D</w:t>
      </w:r>
      <w:r w:rsidRPr="002A497C">
        <w:t>S</w:t>
      </w:r>
      <w:r w:rsidR="00024602" w:rsidRPr="002A497C">
        <w:t>L</w:t>
      </w:r>
      <w:r w:rsidRPr="002A497C">
        <w:t xml:space="preserve"> appropriately </w:t>
      </w:r>
      <w:r w:rsidRPr="009033DD">
        <w:rPr>
          <w:color w:val="auto"/>
        </w:rPr>
        <w:t>informed</w:t>
      </w:r>
      <w:r w:rsidR="001045FC" w:rsidRPr="009033DD">
        <w:rPr>
          <w:color w:val="auto"/>
        </w:rPr>
        <w:t xml:space="preserve"> including of any staffing changes.</w:t>
      </w:r>
      <w:r w:rsidR="00554482" w:rsidRPr="009033DD">
        <w:rPr>
          <w:color w:val="auto"/>
        </w:rPr>
        <w:t xml:space="preserve"> </w:t>
      </w:r>
      <w:r w:rsidR="001045FC" w:rsidRPr="009033DD">
        <w:rPr>
          <w:color w:val="auto"/>
        </w:rPr>
        <w:t>We will know where our pupils are during school hours by keeping addresses and contacts of all AP and satellite provisions. If</w:t>
      </w:r>
      <w:r w:rsidR="00592945" w:rsidRPr="009033DD">
        <w:rPr>
          <w:color w:val="auto"/>
        </w:rPr>
        <w:t xml:space="preserve"> safeguarding concerns occur, the placement will be immediately reviewed and ended if necessary</w:t>
      </w:r>
    </w:p>
    <w:p w14:paraId="2FBC41DC" w14:textId="0C17053D" w:rsidR="007A3A25" w:rsidRPr="009033DD" w:rsidRDefault="004A74DC" w:rsidP="007A3A25">
      <w:pPr>
        <w:pStyle w:val="Default"/>
        <w:rPr>
          <w:bCs/>
          <w:color w:val="auto"/>
        </w:rPr>
      </w:pPr>
      <w:r>
        <w:rPr>
          <w:bCs/>
          <w:color w:val="auto"/>
        </w:rPr>
        <w:t>We will</w:t>
      </w:r>
      <w:r w:rsidR="007A3A25" w:rsidRPr="009033DD">
        <w:rPr>
          <w:bCs/>
          <w:color w:val="auto"/>
        </w:rPr>
        <w:t xml:space="preserve"> shar</w:t>
      </w:r>
      <w:r>
        <w:rPr>
          <w:bCs/>
          <w:color w:val="auto"/>
        </w:rPr>
        <w:t>e any</w:t>
      </w:r>
      <w:r w:rsidR="007A3A25" w:rsidRPr="009033DD">
        <w:rPr>
          <w:bCs/>
          <w:color w:val="auto"/>
        </w:rPr>
        <w:t xml:space="preserve"> Operation Encompass notifications/risk assessments</w:t>
      </w:r>
      <w:r>
        <w:rPr>
          <w:bCs/>
          <w:color w:val="auto"/>
        </w:rPr>
        <w:t xml:space="preserve"> verbally/through visits</w:t>
      </w:r>
      <w:r w:rsidR="007A3A25" w:rsidRPr="009033DD">
        <w:rPr>
          <w:bCs/>
          <w:color w:val="auto"/>
        </w:rPr>
        <w:t xml:space="preserve">. </w:t>
      </w:r>
    </w:p>
    <w:p w14:paraId="2BB5F87D" w14:textId="77777777" w:rsidR="002A497C" w:rsidRPr="002A497C" w:rsidRDefault="002A497C" w:rsidP="00DA519D">
      <w:pPr>
        <w:pStyle w:val="Default"/>
        <w:spacing w:after="240"/>
        <w:rPr>
          <w:color w:val="FF0000"/>
        </w:rPr>
      </w:pPr>
    </w:p>
    <w:p w14:paraId="7F0A9DA9" w14:textId="77777777" w:rsidR="008D20AC" w:rsidRPr="00662707" w:rsidRDefault="008D20AC">
      <w:pPr>
        <w:pStyle w:val="Default"/>
        <w:numPr>
          <w:ilvl w:val="0"/>
          <w:numId w:val="12"/>
        </w:numPr>
        <w:spacing w:after="240"/>
        <w:rPr>
          <w:color w:val="7030A0"/>
          <w:sz w:val="28"/>
          <w:szCs w:val="28"/>
        </w:rPr>
      </w:pPr>
      <w:r w:rsidRPr="00662707">
        <w:rPr>
          <w:b/>
          <w:bCs/>
          <w:color w:val="7030A0"/>
          <w:sz w:val="28"/>
          <w:szCs w:val="28"/>
        </w:rPr>
        <w:t xml:space="preserve">Photography and </w:t>
      </w:r>
      <w:r w:rsidR="00BB5CB0" w:rsidRPr="00662707">
        <w:rPr>
          <w:b/>
          <w:bCs/>
          <w:color w:val="7030A0"/>
          <w:sz w:val="28"/>
          <w:szCs w:val="28"/>
        </w:rPr>
        <w:t>I</w:t>
      </w:r>
      <w:r w:rsidRPr="00662707">
        <w:rPr>
          <w:b/>
          <w:bCs/>
          <w:color w:val="7030A0"/>
          <w:sz w:val="28"/>
          <w:szCs w:val="28"/>
        </w:rPr>
        <w:t xml:space="preserve">mages </w:t>
      </w:r>
    </w:p>
    <w:p w14:paraId="554F5CD2" w14:textId="77777777" w:rsidR="0039074B" w:rsidRPr="002839A8" w:rsidRDefault="002A497C" w:rsidP="00DA519D">
      <w:pPr>
        <w:pStyle w:val="CM148"/>
        <w:spacing w:after="240"/>
        <w:rPr>
          <w:sz w:val="22"/>
          <w:szCs w:val="22"/>
        </w:rPr>
      </w:pPr>
      <w:r w:rsidRPr="002839A8">
        <w:rPr>
          <w:sz w:val="22"/>
          <w:szCs w:val="22"/>
        </w:rPr>
        <w:t>Most</w:t>
      </w:r>
      <w:r w:rsidR="008D20AC" w:rsidRPr="002839A8">
        <w:rPr>
          <w:sz w:val="22"/>
          <w:szCs w:val="22"/>
        </w:rPr>
        <w:t xml:space="preserve"> people who take or view photographs or videos of </w:t>
      </w:r>
      <w:r w:rsidR="00472190">
        <w:rPr>
          <w:sz w:val="22"/>
          <w:szCs w:val="22"/>
        </w:rPr>
        <w:t>c</w:t>
      </w:r>
      <w:r w:rsidR="003143AD" w:rsidRPr="002839A8">
        <w:rPr>
          <w:sz w:val="22"/>
          <w:szCs w:val="22"/>
        </w:rPr>
        <w:t>hildren</w:t>
      </w:r>
      <w:r w:rsidR="008D20AC" w:rsidRPr="002839A8">
        <w:rPr>
          <w:sz w:val="22"/>
          <w:szCs w:val="22"/>
        </w:rPr>
        <w:t xml:space="preserve"> do so for en</w:t>
      </w:r>
      <w:r w:rsidR="00472190">
        <w:rPr>
          <w:sz w:val="22"/>
          <w:szCs w:val="22"/>
        </w:rPr>
        <w:t xml:space="preserve">tirely innocent </w:t>
      </w:r>
      <w:r w:rsidR="008D20AC" w:rsidRPr="002839A8">
        <w:rPr>
          <w:sz w:val="22"/>
          <w:szCs w:val="22"/>
        </w:rPr>
        <w:t xml:space="preserve">and acceptable reasons. Sadly, some people abuse </w:t>
      </w:r>
      <w:r w:rsidR="00472190">
        <w:rPr>
          <w:sz w:val="22"/>
          <w:szCs w:val="22"/>
        </w:rPr>
        <w:t>c</w:t>
      </w:r>
      <w:r w:rsidR="003143AD" w:rsidRPr="002839A8">
        <w:rPr>
          <w:sz w:val="22"/>
          <w:szCs w:val="22"/>
        </w:rPr>
        <w:t>hildren</w:t>
      </w:r>
      <w:r w:rsidR="008D20AC" w:rsidRPr="002839A8">
        <w:rPr>
          <w:sz w:val="22"/>
          <w:szCs w:val="22"/>
        </w:rPr>
        <w:t xml:space="preserve"> through taking or using images, so we must ensure that we have some safeguards in place. </w:t>
      </w:r>
    </w:p>
    <w:p w14:paraId="60A8CB04" w14:textId="77777777" w:rsidR="008D20AC" w:rsidRPr="002839A8" w:rsidRDefault="008D20AC" w:rsidP="00DA519D">
      <w:pPr>
        <w:pStyle w:val="CM148"/>
        <w:spacing w:after="240"/>
        <w:rPr>
          <w:sz w:val="22"/>
          <w:szCs w:val="22"/>
        </w:rPr>
      </w:pPr>
      <w:r w:rsidRPr="002839A8">
        <w:rPr>
          <w:sz w:val="22"/>
          <w:szCs w:val="22"/>
        </w:rPr>
        <w:t xml:space="preserve">To protect </w:t>
      </w:r>
      <w:r w:rsidR="002A497C" w:rsidRPr="002839A8">
        <w:rPr>
          <w:sz w:val="22"/>
          <w:szCs w:val="22"/>
        </w:rPr>
        <w:t>pupils,</w:t>
      </w:r>
      <w:r w:rsidRPr="002839A8">
        <w:rPr>
          <w:sz w:val="22"/>
          <w:szCs w:val="22"/>
        </w:rPr>
        <w:t xml:space="preserve"> we will: </w:t>
      </w:r>
    </w:p>
    <w:p w14:paraId="4681336A" w14:textId="77777777" w:rsidR="008D20AC" w:rsidRPr="002839A8" w:rsidRDefault="008D20AC">
      <w:pPr>
        <w:pStyle w:val="CM148"/>
        <w:numPr>
          <w:ilvl w:val="0"/>
          <w:numId w:val="11"/>
        </w:numPr>
        <w:rPr>
          <w:sz w:val="22"/>
          <w:szCs w:val="22"/>
        </w:rPr>
      </w:pPr>
      <w:r w:rsidRPr="002839A8">
        <w:rPr>
          <w:sz w:val="22"/>
          <w:szCs w:val="22"/>
        </w:rPr>
        <w:t xml:space="preserve">seek their consent for photographs to be taken or published (for example, on our website or in newspapers or publications) </w:t>
      </w:r>
    </w:p>
    <w:p w14:paraId="659E56FA" w14:textId="77777777" w:rsidR="008D20AC" w:rsidRPr="002839A8" w:rsidRDefault="008D20AC">
      <w:pPr>
        <w:pStyle w:val="CM148"/>
        <w:numPr>
          <w:ilvl w:val="0"/>
          <w:numId w:val="11"/>
        </w:numPr>
        <w:rPr>
          <w:sz w:val="22"/>
          <w:szCs w:val="22"/>
        </w:rPr>
      </w:pPr>
      <w:r w:rsidRPr="002839A8">
        <w:rPr>
          <w:sz w:val="22"/>
          <w:szCs w:val="22"/>
        </w:rPr>
        <w:t xml:space="preserve">seek parental </w:t>
      </w:r>
      <w:r w:rsidR="004822CA" w:rsidRPr="002839A8">
        <w:rPr>
          <w:sz w:val="22"/>
          <w:szCs w:val="22"/>
        </w:rPr>
        <w:t>consent.</w:t>
      </w:r>
      <w:r w:rsidRPr="002839A8">
        <w:rPr>
          <w:sz w:val="22"/>
          <w:szCs w:val="22"/>
        </w:rPr>
        <w:t xml:space="preserve"> </w:t>
      </w:r>
    </w:p>
    <w:p w14:paraId="067B9D20" w14:textId="77777777" w:rsidR="008D20AC" w:rsidRPr="002839A8" w:rsidRDefault="00E6226D">
      <w:pPr>
        <w:pStyle w:val="CM148"/>
        <w:numPr>
          <w:ilvl w:val="0"/>
          <w:numId w:val="11"/>
        </w:numPr>
        <w:rPr>
          <w:sz w:val="22"/>
          <w:szCs w:val="22"/>
        </w:rPr>
      </w:pPr>
      <w:r>
        <w:rPr>
          <w:sz w:val="22"/>
          <w:szCs w:val="22"/>
        </w:rPr>
        <w:t>not use pupil</w:t>
      </w:r>
      <w:r w:rsidR="00EC0D72">
        <w:rPr>
          <w:sz w:val="22"/>
          <w:szCs w:val="22"/>
        </w:rPr>
        <w:t>’</w:t>
      </w:r>
      <w:r>
        <w:rPr>
          <w:sz w:val="22"/>
          <w:szCs w:val="22"/>
        </w:rPr>
        <w:t>s full name</w:t>
      </w:r>
      <w:r w:rsidR="008D20AC" w:rsidRPr="002839A8">
        <w:rPr>
          <w:sz w:val="22"/>
          <w:szCs w:val="22"/>
        </w:rPr>
        <w:t xml:space="preserve"> with an image </w:t>
      </w:r>
    </w:p>
    <w:p w14:paraId="4F47821B" w14:textId="77777777" w:rsidR="00E6226D" w:rsidRDefault="008D20AC">
      <w:pPr>
        <w:pStyle w:val="CM148"/>
        <w:numPr>
          <w:ilvl w:val="0"/>
          <w:numId w:val="11"/>
        </w:numPr>
        <w:rPr>
          <w:sz w:val="22"/>
          <w:szCs w:val="22"/>
        </w:rPr>
      </w:pPr>
      <w:r w:rsidRPr="00E6226D">
        <w:rPr>
          <w:sz w:val="22"/>
          <w:szCs w:val="22"/>
        </w:rPr>
        <w:t xml:space="preserve">ensure pupils are appropriately </w:t>
      </w:r>
      <w:r w:rsidR="004822CA" w:rsidRPr="00E6226D">
        <w:rPr>
          <w:sz w:val="22"/>
          <w:szCs w:val="22"/>
        </w:rPr>
        <w:t>dressed.</w:t>
      </w:r>
    </w:p>
    <w:p w14:paraId="05572978" w14:textId="77777777" w:rsidR="008D20AC" w:rsidRPr="00E6226D" w:rsidRDefault="00E6226D">
      <w:pPr>
        <w:pStyle w:val="CM148"/>
        <w:numPr>
          <w:ilvl w:val="0"/>
          <w:numId w:val="11"/>
        </w:numPr>
        <w:rPr>
          <w:sz w:val="22"/>
          <w:szCs w:val="22"/>
        </w:rPr>
      </w:pPr>
      <w:r>
        <w:rPr>
          <w:sz w:val="22"/>
          <w:szCs w:val="22"/>
        </w:rPr>
        <w:t>ensure that personal data is not shared.</w:t>
      </w:r>
      <w:r w:rsidR="008D20AC" w:rsidRPr="00E6226D">
        <w:rPr>
          <w:sz w:val="22"/>
          <w:szCs w:val="22"/>
        </w:rPr>
        <w:t xml:space="preserve"> </w:t>
      </w:r>
    </w:p>
    <w:p w14:paraId="7BDE8408" w14:textId="77777777" w:rsidR="00E6226D" w:rsidRPr="00E6226D" w:rsidRDefault="00E6226D">
      <w:pPr>
        <w:pStyle w:val="Default"/>
        <w:numPr>
          <w:ilvl w:val="0"/>
          <w:numId w:val="11"/>
        </w:numPr>
        <w:rPr>
          <w:sz w:val="22"/>
          <w:szCs w:val="22"/>
        </w:rPr>
      </w:pPr>
      <w:r w:rsidRPr="00E6226D">
        <w:rPr>
          <w:sz w:val="22"/>
          <w:szCs w:val="22"/>
        </w:rPr>
        <w:t>store images appropriately</w:t>
      </w:r>
      <w:r>
        <w:rPr>
          <w:sz w:val="22"/>
          <w:szCs w:val="22"/>
        </w:rPr>
        <w:t>, securely</w:t>
      </w:r>
      <w:r w:rsidRPr="00E6226D">
        <w:rPr>
          <w:sz w:val="22"/>
          <w:szCs w:val="22"/>
        </w:rPr>
        <w:t xml:space="preserve"> and for no longer than necessary.</w:t>
      </w:r>
    </w:p>
    <w:p w14:paraId="227C23E4" w14:textId="77777777" w:rsidR="00E6226D" w:rsidRPr="00E6226D" w:rsidRDefault="00E6226D">
      <w:pPr>
        <w:pStyle w:val="Default"/>
        <w:numPr>
          <w:ilvl w:val="0"/>
          <w:numId w:val="11"/>
        </w:numPr>
        <w:rPr>
          <w:sz w:val="22"/>
          <w:szCs w:val="22"/>
        </w:rPr>
      </w:pPr>
      <w:r>
        <w:rPr>
          <w:sz w:val="22"/>
          <w:szCs w:val="22"/>
        </w:rPr>
        <w:t>o</w:t>
      </w:r>
      <w:r w:rsidRPr="00E6226D">
        <w:rPr>
          <w:sz w:val="22"/>
          <w:szCs w:val="22"/>
        </w:rPr>
        <w:t xml:space="preserve">nly use school equipment, </w:t>
      </w:r>
      <w:r w:rsidR="002A497C" w:rsidRPr="00E6226D">
        <w:rPr>
          <w:sz w:val="22"/>
          <w:szCs w:val="22"/>
        </w:rPr>
        <w:t>i.e.,</w:t>
      </w:r>
      <w:r w:rsidRPr="00E6226D">
        <w:rPr>
          <w:sz w:val="22"/>
          <w:szCs w:val="22"/>
        </w:rPr>
        <w:t xml:space="preserve"> not personal devices.</w:t>
      </w:r>
    </w:p>
    <w:p w14:paraId="0F799468" w14:textId="77777777" w:rsidR="008D20AC" w:rsidRDefault="008D20AC">
      <w:pPr>
        <w:pStyle w:val="CM148"/>
        <w:numPr>
          <w:ilvl w:val="0"/>
          <w:numId w:val="11"/>
        </w:numPr>
        <w:rPr>
          <w:sz w:val="22"/>
          <w:szCs w:val="22"/>
        </w:rPr>
      </w:pPr>
      <w:r w:rsidRPr="002839A8">
        <w:rPr>
          <w:sz w:val="22"/>
          <w:szCs w:val="22"/>
        </w:rPr>
        <w:t xml:space="preserve">encourage pupils to tell us if they are worried about any photographs that are taken of them. </w:t>
      </w:r>
    </w:p>
    <w:p w14:paraId="6E9929E9" w14:textId="77777777" w:rsidR="00BF23EA" w:rsidRDefault="00BF23EA" w:rsidP="00BF23EA">
      <w:pPr>
        <w:pStyle w:val="Default"/>
      </w:pPr>
    </w:p>
    <w:p w14:paraId="1414C06A" w14:textId="6D7D3563" w:rsidR="00BF23EA" w:rsidRDefault="00BF23EA" w:rsidP="00BF23EA">
      <w:pPr>
        <w:pStyle w:val="Default"/>
        <w:rPr>
          <w:color w:val="4EA72E"/>
        </w:rPr>
      </w:pPr>
      <w:r>
        <w:rPr>
          <w:color w:val="4EA72E"/>
        </w:rPr>
        <w:t>Follow guidance below;</w:t>
      </w:r>
    </w:p>
    <w:p w14:paraId="05B1BD69" w14:textId="1EBFEAA8" w:rsidR="00BF23EA" w:rsidRDefault="009D7152" w:rsidP="00BF23EA">
      <w:pPr>
        <w:pStyle w:val="Default"/>
        <w:rPr>
          <w:color w:val="4EA72E"/>
        </w:rPr>
      </w:pPr>
      <w:hyperlink r:id="rId147" w:history="1">
        <w:r w:rsidR="00EA6361">
          <w:rPr>
            <w:rStyle w:val="Hyperlink"/>
            <w:color w:val="4EA72E"/>
          </w:rPr>
          <w:t>Image guidance for education settings - UK Safer Internet Centre</w:t>
        </w:r>
      </w:hyperlink>
    </w:p>
    <w:p w14:paraId="463F248F" w14:textId="77777777" w:rsidR="002A497C" w:rsidRPr="002A497C" w:rsidRDefault="002A497C" w:rsidP="002A497C">
      <w:pPr>
        <w:pStyle w:val="Default"/>
      </w:pPr>
    </w:p>
    <w:p w14:paraId="7F6A666D" w14:textId="77777777" w:rsidR="000D48C1" w:rsidRDefault="000D48C1" w:rsidP="000D48C1">
      <w:pPr>
        <w:pStyle w:val="Default"/>
      </w:pPr>
    </w:p>
    <w:p w14:paraId="2FE853B1" w14:textId="77777777" w:rsidR="000D48C1" w:rsidRPr="00662707" w:rsidRDefault="00BB5CB0">
      <w:pPr>
        <w:pStyle w:val="Default"/>
        <w:numPr>
          <w:ilvl w:val="0"/>
          <w:numId w:val="12"/>
        </w:numPr>
        <w:rPr>
          <w:b/>
          <w:color w:val="7030A0"/>
          <w:sz w:val="28"/>
          <w:szCs w:val="28"/>
        </w:rPr>
      </w:pPr>
      <w:bookmarkStart w:id="6" w:name="_Hlk111031132"/>
      <w:r w:rsidRPr="00662707">
        <w:rPr>
          <w:b/>
          <w:color w:val="7030A0"/>
          <w:sz w:val="28"/>
          <w:szCs w:val="28"/>
        </w:rPr>
        <w:t>Physical Intervention and Use of Reasonable F</w:t>
      </w:r>
      <w:r w:rsidR="000D48C1" w:rsidRPr="00662707">
        <w:rPr>
          <w:b/>
          <w:color w:val="7030A0"/>
          <w:sz w:val="28"/>
          <w:szCs w:val="28"/>
        </w:rPr>
        <w:t>orce</w:t>
      </w:r>
    </w:p>
    <w:p w14:paraId="7EDF7CF2" w14:textId="77777777" w:rsidR="000D48C1" w:rsidRDefault="000D48C1" w:rsidP="000D48C1">
      <w:pPr>
        <w:pStyle w:val="Default"/>
        <w:rPr>
          <w:b/>
          <w:sz w:val="28"/>
          <w:szCs w:val="28"/>
        </w:rPr>
      </w:pPr>
    </w:p>
    <w:p w14:paraId="5EC95356" w14:textId="77777777" w:rsidR="000D48C1" w:rsidRPr="002A497C" w:rsidRDefault="000D48C1" w:rsidP="000D48C1">
      <w:pPr>
        <w:pStyle w:val="Default"/>
      </w:pPr>
      <w:r w:rsidRPr="002A497C">
        <w:t xml:space="preserve">All staff are encouraged to use de-escalation techniques and creative alternative strategies that are specific to the child. </w:t>
      </w:r>
      <w:r w:rsidR="00A019FF" w:rsidRPr="002A497C">
        <w:t>Restraint will</w:t>
      </w:r>
      <w:r w:rsidRPr="002A497C">
        <w:t xml:space="preserve"> only </w:t>
      </w:r>
      <w:r w:rsidR="00A019FF" w:rsidRPr="002A497C">
        <w:t xml:space="preserve">be </w:t>
      </w:r>
      <w:r w:rsidRPr="002A497C">
        <w:t xml:space="preserve">used as a last resort and all incidents of this are </w:t>
      </w:r>
      <w:r w:rsidR="00B257DF" w:rsidRPr="002A497C">
        <w:t xml:space="preserve">reviewed, </w:t>
      </w:r>
      <w:r w:rsidRPr="002A497C">
        <w:t xml:space="preserve">recorded and monitored. Reasonable </w:t>
      </w:r>
      <w:r w:rsidR="00A019FF" w:rsidRPr="002A497C">
        <w:t>force will be used</w:t>
      </w:r>
      <w:r w:rsidRPr="002A497C">
        <w:t xml:space="preserve"> in accordance with government guidance.</w:t>
      </w:r>
      <w:r w:rsidR="00813948" w:rsidRPr="002A497C">
        <w:t xml:space="preserve"> Safeguarding and welfare concerns will be </w:t>
      </w:r>
      <w:r w:rsidR="00EB046F" w:rsidRPr="002A497C">
        <w:t xml:space="preserve">explicitly </w:t>
      </w:r>
      <w:r w:rsidR="00813948" w:rsidRPr="002A497C">
        <w:t>t</w:t>
      </w:r>
      <w:r w:rsidR="00EB046F" w:rsidRPr="002A497C">
        <w:t>aken into account if</w:t>
      </w:r>
      <w:r w:rsidR="00813948" w:rsidRPr="002A497C">
        <w:t xml:space="preserve"> restraint is used on SEND students.</w:t>
      </w:r>
    </w:p>
    <w:p w14:paraId="6C8EFB28" w14:textId="77777777" w:rsidR="00813948" w:rsidRPr="002A497C" w:rsidRDefault="00813948" w:rsidP="000D48C1">
      <w:pPr>
        <w:pStyle w:val="Default"/>
      </w:pPr>
    </w:p>
    <w:p w14:paraId="44462378" w14:textId="77777777" w:rsidR="00821BC6" w:rsidRDefault="009D7152" w:rsidP="000D48C1">
      <w:pPr>
        <w:pStyle w:val="Default"/>
        <w:rPr>
          <w:rStyle w:val="Hyperlink"/>
          <w:rFonts w:ascii="Calibri" w:eastAsia="Calibri" w:hAnsi="Calibri" w:cs="Times New Roman"/>
          <w:b/>
          <w:bCs/>
          <w:lang w:eastAsia="en-US"/>
        </w:rPr>
      </w:pPr>
      <w:hyperlink r:id="rId148" w:history="1">
        <w:r w:rsidR="00991F42" w:rsidRPr="00DD30B8">
          <w:rPr>
            <w:rStyle w:val="Hyperlink"/>
            <w:rFonts w:ascii="Calibri" w:eastAsia="Calibri" w:hAnsi="Calibri" w:cs="Times New Roman"/>
            <w:b/>
            <w:bCs/>
            <w:lang w:eastAsia="en-US"/>
          </w:rPr>
          <w:t>Use of reasonable force in schools - GOV.UK (www.gov.uk)</w:t>
        </w:r>
      </w:hyperlink>
    </w:p>
    <w:p w14:paraId="19F0E847" w14:textId="77777777" w:rsidR="00710035" w:rsidRPr="002A497C" w:rsidRDefault="00710035" w:rsidP="000D48C1">
      <w:pPr>
        <w:pStyle w:val="Default"/>
        <w:rPr>
          <w:rStyle w:val="Hyperlink"/>
          <w:rFonts w:ascii="Calibri" w:eastAsia="Calibri" w:hAnsi="Calibri" w:cs="Times New Roman"/>
          <w:lang w:eastAsia="en-US"/>
        </w:rPr>
      </w:pPr>
    </w:p>
    <w:p w14:paraId="4A0BA809" w14:textId="4FA8FBBA" w:rsidR="00821BC6" w:rsidRPr="00FA5372" w:rsidRDefault="00FA5372" w:rsidP="000D48C1">
      <w:pPr>
        <w:pStyle w:val="Default"/>
        <w:rPr>
          <w:color w:val="auto"/>
          <w:sz w:val="22"/>
          <w:szCs w:val="22"/>
        </w:rPr>
      </w:pPr>
      <w:hyperlink r:id="rId149" w:history="1">
        <w:r w:rsidR="00DB0DCF" w:rsidRPr="00FA5372">
          <w:rPr>
            <w:rStyle w:val="Hyperlink"/>
            <w:sz w:val="22"/>
            <w:szCs w:val="22"/>
          </w:rPr>
          <w:t>link to you</w:t>
        </w:r>
        <w:r w:rsidR="00EC0D72" w:rsidRPr="00FA5372">
          <w:rPr>
            <w:rStyle w:val="Hyperlink"/>
            <w:sz w:val="22"/>
            <w:szCs w:val="22"/>
          </w:rPr>
          <w:t>r</w:t>
        </w:r>
        <w:r w:rsidR="00DB0DCF" w:rsidRPr="00FA5372">
          <w:rPr>
            <w:rStyle w:val="Hyperlink"/>
            <w:sz w:val="22"/>
            <w:szCs w:val="22"/>
          </w:rPr>
          <w:t xml:space="preserve"> procedure here</w:t>
        </w:r>
      </w:hyperlink>
    </w:p>
    <w:bookmarkEnd w:id="6"/>
    <w:p w14:paraId="2133F042" w14:textId="77777777" w:rsidR="00C867E5" w:rsidRDefault="00C867E5" w:rsidP="000D48C1">
      <w:pPr>
        <w:pStyle w:val="Default"/>
        <w:rPr>
          <w:sz w:val="22"/>
          <w:szCs w:val="22"/>
        </w:rPr>
      </w:pPr>
    </w:p>
    <w:p w14:paraId="6094E7AB" w14:textId="77777777" w:rsidR="00C867E5" w:rsidRPr="00662707" w:rsidRDefault="00C867E5">
      <w:pPr>
        <w:pStyle w:val="Default"/>
        <w:numPr>
          <w:ilvl w:val="0"/>
          <w:numId w:val="12"/>
        </w:numPr>
        <w:spacing w:after="240"/>
        <w:rPr>
          <w:b/>
          <w:color w:val="7030A0"/>
          <w:sz w:val="28"/>
          <w:szCs w:val="28"/>
        </w:rPr>
      </w:pPr>
      <w:r w:rsidRPr="00662707">
        <w:rPr>
          <w:b/>
          <w:color w:val="7030A0"/>
          <w:sz w:val="28"/>
          <w:szCs w:val="28"/>
        </w:rPr>
        <w:t>Intimate Care</w:t>
      </w:r>
    </w:p>
    <w:p w14:paraId="4B888734" w14:textId="77777777" w:rsidR="00C867E5" w:rsidRPr="002A497C" w:rsidRDefault="00C867E5" w:rsidP="002A497C">
      <w:pPr>
        <w:pStyle w:val="Default"/>
        <w:spacing w:after="240"/>
      </w:pPr>
      <w:r w:rsidRPr="002A497C">
        <w:t>If a child requires regular intimate care on site this is likely to be written into a care plan which staff will adhere to. If an accident occurs and a child needs assistance with intimate care this will be managed to afford dignity to the child as well as security to the staff member. Staff will behave in an open and transparent way by informing another member of staff and having the child’s consent to help.</w:t>
      </w:r>
      <w:r w:rsidR="009B1E0B" w:rsidRPr="002A497C">
        <w:t xml:space="preserve"> Parents will be </w:t>
      </w:r>
      <w:r w:rsidR="002A497C" w:rsidRPr="002A497C">
        <w:t>informed,</w:t>
      </w:r>
      <w:r w:rsidR="009B1E0B" w:rsidRPr="002A497C">
        <w:t xml:space="preserve"> and incidents recorded.</w:t>
      </w:r>
    </w:p>
    <w:p w14:paraId="53B2780E" w14:textId="0F699090" w:rsidR="002A497C" w:rsidRPr="001901D0" w:rsidRDefault="001901D0" w:rsidP="002A497C">
      <w:pPr>
        <w:pStyle w:val="Default"/>
        <w:spacing w:after="240"/>
        <w:rPr>
          <w:color w:val="auto"/>
        </w:rPr>
      </w:pPr>
      <w:hyperlink r:id="rId150" w:history="1">
        <w:r w:rsidR="00DB0DCF" w:rsidRPr="001901D0">
          <w:rPr>
            <w:rStyle w:val="Hyperlink"/>
          </w:rPr>
          <w:t>Link to your procedure here</w:t>
        </w:r>
      </w:hyperlink>
    </w:p>
    <w:p w14:paraId="00B49113" w14:textId="77777777" w:rsidR="002809BE" w:rsidRPr="00662707" w:rsidRDefault="00BB5CB0">
      <w:pPr>
        <w:numPr>
          <w:ilvl w:val="0"/>
          <w:numId w:val="12"/>
        </w:numPr>
        <w:spacing w:after="240" w:line="240" w:lineRule="auto"/>
        <w:rPr>
          <w:rFonts w:ascii="Arial" w:hAnsi="Arial" w:cs="Arial"/>
          <w:b/>
          <w:color w:val="7030A0"/>
          <w:sz w:val="28"/>
          <w:szCs w:val="28"/>
          <w:lang w:eastAsia="en-GB"/>
        </w:rPr>
      </w:pPr>
      <w:r w:rsidRPr="00662707">
        <w:rPr>
          <w:rFonts w:ascii="Arial" w:hAnsi="Arial" w:cs="Arial"/>
          <w:b/>
          <w:color w:val="7030A0"/>
          <w:sz w:val="28"/>
          <w:szCs w:val="28"/>
          <w:lang w:eastAsia="en-GB"/>
        </w:rPr>
        <w:t>First Aid and Managing Medical C</w:t>
      </w:r>
      <w:r w:rsidR="002809BE" w:rsidRPr="00662707">
        <w:rPr>
          <w:rFonts w:ascii="Arial" w:hAnsi="Arial" w:cs="Arial"/>
          <w:b/>
          <w:color w:val="7030A0"/>
          <w:sz w:val="28"/>
          <w:szCs w:val="28"/>
          <w:lang w:eastAsia="en-GB"/>
        </w:rPr>
        <w:t>onditions.</w:t>
      </w:r>
    </w:p>
    <w:p w14:paraId="2A2E2D2B" w14:textId="77777777" w:rsidR="002809BE" w:rsidRPr="002A497C" w:rsidRDefault="002809BE" w:rsidP="002A497C">
      <w:pPr>
        <w:spacing w:after="240" w:line="240" w:lineRule="auto"/>
        <w:rPr>
          <w:rFonts w:ascii="Arial" w:hAnsi="Arial" w:cs="Arial"/>
          <w:color w:val="000000"/>
          <w:sz w:val="24"/>
          <w:szCs w:val="24"/>
          <w:lang w:eastAsia="en-GB"/>
        </w:rPr>
      </w:pPr>
      <w:r w:rsidRPr="002A497C">
        <w:rPr>
          <w:rFonts w:ascii="Arial" w:hAnsi="Arial" w:cs="Arial"/>
          <w:color w:val="000000"/>
          <w:sz w:val="24"/>
          <w:szCs w:val="24"/>
          <w:lang w:eastAsia="en-GB"/>
        </w:rPr>
        <w:lastRenderedPageBreak/>
        <w:t>Staff will be trained appropriately in first aid</w:t>
      </w:r>
      <w:r w:rsidR="00EB046F" w:rsidRPr="002A497C">
        <w:rPr>
          <w:rFonts w:ascii="Arial" w:hAnsi="Arial" w:cs="Arial"/>
          <w:color w:val="000000"/>
          <w:sz w:val="24"/>
          <w:szCs w:val="24"/>
          <w:lang w:eastAsia="en-GB"/>
        </w:rPr>
        <w:t xml:space="preserve"> and follow safer working</w:t>
      </w:r>
      <w:r w:rsidR="002A3BE2" w:rsidRPr="002A497C">
        <w:rPr>
          <w:rFonts w:ascii="Arial" w:hAnsi="Arial" w:cs="Arial"/>
          <w:color w:val="000000"/>
          <w:sz w:val="24"/>
          <w:szCs w:val="24"/>
          <w:lang w:eastAsia="en-GB"/>
        </w:rPr>
        <w:t xml:space="preserve"> practice</w:t>
      </w:r>
      <w:r w:rsidR="00EB046F" w:rsidRPr="002A497C">
        <w:rPr>
          <w:rFonts w:ascii="Arial" w:hAnsi="Arial" w:cs="Arial"/>
          <w:color w:val="000000"/>
          <w:sz w:val="24"/>
          <w:szCs w:val="24"/>
          <w:lang w:eastAsia="en-GB"/>
        </w:rPr>
        <w:t xml:space="preserve"> guidance</w:t>
      </w:r>
      <w:r w:rsidR="002A3BE2" w:rsidRPr="002A497C">
        <w:rPr>
          <w:rFonts w:ascii="Arial" w:hAnsi="Arial" w:cs="Arial"/>
          <w:color w:val="000000"/>
          <w:sz w:val="24"/>
          <w:szCs w:val="24"/>
          <w:lang w:eastAsia="en-GB"/>
        </w:rPr>
        <w:t xml:space="preserve"> of ‘saying before touching’.</w:t>
      </w:r>
    </w:p>
    <w:p w14:paraId="488784FE" w14:textId="77777777" w:rsidR="00755691" w:rsidRPr="002A497C" w:rsidRDefault="00755691" w:rsidP="00DA519D">
      <w:pPr>
        <w:pStyle w:val="Default"/>
        <w:spacing w:after="240"/>
        <w:rPr>
          <w:bCs/>
          <w:color w:val="auto"/>
        </w:rPr>
      </w:pPr>
      <w:r w:rsidRPr="002A497C">
        <w:rPr>
          <w:bCs/>
          <w:color w:val="auto"/>
        </w:rPr>
        <w:t xml:space="preserve">Section 100 of the Children and Families Act 2014 places a duty on schools to </w:t>
      </w:r>
      <w:r w:rsidR="002A497C" w:rsidRPr="002A497C">
        <w:rPr>
          <w:bCs/>
          <w:color w:val="auto"/>
        </w:rPr>
        <w:t>plan</w:t>
      </w:r>
      <w:r w:rsidRPr="002A497C">
        <w:rPr>
          <w:bCs/>
          <w:color w:val="auto"/>
        </w:rPr>
        <w:t xml:space="preserve"> for supporting pupils at their school with medical</w:t>
      </w:r>
      <w:r w:rsidR="00951DEA" w:rsidRPr="002A497C">
        <w:rPr>
          <w:bCs/>
          <w:color w:val="auto"/>
        </w:rPr>
        <w:t xml:space="preserve"> conditions. Individual Health C</w:t>
      </w:r>
      <w:r w:rsidRPr="002A497C">
        <w:rPr>
          <w:bCs/>
          <w:color w:val="auto"/>
        </w:rPr>
        <w:t xml:space="preserve">are Plans may need to be drawn up and multi-agency communication will be essential.  Staff will be appropriately </w:t>
      </w:r>
      <w:r w:rsidR="002A497C" w:rsidRPr="002A497C">
        <w:rPr>
          <w:bCs/>
          <w:color w:val="auto"/>
        </w:rPr>
        <w:t>trained,</w:t>
      </w:r>
      <w:r w:rsidRPr="002A497C">
        <w:rPr>
          <w:bCs/>
          <w:color w:val="auto"/>
        </w:rPr>
        <w:t xml:space="preserve"> and responsibilities will be carried on in accordance with government guidance</w:t>
      </w:r>
      <w:r w:rsidR="007009D8">
        <w:rPr>
          <w:bCs/>
          <w:color w:val="auto"/>
        </w:rPr>
        <w:t>.</w:t>
      </w:r>
    </w:p>
    <w:p w14:paraId="1205D65C" w14:textId="77777777" w:rsidR="00D026C9" w:rsidRDefault="009D7152" w:rsidP="00DD30B8">
      <w:pPr>
        <w:pStyle w:val="Default"/>
        <w:rPr>
          <w:rStyle w:val="Hyperlink"/>
          <w:rFonts w:ascii="Calibri" w:eastAsia="Calibri" w:hAnsi="Calibri" w:cs="Times New Roman"/>
          <w:b/>
          <w:bCs/>
          <w:lang w:eastAsia="en-US"/>
        </w:rPr>
      </w:pPr>
      <w:hyperlink r:id="rId151" w:history="1">
        <w:r w:rsidR="00D026C9" w:rsidRPr="00DD30B8">
          <w:rPr>
            <w:rStyle w:val="Hyperlink"/>
            <w:rFonts w:ascii="Calibri" w:eastAsia="Calibri" w:hAnsi="Calibri" w:cs="Times New Roman"/>
            <w:b/>
            <w:bCs/>
            <w:lang w:eastAsia="en-US"/>
          </w:rPr>
          <w:t>Supporting pupils with medical conditions at school - GOV.UK (www.gov.uk)</w:t>
        </w:r>
      </w:hyperlink>
    </w:p>
    <w:p w14:paraId="04FD4D8F" w14:textId="77777777" w:rsidR="00DD30B8" w:rsidRPr="00DD30B8" w:rsidRDefault="00DD30B8" w:rsidP="00DD30B8">
      <w:pPr>
        <w:pStyle w:val="Default"/>
        <w:rPr>
          <w:rStyle w:val="Hyperlink"/>
          <w:rFonts w:ascii="Calibri" w:eastAsia="Calibri" w:hAnsi="Calibri" w:cs="Times New Roman"/>
          <w:b/>
          <w:bCs/>
          <w:lang w:eastAsia="en-US"/>
        </w:rPr>
      </w:pPr>
    </w:p>
    <w:p w14:paraId="673A983C" w14:textId="7B188430" w:rsidR="002A497C" w:rsidRPr="002A497C" w:rsidRDefault="00DB0DCF" w:rsidP="00DA519D">
      <w:pPr>
        <w:spacing w:after="240" w:line="240" w:lineRule="auto"/>
        <w:rPr>
          <w:rFonts w:ascii="Arial" w:hAnsi="Arial" w:cs="Arial"/>
          <w:color w:val="FF0000"/>
          <w:sz w:val="24"/>
          <w:szCs w:val="24"/>
          <w:lang w:eastAsia="en-GB"/>
        </w:rPr>
      </w:pPr>
      <w:r w:rsidRPr="004A74DC">
        <w:rPr>
          <w:rFonts w:ascii="Arial" w:hAnsi="Arial" w:cs="Arial"/>
          <w:color w:val="FF0000"/>
          <w:sz w:val="24"/>
          <w:szCs w:val="24"/>
          <w:highlight w:val="yellow"/>
          <w:lang w:eastAsia="en-GB"/>
        </w:rPr>
        <w:t>link to your supporting pupils with medical conditions policy here</w:t>
      </w:r>
      <w:r w:rsidR="00A55C6C" w:rsidRPr="002A497C">
        <w:rPr>
          <w:rFonts w:ascii="Arial" w:hAnsi="Arial" w:cs="Arial"/>
          <w:color w:val="FF0000"/>
          <w:sz w:val="24"/>
          <w:szCs w:val="24"/>
          <w:lang w:eastAsia="en-GB"/>
        </w:rPr>
        <w:t xml:space="preserve"> </w:t>
      </w:r>
    </w:p>
    <w:p w14:paraId="4DEF1495" w14:textId="56DF1439" w:rsidR="002809BE" w:rsidRPr="00662707" w:rsidRDefault="00BB5CB0">
      <w:pPr>
        <w:numPr>
          <w:ilvl w:val="0"/>
          <w:numId w:val="12"/>
        </w:numPr>
        <w:spacing w:after="240" w:line="240" w:lineRule="auto"/>
        <w:rPr>
          <w:rFonts w:ascii="Arial" w:hAnsi="Arial" w:cs="Arial"/>
          <w:b/>
          <w:color w:val="7030A0"/>
          <w:sz w:val="28"/>
          <w:szCs w:val="28"/>
          <w:lang w:eastAsia="en-GB"/>
        </w:rPr>
      </w:pPr>
      <w:r w:rsidRPr="00662707">
        <w:rPr>
          <w:rFonts w:ascii="Arial" w:hAnsi="Arial" w:cs="Arial"/>
          <w:b/>
          <w:color w:val="7030A0"/>
          <w:sz w:val="28"/>
          <w:szCs w:val="28"/>
          <w:lang w:eastAsia="en-GB"/>
        </w:rPr>
        <w:t>Changing Rooms and Other Sports I</w:t>
      </w:r>
      <w:r w:rsidR="00FB2D96" w:rsidRPr="00662707">
        <w:rPr>
          <w:rFonts w:ascii="Arial" w:hAnsi="Arial" w:cs="Arial"/>
          <w:b/>
          <w:color w:val="7030A0"/>
          <w:sz w:val="28"/>
          <w:szCs w:val="28"/>
          <w:lang w:eastAsia="en-GB"/>
        </w:rPr>
        <w:t>ssues</w:t>
      </w:r>
    </w:p>
    <w:p w14:paraId="67F56959" w14:textId="7D5BD0E0" w:rsidR="00FB2D96" w:rsidRDefault="00FB2D96" w:rsidP="00DA519D">
      <w:pPr>
        <w:spacing w:after="240" w:line="240" w:lineRule="auto"/>
        <w:rPr>
          <w:rFonts w:ascii="Arial" w:hAnsi="Arial" w:cs="Arial"/>
          <w:sz w:val="24"/>
          <w:szCs w:val="24"/>
          <w:lang w:eastAsia="en-GB"/>
        </w:rPr>
      </w:pPr>
      <w:r w:rsidRPr="002A497C">
        <w:rPr>
          <w:rFonts w:ascii="Arial" w:hAnsi="Arial" w:cs="Arial"/>
          <w:sz w:val="24"/>
          <w:szCs w:val="24"/>
          <w:lang w:eastAsia="en-GB"/>
        </w:rPr>
        <w:t xml:space="preserve">We will </w:t>
      </w:r>
      <w:r w:rsidR="007B755E" w:rsidRPr="002A497C">
        <w:rPr>
          <w:rFonts w:ascii="Arial" w:hAnsi="Arial" w:cs="Arial"/>
          <w:sz w:val="24"/>
          <w:szCs w:val="24"/>
          <w:lang w:eastAsia="en-GB"/>
        </w:rPr>
        <w:t>follow safeguarding advice on Children using changing rooms</w:t>
      </w:r>
      <w:r w:rsidR="00E11104">
        <w:rPr>
          <w:rFonts w:ascii="Arial" w:hAnsi="Arial" w:cs="Arial"/>
          <w:sz w:val="24"/>
          <w:szCs w:val="24"/>
          <w:lang w:eastAsia="en-GB"/>
        </w:rPr>
        <w:t>, playing single sex sports etc</w:t>
      </w:r>
      <w:r w:rsidR="00A56D76">
        <w:rPr>
          <w:rFonts w:ascii="Arial" w:hAnsi="Arial" w:cs="Arial"/>
          <w:sz w:val="24"/>
          <w:szCs w:val="24"/>
          <w:lang w:eastAsia="en-GB"/>
        </w:rPr>
        <w:t xml:space="preserve"> </w:t>
      </w:r>
      <w:r w:rsidR="00E11104">
        <w:rPr>
          <w:rFonts w:ascii="Arial" w:hAnsi="Arial" w:cs="Arial"/>
          <w:sz w:val="24"/>
          <w:szCs w:val="24"/>
          <w:lang w:eastAsia="en-GB"/>
        </w:rPr>
        <w:t>as outline</w:t>
      </w:r>
      <w:r w:rsidR="00A56D76">
        <w:rPr>
          <w:rFonts w:ascii="Arial" w:hAnsi="Arial" w:cs="Arial"/>
          <w:sz w:val="24"/>
          <w:szCs w:val="24"/>
          <w:lang w:eastAsia="en-GB"/>
        </w:rPr>
        <w:t>d</w:t>
      </w:r>
      <w:r w:rsidR="00E11104">
        <w:rPr>
          <w:rFonts w:ascii="Arial" w:hAnsi="Arial" w:cs="Arial"/>
          <w:sz w:val="24"/>
          <w:szCs w:val="24"/>
          <w:lang w:eastAsia="en-GB"/>
        </w:rPr>
        <w:t xml:space="preserve"> in KCSIE.</w:t>
      </w:r>
    </w:p>
    <w:p w14:paraId="739091A5" w14:textId="0F12836B" w:rsidR="006B2A19" w:rsidRDefault="006B2A19" w:rsidP="00DA519D">
      <w:pPr>
        <w:spacing w:after="240" w:line="240" w:lineRule="auto"/>
        <w:rPr>
          <w:rFonts w:ascii="Arial" w:hAnsi="Arial" w:cs="Arial"/>
          <w:color w:val="4EA72E"/>
          <w:sz w:val="24"/>
          <w:szCs w:val="24"/>
          <w:lang w:eastAsia="en-GB"/>
        </w:rPr>
      </w:pPr>
      <w:r>
        <w:rPr>
          <w:rFonts w:ascii="Arial" w:hAnsi="Arial" w:cs="Arial"/>
          <w:color w:val="4EA72E"/>
          <w:sz w:val="24"/>
          <w:szCs w:val="24"/>
          <w:lang w:eastAsia="en-GB"/>
        </w:rPr>
        <w:t xml:space="preserve">Spaces </w:t>
      </w:r>
      <w:r w:rsidR="00AE1861">
        <w:rPr>
          <w:rFonts w:ascii="Arial" w:hAnsi="Arial" w:cs="Arial"/>
          <w:color w:val="4EA72E"/>
          <w:sz w:val="24"/>
          <w:szCs w:val="24"/>
          <w:lang w:eastAsia="en-GB"/>
        </w:rPr>
        <w:t>such</w:t>
      </w:r>
      <w:r w:rsidR="006505EC">
        <w:rPr>
          <w:rFonts w:ascii="Arial" w:hAnsi="Arial" w:cs="Arial"/>
          <w:color w:val="4EA72E"/>
          <w:sz w:val="24"/>
          <w:szCs w:val="24"/>
          <w:lang w:eastAsia="en-GB"/>
        </w:rPr>
        <w:t xml:space="preserve"> as changing areas, toilets </w:t>
      </w:r>
      <w:r w:rsidR="00AE1861">
        <w:rPr>
          <w:rFonts w:ascii="Arial" w:hAnsi="Arial" w:cs="Arial"/>
          <w:color w:val="4EA72E"/>
          <w:sz w:val="24"/>
          <w:szCs w:val="24"/>
          <w:lang w:eastAsia="en-GB"/>
        </w:rPr>
        <w:t xml:space="preserve">and overnight accommodation on trips </w:t>
      </w:r>
      <w:r w:rsidR="006505EC">
        <w:rPr>
          <w:rFonts w:ascii="Arial" w:hAnsi="Arial" w:cs="Arial"/>
          <w:color w:val="4EA72E"/>
          <w:sz w:val="24"/>
          <w:szCs w:val="24"/>
          <w:lang w:eastAsia="en-GB"/>
        </w:rPr>
        <w:t xml:space="preserve">will remain single sex. If any </w:t>
      </w:r>
      <w:r w:rsidR="00AE1861">
        <w:rPr>
          <w:rFonts w:ascii="Arial" w:hAnsi="Arial" w:cs="Arial"/>
          <w:color w:val="4EA72E"/>
          <w:sz w:val="24"/>
          <w:szCs w:val="24"/>
          <w:lang w:eastAsia="en-GB"/>
        </w:rPr>
        <w:t xml:space="preserve">student </w:t>
      </w:r>
      <w:r w:rsidR="006505EC">
        <w:rPr>
          <w:rFonts w:ascii="Arial" w:hAnsi="Arial" w:cs="Arial"/>
          <w:color w:val="4EA72E"/>
          <w:sz w:val="24"/>
          <w:szCs w:val="24"/>
          <w:lang w:eastAsia="en-GB"/>
        </w:rPr>
        <w:t xml:space="preserve">is uncomfortable </w:t>
      </w:r>
      <w:r w:rsidR="00AE1861">
        <w:rPr>
          <w:rFonts w:ascii="Arial" w:hAnsi="Arial" w:cs="Arial"/>
          <w:color w:val="4EA72E"/>
          <w:sz w:val="24"/>
          <w:szCs w:val="24"/>
          <w:lang w:eastAsia="en-GB"/>
        </w:rPr>
        <w:t xml:space="preserve">with using the area of their </w:t>
      </w:r>
      <w:r w:rsidR="00720773">
        <w:rPr>
          <w:rFonts w:ascii="Arial" w:hAnsi="Arial" w:cs="Arial"/>
          <w:color w:val="4EA72E"/>
          <w:sz w:val="24"/>
          <w:szCs w:val="24"/>
          <w:lang w:eastAsia="en-GB"/>
        </w:rPr>
        <w:t xml:space="preserve">biological sex </w:t>
      </w:r>
      <w:r w:rsidR="006505EC">
        <w:rPr>
          <w:rFonts w:ascii="Arial" w:hAnsi="Arial" w:cs="Arial"/>
          <w:color w:val="4EA72E"/>
          <w:sz w:val="24"/>
          <w:szCs w:val="24"/>
          <w:lang w:eastAsia="en-GB"/>
        </w:rPr>
        <w:t>they sh</w:t>
      </w:r>
      <w:r w:rsidR="00720773">
        <w:rPr>
          <w:rFonts w:ascii="Arial" w:hAnsi="Arial" w:cs="Arial"/>
          <w:color w:val="4EA72E"/>
          <w:sz w:val="24"/>
          <w:szCs w:val="24"/>
          <w:lang w:eastAsia="en-GB"/>
        </w:rPr>
        <w:t>ould</w:t>
      </w:r>
      <w:r w:rsidR="006505EC">
        <w:rPr>
          <w:rFonts w:ascii="Arial" w:hAnsi="Arial" w:cs="Arial"/>
          <w:color w:val="4EA72E"/>
          <w:sz w:val="24"/>
          <w:szCs w:val="24"/>
          <w:lang w:eastAsia="en-GB"/>
        </w:rPr>
        <w:t xml:space="preserve"> discuss with a member of staff and alternative </w:t>
      </w:r>
      <w:r w:rsidR="00720773">
        <w:rPr>
          <w:rFonts w:ascii="Arial" w:hAnsi="Arial" w:cs="Arial"/>
          <w:color w:val="4EA72E"/>
          <w:sz w:val="24"/>
          <w:szCs w:val="24"/>
          <w:lang w:eastAsia="en-GB"/>
        </w:rPr>
        <w:t xml:space="preserve">arrangement </w:t>
      </w:r>
      <w:r w:rsidR="006505EC">
        <w:rPr>
          <w:rFonts w:ascii="Arial" w:hAnsi="Arial" w:cs="Arial"/>
          <w:color w:val="4EA72E"/>
          <w:sz w:val="24"/>
          <w:szCs w:val="24"/>
          <w:lang w:eastAsia="en-GB"/>
        </w:rPr>
        <w:t xml:space="preserve">can be made. </w:t>
      </w:r>
    </w:p>
    <w:p w14:paraId="7BDFD271" w14:textId="66031640" w:rsidR="006505EC" w:rsidRPr="004A74DC" w:rsidRDefault="004A74DC" w:rsidP="00DA519D">
      <w:pPr>
        <w:spacing w:after="240" w:line="240" w:lineRule="auto"/>
        <w:rPr>
          <w:rFonts w:ascii="Arial" w:hAnsi="Arial" w:cs="Arial"/>
          <w:sz w:val="24"/>
          <w:szCs w:val="24"/>
          <w:lang w:eastAsia="en-GB"/>
        </w:rPr>
      </w:pPr>
      <w:r w:rsidRPr="001901D0">
        <w:rPr>
          <w:rFonts w:ascii="Arial" w:hAnsi="Arial" w:cs="Arial"/>
          <w:sz w:val="24"/>
          <w:szCs w:val="24"/>
          <w:lang w:eastAsia="en-GB"/>
        </w:rPr>
        <w:t>Our</w:t>
      </w:r>
      <w:r w:rsidR="006505EC" w:rsidRPr="001901D0">
        <w:rPr>
          <w:rFonts w:ascii="Arial" w:hAnsi="Arial" w:cs="Arial"/>
          <w:sz w:val="24"/>
          <w:szCs w:val="24"/>
          <w:lang w:eastAsia="en-GB"/>
        </w:rPr>
        <w:t xml:space="preserve"> school </w:t>
      </w:r>
      <w:r w:rsidRPr="001901D0">
        <w:rPr>
          <w:rFonts w:ascii="Arial" w:hAnsi="Arial" w:cs="Arial"/>
          <w:sz w:val="24"/>
          <w:szCs w:val="24"/>
          <w:lang w:eastAsia="en-GB"/>
        </w:rPr>
        <w:t xml:space="preserve">only </w:t>
      </w:r>
      <w:r w:rsidR="006505EC" w:rsidRPr="001901D0">
        <w:rPr>
          <w:rFonts w:ascii="Arial" w:hAnsi="Arial" w:cs="Arial"/>
          <w:sz w:val="24"/>
          <w:szCs w:val="24"/>
          <w:lang w:eastAsia="en-GB"/>
        </w:rPr>
        <w:t xml:space="preserve">has mixed sex </w:t>
      </w:r>
      <w:r w:rsidR="00720773" w:rsidRPr="001901D0">
        <w:rPr>
          <w:rFonts w:ascii="Arial" w:hAnsi="Arial" w:cs="Arial"/>
          <w:sz w:val="24"/>
          <w:szCs w:val="24"/>
          <w:lang w:eastAsia="en-GB"/>
        </w:rPr>
        <w:t>toilets</w:t>
      </w:r>
      <w:r w:rsidR="006505EC" w:rsidRPr="001901D0">
        <w:rPr>
          <w:rFonts w:ascii="Arial" w:hAnsi="Arial" w:cs="Arial"/>
          <w:sz w:val="24"/>
          <w:szCs w:val="24"/>
          <w:lang w:eastAsia="en-GB"/>
        </w:rPr>
        <w:t xml:space="preserve"> </w:t>
      </w:r>
      <w:r w:rsidRPr="001901D0">
        <w:rPr>
          <w:rFonts w:ascii="Arial" w:hAnsi="Arial" w:cs="Arial"/>
          <w:sz w:val="24"/>
          <w:szCs w:val="24"/>
          <w:lang w:eastAsia="en-GB"/>
        </w:rPr>
        <w:t>in Early Years</w:t>
      </w:r>
      <w:r w:rsidR="006505EC" w:rsidRPr="001901D0">
        <w:rPr>
          <w:rFonts w:ascii="Arial" w:hAnsi="Arial" w:cs="Arial"/>
          <w:sz w:val="24"/>
          <w:szCs w:val="24"/>
          <w:lang w:eastAsia="en-GB"/>
        </w:rPr>
        <w:t xml:space="preserve"> these are </w:t>
      </w:r>
      <w:r w:rsidRPr="001901D0">
        <w:rPr>
          <w:rFonts w:ascii="Arial" w:hAnsi="Arial" w:cs="Arial"/>
          <w:sz w:val="24"/>
          <w:szCs w:val="24"/>
          <w:lang w:eastAsia="en-GB"/>
        </w:rPr>
        <w:t xml:space="preserve">in view of staff and so </w:t>
      </w:r>
      <w:r w:rsidR="00720773" w:rsidRPr="001901D0">
        <w:rPr>
          <w:rFonts w:ascii="Arial" w:hAnsi="Arial" w:cs="Arial"/>
          <w:sz w:val="24"/>
          <w:szCs w:val="24"/>
          <w:lang w:eastAsia="en-GB"/>
        </w:rPr>
        <w:t>safeguarded</w:t>
      </w:r>
      <w:r w:rsidR="006505EC" w:rsidRPr="001901D0">
        <w:rPr>
          <w:rFonts w:ascii="Arial" w:hAnsi="Arial" w:cs="Arial"/>
          <w:sz w:val="24"/>
          <w:szCs w:val="24"/>
          <w:lang w:eastAsia="en-GB"/>
        </w:rPr>
        <w:t xml:space="preserve"> in line with KCSIE</w:t>
      </w:r>
      <w:r w:rsidRPr="001901D0">
        <w:rPr>
          <w:rFonts w:ascii="Arial" w:hAnsi="Arial" w:cs="Arial"/>
          <w:sz w:val="24"/>
          <w:szCs w:val="24"/>
          <w:lang w:eastAsia="en-GB"/>
        </w:rPr>
        <w:t>.</w:t>
      </w:r>
    </w:p>
    <w:p w14:paraId="01158F2C" w14:textId="6A10BAA0" w:rsidR="002A497C" w:rsidRDefault="009D7152" w:rsidP="00FB2D96">
      <w:pPr>
        <w:rPr>
          <w:rFonts w:ascii="Arial" w:hAnsi="Arial" w:cs="Arial"/>
          <w:color w:val="4EA72E"/>
          <w:lang w:eastAsia="en-GB"/>
        </w:rPr>
      </w:pPr>
      <w:hyperlink r:id="rId152" w:history="1">
        <w:r w:rsidR="009C54C1">
          <w:rPr>
            <w:rStyle w:val="Hyperlink"/>
            <w:rFonts w:ascii="Arial" w:hAnsi="Arial" w:cs="Arial"/>
            <w:color w:val="4EA72E"/>
            <w:lang w:eastAsia="en-GB"/>
          </w:rPr>
          <w:t>Safeguarding considerations for getting changed at school | NSPCC Learning</w:t>
        </w:r>
      </w:hyperlink>
    </w:p>
    <w:p w14:paraId="33222E20" w14:textId="77777777" w:rsidR="00C33443" w:rsidRPr="00662707" w:rsidRDefault="00C33443">
      <w:pPr>
        <w:pStyle w:val="Default"/>
        <w:numPr>
          <w:ilvl w:val="0"/>
          <w:numId w:val="12"/>
        </w:numPr>
        <w:rPr>
          <w:b/>
          <w:bCs/>
          <w:color w:val="7030A0"/>
          <w:sz w:val="22"/>
          <w:szCs w:val="22"/>
        </w:rPr>
      </w:pPr>
      <w:r w:rsidRPr="00662707">
        <w:rPr>
          <w:b/>
          <w:bCs/>
          <w:color w:val="7030A0"/>
          <w:sz w:val="28"/>
          <w:szCs w:val="28"/>
        </w:rPr>
        <w:t xml:space="preserve">Special Circumstances </w:t>
      </w:r>
      <w:r w:rsidRPr="002A497C">
        <w:rPr>
          <w:b/>
          <w:bCs/>
          <w:color w:val="7030A0"/>
        </w:rPr>
        <w:t>(to be included as appropriate for your school)</w:t>
      </w:r>
    </w:p>
    <w:p w14:paraId="415062BC" w14:textId="77777777" w:rsidR="00C33443" w:rsidRPr="002839A8" w:rsidRDefault="00C33443" w:rsidP="00C33443">
      <w:pPr>
        <w:pStyle w:val="Default"/>
        <w:rPr>
          <w:b/>
          <w:bCs/>
          <w:color w:val="auto"/>
          <w:sz w:val="22"/>
          <w:szCs w:val="22"/>
        </w:rPr>
      </w:pPr>
    </w:p>
    <w:p w14:paraId="43E894DC" w14:textId="77777777" w:rsidR="00903A03" w:rsidRDefault="00903A03" w:rsidP="00903A03">
      <w:pPr>
        <w:pStyle w:val="Default"/>
        <w:rPr>
          <w:b/>
          <w:bCs/>
          <w:color w:val="auto"/>
        </w:rPr>
      </w:pPr>
      <w:r w:rsidRPr="002A497C">
        <w:rPr>
          <w:b/>
          <w:bCs/>
          <w:color w:val="auto"/>
        </w:rPr>
        <w:t>Looked after Children LAC/Children in Care CiC and Previously in Care</w:t>
      </w:r>
    </w:p>
    <w:p w14:paraId="4CA393E3" w14:textId="77777777" w:rsidR="002A497C" w:rsidRPr="002A497C" w:rsidRDefault="002A497C" w:rsidP="00903A03">
      <w:pPr>
        <w:pStyle w:val="Default"/>
        <w:rPr>
          <w:b/>
          <w:bCs/>
          <w:color w:val="auto"/>
        </w:rPr>
      </w:pPr>
    </w:p>
    <w:p w14:paraId="3A6D4EBF" w14:textId="77777777" w:rsidR="00903A03" w:rsidRPr="002A497C" w:rsidRDefault="00903A03" w:rsidP="00903A03">
      <w:pPr>
        <w:pStyle w:val="Default"/>
        <w:rPr>
          <w:color w:val="auto"/>
        </w:rPr>
      </w:pPr>
      <w:r w:rsidRPr="002A497C">
        <w:rPr>
          <w:color w:val="auto"/>
        </w:rPr>
        <w:t xml:space="preserve">Children in care and previously looked after children start school with the disadvantage of their pre-care experiences and often have special educational needs. Most commonly, the reason for children becoming looked after is </w:t>
      </w:r>
      <w:r w:rsidR="002A497C" w:rsidRPr="002A497C">
        <w:rPr>
          <w:color w:val="auto"/>
        </w:rPr>
        <w:t>because of</w:t>
      </w:r>
      <w:r w:rsidRPr="002A497C">
        <w:rPr>
          <w:color w:val="auto"/>
        </w:rPr>
        <w:t xml:space="preserve"> abuse or neglect. The school must ensure that appropriate staff have information about a child’s looked after status and care arrangements, including contact. The Designated Teacher for Children in Care and </w:t>
      </w:r>
      <w:r w:rsidR="007009D8">
        <w:rPr>
          <w:color w:val="auto"/>
        </w:rPr>
        <w:t>P</w:t>
      </w:r>
      <w:r w:rsidRPr="002A497C">
        <w:rPr>
          <w:color w:val="auto"/>
        </w:rPr>
        <w:t xml:space="preserve">reviously </w:t>
      </w:r>
      <w:r w:rsidR="007009D8">
        <w:rPr>
          <w:color w:val="auto"/>
        </w:rPr>
        <w:t>L</w:t>
      </w:r>
      <w:r w:rsidRPr="002A497C">
        <w:rPr>
          <w:color w:val="auto"/>
        </w:rPr>
        <w:t xml:space="preserve">ooked </w:t>
      </w:r>
      <w:r w:rsidR="007009D8">
        <w:rPr>
          <w:color w:val="auto"/>
        </w:rPr>
        <w:t>A</w:t>
      </w:r>
      <w:r w:rsidRPr="002A497C">
        <w:rPr>
          <w:color w:val="auto"/>
        </w:rPr>
        <w:t>fter and the DSL team have details of the child’s social worker / carer, parent or guardian. As well as the name and contact details of the local authority’s Virtual School Head. The Designated Teacher will work within the Wakefield Pupil Premium Plus policy guidelines to support the academic progress of CiC / PCiC through appropriate target setting in their termly PEP (Personal Education Plan)</w:t>
      </w:r>
    </w:p>
    <w:p w14:paraId="662B939E" w14:textId="77777777" w:rsidR="00D864E0" w:rsidRDefault="009D7152" w:rsidP="002A497C">
      <w:hyperlink r:id="rId153" w:history="1">
        <w:r w:rsidR="00D864E0" w:rsidRPr="00D864E0">
          <w:rPr>
            <w:rStyle w:val="Hyperlink"/>
          </w:rPr>
          <w:t>Promoting the education of looked-after and previously looked-after children - GOV.UK</w:t>
        </w:r>
      </w:hyperlink>
    </w:p>
    <w:p w14:paraId="63A4AB56" w14:textId="0BA8CF76" w:rsidR="00903A03" w:rsidRDefault="009D7152" w:rsidP="002A497C">
      <w:pPr>
        <w:rPr>
          <w:b/>
          <w:bCs/>
        </w:rPr>
      </w:pPr>
      <w:hyperlink r:id="rId154" w:history="1">
        <w:r w:rsidR="00D026C9" w:rsidRPr="00DD30B8">
          <w:rPr>
            <w:rStyle w:val="Hyperlink"/>
            <w:b/>
            <w:bCs/>
            <w:sz w:val="24"/>
            <w:szCs w:val="24"/>
          </w:rPr>
          <w:t>Designated teacher for looked-after and previously looked-after children - GOV.UK (www.gov.uk)</w:t>
        </w:r>
      </w:hyperlink>
    </w:p>
    <w:p w14:paraId="3F4DFFAC" w14:textId="77777777" w:rsidR="00903A03" w:rsidRPr="00394A96" w:rsidRDefault="00903A03" w:rsidP="00903A03">
      <w:pPr>
        <w:pStyle w:val="Default"/>
        <w:rPr>
          <w:sz w:val="22"/>
          <w:szCs w:val="22"/>
        </w:rPr>
      </w:pPr>
      <w:r w:rsidRPr="00394A96">
        <w:t xml:space="preserve">Wakefield Virtual School </w:t>
      </w:r>
      <w:r w:rsidRPr="00394A96">
        <w:rPr>
          <w:sz w:val="22"/>
          <w:szCs w:val="22"/>
        </w:rPr>
        <w:t>–</w:t>
      </w:r>
      <w:hyperlink r:id="rId155" w:history="1">
        <w:r w:rsidR="00F62E28" w:rsidRPr="00F62E28">
          <w:rPr>
            <w:rStyle w:val="Hyperlink"/>
            <w:sz w:val="22"/>
            <w:szCs w:val="22"/>
          </w:rPr>
          <w:t>Wakefield Virtual School | Wakefield Education Services</w:t>
        </w:r>
      </w:hyperlink>
    </w:p>
    <w:p w14:paraId="2E5645DF" w14:textId="77777777" w:rsidR="00076C4E" w:rsidRPr="002839A8" w:rsidRDefault="00076C4E" w:rsidP="00C33443">
      <w:pPr>
        <w:pStyle w:val="Default"/>
        <w:rPr>
          <w:bCs/>
          <w:color w:val="auto"/>
          <w:sz w:val="22"/>
          <w:szCs w:val="22"/>
        </w:rPr>
      </w:pPr>
    </w:p>
    <w:p w14:paraId="3EC3546D" w14:textId="77777777" w:rsidR="00C33443" w:rsidRDefault="00C33443" w:rsidP="00C33443">
      <w:pPr>
        <w:pStyle w:val="Default"/>
        <w:rPr>
          <w:b/>
          <w:bCs/>
          <w:color w:val="auto"/>
        </w:rPr>
      </w:pPr>
      <w:r w:rsidRPr="002A497C">
        <w:rPr>
          <w:b/>
          <w:bCs/>
          <w:color w:val="auto"/>
        </w:rPr>
        <w:t xml:space="preserve">Work Experience </w:t>
      </w:r>
    </w:p>
    <w:p w14:paraId="668AC053" w14:textId="77777777" w:rsidR="002A497C" w:rsidRPr="002A497C" w:rsidRDefault="002A497C" w:rsidP="00C33443">
      <w:pPr>
        <w:pStyle w:val="Default"/>
        <w:rPr>
          <w:b/>
          <w:bCs/>
          <w:color w:val="auto"/>
        </w:rPr>
      </w:pPr>
    </w:p>
    <w:p w14:paraId="74010B1D" w14:textId="1F797250" w:rsidR="00C33443" w:rsidRPr="002A497C" w:rsidRDefault="00C33443" w:rsidP="00C33443">
      <w:pPr>
        <w:pStyle w:val="Default"/>
        <w:rPr>
          <w:bCs/>
          <w:color w:val="FF0000"/>
        </w:rPr>
      </w:pPr>
      <w:r w:rsidRPr="002A497C">
        <w:rPr>
          <w:bCs/>
          <w:color w:val="auto"/>
        </w:rPr>
        <w:t xml:space="preserve">The school has procedures to safeguard pupils undertaking work experience, including arrangements for checking people who provide placements and supervise pupils on work experience which are in accordance with the guidance in </w:t>
      </w:r>
      <w:r w:rsidRPr="002A497C">
        <w:rPr>
          <w:bCs/>
          <w:i/>
          <w:color w:val="auto"/>
        </w:rPr>
        <w:t>Keeping Children Safe in Education</w:t>
      </w:r>
      <w:r w:rsidRPr="002A497C">
        <w:rPr>
          <w:bCs/>
          <w:color w:val="auto"/>
        </w:rPr>
        <w:t xml:space="preserve">. </w:t>
      </w:r>
    </w:p>
    <w:p w14:paraId="68B0285B" w14:textId="77777777" w:rsidR="002A497C" w:rsidRDefault="002A497C" w:rsidP="00C33443">
      <w:pPr>
        <w:pStyle w:val="Default"/>
        <w:rPr>
          <w:bCs/>
          <w:i/>
          <w:color w:val="auto"/>
        </w:rPr>
      </w:pPr>
    </w:p>
    <w:p w14:paraId="49090B6B" w14:textId="77777777" w:rsidR="004D70F2" w:rsidRPr="00662707" w:rsidRDefault="004D70F2">
      <w:pPr>
        <w:pStyle w:val="Default"/>
        <w:numPr>
          <w:ilvl w:val="0"/>
          <w:numId w:val="12"/>
        </w:numPr>
        <w:rPr>
          <w:b/>
          <w:bCs/>
          <w:color w:val="7030A0"/>
          <w:sz w:val="28"/>
          <w:szCs w:val="28"/>
        </w:rPr>
      </w:pPr>
      <w:r w:rsidRPr="00662707">
        <w:rPr>
          <w:b/>
          <w:bCs/>
          <w:color w:val="7030A0"/>
          <w:sz w:val="28"/>
          <w:szCs w:val="28"/>
        </w:rPr>
        <w:t>Remote Learning Safeguarding Considerations</w:t>
      </w:r>
      <w:r w:rsidR="007748CE" w:rsidRPr="00662707">
        <w:rPr>
          <w:b/>
          <w:bCs/>
          <w:color w:val="7030A0"/>
          <w:sz w:val="28"/>
          <w:szCs w:val="28"/>
        </w:rPr>
        <w:t>/Future lockdowns</w:t>
      </w:r>
      <w:r w:rsidRPr="00662707">
        <w:rPr>
          <w:b/>
          <w:bCs/>
          <w:color w:val="7030A0"/>
          <w:sz w:val="28"/>
          <w:szCs w:val="28"/>
        </w:rPr>
        <w:t>.</w:t>
      </w:r>
    </w:p>
    <w:p w14:paraId="7B07E8FA" w14:textId="77777777" w:rsidR="004D70F2" w:rsidRDefault="004D70F2" w:rsidP="004D70F2">
      <w:pPr>
        <w:pStyle w:val="Default"/>
        <w:rPr>
          <w:b/>
          <w:bCs/>
          <w:color w:val="auto"/>
          <w:sz w:val="28"/>
          <w:szCs w:val="28"/>
        </w:rPr>
      </w:pPr>
    </w:p>
    <w:p w14:paraId="7981A83E" w14:textId="77777777" w:rsidR="000A7E34" w:rsidRPr="002A497C" w:rsidRDefault="000A7E34" w:rsidP="004D70F2">
      <w:pPr>
        <w:pStyle w:val="Default"/>
        <w:rPr>
          <w:bCs/>
          <w:color w:val="auto"/>
        </w:rPr>
      </w:pPr>
      <w:r w:rsidRPr="002A497C">
        <w:rPr>
          <w:bCs/>
          <w:color w:val="auto"/>
        </w:rPr>
        <w:t>During lockdowns we follow government and local arrangements for safeguarding by providing support for vulnerable children in school and support for others via remote learning and home visits if necessary.</w:t>
      </w:r>
    </w:p>
    <w:p w14:paraId="7E20423D" w14:textId="77777777" w:rsidR="00BD4707" w:rsidRPr="002A497C" w:rsidRDefault="00BD4707" w:rsidP="004D70F2">
      <w:pPr>
        <w:pStyle w:val="Default"/>
        <w:rPr>
          <w:bCs/>
          <w:color w:val="auto"/>
        </w:rPr>
      </w:pPr>
    </w:p>
    <w:p w14:paraId="369A17C5" w14:textId="77777777" w:rsidR="000A7E34" w:rsidRPr="002A497C" w:rsidRDefault="000A7E34" w:rsidP="004D70F2">
      <w:pPr>
        <w:pStyle w:val="Default"/>
        <w:rPr>
          <w:bCs/>
          <w:color w:val="auto"/>
        </w:rPr>
      </w:pPr>
      <w:r w:rsidRPr="002A497C">
        <w:rPr>
          <w:bCs/>
          <w:color w:val="auto"/>
        </w:rPr>
        <w:t>During Covid a safeguarding tracker was completed and returned to the Local Authority to allow coordinated support for children and families.</w:t>
      </w:r>
      <w:r w:rsidR="00BD4707" w:rsidRPr="002A497C">
        <w:rPr>
          <w:bCs/>
          <w:color w:val="auto"/>
        </w:rPr>
        <w:t xml:space="preserve"> We will complete this if required for any further lockdowns.</w:t>
      </w:r>
    </w:p>
    <w:p w14:paraId="508EB2E9" w14:textId="77777777" w:rsidR="00BD4707" w:rsidRPr="002A497C" w:rsidRDefault="00BD4707" w:rsidP="004D70F2">
      <w:pPr>
        <w:pStyle w:val="Default"/>
        <w:rPr>
          <w:bCs/>
          <w:color w:val="auto"/>
        </w:rPr>
      </w:pPr>
    </w:p>
    <w:p w14:paraId="0D728664" w14:textId="77777777" w:rsidR="000A7E34" w:rsidRPr="002A497C" w:rsidRDefault="00BD4707" w:rsidP="00006910">
      <w:pPr>
        <w:rPr>
          <w:bCs/>
          <w:sz w:val="24"/>
          <w:szCs w:val="24"/>
        </w:rPr>
      </w:pPr>
      <w:r w:rsidRPr="002A497C">
        <w:rPr>
          <w:rFonts w:ascii="Arial" w:hAnsi="Arial" w:cs="Arial"/>
          <w:sz w:val="24"/>
          <w:szCs w:val="24"/>
        </w:rPr>
        <w:t xml:space="preserve">Vulnerable children include those who have a social worker and those children and young people up to the age of 25 with education, </w:t>
      </w:r>
      <w:r w:rsidR="002A497C" w:rsidRPr="002A497C">
        <w:rPr>
          <w:rFonts w:ascii="Arial" w:hAnsi="Arial" w:cs="Arial"/>
          <w:sz w:val="24"/>
          <w:szCs w:val="24"/>
        </w:rPr>
        <w:t>health,</w:t>
      </w:r>
      <w:r w:rsidRPr="002A497C">
        <w:rPr>
          <w:rFonts w:ascii="Arial" w:hAnsi="Arial" w:cs="Arial"/>
          <w:sz w:val="24"/>
          <w:szCs w:val="24"/>
        </w:rPr>
        <w:t xml:space="preserve"> and care (EHC) plans. Those who have a social worker include children on Child Protection CP, those who are Child in Need CIN and those who are Looked After Children LAC or Children in Care CIC in West Yorkshire. Those with an EHC plan will be risk-assessed in consultation with the Local Authority and parents, to decide whether they need to continue to be offered a school or college place in order to meet their needs, or whether they can safely have their needs met at home. Many children and young people with EHC plans can safely remain at home. Vulnerable also includes any other child the DSL deem to need to be in school for any reason.</w:t>
      </w:r>
    </w:p>
    <w:p w14:paraId="7D9A5376" w14:textId="77777777" w:rsidR="000A7E34" w:rsidRPr="002A497C" w:rsidRDefault="000A7E34" w:rsidP="004D70F2">
      <w:pPr>
        <w:pStyle w:val="Default"/>
      </w:pPr>
      <w:r w:rsidRPr="002A497C">
        <w:t>Attendance will be monitored in accordance with government guidance, with links made to local arrangements.</w:t>
      </w:r>
    </w:p>
    <w:p w14:paraId="2480CB5B" w14:textId="77777777" w:rsidR="000A7E34" w:rsidRPr="002A497C" w:rsidRDefault="000A7E34" w:rsidP="004D70F2">
      <w:pPr>
        <w:pStyle w:val="Default"/>
      </w:pPr>
    </w:p>
    <w:p w14:paraId="7C0634B3" w14:textId="77777777" w:rsidR="000A7E34" w:rsidRPr="002A497C" w:rsidRDefault="000A7E34" w:rsidP="004D70F2">
      <w:pPr>
        <w:pStyle w:val="Default"/>
        <w:rPr>
          <w:bCs/>
          <w:color w:val="auto"/>
        </w:rPr>
      </w:pPr>
      <w:r w:rsidRPr="002A497C">
        <w:t>The basic</w:t>
      </w:r>
      <w:r w:rsidR="00BD4707" w:rsidRPr="002A497C">
        <w:t>s</w:t>
      </w:r>
      <w:r w:rsidRPr="002A497C">
        <w:t xml:space="preserve"> of this policy will remain unchanged </w:t>
      </w:r>
      <w:r w:rsidR="002A497C" w:rsidRPr="002A497C">
        <w:t>e.g.,</w:t>
      </w:r>
      <w:r w:rsidR="00BD4707" w:rsidRPr="002A497C">
        <w:t xml:space="preserve"> reporting and recording, DSL availability and</w:t>
      </w:r>
      <w:r w:rsidRPr="002A497C">
        <w:t xml:space="preserve"> safer recruitment arrangements.</w:t>
      </w:r>
    </w:p>
    <w:p w14:paraId="1520C4A5" w14:textId="77777777" w:rsidR="000A7E34" w:rsidRPr="002A497C" w:rsidRDefault="000A7E34" w:rsidP="004D70F2">
      <w:pPr>
        <w:pStyle w:val="Default"/>
        <w:rPr>
          <w:bCs/>
          <w:color w:val="auto"/>
        </w:rPr>
      </w:pPr>
    </w:p>
    <w:p w14:paraId="2524AD1C" w14:textId="4F303F0F" w:rsidR="004D70F2" w:rsidRPr="002A497C" w:rsidRDefault="000A7E34" w:rsidP="004D70F2">
      <w:pPr>
        <w:pStyle w:val="Default"/>
        <w:rPr>
          <w:bCs/>
          <w:color w:val="C00000"/>
        </w:rPr>
      </w:pPr>
      <w:r w:rsidRPr="002A497C">
        <w:rPr>
          <w:bCs/>
          <w:color w:val="auto"/>
        </w:rPr>
        <w:t>Remote</w:t>
      </w:r>
      <w:r w:rsidR="004D70F2" w:rsidRPr="002A497C">
        <w:rPr>
          <w:bCs/>
          <w:color w:val="auto"/>
        </w:rPr>
        <w:t xml:space="preserve"> education</w:t>
      </w:r>
      <w:r w:rsidRPr="002A497C">
        <w:rPr>
          <w:bCs/>
          <w:color w:val="auto"/>
        </w:rPr>
        <w:t xml:space="preserve"> is provided</w:t>
      </w:r>
      <w:r w:rsidR="002A497C">
        <w:rPr>
          <w:bCs/>
          <w:color w:val="auto"/>
        </w:rPr>
        <w:t xml:space="preserve"> </w:t>
      </w:r>
      <w:r w:rsidR="004A74DC" w:rsidRPr="004A74DC">
        <w:rPr>
          <w:bCs/>
          <w:color w:val="auto"/>
        </w:rPr>
        <w:t>via links sent through Dojo, online tools such as TT Rockstars and Oak Academy.</w:t>
      </w:r>
    </w:p>
    <w:p w14:paraId="0B11C35F" w14:textId="77777777" w:rsidR="004D70F2" w:rsidRPr="002A497C" w:rsidRDefault="004D70F2" w:rsidP="004D70F2">
      <w:pPr>
        <w:pStyle w:val="Default"/>
        <w:rPr>
          <w:bCs/>
          <w:color w:val="auto"/>
        </w:rPr>
      </w:pPr>
      <w:r w:rsidRPr="002A497C">
        <w:rPr>
          <w:bCs/>
          <w:color w:val="auto"/>
        </w:rPr>
        <w:t>Safe</w:t>
      </w:r>
      <w:r w:rsidR="000A7E34" w:rsidRPr="002A497C">
        <w:rPr>
          <w:bCs/>
          <w:color w:val="auto"/>
        </w:rPr>
        <w:t xml:space="preserve">guarding considerations </w:t>
      </w:r>
      <w:r w:rsidR="00BD4707" w:rsidRPr="002A497C">
        <w:rPr>
          <w:bCs/>
          <w:color w:val="auto"/>
        </w:rPr>
        <w:t xml:space="preserve">will </w:t>
      </w:r>
      <w:r w:rsidR="000A7E34" w:rsidRPr="002A497C">
        <w:rPr>
          <w:bCs/>
          <w:color w:val="auto"/>
        </w:rPr>
        <w:t>include</w:t>
      </w:r>
      <w:r w:rsidRPr="002A497C">
        <w:rPr>
          <w:bCs/>
          <w:color w:val="auto"/>
        </w:rPr>
        <w:t xml:space="preserve"> using local WSCP checklists and</w:t>
      </w:r>
      <w:r w:rsidR="000A7E34" w:rsidRPr="002A497C">
        <w:rPr>
          <w:bCs/>
          <w:color w:val="auto"/>
        </w:rPr>
        <w:t xml:space="preserve"> government </w:t>
      </w:r>
      <w:r w:rsidR="002A497C" w:rsidRPr="002A497C">
        <w:rPr>
          <w:bCs/>
          <w:color w:val="auto"/>
        </w:rPr>
        <w:t>guidance.</w:t>
      </w:r>
    </w:p>
    <w:p w14:paraId="4380CFD4" w14:textId="77777777" w:rsidR="004D70F2" w:rsidRDefault="004D70F2" w:rsidP="004D70F2">
      <w:pPr>
        <w:pStyle w:val="Default"/>
        <w:rPr>
          <w:bCs/>
          <w:color w:val="auto"/>
          <w:sz w:val="22"/>
          <w:szCs w:val="22"/>
        </w:rPr>
      </w:pPr>
    </w:p>
    <w:p w14:paraId="3FB1DA52" w14:textId="77777777" w:rsidR="004D70F2" w:rsidRPr="00DD30B8" w:rsidRDefault="009D7152" w:rsidP="002A497C">
      <w:pPr>
        <w:rPr>
          <w:rStyle w:val="Hyperlink"/>
          <w:b/>
          <w:bCs/>
          <w:sz w:val="24"/>
          <w:szCs w:val="24"/>
        </w:rPr>
      </w:pPr>
      <w:hyperlink r:id="rId156" w:history="1">
        <w:r w:rsidR="00006910" w:rsidRPr="00DD30B8">
          <w:rPr>
            <w:rStyle w:val="Hyperlink"/>
            <w:b/>
            <w:bCs/>
            <w:sz w:val="24"/>
            <w:szCs w:val="24"/>
          </w:rPr>
          <w:t>Providing remote education: guidance for schools - GOV.UK (www.gov.uk)</w:t>
        </w:r>
      </w:hyperlink>
    </w:p>
    <w:p w14:paraId="2511619E" w14:textId="77777777" w:rsidR="004D70F2" w:rsidRPr="004D70F2" w:rsidRDefault="004D70F2" w:rsidP="004D70F2">
      <w:pPr>
        <w:pStyle w:val="Default"/>
        <w:rPr>
          <w:bCs/>
          <w:color w:val="auto"/>
          <w:sz w:val="22"/>
          <w:szCs w:val="22"/>
        </w:rPr>
      </w:pPr>
    </w:p>
    <w:p w14:paraId="26DABE78" w14:textId="77777777" w:rsidR="008D20AC" w:rsidRPr="00662707" w:rsidRDefault="00DA519D" w:rsidP="00DA519D">
      <w:pPr>
        <w:pStyle w:val="Default"/>
        <w:rPr>
          <w:color w:val="7030A0"/>
          <w:sz w:val="48"/>
          <w:szCs w:val="48"/>
        </w:rPr>
      </w:pPr>
      <w:r>
        <w:rPr>
          <w:bCs/>
          <w:i/>
          <w:color w:val="FF0000"/>
          <w:sz w:val="22"/>
          <w:szCs w:val="22"/>
        </w:rPr>
        <w:br w:type="page"/>
      </w:r>
      <w:r w:rsidR="00E305FD" w:rsidRPr="00662707">
        <w:rPr>
          <w:b/>
          <w:bCs/>
          <w:color w:val="7030A0"/>
          <w:sz w:val="48"/>
          <w:szCs w:val="48"/>
        </w:rPr>
        <w:lastRenderedPageBreak/>
        <w:t>Part B</w:t>
      </w:r>
      <w:r w:rsidR="00FB2D96" w:rsidRPr="00662707">
        <w:rPr>
          <w:b/>
          <w:bCs/>
          <w:color w:val="7030A0"/>
          <w:sz w:val="48"/>
          <w:szCs w:val="48"/>
        </w:rPr>
        <w:t xml:space="preserve"> </w:t>
      </w:r>
      <w:r w:rsidR="004F1B1A" w:rsidRPr="00662707">
        <w:rPr>
          <w:b/>
          <w:bCs/>
          <w:color w:val="7030A0"/>
          <w:sz w:val="48"/>
          <w:szCs w:val="48"/>
        </w:rPr>
        <w:tab/>
      </w:r>
      <w:r w:rsidR="007305A9" w:rsidRPr="00662707">
        <w:rPr>
          <w:b/>
          <w:bCs/>
          <w:color w:val="7030A0"/>
          <w:sz w:val="48"/>
          <w:szCs w:val="48"/>
        </w:rPr>
        <w:t>Child Protection P</w:t>
      </w:r>
      <w:r w:rsidR="007209FB" w:rsidRPr="00662707">
        <w:rPr>
          <w:b/>
          <w:bCs/>
          <w:color w:val="7030A0"/>
          <w:sz w:val="48"/>
          <w:szCs w:val="48"/>
        </w:rPr>
        <w:t>rocedures</w:t>
      </w:r>
    </w:p>
    <w:p w14:paraId="30C9D3CB" w14:textId="77777777" w:rsidR="001A6D61" w:rsidRPr="002839A8" w:rsidRDefault="001A6D61" w:rsidP="0090415B">
      <w:pPr>
        <w:pStyle w:val="Default"/>
        <w:rPr>
          <w:b/>
          <w:bCs/>
          <w:color w:val="auto"/>
          <w:sz w:val="22"/>
          <w:szCs w:val="22"/>
        </w:rPr>
      </w:pPr>
    </w:p>
    <w:p w14:paraId="49CED030" w14:textId="77777777" w:rsidR="007D40CB" w:rsidRPr="007F550A" w:rsidRDefault="00177B30" w:rsidP="0090415B">
      <w:pPr>
        <w:pStyle w:val="Default"/>
        <w:rPr>
          <w:b/>
          <w:bCs/>
          <w:color w:val="auto"/>
          <w:u w:val="single"/>
        </w:rPr>
      </w:pPr>
      <w:r w:rsidRPr="007F550A">
        <w:rPr>
          <w:b/>
          <w:bCs/>
          <w:color w:val="auto"/>
          <w:u w:val="single"/>
        </w:rPr>
        <w:t>Categories and Definitions</w:t>
      </w:r>
    </w:p>
    <w:p w14:paraId="1E15992E" w14:textId="77777777" w:rsidR="00177B30" w:rsidRPr="007F550A" w:rsidRDefault="00177B30" w:rsidP="0090415B">
      <w:pPr>
        <w:pStyle w:val="Default"/>
        <w:rPr>
          <w:b/>
          <w:bCs/>
          <w:color w:val="auto"/>
        </w:rPr>
      </w:pPr>
    </w:p>
    <w:p w14:paraId="3DA24816" w14:textId="77777777" w:rsidR="0013572D" w:rsidRPr="007F550A" w:rsidRDefault="008D20AC" w:rsidP="0090415B">
      <w:pPr>
        <w:pStyle w:val="CM148"/>
      </w:pPr>
      <w:r w:rsidRPr="007F550A">
        <w:t xml:space="preserve">To ensure that our pupils are protected from harm, we need to understand what types of behaviour constitute abuse and neglect. </w:t>
      </w:r>
    </w:p>
    <w:p w14:paraId="15B44DAF" w14:textId="77777777" w:rsidR="00AB5089" w:rsidRPr="007F550A" w:rsidRDefault="00AB5089" w:rsidP="00AB5089">
      <w:pPr>
        <w:rPr>
          <w:rFonts w:ascii="Arial" w:hAnsi="Arial" w:cs="Arial"/>
          <w:b/>
          <w:bCs/>
          <w:sz w:val="24"/>
          <w:szCs w:val="24"/>
        </w:rPr>
      </w:pPr>
      <w:r w:rsidRPr="007F550A">
        <w:rPr>
          <w:rFonts w:ascii="Arial" w:hAnsi="Arial" w:cs="Arial"/>
          <w:b/>
          <w:bCs/>
          <w:sz w:val="24"/>
          <w:szCs w:val="24"/>
        </w:rPr>
        <w:t>For allegations against staff please see earlier section.</w:t>
      </w:r>
    </w:p>
    <w:p w14:paraId="4114F64F" w14:textId="4AE6BADE" w:rsidR="00341717" w:rsidRDefault="00341717" w:rsidP="0090415B">
      <w:pPr>
        <w:pStyle w:val="Default"/>
        <w:rPr>
          <w:b/>
          <w:color w:val="4EA72E"/>
        </w:rPr>
      </w:pPr>
      <w:r w:rsidRPr="00394A96">
        <w:rPr>
          <w:b/>
          <w:bCs/>
        </w:rPr>
        <w:t>Abuse</w:t>
      </w:r>
      <w:r w:rsidRPr="00394A96">
        <w:t xml:space="preserve"> - A form of maltreatment of a child. Somebody may abuse or neglect a child by inflicting harm, or by failing to act to prevent harm. Harm can include ill treatment that is not physical as well as the impact of witnessing ill treatment of others. This can be particularly relevant, for example, in relation to the impact on children of all forms of domestic abuse, including where they see, hear, or experience its effects. Children may be abused in a family or in an institutional or extra-familial contexts by those known to them or, more rarely, by others. Abuse can take place wholly online, or technology may be used to facilitate offline abuse. Children may be abused by an adult or adults, or another child or children.</w:t>
      </w:r>
      <w:r w:rsidR="00673E19">
        <w:t xml:space="preserve"> </w:t>
      </w:r>
      <w:r w:rsidR="00673E19">
        <w:rPr>
          <w:color w:val="4EA72E"/>
        </w:rPr>
        <w:t>Children may also</w:t>
      </w:r>
      <w:r w:rsidR="00451FF2">
        <w:rPr>
          <w:color w:val="4EA72E"/>
        </w:rPr>
        <w:t xml:space="preserve"> cause harm to other family members, often referred to as child to parent or care giver abuse.</w:t>
      </w:r>
    </w:p>
    <w:p w14:paraId="5C3A1654" w14:textId="77777777" w:rsidR="00341717" w:rsidRDefault="00341717" w:rsidP="0090415B">
      <w:pPr>
        <w:pStyle w:val="Default"/>
        <w:rPr>
          <w:b/>
        </w:rPr>
      </w:pPr>
    </w:p>
    <w:p w14:paraId="3B77885B" w14:textId="77777777" w:rsidR="00A77883" w:rsidRPr="007F550A" w:rsidRDefault="00A77883" w:rsidP="00234B68">
      <w:pPr>
        <w:autoSpaceDE w:val="0"/>
        <w:autoSpaceDN w:val="0"/>
        <w:adjustRightInd w:val="0"/>
        <w:spacing w:after="0" w:line="240" w:lineRule="auto"/>
        <w:rPr>
          <w:rFonts w:ascii="Arial" w:hAnsi="Arial" w:cs="Arial"/>
          <w:color w:val="000000"/>
          <w:sz w:val="24"/>
          <w:szCs w:val="24"/>
          <w:lang w:eastAsia="en-GB"/>
        </w:rPr>
      </w:pPr>
    </w:p>
    <w:p w14:paraId="73B6DDDA" w14:textId="77777777" w:rsidR="00A77883" w:rsidRPr="007F550A" w:rsidRDefault="00A77883" w:rsidP="00234B68">
      <w:pPr>
        <w:autoSpaceDE w:val="0"/>
        <w:autoSpaceDN w:val="0"/>
        <w:adjustRightInd w:val="0"/>
        <w:spacing w:after="0" w:line="240" w:lineRule="auto"/>
        <w:rPr>
          <w:rFonts w:ascii="Arial" w:hAnsi="Arial" w:cs="Arial"/>
          <w:color w:val="000000"/>
          <w:sz w:val="24"/>
          <w:szCs w:val="24"/>
          <w:lang w:eastAsia="en-GB"/>
        </w:rPr>
      </w:pPr>
      <w:r w:rsidRPr="007F550A">
        <w:rPr>
          <w:rFonts w:ascii="Arial" w:hAnsi="Arial" w:cs="Arial"/>
          <w:color w:val="000000"/>
          <w:sz w:val="24"/>
          <w:szCs w:val="24"/>
          <w:lang w:eastAsia="en-GB"/>
        </w:rPr>
        <w:t>Abuse of a child is never acceptable we will ensure we do not have a culture where low standards are considered acceptable or viewed as ‘normal for’ a family or community.</w:t>
      </w:r>
    </w:p>
    <w:p w14:paraId="4969E962" w14:textId="77777777" w:rsidR="000F74C2" w:rsidRPr="007F550A" w:rsidRDefault="000F74C2" w:rsidP="00234B68">
      <w:pPr>
        <w:autoSpaceDE w:val="0"/>
        <w:autoSpaceDN w:val="0"/>
        <w:adjustRightInd w:val="0"/>
        <w:spacing w:after="0" w:line="240" w:lineRule="auto"/>
        <w:rPr>
          <w:rFonts w:ascii="Arial" w:hAnsi="Arial" w:cs="Arial"/>
          <w:color w:val="000000"/>
          <w:sz w:val="24"/>
          <w:szCs w:val="24"/>
          <w:lang w:eastAsia="en-GB"/>
        </w:rPr>
      </w:pPr>
    </w:p>
    <w:p w14:paraId="7F2B31BC" w14:textId="77777777" w:rsidR="000F74C2" w:rsidRPr="007F550A" w:rsidRDefault="00DE7FF2" w:rsidP="00234B68">
      <w:pPr>
        <w:autoSpaceDE w:val="0"/>
        <w:autoSpaceDN w:val="0"/>
        <w:adjustRightInd w:val="0"/>
        <w:spacing w:after="0" w:line="240" w:lineRule="auto"/>
        <w:rPr>
          <w:rFonts w:ascii="Arial" w:hAnsi="Arial" w:cs="Arial"/>
          <w:color w:val="000000"/>
          <w:sz w:val="24"/>
          <w:szCs w:val="24"/>
          <w:lang w:eastAsia="en-GB"/>
        </w:rPr>
      </w:pPr>
      <w:r w:rsidRPr="007F550A">
        <w:rPr>
          <w:rFonts w:ascii="Arial" w:hAnsi="Arial" w:cs="Arial"/>
          <w:color w:val="000000"/>
          <w:sz w:val="24"/>
          <w:szCs w:val="24"/>
          <w:lang w:eastAsia="en-GB"/>
        </w:rPr>
        <w:t>For further</w:t>
      </w:r>
      <w:r w:rsidR="005A34B7" w:rsidRPr="007F550A">
        <w:rPr>
          <w:rFonts w:ascii="Arial" w:hAnsi="Arial" w:cs="Arial"/>
          <w:color w:val="000000"/>
          <w:sz w:val="24"/>
          <w:szCs w:val="24"/>
          <w:lang w:eastAsia="en-GB"/>
        </w:rPr>
        <w:t xml:space="preserve"> information on </w:t>
      </w:r>
    </w:p>
    <w:p w14:paraId="371FF108" w14:textId="77777777" w:rsidR="00195060" w:rsidRDefault="00D13651" w:rsidP="00DD30B8">
      <w:pPr>
        <w:autoSpaceDE w:val="0"/>
        <w:autoSpaceDN w:val="0"/>
        <w:adjustRightInd w:val="0"/>
        <w:spacing w:after="0" w:line="240" w:lineRule="auto"/>
        <w:rPr>
          <w:rFonts w:ascii="Arial" w:hAnsi="Arial" w:cs="Arial"/>
          <w:color w:val="000000"/>
          <w:sz w:val="24"/>
          <w:szCs w:val="24"/>
          <w:lang w:eastAsia="en-GB"/>
        </w:rPr>
      </w:pPr>
      <w:r w:rsidRPr="007F550A">
        <w:rPr>
          <w:rFonts w:ascii="Arial" w:hAnsi="Arial" w:cs="Arial"/>
          <w:color w:val="000000"/>
          <w:sz w:val="24"/>
          <w:szCs w:val="24"/>
          <w:lang w:eastAsia="en-GB"/>
        </w:rPr>
        <w:t>Certain Safeguarding issues p</w:t>
      </w:r>
      <w:r w:rsidR="009E2111" w:rsidRPr="007F550A">
        <w:rPr>
          <w:rFonts w:ascii="Arial" w:hAnsi="Arial" w:cs="Arial"/>
          <w:color w:val="000000"/>
          <w:sz w:val="24"/>
          <w:szCs w:val="24"/>
          <w:lang w:eastAsia="en-GB"/>
        </w:rPr>
        <w:t>lease see-</w:t>
      </w:r>
      <w:r w:rsidR="005A34B7" w:rsidRPr="007F550A">
        <w:rPr>
          <w:rFonts w:ascii="Arial" w:hAnsi="Arial" w:cs="Arial"/>
          <w:color w:val="000000"/>
          <w:sz w:val="24"/>
          <w:szCs w:val="24"/>
          <w:lang w:eastAsia="en-GB"/>
        </w:rPr>
        <w:t xml:space="preserve"> </w:t>
      </w:r>
      <w:r w:rsidRPr="007F550A">
        <w:rPr>
          <w:rFonts w:ascii="Arial" w:hAnsi="Arial" w:cs="Arial"/>
          <w:color w:val="000000"/>
          <w:sz w:val="24"/>
          <w:szCs w:val="24"/>
          <w:lang w:eastAsia="en-GB"/>
        </w:rPr>
        <w:t xml:space="preserve">Earlier </w:t>
      </w:r>
      <w:r w:rsidR="005A34B7" w:rsidRPr="007F550A">
        <w:rPr>
          <w:rFonts w:ascii="Arial" w:hAnsi="Arial" w:cs="Arial"/>
          <w:color w:val="000000"/>
          <w:sz w:val="24"/>
          <w:szCs w:val="24"/>
          <w:lang w:eastAsia="en-GB"/>
        </w:rPr>
        <w:t>Current Issues</w:t>
      </w:r>
      <w:r w:rsidRPr="007F550A">
        <w:rPr>
          <w:rFonts w:ascii="Arial" w:hAnsi="Arial" w:cs="Arial"/>
          <w:color w:val="000000"/>
          <w:sz w:val="24"/>
          <w:szCs w:val="24"/>
          <w:lang w:eastAsia="en-GB"/>
        </w:rPr>
        <w:t xml:space="preserve"> section.</w:t>
      </w:r>
    </w:p>
    <w:p w14:paraId="5F6EA3EF" w14:textId="77777777" w:rsidR="00DD30B8" w:rsidRPr="00DD30B8" w:rsidRDefault="00DD30B8" w:rsidP="00DD30B8">
      <w:pPr>
        <w:autoSpaceDE w:val="0"/>
        <w:autoSpaceDN w:val="0"/>
        <w:adjustRightInd w:val="0"/>
        <w:spacing w:after="0" w:line="240" w:lineRule="auto"/>
        <w:rPr>
          <w:rFonts w:ascii="Arial" w:hAnsi="Arial" w:cs="Arial"/>
          <w:color w:val="000000"/>
          <w:sz w:val="24"/>
          <w:szCs w:val="24"/>
          <w:lang w:eastAsia="en-GB"/>
        </w:rPr>
      </w:pPr>
    </w:p>
    <w:p w14:paraId="3293F479" w14:textId="77777777" w:rsidR="00DD30B8" w:rsidRPr="00DD30B8" w:rsidRDefault="00D226E2" w:rsidP="00DD30B8">
      <w:pPr>
        <w:pStyle w:val="NoSpacing"/>
        <w:rPr>
          <w:rFonts w:ascii="Arial" w:hAnsi="Arial"/>
          <w:b/>
          <w:bCs/>
          <w:sz w:val="24"/>
          <w:szCs w:val="24"/>
        </w:rPr>
      </w:pPr>
      <w:r w:rsidRPr="00DD30B8">
        <w:rPr>
          <w:rFonts w:ascii="Arial" w:hAnsi="Arial"/>
          <w:b/>
          <w:bCs/>
          <w:sz w:val="24"/>
          <w:szCs w:val="24"/>
        </w:rPr>
        <w:t>Voice of the Child</w:t>
      </w:r>
    </w:p>
    <w:p w14:paraId="711687F7" w14:textId="77777777" w:rsidR="00D226E2" w:rsidRPr="00DD30B8" w:rsidRDefault="00D226E2" w:rsidP="00DD30B8">
      <w:pPr>
        <w:rPr>
          <w:rFonts w:ascii="Arial" w:hAnsi="Arial" w:cs="Arial"/>
          <w:b/>
          <w:bCs/>
          <w:sz w:val="28"/>
          <w:szCs w:val="28"/>
        </w:rPr>
      </w:pPr>
      <w:r w:rsidRPr="00DD30B8">
        <w:rPr>
          <w:rFonts w:ascii="Arial" w:hAnsi="Arial" w:cs="Arial"/>
          <w:sz w:val="24"/>
          <w:szCs w:val="24"/>
        </w:rPr>
        <w:t xml:space="preserve">We will always seek and record the voice of the child and take this into consideration when taking </w:t>
      </w:r>
      <w:r w:rsidRPr="00394A96">
        <w:rPr>
          <w:rFonts w:ascii="Arial" w:hAnsi="Arial" w:cs="Arial"/>
          <w:color w:val="000000"/>
          <w:sz w:val="24"/>
          <w:szCs w:val="24"/>
        </w:rPr>
        <w:t xml:space="preserve">decisions. </w:t>
      </w:r>
      <w:r w:rsidR="0050324F" w:rsidRPr="00394A96">
        <w:rPr>
          <w:rFonts w:ascii="Arial" w:hAnsi="Arial" w:cs="Arial"/>
          <w:color w:val="000000"/>
          <w:sz w:val="24"/>
          <w:szCs w:val="24"/>
        </w:rPr>
        <w:t xml:space="preserve">We have a reminder on out recording system to alert staff to collate this. </w:t>
      </w:r>
      <w:r w:rsidR="007F550A" w:rsidRPr="00394A96">
        <w:rPr>
          <w:rFonts w:ascii="Arial" w:hAnsi="Arial" w:cs="Arial"/>
          <w:color w:val="000000"/>
          <w:sz w:val="24"/>
          <w:szCs w:val="24"/>
        </w:rPr>
        <w:t>However</w:t>
      </w:r>
      <w:r w:rsidR="007F550A" w:rsidRPr="00DD30B8">
        <w:rPr>
          <w:rFonts w:ascii="Arial" w:hAnsi="Arial" w:cs="Arial"/>
          <w:sz w:val="24"/>
          <w:szCs w:val="24"/>
        </w:rPr>
        <w:t>,</w:t>
      </w:r>
      <w:r w:rsidRPr="00DD30B8">
        <w:rPr>
          <w:rFonts w:ascii="Arial" w:hAnsi="Arial" w:cs="Arial"/>
          <w:sz w:val="24"/>
          <w:szCs w:val="24"/>
        </w:rPr>
        <w:t xml:space="preserve"> there may be circumstances where we override the </w:t>
      </w:r>
      <w:r w:rsidR="00DD30B8" w:rsidRPr="00DD30B8">
        <w:rPr>
          <w:rFonts w:ascii="Arial" w:hAnsi="Arial" w:cs="Arial"/>
          <w:sz w:val="24"/>
          <w:szCs w:val="24"/>
        </w:rPr>
        <w:t>students’</w:t>
      </w:r>
      <w:r w:rsidRPr="00DD30B8">
        <w:rPr>
          <w:rFonts w:ascii="Arial" w:hAnsi="Arial" w:cs="Arial"/>
          <w:sz w:val="24"/>
          <w:szCs w:val="24"/>
        </w:rPr>
        <w:t xml:space="preserve"> wishes and feelings to act in their best interests </w:t>
      </w:r>
      <w:r w:rsidR="007F550A" w:rsidRPr="00DD30B8">
        <w:rPr>
          <w:rFonts w:ascii="Arial" w:hAnsi="Arial" w:cs="Arial"/>
          <w:sz w:val="24"/>
          <w:szCs w:val="24"/>
        </w:rPr>
        <w:t>e.g.,</w:t>
      </w:r>
      <w:r w:rsidRPr="00DD30B8">
        <w:rPr>
          <w:rFonts w:ascii="Arial" w:hAnsi="Arial" w:cs="Arial"/>
          <w:sz w:val="24"/>
          <w:szCs w:val="24"/>
        </w:rPr>
        <w:t xml:space="preserve"> in case of </w:t>
      </w:r>
      <w:r w:rsidR="00195060" w:rsidRPr="00DD30B8">
        <w:rPr>
          <w:rFonts w:ascii="Arial" w:hAnsi="Arial" w:cs="Arial"/>
          <w:sz w:val="24"/>
          <w:szCs w:val="24"/>
        </w:rPr>
        <w:t>exploitation</w:t>
      </w:r>
      <w:r w:rsidRPr="00DD30B8">
        <w:rPr>
          <w:rFonts w:ascii="Arial" w:hAnsi="Arial" w:cs="Arial"/>
          <w:sz w:val="24"/>
          <w:szCs w:val="24"/>
        </w:rPr>
        <w:t xml:space="preserve"> where, </w:t>
      </w:r>
      <w:r w:rsidR="00DD30B8" w:rsidRPr="00DD30B8">
        <w:rPr>
          <w:rFonts w:ascii="Arial" w:hAnsi="Arial" w:cs="Arial"/>
          <w:sz w:val="24"/>
          <w:szCs w:val="24"/>
        </w:rPr>
        <w:t>because of</w:t>
      </w:r>
      <w:r w:rsidRPr="00DD30B8">
        <w:rPr>
          <w:rFonts w:ascii="Arial" w:hAnsi="Arial" w:cs="Arial"/>
          <w:sz w:val="24"/>
          <w:szCs w:val="24"/>
        </w:rPr>
        <w:t xml:space="preserve"> perpetrator grooming, the student does not want any intervention.</w:t>
      </w:r>
      <w:r w:rsidR="00584C70" w:rsidRPr="00DD30B8">
        <w:rPr>
          <w:rFonts w:ascii="Arial" w:hAnsi="Arial" w:cs="Arial"/>
          <w:sz w:val="24"/>
          <w:szCs w:val="24"/>
        </w:rPr>
        <w:t xml:space="preserve"> We promote support for any alleged victim, including child on child abuse, and will never victim blame.</w:t>
      </w:r>
    </w:p>
    <w:p w14:paraId="086B0FE9" w14:textId="77777777" w:rsidR="00DD30B8" w:rsidRPr="00DD30B8" w:rsidRDefault="00DD30B8" w:rsidP="00DD30B8">
      <w:pPr>
        <w:pStyle w:val="NoSpacing"/>
        <w:rPr>
          <w:rFonts w:ascii="Arial" w:eastAsia="Calibri" w:hAnsi="Arial"/>
          <w:color w:val="000000"/>
          <w:sz w:val="24"/>
          <w:szCs w:val="24"/>
          <w:lang w:val="en-GB" w:eastAsia="en-GB"/>
        </w:rPr>
      </w:pPr>
    </w:p>
    <w:p w14:paraId="0E4E16D1" w14:textId="77777777" w:rsidR="005A34B7" w:rsidRDefault="002C4702" w:rsidP="00DA519D">
      <w:pPr>
        <w:spacing w:after="240" w:line="240" w:lineRule="auto"/>
        <w:rPr>
          <w:rFonts w:ascii="Arial" w:hAnsi="Arial" w:cs="Arial"/>
          <w:b/>
          <w:sz w:val="24"/>
          <w:szCs w:val="24"/>
          <w:lang w:val="en"/>
        </w:rPr>
      </w:pPr>
      <w:r w:rsidRPr="007F550A">
        <w:rPr>
          <w:rFonts w:ascii="Arial" w:hAnsi="Arial" w:cs="Arial"/>
          <w:b/>
          <w:sz w:val="24"/>
          <w:szCs w:val="24"/>
          <w:lang w:val="en"/>
        </w:rPr>
        <w:t xml:space="preserve">Extra Familial </w:t>
      </w:r>
      <w:r w:rsidR="003B2152">
        <w:rPr>
          <w:rFonts w:ascii="Arial" w:hAnsi="Arial" w:cs="Arial"/>
          <w:b/>
          <w:sz w:val="24"/>
          <w:szCs w:val="24"/>
          <w:lang w:val="en"/>
        </w:rPr>
        <w:t>Harm</w:t>
      </w:r>
    </w:p>
    <w:p w14:paraId="64CE1A1A" w14:textId="0D423FD5" w:rsidR="003B2152" w:rsidRPr="00394A96" w:rsidRDefault="003B2152" w:rsidP="00DA519D">
      <w:pPr>
        <w:spacing w:after="240" w:line="240" w:lineRule="auto"/>
        <w:rPr>
          <w:rFonts w:ascii="Arial" w:hAnsi="Arial" w:cs="Arial"/>
          <w:color w:val="000000"/>
          <w:sz w:val="24"/>
          <w:szCs w:val="24"/>
          <w:lang w:eastAsia="en-GB"/>
        </w:rPr>
      </w:pPr>
      <w:r w:rsidRPr="00394A96">
        <w:rPr>
          <w:rFonts w:ascii="Arial" w:hAnsi="Arial" w:cs="Arial"/>
          <w:color w:val="000000"/>
          <w:sz w:val="24"/>
          <w:szCs w:val="24"/>
        </w:rPr>
        <w:t>Children may be at risk of or experiencing physical, sexual, or emotional abuse and exploitation in contexts outside their families</w:t>
      </w:r>
      <w:r w:rsidR="0026385E">
        <w:rPr>
          <w:rFonts w:ascii="Arial" w:hAnsi="Arial" w:cs="Arial"/>
          <w:color w:val="000000"/>
          <w:sz w:val="24"/>
          <w:szCs w:val="24"/>
        </w:rPr>
        <w:t xml:space="preserve">. </w:t>
      </w:r>
      <w:r w:rsidRPr="00394A96">
        <w:rPr>
          <w:rFonts w:ascii="Arial" w:hAnsi="Arial" w:cs="Arial"/>
          <w:color w:val="000000"/>
          <w:sz w:val="24"/>
          <w:szCs w:val="24"/>
        </w:rPr>
        <w:t>While there is no legal definition for the term extra-familial harm, it is widely used to describe different forms of harm that occur outside the home. Children can be vulnerable to multiple forms of extra-familial harm from both adults and/or other children. Examples of extra-familial harm may include (but are not limited to): criminal exploitation (such as county lines and financial exploitation), serious violence, modern slavery and trafficking, online harm, sexual exploitation, child-on-child (nonfamilial) sexual abuse and other forms of harmful sexual behaviour displayed by children towards their peers, abuse, and/or coercive control, children may experience in their own intimate relationships (sometimes called teenage relationship abuse), and the influences of extremism which could lead to radicalisation.</w:t>
      </w:r>
    </w:p>
    <w:p w14:paraId="51CC50E7" w14:textId="77777777" w:rsidR="00D226E2" w:rsidRPr="00394A96" w:rsidRDefault="00D226E2" w:rsidP="00D226E2">
      <w:pPr>
        <w:pStyle w:val="CM148"/>
        <w:rPr>
          <w:color w:val="000000"/>
        </w:rPr>
      </w:pPr>
      <w:r w:rsidRPr="007F550A">
        <w:t>There are four categories of abuse: physical abuse, emotional ab</w:t>
      </w:r>
      <w:r w:rsidR="00D02211" w:rsidRPr="007F550A">
        <w:t xml:space="preserve">use, sexual </w:t>
      </w:r>
      <w:r w:rsidR="00DD30B8" w:rsidRPr="007F550A">
        <w:t>abuse,</w:t>
      </w:r>
      <w:r w:rsidR="00D02211" w:rsidRPr="007F550A">
        <w:t xml:space="preserve"> and neglect. </w:t>
      </w:r>
      <w:r w:rsidR="003B2152" w:rsidRPr="00394A96">
        <w:rPr>
          <w:color w:val="000000"/>
        </w:rPr>
        <w:t>Plus Exploitation.</w:t>
      </w:r>
    </w:p>
    <w:p w14:paraId="2648989E" w14:textId="77777777" w:rsidR="007A3DAB" w:rsidRPr="007F550A" w:rsidRDefault="007A3DAB" w:rsidP="0090415B">
      <w:pPr>
        <w:pStyle w:val="Default"/>
      </w:pPr>
    </w:p>
    <w:p w14:paraId="4A13B20D" w14:textId="77777777" w:rsidR="004015A3" w:rsidRPr="007F550A" w:rsidRDefault="008D20AC" w:rsidP="0090415B">
      <w:pPr>
        <w:autoSpaceDE w:val="0"/>
        <w:autoSpaceDN w:val="0"/>
        <w:adjustRightInd w:val="0"/>
        <w:spacing w:after="0" w:line="240" w:lineRule="auto"/>
        <w:rPr>
          <w:rFonts w:ascii="Arial" w:hAnsi="Arial" w:cs="Arial"/>
          <w:sz w:val="24"/>
          <w:szCs w:val="24"/>
        </w:rPr>
      </w:pPr>
      <w:r w:rsidRPr="007F550A">
        <w:rPr>
          <w:rFonts w:ascii="Arial" w:hAnsi="Arial" w:cs="Arial"/>
          <w:b/>
          <w:sz w:val="24"/>
          <w:szCs w:val="24"/>
        </w:rPr>
        <w:t xml:space="preserve">Physical </w:t>
      </w:r>
      <w:r w:rsidR="007F550A">
        <w:rPr>
          <w:rFonts w:ascii="Arial" w:hAnsi="Arial" w:cs="Arial"/>
          <w:b/>
          <w:sz w:val="24"/>
          <w:szCs w:val="24"/>
        </w:rPr>
        <w:t>A</w:t>
      </w:r>
      <w:r w:rsidRPr="007F550A">
        <w:rPr>
          <w:rFonts w:ascii="Arial" w:hAnsi="Arial" w:cs="Arial"/>
          <w:b/>
          <w:sz w:val="24"/>
          <w:szCs w:val="24"/>
        </w:rPr>
        <w:t>buse</w:t>
      </w:r>
      <w:r w:rsidR="00177B30" w:rsidRPr="007F550A">
        <w:rPr>
          <w:rFonts w:ascii="Arial" w:hAnsi="Arial" w:cs="Arial"/>
          <w:sz w:val="24"/>
          <w:szCs w:val="24"/>
        </w:rPr>
        <w:t xml:space="preserve"> </w:t>
      </w:r>
      <w:r w:rsidR="00177B30" w:rsidRPr="007F550A">
        <w:rPr>
          <w:rFonts w:ascii="Arial" w:hAnsi="Arial" w:cs="Arial"/>
          <w:sz w:val="24"/>
          <w:szCs w:val="24"/>
        </w:rPr>
        <w:br/>
        <w:t>Physical abuse</w:t>
      </w:r>
      <w:r w:rsidR="004015A3" w:rsidRPr="007F550A">
        <w:rPr>
          <w:rFonts w:ascii="Arial" w:hAnsi="Arial" w:cs="Arial"/>
          <w:sz w:val="24"/>
          <w:szCs w:val="24"/>
        </w:rPr>
        <w:t xml:space="preserve"> may involve hitting, shaking, throwing, poisoning, </w:t>
      </w:r>
      <w:r w:rsidR="00DD30B8" w:rsidRPr="007F550A">
        <w:rPr>
          <w:rFonts w:ascii="Arial" w:hAnsi="Arial" w:cs="Arial"/>
          <w:sz w:val="24"/>
          <w:szCs w:val="24"/>
        </w:rPr>
        <w:t>burning,</w:t>
      </w:r>
      <w:r w:rsidR="004015A3" w:rsidRPr="007F550A">
        <w:rPr>
          <w:rFonts w:ascii="Arial" w:hAnsi="Arial" w:cs="Arial"/>
          <w:sz w:val="24"/>
          <w:szCs w:val="24"/>
        </w:rPr>
        <w:t xml:space="preserve"> or scalding, drowning, </w:t>
      </w:r>
      <w:r w:rsidR="00DD30B8" w:rsidRPr="007F550A">
        <w:rPr>
          <w:rFonts w:ascii="Arial" w:hAnsi="Arial" w:cs="Arial"/>
          <w:sz w:val="24"/>
          <w:szCs w:val="24"/>
        </w:rPr>
        <w:t>suffocating,</w:t>
      </w:r>
      <w:r w:rsidR="004015A3" w:rsidRPr="007F550A">
        <w:rPr>
          <w:rFonts w:ascii="Arial" w:hAnsi="Arial" w:cs="Arial"/>
          <w:sz w:val="24"/>
          <w:szCs w:val="24"/>
        </w:rPr>
        <w:t xml:space="preserve"> or otherwise causing physical harm to a child. Physical harm may also be caused when a parent or carer fabricates the symptoms of, or deliberately induces, illness in a child. </w:t>
      </w:r>
      <w:r w:rsidR="001B1849" w:rsidRPr="007F550A">
        <w:rPr>
          <w:rFonts w:ascii="Arial" w:hAnsi="Arial" w:cs="Arial"/>
          <w:sz w:val="24"/>
          <w:szCs w:val="24"/>
          <w:lang w:eastAsia="en-GB"/>
        </w:rPr>
        <w:t>(</w:t>
      </w:r>
      <w:r w:rsidR="00DD30B8" w:rsidRPr="007F550A">
        <w:rPr>
          <w:rFonts w:ascii="Arial" w:hAnsi="Arial" w:cs="Arial"/>
          <w:sz w:val="24"/>
          <w:szCs w:val="24"/>
          <w:lang w:eastAsia="en-GB"/>
        </w:rPr>
        <w:t>This</w:t>
      </w:r>
      <w:r w:rsidR="001B1849" w:rsidRPr="007F550A">
        <w:rPr>
          <w:rFonts w:ascii="Arial" w:hAnsi="Arial" w:cs="Arial"/>
          <w:sz w:val="24"/>
          <w:szCs w:val="24"/>
          <w:lang w:eastAsia="en-GB"/>
        </w:rPr>
        <w:t xml:space="preserve"> </w:t>
      </w:r>
      <w:r w:rsidR="001B1849" w:rsidRPr="007F550A">
        <w:rPr>
          <w:rFonts w:ascii="Arial" w:hAnsi="Arial" w:cs="Arial"/>
          <w:sz w:val="24"/>
          <w:szCs w:val="24"/>
          <w:lang w:eastAsia="en-GB"/>
        </w:rPr>
        <w:lastRenderedPageBreak/>
        <w:t xml:space="preserve">used to be called Munchausen’s Syndrome by </w:t>
      </w:r>
      <w:r w:rsidR="004822CA" w:rsidRPr="007F550A">
        <w:rPr>
          <w:rFonts w:ascii="Arial" w:hAnsi="Arial" w:cs="Arial"/>
          <w:sz w:val="24"/>
          <w:szCs w:val="24"/>
          <w:lang w:eastAsia="en-GB"/>
        </w:rPr>
        <w:t>Proxy but</w:t>
      </w:r>
      <w:r w:rsidR="001B1849" w:rsidRPr="007F550A">
        <w:rPr>
          <w:rFonts w:ascii="Arial" w:hAnsi="Arial" w:cs="Arial"/>
          <w:sz w:val="24"/>
          <w:szCs w:val="24"/>
          <w:lang w:eastAsia="en-GB"/>
        </w:rPr>
        <w:t xml:space="preserve"> is now more usually referred to as fabricated or induced illness).</w:t>
      </w:r>
    </w:p>
    <w:p w14:paraId="70A26F97" w14:textId="77777777" w:rsidR="005A3B0A" w:rsidRPr="007F550A" w:rsidRDefault="005A3B0A" w:rsidP="0090415B">
      <w:pPr>
        <w:pStyle w:val="CM2"/>
        <w:spacing w:line="240" w:lineRule="auto"/>
        <w:rPr>
          <w:b/>
        </w:rPr>
      </w:pPr>
    </w:p>
    <w:p w14:paraId="229FF004" w14:textId="0EA9FB1F" w:rsidR="00FC5BCE" w:rsidRPr="007F550A" w:rsidRDefault="008D20AC" w:rsidP="0090415B">
      <w:pPr>
        <w:pStyle w:val="Default"/>
        <w:rPr>
          <w:rFonts w:eastAsia="Calibri"/>
        </w:rPr>
      </w:pPr>
      <w:r w:rsidRPr="007F550A">
        <w:rPr>
          <w:b/>
        </w:rPr>
        <w:t xml:space="preserve">Emotional </w:t>
      </w:r>
      <w:r w:rsidR="007F550A">
        <w:rPr>
          <w:b/>
        </w:rPr>
        <w:t>A</w:t>
      </w:r>
      <w:r w:rsidRPr="007F550A">
        <w:rPr>
          <w:b/>
        </w:rPr>
        <w:t>buse</w:t>
      </w:r>
      <w:r w:rsidRPr="007F550A">
        <w:t xml:space="preserve"> </w:t>
      </w:r>
      <w:r w:rsidRPr="007F550A">
        <w:br/>
        <w:t xml:space="preserve">Emotional abuse is </w:t>
      </w:r>
      <w:r w:rsidR="004015A3" w:rsidRPr="007F550A">
        <w:rPr>
          <w:rFonts w:eastAsia="Calibri"/>
        </w:rPr>
        <w:t>the persistent emotional maltreatment of a child such as to cause severe and persistent adverse effects on the child’s emotional development. It may involve conveying to a child that they are worthless or unloved, inadequate, or valued only insofar as they meet the needs of another person.</w:t>
      </w:r>
      <w:r w:rsidR="00911C53">
        <w:rPr>
          <w:rFonts w:eastAsia="Calibri"/>
        </w:rPr>
        <w:t xml:space="preserve"> </w:t>
      </w:r>
      <w:r w:rsidR="00911C53">
        <w:rPr>
          <w:rFonts w:eastAsia="Calibri"/>
          <w:color w:val="4EA72E"/>
        </w:rPr>
        <w:t>It may include verbal abuse, such as persistent criticism, belittling or name calling</w:t>
      </w:r>
      <w:r w:rsidR="004015A3" w:rsidRPr="007F550A">
        <w:rPr>
          <w:rFonts w:eastAsia="Calibri"/>
        </w:rPr>
        <w:t xml:space="preserve"> </w:t>
      </w:r>
      <w:r w:rsidR="00206638">
        <w:rPr>
          <w:rFonts w:eastAsia="Calibri"/>
        </w:rPr>
        <w:t xml:space="preserve">as well as </w:t>
      </w:r>
      <w:r w:rsidR="004015A3" w:rsidRPr="007F550A">
        <w:rPr>
          <w:rFonts w:eastAsia="Calibri"/>
        </w:rPr>
        <w:t xml:space="preserve">not giving the child opportunities to express their views, deliberately silencing them or ‘making fun’ of what they say or how they communicate. It may feature age or developmentally inappropriate expectations being imposed on </w:t>
      </w:r>
      <w:r w:rsidR="00177B30" w:rsidRPr="007F550A">
        <w:rPr>
          <w:rFonts w:eastAsia="Calibri"/>
        </w:rPr>
        <w:t>c</w:t>
      </w:r>
      <w:r w:rsidR="003143AD" w:rsidRPr="007F550A">
        <w:rPr>
          <w:rFonts w:eastAsia="Calibri"/>
        </w:rPr>
        <w:t>hildren</w:t>
      </w:r>
      <w:r w:rsidR="004015A3" w:rsidRPr="007F550A">
        <w:rPr>
          <w:rFonts w:eastAsia="Calibri"/>
        </w:rPr>
        <w:t xml:space="preserve">. These may include interactions that are beyond a child’s developmental capability, as well as overprotection and limitation of exploration and learning, or preventing the child participating in normal social interaction. It may involve seeing or hearing the ill-treatment of another. It may involve serious bullying (including cyber bullying), causing </w:t>
      </w:r>
      <w:r w:rsidR="00EF6F77" w:rsidRPr="007F550A">
        <w:rPr>
          <w:rFonts w:eastAsia="Calibri"/>
        </w:rPr>
        <w:t>c</w:t>
      </w:r>
      <w:r w:rsidR="003143AD" w:rsidRPr="007F550A">
        <w:rPr>
          <w:rFonts w:eastAsia="Calibri"/>
        </w:rPr>
        <w:t>hildren</w:t>
      </w:r>
      <w:r w:rsidR="004015A3" w:rsidRPr="007F550A">
        <w:rPr>
          <w:rFonts w:eastAsia="Calibri"/>
        </w:rPr>
        <w:t xml:space="preserve"> frequently to feel frightened or in danger, or the exploitation or corruption of </w:t>
      </w:r>
      <w:r w:rsidR="00EF6F77" w:rsidRPr="007F550A">
        <w:rPr>
          <w:rFonts w:eastAsia="Calibri"/>
        </w:rPr>
        <w:t>c</w:t>
      </w:r>
      <w:r w:rsidR="003143AD" w:rsidRPr="007F550A">
        <w:rPr>
          <w:rFonts w:eastAsia="Calibri"/>
        </w:rPr>
        <w:t>hildren</w:t>
      </w:r>
      <w:r w:rsidR="004015A3" w:rsidRPr="007F550A">
        <w:rPr>
          <w:rFonts w:eastAsia="Calibri"/>
        </w:rPr>
        <w:t>. Some level of emotional abuse is</w:t>
      </w:r>
      <w:r w:rsidR="007B4C3D" w:rsidRPr="007F550A">
        <w:rPr>
          <w:rFonts w:eastAsia="Calibri"/>
        </w:rPr>
        <w:t xml:space="preserve"> </w:t>
      </w:r>
      <w:r w:rsidR="00FC5BCE" w:rsidRPr="007F550A">
        <w:t xml:space="preserve">involved in all types of maltreatment of a child, although it may occur alone. </w:t>
      </w:r>
    </w:p>
    <w:p w14:paraId="6CC77C2D" w14:textId="77777777" w:rsidR="001A6D61" w:rsidRPr="007F550A" w:rsidRDefault="001A6D61" w:rsidP="0090415B">
      <w:pPr>
        <w:pStyle w:val="CM148"/>
        <w:rPr>
          <w:b/>
        </w:rPr>
      </w:pPr>
    </w:p>
    <w:p w14:paraId="3BF3C96D" w14:textId="77777777" w:rsidR="00234B68" w:rsidRPr="007F550A" w:rsidRDefault="008D20AC" w:rsidP="00234B68">
      <w:pPr>
        <w:pStyle w:val="Default"/>
        <w:rPr>
          <w:rFonts w:eastAsia="Calibri"/>
        </w:rPr>
      </w:pPr>
      <w:r w:rsidRPr="007F550A">
        <w:rPr>
          <w:b/>
        </w:rPr>
        <w:t xml:space="preserve">Sexual </w:t>
      </w:r>
      <w:r w:rsidR="007F550A">
        <w:rPr>
          <w:b/>
        </w:rPr>
        <w:t>A</w:t>
      </w:r>
      <w:r w:rsidRPr="007F550A">
        <w:rPr>
          <w:b/>
        </w:rPr>
        <w:t>buse</w:t>
      </w:r>
      <w:r w:rsidRPr="007F550A">
        <w:t xml:space="preserve"> </w:t>
      </w:r>
      <w:r w:rsidRPr="007F550A">
        <w:br/>
      </w:r>
      <w:r w:rsidR="00234B68" w:rsidRPr="007F550A">
        <w:rPr>
          <w:rFonts w:eastAsia="Calibri"/>
        </w:rPr>
        <w:t xml:space="preserve">Involves forcing or enticing a child or young person to take part in sexual activities, not necessarily involving a high level of violence, </w:t>
      </w:r>
      <w:r w:rsidR="007F550A" w:rsidRPr="007F550A">
        <w:rPr>
          <w:rFonts w:eastAsia="Calibri"/>
        </w:rPr>
        <w:t>whether</w:t>
      </w:r>
      <w:r w:rsidR="00234B68" w:rsidRPr="007F550A">
        <w:rPr>
          <w:rFonts w:eastAsia="Calibri"/>
        </w:rPr>
        <w:t xml:space="preserve"> </w:t>
      </w:r>
      <w:r w:rsidR="007F550A">
        <w:rPr>
          <w:rFonts w:eastAsia="Calibri"/>
        </w:rPr>
        <w:t xml:space="preserve">or not </w:t>
      </w:r>
      <w:r w:rsidR="00234B68" w:rsidRPr="007F550A">
        <w:rPr>
          <w:rFonts w:eastAsia="Calibri"/>
        </w:rPr>
        <w:t xml:space="preserve">the child is aware of what is happening. The activities may involve physical contact, including assault by penetration (for example, rape or oral sex) or non-penetrative acts such as masturbation, kissing, </w:t>
      </w:r>
      <w:r w:rsidR="007F550A" w:rsidRPr="007F550A">
        <w:rPr>
          <w:rFonts w:eastAsia="Calibri"/>
        </w:rPr>
        <w:t>rubbing,</w:t>
      </w:r>
      <w:r w:rsidR="00234B68" w:rsidRPr="007F550A">
        <w:rPr>
          <w:rFonts w:eastAsia="Calibri"/>
        </w:rPr>
        <w:t xml:space="preserve"> and touching outside of clothing. They may also include non-contact activities, such as involving children in looking at, or in the production of, sexual images, watching sexual activities, encouraging children to behave in sexually inappropriate ways, or grooming a child in preparation for abuse</w:t>
      </w:r>
      <w:r w:rsidR="00195060" w:rsidRPr="007F550A">
        <w:rPr>
          <w:rFonts w:eastAsia="Calibri"/>
        </w:rPr>
        <w:t>.</w:t>
      </w:r>
      <w:r w:rsidR="00234B68" w:rsidRPr="007F550A">
        <w:rPr>
          <w:rFonts w:eastAsia="Calibri"/>
        </w:rPr>
        <w:t xml:space="preserve"> Sexual abuse can take place online, and technology can be used to facilitate offline abuse. Sexual abuse is not solely perpetrated by adult males. Women can also commit acts of sexual abuse, as can other children. </w:t>
      </w:r>
    </w:p>
    <w:p w14:paraId="128336D6" w14:textId="77777777" w:rsidR="004015A3" w:rsidRPr="007F550A" w:rsidRDefault="004015A3" w:rsidP="0090415B">
      <w:pPr>
        <w:pStyle w:val="Default"/>
        <w:rPr>
          <w:rFonts w:eastAsia="Calibri"/>
        </w:rPr>
      </w:pPr>
    </w:p>
    <w:p w14:paraId="4EDB7A38" w14:textId="77777777" w:rsidR="00CE1FD6" w:rsidRPr="007F550A" w:rsidRDefault="00CE1FD6" w:rsidP="00A019FF">
      <w:pPr>
        <w:pStyle w:val="Default"/>
        <w:rPr>
          <w:u w:val="single"/>
        </w:rPr>
      </w:pPr>
      <w:r w:rsidRPr="007F550A">
        <w:rPr>
          <w:u w:val="single"/>
        </w:rPr>
        <w:t>Position of Trust</w:t>
      </w:r>
    </w:p>
    <w:p w14:paraId="54ECA550" w14:textId="77777777" w:rsidR="00CE1FD6" w:rsidRPr="007F550A" w:rsidRDefault="00CE1FD6" w:rsidP="00CE1FD6">
      <w:pPr>
        <w:pStyle w:val="Default"/>
      </w:pPr>
      <w:r w:rsidRPr="007F550A">
        <w:t>The age of consent for sexual activity is 18 years old if you are in a position of trust over that child.</w:t>
      </w:r>
    </w:p>
    <w:p w14:paraId="158EC847" w14:textId="77777777" w:rsidR="00CE1FD6" w:rsidRPr="007F550A" w:rsidRDefault="00DE7FF2" w:rsidP="0090415B">
      <w:pPr>
        <w:pStyle w:val="Default"/>
        <w:rPr>
          <w:b/>
        </w:rPr>
      </w:pPr>
      <w:r w:rsidRPr="007F550A">
        <w:t>See abuse of position of trust in earlier section.</w:t>
      </w:r>
    </w:p>
    <w:p w14:paraId="21A619F2" w14:textId="77777777" w:rsidR="005C51A2" w:rsidRPr="007F550A" w:rsidRDefault="005C51A2" w:rsidP="0090415B">
      <w:pPr>
        <w:pStyle w:val="Default"/>
        <w:rPr>
          <w:b/>
        </w:rPr>
      </w:pPr>
    </w:p>
    <w:p w14:paraId="7C3E1DB2" w14:textId="77777777" w:rsidR="003B2152" w:rsidRDefault="008D20AC" w:rsidP="003B2152">
      <w:pPr>
        <w:pStyle w:val="Default"/>
      </w:pPr>
      <w:r w:rsidRPr="007F550A">
        <w:rPr>
          <w:b/>
        </w:rPr>
        <w:t xml:space="preserve">Neglect </w:t>
      </w:r>
      <w:r w:rsidRPr="007F550A">
        <w:br/>
      </w:r>
      <w:r w:rsidR="003B2152">
        <w:t xml:space="preserve">The persistent failure to meet a child’s basic physical and/or psychological needs, likely to result in the serious impairment of the child’s health or development. Neglect may occur during pregnancy as a result of maternal substance abuse. </w:t>
      </w:r>
    </w:p>
    <w:p w14:paraId="76062C1F" w14:textId="77777777" w:rsidR="003B2152" w:rsidRDefault="003B2152" w:rsidP="003B2152">
      <w:pPr>
        <w:pStyle w:val="Default"/>
      </w:pPr>
      <w:r>
        <w:t xml:space="preserve">Once a child is born, neglect may involve a parent or carer failing to: </w:t>
      </w:r>
    </w:p>
    <w:p w14:paraId="65D7A835" w14:textId="77777777" w:rsidR="003B2152" w:rsidRDefault="003B2152" w:rsidP="003B2152">
      <w:pPr>
        <w:pStyle w:val="Default"/>
      </w:pPr>
      <w:r>
        <w:t xml:space="preserve">• provide adequate food, clothing, and shelter (including exclusion from home or abandonment) </w:t>
      </w:r>
    </w:p>
    <w:p w14:paraId="1D5CD857" w14:textId="77777777" w:rsidR="003B2152" w:rsidRDefault="003B2152" w:rsidP="003B2152">
      <w:pPr>
        <w:pStyle w:val="Default"/>
      </w:pPr>
      <w:r>
        <w:t xml:space="preserve">• protect a child from physical and emotional harm or danger </w:t>
      </w:r>
    </w:p>
    <w:p w14:paraId="0DE44857" w14:textId="77777777" w:rsidR="003B2152" w:rsidRDefault="003B2152" w:rsidP="003B2152">
      <w:pPr>
        <w:pStyle w:val="Default"/>
      </w:pPr>
      <w:r>
        <w:t xml:space="preserve">• ensure adequate supervision (including the use of inadequate caregivers) </w:t>
      </w:r>
    </w:p>
    <w:p w14:paraId="09B7F711" w14:textId="77777777" w:rsidR="003B2152" w:rsidRDefault="003B2152" w:rsidP="003B2152">
      <w:pPr>
        <w:pStyle w:val="Default"/>
      </w:pPr>
      <w:r>
        <w:t xml:space="preserve">• ensure access to appropriate medical care or treatment </w:t>
      </w:r>
    </w:p>
    <w:p w14:paraId="718E0943" w14:textId="77777777" w:rsidR="003B2152" w:rsidRPr="00394A96" w:rsidRDefault="003B2152" w:rsidP="003B2152">
      <w:pPr>
        <w:pStyle w:val="Default"/>
      </w:pPr>
      <w:r w:rsidRPr="00394A96">
        <w:t>• provide suitable education</w:t>
      </w:r>
    </w:p>
    <w:p w14:paraId="7106311E" w14:textId="77777777" w:rsidR="003B2152" w:rsidRDefault="003B2152" w:rsidP="003B2152">
      <w:pPr>
        <w:pStyle w:val="Default"/>
      </w:pPr>
    </w:p>
    <w:p w14:paraId="15974DC1" w14:textId="77777777" w:rsidR="004015A3" w:rsidRPr="007F550A" w:rsidRDefault="003B2152" w:rsidP="003B2152">
      <w:pPr>
        <w:pStyle w:val="Default"/>
        <w:rPr>
          <w:rFonts w:eastAsia="Calibri"/>
        </w:rPr>
      </w:pPr>
      <w:r>
        <w:t>It may also include neglect of, or unresponsiveness to, a child’s basic emotional needs</w:t>
      </w:r>
    </w:p>
    <w:p w14:paraId="688E9058" w14:textId="77777777" w:rsidR="00037FF3" w:rsidRPr="007F550A" w:rsidRDefault="00037FF3" w:rsidP="0090415B">
      <w:pPr>
        <w:pStyle w:val="CM148"/>
      </w:pPr>
    </w:p>
    <w:p w14:paraId="404478C1" w14:textId="77777777" w:rsidR="008D20AC" w:rsidRPr="007F550A" w:rsidRDefault="00037FF3" w:rsidP="0090415B">
      <w:pPr>
        <w:pStyle w:val="CM148"/>
      </w:pPr>
      <w:r w:rsidRPr="007F550A">
        <w:t>Wakefield Neglect Toolkit</w:t>
      </w:r>
      <w:r w:rsidR="0096258E" w:rsidRPr="007F550A">
        <w:t xml:space="preserve"> – will be consulted </w:t>
      </w:r>
      <w:r w:rsidR="00597C2A" w:rsidRPr="007F550A">
        <w:t>to assess level of neglect in all cases and certainly before</w:t>
      </w:r>
      <w:r w:rsidR="0096258E" w:rsidRPr="007F550A">
        <w:t xml:space="preserve"> any referral is made regarding Neglect.</w:t>
      </w:r>
    </w:p>
    <w:p w14:paraId="145489F9" w14:textId="77777777" w:rsidR="008D64C0" w:rsidRDefault="009D7152" w:rsidP="007F550A">
      <w:pPr>
        <w:rPr>
          <w:rFonts w:ascii="Arial" w:hAnsi="Arial" w:cs="Arial"/>
          <w:b/>
          <w:bCs/>
          <w:color w:val="000000"/>
          <w:sz w:val="24"/>
          <w:szCs w:val="24"/>
        </w:rPr>
      </w:pPr>
      <w:hyperlink r:id="rId157" w:history="1">
        <w:r w:rsidR="008D64C0" w:rsidRPr="008D64C0">
          <w:rPr>
            <w:rStyle w:val="Hyperlink"/>
            <w:rFonts w:ascii="Arial" w:hAnsi="Arial" w:cs="Arial"/>
            <w:b/>
            <w:bCs/>
            <w:sz w:val="24"/>
            <w:szCs w:val="24"/>
          </w:rPr>
          <w:t>Neglect Toolkit Archive - Wakefield Safeguarding Knowledge Hub</w:t>
        </w:r>
      </w:hyperlink>
    </w:p>
    <w:p w14:paraId="35D6B83F" w14:textId="22AAFA64" w:rsidR="003B2152" w:rsidRPr="00394A96" w:rsidRDefault="003B2152" w:rsidP="007F550A">
      <w:pPr>
        <w:rPr>
          <w:rFonts w:ascii="Arial" w:hAnsi="Arial" w:cs="Arial"/>
          <w:b/>
          <w:bCs/>
          <w:color w:val="000000"/>
          <w:sz w:val="24"/>
          <w:szCs w:val="24"/>
        </w:rPr>
      </w:pPr>
      <w:r w:rsidRPr="00394A96">
        <w:rPr>
          <w:rFonts w:ascii="Arial" w:hAnsi="Arial" w:cs="Arial"/>
          <w:b/>
          <w:bCs/>
          <w:color w:val="000000"/>
          <w:sz w:val="24"/>
          <w:szCs w:val="24"/>
        </w:rPr>
        <w:t xml:space="preserve">Child criminal/sexual exploitation </w:t>
      </w:r>
    </w:p>
    <w:p w14:paraId="09671864" w14:textId="77777777" w:rsidR="00E679DB" w:rsidRPr="00394A96" w:rsidRDefault="003B2152" w:rsidP="007F550A">
      <w:pPr>
        <w:rPr>
          <w:rFonts w:ascii="Arial" w:hAnsi="Arial" w:cs="Arial"/>
          <w:color w:val="000000"/>
          <w:sz w:val="24"/>
          <w:szCs w:val="24"/>
        </w:rPr>
      </w:pPr>
      <w:r w:rsidRPr="00394A96">
        <w:rPr>
          <w:rFonts w:ascii="Arial" w:hAnsi="Arial" w:cs="Arial"/>
          <w:color w:val="000000"/>
          <w:sz w:val="24"/>
          <w:szCs w:val="24"/>
        </w:rPr>
        <w:t xml:space="preserve">As set out in the Serious Violence Strategy, published by the Home Office, where an individual or group takes advantage of an imbalance of power to coerce, control, manipulate or deceive a child or young person under the age of 18 into any criminal/ sexual activity (a) in exchange for </w:t>
      </w:r>
      <w:r w:rsidRPr="00394A96">
        <w:rPr>
          <w:rFonts w:ascii="Arial" w:hAnsi="Arial" w:cs="Arial"/>
          <w:color w:val="000000"/>
          <w:sz w:val="24"/>
          <w:szCs w:val="24"/>
        </w:rPr>
        <w:lastRenderedPageBreak/>
        <w:t>something the victim needs or wants, and/or (b) for the financial or other advantage of the perpetrator or facilitator and/or (c) through violence or the threat of violence. The victim may have been criminally/sexually exploited even if the activity appears consensual. Child criminal</w:t>
      </w:r>
      <w:r w:rsidR="00E679DB" w:rsidRPr="00394A96">
        <w:rPr>
          <w:rFonts w:ascii="Arial" w:hAnsi="Arial" w:cs="Arial"/>
          <w:color w:val="000000"/>
          <w:sz w:val="24"/>
          <w:szCs w:val="24"/>
        </w:rPr>
        <w:t>/sexual</w:t>
      </w:r>
      <w:r w:rsidRPr="00394A96">
        <w:rPr>
          <w:rFonts w:ascii="Arial" w:hAnsi="Arial" w:cs="Arial"/>
          <w:color w:val="000000"/>
          <w:sz w:val="24"/>
          <w:szCs w:val="24"/>
        </w:rPr>
        <w:t xml:space="preserve"> exploitation does not always involve physical contact; it can also occur through the use of technology.</w:t>
      </w:r>
    </w:p>
    <w:p w14:paraId="531F5D17" w14:textId="77777777" w:rsidR="00E679DB" w:rsidRPr="00394A96" w:rsidRDefault="00E679DB" w:rsidP="007F550A">
      <w:pPr>
        <w:rPr>
          <w:rFonts w:ascii="Arial" w:hAnsi="Arial" w:cs="Arial"/>
          <w:color w:val="000000"/>
          <w:sz w:val="24"/>
          <w:szCs w:val="24"/>
        </w:rPr>
      </w:pPr>
      <w:r w:rsidRPr="00394A96">
        <w:rPr>
          <w:rFonts w:ascii="Arial" w:hAnsi="Arial" w:cs="Arial"/>
          <w:b/>
          <w:bCs/>
          <w:color w:val="000000"/>
          <w:sz w:val="24"/>
          <w:szCs w:val="24"/>
        </w:rPr>
        <w:t>Financial exploitation</w:t>
      </w:r>
      <w:r w:rsidRPr="00394A96">
        <w:rPr>
          <w:rFonts w:ascii="Arial" w:hAnsi="Arial" w:cs="Arial"/>
          <w:color w:val="000000"/>
          <w:sz w:val="24"/>
          <w:szCs w:val="24"/>
        </w:rPr>
        <w:t xml:space="preserve"> - Financial exploitation can take many forms. In this context, we use the term to describe exploitation which takes place for the purpose of money laundering. This is when criminals target children and adults and take advantage of an imbalance of power to coerce, control, manipulate or deceive them into facilitating the movement of illicit funds. This can include physical cash and/or payments through financial products, such as bank and cryptocurrency accounts.</w:t>
      </w:r>
    </w:p>
    <w:p w14:paraId="75430E00" w14:textId="5EB6150F" w:rsidR="008D20AC" w:rsidRPr="00394A96" w:rsidRDefault="008D20AC" w:rsidP="0090415B">
      <w:pPr>
        <w:pStyle w:val="CM148"/>
        <w:rPr>
          <w:color w:val="000000"/>
        </w:rPr>
      </w:pPr>
      <w:r w:rsidRPr="00394A96">
        <w:rPr>
          <w:color w:val="000000"/>
        </w:rPr>
        <w:t xml:space="preserve">Definitions taken from </w:t>
      </w:r>
      <w:r w:rsidRPr="00394A96">
        <w:rPr>
          <w:i/>
          <w:iCs/>
          <w:color w:val="000000"/>
        </w:rPr>
        <w:t xml:space="preserve">Working Together to Safeguard </w:t>
      </w:r>
      <w:r w:rsidR="003143AD" w:rsidRPr="00394A96">
        <w:rPr>
          <w:i/>
          <w:iCs/>
          <w:color w:val="000000"/>
        </w:rPr>
        <w:t>Children</w:t>
      </w:r>
      <w:r w:rsidRPr="00394A96">
        <w:rPr>
          <w:color w:val="000000"/>
        </w:rPr>
        <w:t xml:space="preserve"> </w:t>
      </w:r>
    </w:p>
    <w:p w14:paraId="287CFD41" w14:textId="77777777" w:rsidR="00DD30B8" w:rsidRPr="00394A96" w:rsidRDefault="00DD30B8" w:rsidP="00DD30B8">
      <w:pPr>
        <w:pStyle w:val="Default"/>
      </w:pPr>
    </w:p>
    <w:p w14:paraId="5E0C65C7" w14:textId="77777777" w:rsidR="00FB471D" w:rsidRPr="00394A96" w:rsidRDefault="00FB471D" w:rsidP="00DD30B8">
      <w:pPr>
        <w:pStyle w:val="Default"/>
        <w:rPr>
          <w:b/>
          <w:bCs/>
          <w:shd w:val="clear" w:color="auto" w:fill="FFFFFF"/>
        </w:rPr>
      </w:pPr>
      <w:r w:rsidRPr="00394A96">
        <w:rPr>
          <w:b/>
          <w:bCs/>
          <w:shd w:val="clear" w:color="auto" w:fill="FFFFFF"/>
        </w:rPr>
        <w:t>Financially Motivated Sexual Extortion/ Sextortion</w:t>
      </w:r>
    </w:p>
    <w:p w14:paraId="1CA961DB" w14:textId="77777777" w:rsidR="00FB471D" w:rsidRPr="00394A96" w:rsidRDefault="00FB471D" w:rsidP="00DD30B8">
      <w:pPr>
        <w:pStyle w:val="Default"/>
      </w:pPr>
      <w:r w:rsidRPr="00394A96">
        <w:rPr>
          <w:shd w:val="clear" w:color="auto" w:fill="FFFFFF"/>
        </w:rPr>
        <w:t>A type of online blackmail often referred to as ‘sextortion’ where young people and adults being forced into paying money or meeting another financial demand (such as purchasing a pre-paid gift card) after an offender has threatened to release sexual/indecent images of them.</w:t>
      </w:r>
    </w:p>
    <w:p w14:paraId="291BCAE1" w14:textId="77777777" w:rsidR="00FB471D" w:rsidRDefault="00FB471D" w:rsidP="00DD30B8">
      <w:pPr>
        <w:pStyle w:val="NoSpacing"/>
        <w:rPr>
          <w:rFonts w:ascii="Arial" w:eastAsia="Times New Roman" w:hAnsi="Arial"/>
          <w:b/>
          <w:color w:val="000000"/>
          <w:sz w:val="24"/>
          <w:szCs w:val="24"/>
          <w:lang w:val="en-GB" w:eastAsia="en-GB"/>
        </w:rPr>
      </w:pPr>
    </w:p>
    <w:p w14:paraId="2A42D5AF" w14:textId="77777777" w:rsidR="00DD30B8" w:rsidRPr="00DD30B8" w:rsidRDefault="00C33443" w:rsidP="00DD30B8">
      <w:pPr>
        <w:pStyle w:val="NoSpacing"/>
        <w:rPr>
          <w:rFonts w:ascii="Arial" w:eastAsia="Times New Roman" w:hAnsi="Arial"/>
          <w:b/>
          <w:color w:val="000000"/>
          <w:sz w:val="24"/>
          <w:szCs w:val="24"/>
          <w:lang w:val="en-GB" w:eastAsia="en-GB"/>
        </w:rPr>
      </w:pPr>
      <w:r w:rsidRPr="00DD30B8">
        <w:rPr>
          <w:rFonts w:ascii="Arial" w:eastAsia="Times New Roman" w:hAnsi="Arial"/>
          <w:b/>
          <w:color w:val="000000"/>
          <w:sz w:val="24"/>
          <w:szCs w:val="24"/>
          <w:lang w:val="en-GB" w:eastAsia="en-GB"/>
        </w:rPr>
        <w:t xml:space="preserve">Grooming </w:t>
      </w:r>
    </w:p>
    <w:p w14:paraId="610C5A09" w14:textId="77777777" w:rsidR="00C33443" w:rsidRPr="007F550A" w:rsidRDefault="00C33443" w:rsidP="00DD30B8">
      <w:pPr>
        <w:pStyle w:val="NoSpacing"/>
      </w:pPr>
      <w:r w:rsidRPr="00DD30B8">
        <w:rPr>
          <w:rFonts w:ascii="Arial" w:eastAsia="Calibri" w:hAnsi="Arial"/>
          <w:color w:val="000000"/>
          <w:sz w:val="24"/>
          <w:szCs w:val="24"/>
          <w:lang w:val="en-GB" w:eastAsia="en-GB"/>
        </w:rPr>
        <w:t xml:space="preserve">Grooming is when someone builds an emotional connection with a child to gain their trust for the purposes of abuse such as exploitation. Children and young people can be groomed online or face-to-face, by a stranger or by someone they know - for example a family member, </w:t>
      </w:r>
      <w:r w:rsidR="007F550A" w:rsidRPr="00DD30B8">
        <w:rPr>
          <w:rFonts w:ascii="Arial" w:eastAsia="Calibri" w:hAnsi="Arial"/>
          <w:color w:val="000000"/>
          <w:sz w:val="24"/>
          <w:szCs w:val="24"/>
          <w:lang w:val="en-GB" w:eastAsia="en-GB"/>
        </w:rPr>
        <w:t>friend,</w:t>
      </w:r>
      <w:r w:rsidRPr="00DD30B8">
        <w:rPr>
          <w:rFonts w:ascii="Arial" w:eastAsia="Calibri" w:hAnsi="Arial"/>
          <w:color w:val="000000"/>
          <w:sz w:val="24"/>
          <w:szCs w:val="24"/>
          <w:lang w:val="en-GB" w:eastAsia="en-GB"/>
        </w:rPr>
        <w:t xml:space="preserve"> or school staff. Groomers may be male or female. They c</w:t>
      </w:r>
      <w:r w:rsidR="00195060" w:rsidRPr="00DD30B8">
        <w:rPr>
          <w:rFonts w:ascii="Arial" w:eastAsia="Calibri" w:hAnsi="Arial"/>
          <w:color w:val="000000"/>
          <w:sz w:val="24"/>
          <w:szCs w:val="24"/>
          <w:lang w:val="en-GB" w:eastAsia="en-GB"/>
        </w:rPr>
        <w:t>an</w:t>
      </w:r>
      <w:r w:rsidRPr="00DD30B8">
        <w:rPr>
          <w:rFonts w:ascii="Arial" w:eastAsia="Calibri" w:hAnsi="Arial"/>
          <w:color w:val="000000"/>
          <w:sz w:val="24"/>
          <w:szCs w:val="24"/>
          <w:lang w:val="en-GB" w:eastAsia="en-GB"/>
        </w:rPr>
        <w:t xml:space="preserve"> be any age</w:t>
      </w:r>
      <w:r w:rsidRPr="007F550A">
        <w:t>.</w:t>
      </w:r>
    </w:p>
    <w:p w14:paraId="31E705B4" w14:textId="77777777" w:rsidR="00C33443" w:rsidRDefault="00C33443" w:rsidP="00C33443">
      <w:pPr>
        <w:pStyle w:val="NormalWeb"/>
        <w:rPr>
          <w:rFonts w:ascii="Arial" w:hAnsi="Arial" w:cs="Arial"/>
          <w:lang w:val="en"/>
        </w:rPr>
      </w:pPr>
      <w:r w:rsidRPr="007F550A">
        <w:rPr>
          <w:rFonts w:ascii="Arial" w:hAnsi="Arial" w:cs="Arial"/>
          <w:lang w:val="en"/>
        </w:rPr>
        <w:t>Many children and young people don't understand that they have been groomed or that what has happened is abuse</w:t>
      </w:r>
      <w:r w:rsidR="00BA59D0" w:rsidRPr="007F550A">
        <w:rPr>
          <w:rFonts w:ascii="Arial" w:hAnsi="Arial" w:cs="Arial"/>
          <w:lang w:val="en"/>
        </w:rPr>
        <w:t>.</w:t>
      </w:r>
    </w:p>
    <w:p w14:paraId="06D29C97" w14:textId="77777777" w:rsidR="00FC5BCE" w:rsidRPr="007F550A" w:rsidRDefault="008D20AC" w:rsidP="0090415B">
      <w:pPr>
        <w:pStyle w:val="Default"/>
        <w:rPr>
          <w:b/>
          <w:bCs/>
          <w:color w:val="auto"/>
          <w:u w:val="single"/>
        </w:rPr>
      </w:pPr>
      <w:r w:rsidRPr="007F550A">
        <w:rPr>
          <w:b/>
          <w:bCs/>
          <w:color w:val="auto"/>
          <w:u w:val="single"/>
        </w:rPr>
        <w:t xml:space="preserve">Indicators of </w:t>
      </w:r>
      <w:r w:rsidR="007F550A">
        <w:rPr>
          <w:b/>
          <w:bCs/>
          <w:color w:val="auto"/>
          <w:u w:val="single"/>
        </w:rPr>
        <w:t>A</w:t>
      </w:r>
      <w:r w:rsidRPr="007F550A">
        <w:rPr>
          <w:b/>
          <w:bCs/>
          <w:color w:val="auto"/>
          <w:u w:val="single"/>
        </w:rPr>
        <w:t xml:space="preserve">buse </w:t>
      </w:r>
    </w:p>
    <w:p w14:paraId="58CE0A4C" w14:textId="77777777" w:rsidR="00177B30" w:rsidRPr="007F550A" w:rsidRDefault="00177B30" w:rsidP="0090415B">
      <w:pPr>
        <w:pStyle w:val="Default"/>
        <w:rPr>
          <w:color w:val="auto"/>
          <w:u w:val="single"/>
        </w:rPr>
      </w:pPr>
    </w:p>
    <w:p w14:paraId="736DDD59" w14:textId="77777777" w:rsidR="008D20AC" w:rsidRPr="007F550A" w:rsidRDefault="008D20AC" w:rsidP="0090415B">
      <w:pPr>
        <w:pStyle w:val="CM154"/>
      </w:pPr>
      <w:r w:rsidRPr="007F550A">
        <w:t xml:space="preserve">Physical signs define some types of abuse, for example, bruising, </w:t>
      </w:r>
      <w:r w:rsidR="007F550A" w:rsidRPr="007F550A">
        <w:t>bleeding,</w:t>
      </w:r>
      <w:r w:rsidRPr="007F550A">
        <w:t xml:space="preserve"> or broken bones resulting from physical or sexual abuse, or injuries sustained while a child has been inadequately supervised. The identification of physical signs is complicated, as </w:t>
      </w:r>
      <w:r w:rsidR="00EF6F77" w:rsidRPr="007F550A">
        <w:t>c</w:t>
      </w:r>
      <w:r w:rsidR="003143AD" w:rsidRPr="007F550A">
        <w:t>hildren</w:t>
      </w:r>
      <w:r w:rsidRPr="007F550A">
        <w:t xml:space="preserve"> may go to great</w:t>
      </w:r>
      <w:r w:rsidR="007413B6" w:rsidRPr="007F550A">
        <w:t xml:space="preserve"> lengths to hide injuries, </w:t>
      </w:r>
      <w:r w:rsidRPr="007F550A">
        <w:t>because they are ashamed or embarrassed, or their abuser has threatened</w:t>
      </w:r>
      <w:r w:rsidR="007413B6" w:rsidRPr="007F550A">
        <w:t xml:space="preserve"> </w:t>
      </w:r>
      <w:r w:rsidR="007F550A" w:rsidRPr="007F550A">
        <w:t>them,</w:t>
      </w:r>
      <w:r w:rsidR="007413B6" w:rsidRPr="007F550A">
        <w:t xml:space="preserve"> or they don’t want the abuser to get into trouble</w:t>
      </w:r>
      <w:r w:rsidRPr="007F550A">
        <w:t xml:space="preserve">. It is also difficult for anyone without medical training to categorise injuries into accidental or deliberate with any degree of certainty. </w:t>
      </w:r>
    </w:p>
    <w:p w14:paraId="58D19412" w14:textId="77777777" w:rsidR="007F550A" w:rsidRPr="007F550A" w:rsidRDefault="007F550A" w:rsidP="007F550A">
      <w:pPr>
        <w:pStyle w:val="Default"/>
        <w:rPr>
          <w:sz w:val="28"/>
          <w:szCs w:val="28"/>
        </w:rPr>
      </w:pPr>
    </w:p>
    <w:p w14:paraId="7B2A5060" w14:textId="77777777" w:rsidR="00F4795D" w:rsidRPr="007F550A" w:rsidRDefault="007F550A" w:rsidP="00F4795D">
      <w:pPr>
        <w:pStyle w:val="Default"/>
      </w:pPr>
      <w:r w:rsidRPr="007F550A">
        <w:t>However,</w:t>
      </w:r>
      <w:r w:rsidR="00F4795D" w:rsidRPr="007F550A">
        <w:t xml:space="preserve"> children may have no physical </w:t>
      </w:r>
      <w:r w:rsidRPr="007F550A">
        <w:t>signs,</w:t>
      </w:r>
      <w:r w:rsidR="00F4795D" w:rsidRPr="007F550A">
        <w:t xml:space="preserve"> or they may be harder to see (</w:t>
      </w:r>
      <w:r w:rsidRPr="007F550A">
        <w:t>e.g.,</w:t>
      </w:r>
      <w:r w:rsidR="00F4795D" w:rsidRPr="007F550A">
        <w:t xml:space="preserve"> bruising on black skin) therefore staff need to also be alert to behavioural indicators of abuse.</w:t>
      </w:r>
    </w:p>
    <w:p w14:paraId="215A6AEA" w14:textId="77777777" w:rsidR="00195060" w:rsidRPr="007F550A" w:rsidRDefault="00195060" w:rsidP="0090415B">
      <w:pPr>
        <w:pStyle w:val="CM2"/>
        <w:spacing w:line="240" w:lineRule="auto"/>
      </w:pPr>
    </w:p>
    <w:p w14:paraId="24C44630" w14:textId="77777777" w:rsidR="007D723A" w:rsidRPr="007F550A" w:rsidRDefault="008D20AC" w:rsidP="0090415B">
      <w:pPr>
        <w:pStyle w:val="CM2"/>
        <w:spacing w:line="240" w:lineRule="auto"/>
      </w:pPr>
      <w:r w:rsidRPr="007F550A">
        <w:rPr>
          <w:b/>
          <w:bCs/>
        </w:rPr>
        <w:t>A child who is being abused or neglected may</w:t>
      </w:r>
      <w:r w:rsidRPr="007F550A">
        <w:t xml:space="preserve">: </w:t>
      </w:r>
      <w:r w:rsidR="00D300FE" w:rsidRPr="007F550A">
        <w:t>(not designed to be a checklist)</w:t>
      </w:r>
    </w:p>
    <w:p w14:paraId="18C5553D" w14:textId="77777777" w:rsidR="007D723A" w:rsidRPr="007F550A" w:rsidRDefault="007D723A" w:rsidP="0090415B">
      <w:pPr>
        <w:pStyle w:val="Default"/>
      </w:pPr>
    </w:p>
    <w:p w14:paraId="6563C8AB" w14:textId="04CCE1E7" w:rsidR="00C60B65" w:rsidRPr="007F550A" w:rsidRDefault="008D20AC">
      <w:pPr>
        <w:pStyle w:val="CM2"/>
        <w:numPr>
          <w:ilvl w:val="0"/>
          <w:numId w:val="8"/>
        </w:numPr>
        <w:spacing w:line="240" w:lineRule="auto"/>
      </w:pPr>
      <w:r w:rsidRPr="007F550A">
        <w:t xml:space="preserve">have </w:t>
      </w:r>
      <w:r w:rsidR="00C60B65" w:rsidRPr="007F550A">
        <w:t>bruises</w:t>
      </w:r>
      <w:r w:rsidRPr="007F550A">
        <w:t xml:space="preserve">, burns, fractures or other injuries </w:t>
      </w:r>
      <w:r w:rsidR="00C60B65" w:rsidRPr="007F550A">
        <w:t xml:space="preserve">which do not have a plausible </w:t>
      </w:r>
      <w:r w:rsidR="000F59DB" w:rsidRPr="007F550A">
        <w:t>explanation</w:t>
      </w:r>
      <w:r w:rsidR="00C63343" w:rsidRPr="007F550A">
        <w:t>.</w:t>
      </w:r>
      <w:r w:rsidR="00413609" w:rsidRPr="007F550A">
        <w:t xml:space="preserve"> </w:t>
      </w:r>
      <w:r w:rsidR="007F550A" w:rsidRPr="007F550A">
        <w:t>e.g.,</w:t>
      </w:r>
      <w:r w:rsidR="00413609" w:rsidRPr="007F550A">
        <w:t xml:space="preserve"> bruises on babies who are not yet mobile, bruises on cheeks, ears,</w:t>
      </w:r>
      <w:r w:rsidR="009C5A15">
        <w:t xml:space="preserve"> neck,</w:t>
      </w:r>
      <w:r w:rsidR="00413609" w:rsidRPr="007F550A">
        <w:t xml:space="preserve"> </w:t>
      </w:r>
      <w:r w:rsidR="009C5A15">
        <w:t>fore</w:t>
      </w:r>
      <w:r w:rsidR="00413609" w:rsidRPr="007F550A">
        <w:t>arms</w:t>
      </w:r>
      <w:r w:rsidR="009C5A15">
        <w:t xml:space="preserve"> – defensive injury,</w:t>
      </w:r>
      <w:r w:rsidR="00413609" w:rsidRPr="007F550A">
        <w:t xml:space="preserve"> feet, back, buttocks, tummy, backs of legs, bruises in clusters, bruises with finger/belt marks, cigarette burns</w:t>
      </w:r>
    </w:p>
    <w:p w14:paraId="40163B36" w14:textId="77777777" w:rsidR="00B221A4" w:rsidRPr="007F550A" w:rsidRDefault="00B221A4">
      <w:pPr>
        <w:pStyle w:val="CM2"/>
        <w:numPr>
          <w:ilvl w:val="0"/>
          <w:numId w:val="8"/>
        </w:numPr>
        <w:spacing w:line="240" w:lineRule="auto"/>
      </w:pPr>
      <w:r w:rsidRPr="007F550A">
        <w:t>challenge authority, have outbursts of anger</w:t>
      </w:r>
      <w:r w:rsidR="00DE26A5" w:rsidRPr="007F550A">
        <w:t>, poor behaviour – trauma response.</w:t>
      </w:r>
    </w:p>
    <w:p w14:paraId="2FEA6075" w14:textId="77777777" w:rsidR="00B221A4" w:rsidRPr="007F550A" w:rsidRDefault="00B221A4">
      <w:pPr>
        <w:pStyle w:val="CM2"/>
        <w:numPr>
          <w:ilvl w:val="0"/>
          <w:numId w:val="8"/>
        </w:numPr>
        <w:spacing w:line="240" w:lineRule="auto"/>
      </w:pPr>
      <w:r w:rsidRPr="007F550A">
        <w:t xml:space="preserve">be reckless </w:t>
      </w:r>
      <w:r w:rsidR="007F550A" w:rsidRPr="007F550A">
        <w:t>about</w:t>
      </w:r>
      <w:r w:rsidRPr="007F550A">
        <w:t xml:space="preserve"> their own or other’s </w:t>
      </w:r>
      <w:r w:rsidR="007F550A" w:rsidRPr="007F550A">
        <w:t>safety</w:t>
      </w:r>
    </w:p>
    <w:p w14:paraId="4D833A2D" w14:textId="77777777" w:rsidR="008D20AC" w:rsidRPr="007F550A" w:rsidRDefault="008D20AC">
      <w:pPr>
        <w:pStyle w:val="CM2"/>
        <w:numPr>
          <w:ilvl w:val="0"/>
          <w:numId w:val="8"/>
        </w:numPr>
        <w:spacing w:line="240" w:lineRule="auto"/>
      </w:pPr>
      <w:r w:rsidRPr="007F550A">
        <w:t xml:space="preserve">show signs of pain or discomfort </w:t>
      </w:r>
    </w:p>
    <w:p w14:paraId="3E5BA9BD" w14:textId="77777777" w:rsidR="008D20AC" w:rsidRPr="007F550A" w:rsidRDefault="008D20AC">
      <w:pPr>
        <w:pStyle w:val="CM2"/>
        <w:numPr>
          <w:ilvl w:val="0"/>
          <w:numId w:val="8"/>
        </w:numPr>
        <w:spacing w:line="240" w:lineRule="auto"/>
      </w:pPr>
      <w:r w:rsidRPr="007F550A">
        <w:t xml:space="preserve">keep arms and legs covered, even in warm </w:t>
      </w:r>
      <w:r w:rsidR="007F550A" w:rsidRPr="007F550A">
        <w:t>weather</w:t>
      </w:r>
      <w:r w:rsidRPr="007F550A">
        <w:t xml:space="preserve"> </w:t>
      </w:r>
    </w:p>
    <w:p w14:paraId="5D8B85E2" w14:textId="77777777" w:rsidR="008D20AC" w:rsidRPr="007F550A" w:rsidRDefault="008D20AC">
      <w:pPr>
        <w:pStyle w:val="CM2"/>
        <w:numPr>
          <w:ilvl w:val="0"/>
          <w:numId w:val="8"/>
        </w:numPr>
        <w:spacing w:line="240" w:lineRule="auto"/>
      </w:pPr>
      <w:r w:rsidRPr="007F550A">
        <w:t xml:space="preserve">be concerned about changing for PE or </w:t>
      </w:r>
      <w:r w:rsidR="007F550A" w:rsidRPr="007F550A">
        <w:t>swimming</w:t>
      </w:r>
      <w:r w:rsidRPr="007F550A">
        <w:t xml:space="preserve"> </w:t>
      </w:r>
    </w:p>
    <w:p w14:paraId="4C9C2138" w14:textId="77777777" w:rsidR="00D300FE" w:rsidRPr="007F550A" w:rsidRDefault="00326041">
      <w:pPr>
        <w:pStyle w:val="CM2"/>
        <w:numPr>
          <w:ilvl w:val="0"/>
          <w:numId w:val="8"/>
        </w:numPr>
        <w:spacing w:line="240" w:lineRule="auto"/>
      </w:pPr>
      <w:r w:rsidRPr="007F550A">
        <w:t xml:space="preserve">display a change in behaviour – from quiet to aggressive, or happy-go-lucky to withdrawn </w:t>
      </w:r>
    </w:p>
    <w:p w14:paraId="1CB32D53" w14:textId="77777777" w:rsidR="00D300FE" w:rsidRPr="007F550A" w:rsidRDefault="00D300FE">
      <w:pPr>
        <w:pStyle w:val="CM2"/>
        <w:numPr>
          <w:ilvl w:val="0"/>
          <w:numId w:val="8"/>
        </w:numPr>
        <w:spacing w:line="240" w:lineRule="auto"/>
      </w:pPr>
      <w:r w:rsidRPr="007F550A">
        <w:lastRenderedPageBreak/>
        <w:t xml:space="preserve">display affection or </w:t>
      </w:r>
      <w:r w:rsidR="00B618F9" w:rsidRPr="007F550A">
        <w:t>‘</w:t>
      </w:r>
      <w:r w:rsidRPr="007F550A">
        <w:t>attention seeking</w:t>
      </w:r>
      <w:r w:rsidR="00B618F9" w:rsidRPr="007F550A">
        <w:t xml:space="preserve">’ (may </w:t>
      </w:r>
      <w:r w:rsidR="007F550A" w:rsidRPr="007F550A">
        <w:t>be</w:t>
      </w:r>
      <w:r w:rsidR="00B618F9" w:rsidRPr="007F550A">
        <w:t xml:space="preserve"> attachment seeking)</w:t>
      </w:r>
      <w:r w:rsidRPr="007F550A">
        <w:t xml:space="preserve"> </w:t>
      </w:r>
      <w:r w:rsidR="007F550A" w:rsidRPr="007F550A">
        <w:t>behaviour</w:t>
      </w:r>
    </w:p>
    <w:p w14:paraId="20DE83AC" w14:textId="77777777" w:rsidR="00326041" w:rsidRPr="007F550A" w:rsidRDefault="00326041">
      <w:pPr>
        <w:pStyle w:val="Default"/>
        <w:numPr>
          <w:ilvl w:val="0"/>
          <w:numId w:val="8"/>
        </w:numPr>
      </w:pPr>
      <w:r w:rsidRPr="007F550A">
        <w:t>regular</w:t>
      </w:r>
      <w:r w:rsidR="007413B6" w:rsidRPr="007F550A">
        <w:t>ly flinch</w:t>
      </w:r>
      <w:r w:rsidRPr="007F550A">
        <w:t xml:space="preserve"> to sudden but harmless actions </w:t>
      </w:r>
      <w:r w:rsidR="007F550A" w:rsidRPr="007F550A">
        <w:t>e.g.,</w:t>
      </w:r>
      <w:r w:rsidR="007413B6" w:rsidRPr="007F550A">
        <w:t xml:space="preserve"> </w:t>
      </w:r>
      <w:r w:rsidRPr="007F550A">
        <w:t>raising a hand</w:t>
      </w:r>
    </w:p>
    <w:p w14:paraId="136E3202" w14:textId="77777777" w:rsidR="008D20AC" w:rsidRPr="007F550A" w:rsidRDefault="00413609">
      <w:pPr>
        <w:pStyle w:val="CM2"/>
        <w:numPr>
          <w:ilvl w:val="0"/>
          <w:numId w:val="8"/>
        </w:numPr>
        <w:spacing w:line="240" w:lineRule="auto"/>
      </w:pPr>
      <w:r w:rsidRPr="007F550A">
        <w:t xml:space="preserve">look unkempt and uncared for </w:t>
      </w:r>
    </w:p>
    <w:p w14:paraId="05812603" w14:textId="77777777" w:rsidR="008D20AC" w:rsidRPr="007F550A" w:rsidRDefault="008D20AC">
      <w:pPr>
        <w:pStyle w:val="CM2"/>
        <w:numPr>
          <w:ilvl w:val="0"/>
          <w:numId w:val="8"/>
        </w:numPr>
        <w:spacing w:line="240" w:lineRule="auto"/>
      </w:pPr>
      <w:r w:rsidRPr="007F550A">
        <w:t xml:space="preserve">change their eating </w:t>
      </w:r>
      <w:r w:rsidR="007F550A" w:rsidRPr="007F550A">
        <w:t>habits.</w:t>
      </w:r>
      <w:r w:rsidRPr="007F550A">
        <w:t xml:space="preserve"> </w:t>
      </w:r>
    </w:p>
    <w:p w14:paraId="469BE5CE" w14:textId="77777777" w:rsidR="008D20AC" w:rsidRPr="007F550A" w:rsidRDefault="008D20AC">
      <w:pPr>
        <w:pStyle w:val="CM2"/>
        <w:numPr>
          <w:ilvl w:val="0"/>
          <w:numId w:val="8"/>
        </w:numPr>
        <w:spacing w:line="240" w:lineRule="auto"/>
      </w:pPr>
      <w:r w:rsidRPr="007F550A">
        <w:t xml:space="preserve">have difficulty in making or sustaining </w:t>
      </w:r>
      <w:r w:rsidR="007F550A" w:rsidRPr="007F550A">
        <w:t>friendships</w:t>
      </w:r>
      <w:r w:rsidRPr="007F550A">
        <w:t xml:space="preserve"> </w:t>
      </w:r>
    </w:p>
    <w:p w14:paraId="65CBE9D3" w14:textId="77777777" w:rsidR="008D20AC" w:rsidRPr="007F550A" w:rsidRDefault="008D20AC">
      <w:pPr>
        <w:pStyle w:val="CM2"/>
        <w:numPr>
          <w:ilvl w:val="0"/>
          <w:numId w:val="8"/>
        </w:numPr>
        <w:spacing w:line="240" w:lineRule="auto"/>
      </w:pPr>
      <w:r w:rsidRPr="007F550A">
        <w:t xml:space="preserve">appear </w:t>
      </w:r>
      <w:r w:rsidR="007F550A" w:rsidRPr="007F550A">
        <w:t>fearful</w:t>
      </w:r>
    </w:p>
    <w:p w14:paraId="5AD62342" w14:textId="77777777" w:rsidR="008D20AC" w:rsidRPr="007F550A" w:rsidRDefault="008D20AC">
      <w:pPr>
        <w:pStyle w:val="CM2"/>
        <w:numPr>
          <w:ilvl w:val="0"/>
          <w:numId w:val="8"/>
        </w:numPr>
        <w:spacing w:line="240" w:lineRule="auto"/>
      </w:pPr>
      <w:r w:rsidRPr="007F550A">
        <w:t xml:space="preserve">self-harm </w:t>
      </w:r>
      <w:r w:rsidR="004B6646" w:rsidRPr="007F550A">
        <w:t xml:space="preserve">incl. head banging, eating </w:t>
      </w:r>
      <w:r w:rsidR="007F550A" w:rsidRPr="007F550A">
        <w:t>disorders</w:t>
      </w:r>
    </w:p>
    <w:p w14:paraId="6413927C" w14:textId="77777777" w:rsidR="008D20AC" w:rsidRPr="007F550A" w:rsidRDefault="008D20AC">
      <w:pPr>
        <w:pStyle w:val="CM2"/>
        <w:numPr>
          <w:ilvl w:val="0"/>
          <w:numId w:val="8"/>
        </w:numPr>
        <w:spacing w:line="240" w:lineRule="auto"/>
      </w:pPr>
      <w:r w:rsidRPr="007F550A">
        <w:t xml:space="preserve">frequently miss school or arrive </w:t>
      </w:r>
      <w:r w:rsidR="007F550A" w:rsidRPr="007F550A">
        <w:t>late</w:t>
      </w:r>
    </w:p>
    <w:p w14:paraId="5DE79462" w14:textId="77777777" w:rsidR="008D20AC" w:rsidRPr="007F550A" w:rsidRDefault="008D20AC">
      <w:pPr>
        <w:pStyle w:val="CM2"/>
        <w:numPr>
          <w:ilvl w:val="0"/>
          <w:numId w:val="8"/>
        </w:numPr>
        <w:spacing w:line="240" w:lineRule="auto"/>
      </w:pPr>
      <w:r w:rsidRPr="007F550A">
        <w:t>show signs of not wanting to go home</w:t>
      </w:r>
    </w:p>
    <w:p w14:paraId="18345EAD" w14:textId="77777777" w:rsidR="00326041" w:rsidRPr="007F550A" w:rsidRDefault="007413B6">
      <w:pPr>
        <w:pStyle w:val="Default"/>
        <w:numPr>
          <w:ilvl w:val="0"/>
          <w:numId w:val="8"/>
        </w:numPr>
      </w:pPr>
      <w:r w:rsidRPr="007F550A">
        <w:t xml:space="preserve">display </w:t>
      </w:r>
      <w:r w:rsidR="00326041" w:rsidRPr="007F550A">
        <w:t>violence</w:t>
      </w:r>
      <w:r w:rsidR="004B6646" w:rsidRPr="007F550A">
        <w:t>/sexualised behaviour</w:t>
      </w:r>
      <w:r w:rsidR="00326041" w:rsidRPr="007F550A">
        <w:t xml:space="preserve"> towards animals, toys, peers</w:t>
      </w:r>
    </w:p>
    <w:p w14:paraId="2C20DBFB" w14:textId="77777777" w:rsidR="00326041" w:rsidRPr="007F550A" w:rsidRDefault="007413B6">
      <w:pPr>
        <w:pStyle w:val="Default"/>
        <w:numPr>
          <w:ilvl w:val="0"/>
          <w:numId w:val="8"/>
        </w:numPr>
      </w:pPr>
      <w:r w:rsidRPr="007F550A">
        <w:t>regress</w:t>
      </w:r>
      <w:r w:rsidR="00326041" w:rsidRPr="007F550A">
        <w:t xml:space="preserve"> to younger child behaviour</w:t>
      </w:r>
    </w:p>
    <w:p w14:paraId="03A3EA74" w14:textId="77777777" w:rsidR="008D20AC" w:rsidRPr="007F550A" w:rsidRDefault="008D20AC">
      <w:pPr>
        <w:pStyle w:val="CM2"/>
        <w:numPr>
          <w:ilvl w:val="0"/>
          <w:numId w:val="8"/>
        </w:numPr>
        <w:spacing w:line="240" w:lineRule="auto"/>
      </w:pPr>
      <w:r w:rsidRPr="007F550A">
        <w:t xml:space="preserve">become disinterested in their school work </w:t>
      </w:r>
    </w:p>
    <w:p w14:paraId="42661572" w14:textId="77777777" w:rsidR="008D20AC" w:rsidRPr="007F550A" w:rsidRDefault="008D20AC">
      <w:pPr>
        <w:pStyle w:val="CM2"/>
        <w:numPr>
          <w:ilvl w:val="0"/>
          <w:numId w:val="8"/>
        </w:numPr>
        <w:spacing w:line="240" w:lineRule="auto"/>
      </w:pPr>
      <w:r w:rsidRPr="007F550A">
        <w:t xml:space="preserve">be constantly tired or preoccupied </w:t>
      </w:r>
    </w:p>
    <w:p w14:paraId="61517DD2" w14:textId="77777777" w:rsidR="008D20AC" w:rsidRPr="007F550A" w:rsidRDefault="008D20AC">
      <w:pPr>
        <w:pStyle w:val="CM2"/>
        <w:numPr>
          <w:ilvl w:val="0"/>
          <w:numId w:val="8"/>
        </w:numPr>
        <w:spacing w:line="240" w:lineRule="auto"/>
      </w:pPr>
      <w:r w:rsidRPr="007F550A">
        <w:t xml:space="preserve">be wary of physical contact </w:t>
      </w:r>
    </w:p>
    <w:p w14:paraId="0E54BF1A" w14:textId="77777777" w:rsidR="008D20AC" w:rsidRPr="007F550A" w:rsidRDefault="008D20AC">
      <w:pPr>
        <w:pStyle w:val="CM2"/>
        <w:numPr>
          <w:ilvl w:val="0"/>
          <w:numId w:val="8"/>
        </w:numPr>
        <w:spacing w:line="240" w:lineRule="auto"/>
      </w:pPr>
      <w:r w:rsidRPr="007F550A">
        <w:t xml:space="preserve">be involved in, or particularly knowledgeable about drugs or alcohol </w:t>
      </w:r>
    </w:p>
    <w:p w14:paraId="64340BCE" w14:textId="77777777" w:rsidR="00C63343" w:rsidRPr="007F550A" w:rsidRDefault="008D20AC">
      <w:pPr>
        <w:pStyle w:val="CM2"/>
        <w:numPr>
          <w:ilvl w:val="0"/>
          <w:numId w:val="8"/>
        </w:numPr>
        <w:spacing w:line="240" w:lineRule="auto"/>
      </w:pPr>
      <w:r w:rsidRPr="007F550A">
        <w:t>display sexual knowledge or behaviour beyond that normally expected for their age.</w:t>
      </w:r>
    </w:p>
    <w:p w14:paraId="3BB5C2FD" w14:textId="77777777" w:rsidR="00B221A4" w:rsidRPr="007F550A" w:rsidRDefault="00B221A4">
      <w:pPr>
        <w:pStyle w:val="Default"/>
        <w:numPr>
          <w:ilvl w:val="0"/>
          <w:numId w:val="8"/>
        </w:numPr>
      </w:pPr>
      <w:r w:rsidRPr="007F550A">
        <w:t>have unexplained gifts</w:t>
      </w:r>
      <w:r w:rsidR="00A77883" w:rsidRPr="007F550A">
        <w:t>/money/mobile phones</w:t>
      </w:r>
      <w:r w:rsidRPr="007F550A">
        <w:t xml:space="preserve"> or are over secretive online</w:t>
      </w:r>
    </w:p>
    <w:p w14:paraId="470645FE" w14:textId="77777777" w:rsidR="00B221A4" w:rsidRPr="007F550A" w:rsidRDefault="00B221A4">
      <w:pPr>
        <w:pStyle w:val="Default"/>
        <w:numPr>
          <w:ilvl w:val="0"/>
          <w:numId w:val="8"/>
        </w:numPr>
      </w:pPr>
      <w:r w:rsidRPr="007F550A">
        <w:t>have low self esteem</w:t>
      </w:r>
    </w:p>
    <w:p w14:paraId="56B7F232" w14:textId="77777777" w:rsidR="00D300FE" w:rsidRPr="007F550A" w:rsidRDefault="00D300FE">
      <w:pPr>
        <w:pStyle w:val="Default"/>
        <w:numPr>
          <w:ilvl w:val="0"/>
          <w:numId w:val="8"/>
        </w:numPr>
      </w:pPr>
      <w:r w:rsidRPr="007F550A">
        <w:t>steal or scavenging compulsively</w:t>
      </w:r>
    </w:p>
    <w:p w14:paraId="69D34898" w14:textId="77777777" w:rsidR="00413609" w:rsidRPr="007F550A" w:rsidRDefault="00413609">
      <w:pPr>
        <w:pStyle w:val="Default"/>
        <w:numPr>
          <w:ilvl w:val="0"/>
          <w:numId w:val="8"/>
        </w:numPr>
      </w:pPr>
      <w:r w:rsidRPr="007F550A">
        <w:t>overly affectional to strangers or people they haven’t known for very long</w:t>
      </w:r>
    </w:p>
    <w:p w14:paraId="6994E6A7" w14:textId="77777777" w:rsidR="00D300FE" w:rsidRPr="007F550A" w:rsidRDefault="00D300FE">
      <w:pPr>
        <w:pStyle w:val="Default"/>
        <w:numPr>
          <w:ilvl w:val="0"/>
          <w:numId w:val="8"/>
        </w:numPr>
      </w:pPr>
      <w:r w:rsidRPr="007F550A">
        <w:t>traumatic mutism</w:t>
      </w:r>
    </w:p>
    <w:p w14:paraId="1061830A" w14:textId="77777777" w:rsidR="00C63343" w:rsidRPr="007F550A" w:rsidRDefault="00C63343" w:rsidP="00C63343">
      <w:pPr>
        <w:pStyle w:val="CM2"/>
        <w:spacing w:line="240" w:lineRule="auto"/>
      </w:pPr>
    </w:p>
    <w:p w14:paraId="07ECDF78" w14:textId="77777777" w:rsidR="00C63343" w:rsidRPr="007F550A" w:rsidRDefault="00C63343" w:rsidP="00C63343">
      <w:pPr>
        <w:pStyle w:val="CM2"/>
        <w:spacing w:line="240" w:lineRule="auto"/>
        <w:rPr>
          <w:b/>
          <w:bCs/>
        </w:rPr>
      </w:pPr>
      <w:r w:rsidRPr="007F550A">
        <w:rPr>
          <w:b/>
          <w:bCs/>
        </w:rPr>
        <w:t xml:space="preserve">Responses from parents that may cause </w:t>
      </w:r>
      <w:r w:rsidR="007F550A" w:rsidRPr="007F550A">
        <w:rPr>
          <w:b/>
          <w:bCs/>
        </w:rPr>
        <w:t>concern.</w:t>
      </w:r>
    </w:p>
    <w:p w14:paraId="2545A0FD" w14:textId="77777777" w:rsidR="00C63343" w:rsidRPr="007F550A" w:rsidRDefault="00C63343" w:rsidP="00C63343">
      <w:pPr>
        <w:pStyle w:val="Default"/>
        <w:rPr>
          <w:sz w:val="28"/>
          <w:szCs w:val="28"/>
        </w:rPr>
      </w:pPr>
    </w:p>
    <w:p w14:paraId="7B3DCBB2" w14:textId="77777777" w:rsidR="00C63343" w:rsidRPr="007F550A" w:rsidRDefault="00C63343">
      <w:pPr>
        <w:pStyle w:val="Default"/>
        <w:numPr>
          <w:ilvl w:val="0"/>
          <w:numId w:val="17"/>
        </w:numPr>
      </w:pPr>
      <w:r w:rsidRPr="007F550A">
        <w:t>Unexpected delay in seeking treatment – medical,</w:t>
      </w:r>
      <w:r w:rsidR="00A6633F" w:rsidRPr="007F550A">
        <w:t xml:space="preserve"> dental which</w:t>
      </w:r>
      <w:r w:rsidRPr="007F550A">
        <w:t xml:space="preserve"> is obviously needed</w:t>
      </w:r>
    </w:p>
    <w:p w14:paraId="0CBC57F0" w14:textId="77777777" w:rsidR="00C63343" w:rsidRPr="007F550A" w:rsidRDefault="00C63343">
      <w:pPr>
        <w:pStyle w:val="Default"/>
        <w:numPr>
          <w:ilvl w:val="0"/>
          <w:numId w:val="17"/>
        </w:numPr>
      </w:pPr>
      <w:r w:rsidRPr="007F550A">
        <w:t>Denial of any injury</w:t>
      </w:r>
    </w:p>
    <w:p w14:paraId="308657CC" w14:textId="77777777" w:rsidR="00C63343" w:rsidRPr="007F550A" w:rsidRDefault="00C63343">
      <w:pPr>
        <w:pStyle w:val="Default"/>
        <w:numPr>
          <w:ilvl w:val="0"/>
          <w:numId w:val="17"/>
        </w:numPr>
      </w:pPr>
      <w:r w:rsidRPr="007F550A">
        <w:t xml:space="preserve">Explanations that </w:t>
      </w:r>
      <w:r w:rsidR="007F550A" w:rsidRPr="007F550A">
        <w:t>differ</w:t>
      </w:r>
      <w:r w:rsidRPr="007F550A">
        <w:t xml:space="preserve"> from that of the child e.g. for bruising</w:t>
      </w:r>
    </w:p>
    <w:p w14:paraId="2CE2FD22" w14:textId="77777777" w:rsidR="00C63343" w:rsidRPr="007F550A" w:rsidRDefault="00C63343">
      <w:pPr>
        <w:pStyle w:val="Default"/>
        <w:numPr>
          <w:ilvl w:val="0"/>
          <w:numId w:val="17"/>
        </w:numPr>
      </w:pPr>
      <w:r w:rsidRPr="007F550A">
        <w:t>Claims of falls/fits etc</w:t>
      </w:r>
      <w:r w:rsidR="00A6633F" w:rsidRPr="007F550A">
        <w:t>. that never</w:t>
      </w:r>
      <w:r w:rsidRPr="007F550A">
        <w:t xml:space="preserve"> happen in school</w:t>
      </w:r>
    </w:p>
    <w:p w14:paraId="1B15DAE5" w14:textId="77777777" w:rsidR="00C63343" w:rsidRPr="007F550A" w:rsidRDefault="00C63343">
      <w:pPr>
        <w:pStyle w:val="Default"/>
        <w:numPr>
          <w:ilvl w:val="0"/>
          <w:numId w:val="17"/>
        </w:numPr>
      </w:pPr>
      <w:r w:rsidRPr="007F550A">
        <w:t>Unrealistic expectations or constant complaints about the child</w:t>
      </w:r>
    </w:p>
    <w:p w14:paraId="307B38FE" w14:textId="77777777" w:rsidR="00B221A4" w:rsidRPr="007F550A" w:rsidRDefault="00B221A4">
      <w:pPr>
        <w:pStyle w:val="Default"/>
        <w:numPr>
          <w:ilvl w:val="0"/>
          <w:numId w:val="17"/>
        </w:numPr>
      </w:pPr>
      <w:r w:rsidRPr="007F550A">
        <w:t>Uninterested in child</w:t>
      </w:r>
    </w:p>
    <w:p w14:paraId="02462BCA" w14:textId="77777777" w:rsidR="00C63343" w:rsidRPr="007F550A" w:rsidRDefault="00C63343">
      <w:pPr>
        <w:pStyle w:val="Default"/>
        <w:numPr>
          <w:ilvl w:val="0"/>
          <w:numId w:val="17"/>
        </w:numPr>
      </w:pPr>
      <w:r w:rsidRPr="007F550A">
        <w:t>Alcohol /drug misuse</w:t>
      </w:r>
    </w:p>
    <w:p w14:paraId="590A8ABF" w14:textId="77777777" w:rsidR="00B221A4" w:rsidRPr="007F550A" w:rsidRDefault="00B221A4">
      <w:pPr>
        <w:pStyle w:val="Default"/>
        <w:numPr>
          <w:ilvl w:val="0"/>
          <w:numId w:val="17"/>
        </w:numPr>
      </w:pPr>
      <w:r w:rsidRPr="007F550A">
        <w:t>Mental health issues which affect parenting</w:t>
      </w:r>
    </w:p>
    <w:p w14:paraId="04799B3B" w14:textId="77777777" w:rsidR="00C63343" w:rsidRPr="007F550A" w:rsidRDefault="00C63343">
      <w:pPr>
        <w:pStyle w:val="Default"/>
        <w:numPr>
          <w:ilvl w:val="0"/>
          <w:numId w:val="17"/>
        </w:numPr>
      </w:pPr>
      <w:r w:rsidRPr="007F550A">
        <w:t>Requesting removal of child</w:t>
      </w:r>
      <w:r w:rsidR="00170D47" w:rsidRPr="007F550A">
        <w:t xml:space="preserve"> from school after concerns raised.</w:t>
      </w:r>
    </w:p>
    <w:p w14:paraId="4844E8BF" w14:textId="77777777" w:rsidR="00C63343" w:rsidRPr="007F550A" w:rsidRDefault="00C63343">
      <w:pPr>
        <w:pStyle w:val="Default"/>
        <w:numPr>
          <w:ilvl w:val="0"/>
          <w:numId w:val="17"/>
        </w:numPr>
      </w:pPr>
      <w:r w:rsidRPr="007F550A">
        <w:t>Domestic abuse.</w:t>
      </w:r>
    </w:p>
    <w:p w14:paraId="16A1B7B6" w14:textId="77777777" w:rsidR="00C63343" w:rsidRDefault="00C63343" w:rsidP="00C63343">
      <w:pPr>
        <w:pStyle w:val="Default"/>
      </w:pPr>
    </w:p>
    <w:p w14:paraId="5511902A" w14:textId="77777777" w:rsidR="00A6633F" w:rsidRPr="003C4FF2" w:rsidRDefault="00A6633F" w:rsidP="00C63343">
      <w:pPr>
        <w:pStyle w:val="Default"/>
        <w:rPr>
          <w:b/>
          <w:bCs/>
        </w:rPr>
      </w:pPr>
      <w:r w:rsidRPr="003C4FF2">
        <w:rPr>
          <w:b/>
          <w:bCs/>
        </w:rPr>
        <w:t xml:space="preserve">Disabled </w:t>
      </w:r>
      <w:r w:rsidR="007F550A" w:rsidRPr="003C4FF2">
        <w:rPr>
          <w:b/>
          <w:bCs/>
        </w:rPr>
        <w:t>children:</w:t>
      </w:r>
      <w:r w:rsidRPr="003C4FF2">
        <w:rPr>
          <w:b/>
          <w:bCs/>
        </w:rPr>
        <w:t xml:space="preserve"> other signs to </w:t>
      </w:r>
      <w:r w:rsidR="00D008F8" w:rsidRPr="003C4FF2">
        <w:rPr>
          <w:b/>
          <w:bCs/>
        </w:rPr>
        <w:t>consider.</w:t>
      </w:r>
    </w:p>
    <w:p w14:paraId="1DD48D4D" w14:textId="77777777" w:rsidR="00A6633F" w:rsidRPr="007F550A" w:rsidRDefault="00A6633F" w:rsidP="00C63343">
      <w:pPr>
        <w:pStyle w:val="Default"/>
      </w:pPr>
    </w:p>
    <w:p w14:paraId="7E3D87FA" w14:textId="77777777" w:rsidR="00A6633F" w:rsidRPr="007F550A" w:rsidRDefault="00A6633F">
      <w:pPr>
        <w:pStyle w:val="Default"/>
        <w:numPr>
          <w:ilvl w:val="0"/>
          <w:numId w:val="18"/>
        </w:numPr>
      </w:pPr>
      <w:r w:rsidRPr="007F550A">
        <w:t>Force feeding</w:t>
      </w:r>
    </w:p>
    <w:p w14:paraId="19968D31" w14:textId="77777777" w:rsidR="00A6633F" w:rsidRPr="007F550A" w:rsidRDefault="00A6633F">
      <w:pPr>
        <w:pStyle w:val="Default"/>
        <w:numPr>
          <w:ilvl w:val="0"/>
          <w:numId w:val="18"/>
        </w:numPr>
      </w:pPr>
      <w:r w:rsidRPr="007F550A">
        <w:t>Over medication</w:t>
      </w:r>
    </w:p>
    <w:p w14:paraId="3FB33E95" w14:textId="77777777" w:rsidR="00A6633F" w:rsidRPr="007F550A" w:rsidRDefault="00A6633F">
      <w:pPr>
        <w:pStyle w:val="Default"/>
        <w:numPr>
          <w:ilvl w:val="0"/>
          <w:numId w:val="18"/>
        </w:numPr>
      </w:pPr>
      <w:r w:rsidRPr="007F550A">
        <w:t>Bruising if non mobile</w:t>
      </w:r>
    </w:p>
    <w:p w14:paraId="5A74B34B" w14:textId="77777777" w:rsidR="00A6633F" w:rsidRPr="007F550A" w:rsidRDefault="00A6633F">
      <w:pPr>
        <w:pStyle w:val="Default"/>
        <w:numPr>
          <w:ilvl w:val="0"/>
          <w:numId w:val="18"/>
        </w:numPr>
      </w:pPr>
      <w:r w:rsidRPr="007F550A">
        <w:t>Poor toileting arrangements</w:t>
      </w:r>
    </w:p>
    <w:p w14:paraId="4A0F23EE" w14:textId="77777777" w:rsidR="00A6633F" w:rsidRPr="007F550A" w:rsidRDefault="00A6633F">
      <w:pPr>
        <w:pStyle w:val="Default"/>
        <w:numPr>
          <w:ilvl w:val="0"/>
          <w:numId w:val="18"/>
        </w:numPr>
      </w:pPr>
      <w:r w:rsidRPr="007F550A">
        <w:t>Lack of stimulation</w:t>
      </w:r>
    </w:p>
    <w:p w14:paraId="41E23994" w14:textId="77777777" w:rsidR="00A6633F" w:rsidRPr="007F550A" w:rsidRDefault="00A6633F">
      <w:pPr>
        <w:pStyle w:val="Default"/>
        <w:numPr>
          <w:ilvl w:val="0"/>
          <w:numId w:val="18"/>
        </w:numPr>
      </w:pPr>
      <w:r w:rsidRPr="007F550A">
        <w:t>Unjustified use of restraint</w:t>
      </w:r>
    </w:p>
    <w:p w14:paraId="1EC7AD9F" w14:textId="77777777" w:rsidR="00A6633F" w:rsidRPr="007F550A" w:rsidRDefault="00A6633F">
      <w:pPr>
        <w:pStyle w:val="Default"/>
        <w:numPr>
          <w:ilvl w:val="0"/>
          <w:numId w:val="18"/>
        </w:numPr>
      </w:pPr>
      <w:r w:rsidRPr="007F550A">
        <w:t>Rough handling</w:t>
      </w:r>
    </w:p>
    <w:p w14:paraId="6D5C71D8" w14:textId="77777777" w:rsidR="00A6633F" w:rsidRPr="007F550A" w:rsidRDefault="00A6633F">
      <w:pPr>
        <w:pStyle w:val="Default"/>
        <w:numPr>
          <w:ilvl w:val="0"/>
          <w:numId w:val="18"/>
        </w:numPr>
      </w:pPr>
      <w:r w:rsidRPr="007F550A">
        <w:t>Unwilling to learn child’s means of communication</w:t>
      </w:r>
    </w:p>
    <w:p w14:paraId="0E885772" w14:textId="77777777" w:rsidR="00A6633F" w:rsidRPr="007F550A" w:rsidRDefault="00A6633F">
      <w:pPr>
        <w:pStyle w:val="Default"/>
        <w:numPr>
          <w:ilvl w:val="0"/>
          <w:numId w:val="18"/>
        </w:numPr>
      </w:pPr>
      <w:r w:rsidRPr="007F550A">
        <w:t>Ill-fitting equipment</w:t>
      </w:r>
    </w:p>
    <w:p w14:paraId="1F8F5A27" w14:textId="77777777" w:rsidR="00A6633F" w:rsidRPr="007F550A" w:rsidRDefault="00A6633F">
      <w:pPr>
        <w:pStyle w:val="Default"/>
        <w:numPr>
          <w:ilvl w:val="0"/>
          <w:numId w:val="18"/>
        </w:numPr>
      </w:pPr>
      <w:r w:rsidRPr="007F550A">
        <w:t>Misappropriation of child’s finances</w:t>
      </w:r>
    </w:p>
    <w:p w14:paraId="59824450" w14:textId="77777777" w:rsidR="00A6633F" w:rsidRPr="007F550A" w:rsidRDefault="00A6633F">
      <w:pPr>
        <w:pStyle w:val="Default"/>
        <w:numPr>
          <w:ilvl w:val="0"/>
          <w:numId w:val="18"/>
        </w:numPr>
      </w:pPr>
      <w:r w:rsidRPr="007F550A">
        <w:t>Invasive procedures</w:t>
      </w:r>
    </w:p>
    <w:p w14:paraId="7583891A" w14:textId="77777777" w:rsidR="00A6633F" w:rsidRPr="007F550A" w:rsidRDefault="00A6633F">
      <w:pPr>
        <w:pStyle w:val="Default"/>
        <w:numPr>
          <w:ilvl w:val="0"/>
          <w:numId w:val="18"/>
        </w:numPr>
      </w:pPr>
      <w:r w:rsidRPr="007F550A">
        <w:t xml:space="preserve">Non consideration of </w:t>
      </w:r>
      <w:r w:rsidR="00CB5CB2" w:rsidRPr="007F550A">
        <w:t>child’s</w:t>
      </w:r>
      <w:r w:rsidRPr="007F550A">
        <w:t xml:space="preserve"> dignity.</w:t>
      </w:r>
    </w:p>
    <w:p w14:paraId="522F94B1" w14:textId="77777777" w:rsidR="001A6D61" w:rsidRPr="007F550A" w:rsidRDefault="008D20AC" w:rsidP="007F550A">
      <w:pPr>
        <w:pStyle w:val="CM2"/>
        <w:spacing w:line="240" w:lineRule="auto"/>
      </w:pPr>
      <w:r w:rsidRPr="007F550A">
        <w:t xml:space="preserve"> </w:t>
      </w:r>
    </w:p>
    <w:p w14:paraId="06683A06" w14:textId="4FFA4DA9" w:rsidR="00EF6F77" w:rsidRPr="00D738B8" w:rsidRDefault="00EF6F77" w:rsidP="00EF6F77">
      <w:pPr>
        <w:pStyle w:val="Default"/>
        <w:rPr>
          <w:color w:val="auto"/>
        </w:rPr>
      </w:pPr>
      <w:r w:rsidRPr="00D738B8">
        <w:rPr>
          <w:color w:val="auto"/>
        </w:rPr>
        <w:t xml:space="preserve">(See </w:t>
      </w:r>
      <w:r w:rsidR="00287382" w:rsidRPr="00D738B8">
        <w:rPr>
          <w:color w:val="auto"/>
        </w:rPr>
        <w:t>poster</w:t>
      </w:r>
      <w:r w:rsidRPr="00D738B8">
        <w:rPr>
          <w:color w:val="auto"/>
        </w:rPr>
        <w:t xml:space="preserve"> on safeguarding noticeboard for further signs and indicators)</w:t>
      </w:r>
    </w:p>
    <w:p w14:paraId="6786A4FC" w14:textId="77777777" w:rsidR="007F550A" w:rsidRPr="007F550A" w:rsidRDefault="007F550A" w:rsidP="00EF6F77">
      <w:pPr>
        <w:pStyle w:val="Default"/>
        <w:rPr>
          <w:color w:val="FF0000"/>
        </w:rPr>
      </w:pPr>
    </w:p>
    <w:p w14:paraId="33744937" w14:textId="77777777" w:rsidR="00E958FF" w:rsidRPr="007F550A" w:rsidRDefault="008D20AC" w:rsidP="0090415B">
      <w:pPr>
        <w:pStyle w:val="CM158"/>
        <w:ind w:right="212"/>
      </w:pPr>
      <w:r w:rsidRPr="007F550A">
        <w:lastRenderedPageBreak/>
        <w:t xml:space="preserve">Individual indicators will rarely, in isolation, provide conclusive evidence of abuse. They should be viewed as part of a jigsaw, and each small piece of information will help the </w:t>
      </w:r>
      <w:r w:rsidR="00312BC4" w:rsidRPr="007F550A">
        <w:t>DSL</w:t>
      </w:r>
      <w:r w:rsidRPr="007F550A">
        <w:t xml:space="preserve"> </w:t>
      </w:r>
      <w:r w:rsidR="00375CA2" w:rsidRPr="007F550A">
        <w:t xml:space="preserve">team </w:t>
      </w:r>
      <w:r w:rsidRPr="007F550A">
        <w:t xml:space="preserve">to decide how to proceed. </w:t>
      </w:r>
    </w:p>
    <w:p w14:paraId="0F298B84" w14:textId="77777777" w:rsidR="001A6D61" w:rsidRPr="007F550A" w:rsidRDefault="001A6D61" w:rsidP="0090415B">
      <w:pPr>
        <w:pStyle w:val="CM158"/>
        <w:ind w:right="212"/>
        <w:rPr>
          <w:b/>
        </w:rPr>
      </w:pPr>
    </w:p>
    <w:p w14:paraId="47D9F3D6" w14:textId="77777777" w:rsidR="008D20AC" w:rsidRPr="007F550A" w:rsidRDefault="008D20AC" w:rsidP="0090415B">
      <w:pPr>
        <w:pStyle w:val="CM158"/>
        <w:ind w:right="212"/>
        <w:rPr>
          <w:b/>
        </w:rPr>
      </w:pPr>
      <w:r w:rsidRPr="007F550A">
        <w:rPr>
          <w:b/>
        </w:rPr>
        <w:t xml:space="preserve">It is very important that </w:t>
      </w:r>
      <w:r w:rsidR="00E958FF" w:rsidRPr="007F550A">
        <w:rPr>
          <w:b/>
        </w:rPr>
        <w:t>staff</w:t>
      </w:r>
      <w:r w:rsidRPr="007F550A">
        <w:rPr>
          <w:b/>
        </w:rPr>
        <w:t xml:space="preserve"> report</w:t>
      </w:r>
      <w:r w:rsidR="00AF5ED1" w:rsidRPr="007F550A">
        <w:rPr>
          <w:b/>
        </w:rPr>
        <w:t xml:space="preserve"> and record</w:t>
      </w:r>
      <w:r w:rsidRPr="007F550A">
        <w:rPr>
          <w:b/>
        </w:rPr>
        <w:t xml:space="preserve"> </w:t>
      </w:r>
      <w:r w:rsidR="00170D47" w:rsidRPr="007F550A">
        <w:rPr>
          <w:b/>
        </w:rPr>
        <w:t xml:space="preserve">all </w:t>
      </w:r>
      <w:r w:rsidR="00E958FF" w:rsidRPr="007F550A">
        <w:rPr>
          <w:b/>
        </w:rPr>
        <w:t>their concerns</w:t>
      </w:r>
      <w:r w:rsidR="00C3158B" w:rsidRPr="007F550A">
        <w:rPr>
          <w:b/>
        </w:rPr>
        <w:t xml:space="preserve"> as soon as possible</w:t>
      </w:r>
      <w:r w:rsidR="00E958FF" w:rsidRPr="007F550A">
        <w:rPr>
          <w:b/>
        </w:rPr>
        <w:t xml:space="preserve"> – they</w:t>
      </w:r>
      <w:r w:rsidRPr="007F550A">
        <w:rPr>
          <w:b/>
        </w:rPr>
        <w:t xml:space="preserve"> do not need ‘absolute proof’ that the child is at risk</w:t>
      </w:r>
      <w:r w:rsidR="00C3158B" w:rsidRPr="007F550A">
        <w:rPr>
          <w:b/>
        </w:rPr>
        <w:t xml:space="preserve"> before </w:t>
      </w:r>
      <w:r w:rsidR="007F550A" w:rsidRPr="007F550A">
        <w:rPr>
          <w:b/>
        </w:rPr>
        <w:t>acting</w:t>
      </w:r>
      <w:r w:rsidRPr="007F550A">
        <w:rPr>
          <w:b/>
        </w:rPr>
        <w:t xml:space="preserve">. </w:t>
      </w:r>
    </w:p>
    <w:p w14:paraId="0F6C2B04" w14:textId="77777777" w:rsidR="001A6D61" w:rsidRPr="002839A8" w:rsidRDefault="001A6D61" w:rsidP="0090415B">
      <w:pPr>
        <w:pStyle w:val="Default"/>
        <w:rPr>
          <w:b/>
          <w:bCs/>
          <w:color w:val="auto"/>
          <w:sz w:val="22"/>
          <w:szCs w:val="22"/>
        </w:rPr>
      </w:pPr>
    </w:p>
    <w:p w14:paraId="43BAFCDD" w14:textId="77777777" w:rsidR="008D20AC" w:rsidRPr="007F550A" w:rsidRDefault="008D20AC" w:rsidP="0090415B">
      <w:pPr>
        <w:pStyle w:val="Default"/>
        <w:rPr>
          <w:b/>
          <w:bCs/>
          <w:color w:val="auto"/>
          <w:u w:val="single"/>
        </w:rPr>
      </w:pPr>
      <w:r w:rsidRPr="007F550A">
        <w:rPr>
          <w:b/>
          <w:bCs/>
          <w:color w:val="auto"/>
          <w:u w:val="single"/>
        </w:rPr>
        <w:t xml:space="preserve">Impact of abuse </w:t>
      </w:r>
    </w:p>
    <w:p w14:paraId="77837DE7" w14:textId="77777777" w:rsidR="00177B30" w:rsidRPr="007F550A" w:rsidRDefault="00177B30" w:rsidP="0090415B">
      <w:pPr>
        <w:pStyle w:val="Default"/>
        <w:rPr>
          <w:b/>
          <w:bCs/>
          <w:color w:val="auto"/>
          <w:u w:val="single"/>
        </w:rPr>
      </w:pPr>
    </w:p>
    <w:p w14:paraId="0A81FC09" w14:textId="77777777" w:rsidR="007413B6" w:rsidRPr="007F550A" w:rsidRDefault="008D20AC" w:rsidP="0090415B">
      <w:pPr>
        <w:pStyle w:val="CM158"/>
      </w:pPr>
      <w:r w:rsidRPr="007F550A">
        <w:t xml:space="preserve">The impact of child abuse should not be underestimated. Many </w:t>
      </w:r>
      <w:r w:rsidR="00EF6F77" w:rsidRPr="007F550A">
        <w:t>c</w:t>
      </w:r>
      <w:r w:rsidR="003143AD" w:rsidRPr="007F550A">
        <w:t>hildren</w:t>
      </w:r>
      <w:r w:rsidRPr="007F550A">
        <w:t xml:space="preserve"> do recover well and go on to lead healthy, happy and productive lives, although most adult survivors agree that the emotional scars remain</w:t>
      </w:r>
      <w:r w:rsidR="00EF6F77" w:rsidRPr="007F550A">
        <w:t>, however well buried. For some</w:t>
      </w:r>
      <w:r w:rsidRPr="007F550A">
        <w:t xml:space="preserve">, full recovery is beyond their reach, </w:t>
      </w:r>
      <w:r w:rsidR="00386B80" w:rsidRPr="007F550A">
        <w:t>and research shows that abuse can have an impact on the brain and its development. T</w:t>
      </w:r>
      <w:r w:rsidRPr="007F550A">
        <w:t xml:space="preserve">he rest of their childhood and their adulthood may be characterised by anxiety or depression, self-harm, eating disorders, alcohol and substance misuse, unequal and destructive relationships and long-term medical or psychiatric difficulties. </w:t>
      </w:r>
      <w:r w:rsidR="00C618D4" w:rsidRPr="007F550A">
        <w:t xml:space="preserve"> </w:t>
      </w:r>
    </w:p>
    <w:p w14:paraId="37AE9526" w14:textId="77777777" w:rsidR="008E3A3D" w:rsidRPr="007F550A" w:rsidRDefault="008E3A3D" w:rsidP="008E3A3D">
      <w:pPr>
        <w:pStyle w:val="Default"/>
        <w:rPr>
          <w:color w:val="auto"/>
        </w:rPr>
      </w:pPr>
      <w:r w:rsidRPr="007F550A">
        <w:rPr>
          <w:color w:val="auto"/>
        </w:rPr>
        <w:t>Our staff are trained in ACEs Adverse Childhood Experiences</w:t>
      </w:r>
      <w:r w:rsidR="006C7BF4" w:rsidRPr="007F550A">
        <w:rPr>
          <w:color w:val="auto"/>
        </w:rPr>
        <w:t xml:space="preserve">, they </w:t>
      </w:r>
      <w:r w:rsidR="005A71C3" w:rsidRPr="007F550A">
        <w:rPr>
          <w:color w:val="auto"/>
        </w:rPr>
        <w:t xml:space="preserve">are </w:t>
      </w:r>
      <w:r w:rsidR="007009D8">
        <w:rPr>
          <w:color w:val="auto"/>
        </w:rPr>
        <w:t>aware of trauma</w:t>
      </w:r>
      <w:r w:rsidR="005A71C3" w:rsidRPr="007F550A">
        <w:rPr>
          <w:color w:val="auto"/>
        </w:rPr>
        <w:t xml:space="preserve"> and</w:t>
      </w:r>
      <w:r w:rsidR="006C7BF4" w:rsidRPr="007F550A">
        <w:rPr>
          <w:color w:val="auto"/>
        </w:rPr>
        <w:t xml:space="preserve"> work towards </w:t>
      </w:r>
      <w:r w:rsidR="009E0816" w:rsidRPr="007F550A">
        <w:rPr>
          <w:color w:val="auto"/>
        </w:rPr>
        <w:t>trauma informed practice.</w:t>
      </w:r>
    </w:p>
    <w:p w14:paraId="3F9CAF44" w14:textId="77777777" w:rsidR="007413B6" w:rsidRPr="007F550A" w:rsidRDefault="007413B6" w:rsidP="0090415B">
      <w:pPr>
        <w:pStyle w:val="CM158"/>
      </w:pPr>
    </w:p>
    <w:p w14:paraId="78FCA315" w14:textId="77777777" w:rsidR="00C618D4" w:rsidRPr="007F550A" w:rsidRDefault="007413B6" w:rsidP="0090415B">
      <w:pPr>
        <w:pStyle w:val="CM158"/>
      </w:pPr>
      <w:r w:rsidRPr="007F550A">
        <w:t xml:space="preserve">Adult </w:t>
      </w:r>
      <w:r w:rsidR="00171D84" w:rsidRPr="007F550A">
        <w:t>Survivor helpline -see appendix.</w:t>
      </w:r>
    </w:p>
    <w:p w14:paraId="0F09659A" w14:textId="77777777" w:rsidR="001A6D61" w:rsidRPr="007F550A" w:rsidRDefault="001A6D61" w:rsidP="0090415B">
      <w:pPr>
        <w:pStyle w:val="Default"/>
        <w:rPr>
          <w:b/>
          <w:bCs/>
          <w:color w:val="auto"/>
        </w:rPr>
      </w:pPr>
    </w:p>
    <w:p w14:paraId="768B79EB" w14:textId="77777777" w:rsidR="008D20AC" w:rsidRPr="007F550A" w:rsidRDefault="00177B30" w:rsidP="008952F8">
      <w:pPr>
        <w:pStyle w:val="Default"/>
        <w:rPr>
          <w:b/>
          <w:bCs/>
          <w:color w:val="auto"/>
          <w:u w:val="single"/>
        </w:rPr>
      </w:pPr>
      <w:r w:rsidRPr="007F550A">
        <w:rPr>
          <w:b/>
          <w:bCs/>
          <w:color w:val="auto"/>
          <w:u w:val="single"/>
        </w:rPr>
        <w:t>Taking A</w:t>
      </w:r>
      <w:r w:rsidR="008D20AC" w:rsidRPr="007F550A">
        <w:rPr>
          <w:b/>
          <w:bCs/>
          <w:color w:val="auto"/>
          <w:u w:val="single"/>
        </w:rPr>
        <w:t xml:space="preserve">ction </w:t>
      </w:r>
    </w:p>
    <w:p w14:paraId="5FD11651" w14:textId="77777777" w:rsidR="00F4795D" w:rsidRPr="007F550A" w:rsidRDefault="00F4795D" w:rsidP="008952F8">
      <w:pPr>
        <w:pStyle w:val="Default"/>
        <w:rPr>
          <w:b/>
          <w:bCs/>
          <w:color w:val="auto"/>
        </w:rPr>
      </w:pPr>
    </w:p>
    <w:p w14:paraId="73521BA2" w14:textId="77777777" w:rsidR="00F4795D" w:rsidRPr="007F550A" w:rsidRDefault="00F4795D" w:rsidP="00F4795D">
      <w:pPr>
        <w:pStyle w:val="CM148"/>
        <w:ind w:right="362"/>
      </w:pPr>
      <w:r w:rsidRPr="007F550A">
        <w:t xml:space="preserve">It is the responsibility of staff to report and record their concerns </w:t>
      </w:r>
      <w:r w:rsidR="007009D8" w:rsidRPr="007009D8">
        <w:rPr>
          <w:b/>
          <w:bCs/>
          <w:i/>
          <w:iCs/>
        </w:rPr>
        <w:t>immediately/</w:t>
      </w:r>
      <w:r w:rsidRPr="007009D8">
        <w:rPr>
          <w:b/>
          <w:bCs/>
          <w:i/>
          <w:iCs/>
        </w:rPr>
        <w:t>as soon</w:t>
      </w:r>
      <w:r w:rsidRPr="001E20DA">
        <w:rPr>
          <w:b/>
          <w:bCs/>
          <w:i/>
          <w:iCs/>
        </w:rPr>
        <w:t xml:space="preserve"> as possible</w:t>
      </w:r>
      <w:r w:rsidRPr="007F550A">
        <w:t xml:space="preserve">. </w:t>
      </w:r>
      <w:r w:rsidR="00B93F7D" w:rsidRPr="007F550A">
        <w:t xml:space="preserve">A DSL will </w:t>
      </w:r>
      <w:r w:rsidR="007F550A" w:rsidRPr="007F550A">
        <w:t>be always available</w:t>
      </w:r>
      <w:r w:rsidR="00B93F7D" w:rsidRPr="007F550A">
        <w:t>, within the school day, for staff to speak to.</w:t>
      </w:r>
    </w:p>
    <w:p w14:paraId="2FFAF982" w14:textId="77777777" w:rsidR="00A83817" w:rsidRPr="007F550A" w:rsidRDefault="00A83817" w:rsidP="00A83817">
      <w:pPr>
        <w:pStyle w:val="Default"/>
      </w:pPr>
    </w:p>
    <w:p w14:paraId="4A42BA2E" w14:textId="77777777" w:rsidR="00A77883" w:rsidRPr="007F550A" w:rsidRDefault="00A83817" w:rsidP="00A77883">
      <w:pPr>
        <w:autoSpaceDE w:val="0"/>
        <w:autoSpaceDN w:val="0"/>
        <w:adjustRightInd w:val="0"/>
        <w:spacing w:after="0" w:line="240" w:lineRule="auto"/>
        <w:rPr>
          <w:rFonts w:ascii="Arial" w:hAnsi="Arial" w:cs="Arial"/>
          <w:color w:val="000000"/>
          <w:sz w:val="24"/>
          <w:szCs w:val="24"/>
          <w:lang w:eastAsia="en-GB"/>
        </w:rPr>
      </w:pPr>
      <w:r w:rsidRPr="007F550A">
        <w:rPr>
          <w:rFonts w:ascii="Arial" w:hAnsi="Arial" w:cs="Arial"/>
          <w:sz w:val="24"/>
          <w:szCs w:val="24"/>
        </w:rPr>
        <w:t>We actively encourage a ‘never do nothing’ attitude if staff have a concern about a child</w:t>
      </w:r>
      <w:r w:rsidR="00170D47" w:rsidRPr="007F550A">
        <w:rPr>
          <w:rFonts w:ascii="Arial" w:hAnsi="Arial" w:cs="Arial"/>
          <w:sz w:val="24"/>
          <w:szCs w:val="24"/>
        </w:rPr>
        <w:t>,</w:t>
      </w:r>
      <w:r w:rsidRPr="007F550A">
        <w:rPr>
          <w:rFonts w:ascii="Arial" w:hAnsi="Arial" w:cs="Arial"/>
          <w:sz w:val="24"/>
          <w:szCs w:val="24"/>
        </w:rPr>
        <w:t xml:space="preserve"> and promote discussion with </w:t>
      </w:r>
      <w:r w:rsidR="00375CA2" w:rsidRPr="007F550A">
        <w:rPr>
          <w:rFonts w:ascii="Arial" w:hAnsi="Arial" w:cs="Arial"/>
          <w:sz w:val="24"/>
          <w:szCs w:val="24"/>
        </w:rPr>
        <w:t xml:space="preserve">a </w:t>
      </w:r>
      <w:r w:rsidRPr="007F550A">
        <w:rPr>
          <w:rFonts w:ascii="Arial" w:hAnsi="Arial" w:cs="Arial"/>
          <w:sz w:val="24"/>
          <w:szCs w:val="24"/>
        </w:rPr>
        <w:t>DSL if in any doubt.</w:t>
      </w:r>
      <w:r w:rsidR="00A77883" w:rsidRPr="007F550A">
        <w:rPr>
          <w:rFonts w:ascii="Arial" w:hAnsi="Arial" w:cs="Arial"/>
          <w:sz w:val="24"/>
          <w:szCs w:val="24"/>
        </w:rPr>
        <w:t xml:space="preserve"> </w:t>
      </w:r>
      <w:r w:rsidR="00A77883" w:rsidRPr="007F550A">
        <w:rPr>
          <w:rFonts w:ascii="Arial" w:hAnsi="Arial" w:cs="Arial"/>
          <w:color w:val="000000"/>
          <w:sz w:val="24"/>
          <w:szCs w:val="24"/>
          <w:lang w:eastAsia="en-GB"/>
        </w:rPr>
        <w:t>Abuse of a child is never acceptable we will ensure we do not have a culture where low standards are considered acceptable or viewed as ‘normal for’ a family or community.</w:t>
      </w:r>
    </w:p>
    <w:p w14:paraId="7CED5B43" w14:textId="77777777" w:rsidR="00A83817" w:rsidRPr="007F550A" w:rsidRDefault="00A83817" w:rsidP="00A83817">
      <w:pPr>
        <w:pStyle w:val="Default"/>
      </w:pPr>
    </w:p>
    <w:p w14:paraId="38D31067" w14:textId="77777777" w:rsidR="00896FA5" w:rsidRPr="007F550A" w:rsidRDefault="00896FA5" w:rsidP="00896FA5">
      <w:pPr>
        <w:pStyle w:val="CM2"/>
        <w:spacing w:line="240" w:lineRule="auto"/>
      </w:pPr>
      <w:r w:rsidRPr="007F550A">
        <w:t>Any child, in any family in any school could become a victim of abuse.  Staff should always maintain an attitude of “it could happen here”</w:t>
      </w:r>
      <w:r w:rsidR="009E0816" w:rsidRPr="007F550A">
        <w:t xml:space="preserve"> and </w:t>
      </w:r>
      <w:r w:rsidR="0043128A" w:rsidRPr="007F550A">
        <w:t>remain professionally curious.</w:t>
      </w:r>
    </w:p>
    <w:p w14:paraId="14290B06" w14:textId="77777777" w:rsidR="00311EFC" w:rsidRPr="007F550A" w:rsidRDefault="00311EFC" w:rsidP="00311EFC">
      <w:pPr>
        <w:pStyle w:val="Default"/>
      </w:pPr>
    </w:p>
    <w:p w14:paraId="0598A339" w14:textId="77777777" w:rsidR="00311EFC" w:rsidRPr="007F550A" w:rsidRDefault="00311EFC" w:rsidP="00311EFC">
      <w:pPr>
        <w:pStyle w:val="CM2"/>
        <w:spacing w:line="240" w:lineRule="auto"/>
      </w:pPr>
      <w:r w:rsidRPr="007F550A">
        <w:t xml:space="preserve">Key points for staff to remember for taking action are: </w:t>
      </w:r>
    </w:p>
    <w:p w14:paraId="4BBA8478" w14:textId="77777777" w:rsidR="00311EFC" w:rsidRPr="007F550A" w:rsidRDefault="00311EFC" w:rsidP="00311EFC">
      <w:pPr>
        <w:pStyle w:val="Default"/>
      </w:pPr>
    </w:p>
    <w:p w14:paraId="4D78C35D" w14:textId="77777777" w:rsidR="00311EFC" w:rsidRPr="007F550A" w:rsidRDefault="00311EFC">
      <w:pPr>
        <w:pStyle w:val="Default"/>
        <w:numPr>
          <w:ilvl w:val="0"/>
          <w:numId w:val="6"/>
        </w:numPr>
        <w:rPr>
          <w:color w:val="auto"/>
        </w:rPr>
      </w:pPr>
      <w:r w:rsidRPr="007F550A">
        <w:rPr>
          <w:color w:val="auto"/>
        </w:rPr>
        <w:t xml:space="preserve">If an emergency take the action necessary to help the child, for example, call 999 or seek medical attention </w:t>
      </w:r>
    </w:p>
    <w:p w14:paraId="2CEBA379" w14:textId="77777777" w:rsidR="00311EFC" w:rsidRPr="007F550A" w:rsidRDefault="00311EFC">
      <w:pPr>
        <w:pStyle w:val="Default"/>
        <w:numPr>
          <w:ilvl w:val="0"/>
          <w:numId w:val="6"/>
        </w:numPr>
        <w:rPr>
          <w:b/>
        </w:rPr>
      </w:pPr>
      <w:r w:rsidRPr="007F550A">
        <w:rPr>
          <w:b/>
          <w:color w:val="auto"/>
        </w:rPr>
        <w:t xml:space="preserve">REPORT your concern to a DSL </w:t>
      </w:r>
      <w:r w:rsidR="007009D8">
        <w:rPr>
          <w:b/>
          <w:color w:val="auto"/>
        </w:rPr>
        <w:t>immediately/</w:t>
      </w:r>
      <w:r w:rsidRPr="007F550A">
        <w:rPr>
          <w:b/>
          <w:color w:val="auto"/>
        </w:rPr>
        <w:t xml:space="preserve">as soon as possible. </w:t>
      </w:r>
    </w:p>
    <w:p w14:paraId="66EB26E1" w14:textId="470D1723" w:rsidR="00311EFC" w:rsidRPr="007F550A" w:rsidRDefault="00311EFC">
      <w:pPr>
        <w:pStyle w:val="Default"/>
        <w:numPr>
          <w:ilvl w:val="0"/>
          <w:numId w:val="6"/>
        </w:numPr>
        <w:rPr>
          <w:b/>
        </w:rPr>
      </w:pPr>
      <w:r w:rsidRPr="007F550A">
        <w:rPr>
          <w:b/>
          <w:color w:val="auto"/>
        </w:rPr>
        <w:t xml:space="preserve">Complete a RECORD of </w:t>
      </w:r>
      <w:r w:rsidR="00B93F7D" w:rsidRPr="00D738B8">
        <w:rPr>
          <w:b/>
          <w:color w:val="auto"/>
        </w:rPr>
        <w:t xml:space="preserve">your </w:t>
      </w:r>
      <w:r w:rsidRPr="00D738B8">
        <w:rPr>
          <w:b/>
          <w:color w:val="auto"/>
        </w:rPr>
        <w:t>concern</w:t>
      </w:r>
      <w:r w:rsidR="00B93F7D" w:rsidRPr="00D738B8">
        <w:rPr>
          <w:b/>
          <w:color w:val="auto"/>
        </w:rPr>
        <w:t>, using a professional tone and language,</w:t>
      </w:r>
      <w:r w:rsidRPr="00D738B8">
        <w:rPr>
          <w:b/>
          <w:color w:val="auto"/>
        </w:rPr>
        <w:t xml:space="preserve"> (</w:t>
      </w:r>
      <w:r w:rsidR="00170D47" w:rsidRPr="00D738B8">
        <w:rPr>
          <w:b/>
          <w:color w:val="auto"/>
        </w:rPr>
        <w:t>CPOMS etc</w:t>
      </w:r>
      <w:r w:rsidRPr="00D738B8">
        <w:rPr>
          <w:b/>
          <w:color w:val="auto"/>
        </w:rPr>
        <w:t>) and immediately pass onto to a DSL if you need assistance with this please speak to (</w:t>
      </w:r>
      <w:r w:rsidR="00D738B8" w:rsidRPr="00D738B8">
        <w:rPr>
          <w:b/>
          <w:color w:val="auto"/>
        </w:rPr>
        <w:t>Shauna Appleyard</w:t>
      </w:r>
      <w:r w:rsidRPr="00D738B8">
        <w:rPr>
          <w:b/>
          <w:color w:val="auto"/>
        </w:rPr>
        <w:t>)</w:t>
      </w:r>
    </w:p>
    <w:p w14:paraId="663F8258" w14:textId="77777777" w:rsidR="00311EFC" w:rsidRPr="007F550A" w:rsidRDefault="00311EFC">
      <w:pPr>
        <w:pStyle w:val="Default"/>
        <w:numPr>
          <w:ilvl w:val="0"/>
          <w:numId w:val="6"/>
        </w:numPr>
        <w:rPr>
          <w:color w:val="auto"/>
        </w:rPr>
      </w:pPr>
      <w:r w:rsidRPr="007F550A">
        <w:rPr>
          <w:color w:val="auto"/>
        </w:rPr>
        <w:t xml:space="preserve">Do not start your own </w:t>
      </w:r>
      <w:r w:rsidR="00D008F8" w:rsidRPr="007F550A">
        <w:rPr>
          <w:color w:val="auto"/>
        </w:rPr>
        <w:t>investigation.</w:t>
      </w:r>
      <w:r w:rsidRPr="007F550A">
        <w:rPr>
          <w:color w:val="auto"/>
        </w:rPr>
        <w:t xml:space="preserve"> </w:t>
      </w:r>
    </w:p>
    <w:p w14:paraId="2D78466F" w14:textId="77777777" w:rsidR="00311EFC" w:rsidRPr="007F550A" w:rsidRDefault="00311EFC">
      <w:pPr>
        <w:pStyle w:val="Default"/>
        <w:numPr>
          <w:ilvl w:val="0"/>
          <w:numId w:val="6"/>
        </w:numPr>
        <w:rPr>
          <w:color w:val="auto"/>
        </w:rPr>
      </w:pPr>
      <w:r w:rsidRPr="007F550A">
        <w:rPr>
          <w:color w:val="auto"/>
        </w:rPr>
        <w:t xml:space="preserve">Share information on a need-to-know basis only – do not discuss the issue unnecessarily with colleagues, </w:t>
      </w:r>
      <w:r w:rsidR="007F550A" w:rsidRPr="007F550A">
        <w:rPr>
          <w:color w:val="auto"/>
        </w:rPr>
        <w:t>friends,</w:t>
      </w:r>
      <w:r w:rsidRPr="007F550A">
        <w:rPr>
          <w:color w:val="auto"/>
        </w:rPr>
        <w:t xml:space="preserve"> or family. </w:t>
      </w:r>
    </w:p>
    <w:p w14:paraId="7A32C957" w14:textId="77777777" w:rsidR="00311EFC" w:rsidRPr="007F550A" w:rsidRDefault="00311EFC">
      <w:pPr>
        <w:pStyle w:val="Default"/>
        <w:numPr>
          <w:ilvl w:val="0"/>
          <w:numId w:val="6"/>
        </w:numPr>
        <w:rPr>
          <w:color w:val="auto"/>
        </w:rPr>
      </w:pPr>
      <w:r w:rsidRPr="007F550A">
        <w:rPr>
          <w:color w:val="auto"/>
        </w:rPr>
        <w:t>Seek support for yourself if you are distressed</w:t>
      </w:r>
      <w:r w:rsidR="00B93F7D" w:rsidRPr="007F550A">
        <w:rPr>
          <w:color w:val="auto"/>
        </w:rPr>
        <w:t xml:space="preserve">, see helplines in </w:t>
      </w:r>
      <w:r w:rsidR="007F550A" w:rsidRPr="007F550A">
        <w:rPr>
          <w:color w:val="auto"/>
        </w:rPr>
        <w:t>contact’s</w:t>
      </w:r>
      <w:r w:rsidR="00B93F7D" w:rsidRPr="007F550A">
        <w:rPr>
          <w:color w:val="auto"/>
        </w:rPr>
        <w:t xml:space="preserve"> section</w:t>
      </w:r>
      <w:r w:rsidRPr="007F550A">
        <w:rPr>
          <w:color w:val="auto"/>
        </w:rPr>
        <w:t xml:space="preserve">. </w:t>
      </w:r>
    </w:p>
    <w:p w14:paraId="09631794" w14:textId="77777777" w:rsidR="00311EFC" w:rsidRDefault="00311EFC">
      <w:pPr>
        <w:pStyle w:val="Default"/>
        <w:numPr>
          <w:ilvl w:val="0"/>
          <w:numId w:val="6"/>
        </w:numPr>
        <w:rPr>
          <w:color w:val="auto"/>
        </w:rPr>
      </w:pPr>
      <w:r w:rsidRPr="007F550A">
        <w:rPr>
          <w:color w:val="auto"/>
        </w:rPr>
        <w:t xml:space="preserve">Ask for feedback and if there </w:t>
      </w:r>
      <w:r w:rsidR="007C3301" w:rsidRPr="007F550A">
        <w:rPr>
          <w:color w:val="auto"/>
        </w:rPr>
        <w:t>are no improvements push for reconsideration</w:t>
      </w:r>
      <w:r w:rsidRPr="007F550A">
        <w:rPr>
          <w:color w:val="auto"/>
        </w:rPr>
        <w:t>.</w:t>
      </w:r>
      <w:r w:rsidR="007C3301" w:rsidRPr="007F550A">
        <w:rPr>
          <w:color w:val="auto"/>
        </w:rPr>
        <w:t xml:space="preserve"> See escalation section.</w:t>
      </w:r>
    </w:p>
    <w:p w14:paraId="398C3DBE" w14:textId="77777777" w:rsidR="00CA7547" w:rsidRDefault="00CA7547" w:rsidP="00CA7547">
      <w:pPr>
        <w:pStyle w:val="Default"/>
        <w:ind w:left="360"/>
        <w:rPr>
          <w:color w:val="auto"/>
        </w:rPr>
      </w:pPr>
    </w:p>
    <w:p w14:paraId="5429659C" w14:textId="77777777" w:rsidR="00CA7547" w:rsidRPr="00394A96" w:rsidRDefault="00CA7547" w:rsidP="00CA7547">
      <w:pPr>
        <w:pStyle w:val="Default"/>
      </w:pPr>
      <w:r w:rsidRPr="00394A96">
        <w:t xml:space="preserve">All staff will be regularly reminded of best practice on recording (using CPOMS training videos) at induction and once a year in staff inset days. </w:t>
      </w:r>
    </w:p>
    <w:p w14:paraId="532BE55E" w14:textId="77777777" w:rsidR="00311EFC" w:rsidRPr="007F550A" w:rsidRDefault="00311EFC" w:rsidP="00311EFC">
      <w:pPr>
        <w:pStyle w:val="Default"/>
        <w:rPr>
          <w:color w:val="auto"/>
        </w:rPr>
      </w:pPr>
    </w:p>
    <w:p w14:paraId="560B1CDE" w14:textId="77777777" w:rsidR="00311EFC" w:rsidRDefault="00311EFC" w:rsidP="00311EFC">
      <w:pPr>
        <w:pStyle w:val="Default"/>
        <w:rPr>
          <w:bCs/>
          <w:color w:val="auto"/>
        </w:rPr>
      </w:pPr>
      <w:r w:rsidRPr="007F550A">
        <w:rPr>
          <w:bCs/>
          <w:color w:val="auto"/>
        </w:rPr>
        <w:t>The DSL team will discuss the concern and agree a course of action.</w:t>
      </w:r>
      <w:r w:rsidR="00A77883" w:rsidRPr="007F550A">
        <w:rPr>
          <w:bCs/>
          <w:color w:val="auto"/>
        </w:rPr>
        <w:t xml:space="preserve"> The progress of which will be monitored during DSL </w:t>
      </w:r>
      <w:r w:rsidR="00D02211" w:rsidRPr="007F550A">
        <w:rPr>
          <w:bCs/>
          <w:color w:val="auto"/>
        </w:rPr>
        <w:t xml:space="preserve">team </w:t>
      </w:r>
      <w:r w:rsidR="00A77883" w:rsidRPr="007F550A">
        <w:rPr>
          <w:bCs/>
          <w:color w:val="auto"/>
        </w:rPr>
        <w:t>peer supervision</w:t>
      </w:r>
      <w:r w:rsidR="00D02211" w:rsidRPr="007F550A">
        <w:rPr>
          <w:bCs/>
          <w:color w:val="auto"/>
        </w:rPr>
        <w:t xml:space="preserve"> meetings</w:t>
      </w:r>
      <w:r w:rsidR="00A77883" w:rsidRPr="007F550A">
        <w:rPr>
          <w:bCs/>
          <w:color w:val="auto"/>
        </w:rPr>
        <w:t>.</w:t>
      </w:r>
    </w:p>
    <w:p w14:paraId="035F42B3" w14:textId="77777777" w:rsidR="007F550A" w:rsidRPr="007F550A" w:rsidRDefault="007F550A" w:rsidP="00311EFC">
      <w:pPr>
        <w:pStyle w:val="Default"/>
        <w:rPr>
          <w:bCs/>
          <w:color w:val="auto"/>
        </w:rPr>
      </w:pPr>
    </w:p>
    <w:p w14:paraId="788E7C87" w14:textId="77777777" w:rsidR="004D47C9" w:rsidRPr="007F550A" w:rsidRDefault="004D47C9" w:rsidP="00311EFC">
      <w:pPr>
        <w:pStyle w:val="Default"/>
        <w:rPr>
          <w:color w:val="auto"/>
        </w:rPr>
      </w:pPr>
      <w:r w:rsidRPr="007F550A">
        <w:rPr>
          <w:color w:val="auto"/>
        </w:rPr>
        <w:lastRenderedPageBreak/>
        <w:t>See flowchart in Keeping Children Safe in Education</w:t>
      </w:r>
      <w:r w:rsidR="00333196" w:rsidRPr="007F550A">
        <w:rPr>
          <w:color w:val="auto"/>
        </w:rPr>
        <w:t xml:space="preserve"> Part 1</w:t>
      </w:r>
      <w:r w:rsidRPr="007F550A">
        <w:rPr>
          <w:color w:val="auto"/>
        </w:rPr>
        <w:t>.</w:t>
      </w:r>
    </w:p>
    <w:p w14:paraId="0D4C4D65" w14:textId="77777777" w:rsidR="00311EFC" w:rsidRPr="007F550A" w:rsidRDefault="00311EFC" w:rsidP="00311EFC">
      <w:pPr>
        <w:pStyle w:val="Default"/>
        <w:rPr>
          <w:color w:val="auto"/>
        </w:rPr>
      </w:pPr>
    </w:p>
    <w:p w14:paraId="4341C307" w14:textId="77777777" w:rsidR="00FD76BB" w:rsidRDefault="00FD76BB" w:rsidP="00311EFC">
      <w:pPr>
        <w:pStyle w:val="Default"/>
        <w:rPr>
          <w:b/>
          <w:bCs/>
          <w:color w:val="auto"/>
          <w:u w:val="single"/>
        </w:rPr>
      </w:pPr>
    </w:p>
    <w:p w14:paraId="4CE3CB3E" w14:textId="77777777" w:rsidR="00FD76BB" w:rsidRDefault="00FD76BB" w:rsidP="00311EFC">
      <w:pPr>
        <w:pStyle w:val="Default"/>
        <w:rPr>
          <w:b/>
          <w:bCs/>
          <w:color w:val="auto"/>
          <w:u w:val="single"/>
        </w:rPr>
      </w:pPr>
    </w:p>
    <w:p w14:paraId="59A18B6C" w14:textId="77777777" w:rsidR="00594627" w:rsidRDefault="00B624A4" w:rsidP="00311EFC">
      <w:pPr>
        <w:pStyle w:val="Default"/>
        <w:rPr>
          <w:b/>
          <w:bCs/>
          <w:color w:val="4EA72E"/>
          <w:u w:val="single"/>
        </w:rPr>
      </w:pPr>
      <w:r w:rsidRPr="007F550A">
        <w:rPr>
          <w:b/>
          <w:bCs/>
          <w:color w:val="auto"/>
          <w:u w:val="single"/>
        </w:rPr>
        <w:t>Levels of Need</w:t>
      </w:r>
      <w:r w:rsidR="00795215">
        <w:rPr>
          <w:b/>
          <w:bCs/>
          <w:color w:val="auto"/>
          <w:u w:val="single"/>
        </w:rPr>
        <w:t xml:space="preserve"> </w:t>
      </w:r>
      <w:r w:rsidR="00795215">
        <w:rPr>
          <w:b/>
          <w:bCs/>
          <w:color w:val="4EA72E"/>
          <w:u w:val="single"/>
        </w:rPr>
        <w:t xml:space="preserve">NB </w:t>
      </w:r>
      <w:r w:rsidR="008E141B">
        <w:rPr>
          <w:b/>
          <w:bCs/>
          <w:color w:val="4EA72E"/>
          <w:u w:val="single"/>
        </w:rPr>
        <w:t>CoN</w:t>
      </w:r>
      <w:r w:rsidR="00795215">
        <w:rPr>
          <w:b/>
          <w:bCs/>
          <w:color w:val="4EA72E"/>
          <w:u w:val="single"/>
        </w:rPr>
        <w:t xml:space="preserve"> is due for update</w:t>
      </w:r>
      <w:r w:rsidR="002B29FC">
        <w:rPr>
          <w:b/>
          <w:bCs/>
          <w:color w:val="4EA72E"/>
          <w:u w:val="single"/>
        </w:rPr>
        <w:t xml:space="preserve"> in the academic year so this section will likely remain in draft until then</w:t>
      </w:r>
      <w:r w:rsidR="0042204E">
        <w:rPr>
          <w:b/>
          <w:bCs/>
          <w:color w:val="4EA72E"/>
          <w:u w:val="single"/>
        </w:rPr>
        <w:t xml:space="preserve">. </w:t>
      </w:r>
    </w:p>
    <w:p w14:paraId="59F8F259" w14:textId="42E3AC12" w:rsidR="00B624A4" w:rsidRDefault="00594627" w:rsidP="00311EFC">
      <w:pPr>
        <w:pStyle w:val="Default"/>
        <w:rPr>
          <w:b/>
          <w:bCs/>
          <w:color w:val="4EA72E"/>
          <w:u w:val="single"/>
        </w:rPr>
      </w:pPr>
      <w:r>
        <w:rPr>
          <w:b/>
          <w:bCs/>
          <w:color w:val="4EA72E"/>
          <w:u w:val="single"/>
        </w:rPr>
        <w:t>New version</w:t>
      </w:r>
      <w:r w:rsidR="00A83453">
        <w:rPr>
          <w:b/>
          <w:bCs/>
          <w:color w:val="4EA72E"/>
          <w:u w:val="single"/>
        </w:rPr>
        <w:t>? Universal</w:t>
      </w:r>
      <w:r w:rsidR="002D6F55">
        <w:rPr>
          <w:b/>
          <w:bCs/>
          <w:color w:val="4EA72E"/>
          <w:u w:val="single"/>
        </w:rPr>
        <w:t xml:space="preserve"> then</w:t>
      </w:r>
      <w:r w:rsidR="00A83453">
        <w:rPr>
          <w:b/>
          <w:bCs/>
          <w:color w:val="4EA72E"/>
          <w:u w:val="single"/>
        </w:rPr>
        <w:t xml:space="preserve"> </w:t>
      </w:r>
      <w:r w:rsidR="00F063F3">
        <w:rPr>
          <w:b/>
          <w:bCs/>
          <w:color w:val="4EA72E"/>
          <w:u w:val="single"/>
        </w:rPr>
        <w:t xml:space="preserve">Family </w:t>
      </w:r>
      <w:r w:rsidR="00A83453">
        <w:rPr>
          <w:b/>
          <w:bCs/>
          <w:color w:val="4EA72E"/>
          <w:u w:val="single"/>
        </w:rPr>
        <w:t>H</w:t>
      </w:r>
      <w:r w:rsidR="00F063F3">
        <w:rPr>
          <w:b/>
          <w:bCs/>
          <w:color w:val="4EA72E"/>
          <w:u w:val="single"/>
        </w:rPr>
        <w:t xml:space="preserve">elp 1. At community level </w:t>
      </w:r>
      <w:r w:rsidR="005E0372">
        <w:rPr>
          <w:b/>
          <w:bCs/>
          <w:color w:val="4EA72E"/>
          <w:u w:val="single"/>
        </w:rPr>
        <w:t xml:space="preserve">(schools EIP, Hubs) </w:t>
      </w:r>
      <w:r w:rsidR="002D6F55">
        <w:rPr>
          <w:b/>
          <w:bCs/>
          <w:color w:val="4EA72E"/>
          <w:u w:val="single"/>
        </w:rPr>
        <w:t xml:space="preserve">then </w:t>
      </w:r>
      <w:r w:rsidR="00F063F3">
        <w:rPr>
          <w:b/>
          <w:bCs/>
          <w:color w:val="4EA72E"/>
          <w:u w:val="single"/>
        </w:rPr>
        <w:t xml:space="preserve">2. At Family </w:t>
      </w:r>
      <w:r>
        <w:rPr>
          <w:b/>
          <w:bCs/>
          <w:color w:val="4EA72E"/>
          <w:u w:val="single"/>
        </w:rPr>
        <w:t>H</w:t>
      </w:r>
      <w:r w:rsidR="00F063F3">
        <w:rPr>
          <w:b/>
          <w:bCs/>
          <w:color w:val="4EA72E"/>
          <w:u w:val="single"/>
        </w:rPr>
        <w:t>elp Lead Practitioner level (old T</w:t>
      </w:r>
      <w:r w:rsidR="003475A3">
        <w:rPr>
          <w:b/>
          <w:bCs/>
          <w:color w:val="4EA72E"/>
          <w:u w:val="single"/>
        </w:rPr>
        <w:t>EH</w:t>
      </w:r>
      <w:r w:rsidR="00F063F3">
        <w:rPr>
          <w:b/>
          <w:bCs/>
          <w:color w:val="4EA72E"/>
          <w:u w:val="single"/>
        </w:rPr>
        <w:t xml:space="preserve"> and S17 combined) then </w:t>
      </w:r>
      <w:r w:rsidR="00A83453">
        <w:rPr>
          <w:b/>
          <w:bCs/>
          <w:color w:val="4EA72E"/>
          <w:u w:val="single"/>
        </w:rPr>
        <w:t xml:space="preserve">up </w:t>
      </w:r>
      <w:r w:rsidR="00F063F3">
        <w:rPr>
          <w:b/>
          <w:bCs/>
          <w:color w:val="4EA72E"/>
          <w:u w:val="single"/>
        </w:rPr>
        <w:t xml:space="preserve">into </w:t>
      </w:r>
      <w:r w:rsidR="00A83453">
        <w:rPr>
          <w:b/>
          <w:bCs/>
          <w:color w:val="4EA72E"/>
          <w:u w:val="single"/>
        </w:rPr>
        <w:t>S</w:t>
      </w:r>
      <w:r w:rsidR="00F063F3">
        <w:rPr>
          <w:b/>
          <w:bCs/>
          <w:color w:val="4EA72E"/>
          <w:u w:val="single"/>
        </w:rPr>
        <w:t>ocial care/</w:t>
      </w:r>
      <w:r w:rsidR="00A83453">
        <w:rPr>
          <w:b/>
          <w:bCs/>
          <w:color w:val="4EA72E"/>
          <w:u w:val="single"/>
        </w:rPr>
        <w:t>P</w:t>
      </w:r>
      <w:r w:rsidR="00F063F3">
        <w:rPr>
          <w:b/>
          <w:bCs/>
          <w:color w:val="4EA72E"/>
          <w:u w:val="single"/>
        </w:rPr>
        <w:t>olice</w:t>
      </w:r>
      <w:r w:rsidR="003475A3">
        <w:rPr>
          <w:b/>
          <w:bCs/>
          <w:color w:val="4EA72E"/>
          <w:u w:val="single"/>
        </w:rPr>
        <w:t>?</w:t>
      </w:r>
      <w:r w:rsidR="000D096A">
        <w:rPr>
          <w:b/>
          <w:bCs/>
          <w:color w:val="4EA72E"/>
          <w:u w:val="single"/>
        </w:rPr>
        <w:t xml:space="preserve"> Help and Harm model where social care only involved when it hits harm.</w:t>
      </w:r>
    </w:p>
    <w:p w14:paraId="3E761E98" w14:textId="77777777" w:rsidR="00B624A4" w:rsidRPr="007F550A" w:rsidRDefault="00B624A4" w:rsidP="00311EFC">
      <w:pPr>
        <w:pStyle w:val="Default"/>
        <w:rPr>
          <w:b/>
          <w:bCs/>
          <w:color w:val="auto"/>
          <w:u w:val="single"/>
        </w:rPr>
      </w:pPr>
    </w:p>
    <w:p w14:paraId="54807406" w14:textId="63771DEA" w:rsidR="00FD76BB" w:rsidRDefault="00C77E9F" w:rsidP="0063446C">
      <w:pPr>
        <w:pStyle w:val="Default"/>
      </w:pPr>
      <w:r>
        <w:rPr>
          <w:noProof/>
        </w:rPr>
        <w:drawing>
          <wp:inline distT="0" distB="0" distL="0" distR="0" wp14:anchorId="530E154E" wp14:editId="6CDC88C0">
            <wp:extent cx="6362700" cy="3718560"/>
            <wp:effectExtent l="0" t="0" r="0" b="0"/>
            <wp:docPr id="3" name="Picture 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2"/>
                    <pic:cNvPicPr>
                      <a:picLocks noChangeAspect="1" noChangeArrowheads="1"/>
                    </pic:cNvPicPr>
                  </pic:nvPicPr>
                  <pic:blipFill>
                    <a:blip r:embed="rId158">
                      <a:extLst>
                        <a:ext uri="{28A0092B-C50C-407E-A947-70E740481C1C}">
                          <a14:useLocalDpi xmlns:a14="http://schemas.microsoft.com/office/drawing/2010/main" val="0"/>
                        </a:ext>
                      </a:extLst>
                    </a:blip>
                    <a:srcRect l="19289" t="28990" r="20862" b="12183"/>
                    <a:stretch>
                      <a:fillRect/>
                    </a:stretch>
                  </pic:blipFill>
                  <pic:spPr bwMode="auto">
                    <a:xfrm>
                      <a:off x="0" y="0"/>
                      <a:ext cx="6362700" cy="3718560"/>
                    </a:xfrm>
                    <a:prstGeom prst="rect">
                      <a:avLst/>
                    </a:prstGeom>
                    <a:noFill/>
                    <a:ln>
                      <a:noFill/>
                    </a:ln>
                  </pic:spPr>
                </pic:pic>
              </a:graphicData>
            </a:graphic>
          </wp:inline>
        </w:drawing>
      </w:r>
    </w:p>
    <w:p w14:paraId="5EEFFCF8" w14:textId="77777777" w:rsidR="00FD76BB" w:rsidRDefault="00FD76BB" w:rsidP="0063446C">
      <w:pPr>
        <w:pStyle w:val="Default"/>
      </w:pPr>
    </w:p>
    <w:p w14:paraId="37C89A6C" w14:textId="77777777" w:rsidR="00FD76BB" w:rsidRDefault="00FD76BB" w:rsidP="0063446C">
      <w:pPr>
        <w:pStyle w:val="Default"/>
      </w:pPr>
    </w:p>
    <w:p w14:paraId="25D90364" w14:textId="77777777" w:rsidR="00FD76BB" w:rsidRDefault="00FD76BB" w:rsidP="0063446C">
      <w:pPr>
        <w:pStyle w:val="Default"/>
      </w:pPr>
    </w:p>
    <w:p w14:paraId="1163EB39" w14:textId="77777777" w:rsidR="00FD76BB" w:rsidRDefault="00FD76BB" w:rsidP="0063446C">
      <w:pPr>
        <w:pStyle w:val="Default"/>
      </w:pPr>
    </w:p>
    <w:p w14:paraId="41439FA8" w14:textId="77777777" w:rsidR="00FD76BB" w:rsidRDefault="00FD76BB" w:rsidP="0063446C">
      <w:pPr>
        <w:pStyle w:val="Default"/>
      </w:pPr>
    </w:p>
    <w:p w14:paraId="5A50C17A" w14:textId="77777777" w:rsidR="00FD76BB" w:rsidRDefault="00FD76BB" w:rsidP="0063446C">
      <w:pPr>
        <w:pStyle w:val="Default"/>
      </w:pPr>
    </w:p>
    <w:p w14:paraId="671B502A" w14:textId="77777777" w:rsidR="0002499F" w:rsidRPr="007F550A" w:rsidRDefault="0063446C" w:rsidP="0063446C">
      <w:pPr>
        <w:pStyle w:val="Default"/>
      </w:pPr>
      <w:r w:rsidRPr="007F550A">
        <w:t>Wakefield has a Continuum of Need for children and families who need support,</w:t>
      </w:r>
      <w:r w:rsidR="00F84BFC" w:rsidRPr="007F550A">
        <w:t xml:space="preserve"> this ranges from </w:t>
      </w:r>
      <w:r w:rsidR="00671CD9" w:rsidRPr="00E86579">
        <w:rPr>
          <w:color w:val="auto"/>
        </w:rPr>
        <w:t>No Additional Support Needed</w:t>
      </w:r>
      <w:r w:rsidR="007F550A" w:rsidRPr="00E86579">
        <w:rPr>
          <w:color w:val="auto"/>
        </w:rPr>
        <w:t>,</w:t>
      </w:r>
      <w:r w:rsidR="00671CD9" w:rsidRPr="00E86579">
        <w:rPr>
          <w:color w:val="auto"/>
        </w:rPr>
        <w:t xml:space="preserve"> </w:t>
      </w:r>
      <w:r w:rsidRPr="00E86579">
        <w:rPr>
          <w:color w:val="auto"/>
        </w:rPr>
        <w:t xml:space="preserve">to </w:t>
      </w:r>
      <w:r w:rsidR="007F550A" w:rsidRPr="00E86579">
        <w:rPr>
          <w:color w:val="auto"/>
        </w:rPr>
        <w:t>Requires</w:t>
      </w:r>
      <w:r w:rsidR="00671CD9" w:rsidRPr="00E86579">
        <w:rPr>
          <w:color w:val="auto"/>
        </w:rPr>
        <w:t xml:space="preserve"> Immediate Safeguarding Support</w:t>
      </w:r>
      <w:r w:rsidRPr="00E86579">
        <w:rPr>
          <w:color w:val="auto"/>
        </w:rPr>
        <w:t>. It</w:t>
      </w:r>
      <w:r w:rsidRPr="007F550A">
        <w:t xml:space="preserve"> is worth noting that a cause for con</w:t>
      </w:r>
      <w:r w:rsidR="00F84BFC" w:rsidRPr="007F550A">
        <w:t xml:space="preserve">cern does not always require a </w:t>
      </w:r>
      <w:r w:rsidR="007F550A" w:rsidRPr="007F550A">
        <w:t>top-level</w:t>
      </w:r>
      <w:r w:rsidRPr="007F550A">
        <w:t xml:space="preserve"> respon</w:t>
      </w:r>
      <w:r w:rsidR="007413B6" w:rsidRPr="007F550A">
        <w:t>se, it may be the family need a</w:t>
      </w:r>
      <w:r w:rsidRPr="007F550A">
        <w:t xml:space="preserve"> lower level </w:t>
      </w:r>
      <w:r w:rsidR="00D85AB7" w:rsidRPr="007F550A">
        <w:t xml:space="preserve">of </w:t>
      </w:r>
      <w:r w:rsidRPr="007F550A">
        <w:t>support to help the situation.</w:t>
      </w:r>
      <w:r w:rsidR="00F84BFC" w:rsidRPr="007F550A">
        <w:t xml:space="preserve"> </w:t>
      </w:r>
    </w:p>
    <w:p w14:paraId="1DDF5C36" w14:textId="77777777" w:rsidR="0002499F" w:rsidRPr="007F550A" w:rsidRDefault="0002499F" w:rsidP="0063446C">
      <w:pPr>
        <w:pStyle w:val="Default"/>
      </w:pPr>
    </w:p>
    <w:p w14:paraId="1CE14E40" w14:textId="336817E6" w:rsidR="0002499F" w:rsidRPr="007F550A" w:rsidRDefault="0002499F" w:rsidP="0063446C">
      <w:pPr>
        <w:pStyle w:val="Default"/>
      </w:pPr>
      <w:r w:rsidRPr="007F550A">
        <w:t>Wakefield Families Together website provides lots of advice and support</w:t>
      </w:r>
      <w:r w:rsidR="001F71E7">
        <w:t>.</w:t>
      </w:r>
    </w:p>
    <w:p w14:paraId="0A839D6F" w14:textId="77777777" w:rsidR="0002499F" w:rsidRPr="00D738B8" w:rsidRDefault="009D7152" w:rsidP="0063446C">
      <w:pPr>
        <w:pStyle w:val="Default"/>
        <w:rPr>
          <w:color w:val="auto"/>
        </w:rPr>
      </w:pPr>
      <w:hyperlink r:id="rId159" w:history="1">
        <w:r w:rsidR="0002499F" w:rsidRPr="00DD30B8">
          <w:rPr>
            <w:rStyle w:val="Hyperlink"/>
            <w:rFonts w:ascii="Calibri" w:eastAsia="Calibri" w:hAnsi="Calibri" w:cs="Times New Roman"/>
            <w:b/>
            <w:bCs/>
            <w:lang w:eastAsia="en-US"/>
          </w:rPr>
          <w:t>Wakefield Families Together – Wakefield Families Together</w:t>
        </w:r>
      </w:hyperlink>
      <w:r w:rsidR="003B16D2" w:rsidRPr="00DD30B8">
        <w:rPr>
          <w:rStyle w:val="Hyperlink"/>
          <w:rFonts w:ascii="Calibri" w:eastAsia="Calibri" w:hAnsi="Calibri" w:cs="Times New Roman"/>
          <w:b/>
          <w:bCs/>
          <w:lang w:eastAsia="en-US"/>
        </w:rPr>
        <w:t>.</w:t>
      </w:r>
      <w:r w:rsidR="003B16D2">
        <w:t xml:space="preserve"> </w:t>
      </w:r>
      <w:r w:rsidR="003B16D2" w:rsidRPr="009D7152">
        <w:rPr>
          <w:color w:val="auto"/>
        </w:rPr>
        <w:t xml:space="preserve">We </w:t>
      </w:r>
      <w:r w:rsidR="00167ED0" w:rsidRPr="009D7152">
        <w:rPr>
          <w:color w:val="auto"/>
        </w:rPr>
        <w:t>have</w:t>
      </w:r>
      <w:r w:rsidR="003B16D2" w:rsidRPr="009D7152">
        <w:rPr>
          <w:color w:val="auto"/>
        </w:rPr>
        <w:t xml:space="preserve"> add</w:t>
      </w:r>
      <w:r w:rsidR="00167ED0" w:rsidRPr="009D7152">
        <w:rPr>
          <w:color w:val="auto"/>
        </w:rPr>
        <w:t>ed</w:t>
      </w:r>
      <w:r w:rsidR="003B16D2" w:rsidRPr="009D7152">
        <w:rPr>
          <w:color w:val="auto"/>
        </w:rPr>
        <w:t xml:space="preserve"> this to our school website </w:t>
      </w:r>
      <w:r w:rsidR="00671CD9" w:rsidRPr="009D7152">
        <w:rPr>
          <w:color w:val="auto"/>
        </w:rPr>
        <w:t>for</w:t>
      </w:r>
      <w:r w:rsidR="003B16D2" w:rsidRPr="009D7152">
        <w:rPr>
          <w:color w:val="auto"/>
        </w:rPr>
        <w:t xml:space="preserve"> </w:t>
      </w:r>
      <w:r w:rsidR="00D008F8" w:rsidRPr="009D7152">
        <w:rPr>
          <w:color w:val="auto"/>
        </w:rPr>
        <w:t>parents’</w:t>
      </w:r>
      <w:r w:rsidR="003B16D2" w:rsidRPr="009D7152">
        <w:rPr>
          <w:color w:val="auto"/>
        </w:rPr>
        <w:t xml:space="preserve"> info</w:t>
      </w:r>
      <w:r w:rsidR="00671CD9" w:rsidRPr="009D7152">
        <w:rPr>
          <w:color w:val="auto"/>
        </w:rPr>
        <w:t xml:space="preserve">rmation and </w:t>
      </w:r>
      <w:r w:rsidR="007F550A" w:rsidRPr="009D7152">
        <w:rPr>
          <w:color w:val="auto"/>
        </w:rPr>
        <w:t>self-referral</w:t>
      </w:r>
      <w:r w:rsidR="00671CD9" w:rsidRPr="009D7152">
        <w:rPr>
          <w:color w:val="auto"/>
        </w:rPr>
        <w:t>.</w:t>
      </w:r>
    </w:p>
    <w:p w14:paraId="763B56EE" w14:textId="77777777" w:rsidR="0002499F" w:rsidRDefault="0002499F" w:rsidP="0063446C">
      <w:pPr>
        <w:pStyle w:val="Default"/>
      </w:pPr>
    </w:p>
    <w:p w14:paraId="5D82DDB9" w14:textId="77777777" w:rsidR="0063446C" w:rsidRPr="002839A8" w:rsidRDefault="00F84BFC" w:rsidP="00FD76BB">
      <w:pPr>
        <w:pStyle w:val="Default"/>
        <w:rPr>
          <w:sz w:val="22"/>
          <w:szCs w:val="22"/>
        </w:rPr>
      </w:pPr>
      <w:r w:rsidRPr="007F550A">
        <w:rPr>
          <w:color w:val="auto"/>
        </w:rPr>
        <w:t xml:space="preserve">The </w:t>
      </w:r>
      <w:r w:rsidR="004626CA" w:rsidRPr="007F550A">
        <w:rPr>
          <w:color w:val="auto"/>
        </w:rPr>
        <w:t>Early Intervention Prevention Service</w:t>
      </w:r>
      <w:r w:rsidR="007413B6" w:rsidRPr="007F550A">
        <w:rPr>
          <w:color w:val="auto"/>
        </w:rPr>
        <w:t xml:space="preserve"> </w:t>
      </w:r>
      <w:r w:rsidR="00A77883" w:rsidRPr="007F550A">
        <w:rPr>
          <w:color w:val="auto"/>
        </w:rPr>
        <w:t>and</w:t>
      </w:r>
      <w:r w:rsidR="00A77883" w:rsidRPr="007F550A">
        <w:t xml:space="preserve"> Team Around the School (TAS) </w:t>
      </w:r>
      <w:r w:rsidR="007F550A">
        <w:t>a</w:t>
      </w:r>
      <w:r w:rsidR="00A77883" w:rsidRPr="007F550A">
        <w:t>rrangements</w:t>
      </w:r>
      <w:r w:rsidR="007F550A">
        <w:t xml:space="preserve"> </w:t>
      </w:r>
      <w:r w:rsidR="0002499F" w:rsidRPr="007F550A">
        <w:t>/</w:t>
      </w:r>
      <w:r w:rsidR="007F550A">
        <w:t xml:space="preserve"> </w:t>
      </w:r>
      <w:r w:rsidR="0002499F" w:rsidRPr="007F550A">
        <w:t>school link workers</w:t>
      </w:r>
      <w:r w:rsidR="00A77883" w:rsidRPr="007F550A">
        <w:t xml:space="preserve"> </w:t>
      </w:r>
      <w:r w:rsidR="007413B6" w:rsidRPr="007F550A">
        <w:t xml:space="preserve">are able to signpost </w:t>
      </w:r>
      <w:r w:rsidR="00170D47" w:rsidRPr="007F550A">
        <w:t xml:space="preserve">DSL’s </w:t>
      </w:r>
      <w:r w:rsidR="00A77883" w:rsidRPr="007F550A">
        <w:t>and offer support.</w:t>
      </w:r>
    </w:p>
    <w:p w14:paraId="1E026D5F" w14:textId="539A97AB" w:rsidR="00C174CC" w:rsidRPr="00E86579" w:rsidRDefault="00C174CC" w:rsidP="00627D3D">
      <w:pPr>
        <w:pStyle w:val="CM2"/>
        <w:spacing w:line="240" w:lineRule="auto"/>
      </w:pPr>
    </w:p>
    <w:p w14:paraId="25D26A2A" w14:textId="77777777" w:rsidR="007C3301" w:rsidRPr="00020E40" w:rsidRDefault="007C3301" w:rsidP="007C3301">
      <w:pPr>
        <w:pStyle w:val="CM148"/>
        <w:ind w:right="362"/>
      </w:pPr>
      <w:r w:rsidRPr="00020E40">
        <w:t xml:space="preserve">School does have a duty to intervene early and support however it is not </w:t>
      </w:r>
      <w:r w:rsidR="007F550A" w:rsidRPr="00020E40">
        <w:t xml:space="preserve">a </w:t>
      </w:r>
      <w:r w:rsidRPr="00020E40">
        <w:t>school</w:t>
      </w:r>
      <w:r w:rsidR="00020E40" w:rsidRPr="00020E40">
        <w:t>’</w:t>
      </w:r>
      <w:r w:rsidRPr="00020E40">
        <w:t>s responsibility to investigate or decide whether a child has been abused. Schools do not have the powers to investigate child protection concerns.</w:t>
      </w:r>
    </w:p>
    <w:p w14:paraId="143F8BFA" w14:textId="77777777" w:rsidR="00580D73" w:rsidRPr="00020E40" w:rsidRDefault="00580D73" w:rsidP="00580D73">
      <w:pPr>
        <w:pStyle w:val="Default"/>
        <w:rPr>
          <w:sz w:val="28"/>
          <w:szCs w:val="28"/>
        </w:rPr>
      </w:pPr>
    </w:p>
    <w:p w14:paraId="64E9AA91" w14:textId="77777777" w:rsidR="00580D73" w:rsidRPr="00020E40" w:rsidRDefault="00580D73" w:rsidP="00580D73">
      <w:pPr>
        <w:rPr>
          <w:rFonts w:ascii="Arial" w:hAnsi="Arial" w:cs="Arial"/>
          <w:b/>
          <w:bCs/>
          <w:sz w:val="24"/>
          <w:szCs w:val="24"/>
          <w:lang w:eastAsia="en-GB"/>
        </w:rPr>
      </w:pPr>
      <w:r w:rsidRPr="00020E40">
        <w:rPr>
          <w:rFonts w:ascii="Arial" w:hAnsi="Arial" w:cs="Arial"/>
          <w:b/>
          <w:bCs/>
          <w:sz w:val="24"/>
          <w:szCs w:val="24"/>
          <w:lang w:eastAsia="en-GB"/>
        </w:rPr>
        <w:t xml:space="preserve">Local procedures for specific </w:t>
      </w:r>
      <w:r w:rsidR="00020E40" w:rsidRPr="00020E40">
        <w:rPr>
          <w:rFonts w:ascii="Arial" w:hAnsi="Arial" w:cs="Arial"/>
          <w:b/>
          <w:bCs/>
          <w:sz w:val="24"/>
          <w:szCs w:val="24"/>
          <w:lang w:eastAsia="en-GB"/>
        </w:rPr>
        <w:t>issues.</w:t>
      </w:r>
    </w:p>
    <w:p w14:paraId="31A89DB0" w14:textId="4EF8E957" w:rsidR="008E3A3D" w:rsidRDefault="009D7152" w:rsidP="008E3A3D">
      <w:pPr>
        <w:pStyle w:val="Default"/>
      </w:pPr>
      <w:hyperlink r:id="rId160" w:history="1">
        <w:r w:rsidR="00640070" w:rsidRPr="00640070">
          <w:rPr>
            <w:rStyle w:val="Hyperlink"/>
          </w:rPr>
          <w:t>Welcome to the West Yorkshire Consortium Inter Agency...</w:t>
        </w:r>
      </w:hyperlink>
    </w:p>
    <w:p w14:paraId="25D88C3A" w14:textId="77777777" w:rsidR="00640070" w:rsidRDefault="00640070" w:rsidP="008E3A3D">
      <w:pPr>
        <w:pStyle w:val="Default"/>
      </w:pPr>
    </w:p>
    <w:p w14:paraId="2CB63DAF" w14:textId="77777777" w:rsidR="00D85AB7" w:rsidRPr="00020E40" w:rsidRDefault="008D20AC" w:rsidP="0090415B">
      <w:pPr>
        <w:pStyle w:val="Default"/>
        <w:rPr>
          <w:b/>
          <w:bCs/>
          <w:color w:val="auto"/>
        </w:rPr>
      </w:pPr>
      <w:r w:rsidRPr="00020E40">
        <w:rPr>
          <w:b/>
          <w:bCs/>
          <w:color w:val="auto"/>
        </w:rPr>
        <w:t xml:space="preserve">If you </w:t>
      </w:r>
      <w:r w:rsidR="00B77D71" w:rsidRPr="00020E40">
        <w:rPr>
          <w:b/>
          <w:bCs/>
          <w:color w:val="auto"/>
        </w:rPr>
        <w:t>are concerned about a pupil’s welfare</w:t>
      </w:r>
    </w:p>
    <w:p w14:paraId="666926C2" w14:textId="77777777" w:rsidR="008D20AC" w:rsidRPr="00020E40" w:rsidRDefault="008D20AC" w:rsidP="0090415B">
      <w:pPr>
        <w:pStyle w:val="Default"/>
        <w:rPr>
          <w:color w:val="auto"/>
          <w:sz w:val="28"/>
          <w:szCs w:val="28"/>
        </w:rPr>
      </w:pPr>
      <w:r w:rsidRPr="00020E40">
        <w:rPr>
          <w:b/>
          <w:bCs/>
          <w:color w:val="auto"/>
          <w:sz w:val="28"/>
          <w:szCs w:val="28"/>
        </w:rPr>
        <w:t xml:space="preserve"> </w:t>
      </w:r>
    </w:p>
    <w:p w14:paraId="6B00C58D" w14:textId="77777777" w:rsidR="007C3301" w:rsidRPr="00020E40" w:rsidRDefault="00026324" w:rsidP="0090415B">
      <w:pPr>
        <w:pStyle w:val="CM148"/>
        <w:ind w:right="117"/>
      </w:pPr>
      <w:r w:rsidRPr="00020E40">
        <w:t>There will be occasions when staff may</w:t>
      </w:r>
      <w:r w:rsidR="008D20AC" w:rsidRPr="00020E40">
        <w:t xml:space="preserve"> suspect that a pupil may be at </w:t>
      </w:r>
      <w:r w:rsidR="00D008F8" w:rsidRPr="00020E40">
        <w:t>risk but</w:t>
      </w:r>
      <w:r w:rsidR="008D20AC" w:rsidRPr="00020E40">
        <w:t xml:space="preserve"> have no ‘real’ evidence. The pupil’s behaviour may have changed, </w:t>
      </w:r>
      <w:r w:rsidR="007C3301" w:rsidRPr="00020E40">
        <w:t xml:space="preserve">for example </w:t>
      </w:r>
      <w:r w:rsidR="008D20AC" w:rsidRPr="00020E40">
        <w:t>their artwork could be bizarre, they may write stories or poetry that revea</w:t>
      </w:r>
      <w:r w:rsidR="002A0C00" w:rsidRPr="00020E40">
        <w:t>l confusion</w:t>
      </w:r>
      <w:r w:rsidR="007C3301" w:rsidRPr="00020E40">
        <w:t>,</w:t>
      </w:r>
      <w:r w:rsidR="002A0C00" w:rsidRPr="00020E40">
        <w:t xml:space="preserve"> distress or mental health issues</w:t>
      </w:r>
      <w:r w:rsidR="007C3301" w:rsidRPr="00020E40">
        <w:t xml:space="preserve"> or their behaviour may have changed.</w:t>
      </w:r>
      <w:r w:rsidR="00E958FF" w:rsidRPr="00020E40">
        <w:t xml:space="preserve"> In </w:t>
      </w:r>
      <w:r w:rsidR="00F4795D" w:rsidRPr="00020E40">
        <w:t>these circumstances, staff will</w:t>
      </w:r>
      <w:r w:rsidR="008D20AC" w:rsidRPr="00020E40">
        <w:t xml:space="preserve"> give the pupil the opportunity to talk. The signs </w:t>
      </w:r>
      <w:r w:rsidR="00E958FF" w:rsidRPr="00020E40">
        <w:t>they</w:t>
      </w:r>
      <w:r w:rsidR="008D20AC" w:rsidRPr="00020E40">
        <w:t xml:space="preserve"> have noticed may be due to a variety of factors, for example, a parent has moved out, a pet has </w:t>
      </w:r>
      <w:r w:rsidR="00020E40" w:rsidRPr="00020E40">
        <w:t>died,</w:t>
      </w:r>
      <w:r w:rsidR="007C3301" w:rsidRPr="00020E40">
        <w:t xml:space="preserve"> or</w:t>
      </w:r>
      <w:r w:rsidR="008D20AC" w:rsidRPr="00020E40">
        <w:t xml:space="preserve"> a grandparent is very ill. </w:t>
      </w:r>
    </w:p>
    <w:p w14:paraId="17A7B3B4" w14:textId="77777777" w:rsidR="007C3301" w:rsidRPr="00020E40" w:rsidRDefault="007C3301" w:rsidP="0090415B">
      <w:pPr>
        <w:pStyle w:val="CM148"/>
        <w:ind w:right="117"/>
      </w:pPr>
    </w:p>
    <w:p w14:paraId="17A5AF13" w14:textId="0322056D" w:rsidR="008D20AC" w:rsidRPr="00855D49" w:rsidRDefault="00D049A5" w:rsidP="0090415B">
      <w:pPr>
        <w:pStyle w:val="CM148"/>
        <w:ind w:right="117"/>
        <w:rPr>
          <w:color w:val="00B050"/>
        </w:rPr>
      </w:pPr>
      <w:r w:rsidRPr="00020E40">
        <w:t>Staff are encouraged to be professionally curious in these situations asking the pupil if</w:t>
      </w:r>
      <w:r w:rsidR="007C3301" w:rsidRPr="00020E40">
        <w:t xml:space="preserve"> they are OK, if they are worried about anything or </w:t>
      </w:r>
      <w:r w:rsidR="00FF2629">
        <w:t>ask what life is like</w:t>
      </w:r>
      <w:r w:rsidR="0002499F" w:rsidRPr="00020E40">
        <w:t xml:space="preserve"> at home</w:t>
      </w:r>
      <w:r w:rsidRPr="00020E40">
        <w:t>.</w:t>
      </w:r>
      <w:r w:rsidR="00855D49">
        <w:t xml:space="preserve"> </w:t>
      </w:r>
    </w:p>
    <w:p w14:paraId="4A3A2599" w14:textId="77777777" w:rsidR="001A6D61" w:rsidRPr="00020E40" w:rsidRDefault="001A6D61" w:rsidP="0090415B">
      <w:pPr>
        <w:pStyle w:val="Default"/>
      </w:pPr>
    </w:p>
    <w:p w14:paraId="33C1332D" w14:textId="164C0D8A" w:rsidR="007C3301" w:rsidRPr="00020E40" w:rsidRDefault="00DD0B58" w:rsidP="0090415B">
      <w:pPr>
        <w:pStyle w:val="CM148"/>
        <w:ind w:right="212"/>
      </w:pPr>
      <w:r w:rsidRPr="00020E40">
        <w:t xml:space="preserve">Staff should </w:t>
      </w:r>
      <w:r w:rsidR="008D20AC" w:rsidRPr="00020E40">
        <w:t>record these early concerns. If the pupil does begin to reveal that they a</w:t>
      </w:r>
      <w:r w:rsidR="00026324" w:rsidRPr="00020E40">
        <w:t xml:space="preserve">re being harmed, staff </w:t>
      </w:r>
      <w:r w:rsidR="00A019FF" w:rsidRPr="00020E40">
        <w:t xml:space="preserve">should follow the </w:t>
      </w:r>
      <w:r w:rsidR="007C3301" w:rsidRPr="00020E40">
        <w:t xml:space="preserve">dealing with a </w:t>
      </w:r>
      <w:r w:rsidR="006E1471" w:rsidRPr="00020E40">
        <w:t xml:space="preserve">disclosure </w:t>
      </w:r>
      <w:r w:rsidR="007C3301" w:rsidRPr="00020E40">
        <w:t>advice</w:t>
      </w:r>
      <w:r w:rsidR="004E719D" w:rsidRPr="00020E40">
        <w:t>.</w:t>
      </w:r>
      <w:r w:rsidR="008D20AC" w:rsidRPr="00020E40">
        <w:t xml:space="preserve"> </w:t>
      </w:r>
    </w:p>
    <w:p w14:paraId="15D521F6" w14:textId="77777777" w:rsidR="007C3301" w:rsidRPr="00020E40" w:rsidRDefault="007C3301" w:rsidP="0090415B">
      <w:pPr>
        <w:pStyle w:val="CM148"/>
        <w:ind w:right="212"/>
      </w:pPr>
    </w:p>
    <w:p w14:paraId="2C84A153" w14:textId="77777777" w:rsidR="008D20AC" w:rsidRDefault="00FC5BCE" w:rsidP="0090415B">
      <w:pPr>
        <w:pStyle w:val="CM148"/>
        <w:ind w:right="212"/>
      </w:pPr>
      <w:r w:rsidRPr="00020E40">
        <w:t>F</w:t>
      </w:r>
      <w:r w:rsidR="008D20AC" w:rsidRPr="00020E40">
        <w:t xml:space="preserve">ollowing </w:t>
      </w:r>
      <w:r w:rsidR="00026324" w:rsidRPr="00020E40">
        <w:t>an initial</w:t>
      </w:r>
      <w:r w:rsidR="008D20AC" w:rsidRPr="00020E40">
        <w:t xml:space="preserve"> conversation</w:t>
      </w:r>
      <w:r w:rsidR="00026324" w:rsidRPr="00020E40">
        <w:t xml:space="preserve"> with the pupil</w:t>
      </w:r>
      <w:r w:rsidR="008D20AC" w:rsidRPr="00020E40">
        <w:t xml:space="preserve">, </w:t>
      </w:r>
      <w:r w:rsidRPr="00020E40">
        <w:t xml:space="preserve">if the member of staff </w:t>
      </w:r>
      <w:r w:rsidR="00026324" w:rsidRPr="00020E40">
        <w:t>remain</w:t>
      </w:r>
      <w:r w:rsidRPr="00020E40">
        <w:t>s</w:t>
      </w:r>
      <w:r w:rsidR="00026324" w:rsidRPr="00020E40">
        <w:t xml:space="preserve"> concerned, they should</w:t>
      </w:r>
      <w:r w:rsidR="00F71117" w:rsidRPr="00020E40">
        <w:t xml:space="preserve"> record and pass on their </w:t>
      </w:r>
      <w:r w:rsidR="00375CA2" w:rsidRPr="00020E40">
        <w:t xml:space="preserve">concerns </w:t>
      </w:r>
      <w:r w:rsidR="00F71117" w:rsidRPr="00020E40">
        <w:t>to</w:t>
      </w:r>
      <w:r w:rsidR="00375CA2" w:rsidRPr="00020E40">
        <w:t xml:space="preserve"> a</w:t>
      </w:r>
      <w:r w:rsidRPr="00020E40">
        <w:t xml:space="preserve"> </w:t>
      </w:r>
      <w:r w:rsidR="00312BC4" w:rsidRPr="00020E40">
        <w:t>DSL</w:t>
      </w:r>
      <w:r w:rsidR="008D20AC" w:rsidRPr="00020E40">
        <w:t xml:space="preserve">. </w:t>
      </w:r>
    </w:p>
    <w:p w14:paraId="772DC783" w14:textId="77777777" w:rsidR="00FD76BB" w:rsidRPr="00FD76BB" w:rsidRDefault="00FD76BB" w:rsidP="00FD76BB">
      <w:pPr>
        <w:pStyle w:val="Default"/>
      </w:pPr>
    </w:p>
    <w:p w14:paraId="324BEF0B" w14:textId="77777777" w:rsidR="007C3301" w:rsidRPr="00020E40" w:rsidRDefault="007C3301" w:rsidP="007C3301">
      <w:pPr>
        <w:pStyle w:val="Default"/>
        <w:rPr>
          <w:b/>
          <w:bCs/>
          <w:color w:val="auto"/>
          <w:u w:val="single"/>
        </w:rPr>
      </w:pPr>
      <w:r w:rsidRPr="00020E40">
        <w:rPr>
          <w:b/>
          <w:bCs/>
          <w:color w:val="auto"/>
          <w:u w:val="single"/>
        </w:rPr>
        <w:t xml:space="preserve">Notifying parents </w:t>
      </w:r>
    </w:p>
    <w:p w14:paraId="261E359D" w14:textId="77777777" w:rsidR="007C3301" w:rsidRPr="00020E40" w:rsidRDefault="007C3301" w:rsidP="007C3301">
      <w:pPr>
        <w:pStyle w:val="Default"/>
        <w:rPr>
          <w:color w:val="auto"/>
          <w:u w:val="single"/>
        </w:rPr>
      </w:pPr>
    </w:p>
    <w:p w14:paraId="6FFB9FD9" w14:textId="0B585AD5" w:rsidR="007C3301" w:rsidRPr="00020E40" w:rsidRDefault="007C3301" w:rsidP="007C3301">
      <w:pPr>
        <w:pStyle w:val="CM148"/>
      </w:pPr>
      <w:r w:rsidRPr="00020E40">
        <w:t>The school will normally seek to discuss any concerns about a pupil with their parents</w:t>
      </w:r>
      <w:r w:rsidR="004845EB" w:rsidRPr="00020E40">
        <w:t>, with consideration of including fathers as well as mothers</w:t>
      </w:r>
      <w:r w:rsidRPr="00020E40">
        <w:t xml:space="preserve">. This must be handled sensitively </w:t>
      </w:r>
      <w:r w:rsidR="0024119E" w:rsidRPr="00020E40">
        <w:t>therefore staff will not discuss safeguarding issues with parents until they have consulted with the DSL.</w:t>
      </w:r>
      <w:r w:rsidR="00F71117" w:rsidRPr="00020E40">
        <w:t xml:space="preserve"> </w:t>
      </w:r>
      <w:r w:rsidR="0024119E" w:rsidRPr="00020E40">
        <w:t>In most cases the</w:t>
      </w:r>
      <w:r w:rsidRPr="00020E40">
        <w:t xml:space="preserve"> DSL will be in the most informed position to make contact with the parent</w:t>
      </w:r>
      <w:r w:rsidR="004845EB" w:rsidRPr="00020E40">
        <w:t>s</w:t>
      </w:r>
      <w:r w:rsidRPr="00020E40">
        <w:t xml:space="preserve"> in the event of a concern, suspicion or disclosure. </w:t>
      </w:r>
    </w:p>
    <w:p w14:paraId="2330438A" w14:textId="77777777" w:rsidR="007C3301" w:rsidRPr="00020E40" w:rsidRDefault="007C3301" w:rsidP="007C3301">
      <w:pPr>
        <w:pStyle w:val="CM158"/>
        <w:ind w:right="212"/>
      </w:pPr>
    </w:p>
    <w:p w14:paraId="0D9BDAC7" w14:textId="77777777" w:rsidR="007C3301" w:rsidRPr="00020E40" w:rsidRDefault="007C3301" w:rsidP="007C3301">
      <w:pPr>
        <w:pStyle w:val="CM158"/>
        <w:ind w:right="212"/>
      </w:pPr>
      <w:r w:rsidRPr="00020E40">
        <w:t>However, if the school believes that notifying parents could increase the risk to the child or exacerbate the problem, advice will first b</w:t>
      </w:r>
      <w:r w:rsidR="007B704C" w:rsidRPr="00020E40">
        <w:t xml:space="preserve">e sought from </w:t>
      </w:r>
      <w:r w:rsidR="00D049A5" w:rsidRPr="00020E40">
        <w:t>school link workers /</w:t>
      </w:r>
      <w:r w:rsidR="007B704C" w:rsidRPr="00020E40">
        <w:t>Social Care MASH</w:t>
      </w:r>
      <w:r w:rsidRPr="00020E40">
        <w:t xml:space="preserve">. </w:t>
      </w:r>
      <w:r w:rsidR="00806C64" w:rsidRPr="00020E40">
        <w:t xml:space="preserve">Best practice for all agencies is to work alongside and openly with parents in any concerns about their children however consent is not required to refer to social care if informing the parents puts the child at more risk. </w:t>
      </w:r>
      <w:r w:rsidR="00020E40" w:rsidRPr="00020E40">
        <w:t>e.g.,</w:t>
      </w:r>
      <w:r w:rsidR="00806C64" w:rsidRPr="00020E40">
        <w:t xml:space="preserve"> in cases of forced marriage.</w:t>
      </w:r>
    </w:p>
    <w:p w14:paraId="2F24CF5F" w14:textId="77777777" w:rsidR="007C3301" w:rsidRPr="00020E40" w:rsidRDefault="007C3301" w:rsidP="007C3301">
      <w:pPr>
        <w:pStyle w:val="Default"/>
        <w:rPr>
          <w:sz w:val="28"/>
          <w:szCs w:val="28"/>
        </w:rPr>
      </w:pPr>
    </w:p>
    <w:p w14:paraId="32344980" w14:textId="77777777" w:rsidR="007C3301" w:rsidRPr="00020E40" w:rsidRDefault="007C3301" w:rsidP="007C3301">
      <w:pPr>
        <w:pStyle w:val="Default"/>
      </w:pPr>
      <w:r w:rsidRPr="00020E40">
        <w:t xml:space="preserve">We will be alert if parents and students ‘stories’ differ in any way </w:t>
      </w:r>
      <w:r w:rsidR="00020E40" w:rsidRPr="00020E40">
        <w:t>e.g.,</w:t>
      </w:r>
      <w:r w:rsidRPr="00020E40">
        <w:t xml:space="preserve"> with regards to how an injury was caused and will ensure this is noted and shared with other agencies as appropriate.</w:t>
      </w:r>
    </w:p>
    <w:p w14:paraId="1AF4931C" w14:textId="77777777" w:rsidR="007C3301" w:rsidRPr="00020E40" w:rsidRDefault="007C3301" w:rsidP="007C3301">
      <w:pPr>
        <w:pStyle w:val="Default"/>
      </w:pPr>
    </w:p>
    <w:p w14:paraId="33BC6A52" w14:textId="77777777" w:rsidR="007C3301" w:rsidRPr="00020E40" w:rsidRDefault="007C3301" w:rsidP="007C3301">
      <w:pPr>
        <w:pStyle w:val="Default"/>
      </w:pPr>
      <w:r w:rsidRPr="00020E40">
        <w:t>If parents have any queri</w:t>
      </w:r>
      <w:r w:rsidR="002A0C00" w:rsidRPr="00020E40">
        <w:t xml:space="preserve">es regarding </w:t>
      </w:r>
      <w:r w:rsidR="00D008F8" w:rsidRPr="00020E40">
        <w:t>safeguarding,</w:t>
      </w:r>
      <w:r w:rsidR="002A0C00" w:rsidRPr="00020E40">
        <w:t xml:space="preserve"> they are encouraged to</w:t>
      </w:r>
      <w:r w:rsidRPr="00020E40">
        <w:t xml:space="preserve"> contact a DSL.</w:t>
      </w:r>
    </w:p>
    <w:p w14:paraId="5E479AC3" w14:textId="77777777" w:rsidR="007C3301" w:rsidRPr="00020E40" w:rsidRDefault="007C3301" w:rsidP="007C3301">
      <w:pPr>
        <w:pStyle w:val="Default"/>
        <w:rPr>
          <w:sz w:val="28"/>
          <w:szCs w:val="28"/>
        </w:rPr>
      </w:pPr>
    </w:p>
    <w:p w14:paraId="7C0915E9" w14:textId="714A675B" w:rsidR="006E1471" w:rsidRPr="00020E40" w:rsidRDefault="006E1471" w:rsidP="00FD76BB">
      <w:pPr>
        <w:pStyle w:val="Default"/>
        <w:spacing w:after="240"/>
      </w:pPr>
      <w:r w:rsidRPr="00020E40">
        <w:t>If the co</w:t>
      </w:r>
      <w:r w:rsidR="008E3A3D" w:rsidRPr="00020E40">
        <w:t xml:space="preserve">ncern is low level and can be dealt with through the pastoral support in school </w:t>
      </w:r>
      <w:r w:rsidR="00375CA2" w:rsidRPr="00020E40">
        <w:t>a</w:t>
      </w:r>
      <w:r w:rsidRPr="00020E40">
        <w:t xml:space="preserve"> DSL will initiate </w:t>
      </w:r>
      <w:r w:rsidR="00450F3A">
        <w:rPr>
          <w:color w:val="4EA72E"/>
        </w:rPr>
        <w:t>family help at a community level.</w:t>
      </w:r>
    </w:p>
    <w:p w14:paraId="039A7B24" w14:textId="77777777" w:rsidR="006E1471" w:rsidRPr="00020E40" w:rsidRDefault="00D24544">
      <w:pPr>
        <w:pStyle w:val="Default"/>
        <w:numPr>
          <w:ilvl w:val="0"/>
          <w:numId w:val="13"/>
        </w:numPr>
      </w:pPr>
      <w:r w:rsidRPr="00020E40">
        <w:t>Use a restorative approach and e</w:t>
      </w:r>
      <w:r w:rsidR="006E1471" w:rsidRPr="00020E40">
        <w:t>ngage with the parents/carers as soon as possible (unless the situation is so serious that would put the student at increased risk.) We then can evidence quick action was taken and the length of time of involvement.</w:t>
      </w:r>
    </w:p>
    <w:p w14:paraId="5872D258" w14:textId="77777777" w:rsidR="006E1471" w:rsidRPr="00020E40" w:rsidRDefault="006E1471">
      <w:pPr>
        <w:pStyle w:val="Default"/>
        <w:numPr>
          <w:ilvl w:val="0"/>
          <w:numId w:val="13"/>
        </w:numPr>
      </w:pPr>
      <w:r w:rsidRPr="00020E40">
        <w:t>We will invite the parents/carers into school for a meeting to demonstrate professional concerns and discuss a supportive working partnership for the best interests of the student (</w:t>
      </w:r>
      <w:r w:rsidR="00020E40" w:rsidRPr="00020E40">
        <w:t>e.g.,</w:t>
      </w:r>
      <w:r w:rsidRPr="00020E40">
        <w:t xml:space="preserve"> breakfast club, additional in school support</w:t>
      </w:r>
      <w:r w:rsidR="00F71117" w:rsidRPr="00020E40">
        <w:t>, signposting to Family or Youth hubs</w:t>
      </w:r>
      <w:r w:rsidRPr="00020E40">
        <w:t>)</w:t>
      </w:r>
      <w:r w:rsidR="00D049A5" w:rsidRPr="00020E40">
        <w:t xml:space="preserve"> and create a plan of </w:t>
      </w:r>
      <w:r w:rsidR="00F71117" w:rsidRPr="00020E40">
        <w:t>action</w:t>
      </w:r>
      <w:r w:rsidR="00D049A5" w:rsidRPr="00020E40">
        <w:t>.</w:t>
      </w:r>
    </w:p>
    <w:p w14:paraId="47FC51A2" w14:textId="77777777" w:rsidR="006E1471" w:rsidRPr="00020E40" w:rsidRDefault="006E1471">
      <w:pPr>
        <w:pStyle w:val="Default"/>
        <w:numPr>
          <w:ilvl w:val="0"/>
          <w:numId w:val="13"/>
        </w:numPr>
      </w:pPr>
      <w:r w:rsidRPr="00020E40">
        <w:t>At this meeting we will discuss the plan of next action should the situation not improve</w:t>
      </w:r>
      <w:r w:rsidR="00410A21" w:rsidRPr="00020E40">
        <w:t xml:space="preserve"> and offer signposting to other local services</w:t>
      </w:r>
      <w:r w:rsidRPr="00020E40">
        <w:t>.</w:t>
      </w:r>
    </w:p>
    <w:p w14:paraId="35D4A19F" w14:textId="77777777" w:rsidR="006E1471" w:rsidRPr="00020E40" w:rsidRDefault="006E1471">
      <w:pPr>
        <w:pStyle w:val="Default"/>
        <w:numPr>
          <w:ilvl w:val="0"/>
          <w:numId w:val="13"/>
        </w:numPr>
      </w:pPr>
      <w:r w:rsidRPr="00020E40">
        <w:t xml:space="preserve">We will record all contacts with the family, </w:t>
      </w:r>
      <w:r w:rsidR="00020E40" w:rsidRPr="00020E40">
        <w:t>dates,</w:t>
      </w:r>
      <w:r w:rsidRPr="00020E40">
        <w:t xml:space="preserve"> and times, including </w:t>
      </w:r>
      <w:r w:rsidR="00CB5CB2" w:rsidRPr="00020E40">
        <w:t>phone calls</w:t>
      </w:r>
      <w:r w:rsidRPr="00020E40">
        <w:t>/letters.</w:t>
      </w:r>
    </w:p>
    <w:p w14:paraId="39492E93" w14:textId="77777777" w:rsidR="006E1471" w:rsidRPr="00020E40" w:rsidRDefault="006E1471">
      <w:pPr>
        <w:pStyle w:val="Default"/>
        <w:numPr>
          <w:ilvl w:val="0"/>
          <w:numId w:val="13"/>
        </w:numPr>
      </w:pPr>
      <w:r w:rsidRPr="00020E40">
        <w:t>We will then monitor the student closely - behaviour/concerns/interaction with peers and parents/academic progress etc. This will demonstrate the frequency of concerns and help to build patterns.</w:t>
      </w:r>
    </w:p>
    <w:p w14:paraId="478C80C3" w14:textId="77777777" w:rsidR="00410A21" w:rsidRPr="00020E40" w:rsidRDefault="00410A21" w:rsidP="006E1471">
      <w:pPr>
        <w:pStyle w:val="Default"/>
        <w:rPr>
          <w:sz w:val="28"/>
          <w:szCs w:val="28"/>
        </w:rPr>
      </w:pPr>
    </w:p>
    <w:p w14:paraId="74349DFD" w14:textId="21B18C50" w:rsidR="006E1471" w:rsidRPr="00020E40" w:rsidRDefault="00410A21" w:rsidP="006E1471">
      <w:pPr>
        <w:pStyle w:val="Default"/>
        <w:rPr>
          <w:color w:val="auto"/>
        </w:rPr>
      </w:pPr>
      <w:r w:rsidRPr="00020E40">
        <w:rPr>
          <w:color w:val="auto"/>
        </w:rPr>
        <w:t xml:space="preserve">If necessary, the school will assess </w:t>
      </w:r>
      <w:r w:rsidRPr="00F36F6D">
        <w:rPr>
          <w:color w:val="auto"/>
        </w:rPr>
        <w:t>using the Signs of Safety framework</w:t>
      </w:r>
      <w:r w:rsidRPr="00020E40">
        <w:rPr>
          <w:color w:val="FF0000"/>
        </w:rPr>
        <w:t xml:space="preserve"> </w:t>
      </w:r>
      <w:r w:rsidRPr="00020E40">
        <w:rPr>
          <w:color w:val="auto"/>
        </w:rPr>
        <w:t xml:space="preserve">– </w:t>
      </w:r>
      <w:r w:rsidR="00020E40">
        <w:rPr>
          <w:color w:val="auto"/>
        </w:rPr>
        <w:t>W</w:t>
      </w:r>
      <w:r w:rsidRPr="00020E40">
        <w:rPr>
          <w:color w:val="auto"/>
        </w:rPr>
        <w:t xml:space="preserve">hat are we worried </w:t>
      </w:r>
      <w:r w:rsidR="00020E40" w:rsidRPr="00020E40">
        <w:rPr>
          <w:color w:val="auto"/>
        </w:rPr>
        <w:t>about?</w:t>
      </w:r>
      <w:r w:rsidRPr="00020E40">
        <w:rPr>
          <w:color w:val="auto"/>
        </w:rPr>
        <w:t xml:space="preserve"> </w:t>
      </w:r>
      <w:r w:rsidR="00020E40">
        <w:rPr>
          <w:color w:val="auto"/>
        </w:rPr>
        <w:t>W</w:t>
      </w:r>
      <w:r w:rsidRPr="00020E40">
        <w:rPr>
          <w:color w:val="auto"/>
        </w:rPr>
        <w:t xml:space="preserve">hat’s working well? </w:t>
      </w:r>
      <w:r w:rsidR="00020E40">
        <w:rPr>
          <w:color w:val="auto"/>
        </w:rPr>
        <w:t>W</w:t>
      </w:r>
      <w:r w:rsidRPr="00020E40">
        <w:rPr>
          <w:color w:val="auto"/>
        </w:rPr>
        <w:t>hat needs to happen? and then scaling.</w:t>
      </w:r>
    </w:p>
    <w:p w14:paraId="219DFB5B" w14:textId="77777777" w:rsidR="001A6D61" w:rsidRPr="00020E40" w:rsidRDefault="001A6D61" w:rsidP="0090415B">
      <w:pPr>
        <w:pStyle w:val="Default"/>
        <w:rPr>
          <w:b/>
          <w:bCs/>
          <w:color w:val="auto"/>
        </w:rPr>
      </w:pPr>
    </w:p>
    <w:p w14:paraId="44C0A30E" w14:textId="77777777" w:rsidR="0015487A" w:rsidRPr="00020E40" w:rsidRDefault="0015487A" w:rsidP="0090415B">
      <w:pPr>
        <w:pStyle w:val="Default"/>
        <w:rPr>
          <w:bCs/>
          <w:color w:val="auto"/>
        </w:rPr>
      </w:pPr>
      <w:r w:rsidRPr="00020E40">
        <w:rPr>
          <w:bCs/>
          <w:color w:val="auto"/>
        </w:rPr>
        <w:t>If school needs further help</w:t>
      </w:r>
      <w:r w:rsidR="00C14260" w:rsidRPr="00020E40">
        <w:rPr>
          <w:bCs/>
          <w:color w:val="auto"/>
        </w:rPr>
        <w:t xml:space="preserve"> </w:t>
      </w:r>
      <w:r w:rsidR="009E2111" w:rsidRPr="00020E40">
        <w:rPr>
          <w:bCs/>
          <w:color w:val="auto"/>
        </w:rPr>
        <w:t>(</w:t>
      </w:r>
      <w:r w:rsidR="00020E40" w:rsidRPr="00020E40">
        <w:rPr>
          <w:bCs/>
          <w:color w:val="auto"/>
        </w:rPr>
        <w:t>i.e.,</w:t>
      </w:r>
      <w:r w:rsidRPr="00020E40">
        <w:rPr>
          <w:bCs/>
          <w:color w:val="auto"/>
        </w:rPr>
        <w:t xml:space="preserve"> move </w:t>
      </w:r>
      <w:r w:rsidR="00671CD9" w:rsidRPr="00020E40">
        <w:rPr>
          <w:bCs/>
          <w:color w:val="auto"/>
        </w:rPr>
        <w:t>up the continuum</w:t>
      </w:r>
      <w:r w:rsidRPr="00020E40">
        <w:rPr>
          <w:bCs/>
          <w:color w:val="auto"/>
        </w:rPr>
        <w:t>) other agencies</w:t>
      </w:r>
      <w:r w:rsidR="004626CA" w:rsidRPr="00020E40">
        <w:rPr>
          <w:bCs/>
          <w:color w:val="auto"/>
        </w:rPr>
        <w:t>/</w:t>
      </w:r>
      <w:r w:rsidR="002B2BB6" w:rsidRPr="00020E40">
        <w:rPr>
          <w:bCs/>
          <w:color w:val="auto"/>
        </w:rPr>
        <w:t xml:space="preserve"> link worker</w:t>
      </w:r>
      <w:r w:rsidRPr="00020E40">
        <w:rPr>
          <w:bCs/>
          <w:color w:val="auto"/>
        </w:rPr>
        <w:t xml:space="preserve"> will be contacted and if issues escalate the </w:t>
      </w:r>
      <w:r w:rsidR="002B2BB6" w:rsidRPr="00020E40">
        <w:rPr>
          <w:bCs/>
          <w:color w:val="auto"/>
        </w:rPr>
        <w:t>social worker</w:t>
      </w:r>
      <w:r w:rsidR="0002499F" w:rsidRPr="00020E40">
        <w:rPr>
          <w:bCs/>
          <w:color w:val="auto"/>
        </w:rPr>
        <w:t xml:space="preserve"> link workers </w:t>
      </w:r>
      <w:r w:rsidR="002B2BB6" w:rsidRPr="00020E40">
        <w:rPr>
          <w:bCs/>
          <w:color w:val="auto"/>
        </w:rPr>
        <w:t>can be contacted or</w:t>
      </w:r>
      <w:r w:rsidRPr="00020E40">
        <w:rPr>
          <w:bCs/>
          <w:color w:val="auto"/>
        </w:rPr>
        <w:t xml:space="preserve"> </w:t>
      </w:r>
      <w:r w:rsidR="0002499F" w:rsidRPr="00020E40">
        <w:rPr>
          <w:bCs/>
          <w:color w:val="auto"/>
        </w:rPr>
        <w:t xml:space="preserve">if </w:t>
      </w:r>
      <w:r w:rsidR="00D008F8" w:rsidRPr="00020E40">
        <w:rPr>
          <w:bCs/>
          <w:color w:val="auto"/>
        </w:rPr>
        <w:t>necessary,</w:t>
      </w:r>
      <w:r w:rsidR="0002499F" w:rsidRPr="00020E40">
        <w:rPr>
          <w:bCs/>
          <w:color w:val="auto"/>
        </w:rPr>
        <w:t xml:space="preserve"> </w:t>
      </w:r>
      <w:r w:rsidRPr="00020E40">
        <w:rPr>
          <w:bCs/>
          <w:color w:val="auto"/>
        </w:rPr>
        <w:t xml:space="preserve">a referral made </w:t>
      </w:r>
      <w:r w:rsidR="002B2BB6" w:rsidRPr="00020E40">
        <w:rPr>
          <w:bCs/>
          <w:color w:val="auto"/>
        </w:rPr>
        <w:t>to social care</w:t>
      </w:r>
      <w:r w:rsidR="00020E40">
        <w:rPr>
          <w:bCs/>
          <w:color w:val="auto"/>
        </w:rPr>
        <w:t xml:space="preserve"> </w:t>
      </w:r>
      <w:r w:rsidR="002B2BB6" w:rsidRPr="00020E40">
        <w:rPr>
          <w:bCs/>
          <w:color w:val="auto"/>
        </w:rPr>
        <w:t>/</w:t>
      </w:r>
      <w:r w:rsidR="00020E40">
        <w:rPr>
          <w:bCs/>
          <w:color w:val="auto"/>
        </w:rPr>
        <w:t xml:space="preserve"> </w:t>
      </w:r>
      <w:r w:rsidR="002B2BB6" w:rsidRPr="00020E40">
        <w:rPr>
          <w:bCs/>
          <w:color w:val="auto"/>
        </w:rPr>
        <w:t xml:space="preserve">MASH </w:t>
      </w:r>
    </w:p>
    <w:p w14:paraId="2D3C377D" w14:textId="77777777" w:rsidR="00910DCF" w:rsidRPr="00020E40" w:rsidRDefault="00910DCF" w:rsidP="0090415B">
      <w:pPr>
        <w:pStyle w:val="Default"/>
        <w:rPr>
          <w:bCs/>
          <w:color w:val="auto"/>
        </w:rPr>
      </w:pPr>
    </w:p>
    <w:p w14:paraId="7A29835C" w14:textId="77777777" w:rsidR="00910DCF" w:rsidRPr="00020E40" w:rsidRDefault="00910DCF" w:rsidP="0090415B">
      <w:pPr>
        <w:pStyle w:val="Default"/>
        <w:rPr>
          <w:bCs/>
          <w:color w:val="auto"/>
        </w:rPr>
      </w:pPr>
      <w:r w:rsidRPr="00020E40">
        <w:rPr>
          <w:bCs/>
          <w:color w:val="auto"/>
        </w:rPr>
        <w:t xml:space="preserve">Risk assessments may be required in certain circumstances </w:t>
      </w:r>
      <w:r w:rsidR="00020E40" w:rsidRPr="00020E40">
        <w:rPr>
          <w:bCs/>
          <w:color w:val="auto"/>
        </w:rPr>
        <w:t>e.g.,</w:t>
      </w:r>
      <w:r w:rsidRPr="00020E40">
        <w:rPr>
          <w:bCs/>
          <w:color w:val="auto"/>
        </w:rPr>
        <w:t xml:space="preserve"> HSB. </w:t>
      </w:r>
      <w:r w:rsidR="00F71117" w:rsidRPr="00020E40">
        <w:rPr>
          <w:bCs/>
          <w:color w:val="auto"/>
        </w:rPr>
        <w:t xml:space="preserve">Templates are available on WSCP </w:t>
      </w:r>
      <w:r w:rsidR="00020E40" w:rsidRPr="00020E40">
        <w:rPr>
          <w:bCs/>
          <w:color w:val="auto"/>
        </w:rPr>
        <w:t>website,</w:t>
      </w:r>
      <w:r w:rsidR="00F71117" w:rsidRPr="00020E40">
        <w:rPr>
          <w:bCs/>
          <w:color w:val="auto"/>
        </w:rPr>
        <w:t xml:space="preserve"> and we </w:t>
      </w:r>
      <w:r w:rsidRPr="00020E40">
        <w:rPr>
          <w:bCs/>
          <w:color w:val="auto"/>
        </w:rPr>
        <w:t>may wish to consult with other agencies for additional support and input.</w:t>
      </w:r>
    </w:p>
    <w:p w14:paraId="25A14F2B" w14:textId="77777777" w:rsidR="00D02211" w:rsidRPr="00020E40" w:rsidRDefault="00D02211" w:rsidP="0090415B">
      <w:pPr>
        <w:pStyle w:val="Default"/>
        <w:rPr>
          <w:bCs/>
          <w:color w:val="auto"/>
        </w:rPr>
      </w:pPr>
    </w:p>
    <w:p w14:paraId="3866EA15" w14:textId="77777777" w:rsidR="0096258E" w:rsidRPr="009033DD" w:rsidRDefault="0096258E" w:rsidP="0090415B">
      <w:pPr>
        <w:pStyle w:val="Default"/>
        <w:rPr>
          <w:bCs/>
          <w:color w:val="auto"/>
        </w:rPr>
      </w:pPr>
      <w:r w:rsidRPr="00020E40">
        <w:rPr>
          <w:bCs/>
          <w:color w:val="auto"/>
        </w:rPr>
        <w:t xml:space="preserve">The Wakefield Neglect toolkit will be considered in any cases </w:t>
      </w:r>
      <w:r w:rsidRPr="009033DD">
        <w:rPr>
          <w:bCs/>
          <w:color w:val="auto"/>
        </w:rPr>
        <w:t>of Neglect</w:t>
      </w:r>
      <w:r w:rsidR="00855D49" w:rsidRPr="009033DD">
        <w:rPr>
          <w:bCs/>
          <w:color w:val="auto"/>
        </w:rPr>
        <w:t xml:space="preserve"> and referred to in our records/referrals</w:t>
      </w:r>
    </w:p>
    <w:p w14:paraId="5F2EE9B7" w14:textId="77777777" w:rsidR="0096258E" w:rsidRPr="00DD30B8" w:rsidRDefault="009D7152" w:rsidP="0090415B">
      <w:pPr>
        <w:pStyle w:val="Default"/>
        <w:rPr>
          <w:rStyle w:val="Hyperlink"/>
          <w:rFonts w:ascii="Calibri" w:eastAsia="Calibri" w:hAnsi="Calibri" w:cs="Times New Roman"/>
          <w:b/>
          <w:bCs/>
          <w:lang w:eastAsia="en-US"/>
        </w:rPr>
      </w:pPr>
      <w:hyperlink r:id="rId161" w:history="1">
        <w:r w:rsidR="00374C37" w:rsidRPr="00DD30B8">
          <w:rPr>
            <w:rStyle w:val="Hyperlink"/>
            <w:rFonts w:ascii="Calibri" w:eastAsia="Calibri" w:hAnsi="Calibri" w:cs="Times New Roman"/>
            <w:b/>
            <w:bCs/>
            <w:lang w:eastAsia="en-US"/>
          </w:rPr>
          <w:t>Neglect • Wakefield Safeguarding Children (wakefieldscp.org.uk)</w:t>
        </w:r>
      </w:hyperlink>
    </w:p>
    <w:p w14:paraId="25C8F344" w14:textId="77777777" w:rsidR="00374C37" w:rsidRDefault="00374C37" w:rsidP="0090415B">
      <w:pPr>
        <w:pStyle w:val="Default"/>
        <w:rPr>
          <w:bCs/>
          <w:color w:val="auto"/>
          <w:sz w:val="22"/>
          <w:szCs w:val="22"/>
        </w:rPr>
      </w:pPr>
    </w:p>
    <w:p w14:paraId="29292CC1" w14:textId="77777777" w:rsidR="00C14260" w:rsidRDefault="00C14260" w:rsidP="0090415B">
      <w:pPr>
        <w:pStyle w:val="Default"/>
        <w:rPr>
          <w:b/>
          <w:bCs/>
          <w:color w:val="auto"/>
        </w:rPr>
      </w:pPr>
      <w:r w:rsidRPr="00020E40">
        <w:rPr>
          <w:b/>
          <w:bCs/>
          <w:color w:val="auto"/>
        </w:rPr>
        <w:t>It is important to continually reassess concerns if there are no improvements</w:t>
      </w:r>
      <w:r w:rsidR="00D049A5" w:rsidRPr="00020E40">
        <w:rPr>
          <w:b/>
          <w:bCs/>
          <w:color w:val="auto"/>
        </w:rPr>
        <w:t xml:space="preserve"> and follow the escalation process if required.</w:t>
      </w:r>
    </w:p>
    <w:p w14:paraId="2C4489A1" w14:textId="77777777" w:rsidR="000E073F" w:rsidRDefault="000E073F" w:rsidP="0090415B">
      <w:pPr>
        <w:pStyle w:val="Default"/>
        <w:rPr>
          <w:b/>
          <w:bCs/>
          <w:color w:val="auto"/>
        </w:rPr>
      </w:pPr>
    </w:p>
    <w:p w14:paraId="2D065364" w14:textId="0EE28FAD" w:rsidR="000E073F" w:rsidRDefault="000E073F" w:rsidP="0090415B">
      <w:pPr>
        <w:pStyle w:val="Default"/>
        <w:rPr>
          <w:b/>
          <w:bCs/>
          <w:color w:val="4EA72E"/>
        </w:rPr>
      </w:pPr>
      <w:r>
        <w:rPr>
          <w:b/>
          <w:bCs/>
          <w:color w:val="4EA72E"/>
        </w:rPr>
        <w:t xml:space="preserve">Families are likely to be involved at all levels of need, if it is safe to do so.  This will be known as Family Networking or Family </w:t>
      </w:r>
      <w:r w:rsidR="00EE7D93">
        <w:rPr>
          <w:b/>
          <w:bCs/>
          <w:color w:val="4EA72E"/>
        </w:rPr>
        <w:t>G</w:t>
      </w:r>
      <w:r>
        <w:rPr>
          <w:b/>
          <w:bCs/>
          <w:color w:val="4EA72E"/>
        </w:rPr>
        <w:t xml:space="preserve">roup </w:t>
      </w:r>
      <w:r w:rsidR="00EE7D93">
        <w:rPr>
          <w:b/>
          <w:bCs/>
          <w:color w:val="4EA72E"/>
        </w:rPr>
        <w:t>D</w:t>
      </w:r>
      <w:r>
        <w:rPr>
          <w:b/>
          <w:bCs/>
          <w:color w:val="4EA72E"/>
        </w:rPr>
        <w:t xml:space="preserve">ecision </w:t>
      </w:r>
      <w:r w:rsidR="00EE7D93">
        <w:rPr>
          <w:b/>
          <w:bCs/>
          <w:color w:val="4EA72E"/>
        </w:rPr>
        <w:t>M</w:t>
      </w:r>
      <w:r>
        <w:rPr>
          <w:b/>
          <w:bCs/>
          <w:color w:val="4EA72E"/>
        </w:rPr>
        <w:t>aking.</w:t>
      </w:r>
    </w:p>
    <w:p w14:paraId="2BA6B2AB" w14:textId="77777777" w:rsidR="00D049A5" w:rsidRDefault="00D049A5" w:rsidP="0090415B">
      <w:pPr>
        <w:pStyle w:val="Default"/>
        <w:rPr>
          <w:b/>
          <w:bCs/>
          <w:color w:val="auto"/>
          <w:sz w:val="22"/>
          <w:szCs w:val="22"/>
        </w:rPr>
      </w:pPr>
    </w:p>
    <w:p w14:paraId="352119B2" w14:textId="5A3F822E" w:rsidR="006E1471" w:rsidRDefault="00BB5CB0" w:rsidP="0090415B">
      <w:pPr>
        <w:pStyle w:val="Default"/>
        <w:rPr>
          <w:b/>
          <w:bCs/>
          <w:color w:val="auto"/>
          <w:u w:val="single"/>
        </w:rPr>
      </w:pPr>
      <w:r>
        <w:rPr>
          <w:b/>
          <w:bCs/>
          <w:color w:val="auto"/>
          <w:u w:val="single"/>
        </w:rPr>
        <w:t>Dealing with D</w:t>
      </w:r>
      <w:r w:rsidR="00C33443">
        <w:rPr>
          <w:b/>
          <w:bCs/>
          <w:color w:val="auto"/>
          <w:u w:val="single"/>
        </w:rPr>
        <w:t>isclosures</w:t>
      </w:r>
      <w:r w:rsidR="00BB725F">
        <w:rPr>
          <w:b/>
          <w:bCs/>
          <w:color w:val="auto"/>
          <w:u w:val="single"/>
        </w:rPr>
        <w:t xml:space="preserve">/ </w:t>
      </w:r>
      <w:r w:rsidR="001B54EA">
        <w:rPr>
          <w:b/>
          <w:bCs/>
          <w:color w:val="auto"/>
          <w:u w:val="single"/>
        </w:rPr>
        <w:t>Reports of Abuse</w:t>
      </w:r>
    </w:p>
    <w:p w14:paraId="51E397C2" w14:textId="77777777" w:rsidR="00C33443" w:rsidRPr="006E1471" w:rsidRDefault="00C33443" w:rsidP="0090415B">
      <w:pPr>
        <w:pStyle w:val="Default"/>
        <w:rPr>
          <w:color w:val="auto"/>
          <w:sz w:val="22"/>
          <w:szCs w:val="22"/>
          <w:u w:val="single"/>
        </w:rPr>
      </w:pPr>
    </w:p>
    <w:p w14:paraId="2341BC01" w14:textId="77777777" w:rsidR="008D20AC" w:rsidRPr="00020E40" w:rsidRDefault="008D20AC" w:rsidP="0090415B">
      <w:pPr>
        <w:pStyle w:val="CM148"/>
      </w:pPr>
      <w:r w:rsidRPr="00020E40">
        <w:t>It takes a lot of courage for a child to disclose that they</w:t>
      </w:r>
      <w:r w:rsidR="00126556" w:rsidRPr="00020E40">
        <w:t xml:space="preserve"> or their peers</w:t>
      </w:r>
      <w:r w:rsidRPr="00020E40">
        <w:t xml:space="preserve"> are being abused. The</w:t>
      </w:r>
      <w:r w:rsidR="000204C5" w:rsidRPr="00020E40">
        <w:t>re are many reasons why they may be blocked from telling including -they</w:t>
      </w:r>
      <w:r w:rsidRPr="00020E40">
        <w:t xml:space="preserve"> may </w:t>
      </w:r>
      <w:r w:rsidR="00D049A5" w:rsidRPr="00020E40">
        <w:t xml:space="preserve">think it is normal, </w:t>
      </w:r>
      <w:r w:rsidRPr="00020E40">
        <w:t>feel ashamed, particularly if the abuse is sexual</w:t>
      </w:r>
      <w:r w:rsidR="00DE323A" w:rsidRPr="00020E40">
        <w:t>;</w:t>
      </w:r>
      <w:r w:rsidRPr="00020E40">
        <w:t xml:space="preserve"> their abuser may have threatened what will happen if they tell</w:t>
      </w:r>
      <w:r w:rsidR="00DE323A" w:rsidRPr="00020E40">
        <w:t>;</w:t>
      </w:r>
      <w:r w:rsidRPr="00020E40">
        <w:t xml:space="preserve"> they may have lost all trust in </w:t>
      </w:r>
      <w:r w:rsidRPr="00394A96">
        <w:rPr>
          <w:color w:val="000000"/>
        </w:rPr>
        <w:t>adults</w:t>
      </w:r>
      <w:r w:rsidR="00A2708A" w:rsidRPr="00394A96">
        <w:rPr>
          <w:color w:val="000000"/>
        </w:rPr>
        <w:t>, they may want to protect the abuser</w:t>
      </w:r>
      <w:r w:rsidR="00DE323A" w:rsidRPr="00394A96">
        <w:rPr>
          <w:color w:val="000000"/>
        </w:rPr>
        <w:t>;</w:t>
      </w:r>
      <w:r w:rsidRPr="00394A96">
        <w:rPr>
          <w:color w:val="000000"/>
        </w:rPr>
        <w:t xml:space="preserve"> or</w:t>
      </w:r>
      <w:r w:rsidRPr="00020E40">
        <w:t xml:space="preserve"> they may believe, or have been told, that the abuse is their own fault. </w:t>
      </w:r>
    </w:p>
    <w:p w14:paraId="2BD633A1" w14:textId="77777777" w:rsidR="001A6D61" w:rsidRPr="00020E40" w:rsidRDefault="001A6D61" w:rsidP="0090415B">
      <w:pPr>
        <w:pStyle w:val="CM2"/>
        <w:spacing w:line="240" w:lineRule="auto"/>
      </w:pPr>
    </w:p>
    <w:p w14:paraId="538762FB" w14:textId="1C8BBE52" w:rsidR="008F7B08" w:rsidRPr="00020E40" w:rsidRDefault="008D20AC" w:rsidP="008F7B08">
      <w:pPr>
        <w:pStyle w:val="Default"/>
        <w:rPr>
          <w:color w:val="FF0000"/>
        </w:rPr>
      </w:pPr>
      <w:r w:rsidRPr="00020E40">
        <w:t xml:space="preserve">If a pupil talks to </w:t>
      </w:r>
      <w:r w:rsidR="00026324" w:rsidRPr="00020E40">
        <w:t>a member of staff</w:t>
      </w:r>
      <w:r w:rsidRPr="00020E40">
        <w:t xml:space="preserve"> about any ris</w:t>
      </w:r>
      <w:r w:rsidR="00026324" w:rsidRPr="00020E40">
        <w:t>ks to their safety or wellbeing, the staff member will need to let the pupil</w:t>
      </w:r>
      <w:r w:rsidRPr="00020E40">
        <w:t xml:space="preserve"> know that </w:t>
      </w:r>
      <w:r w:rsidR="00026324" w:rsidRPr="00020E40">
        <w:t>they</w:t>
      </w:r>
      <w:r w:rsidRPr="00020E40">
        <w:t xml:space="preserve"> must pass the information on – </w:t>
      </w:r>
      <w:r w:rsidR="00026324" w:rsidRPr="00020E40">
        <w:t>staff</w:t>
      </w:r>
      <w:r w:rsidRPr="00020E40">
        <w:t xml:space="preserve"> are not allowed to keep secrets. The point at which </w:t>
      </w:r>
      <w:r w:rsidR="00026324" w:rsidRPr="00020E40">
        <w:t>they tell the pupil this</w:t>
      </w:r>
      <w:r w:rsidR="00C618D4" w:rsidRPr="00020E40">
        <w:t xml:space="preserve"> is a matter </w:t>
      </w:r>
      <w:r w:rsidRPr="00020E40">
        <w:t xml:space="preserve">for professional judgement. If </w:t>
      </w:r>
      <w:r w:rsidR="00026324" w:rsidRPr="00020E40">
        <w:t>they</w:t>
      </w:r>
      <w:r w:rsidRPr="00020E40">
        <w:t xml:space="preserve"> jump in immediately the pupil may think that </w:t>
      </w:r>
      <w:r w:rsidR="00026324" w:rsidRPr="00020E40">
        <w:t>they</w:t>
      </w:r>
      <w:r w:rsidRPr="00020E40">
        <w:t xml:space="preserve"> do not want to listen, if </w:t>
      </w:r>
      <w:r w:rsidR="00026324" w:rsidRPr="00020E40">
        <w:t>left unti</w:t>
      </w:r>
      <w:r w:rsidRPr="00020E40">
        <w:t xml:space="preserve">l the very end of the conversation, the pupil may feel </w:t>
      </w:r>
      <w:r w:rsidR="00026324" w:rsidRPr="00020E40">
        <w:t>that they have been misled</w:t>
      </w:r>
      <w:r w:rsidRPr="00020E40">
        <w:t xml:space="preserve"> into revealing more than they would have otherwise. </w:t>
      </w:r>
      <w:r w:rsidR="00F36F6D">
        <w:rPr>
          <w:color w:val="FF0000"/>
        </w:rPr>
        <w:br/>
      </w:r>
    </w:p>
    <w:p w14:paraId="0BED1991" w14:textId="77AC7055" w:rsidR="008F7B08" w:rsidRDefault="008F7B08" w:rsidP="008F7B08">
      <w:pPr>
        <w:pStyle w:val="Default"/>
      </w:pPr>
      <w:r w:rsidRPr="00020E40">
        <w:t xml:space="preserve">Bear in mind that in some cases children may tell ‘half a truth’ to test out how information may be handled by the listener. Children can also withdraw </w:t>
      </w:r>
      <w:r w:rsidR="002A0C00" w:rsidRPr="00020E40">
        <w:t xml:space="preserve">truthful </w:t>
      </w:r>
      <w:r w:rsidRPr="00020E40">
        <w:t>disclosures later</w:t>
      </w:r>
      <w:r w:rsidR="002A0C00" w:rsidRPr="00020E40">
        <w:t xml:space="preserve"> in the process</w:t>
      </w:r>
      <w:r w:rsidRPr="00020E40">
        <w:t xml:space="preserve"> if they feel things h</w:t>
      </w:r>
      <w:r w:rsidR="00A23586" w:rsidRPr="00020E40">
        <w:t xml:space="preserve">ave gotten out of their control. </w:t>
      </w:r>
      <w:r w:rsidRPr="00020E40">
        <w:t xml:space="preserve"> Effective communication and relationship building with children will help in these situations.</w:t>
      </w:r>
    </w:p>
    <w:p w14:paraId="21FA961C" w14:textId="77777777" w:rsidR="00A2708A" w:rsidRPr="00394A96" w:rsidRDefault="00A2708A" w:rsidP="008F7B08">
      <w:pPr>
        <w:pStyle w:val="Default"/>
      </w:pPr>
    </w:p>
    <w:p w14:paraId="255D801F" w14:textId="02913888" w:rsidR="00A2708A" w:rsidRPr="00394A96" w:rsidRDefault="00A2708A" w:rsidP="008F7B08">
      <w:pPr>
        <w:pStyle w:val="Default"/>
        <w:rPr>
          <w:sz w:val="28"/>
          <w:szCs w:val="28"/>
        </w:rPr>
      </w:pPr>
      <w:r w:rsidRPr="00394A96">
        <w:t xml:space="preserve">If a student is reluctant to </w:t>
      </w:r>
      <w:r w:rsidR="00410497" w:rsidRPr="00394A96">
        <w:t>say what is wrong,</w:t>
      </w:r>
      <w:r w:rsidRPr="00394A96">
        <w:t xml:space="preserve"> offer reassurances, suggest other staff members to speak to and/or signpost to other external helplines e.g. </w:t>
      </w:r>
      <w:r w:rsidR="00F36F6D">
        <w:t>C</w:t>
      </w:r>
      <w:r w:rsidRPr="00394A96">
        <w:t>hildline.</w:t>
      </w:r>
    </w:p>
    <w:p w14:paraId="0F08F7D6" w14:textId="77777777" w:rsidR="008D20AC" w:rsidRPr="00020E40" w:rsidRDefault="008D20AC" w:rsidP="0090415B">
      <w:pPr>
        <w:pStyle w:val="CM2"/>
        <w:spacing w:line="240" w:lineRule="auto"/>
      </w:pPr>
    </w:p>
    <w:p w14:paraId="661886A9" w14:textId="77777777" w:rsidR="008D20AC" w:rsidRPr="00020E40" w:rsidRDefault="008D20AC" w:rsidP="0090415B">
      <w:pPr>
        <w:pStyle w:val="CM2"/>
        <w:spacing w:line="240" w:lineRule="auto"/>
      </w:pPr>
      <w:r w:rsidRPr="00020E40">
        <w:t xml:space="preserve">During </w:t>
      </w:r>
      <w:r w:rsidR="00026324" w:rsidRPr="00020E40">
        <w:t>their</w:t>
      </w:r>
      <w:r w:rsidRPr="00020E40">
        <w:t xml:space="preserve"> conversation</w:t>
      </w:r>
      <w:r w:rsidR="00026324" w:rsidRPr="00020E40">
        <w:t xml:space="preserve">s with the </w:t>
      </w:r>
      <w:r w:rsidR="00020E40" w:rsidRPr="00020E40">
        <w:t>pupils,</w:t>
      </w:r>
      <w:r w:rsidR="00026324" w:rsidRPr="00020E40">
        <w:t xml:space="preserve"> </w:t>
      </w:r>
      <w:r w:rsidR="00BC6CA0" w:rsidRPr="00020E40">
        <w:t>it is best practice for staff to</w:t>
      </w:r>
      <w:r w:rsidRPr="00020E40">
        <w:t xml:space="preserve">: </w:t>
      </w:r>
    </w:p>
    <w:p w14:paraId="55F2EAE4" w14:textId="77777777" w:rsidR="00960D6E" w:rsidRPr="00020E40" w:rsidRDefault="00960D6E" w:rsidP="00960D6E">
      <w:pPr>
        <w:pStyle w:val="Default"/>
        <w:rPr>
          <w:sz w:val="28"/>
          <w:szCs w:val="28"/>
        </w:rPr>
      </w:pPr>
    </w:p>
    <w:p w14:paraId="632A2370" w14:textId="77777777" w:rsidR="00960D6E" w:rsidRPr="00020E40" w:rsidRDefault="00960D6E">
      <w:pPr>
        <w:pStyle w:val="Default"/>
        <w:numPr>
          <w:ilvl w:val="0"/>
          <w:numId w:val="20"/>
        </w:numPr>
      </w:pPr>
      <w:r w:rsidRPr="00020E40">
        <w:t>Focus on listening rather than giving advice</w:t>
      </w:r>
    </w:p>
    <w:p w14:paraId="629E6E21" w14:textId="77777777" w:rsidR="008D20AC" w:rsidRPr="00020E40" w:rsidRDefault="000A39F1">
      <w:pPr>
        <w:pStyle w:val="CM2"/>
        <w:numPr>
          <w:ilvl w:val="0"/>
          <w:numId w:val="20"/>
        </w:numPr>
        <w:spacing w:line="240" w:lineRule="auto"/>
      </w:pPr>
      <w:r w:rsidRPr="00020E40">
        <w:t>A</w:t>
      </w:r>
      <w:r w:rsidR="00BC6CA0" w:rsidRPr="00020E40">
        <w:t>llow pupils</w:t>
      </w:r>
      <w:r w:rsidR="00026324" w:rsidRPr="00020E40">
        <w:t xml:space="preserve"> to </w:t>
      </w:r>
      <w:r w:rsidR="00026324" w:rsidRPr="00394A96">
        <w:rPr>
          <w:color w:val="000000"/>
        </w:rPr>
        <w:t>speak freely</w:t>
      </w:r>
      <w:r w:rsidR="00A2708A" w:rsidRPr="00394A96">
        <w:rPr>
          <w:color w:val="000000"/>
        </w:rPr>
        <w:t>, try to move away from others to a quiet space</w:t>
      </w:r>
    </w:p>
    <w:p w14:paraId="72F3DE26" w14:textId="77777777" w:rsidR="008D20AC" w:rsidRPr="00020E40" w:rsidRDefault="000A39F1">
      <w:pPr>
        <w:pStyle w:val="CM2"/>
        <w:numPr>
          <w:ilvl w:val="0"/>
          <w:numId w:val="10"/>
        </w:numPr>
        <w:spacing w:line="240" w:lineRule="auto"/>
      </w:pPr>
      <w:r w:rsidRPr="00020E40">
        <w:t>R</w:t>
      </w:r>
      <w:r w:rsidR="008D20AC" w:rsidRPr="00020E40">
        <w:t xml:space="preserve">emain calm and </w:t>
      </w:r>
      <w:r w:rsidR="002A47D9" w:rsidRPr="00020E40">
        <w:t xml:space="preserve">not overreact </w:t>
      </w:r>
      <w:r w:rsidR="008D20AC" w:rsidRPr="00020E40">
        <w:t>– the pupil may stop talking if they feel they are upsetting</w:t>
      </w:r>
      <w:r w:rsidR="00026324" w:rsidRPr="00020E40">
        <w:t xml:space="preserve"> their listener</w:t>
      </w:r>
    </w:p>
    <w:p w14:paraId="109E42CE" w14:textId="77777777" w:rsidR="008D20AC" w:rsidRPr="00020E40" w:rsidRDefault="000A39F1">
      <w:pPr>
        <w:pStyle w:val="CM2"/>
        <w:numPr>
          <w:ilvl w:val="0"/>
          <w:numId w:val="10"/>
        </w:numPr>
        <w:spacing w:line="240" w:lineRule="auto"/>
      </w:pPr>
      <w:r w:rsidRPr="00020E40">
        <w:t>G</w:t>
      </w:r>
      <w:r w:rsidR="008D20AC" w:rsidRPr="00020E40">
        <w:t xml:space="preserve">ive reassuring nods or words of comfort </w:t>
      </w:r>
      <w:r w:rsidR="00D008F8" w:rsidRPr="00020E40">
        <w:t>– ‘</w:t>
      </w:r>
      <w:r w:rsidR="008D20AC" w:rsidRPr="00020E40">
        <w:t>I want to help’, ‘This isn’t your fault’, ‘You are doing the</w:t>
      </w:r>
      <w:r w:rsidR="000204C5" w:rsidRPr="00020E40">
        <w:t xml:space="preserve"> right thing</w:t>
      </w:r>
      <w:r w:rsidR="00026324" w:rsidRPr="00020E40">
        <w:t xml:space="preserve"> talking to me’</w:t>
      </w:r>
    </w:p>
    <w:p w14:paraId="22759B00" w14:textId="77777777" w:rsidR="00BC6CA0" w:rsidRPr="00020E40" w:rsidRDefault="000A39F1">
      <w:pPr>
        <w:pStyle w:val="CM98"/>
        <w:numPr>
          <w:ilvl w:val="0"/>
          <w:numId w:val="10"/>
        </w:numPr>
        <w:spacing w:line="240" w:lineRule="auto"/>
      </w:pPr>
      <w:r w:rsidRPr="00020E40">
        <w:t>N</w:t>
      </w:r>
      <w:r w:rsidR="008D20AC" w:rsidRPr="00020E40">
        <w:t>ot be afraid of silences</w:t>
      </w:r>
      <w:r w:rsidR="00BC6CA0" w:rsidRPr="00020E40">
        <w:t>, and</w:t>
      </w:r>
      <w:r w:rsidR="00647CC0" w:rsidRPr="00020E40">
        <w:t xml:space="preserve"> allow space and time for pupil to continue</w:t>
      </w:r>
      <w:r w:rsidR="00BC6CA0" w:rsidRPr="00020E40">
        <w:t xml:space="preserve">, staff will recognise the </w:t>
      </w:r>
      <w:r w:rsidR="00BC6CA0" w:rsidRPr="00020E40">
        <w:lastRenderedPageBreak/>
        <w:t xml:space="preserve">barriers </w:t>
      </w:r>
      <w:r w:rsidR="00D1339B" w:rsidRPr="00020E40">
        <w:t>the pupil may have had to overcome to</w:t>
      </w:r>
      <w:r w:rsidR="00BC6CA0" w:rsidRPr="00020E40">
        <w:t xml:space="preserve"> disclose.</w:t>
      </w:r>
    </w:p>
    <w:p w14:paraId="14C81164" w14:textId="77777777" w:rsidR="002155D6" w:rsidRPr="00020E40" w:rsidRDefault="000A39F1">
      <w:pPr>
        <w:pStyle w:val="CM98"/>
        <w:numPr>
          <w:ilvl w:val="0"/>
          <w:numId w:val="10"/>
        </w:numPr>
        <w:spacing w:line="240" w:lineRule="auto"/>
      </w:pPr>
      <w:r w:rsidRPr="00020E40">
        <w:t>C</w:t>
      </w:r>
      <w:r w:rsidR="00BC6CA0" w:rsidRPr="00020E40">
        <w:t xml:space="preserve">larifying or repeating back to check what they have heard if needed but will not lead the discussion in any way </w:t>
      </w:r>
      <w:r w:rsidR="00386B80" w:rsidRPr="00020E40">
        <w:t xml:space="preserve">and </w:t>
      </w:r>
      <w:r w:rsidR="00386B80" w:rsidRPr="00020E40">
        <w:rPr>
          <w:i/>
          <w:u w:val="single"/>
        </w:rPr>
        <w:t>will not</w:t>
      </w:r>
      <w:r w:rsidR="00386B80" w:rsidRPr="00020E40">
        <w:t xml:space="preserve"> </w:t>
      </w:r>
      <w:r w:rsidR="002155D6" w:rsidRPr="00020E40">
        <w:t>ask direct</w:t>
      </w:r>
      <w:r w:rsidR="008D20AC" w:rsidRPr="00020E40">
        <w:t xml:space="preserve"> </w:t>
      </w:r>
      <w:r w:rsidR="00BC6CA0" w:rsidRPr="00020E40">
        <w:t xml:space="preserve">or leading </w:t>
      </w:r>
      <w:r w:rsidR="008D20AC" w:rsidRPr="00020E40">
        <w:t xml:space="preserve">questions – such </w:t>
      </w:r>
      <w:r w:rsidR="00020E40" w:rsidRPr="00020E40">
        <w:t>as</w:t>
      </w:r>
      <w:r w:rsidR="00020E40">
        <w:t>,</w:t>
      </w:r>
      <w:r w:rsidR="008D20AC" w:rsidRPr="00020E40">
        <w:t xml:space="preserve"> whether it happens to siblings too</w:t>
      </w:r>
      <w:r w:rsidR="00410A21" w:rsidRPr="00020E40">
        <w:t>.</w:t>
      </w:r>
    </w:p>
    <w:p w14:paraId="5A4FDA41" w14:textId="77777777" w:rsidR="002155D6" w:rsidRPr="00020E40" w:rsidRDefault="000A39F1">
      <w:pPr>
        <w:pStyle w:val="Default"/>
        <w:numPr>
          <w:ilvl w:val="0"/>
          <w:numId w:val="10"/>
        </w:numPr>
      </w:pPr>
      <w:r w:rsidRPr="00020E40">
        <w:rPr>
          <w:color w:val="171717"/>
        </w:rPr>
        <w:t>U</w:t>
      </w:r>
      <w:r w:rsidR="002155D6" w:rsidRPr="00020E40">
        <w:rPr>
          <w:color w:val="171717"/>
        </w:rPr>
        <w:t xml:space="preserve">se </w:t>
      </w:r>
      <w:r w:rsidR="00501984" w:rsidRPr="00020E40">
        <w:rPr>
          <w:color w:val="171717"/>
        </w:rPr>
        <w:t xml:space="preserve">open </w:t>
      </w:r>
      <w:r w:rsidR="002155D6" w:rsidRPr="00020E40">
        <w:rPr>
          <w:color w:val="171717"/>
        </w:rPr>
        <w:t>questions</w:t>
      </w:r>
      <w:r w:rsidR="002155D6" w:rsidRPr="00020E40">
        <w:t xml:space="preserve"> suc</w:t>
      </w:r>
      <w:r w:rsidR="00386B80" w:rsidRPr="00020E40">
        <w:t>h as Tell me</w:t>
      </w:r>
      <w:r w:rsidR="000204C5" w:rsidRPr="00020E40">
        <w:t xml:space="preserve"> what happened</w:t>
      </w:r>
      <w:r w:rsidR="00386B80" w:rsidRPr="00020E40">
        <w:t>…..</w:t>
      </w:r>
      <w:r w:rsidR="002155D6" w:rsidRPr="00020E40">
        <w:t>? Is there anything else</w:t>
      </w:r>
      <w:r w:rsidR="000204C5" w:rsidRPr="00020E40">
        <w:t xml:space="preserve"> you want to tell me</w:t>
      </w:r>
      <w:r w:rsidR="002155D6" w:rsidRPr="00020E40">
        <w:t xml:space="preserve">? </w:t>
      </w:r>
    </w:p>
    <w:p w14:paraId="4474E0E8" w14:textId="77777777" w:rsidR="00501984" w:rsidRPr="00020E40" w:rsidRDefault="00501984">
      <w:pPr>
        <w:pStyle w:val="Default"/>
        <w:numPr>
          <w:ilvl w:val="0"/>
          <w:numId w:val="10"/>
        </w:numPr>
        <w:rPr>
          <w:color w:val="auto"/>
        </w:rPr>
      </w:pPr>
      <w:r w:rsidRPr="00020E40">
        <w:rPr>
          <w:color w:val="auto"/>
        </w:rPr>
        <w:t>Avoid taking photographs or videos of any injuries etc.</w:t>
      </w:r>
    </w:p>
    <w:p w14:paraId="52E4F055" w14:textId="77777777" w:rsidR="008D20AC" w:rsidRPr="00020E40" w:rsidRDefault="000A39F1">
      <w:pPr>
        <w:pStyle w:val="CM98"/>
        <w:numPr>
          <w:ilvl w:val="0"/>
          <w:numId w:val="10"/>
        </w:numPr>
        <w:spacing w:line="240" w:lineRule="auto"/>
      </w:pPr>
      <w:r w:rsidRPr="00020E40">
        <w:t>A</w:t>
      </w:r>
      <w:r w:rsidR="002A47D9" w:rsidRPr="00020E40">
        <w:t xml:space="preserve">t an appropriate time </w:t>
      </w:r>
      <w:r w:rsidR="008D20AC" w:rsidRPr="00020E40">
        <w:t>tell the p</w:t>
      </w:r>
      <w:r w:rsidR="00026324" w:rsidRPr="00020E40">
        <w:t>upil that in order to help them, the member of staff must pass the information on</w:t>
      </w:r>
    </w:p>
    <w:p w14:paraId="33E4D4BB" w14:textId="77777777" w:rsidR="008D20AC" w:rsidRPr="00020E40" w:rsidRDefault="000A39F1">
      <w:pPr>
        <w:pStyle w:val="CM98"/>
        <w:numPr>
          <w:ilvl w:val="0"/>
          <w:numId w:val="10"/>
        </w:numPr>
        <w:spacing w:line="240" w:lineRule="auto"/>
      </w:pPr>
      <w:r w:rsidRPr="00020E40">
        <w:t>N</w:t>
      </w:r>
      <w:r w:rsidR="00B93F7D" w:rsidRPr="00020E40">
        <w:t>ot automatically offer</w:t>
      </w:r>
      <w:r w:rsidR="008D20AC" w:rsidRPr="00020E40">
        <w:t xml:space="preserve"> physical touch as comfort. It may be anything but comforting </w:t>
      </w:r>
      <w:r w:rsidR="00026324" w:rsidRPr="00020E40">
        <w:t>to a child who has been abuse</w:t>
      </w:r>
      <w:r w:rsidR="004E719D" w:rsidRPr="00020E40">
        <w:t>d</w:t>
      </w:r>
      <w:r w:rsidR="00386B80" w:rsidRPr="00020E40">
        <w:t>.</w:t>
      </w:r>
      <w:r w:rsidR="00B93F7D" w:rsidRPr="00020E40">
        <w:t xml:space="preserve"> </w:t>
      </w:r>
      <w:r w:rsidR="00020E40" w:rsidRPr="00020E40">
        <w:t>However,</w:t>
      </w:r>
      <w:r w:rsidR="00B93F7D" w:rsidRPr="00020E40">
        <w:t xml:space="preserve"> this</w:t>
      </w:r>
      <w:r w:rsidR="00193D59" w:rsidRPr="00020E40">
        <w:t xml:space="preserve"> will be case and age specific. </w:t>
      </w:r>
      <w:r w:rsidR="00B93F7D" w:rsidRPr="00020E40">
        <w:t xml:space="preserve">If it is appropriate </w:t>
      </w:r>
      <w:r w:rsidR="00020E40" w:rsidRPr="00020E40">
        <w:t>and, in the child’s,</w:t>
      </w:r>
      <w:r w:rsidR="00BF7AE7" w:rsidRPr="00020E40">
        <w:t xml:space="preserve"> best interest, the member of staff will </w:t>
      </w:r>
      <w:r w:rsidR="00B93F7D" w:rsidRPr="00020E40">
        <w:t>use safe touch</w:t>
      </w:r>
      <w:r w:rsidR="00BF7AE7" w:rsidRPr="00020E40">
        <w:t xml:space="preserve"> following advice given in Safer Working Practice guidelines and in training</w:t>
      </w:r>
      <w:r w:rsidR="00B93F7D" w:rsidRPr="00020E40">
        <w:t>.</w:t>
      </w:r>
    </w:p>
    <w:p w14:paraId="6CC1DA54" w14:textId="77777777" w:rsidR="00386B80" w:rsidRPr="00020E40" w:rsidRDefault="00386B80">
      <w:pPr>
        <w:pStyle w:val="Default"/>
        <w:numPr>
          <w:ilvl w:val="0"/>
          <w:numId w:val="10"/>
        </w:numPr>
      </w:pPr>
      <w:r w:rsidRPr="00020E40">
        <w:t xml:space="preserve">Remember professional boundaries and </w:t>
      </w:r>
      <w:r w:rsidR="00501984" w:rsidRPr="00020E40">
        <w:t xml:space="preserve">do </w:t>
      </w:r>
      <w:r w:rsidRPr="00020E40">
        <w:t>not share personal experiences</w:t>
      </w:r>
      <w:r w:rsidR="00193D59" w:rsidRPr="00020E40">
        <w:t xml:space="preserve"> or information</w:t>
      </w:r>
      <w:r w:rsidRPr="00020E40">
        <w:t xml:space="preserve"> such as ‘that happened to me’</w:t>
      </w:r>
    </w:p>
    <w:p w14:paraId="63E1C4E5" w14:textId="77777777" w:rsidR="008D20AC" w:rsidRPr="00020E40" w:rsidRDefault="000A39F1">
      <w:pPr>
        <w:pStyle w:val="CM98"/>
        <w:numPr>
          <w:ilvl w:val="0"/>
          <w:numId w:val="10"/>
        </w:numPr>
        <w:spacing w:line="240" w:lineRule="auto"/>
      </w:pPr>
      <w:r w:rsidRPr="00020E40">
        <w:t>A</w:t>
      </w:r>
      <w:r w:rsidR="008D20AC" w:rsidRPr="00020E40">
        <w:t xml:space="preserve">void admonishing the child for not disclosing earlier. Saying </w:t>
      </w:r>
      <w:r w:rsidR="00026324" w:rsidRPr="00020E40">
        <w:t xml:space="preserve">things such as </w:t>
      </w:r>
      <w:r w:rsidR="00BF7AE7" w:rsidRPr="00020E40">
        <w:t>‘I</w:t>
      </w:r>
      <w:r w:rsidR="008D20AC" w:rsidRPr="00020E40">
        <w:t xml:space="preserve"> wish you had told me about this when it started’ or ‘I can’t believe what I’m hearing’ </w:t>
      </w:r>
      <w:r w:rsidR="002A0C00" w:rsidRPr="00020E40">
        <w:t xml:space="preserve">is not helpful and </w:t>
      </w:r>
      <w:r w:rsidR="002A47D9" w:rsidRPr="00020E40">
        <w:t>may be</w:t>
      </w:r>
      <w:r w:rsidR="008D20AC" w:rsidRPr="00020E40">
        <w:t xml:space="preserve"> interpret</w:t>
      </w:r>
      <w:r w:rsidR="00026324" w:rsidRPr="00020E40">
        <w:t xml:space="preserve">ed by the child to mean </w:t>
      </w:r>
      <w:r w:rsidR="008D20AC" w:rsidRPr="00020E40">
        <w:t>that they have done</w:t>
      </w:r>
      <w:r w:rsidR="00852921" w:rsidRPr="00020E40">
        <w:t xml:space="preserve"> </w:t>
      </w:r>
      <w:r w:rsidR="004E719D" w:rsidRPr="00020E40">
        <w:t xml:space="preserve">something </w:t>
      </w:r>
      <w:r w:rsidR="006517BD" w:rsidRPr="00020E40">
        <w:t>wrong.</w:t>
      </w:r>
    </w:p>
    <w:p w14:paraId="674B731C" w14:textId="77777777" w:rsidR="00A23586" w:rsidRPr="00020E40" w:rsidRDefault="000A39F1">
      <w:pPr>
        <w:pStyle w:val="Default"/>
        <w:numPr>
          <w:ilvl w:val="0"/>
          <w:numId w:val="10"/>
        </w:numPr>
      </w:pPr>
      <w:r w:rsidRPr="00020E40">
        <w:t>N</w:t>
      </w:r>
      <w:r w:rsidR="00A23586" w:rsidRPr="00020E40">
        <w:t>ot pass judgement on the perpetrator</w:t>
      </w:r>
      <w:r w:rsidR="00501984" w:rsidRPr="00020E40">
        <w:t>.</w:t>
      </w:r>
    </w:p>
    <w:p w14:paraId="548BE4EB" w14:textId="77777777" w:rsidR="008D20AC" w:rsidRPr="00020E40" w:rsidRDefault="000A39F1">
      <w:pPr>
        <w:numPr>
          <w:ilvl w:val="0"/>
          <w:numId w:val="10"/>
        </w:numPr>
        <w:autoSpaceDE w:val="0"/>
        <w:autoSpaceDN w:val="0"/>
        <w:adjustRightInd w:val="0"/>
        <w:spacing w:after="0" w:line="240" w:lineRule="auto"/>
        <w:rPr>
          <w:rFonts w:ascii="Arial" w:hAnsi="Arial" w:cs="Arial"/>
          <w:sz w:val="24"/>
          <w:szCs w:val="24"/>
        </w:rPr>
      </w:pPr>
      <w:r w:rsidRPr="00020E40">
        <w:rPr>
          <w:rFonts w:ascii="Arial" w:hAnsi="Arial" w:cs="Arial"/>
          <w:sz w:val="24"/>
          <w:szCs w:val="24"/>
        </w:rPr>
        <w:t>T</w:t>
      </w:r>
      <w:r w:rsidR="008D20AC" w:rsidRPr="00020E40">
        <w:rPr>
          <w:rFonts w:ascii="Arial" w:hAnsi="Arial" w:cs="Arial"/>
          <w:sz w:val="24"/>
          <w:szCs w:val="24"/>
        </w:rPr>
        <w:t xml:space="preserve">ell the pupil what will happen next. </w:t>
      </w:r>
      <w:r w:rsidR="00501984" w:rsidRPr="00020E40">
        <w:rPr>
          <w:rFonts w:ascii="Arial" w:hAnsi="Arial" w:cs="Arial"/>
          <w:sz w:val="24"/>
          <w:szCs w:val="24"/>
          <w:lang w:eastAsia="en-GB"/>
        </w:rPr>
        <w:t>L</w:t>
      </w:r>
      <w:r w:rsidR="00DA51A8" w:rsidRPr="00020E40">
        <w:rPr>
          <w:rFonts w:ascii="Arial" w:hAnsi="Arial" w:cs="Arial"/>
          <w:sz w:val="24"/>
          <w:szCs w:val="24"/>
          <w:lang w:eastAsia="en-GB"/>
        </w:rPr>
        <w:t xml:space="preserve">et them know that </w:t>
      </w:r>
      <w:r w:rsidR="00BC6CA0" w:rsidRPr="00020E40">
        <w:rPr>
          <w:rFonts w:ascii="Arial" w:hAnsi="Arial" w:cs="Arial"/>
          <w:sz w:val="24"/>
          <w:szCs w:val="24"/>
          <w:lang w:eastAsia="en-GB"/>
        </w:rPr>
        <w:t>you will be consulting t</w:t>
      </w:r>
      <w:r w:rsidR="00501984" w:rsidRPr="00020E40">
        <w:rPr>
          <w:rFonts w:ascii="Arial" w:hAnsi="Arial" w:cs="Arial"/>
          <w:sz w:val="24"/>
          <w:szCs w:val="24"/>
          <w:lang w:eastAsia="en-GB"/>
        </w:rPr>
        <w:t>he DSL and why</w:t>
      </w:r>
      <w:r w:rsidR="00BC6CA0" w:rsidRPr="00020E40">
        <w:rPr>
          <w:rFonts w:ascii="Arial" w:hAnsi="Arial" w:cs="Arial"/>
          <w:sz w:val="24"/>
          <w:szCs w:val="24"/>
          <w:lang w:eastAsia="en-GB"/>
        </w:rPr>
        <w:t>.</w:t>
      </w:r>
      <w:r w:rsidR="00501984" w:rsidRPr="00020E40">
        <w:rPr>
          <w:rFonts w:ascii="Arial" w:hAnsi="Arial" w:cs="Arial"/>
          <w:sz w:val="24"/>
          <w:szCs w:val="24"/>
          <w:lang w:eastAsia="en-GB"/>
        </w:rPr>
        <w:t xml:space="preserve"> (</w:t>
      </w:r>
      <w:r w:rsidR="00020E40" w:rsidRPr="00020E40">
        <w:rPr>
          <w:rFonts w:ascii="Arial" w:hAnsi="Arial" w:cs="Arial"/>
          <w:sz w:val="24"/>
          <w:szCs w:val="24"/>
          <w:lang w:eastAsia="en-GB"/>
        </w:rPr>
        <w:t>To</w:t>
      </w:r>
      <w:r w:rsidR="002D2DDF" w:rsidRPr="00020E40">
        <w:rPr>
          <w:rFonts w:ascii="Arial" w:hAnsi="Arial" w:cs="Arial"/>
          <w:sz w:val="24"/>
          <w:szCs w:val="24"/>
          <w:lang w:eastAsia="en-GB"/>
        </w:rPr>
        <w:t xml:space="preserve"> get them the help and support they need)</w:t>
      </w:r>
    </w:p>
    <w:p w14:paraId="15D9ECDB" w14:textId="4A0069E9" w:rsidR="008D20AC" w:rsidRPr="00A2708A" w:rsidRDefault="000A39F1">
      <w:pPr>
        <w:pStyle w:val="CM148"/>
        <w:numPr>
          <w:ilvl w:val="0"/>
          <w:numId w:val="10"/>
        </w:numPr>
        <w:rPr>
          <w:color w:val="00B050"/>
        </w:rPr>
      </w:pPr>
      <w:r w:rsidRPr="00020E40">
        <w:t>W</w:t>
      </w:r>
      <w:r w:rsidR="00D9731C" w:rsidRPr="00020E40">
        <w:t>rite up their</w:t>
      </w:r>
      <w:r w:rsidR="008D20AC" w:rsidRPr="00020E40">
        <w:t xml:space="preserve"> conversation as soon as possible</w:t>
      </w:r>
      <w:r w:rsidR="0053290A">
        <w:t>, using the child</w:t>
      </w:r>
      <w:r w:rsidR="00F36F6D">
        <w:t>’</w:t>
      </w:r>
      <w:r w:rsidR="0053290A">
        <w:t>s words,</w:t>
      </w:r>
      <w:r w:rsidR="008D20AC" w:rsidRPr="00020E40">
        <w:t xml:space="preserve"> and </w:t>
      </w:r>
      <w:r w:rsidR="0053290A">
        <w:t>submit</w:t>
      </w:r>
      <w:r w:rsidR="00D9731C" w:rsidRPr="00020E40">
        <w:t xml:space="preserve"> to the </w:t>
      </w:r>
      <w:r w:rsidR="0078644A" w:rsidRPr="00394A96">
        <w:rPr>
          <w:color w:val="000000"/>
        </w:rPr>
        <w:t>designated lead</w:t>
      </w:r>
      <w:r w:rsidR="007B1174" w:rsidRPr="00394A96">
        <w:rPr>
          <w:color w:val="000000"/>
        </w:rPr>
        <w:t>, do not discuss with other staff.</w:t>
      </w:r>
      <w:r w:rsidR="008D20AC" w:rsidRPr="00394A96">
        <w:rPr>
          <w:color w:val="000000"/>
        </w:rPr>
        <w:t xml:space="preserve"> </w:t>
      </w:r>
      <w:r w:rsidR="00A2708A" w:rsidRPr="00394A96">
        <w:rPr>
          <w:color w:val="000000"/>
        </w:rPr>
        <w:t>Discuss how the DSL will keep the child informed</w:t>
      </w:r>
    </w:p>
    <w:p w14:paraId="64604D19" w14:textId="77777777" w:rsidR="008D20AC" w:rsidRDefault="000A39F1">
      <w:pPr>
        <w:pStyle w:val="CM148"/>
        <w:numPr>
          <w:ilvl w:val="0"/>
          <w:numId w:val="10"/>
        </w:numPr>
      </w:pPr>
      <w:r w:rsidRPr="00020E40">
        <w:t>S</w:t>
      </w:r>
      <w:r w:rsidR="00D9731C" w:rsidRPr="00020E40">
        <w:t>eek support if they feel distressed</w:t>
      </w:r>
      <w:r w:rsidR="00B30739" w:rsidRPr="00020E40">
        <w:t xml:space="preserve"> – From DSL </w:t>
      </w:r>
      <w:r w:rsidR="00F238FC" w:rsidRPr="00020E40">
        <w:t xml:space="preserve">team </w:t>
      </w:r>
      <w:r w:rsidR="00B30739" w:rsidRPr="00020E40">
        <w:t xml:space="preserve">/ helplines in </w:t>
      </w:r>
      <w:r w:rsidR="00020E40" w:rsidRPr="00020E40">
        <w:t>contact’s</w:t>
      </w:r>
      <w:r w:rsidR="00B30739" w:rsidRPr="00020E40">
        <w:t xml:space="preserve"> section.</w:t>
      </w:r>
    </w:p>
    <w:p w14:paraId="5D7A931E" w14:textId="77777777" w:rsidR="00855D49" w:rsidRPr="00F36F6D" w:rsidRDefault="00855D49" w:rsidP="00855D49">
      <w:pPr>
        <w:pStyle w:val="Default"/>
        <w:rPr>
          <w:color w:val="auto"/>
        </w:rPr>
      </w:pPr>
      <w:r w:rsidRPr="009D7152">
        <w:rPr>
          <w:color w:val="auto"/>
        </w:rPr>
        <w:t>Also see and issue all staff with disclosure handout</w:t>
      </w:r>
    </w:p>
    <w:p w14:paraId="426ADA56" w14:textId="77777777" w:rsidR="005E126E" w:rsidRDefault="005E126E" w:rsidP="00855D49">
      <w:pPr>
        <w:pStyle w:val="Default"/>
        <w:rPr>
          <w:color w:val="00B050"/>
        </w:rPr>
      </w:pPr>
    </w:p>
    <w:p w14:paraId="1846F96D" w14:textId="08B017AD" w:rsidR="005E126E" w:rsidRPr="00855D49" w:rsidRDefault="00C77E9F" w:rsidP="00855D49">
      <w:pPr>
        <w:pStyle w:val="Default"/>
        <w:rPr>
          <w:color w:val="00B050"/>
        </w:rPr>
      </w:pPr>
      <w:r>
        <w:rPr>
          <w:noProof/>
          <w:color w:val="00B050"/>
        </w:rPr>
        <w:drawing>
          <wp:inline distT="0" distB="0" distL="0" distR="0" wp14:anchorId="5E5426AE" wp14:editId="59D9842A">
            <wp:extent cx="6537960" cy="3680460"/>
            <wp:effectExtent l="0" t="0" r="0" b="0"/>
            <wp:docPr id="4" name="Picture 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4"/>
                    <pic:cNvPicPr>
                      <a:picLocks noChangeAspect="1" noChangeArrowheads="1"/>
                    </pic:cNvPicPr>
                  </pic:nvPicPr>
                  <pic:blipFill>
                    <a:blip r:embed="rId162">
                      <a:extLst>
                        <a:ext uri="{28A0092B-C50C-407E-A947-70E740481C1C}">
                          <a14:useLocalDpi xmlns:a14="http://schemas.microsoft.com/office/drawing/2010/main" val="0"/>
                        </a:ext>
                      </a:extLst>
                    </a:blip>
                    <a:srcRect/>
                    <a:stretch>
                      <a:fillRect/>
                    </a:stretch>
                  </pic:blipFill>
                  <pic:spPr bwMode="auto">
                    <a:xfrm>
                      <a:off x="0" y="0"/>
                      <a:ext cx="6537960" cy="3680460"/>
                    </a:xfrm>
                    <a:prstGeom prst="rect">
                      <a:avLst/>
                    </a:prstGeom>
                    <a:noFill/>
                    <a:ln>
                      <a:noFill/>
                    </a:ln>
                  </pic:spPr>
                </pic:pic>
              </a:graphicData>
            </a:graphic>
          </wp:inline>
        </w:drawing>
      </w:r>
    </w:p>
    <w:p w14:paraId="75DB7873" w14:textId="77777777" w:rsidR="00F57136" w:rsidRPr="00020E40" w:rsidRDefault="00F57136" w:rsidP="00F57136">
      <w:pPr>
        <w:pStyle w:val="Default"/>
        <w:rPr>
          <w:sz w:val="28"/>
          <w:szCs w:val="28"/>
        </w:rPr>
      </w:pPr>
    </w:p>
    <w:p w14:paraId="7FA8DA45" w14:textId="77777777" w:rsidR="00F57136" w:rsidRPr="00020E40" w:rsidRDefault="00F57136" w:rsidP="00020E40">
      <w:pPr>
        <w:pStyle w:val="Default"/>
        <w:ind w:left="360"/>
        <w:rPr>
          <w:b/>
          <w:bCs/>
          <w:sz w:val="28"/>
          <w:szCs w:val="28"/>
        </w:rPr>
      </w:pPr>
      <w:r w:rsidRPr="00020E40">
        <w:rPr>
          <w:b/>
          <w:bCs/>
          <w:sz w:val="28"/>
          <w:szCs w:val="28"/>
        </w:rPr>
        <w:t xml:space="preserve">Staff should be aware that SEND students may face additional safeguarding challenges and </w:t>
      </w:r>
      <w:r w:rsidR="00F71117" w:rsidRPr="00020E40">
        <w:rPr>
          <w:b/>
          <w:bCs/>
          <w:sz w:val="28"/>
          <w:szCs w:val="28"/>
        </w:rPr>
        <w:t xml:space="preserve">if </w:t>
      </w:r>
      <w:r w:rsidR="00D008F8" w:rsidRPr="00020E40">
        <w:rPr>
          <w:b/>
          <w:bCs/>
          <w:sz w:val="28"/>
          <w:szCs w:val="28"/>
        </w:rPr>
        <w:t>possible,</w:t>
      </w:r>
      <w:r w:rsidR="00F71117" w:rsidRPr="00020E40">
        <w:rPr>
          <w:b/>
          <w:bCs/>
          <w:sz w:val="28"/>
          <w:szCs w:val="28"/>
        </w:rPr>
        <w:t xml:space="preserve"> we should remove </w:t>
      </w:r>
      <w:r w:rsidRPr="00020E40">
        <w:rPr>
          <w:b/>
          <w:bCs/>
          <w:sz w:val="28"/>
          <w:szCs w:val="28"/>
        </w:rPr>
        <w:t>any barriers to disclosure</w:t>
      </w:r>
      <w:r w:rsidR="00F71117" w:rsidRPr="00020E40">
        <w:rPr>
          <w:b/>
          <w:bCs/>
          <w:sz w:val="28"/>
          <w:szCs w:val="28"/>
        </w:rPr>
        <w:t>.</w:t>
      </w:r>
    </w:p>
    <w:p w14:paraId="0BCA8B12" w14:textId="77777777" w:rsidR="001A6D61" w:rsidRPr="002839A8" w:rsidRDefault="001A6D61" w:rsidP="0090415B">
      <w:pPr>
        <w:pStyle w:val="CM2"/>
        <w:spacing w:line="240" w:lineRule="auto"/>
        <w:rPr>
          <w:b/>
          <w:sz w:val="22"/>
          <w:szCs w:val="22"/>
        </w:rPr>
      </w:pPr>
    </w:p>
    <w:p w14:paraId="7445EAB5" w14:textId="77777777" w:rsidR="001A6D61" w:rsidRPr="002839A8" w:rsidRDefault="001A6D61" w:rsidP="0090415B">
      <w:pPr>
        <w:pStyle w:val="Default"/>
        <w:rPr>
          <w:b/>
          <w:bCs/>
          <w:color w:val="auto"/>
          <w:sz w:val="22"/>
          <w:szCs w:val="22"/>
        </w:rPr>
      </w:pPr>
    </w:p>
    <w:p w14:paraId="394A124C" w14:textId="77777777" w:rsidR="002C1A91" w:rsidRPr="00D85AB7" w:rsidRDefault="002C1A91" w:rsidP="004337EE">
      <w:pPr>
        <w:autoSpaceDE w:val="0"/>
        <w:autoSpaceDN w:val="0"/>
        <w:adjustRightInd w:val="0"/>
        <w:rPr>
          <w:rFonts w:ascii="Arial" w:hAnsi="Arial" w:cs="Arial"/>
          <w:b/>
          <w:sz w:val="24"/>
          <w:szCs w:val="24"/>
          <w:u w:val="single"/>
        </w:rPr>
      </w:pPr>
      <w:r w:rsidRPr="00D85AB7">
        <w:rPr>
          <w:rFonts w:ascii="Arial" w:hAnsi="Arial" w:cs="Arial"/>
          <w:b/>
          <w:sz w:val="24"/>
          <w:szCs w:val="24"/>
          <w:u w:val="single"/>
        </w:rPr>
        <w:t>Records and Monitoring</w:t>
      </w:r>
    </w:p>
    <w:p w14:paraId="69ACC0DA" w14:textId="77777777" w:rsidR="00514C78" w:rsidRPr="00020E40" w:rsidRDefault="00514C78" w:rsidP="00514C78">
      <w:pPr>
        <w:rPr>
          <w:rFonts w:ascii="Arial" w:hAnsi="Arial" w:cs="Arial"/>
          <w:b/>
          <w:sz w:val="24"/>
          <w:szCs w:val="24"/>
        </w:rPr>
      </w:pPr>
      <w:r w:rsidRPr="00020E40">
        <w:rPr>
          <w:rFonts w:ascii="Arial" w:hAnsi="Arial" w:cs="Arial"/>
          <w:b/>
          <w:sz w:val="24"/>
          <w:szCs w:val="24"/>
        </w:rPr>
        <w:lastRenderedPageBreak/>
        <w:t xml:space="preserve">Why recording is </w:t>
      </w:r>
      <w:r w:rsidR="00D008F8" w:rsidRPr="00020E40">
        <w:rPr>
          <w:rFonts w:ascii="Arial" w:hAnsi="Arial" w:cs="Arial"/>
          <w:b/>
          <w:sz w:val="24"/>
          <w:szCs w:val="24"/>
        </w:rPr>
        <w:t>important.</w:t>
      </w:r>
    </w:p>
    <w:p w14:paraId="236F63D5" w14:textId="77777777" w:rsidR="00514C78" w:rsidRPr="009D7152" w:rsidRDefault="00514C78" w:rsidP="00514C78">
      <w:pPr>
        <w:rPr>
          <w:rFonts w:ascii="Arial" w:hAnsi="Arial" w:cs="Arial"/>
          <w:sz w:val="24"/>
          <w:szCs w:val="24"/>
        </w:rPr>
      </w:pPr>
      <w:r w:rsidRPr="00020E40">
        <w:rPr>
          <w:rFonts w:ascii="Arial" w:hAnsi="Arial" w:cs="Arial"/>
          <w:sz w:val="24"/>
          <w:szCs w:val="24"/>
        </w:rPr>
        <w:t>Our staff will be encouraged t</w:t>
      </w:r>
      <w:r w:rsidR="00311EFC" w:rsidRPr="00020E40">
        <w:rPr>
          <w:rFonts w:ascii="Arial" w:hAnsi="Arial" w:cs="Arial"/>
          <w:sz w:val="24"/>
          <w:szCs w:val="24"/>
        </w:rPr>
        <w:t>o understand why it is vital</w:t>
      </w:r>
      <w:r w:rsidRPr="00020E40">
        <w:rPr>
          <w:rFonts w:ascii="Arial" w:hAnsi="Arial" w:cs="Arial"/>
          <w:sz w:val="24"/>
          <w:szCs w:val="24"/>
        </w:rPr>
        <w:t xml:space="preserve"> that recording is timely, </w:t>
      </w:r>
      <w:r w:rsidR="00020E40" w:rsidRPr="00020E40">
        <w:rPr>
          <w:rFonts w:ascii="Arial" w:hAnsi="Arial" w:cs="Arial"/>
          <w:sz w:val="24"/>
          <w:szCs w:val="24"/>
        </w:rPr>
        <w:t>comprehensive,</w:t>
      </w:r>
      <w:r w:rsidRPr="00020E40">
        <w:rPr>
          <w:rFonts w:ascii="Arial" w:hAnsi="Arial" w:cs="Arial"/>
          <w:sz w:val="24"/>
          <w:szCs w:val="24"/>
        </w:rPr>
        <w:t xml:space="preserve"> and </w:t>
      </w:r>
      <w:r w:rsidRPr="009D7152">
        <w:rPr>
          <w:rFonts w:ascii="Arial" w:hAnsi="Arial" w:cs="Arial"/>
          <w:sz w:val="24"/>
          <w:szCs w:val="24"/>
        </w:rPr>
        <w:t>accurate</w:t>
      </w:r>
      <w:r w:rsidR="00311EFC" w:rsidRPr="009D7152">
        <w:rPr>
          <w:rFonts w:ascii="Arial" w:hAnsi="Arial" w:cs="Arial"/>
          <w:sz w:val="24"/>
          <w:szCs w:val="24"/>
        </w:rPr>
        <w:t>.</w:t>
      </w:r>
      <w:r w:rsidRPr="009D7152">
        <w:rPr>
          <w:rFonts w:ascii="Arial" w:hAnsi="Arial" w:cs="Arial"/>
          <w:sz w:val="24"/>
          <w:szCs w:val="24"/>
        </w:rPr>
        <w:t xml:space="preserve">  </w:t>
      </w:r>
    </w:p>
    <w:p w14:paraId="0355A6CB" w14:textId="4BA98B73" w:rsidR="00247BB1" w:rsidRPr="009D7152" w:rsidRDefault="009D7152" w:rsidP="004337EE">
      <w:pPr>
        <w:autoSpaceDE w:val="0"/>
        <w:autoSpaceDN w:val="0"/>
        <w:adjustRightInd w:val="0"/>
        <w:rPr>
          <w:rFonts w:ascii="Arial" w:hAnsi="Arial" w:cs="Arial"/>
          <w:bCs/>
          <w:sz w:val="24"/>
          <w:szCs w:val="24"/>
        </w:rPr>
      </w:pPr>
      <w:r w:rsidRPr="009D7152">
        <w:rPr>
          <w:rFonts w:ascii="Arial" w:hAnsi="Arial" w:cs="Arial"/>
          <w:bCs/>
          <w:sz w:val="24"/>
          <w:szCs w:val="24"/>
        </w:rPr>
        <w:t>They are trained in u</w:t>
      </w:r>
      <w:r w:rsidR="00410A21" w:rsidRPr="009D7152">
        <w:rPr>
          <w:rFonts w:ascii="Arial" w:hAnsi="Arial" w:cs="Arial"/>
          <w:bCs/>
          <w:sz w:val="24"/>
          <w:szCs w:val="24"/>
        </w:rPr>
        <w:t>se of CPOMS</w:t>
      </w:r>
      <w:r w:rsidRPr="009D7152">
        <w:rPr>
          <w:rFonts w:ascii="Arial" w:hAnsi="Arial" w:cs="Arial"/>
          <w:bCs/>
          <w:sz w:val="24"/>
          <w:szCs w:val="24"/>
        </w:rPr>
        <w:t xml:space="preserve"> format: behaviour, trigger, action (BTA)</w:t>
      </w:r>
      <w:r w:rsidR="00D049A5" w:rsidRPr="009D7152">
        <w:rPr>
          <w:rFonts w:ascii="Arial" w:hAnsi="Arial" w:cs="Arial"/>
          <w:bCs/>
          <w:sz w:val="24"/>
          <w:szCs w:val="24"/>
        </w:rPr>
        <w:t xml:space="preserve"> </w:t>
      </w:r>
    </w:p>
    <w:p w14:paraId="07EC6702" w14:textId="77777777" w:rsidR="005C0082" w:rsidRPr="00020E40" w:rsidRDefault="004337EE" w:rsidP="004337EE">
      <w:pPr>
        <w:autoSpaceDE w:val="0"/>
        <w:autoSpaceDN w:val="0"/>
        <w:adjustRightInd w:val="0"/>
        <w:rPr>
          <w:rFonts w:ascii="Arial" w:hAnsi="Arial" w:cs="Arial"/>
          <w:sz w:val="24"/>
          <w:szCs w:val="24"/>
        </w:rPr>
      </w:pPr>
      <w:r w:rsidRPr="00020E40">
        <w:rPr>
          <w:rFonts w:ascii="Arial" w:hAnsi="Arial" w:cs="Arial"/>
          <w:b/>
          <w:sz w:val="24"/>
          <w:szCs w:val="24"/>
        </w:rPr>
        <w:t>Any concerns about a c</w:t>
      </w:r>
      <w:r w:rsidR="007305A9" w:rsidRPr="00020E40">
        <w:rPr>
          <w:rFonts w:ascii="Arial" w:hAnsi="Arial" w:cs="Arial"/>
          <w:b/>
          <w:sz w:val="24"/>
          <w:szCs w:val="24"/>
        </w:rPr>
        <w:t>hild will be recorded</w:t>
      </w:r>
      <w:r w:rsidRPr="00020E40">
        <w:rPr>
          <w:rFonts w:ascii="Arial" w:hAnsi="Arial" w:cs="Arial"/>
          <w:b/>
          <w:sz w:val="24"/>
          <w:szCs w:val="24"/>
        </w:rPr>
        <w:t xml:space="preserve"> </w:t>
      </w:r>
      <w:r w:rsidR="002A0C00" w:rsidRPr="00020E40">
        <w:rPr>
          <w:rFonts w:ascii="Arial" w:hAnsi="Arial" w:cs="Arial"/>
          <w:b/>
          <w:sz w:val="24"/>
          <w:szCs w:val="24"/>
        </w:rPr>
        <w:t xml:space="preserve">in a professional manner </w:t>
      </w:r>
      <w:r w:rsidR="000233FC" w:rsidRPr="00020E40">
        <w:rPr>
          <w:rFonts w:ascii="Arial" w:hAnsi="Arial" w:cs="Arial"/>
          <w:b/>
          <w:sz w:val="24"/>
          <w:szCs w:val="24"/>
        </w:rPr>
        <w:t>and passed</w:t>
      </w:r>
      <w:r w:rsidR="00375CA2" w:rsidRPr="00020E40">
        <w:rPr>
          <w:rFonts w:ascii="Arial" w:hAnsi="Arial" w:cs="Arial"/>
          <w:b/>
          <w:sz w:val="24"/>
          <w:szCs w:val="24"/>
        </w:rPr>
        <w:t xml:space="preserve"> to a</w:t>
      </w:r>
      <w:r w:rsidR="00F87304" w:rsidRPr="00020E40">
        <w:rPr>
          <w:rFonts w:ascii="Arial" w:hAnsi="Arial" w:cs="Arial"/>
          <w:b/>
          <w:sz w:val="24"/>
          <w:szCs w:val="24"/>
        </w:rPr>
        <w:t xml:space="preserve"> DSL </w:t>
      </w:r>
      <w:r w:rsidR="00410497">
        <w:rPr>
          <w:rFonts w:ascii="Arial" w:hAnsi="Arial" w:cs="Arial"/>
          <w:b/>
          <w:sz w:val="24"/>
          <w:szCs w:val="24"/>
        </w:rPr>
        <w:t>immediately</w:t>
      </w:r>
      <w:r w:rsidR="0053290A">
        <w:rPr>
          <w:rFonts w:ascii="Arial" w:hAnsi="Arial" w:cs="Arial"/>
          <w:b/>
          <w:sz w:val="24"/>
          <w:szCs w:val="24"/>
        </w:rPr>
        <w:t>/</w:t>
      </w:r>
      <w:r w:rsidR="00C3158B" w:rsidRPr="00020E40">
        <w:rPr>
          <w:rFonts w:ascii="Arial" w:hAnsi="Arial" w:cs="Arial"/>
          <w:b/>
          <w:sz w:val="24"/>
          <w:szCs w:val="24"/>
        </w:rPr>
        <w:t>as soon as possible</w:t>
      </w:r>
      <w:r w:rsidRPr="00020E40">
        <w:rPr>
          <w:rFonts w:ascii="Arial" w:hAnsi="Arial" w:cs="Arial"/>
          <w:color w:val="000000"/>
          <w:sz w:val="24"/>
          <w:szCs w:val="24"/>
        </w:rPr>
        <w:t xml:space="preserve">.  All records will provide a factual and </w:t>
      </w:r>
      <w:r w:rsidR="00020E40" w:rsidRPr="00020E40">
        <w:rPr>
          <w:rFonts w:ascii="Arial" w:hAnsi="Arial" w:cs="Arial"/>
          <w:color w:val="000000"/>
          <w:sz w:val="24"/>
          <w:szCs w:val="24"/>
        </w:rPr>
        <w:t>evidence-based</w:t>
      </w:r>
      <w:r w:rsidRPr="00020E40">
        <w:rPr>
          <w:rFonts w:ascii="Arial" w:hAnsi="Arial" w:cs="Arial"/>
          <w:color w:val="000000"/>
          <w:sz w:val="24"/>
          <w:szCs w:val="24"/>
        </w:rPr>
        <w:t xml:space="preserve"> account and there will be accurate recording of any actions.  Records will be signed, </w:t>
      </w:r>
      <w:r w:rsidR="00020E40" w:rsidRPr="00020E40">
        <w:rPr>
          <w:rFonts w:ascii="Arial" w:hAnsi="Arial" w:cs="Arial"/>
          <w:color w:val="000000"/>
          <w:sz w:val="24"/>
          <w:szCs w:val="24"/>
        </w:rPr>
        <w:t>dated,</w:t>
      </w:r>
      <w:r w:rsidRPr="00020E40">
        <w:rPr>
          <w:rFonts w:ascii="Arial" w:hAnsi="Arial" w:cs="Arial"/>
          <w:color w:val="000000"/>
          <w:sz w:val="24"/>
          <w:szCs w:val="24"/>
        </w:rPr>
        <w:t xml:space="preserve"> and</w:t>
      </w:r>
      <w:r w:rsidR="00901BC0" w:rsidRPr="00020E40">
        <w:rPr>
          <w:rFonts w:ascii="Arial" w:hAnsi="Arial" w:cs="Arial"/>
          <w:color w:val="000000"/>
          <w:sz w:val="24"/>
          <w:szCs w:val="24"/>
        </w:rPr>
        <w:t xml:space="preserve"> timed.</w:t>
      </w:r>
      <w:r w:rsidR="00017953" w:rsidRPr="00020E40">
        <w:rPr>
          <w:rFonts w:ascii="Arial" w:hAnsi="Arial" w:cs="Arial"/>
          <w:color w:val="000000"/>
          <w:sz w:val="24"/>
          <w:szCs w:val="24"/>
        </w:rPr>
        <w:t xml:space="preserve"> </w:t>
      </w:r>
      <w:r w:rsidR="005A0D45" w:rsidRPr="00020E40">
        <w:rPr>
          <w:rFonts w:ascii="Arial" w:hAnsi="Arial" w:cs="Arial"/>
          <w:sz w:val="24"/>
          <w:szCs w:val="24"/>
        </w:rPr>
        <w:t>The DSL team will then analyse this information.</w:t>
      </w:r>
    </w:p>
    <w:p w14:paraId="1338601E" w14:textId="77777777" w:rsidR="00A83817" w:rsidRPr="00020E40" w:rsidRDefault="00017953" w:rsidP="00F71117">
      <w:pPr>
        <w:autoSpaceDE w:val="0"/>
        <w:autoSpaceDN w:val="0"/>
        <w:adjustRightInd w:val="0"/>
        <w:rPr>
          <w:rFonts w:ascii="Arial" w:hAnsi="Arial" w:cs="Arial"/>
          <w:b/>
          <w:color w:val="000000"/>
          <w:sz w:val="24"/>
          <w:szCs w:val="24"/>
        </w:rPr>
      </w:pPr>
      <w:r w:rsidRPr="00020E40">
        <w:rPr>
          <w:rFonts w:ascii="Arial" w:hAnsi="Arial" w:cs="Arial"/>
          <w:b/>
          <w:color w:val="000000"/>
          <w:sz w:val="24"/>
          <w:szCs w:val="24"/>
        </w:rPr>
        <w:t>We will seek the Childs voice/opinion and ensure this is noted in the records.</w:t>
      </w:r>
    </w:p>
    <w:p w14:paraId="74CC0EB3" w14:textId="77777777" w:rsidR="00A83817" w:rsidRDefault="00A83817" w:rsidP="00020E40">
      <w:pPr>
        <w:pStyle w:val="Default"/>
      </w:pPr>
      <w:r w:rsidRPr="00020E40">
        <w:t xml:space="preserve">We will feedback to the staff member any actions, however this will be on a </w:t>
      </w:r>
      <w:r w:rsidR="00020E40" w:rsidRPr="00020E40">
        <w:t>need-to-know</w:t>
      </w:r>
      <w:r w:rsidRPr="00020E40">
        <w:t xml:space="preserve"> basis. It may not be appropriate for staff members to know </w:t>
      </w:r>
      <w:r w:rsidR="00EB1E84" w:rsidRPr="00020E40">
        <w:t>full details.</w:t>
      </w:r>
    </w:p>
    <w:p w14:paraId="535CE4E2" w14:textId="77777777" w:rsidR="00020E40" w:rsidRPr="00020E40" w:rsidRDefault="00020E40" w:rsidP="00020E40">
      <w:pPr>
        <w:pStyle w:val="Default"/>
      </w:pPr>
    </w:p>
    <w:p w14:paraId="2DC595AF" w14:textId="51E4A628" w:rsidR="004337EE" w:rsidRPr="00020E40" w:rsidRDefault="00BA59D0" w:rsidP="004337EE">
      <w:pPr>
        <w:autoSpaceDE w:val="0"/>
        <w:autoSpaceDN w:val="0"/>
        <w:adjustRightInd w:val="0"/>
        <w:rPr>
          <w:rFonts w:ascii="Arial" w:hAnsi="Arial" w:cs="Arial"/>
          <w:b/>
          <w:color w:val="000000"/>
          <w:sz w:val="24"/>
          <w:szCs w:val="24"/>
        </w:rPr>
      </w:pPr>
      <w:r w:rsidRPr="00020E40">
        <w:rPr>
          <w:rFonts w:ascii="Arial" w:hAnsi="Arial" w:cs="Arial"/>
          <w:b/>
          <w:color w:val="000000"/>
          <w:sz w:val="24"/>
          <w:szCs w:val="24"/>
        </w:rPr>
        <w:t>The S</w:t>
      </w:r>
      <w:r w:rsidR="00093233" w:rsidRPr="00020E40">
        <w:rPr>
          <w:rFonts w:ascii="Arial" w:hAnsi="Arial" w:cs="Arial"/>
          <w:b/>
          <w:color w:val="000000"/>
          <w:sz w:val="24"/>
          <w:szCs w:val="24"/>
        </w:rPr>
        <w:t>afeguarding</w:t>
      </w:r>
      <w:r w:rsidR="007305A9" w:rsidRPr="00020E40">
        <w:rPr>
          <w:rFonts w:ascii="Arial" w:hAnsi="Arial" w:cs="Arial"/>
          <w:b/>
          <w:color w:val="000000"/>
          <w:sz w:val="24"/>
          <w:szCs w:val="24"/>
        </w:rPr>
        <w:t xml:space="preserve"> </w:t>
      </w:r>
      <w:r w:rsidRPr="00020E40">
        <w:rPr>
          <w:rFonts w:ascii="Arial" w:hAnsi="Arial" w:cs="Arial"/>
          <w:b/>
          <w:color w:val="000000"/>
          <w:sz w:val="24"/>
          <w:szCs w:val="24"/>
        </w:rPr>
        <w:t>F</w:t>
      </w:r>
      <w:r w:rsidR="004337EE" w:rsidRPr="00020E40">
        <w:rPr>
          <w:rFonts w:ascii="Arial" w:hAnsi="Arial" w:cs="Arial"/>
          <w:b/>
          <w:color w:val="000000"/>
          <w:sz w:val="24"/>
          <w:szCs w:val="24"/>
        </w:rPr>
        <w:t>ile</w:t>
      </w:r>
      <w:r w:rsidR="00410497">
        <w:rPr>
          <w:rFonts w:ascii="Arial" w:hAnsi="Arial" w:cs="Arial"/>
          <w:b/>
          <w:color w:val="000000"/>
          <w:sz w:val="24"/>
          <w:szCs w:val="24"/>
        </w:rPr>
        <w:t xml:space="preserve"> </w:t>
      </w:r>
    </w:p>
    <w:p w14:paraId="100C1D6A" w14:textId="77777777" w:rsidR="002B2BB6" w:rsidRPr="00020E40" w:rsidRDefault="004337EE" w:rsidP="004337EE">
      <w:pPr>
        <w:rPr>
          <w:rFonts w:ascii="Arial" w:hAnsi="Arial" w:cs="Arial"/>
          <w:sz w:val="24"/>
          <w:szCs w:val="24"/>
        </w:rPr>
      </w:pPr>
      <w:r w:rsidRPr="00020E40">
        <w:rPr>
          <w:rFonts w:ascii="Arial" w:hAnsi="Arial" w:cs="Arial"/>
          <w:sz w:val="24"/>
          <w:szCs w:val="24"/>
        </w:rPr>
        <w:t>The est</w:t>
      </w:r>
      <w:r w:rsidR="00093233" w:rsidRPr="00020E40">
        <w:rPr>
          <w:rFonts w:ascii="Arial" w:hAnsi="Arial" w:cs="Arial"/>
          <w:sz w:val="24"/>
          <w:szCs w:val="24"/>
        </w:rPr>
        <w:t>ablishment of a safeguarding</w:t>
      </w:r>
      <w:r w:rsidR="00445380" w:rsidRPr="00020E40">
        <w:rPr>
          <w:rFonts w:ascii="Arial" w:hAnsi="Arial" w:cs="Arial"/>
          <w:sz w:val="24"/>
          <w:szCs w:val="24"/>
        </w:rPr>
        <w:t xml:space="preserve"> file </w:t>
      </w:r>
      <w:r w:rsidRPr="00020E40">
        <w:rPr>
          <w:rFonts w:ascii="Arial" w:hAnsi="Arial" w:cs="Arial"/>
          <w:sz w:val="24"/>
          <w:szCs w:val="24"/>
        </w:rPr>
        <w:t xml:space="preserve">is an important principle in terms of storing and collating information about </w:t>
      </w:r>
      <w:r w:rsidR="00445380" w:rsidRPr="00020E40">
        <w:rPr>
          <w:rFonts w:ascii="Arial" w:hAnsi="Arial" w:cs="Arial"/>
          <w:sz w:val="24"/>
          <w:szCs w:val="24"/>
        </w:rPr>
        <w:t>c</w:t>
      </w:r>
      <w:r w:rsidR="003143AD" w:rsidRPr="00020E40">
        <w:rPr>
          <w:rFonts w:ascii="Arial" w:hAnsi="Arial" w:cs="Arial"/>
          <w:sz w:val="24"/>
          <w:szCs w:val="24"/>
        </w:rPr>
        <w:t>hildren</w:t>
      </w:r>
      <w:r w:rsidRPr="00020E40">
        <w:rPr>
          <w:rFonts w:ascii="Arial" w:hAnsi="Arial" w:cs="Arial"/>
          <w:sz w:val="24"/>
          <w:szCs w:val="24"/>
        </w:rPr>
        <w:t xml:space="preserve"> which relates to either a safeguarding concern or an accumulation of </w:t>
      </w:r>
      <w:r w:rsidR="0084674D" w:rsidRPr="00020E40">
        <w:rPr>
          <w:rFonts w:ascii="Arial" w:hAnsi="Arial" w:cs="Arial"/>
          <w:sz w:val="24"/>
          <w:szCs w:val="24"/>
        </w:rPr>
        <w:t>welfare concerns</w:t>
      </w:r>
      <w:r w:rsidRPr="00020E40">
        <w:rPr>
          <w:rFonts w:ascii="Arial" w:hAnsi="Arial" w:cs="Arial"/>
          <w:sz w:val="24"/>
          <w:szCs w:val="24"/>
        </w:rPr>
        <w:t xml:space="preserve"> which are outside of the usual r</w:t>
      </w:r>
      <w:r w:rsidR="0084674D" w:rsidRPr="00020E40">
        <w:rPr>
          <w:rFonts w:ascii="Arial" w:hAnsi="Arial" w:cs="Arial"/>
          <w:sz w:val="24"/>
          <w:szCs w:val="24"/>
        </w:rPr>
        <w:t>ange of concerns in</w:t>
      </w:r>
      <w:r w:rsidRPr="00020E40">
        <w:rPr>
          <w:rFonts w:ascii="Arial" w:hAnsi="Arial" w:cs="Arial"/>
          <w:sz w:val="24"/>
          <w:szCs w:val="24"/>
        </w:rPr>
        <w:t xml:space="preserve"> ordinary life events.  </w:t>
      </w:r>
    </w:p>
    <w:p w14:paraId="3BD11FE2" w14:textId="77777777" w:rsidR="004337EE" w:rsidRPr="00020E40" w:rsidRDefault="004337EE" w:rsidP="004337EE">
      <w:pPr>
        <w:rPr>
          <w:rFonts w:ascii="Arial" w:hAnsi="Arial" w:cs="Arial"/>
          <w:sz w:val="24"/>
          <w:szCs w:val="24"/>
        </w:rPr>
      </w:pPr>
      <w:r w:rsidRPr="00020E40">
        <w:rPr>
          <w:rFonts w:ascii="Arial" w:hAnsi="Arial" w:cs="Arial"/>
          <w:sz w:val="24"/>
          <w:szCs w:val="24"/>
        </w:rPr>
        <w:t xml:space="preserve">It needs to be borne in mind that what constitutes a ‘concern’ for one child may not be a ‘concern’ for another and the </w:t>
      </w:r>
      <w:r w:rsidR="004A624C" w:rsidRPr="00020E40">
        <w:rPr>
          <w:rFonts w:ascii="Arial" w:hAnsi="Arial" w:cs="Arial"/>
          <w:sz w:val="24"/>
          <w:szCs w:val="24"/>
        </w:rPr>
        <w:t>child’s</w:t>
      </w:r>
      <w:r w:rsidRPr="00020E40">
        <w:rPr>
          <w:rFonts w:ascii="Arial" w:hAnsi="Arial" w:cs="Arial"/>
          <w:sz w:val="24"/>
          <w:szCs w:val="24"/>
        </w:rPr>
        <w:t xml:space="preserve"> circumstances and needs will differ </w:t>
      </w:r>
      <w:r w:rsidR="00020E40" w:rsidRPr="00020E40">
        <w:rPr>
          <w:rFonts w:ascii="Arial" w:hAnsi="Arial" w:cs="Arial"/>
          <w:sz w:val="24"/>
          <w:szCs w:val="24"/>
        </w:rPr>
        <w:t>i.e.,</w:t>
      </w:r>
      <w:r w:rsidRPr="00020E40">
        <w:rPr>
          <w:rFonts w:ascii="Arial" w:hAnsi="Arial" w:cs="Arial"/>
          <w:sz w:val="24"/>
          <w:szCs w:val="24"/>
        </w:rPr>
        <w:t xml:space="preserve"> a child subject to a child protection plan, looked after child, </w:t>
      </w:r>
      <w:r w:rsidR="003A278C" w:rsidRPr="00020E40">
        <w:rPr>
          <w:rFonts w:ascii="Arial" w:hAnsi="Arial" w:cs="Arial"/>
          <w:sz w:val="24"/>
          <w:szCs w:val="24"/>
        </w:rPr>
        <w:t>c</w:t>
      </w:r>
      <w:r w:rsidR="00093233" w:rsidRPr="00020E40">
        <w:rPr>
          <w:rFonts w:ascii="Arial" w:hAnsi="Arial" w:cs="Arial"/>
          <w:sz w:val="24"/>
          <w:szCs w:val="24"/>
        </w:rPr>
        <w:t xml:space="preserve">hild in </w:t>
      </w:r>
      <w:r w:rsidR="003A278C" w:rsidRPr="00020E40">
        <w:rPr>
          <w:rFonts w:ascii="Arial" w:hAnsi="Arial" w:cs="Arial"/>
          <w:sz w:val="24"/>
          <w:szCs w:val="24"/>
        </w:rPr>
        <w:t>n</w:t>
      </w:r>
      <w:r w:rsidR="00093233" w:rsidRPr="00020E40">
        <w:rPr>
          <w:rFonts w:ascii="Arial" w:hAnsi="Arial" w:cs="Arial"/>
          <w:sz w:val="24"/>
          <w:szCs w:val="24"/>
        </w:rPr>
        <w:t>eed</w:t>
      </w:r>
      <w:r w:rsidRPr="00020E40">
        <w:rPr>
          <w:rFonts w:ascii="Arial" w:hAnsi="Arial" w:cs="Arial"/>
          <w:sz w:val="24"/>
          <w:szCs w:val="24"/>
        </w:rPr>
        <w:t xml:space="preserve"> may be looked at differently to a child </w:t>
      </w:r>
      <w:r w:rsidR="00020E40" w:rsidRPr="00020E40">
        <w:rPr>
          <w:rFonts w:ascii="Arial" w:hAnsi="Arial" w:cs="Arial"/>
          <w:sz w:val="24"/>
          <w:szCs w:val="24"/>
        </w:rPr>
        <w:t>recently bereaved, parental health issue</w:t>
      </w:r>
      <w:r w:rsidR="00C6396A" w:rsidRPr="00020E40">
        <w:rPr>
          <w:rFonts w:ascii="Arial" w:hAnsi="Arial" w:cs="Arial"/>
          <w:sz w:val="24"/>
          <w:szCs w:val="24"/>
        </w:rPr>
        <w:t xml:space="preserve"> etc.  We will therefore use professional judgement</w:t>
      </w:r>
      <w:r w:rsidR="0084674D" w:rsidRPr="00020E40">
        <w:rPr>
          <w:rFonts w:ascii="Arial" w:hAnsi="Arial" w:cs="Arial"/>
          <w:sz w:val="24"/>
          <w:szCs w:val="24"/>
        </w:rPr>
        <w:t xml:space="preserve"> when making this decision as</w:t>
      </w:r>
      <w:r w:rsidRPr="00020E40">
        <w:rPr>
          <w:rFonts w:ascii="Arial" w:hAnsi="Arial" w:cs="Arial"/>
          <w:sz w:val="24"/>
          <w:szCs w:val="24"/>
        </w:rPr>
        <w:t xml:space="preserve"> will </w:t>
      </w:r>
      <w:r w:rsidR="00C6396A" w:rsidRPr="00020E40">
        <w:rPr>
          <w:rFonts w:ascii="Arial" w:hAnsi="Arial" w:cs="Arial"/>
          <w:sz w:val="24"/>
          <w:szCs w:val="24"/>
        </w:rPr>
        <w:t xml:space="preserve">have </w:t>
      </w:r>
      <w:r w:rsidRPr="00020E40">
        <w:rPr>
          <w:rFonts w:ascii="Arial" w:hAnsi="Arial" w:cs="Arial"/>
          <w:sz w:val="24"/>
          <w:szCs w:val="24"/>
        </w:rPr>
        <w:t xml:space="preserve">clear links </w:t>
      </w:r>
      <w:r w:rsidR="00C6396A" w:rsidRPr="00020E40">
        <w:rPr>
          <w:rFonts w:ascii="Arial" w:hAnsi="Arial" w:cs="Arial"/>
          <w:sz w:val="24"/>
          <w:szCs w:val="24"/>
        </w:rPr>
        <w:t xml:space="preserve">and discussions </w:t>
      </w:r>
      <w:r w:rsidRPr="00020E40">
        <w:rPr>
          <w:rFonts w:ascii="Arial" w:hAnsi="Arial" w:cs="Arial"/>
          <w:sz w:val="24"/>
          <w:szCs w:val="24"/>
        </w:rPr>
        <w:t>between p</w:t>
      </w:r>
      <w:r w:rsidR="0084674D" w:rsidRPr="00020E40">
        <w:rPr>
          <w:rFonts w:ascii="Arial" w:hAnsi="Arial" w:cs="Arial"/>
          <w:sz w:val="24"/>
          <w:szCs w:val="24"/>
        </w:rPr>
        <w:t>astoral staff and DSL’s</w:t>
      </w:r>
      <w:r w:rsidRPr="00020E40">
        <w:rPr>
          <w:rFonts w:ascii="Arial" w:hAnsi="Arial" w:cs="Arial"/>
          <w:sz w:val="24"/>
          <w:szCs w:val="24"/>
        </w:rPr>
        <w:t>.</w:t>
      </w:r>
    </w:p>
    <w:p w14:paraId="60C0F9AA" w14:textId="77777777" w:rsidR="00D34C61" w:rsidRPr="00020E40" w:rsidRDefault="00A83817" w:rsidP="00A83817">
      <w:pPr>
        <w:pStyle w:val="CM148"/>
        <w:ind w:right="617"/>
        <w:rPr>
          <w:color w:val="000000"/>
        </w:rPr>
      </w:pPr>
      <w:r w:rsidRPr="00020E40">
        <w:rPr>
          <w:color w:val="000000"/>
        </w:rPr>
        <w:t xml:space="preserve">This </w:t>
      </w:r>
      <w:r w:rsidR="00C6396A" w:rsidRPr="00020E40">
        <w:rPr>
          <w:color w:val="000000"/>
        </w:rPr>
        <w:t xml:space="preserve">file </w:t>
      </w:r>
      <w:r w:rsidRPr="00020E40">
        <w:rPr>
          <w:color w:val="000000"/>
        </w:rPr>
        <w:t xml:space="preserve">will be kept separately from the main pupil file and will </w:t>
      </w:r>
      <w:r w:rsidR="00E06AF9" w:rsidRPr="00020E40">
        <w:rPr>
          <w:color w:val="000000"/>
        </w:rPr>
        <w:t xml:space="preserve">be </w:t>
      </w:r>
      <w:r w:rsidRPr="00020E40">
        <w:rPr>
          <w:color w:val="000000"/>
        </w:rPr>
        <w:t>held securely only to be accessed</w:t>
      </w:r>
      <w:r w:rsidR="00901BC0" w:rsidRPr="00020E40">
        <w:rPr>
          <w:color w:val="000000"/>
        </w:rPr>
        <w:t xml:space="preserve"> by appropriately trained DSL’s</w:t>
      </w:r>
      <w:r w:rsidRPr="00020E40">
        <w:rPr>
          <w:color w:val="000000"/>
        </w:rPr>
        <w:t xml:space="preserve">.  </w:t>
      </w:r>
    </w:p>
    <w:p w14:paraId="6636E36B" w14:textId="772DB19E" w:rsidR="00D34C61" w:rsidRDefault="00D34C61" w:rsidP="00020E40">
      <w:pPr>
        <w:pStyle w:val="CM148"/>
        <w:ind w:right="617"/>
        <w:rPr>
          <w:bCs/>
        </w:rPr>
      </w:pPr>
      <w:r w:rsidRPr="00020E40">
        <w:rPr>
          <w:bCs/>
        </w:rPr>
        <w:t>All staff will be made aware of children who have a safeguarding file or who are open to social care due to safeguarding concerns</w:t>
      </w:r>
      <w:r w:rsidR="00C47EDF">
        <w:rPr>
          <w:bCs/>
        </w:rPr>
        <w:t>, DSL team will judge how much detail needs to be shared, if any, with all staff.</w:t>
      </w:r>
    </w:p>
    <w:p w14:paraId="62BF78F4" w14:textId="77777777" w:rsidR="00020E40" w:rsidRPr="00020E40" w:rsidRDefault="00020E40" w:rsidP="00020E40">
      <w:pPr>
        <w:pStyle w:val="Default"/>
      </w:pPr>
    </w:p>
    <w:p w14:paraId="669016DC" w14:textId="77777777" w:rsidR="00247BB1" w:rsidRPr="00020E40" w:rsidRDefault="004337EE" w:rsidP="00247BB1">
      <w:pPr>
        <w:rPr>
          <w:rFonts w:ascii="Arial" w:hAnsi="Arial" w:cs="Arial"/>
          <w:color w:val="000000"/>
          <w:sz w:val="24"/>
          <w:szCs w:val="24"/>
        </w:rPr>
      </w:pPr>
      <w:r w:rsidRPr="00020E40">
        <w:rPr>
          <w:rFonts w:ascii="Arial" w:hAnsi="Arial" w:cs="Arial"/>
          <w:color w:val="000000"/>
          <w:sz w:val="24"/>
          <w:szCs w:val="24"/>
        </w:rPr>
        <w:t xml:space="preserve">The school will keep </w:t>
      </w:r>
      <w:r w:rsidR="002A0C00" w:rsidRPr="00020E40">
        <w:rPr>
          <w:rFonts w:ascii="Arial" w:hAnsi="Arial" w:cs="Arial"/>
          <w:color w:val="000000"/>
          <w:sz w:val="24"/>
          <w:szCs w:val="24"/>
        </w:rPr>
        <w:t xml:space="preserve">professionally </w:t>
      </w:r>
      <w:r w:rsidRPr="00020E40">
        <w:rPr>
          <w:rFonts w:ascii="Arial" w:hAnsi="Arial" w:cs="Arial"/>
          <w:color w:val="000000"/>
          <w:sz w:val="24"/>
          <w:szCs w:val="24"/>
        </w:rPr>
        <w:t>written records of concern</w:t>
      </w:r>
      <w:r w:rsidR="00445380" w:rsidRPr="00020E40">
        <w:rPr>
          <w:rFonts w:ascii="Arial" w:hAnsi="Arial" w:cs="Arial"/>
          <w:color w:val="000000"/>
          <w:sz w:val="24"/>
          <w:szCs w:val="24"/>
        </w:rPr>
        <w:t>s</w:t>
      </w:r>
      <w:r w:rsidRPr="00020E40">
        <w:rPr>
          <w:rFonts w:ascii="Arial" w:hAnsi="Arial" w:cs="Arial"/>
          <w:color w:val="000000"/>
          <w:sz w:val="24"/>
          <w:szCs w:val="24"/>
        </w:rPr>
        <w:t xml:space="preserve"> about </w:t>
      </w:r>
      <w:r w:rsidR="00445380" w:rsidRPr="00020E40">
        <w:rPr>
          <w:rFonts w:ascii="Arial" w:hAnsi="Arial" w:cs="Arial"/>
          <w:color w:val="000000"/>
          <w:sz w:val="24"/>
          <w:szCs w:val="24"/>
        </w:rPr>
        <w:t>c</w:t>
      </w:r>
      <w:r w:rsidR="003143AD" w:rsidRPr="00020E40">
        <w:rPr>
          <w:rFonts w:ascii="Arial" w:hAnsi="Arial" w:cs="Arial"/>
          <w:color w:val="000000"/>
          <w:sz w:val="24"/>
          <w:szCs w:val="24"/>
        </w:rPr>
        <w:t>hildren</w:t>
      </w:r>
      <w:r w:rsidRPr="00020E40">
        <w:rPr>
          <w:rFonts w:ascii="Arial" w:hAnsi="Arial" w:cs="Arial"/>
          <w:color w:val="000000"/>
          <w:sz w:val="24"/>
          <w:szCs w:val="24"/>
        </w:rPr>
        <w:t xml:space="preserve"> even where there is no need to refer the matter to external agencies</w:t>
      </w:r>
      <w:r w:rsidR="00093233" w:rsidRPr="00020E40">
        <w:rPr>
          <w:rFonts w:ascii="Arial" w:hAnsi="Arial" w:cs="Arial"/>
          <w:color w:val="000000"/>
          <w:sz w:val="24"/>
          <w:szCs w:val="24"/>
        </w:rPr>
        <w:t xml:space="preserve"> immediately</w:t>
      </w:r>
      <w:r w:rsidRPr="00020E40">
        <w:rPr>
          <w:rFonts w:ascii="Arial" w:hAnsi="Arial" w:cs="Arial"/>
          <w:color w:val="000000"/>
          <w:sz w:val="24"/>
          <w:szCs w:val="24"/>
        </w:rPr>
        <w:t xml:space="preserve">. </w:t>
      </w:r>
      <w:r w:rsidR="003C031E" w:rsidRPr="00020E40">
        <w:rPr>
          <w:rFonts w:ascii="Arial" w:hAnsi="Arial" w:cs="Arial"/>
          <w:color w:val="000000"/>
          <w:sz w:val="24"/>
          <w:szCs w:val="24"/>
        </w:rPr>
        <w:t xml:space="preserve">Each child will have an individual file </w:t>
      </w:r>
      <w:r w:rsidR="00020E40" w:rsidRPr="00020E40">
        <w:rPr>
          <w:rFonts w:ascii="Arial" w:hAnsi="Arial" w:cs="Arial"/>
          <w:color w:val="000000"/>
          <w:sz w:val="24"/>
          <w:szCs w:val="24"/>
        </w:rPr>
        <w:t>i.e.,</w:t>
      </w:r>
      <w:r w:rsidR="003C031E" w:rsidRPr="00020E40">
        <w:rPr>
          <w:rFonts w:ascii="Arial" w:hAnsi="Arial" w:cs="Arial"/>
          <w:color w:val="000000"/>
          <w:sz w:val="24"/>
          <w:szCs w:val="24"/>
        </w:rPr>
        <w:t xml:space="preserve"> no family files.</w:t>
      </w:r>
      <w:r w:rsidRPr="00020E40">
        <w:rPr>
          <w:rFonts w:ascii="Arial" w:hAnsi="Arial" w:cs="Arial"/>
          <w:color w:val="000000"/>
          <w:sz w:val="24"/>
          <w:szCs w:val="24"/>
        </w:rPr>
        <w:t xml:space="preserve"> </w:t>
      </w:r>
    </w:p>
    <w:p w14:paraId="40C9D72E" w14:textId="77777777" w:rsidR="00040E59" w:rsidRPr="00394A96" w:rsidRDefault="00040E59" w:rsidP="00247BB1">
      <w:pPr>
        <w:autoSpaceDE w:val="0"/>
        <w:autoSpaceDN w:val="0"/>
        <w:adjustRightInd w:val="0"/>
        <w:rPr>
          <w:rFonts w:ascii="Arial" w:hAnsi="Arial" w:cs="Arial"/>
          <w:color w:val="000000"/>
          <w:sz w:val="24"/>
          <w:szCs w:val="24"/>
        </w:rPr>
      </w:pPr>
      <w:r w:rsidRPr="00394A96">
        <w:rPr>
          <w:rFonts w:ascii="Arial" w:hAnsi="Arial" w:cs="Arial"/>
          <w:color w:val="000000"/>
          <w:sz w:val="24"/>
          <w:szCs w:val="24"/>
        </w:rPr>
        <w:t>We will keep detailed, accurate secure written records of concerns and include our rationale for any decision making</w:t>
      </w:r>
      <w:r w:rsidR="00855D49">
        <w:rPr>
          <w:rFonts w:ascii="Arial" w:hAnsi="Arial" w:cs="Arial"/>
          <w:color w:val="000000"/>
          <w:sz w:val="24"/>
          <w:szCs w:val="24"/>
        </w:rPr>
        <w:t xml:space="preserve"> </w:t>
      </w:r>
      <w:r w:rsidR="00855D49" w:rsidRPr="009033DD">
        <w:rPr>
          <w:rFonts w:ascii="Arial" w:hAnsi="Arial" w:cs="Arial"/>
          <w:sz w:val="24"/>
          <w:szCs w:val="24"/>
        </w:rPr>
        <w:t>including any toolkits consulted in decision making.</w:t>
      </w:r>
    </w:p>
    <w:p w14:paraId="1A50D0B6" w14:textId="7B81D282" w:rsidR="00247BB1" w:rsidRPr="009D7152" w:rsidRDefault="00247BB1" w:rsidP="00247BB1">
      <w:pPr>
        <w:autoSpaceDE w:val="0"/>
        <w:autoSpaceDN w:val="0"/>
        <w:adjustRightInd w:val="0"/>
        <w:rPr>
          <w:rFonts w:ascii="Arial" w:hAnsi="Arial" w:cs="Arial"/>
          <w:sz w:val="24"/>
          <w:szCs w:val="24"/>
        </w:rPr>
      </w:pPr>
      <w:r w:rsidRPr="00020E40">
        <w:rPr>
          <w:rFonts w:ascii="Arial" w:hAnsi="Arial" w:cs="Arial"/>
          <w:color w:val="000000"/>
          <w:sz w:val="24"/>
          <w:szCs w:val="24"/>
        </w:rPr>
        <w:t xml:space="preserve">All incidents/episodes will be recorded </w:t>
      </w:r>
      <w:r w:rsidR="00020E40" w:rsidRPr="00020E40">
        <w:rPr>
          <w:rFonts w:ascii="Arial" w:hAnsi="Arial" w:cs="Arial"/>
          <w:color w:val="000000"/>
          <w:sz w:val="24"/>
          <w:szCs w:val="24"/>
        </w:rPr>
        <w:t>e.g.,</w:t>
      </w:r>
      <w:r w:rsidR="0084674D" w:rsidRPr="00020E40">
        <w:rPr>
          <w:rFonts w:ascii="Arial" w:hAnsi="Arial" w:cs="Arial"/>
          <w:color w:val="000000"/>
          <w:sz w:val="24"/>
          <w:szCs w:val="24"/>
        </w:rPr>
        <w:t xml:space="preserve"> </w:t>
      </w:r>
      <w:r w:rsidR="000D7150" w:rsidRPr="00020E40">
        <w:rPr>
          <w:rFonts w:ascii="Arial" w:hAnsi="Arial" w:cs="Arial"/>
          <w:color w:val="000000"/>
          <w:sz w:val="24"/>
          <w:szCs w:val="24"/>
        </w:rPr>
        <w:t>phone calls</w:t>
      </w:r>
      <w:r w:rsidR="0084674D" w:rsidRPr="00020E40">
        <w:rPr>
          <w:rFonts w:ascii="Arial" w:hAnsi="Arial" w:cs="Arial"/>
          <w:color w:val="000000"/>
          <w:sz w:val="24"/>
          <w:szCs w:val="24"/>
        </w:rPr>
        <w:t xml:space="preserve"> to other agencies, i</w:t>
      </w:r>
      <w:r w:rsidRPr="00020E40">
        <w:rPr>
          <w:rFonts w:ascii="Arial" w:hAnsi="Arial" w:cs="Arial"/>
          <w:color w:val="000000"/>
          <w:sz w:val="24"/>
          <w:szCs w:val="24"/>
        </w:rPr>
        <w:t>n the chronology w</w:t>
      </w:r>
      <w:r w:rsidR="0084674D" w:rsidRPr="00020E40">
        <w:rPr>
          <w:rFonts w:ascii="Arial" w:hAnsi="Arial" w:cs="Arial"/>
          <w:color w:val="000000"/>
          <w:sz w:val="24"/>
          <w:szCs w:val="24"/>
        </w:rPr>
        <w:t xml:space="preserve">ith more detail and analysis </w:t>
      </w:r>
      <w:r w:rsidRPr="00020E40">
        <w:rPr>
          <w:rFonts w:ascii="Arial" w:hAnsi="Arial" w:cs="Arial"/>
          <w:color w:val="000000"/>
          <w:sz w:val="24"/>
          <w:szCs w:val="24"/>
        </w:rPr>
        <w:t>in the body of the file. This will help build a p</w:t>
      </w:r>
      <w:r w:rsidR="00282E90" w:rsidRPr="00020E40">
        <w:rPr>
          <w:rFonts w:ascii="Arial" w:hAnsi="Arial" w:cs="Arial"/>
          <w:color w:val="000000"/>
          <w:sz w:val="24"/>
          <w:szCs w:val="24"/>
        </w:rPr>
        <w:t>icture and help the DSL</w:t>
      </w:r>
      <w:r w:rsidR="00375CA2" w:rsidRPr="00020E40">
        <w:rPr>
          <w:rFonts w:ascii="Arial" w:hAnsi="Arial" w:cs="Arial"/>
          <w:color w:val="000000"/>
          <w:sz w:val="24"/>
          <w:szCs w:val="24"/>
        </w:rPr>
        <w:t xml:space="preserve"> team</w:t>
      </w:r>
      <w:r w:rsidRPr="00020E40">
        <w:rPr>
          <w:rFonts w:ascii="Arial" w:hAnsi="Arial" w:cs="Arial"/>
          <w:color w:val="000000"/>
          <w:sz w:val="24"/>
          <w:szCs w:val="24"/>
        </w:rPr>
        <w:t xml:space="preserve"> in analysis</w:t>
      </w:r>
      <w:r w:rsidR="0084674D" w:rsidRPr="00020E40">
        <w:rPr>
          <w:rFonts w:ascii="Arial" w:hAnsi="Arial" w:cs="Arial"/>
          <w:color w:val="000000"/>
          <w:sz w:val="24"/>
          <w:szCs w:val="24"/>
        </w:rPr>
        <w:t xml:space="preserve"> and action</w:t>
      </w:r>
      <w:r w:rsidR="00282E90" w:rsidRPr="00020E40">
        <w:rPr>
          <w:rFonts w:ascii="Arial" w:hAnsi="Arial" w:cs="Arial"/>
          <w:color w:val="000000"/>
          <w:sz w:val="24"/>
          <w:szCs w:val="24"/>
        </w:rPr>
        <w:t>,</w:t>
      </w:r>
      <w:r w:rsidR="0084674D" w:rsidRPr="00020E40">
        <w:rPr>
          <w:rFonts w:ascii="Arial" w:hAnsi="Arial" w:cs="Arial"/>
          <w:color w:val="000000"/>
          <w:sz w:val="24"/>
          <w:szCs w:val="24"/>
        </w:rPr>
        <w:t xml:space="preserve"> which may</w:t>
      </w:r>
      <w:r w:rsidRPr="00020E40">
        <w:rPr>
          <w:rFonts w:ascii="Arial" w:hAnsi="Arial" w:cs="Arial"/>
          <w:color w:val="000000"/>
          <w:sz w:val="24"/>
          <w:szCs w:val="24"/>
        </w:rPr>
        <w:t xml:space="preserve"> include no further action, </w:t>
      </w:r>
      <w:r w:rsidR="00C6396A" w:rsidRPr="00020E40">
        <w:rPr>
          <w:rFonts w:ascii="Arial" w:hAnsi="Arial" w:cs="Arial"/>
          <w:color w:val="000000"/>
          <w:sz w:val="24"/>
          <w:szCs w:val="24"/>
        </w:rPr>
        <w:t xml:space="preserve">monitoring, </w:t>
      </w:r>
      <w:r w:rsidR="000233FC" w:rsidRPr="00020E40">
        <w:rPr>
          <w:rFonts w:ascii="Arial" w:hAnsi="Arial" w:cs="Arial"/>
          <w:color w:val="000000"/>
          <w:sz w:val="24"/>
          <w:szCs w:val="24"/>
        </w:rPr>
        <w:t xml:space="preserve">whether a </w:t>
      </w:r>
      <w:r w:rsidR="00B04106">
        <w:rPr>
          <w:rFonts w:ascii="Arial" w:hAnsi="Arial" w:cs="Arial"/>
          <w:color w:val="4EA72E"/>
          <w:sz w:val="24"/>
          <w:szCs w:val="24"/>
        </w:rPr>
        <w:t>Family</w:t>
      </w:r>
      <w:r w:rsidR="000233FC">
        <w:rPr>
          <w:rFonts w:ascii="Arial" w:hAnsi="Arial" w:cs="Arial"/>
          <w:color w:val="4EA72E"/>
          <w:sz w:val="24"/>
          <w:szCs w:val="24"/>
        </w:rPr>
        <w:t xml:space="preserve"> help</w:t>
      </w:r>
      <w:r w:rsidR="000233FC" w:rsidRPr="00020E40">
        <w:rPr>
          <w:rFonts w:ascii="Arial" w:hAnsi="Arial" w:cs="Arial"/>
          <w:color w:val="000000"/>
          <w:sz w:val="24"/>
          <w:szCs w:val="24"/>
        </w:rPr>
        <w:t xml:space="preserve"> assessment</w:t>
      </w:r>
      <w:r w:rsidRPr="00020E40">
        <w:rPr>
          <w:rFonts w:ascii="Arial" w:hAnsi="Arial" w:cs="Arial"/>
          <w:color w:val="000000"/>
          <w:sz w:val="24"/>
          <w:szCs w:val="24"/>
        </w:rPr>
        <w:t xml:space="preserve"> should be undertaken, or whether a referral should be made to </w:t>
      </w:r>
      <w:r w:rsidR="00C6396A" w:rsidRPr="00020E40">
        <w:rPr>
          <w:rFonts w:ascii="Arial" w:hAnsi="Arial" w:cs="Arial"/>
          <w:color w:val="000000"/>
          <w:sz w:val="24"/>
          <w:szCs w:val="24"/>
        </w:rPr>
        <w:t xml:space="preserve">other agencies - </w:t>
      </w:r>
      <w:r w:rsidR="007B704C" w:rsidRPr="00020E40">
        <w:rPr>
          <w:rFonts w:ascii="Arial" w:hAnsi="Arial" w:cs="Arial"/>
          <w:color w:val="000000"/>
          <w:sz w:val="24"/>
          <w:szCs w:val="24"/>
        </w:rPr>
        <w:t>Social Care MASH</w:t>
      </w:r>
      <w:r w:rsidR="00ED7E0A" w:rsidRPr="00020E40">
        <w:rPr>
          <w:rFonts w:ascii="Arial" w:hAnsi="Arial" w:cs="Arial"/>
          <w:color w:val="000000"/>
          <w:sz w:val="24"/>
          <w:szCs w:val="24"/>
        </w:rPr>
        <w:t>/TAS</w:t>
      </w:r>
      <w:r w:rsidRPr="00020E40">
        <w:rPr>
          <w:rFonts w:ascii="Arial" w:hAnsi="Arial" w:cs="Arial"/>
          <w:color w:val="000000"/>
          <w:sz w:val="24"/>
          <w:szCs w:val="24"/>
        </w:rPr>
        <w:t xml:space="preserve"> in line with the Continuum of Need document</w:t>
      </w:r>
      <w:r w:rsidR="00282E90" w:rsidRPr="009D7152">
        <w:rPr>
          <w:rFonts w:ascii="Arial" w:hAnsi="Arial" w:cs="Arial"/>
          <w:sz w:val="24"/>
          <w:szCs w:val="24"/>
        </w:rPr>
        <w:t>.</w:t>
      </w:r>
      <w:r w:rsidR="00EB1E84" w:rsidRPr="009D7152">
        <w:rPr>
          <w:rFonts w:ascii="Arial" w:hAnsi="Arial" w:cs="Arial"/>
          <w:b/>
          <w:sz w:val="24"/>
          <w:szCs w:val="24"/>
        </w:rPr>
        <w:t xml:space="preserve"> </w:t>
      </w:r>
      <w:r w:rsidR="00D2564A" w:rsidRPr="009D7152">
        <w:rPr>
          <w:rFonts w:ascii="Arial" w:hAnsi="Arial" w:cs="Arial"/>
          <w:sz w:val="24"/>
          <w:szCs w:val="24"/>
        </w:rPr>
        <w:t>(</w:t>
      </w:r>
      <w:r w:rsidR="00020E40" w:rsidRPr="009D7152">
        <w:rPr>
          <w:rFonts w:ascii="Arial" w:hAnsi="Arial" w:cs="Arial"/>
          <w:sz w:val="24"/>
          <w:szCs w:val="24"/>
        </w:rPr>
        <w:t>See</w:t>
      </w:r>
      <w:r w:rsidR="00D2564A" w:rsidRPr="009D7152">
        <w:rPr>
          <w:rFonts w:ascii="Arial" w:hAnsi="Arial" w:cs="Arial"/>
          <w:sz w:val="24"/>
          <w:szCs w:val="24"/>
        </w:rPr>
        <w:t xml:space="preserve"> </w:t>
      </w:r>
      <w:r w:rsidR="003A278C" w:rsidRPr="009D7152">
        <w:rPr>
          <w:rFonts w:ascii="Arial" w:hAnsi="Arial" w:cs="Arial"/>
          <w:sz w:val="24"/>
          <w:szCs w:val="24"/>
        </w:rPr>
        <w:t xml:space="preserve">DSL </w:t>
      </w:r>
      <w:r w:rsidR="00D2564A" w:rsidRPr="009D7152">
        <w:rPr>
          <w:rFonts w:ascii="Arial" w:hAnsi="Arial" w:cs="Arial"/>
          <w:sz w:val="24"/>
          <w:szCs w:val="24"/>
        </w:rPr>
        <w:t>referral checklist on WSCP</w:t>
      </w:r>
      <w:r w:rsidR="00410A21" w:rsidRPr="009D7152">
        <w:rPr>
          <w:rFonts w:ascii="Arial" w:hAnsi="Arial" w:cs="Arial"/>
          <w:sz w:val="24"/>
          <w:szCs w:val="24"/>
        </w:rPr>
        <w:t xml:space="preserve"> webpage)</w:t>
      </w:r>
    </w:p>
    <w:p w14:paraId="29639728" w14:textId="77777777" w:rsidR="0084674D" w:rsidRPr="00020E40" w:rsidRDefault="0084674D" w:rsidP="0084674D">
      <w:pPr>
        <w:autoSpaceDE w:val="0"/>
        <w:autoSpaceDN w:val="0"/>
        <w:adjustRightInd w:val="0"/>
        <w:rPr>
          <w:rFonts w:ascii="Arial" w:hAnsi="Arial" w:cs="Arial"/>
          <w:color w:val="000000"/>
          <w:sz w:val="24"/>
          <w:szCs w:val="24"/>
        </w:rPr>
      </w:pPr>
      <w:r w:rsidRPr="00020E40">
        <w:rPr>
          <w:rFonts w:ascii="Arial" w:hAnsi="Arial" w:cs="Arial"/>
          <w:color w:val="000000"/>
          <w:sz w:val="24"/>
          <w:szCs w:val="24"/>
        </w:rPr>
        <w:t xml:space="preserve">In cases where there </w:t>
      </w:r>
      <w:r w:rsidR="008E0878" w:rsidRPr="00020E40">
        <w:rPr>
          <w:rFonts w:ascii="Arial" w:hAnsi="Arial" w:cs="Arial"/>
          <w:color w:val="000000"/>
          <w:sz w:val="24"/>
          <w:szCs w:val="24"/>
        </w:rPr>
        <w:t xml:space="preserve">is multi agency involvement - </w:t>
      </w:r>
      <w:r w:rsidRPr="00020E40">
        <w:rPr>
          <w:rFonts w:ascii="Arial" w:hAnsi="Arial" w:cs="Arial"/>
          <w:color w:val="000000"/>
          <w:sz w:val="24"/>
          <w:szCs w:val="24"/>
        </w:rPr>
        <w:t>meetings</w:t>
      </w:r>
      <w:r w:rsidR="00282E90" w:rsidRPr="00020E40">
        <w:rPr>
          <w:rFonts w:ascii="Arial" w:hAnsi="Arial" w:cs="Arial"/>
          <w:color w:val="000000"/>
          <w:sz w:val="24"/>
          <w:szCs w:val="24"/>
        </w:rPr>
        <w:t xml:space="preserve"> and plans</w:t>
      </w:r>
      <w:r w:rsidRPr="00020E40">
        <w:rPr>
          <w:rFonts w:ascii="Arial" w:hAnsi="Arial" w:cs="Arial"/>
          <w:color w:val="000000"/>
          <w:sz w:val="24"/>
          <w:szCs w:val="24"/>
        </w:rPr>
        <w:t xml:space="preserve">, actions and responsibilities shall be </w:t>
      </w:r>
      <w:r w:rsidR="006517BD" w:rsidRPr="00020E40">
        <w:rPr>
          <w:rFonts w:ascii="Arial" w:hAnsi="Arial" w:cs="Arial"/>
          <w:color w:val="000000"/>
          <w:sz w:val="24"/>
          <w:szCs w:val="24"/>
        </w:rPr>
        <w:t>clarified,</w:t>
      </w:r>
      <w:r w:rsidRPr="00020E40">
        <w:rPr>
          <w:rFonts w:ascii="Arial" w:hAnsi="Arial" w:cs="Arial"/>
          <w:color w:val="000000"/>
          <w:sz w:val="24"/>
          <w:szCs w:val="24"/>
        </w:rPr>
        <w:t xml:space="preserve"> and outcomes recorded.</w:t>
      </w:r>
    </w:p>
    <w:p w14:paraId="6CAAA67B" w14:textId="3DA12634" w:rsidR="00247BB1" w:rsidRPr="00020E40" w:rsidRDefault="000233FC" w:rsidP="00247BB1">
      <w:pPr>
        <w:rPr>
          <w:rFonts w:ascii="Arial" w:hAnsi="Arial" w:cs="Arial"/>
          <w:color w:val="000000"/>
          <w:sz w:val="24"/>
          <w:szCs w:val="24"/>
        </w:rPr>
      </w:pPr>
      <w:r w:rsidRPr="00020E40">
        <w:rPr>
          <w:rFonts w:ascii="Arial" w:hAnsi="Arial" w:cs="Arial"/>
          <w:color w:val="000000"/>
          <w:sz w:val="24"/>
          <w:szCs w:val="24"/>
        </w:rPr>
        <w:lastRenderedPageBreak/>
        <w:t xml:space="preserve">In some </w:t>
      </w:r>
      <w:r w:rsidR="006517BD" w:rsidRPr="00020E40">
        <w:rPr>
          <w:rFonts w:ascii="Arial" w:hAnsi="Arial" w:cs="Arial"/>
          <w:color w:val="000000"/>
          <w:sz w:val="24"/>
          <w:szCs w:val="24"/>
        </w:rPr>
        <w:t>cases,</w:t>
      </w:r>
      <w:r w:rsidRPr="00020E40">
        <w:rPr>
          <w:rFonts w:ascii="Arial" w:hAnsi="Arial" w:cs="Arial"/>
          <w:color w:val="000000"/>
          <w:sz w:val="24"/>
          <w:szCs w:val="24"/>
        </w:rPr>
        <w:t xml:space="preserve"> f</w:t>
      </w:r>
      <w:r w:rsidR="00247BB1" w:rsidRPr="00020E40">
        <w:rPr>
          <w:rFonts w:ascii="Arial" w:hAnsi="Arial" w:cs="Arial"/>
          <w:color w:val="000000"/>
          <w:sz w:val="24"/>
          <w:szCs w:val="24"/>
        </w:rPr>
        <w:t>iles will be made available for external scrutiny for example by a regulatory agency or because of a case review or audit.</w:t>
      </w:r>
    </w:p>
    <w:p w14:paraId="69C1AB6D" w14:textId="77777777" w:rsidR="00020E40" w:rsidRDefault="004337EE" w:rsidP="004337EE">
      <w:pPr>
        <w:autoSpaceDE w:val="0"/>
        <w:autoSpaceDN w:val="0"/>
        <w:adjustRightInd w:val="0"/>
        <w:rPr>
          <w:rFonts w:ascii="Arial" w:hAnsi="Arial" w:cs="Arial"/>
          <w:color w:val="FF0000"/>
          <w:sz w:val="24"/>
          <w:szCs w:val="24"/>
        </w:rPr>
      </w:pPr>
      <w:r w:rsidRPr="00020E40">
        <w:rPr>
          <w:rFonts w:ascii="Arial" w:hAnsi="Arial" w:cs="Arial"/>
          <w:color w:val="000000"/>
          <w:sz w:val="24"/>
          <w:szCs w:val="24"/>
        </w:rPr>
        <w:t xml:space="preserve">Records will be kept up to date and </w:t>
      </w:r>
      <w:r w:rsidR="00375CA2" w:rsidRPr="00020E40">
        <w:rPr>
          <w:rFonts w:ascii="Arial" w:hAnsi="Arial" w:cs="Arial"/>
          <w:b/>
          <w:color w:val="000000"/>
          <w:sz w:val="24"/>
          <w:szCs w:val="24"/>
        </w:rPr>
        <w:t>reviewed regularly by a</w:t>
      </w:r>
      <w:r w:rsidRPr="00020E40">
        <w:rPr>
          <w:rFonts w:ascii="Arial" w:hAnsi="Arial" w:cs="Arial"/>
          <w:b/>
          <w:color w:val="000000"/>
          <w:sz w:val="24"/>
          <w:szCs w:val="24"/>
        </w:rPr>
        <w:t xml:space="preserve"> </w:t>
      </w:r>
      <w:r w:rsidR="008E0878" w:rsidRPr="00020E40">
        <w:rPr>
          <w:rFonts w:ascii="Arial" w:hAnsi="Arial" w:cs="Arial"/>
          <w:b/>
          <w:color w:val="000000"/>
          <w:sz w:val="24"/>
          <w:szCs w:val="24"/>
        </w:rPr>
        <w:t>DSL</w:t>
      </w:r>
      <w:r w:rsidR="008E0878" w:rsidRPr="00020E40">
        <w:rPr>
          <w:rFonts w:ascii="Arial" w:hAnsi="Arial" w:cs="Arial"/>
          <w:color w:val="000000"/>
          <w:sz w:val="24"/>
          <w:szCs w:val="24"/>
        </w:rPr>
        <w:t xml:space="preserve"> </w:t>
      </w:r>
      <w:r w:rsidRPr="00020E40">
        <w:rPr>
          <w:rFonts w:ascii="Arial" w:hAnsi="Arial" w:cs="Arial"/>
          <w:color w:val="000000"/>
          <w:sz w:val="24"/>
          <w:szCs w:val="24"/>
        </w:rPr>
        <w:t>to evidence and support actions taken by staff in discharging their safeguarding arrangements</w:t>
      </w:r>
      <w:r w:rsidRPr="00020E40">
        <w:rPr>
          <w:rFonts w:ascii="Arial" w:hAnsi="Arial" w:cs="Arial"/>
          <w:color w:val="FF0000"/>
          <w:sz w:val="24"/>
          <w:szCs w:val="24"/>
        </w:rPr>
        <w:t xml:space="preserve">.  </w:t>
      </w:r>
    </w:p>
    <w:p w14:paraId="45DA606B" w14:textId="77777777" w:rsidR="00445380" w:rsidRPr="009D7152" w:rsidRDefault="006E1471" w:rsidP="004337EE">
      <w:pPr>
        <w:autoSpaceDE w:val="0"/>
        <w:autoSpaceDN w:val="0"/>
        <w:adjustRightInd w:val="0"/>
        <w:rPr>
          <w:rFonts w:ascii="Arial" w:hAnsi="Arial" w:cs="Arial"/>
          <w:sz w:val="24"/>
          <w:szCs w:val="24"/>
        </w:rPr>
      </w:pPr>
      <w:r w:rsidRPr="009D7152">
        <w:rPr>
          <w:rFonts w:ascii="Arial" w:hAnsi="Arial" w:cs="Arial"/>
          <w:sz w:val="24"/>
          <w:szCs w:val="24"/>
        </w:rPr>
        <w:t xml:space="preserve">Checklists and </w:t>
      </w:r>
      <w:r w:rsidR="00F3668F" w:rsidRPr="009D7152">
        <w:rPr>
          <w:rFonts w:ascii="Arial" w:hAnsi="Arial" w:cs="Arial"/>
          <w:sz w:val="24"/>
          <w:szCs w:val="24"/>
        </w:rPr>
        <w:t xml:space="preserve">Case </w:t>
      </w:r>
      <w:r w:rsidRPr="009D7152">
        <w:rPr>
          <w:rFonts w:ascii="Arial" w:hAnsi="Arial" w:cs="Arial"/>
          <w:sz w:val="24"/>
          <w:szCs w:val="24"/>
        </w:rPr>
        <w:t>supervision toolkits a</w:t>
      </w:r>
      <w:r w:rsidR="00410A21" w:rsidRPr="009D7152">
        <w:rPr>
          <w:rFonts w:ascii="Arial" w:hAnsi="Arial" w:cs="Arial"/>
          <w:sz w:val="24"/>
          <w:szCs w:val="24"/>
        </w:rPr>
        <w:t xml:space="preserve">vailable on </w:t>
      </w:r>
      <w:r w:rsidR="00D2564A" w:rsidRPr="009D7152">
        <w:rPr>
          <w:rFonts w:ascii="Arial" w:hAnsi="Arial" w:cs="Arial"/>
          <w:sz w:val="24"/>
          <w:szCs w:val="24"/>
        </w:rPr>
        <w:t xml:space="preserve">WSCP </w:t>
      </w:r>
      <w:r w:rsidR="00410A21" w:rsidRPr="009D7152">
        <w:rPr>
          <w:rFonts w:ascii="Arial" w:hAnsi="Arial" w:cs="Arial"/>
          <w:sz w:val="24"/>
          <w:szCs w:val="24"/>
        </w:rPr>
        <w:t>education</w:t>
      </w:r>
      <w:r w:rsidRPr="009D7152">
        <w:rPr>
          <w:rFonts w:ascii="Arial" w:hAnsi="Arial" w:cs="Arial"/>
          <w:sz w:val="24"/>
          <w:szCs w:val="24"/>
        </w:rPr>
        <w:t xml:space="preserve"> webpage.</w:t>
      </w:r>
    </w:p>
    <w:p w14:paraId="65B1D152" w14:textId="76E225DD" w:rsidR="00F3668F" w:rsidRPr="009D7152" w:rsidRDefault="009D7152" w:rsidP="004337EE">
      <w:pPr>
        <w:autoSpaceDE w:val="0"/>
        <w:autoSpaceDN w:val="0"/>
        <w:adjustRightInd w:val="0"/>
        <w:rPr>
          <w:rFonts w:ascii="Arial" w:hAnsi="Arial" w:cs="Arial"/>
          <w:sz w:val="24"/>
          <w:szCs w:val="24"/>
        </w:rPr>
      </w:pPr>
      <w:r w:rsidRPr="009D7152">
        <w:rPr>
          <w:rFonts w:ascii="Arial" w:hAnsi="Arial" w:cs="Arial"/>
          <w:sz w:val="24"/>
          <w:szCs w:val="24"/>
        </w:rPr>
        <w:t>T</w:t>
      </w:r>
      <w:r w:rsidR="00F3668F" w:rsidRPr="009D7152">
        <w:rPr>
          <w:rFonts w:ascii="Arial" w:hAnsi="Arial" w:cs="Arial"/>
          <w:sz w:val="24"/>
          <w:szCs w:val="24"/>
        </w:rPr>
        <w:t xml:space="preserve">he senior DSL supervises the team and </w:t>
      </w:r>
      <w:r w:rsidRPr="009D7152">
        <w:rPr>
          <w:rFonts w:ascii="Arial" w:hAnsi="Arial" w:cs="Arial"/>
          <w:sz w:val="24"/>
          <w:szCs w:val="24"/>
        </w:rPr>
        <w:t xml:space="preserve">reviews </w:t>
      </w:r>
      <w:r w:rsidR="00F3668F" w:rsidRPr="009D7152">
        <w:rPr>
          <w:rFonts w:ascii="Arial" w:hAnsi="Arial" w:cs="Arial"/>
          <w:sz w:val="24"/>
          <w:szCs w:val="24"/>
        </w:rPr>
        <w:t xml:space="preserve">cases </w:t>
      </w:r>
      <w:r w:rsidRPr="009D7152">
        <w:rPr>
          <w:rFonts w:ascii="Arial" w:hAnsi="Arial" w:cs="Arial"/>
          <w:sz w:val="24"/>
          <w:szCs w:val="24"/>
        </w:rPr>
        <w:t>on a weekly basis</w:t>
      </w:r>
      <w:r w:rsidR="00F3668F" w:rsidRPr="009D7152">
        <w:rPr>
          <w:rFonts w:ascii="Arial" w:hAnsi="Arial" w:cs="Arial"/>
          <w:sz w:val="24"/>
          <w:szCs w:val="24"/>
        </w:rPr>
        <w:t>.</w:t>
      </w:r>
    </w:p>
    <w:p w14:paraId="71B81891" w14:textId="77777777" w:rsidR="004337EE" w:rsidRPr="00020E40" w:rsidRDefault="00093233" w:rsidP="004337EE">
      <w:pPr>
        <w:autoSpaceDE w:val="0"/>
        <w:autoSpaceDN w:val="0"/>
        <w:adjustRightInd w:val="0"/>
        <w:rPr>
          <w:rFonts w:ascii="Arial" w:hAnsi="Arial" w:cs="Arial"/>
          <w:color w:val="000000"/>
          <w:sz w:val="24"/>
          <w:szCs w:val="24"/>
        </w:rPr>
      </w:pPr>
      <w:r w:rsidRPr="00020E40">
        <w:rPr>
          <w:rFonts w:ascii="Arial" w:hAnsi="Arial" w:cs="Arial"/>
          <w:color w:val="000000"/>
          <w:sz w:val="24"/>
          <w:szCs w:val="24"/>
        </w:rPr>
        <w:t>The</w:t>
      </w:r>
      <w:r w:rsidR="0084674D" w:rsidRPr="00020E40">
        <w:rPr>
          <w:rFonts w:ascii="Arial" w:hAnsi="Arial" w:cs="Arial"/>
          <w:color w:val="000000"/>
          <w:sz w:val="24"/>
          <w:szCs w:val="24"/>
        </w:rPr>
        <w:t xml:space="preserve"> file can be</w:t>
      </w:r>
      <w:r w:rsidR="004337EE" w:rsidRPr="00020E40">
        <w:rPr>
          <w:rFonts w:ascii="Arial" w:hAnsi="Arial" w:cs="Arial"/>
          <w:color w:val="000000"/>
          <w:sz w:val="24"/>
          <w:szCs w:val="24"/>
        </w:rPr>
        <w:t xml:space="preserve"> non-active in terms of monitoring </w:t>
      </w:r>
      <w:r w:rsidR="00020E40" w:rsidRPr="00020E40">
        <w:rPr>
          <w:rFonts w:ascii="Arial" w:hAnsi="Arial" w:cs="Arial"/>
          <w:color w:val="000000"/>
          <w:sz w:val="24"/>
          <w:szCs w:val="24"/>
        </w:rPr>
        <w:t>i.e.,</w:t>
      </w:r>
      <w:r w:rsidR="00D2564A" w:rsidRPr="00020E40">
        <w:rPr>
          <w:rFonts w:ascii="Arial" w:hAnsi="Arial" w:cs="Arial"/>
          <w:color w:val="000000"/>
          <w:sz w:val="24"/>
          <w:szCs w:val="24"/>
        </w:rPr>
        <w:t xml:space="preserve"> a child is no longer CiC</w:t>
      </w:r>
      <w:r w:rsidR="004337EE" w:rsidRPr="00020E40">
        <w:rPr>
          <w:rFonts w:ascii="Arial" w:hAnsi="Arial" w:cs="Arial"/>
          <w:color w:val="000000"/>
          <w:sz w:val="24"/>
          <w:szCs w:val="24"/>
        </w:rPr>
        <w:t>, sub</w:t>
      </w:r>
      <w:r w:rsidR="0084674D" w:rsidRPr="00020E40">
        <w:rPr>
          <w:rFonts w:ascii="Arial" w:hAnsi="Arial" w:cs="Arial"/>
          <w:color w:val="000000"/>
          <w:sz w:val="24"/>
          <w:szCs w:val="24"/>
        </w:rPr>
        <w:t>ject to a child protection plan. I</w:t>
      </w:r>
      <w:r w:rsidR="004337EE" w:rsidRPr="00020E40">
        <w:rPr>
          <w:rFonts w:ascii="Arial" w:hAnsi="Arial" w:cs="Arial"/>
          <w:color w:val="000000"/>
          <w:sz w:val="24"/>
          <w:szCs w:val="24"/>
        </w:rPr>
        <w:t xml:space="preserve">f future </w:t>
      </w:r>
      <w:r w:rsidR="00020E40" w:rsidRPr="00020E40">
        <w:rPr>
          <w:rFonts w:ascii="Arial" w:hAnsi="Arial" w:cs="Arial"/>
          <w:color w:val="000000"/>
          <w:sz w:val="24"/>
          <w:szCs w:val="24"/>
        </w:rPr>
        <w:t>concerns,</w:t>
      </w:r>
      <w:r w:rsidR="004337EE" w:rsidRPr="00020E40">
        <w:rPr>
          <w:rFonts w:ascii="Arial" w:hAnsi="Arial" w:cs="Arial"/>
          <w:color w:val="000000"/>
          <w:sz w:val="24"/>
          <w:szCs w:val="24"/>
        </w:rPr>
        <w:t xml:space="preserve"> then arise it can be re-activated as new information arises.   </w:t>
      </w:r>
    </w:p>
    <w:p w14:paraId="3E937474" w14:textId="1ABD8BB6" w:rsidR="004337EE" w:rsidRPr="00DD30B8" w:rsidRDefault="004337EE" w:rsidP="00BA59D0">
      <w:pPr>
        <w:autoSpaceDE w:val="0"/>
        <w:autoSpaceDN w:val="0"/>
        <w:adjustRightInd w:val="0"/>
        <w:spacing w:after="240" w:line="240" w:lineRule="auto"/>
        <w:rPr>
          <w:rStyle w:val="Hyperlink"/>
          <w:bCs/>
          <w:sz w:val="24"/>
          <w:szCs w:val="24"/>
        </w:rPr>
      </w:pPr>
      <w:r w:rsidRPr="00020E40">
        <w:rPr>
          <w:rFonts w:ascii="Arial" w:hAnsi="Arial" w:cs="Arial"/>
          <w:color w:val="000000"/>
          <w:sz w:val="24"/>
          <w:szCs w:val="24"/>
        </w:rPr>
        <w:t>If the child move</w:t>
      </w:r>
      <w:r w:rsidR="00093233" w:rsidRPr="00020E40">
        <w:rPr>
          <w:rFonts w:ascii="Arial" w:hAnsi="Arial" w:cs="Arial"/>
          <w:color w:val="000000"/>
          <w:sz w:val="24"/>
          <w:szCs w:val="24"/>
        </w:rPr>
        <w:t>s to another school, the</w:t>
      </w:r>
      <w:r w:rsidRPr="00020E40">
        <w:rPr>
          <w:rFonts w:ascii="Arial" w:hAnsi="Arial" w:cs="Arial"/>
          <w:color w:val="000000"/>
          <w:sz w:val="24"/>
          <w:szCs w:val="24"/>
        </w:rPr>
        <w:t xml:space="preserve"> file will b</w:t>
      </w:r>
      <w:r w:rsidR="00375CA2" w:rsidRPr="00020E40">
        <w:rPr>
          <w:rFonts w:ascii="Arial" w:hAnsi="Arial" w:cs="Arial"/>
          <w:color w:val="000000"/>
          <w:sz w:val="24"/>
          <w:szCs w:val="24"/>
        </w:rPr>
        <w:t xml:space="preserve">e securely sent or </w:t>
      </w:r>
      <w:r w:rsidR="00D008F8" w:rsidRPr="00020E40">
        <w:rPr>
          <w:rFonts w:ascii="Arial" w:hAnsi="Arial" w:cs="Arial"/>
          <w:color w:val="000000"/>
          <w:sz w:val="24"/>
          <w:szCs w:val="24"/>
        </w:rPr>
        <w:t>taken</w:t>
      </w:r>
      <w:r w:rsidR="00375CA2" w:rsidRPr="00020E40">
        <w:rPr>
          <w:rFonts w:ascii="Arial" w:hAnsi="Arial" w:cs="Arial"/>
          <w:color w:val="000000"/>
          <w:sz w:val="24"/>
          <w:szCs w:val="24"/>
        </w:rPr>
        <w:t xml:space="preserve"> to a</w:t>
      </w:r>
      <w:r w:rsidRPr="00020E40">
        <w:rPr>
          <w:rFonts w:ascii="Arial" w:hAnsi="Arial" w:cs="Arial"/>
          <w:color w:val="000000"/>
          <w:sz w:val="24"/>
          <w:szCs w:val="24"/>
        </w:rPr>
        <w:t xml:space="preserve"> DSL at the new establishment/school</w:t>
      </w:r>
      <w:r w:rsidR="002B2BB6" w:rsidRPr="00020E40">
        <w:rPr>
          <w:rFonts w:ascii="Arial" w:hAnsi="Arial" w:cs="Arial"/>
          <w:color w:val="000000"/>
          <w:sz w:val="24"/>
          <w:szCs w:val="24"/>
        </w:rPr>
        <w:t xml:space="preserve"> </w:t>
      </w:r>
      <w:r w:rsidR="002B2BB6" w:rsidRPr="00020E40">
        <w:rPr>
          <w:rFonts w:ascii="Arial" w:hAnsi="Arial" w:cs="Arial"/>
          <w:b/>
          <w:color w:val="000000"/>
          <w:sz w:val="24"/>
          <w:szCs w:val="24"/>
        </w:rPr>
        <w:t>within 5 days</w:t>
      </w:r>
      <w:r w:rsidR="00093233" w:rsidRPr="00020E40">
        <w:rPr>
          <w:rFonts w:ascii="Arial" w:hAnsi="Arial" w:cs="Arial"/>
          <w:color w:val="000000"/>
          <w:sz w:val="24"/>
          <w:szCs w:val="24"/>
        </w:rPr>
        <w:t xml:space="preserve"> and a </w:t>
      </w:r>
      <w:r w:rsidR="00093233" w:rsidRPr="00020E40">
        <w:rPr>
          <w:rFonts w:ascii="Arial" w:hAnsi="Arial" w:cs="Arial"/>
          <w:b/>
          <w:color w:val="000000"/>
          <w:sz w:val="24"/>
          <w:szCs w:val="24"/>
        </w:rPr>
        <w:t>written receipt will be obtained</w:t>
      </w:r>
      <w:r w:rsidRPr="00020E40">
        <w:rPr>
          <w:rFonts w:ascii="Arial" w:hAnsi="Arial" w:cs="Arial"/>
          <w:b/>
          <w:color w:val="000000"/>
          <w:sz w:val="24"/>
          <w:szCs w:val="24"/>
        </w:rPr>
        <w:t>.</w:t>
      </w:r>
      <w:r w:rsidRPr="00020E40">
        <w:rPr>
          <w:rFonts w:ascii="Arial" w:hAnsi="Arial" w:cs="Arial"/>
          <w:color w:val="000000"/>
          <w:sz w:val="24"/>
          <w:szCs w:val="24"/>
        </w:rPr>
        <w:t xml:space="preserve">  There will be a timely liaison between each school</w:t>
      </w:r>
      <w:r w:rsidR="0084674D" w:rsidRPr="00020E40">
        <w:rPr>
          <w:rFonts w:ascii="Arial" w:hAnsi="Arial" w:cs="Arial"/>
          <w:color w:val="000000"/>
          <w:sz w:val="24"/>
          <w:szCs w:val="24"/>
        </w:rPr>
        <w:t>’</w:t>
      </w:r>
      <w:r w:rsidR="00093233" w:rsidRPr="00020E40">
        <w:rPr>
          <w:rFonts w:ascii="Arial" w:hAnsi="Arial" w:cs="Arial"/>
          <w:color w:val="000000"/>
          <w:sz w:val="24"/>
          <w:szCs w:val="24"/>
        </w:rPr>
        <w:t>s</w:t>
      </w:r>
      <w:r w:rsidRPr="00020E40">
        <w:rPr>
          <w:rFonts w:ascii="Arial" w:hAnsi="Arial" w:cs="Arial"/>
          <w:color w:val="000000"/>
          <w:sz w:val="24"/>
          <w:szCs w:val="24"/>
        </w:rPr>
        <w:t xml:space="preserve"> </w:t>
      </w:r>
      <w:r w:rsidR="00093233" w:rsidRPr="00020E40">
        <w:rPr>
          <w:rFonts w:ascii="Arial" w:hAnsi="Arial" w:cs="Arial"/>
          <w:color w:val="000000"/>
          <w:sz w:val="24"/>
          <w:szCs w:val="24"/>
        </w:rPr>
        <w:t>DSL</w:t>
      </w:r>
      <w:r w:rsidR="0043128A" w:rsidRPr="00020E40">
        <w:rPr>
          <w:rFonts w:ascii="Arial" w:hAnsi="Arial" w:cs="Arial"/>
          <w:color w:val="000000"/>
          <w:sz w:val="24"/>
          <w:szCs w:val="24"/>
        </w:rPr>
        <w:t xml:space="preserve">, and if </w:t>
      </w:r>
      <w:r w:rsidR="00D008F8" w:rsidRPr="00020E40">
        <w:rPr>
          <w:rFonts w:ascii="Arial" w:hAnsi="Arial" w:cs="Arial"/>
          <w:color w:val="000000"/>
          <w:sz w:val="24"/>
          <w:szCs w:val="24"/>
        </w:rPr>
        <w:t>necessary,</w:t>
      </w:r>
      <w:r w:rsidR="0043128A" w:rsidRPr="00020E40">
        <w:rPr>
          <w:rFonts w:ascii="Arial" w:hAnsi="Arial" w:cs="Arial"/>
          <w:color w:val="000000"/>
          <w:sz w:val="24"/>
          <w:szCs w:val="24"/>
        </w:rPr>
        <w:t xml:space="preserve"> a </w:t>
      </w:r>
      <w:r w:rsidR="00020E40" w:rsidRPr="00020E40">
        <w:rPr>
          <w:rFonts w:ascii="Arial" w:hAnsi="Arial" w:cs="Arial"/>
          <w:color w:val="000000"/>
          <w:sz w:val="24"/>
          <w:szCs w:val="24"/>
        </w:rPr>
        <w:t>face-to-face</w:t>
      </w:r>
      <w:r w:rsidR="0043128A" w:rsidRPr="00020E40">
        <w:rPr>
          <w:rFonts w:ascii="Arial" w:hAnsi="Arial" w:cs="Arial"/>
          <w:color w:val="000000"/>
          <w:sz w:val="24"/>
          <w:szCs w:val="24"/>
        </w:rPr>
        <w:t xml:space="preserve"> meeting,</w:t>
      </w:r>
      <w:r w:rsidRPr="00020E40">
        <w:rPr>
          <w:rFonts w:ascii="Arial" w:hAnsi="Arial" w:cs="Arial"/>
          <w:color w:val="000000"/>
          <w:sz w:val="24"/>
          <w:szCs w:val="24"/>
        </w:rPr>
        <w:t xml:space="preserve"> to ensure a smooth and safe transition for the child</w:t>
      </w:r>
      <w:r w:rsidR="00093233">
        <w:rPr>
          <w:rFonts w:ascii="Arial" w:hAnsi="Arial" w:cs="Arial"/>
          <w:color w:val="4EA72E"/>
          <w:sz w:val="24"/>
          <w:szCs w:val="24"/>
        </w:rPr>
        <w:t>.</w:t>
      </w:r>
      <w:r>
        <w:rPr>
          <w:rFonts w:ascii="Arial" w:hAnsi="Arial" w:cs="Arial"/>
          <w:color w:val="4EA72E"/>
          <w:sz w:val="24"/>
          <w:szCs w:val="24"/>
        </w:rPr>
        <w:t xml:space="preserve">  </w:t>
      </w:r>
      <w:r w:rsidR="0026716C">
        <w:rPr>
          <w:rFonts w:ascii="Arial" w:hAnsi="Arial" w:cs="Arial"/>
          <w:color w:val="4EA72E"/>
          <w:sz w:val="24"/>
          <w:szCs w:val="24"/>
        </w:rPr>
        <w:t xml:space="preserve">Any risks or relevant safeguarding information will be shared with the next school. </w:t>
      </w:r>
      <w:r w:rsidR="0026716C">
        <w:rPr>
          <w:rFonts w:ascii="Arial" w:hAnsi="Arial" w:cs="Arial"/>
          <w:color w:val="000000"/>
          <w:sz w:val="24"/>
          <w:szCs w:val="24"/>
        </w:rPr>
        <w:t xml:space="preserve"> </w:t>
      </w:r>
      <w:r w:rsidR="00C6396A" w:rsidRPr="00020E40">
        <w:rPr>
          <w:rFonts w:ascii="Arial" w:hAnsi="Arial" w:cs="Arial"/>
          <w:color w:val="000000"/>
          <w:sz w:val="24"/>
          <w:szCs w:val="24"/>
        </w:rPr>
        <w:t>We will</w:t>
      </w:r>
      <w:r w:rsidR="006B4E2F" w:rsidRPr="00020E40">
        <w:rPr>
          <w:rFonts w:ascii="Arial" w:hAnsi="Arial" w:cs="Arial"/>
          <w:color w:val="000000"/>
          <w:sz w:val="24"/>
          <w:szCs w:val="24"/>
        </w:rPr>
        <w:t xml:space="preserve"> retain a copy of the chronology to evidence actions, in accordance with record retention guidance</w:t>
      </w:r>
      <w:r w:rsidR="006B4E2F" w:rsidRPr="00DD30B8">
        <w:rPr>
          <w:rStyle w:val="Hyperlink"/>
          <w:b/>
          <w:bCs/>
        </w:rPr>
        <w:t>.</w:t>
      </w:r>
      <w:r w:rsidR="00ED7E0A" w:rsidRPr="00DD30B8">
        <w:rPr>
          <w:rStyle w:val="Hyperlink"/>
          <w:b/>
          <w:bCs/>
          <w:sz w:val="24"/>
          <w:szCs w:val="24"/>
        </w:rPr>
        <w:t xml:space="preserve"> </w:t>
      </w:r>
      <w:hyperlink r:id="rId163" w:history="1">
        <w:r w:rsidR="00991F42" w:rsidRPr="00DD30B8">
          <w:rPr>
            <w:rStyle w:val="Hyperlink"/>
            <w:b/>
            <w:bCs/>
            <w:sz w:val="24"/>
            <w:szCs w:val="24"/>
          </w:rPr>
          <w:t>Child protection records retention and storage guidance | NSPCC Learning</w:t>
        </w:r>
      </w:hyperlink>
    </w:p>
    <w:p w14:paraId="39E750B2" w14:textId="77777777" w:rsidR="005147C4" w:rsidRPr="00FD76BB" w:rsidRDefault="005147C4" w:rsidP="00BA59D0">
      <w:pPr>
        <w:pStyle w:val="CM148"/>
        <w:spacing w:after="240"/>
        <w:ind w:right="117"/>
      </w:pPr>
      <w:r w:rsidRPr="00FD76BB">
        <w:t>Child protection records may be exempt from the disclosure which means that children and parents do not have an automatic right to see them in certain circumstances. If any member of staff receives a request from a pupil or parent to see child protection records, they will refer</w:t>
      </w:r>
      <w:r w:rsidR="00D300FE" w:rsidRPr="00FD76BB">
        <w:t xml:space="preserve"> the request to the Headteacher</w:t>
      </w:r>
      <w:r w:rsidR="003A278C" w:rsidRPr="00FD76BB">
        <w:t>/senior DSL</w:t>
      </w:r>
      <w:r w:rsidR="00D300FE" w:rsidRPr="00FD76BB">
        <w:t xml:space="preserve">, who will consult </w:t>
      </w:r>
      <w:r w:rsidR="00ED7E0A" w:rsidRPr="00FD76BB">
        <w:t xml:space="preserve">with </w:t>
      </w:r>
      <w:r w:rsidR="00D300FE" w:rsidRPr="00FD76BB">
        <w:t>information governance</w:t>
      </w:r>
      <w:r w:rsidR="00D34C61" w:rsidRPr="00FD76BB">
        <w:t>/legal team</w:t>
      </w:r>
      <w:r w:rsidR="00D300FE" w:rsidRPr="00FD76BB">
        <w:t>.</w:t>
      </w:r>
    </w:p>
    <w:p w14:paraId="7A0F8C3C" w14:textId="77777777" w:rsidR="00D85AB7" w:rsidRPr="00020E40" w:rsidRDefault="00D85AB7" w:rsidP="0090415B">
      <w:pPr>
        <w:pStyle w:val="Default"/>
        <w:rPr>
          <w:b/>
          <w:bCs/>
          <w:color w:val="auto"/>
          <w:u w:val="single"/>
        </w:rPr>
      </w:pPr>
    </w:p>
    <w:p w14:paraId="4183D641" w14:textId="77777777" w:rsidR="008D20AC" w:rsidRPr="00020E40" w:rsidRDefault="008D20AC" w:rsidP="0090415B">
      <w:pPr>
        <w:pStyle w:val="Default"/>
        <w:rPr>
          <w:color w:val="auto"/>
          <w:u w:val="single"/>
        </w:rPr>
      </w:pPr>
      <w:r w:rsidRPr="00020E40">
        <w:rPr>
          <w:b/>
          <w:bCs/>
          <w:color w:val="auto"/>
          <w:u w:val="single"/>
        </w:rPr>
        <w:t xml:space="preserve">Referral to </w:t>
      </w:r>
      <w:r w:rsidR="007B704C" w:rsidRPr="00020E40">
        <w:rPr>
          <w:b/>
          <w:bCs/>
          <w:color w:val="auto"/>
          <w:u w:val="single"/>
        </w:rPr>
        <w:t>Social Care MASH</w:t>
      </w:r>
      <w:r w:rsidR="009B5D53">
        <w:rPr>
          <w:b/>
          <w:bCs/>
          <w:color w:val="auto"/>
          <w:u w:val="single"/>
        </w:rPr>
        <w:t>/IFD</w:t>
      </w:r>
      <w:r w:rsidRPr="00020E40">
        <w:rPr>
          <w:b/>
          <w:bCs/>
          <w:color w:val="auto"/>
          <w:u w:val="single"/>
        </w:rPr>
        <w:t xml:space="preserve"> </w:t>
      </w:r>
    </w:p>
    <w:p w14:paraId="79BF4A36" w14:textId="77777777" w:rsidR="00E27C1B" w:rsidRPr="00020E40" w:rsidRDefault="00E27C1B" w:rsidP="00E27C1B">
      <w:pPr>
        <w:pStyle w:val="Default"/>
      </w:pPr>
    </w:p>
    <w:p w14:paraId="3A8EE836" w14:textId="732C6903" w:rsidR="004566E3" w:rsidRPr="00020E40" w:rsidRDefault="00375CA2" w:rsidP="004566E3">
      <w:pPr>
        <w:pStyle w:val="CM158"/>
      </w:pPr>
      <w:r w:rsidRPr="00020E40">
        <w:t>A</w:t>
      </w:r>
      <w:r w:rsidR="008D20AC" w:rsidRPr="00020E40">
        <w:t xml:space="preserve"> </w:t>
      </w:r>
      <w:r w:rsidR="00312BC4" w:rsidRPr="00020E40">
        <w:t>DSL</w:t>
      </w:r>
      <w:r w:rsidR="008D20AC" w:rsidRPr="00020E40">
        <w:t xml:space="preserve"> will make a referral to </w:t>
      </w:r>
      <w:r w:rsidR="007B704C" w:rsidRPr="00020E40">
        <w:t>Social Care MASH</w:t>
      </w:r>
      <w:r w:rsidR="008D20AC" w:rsidRPr="00020E40">
        <w:t xml:space="preserve"> if it is believed that a pupil is </w:t>
      </w:r>
      <w:r w:rsidR="008D20AC" w:rsidRPr="00020E40">
        <w:rPr>
          <w:b/>
          <w:bCs/>
        </w:rPr>
        <w:t>suffering or is at risk</w:t>
      </w:r>
      <w:r w:rsidR="00927422" w:rsidRPr="00020E40">
        <w:rPr>
          <w:b/>
          <w:bCs/>
        </w:rPr>
        <w:t xml:space="preserve"> of suffering significant harm – </w:t>
      </w:r>
      <w:r w:rsidR="00671CD9" w:rsidRPr="00020E40">
        <w:rPr>
          <w:b/>
          <w:bCs/>
        </w:rPr>
        <w:t>top level on</w:t>
      </w:r>
      <w:r w:rsidR="00927422" w:rsidRPr="00020E40">
        <w:rPr>
          <w:b/>
          <w:bCs/>
        </w:rPr>
        <w:t xml:space="preserve"> the Continuum of Need</w:t>
      </w:r>
      <w:r w:rsidR="00927422" w:rsidRPr="00020E40">
        <w:t xml:space="preserve">. </w:t>
      </w:r>
      <w:r w:rsidR="0010730D" w:rsidRPr="00020E40">
        <w:t>In DSL absence</w:t>
      </w:r>
      <w:r w:rsidR="008C783D" w:rsidRPr="00020E40">
        <w:t>, or if there is disagreement</w:t>
      </w:r>
      <w:r w:rsidR="004566E3" w:rsidRPr="00020E40">
        <w:t>,</w:t>
      </w:r>
      <w:r w:rsidR="0010730D" w:rsidRPr="00020E40">
        <w:t xml:space="preserve"> anyone can make a referral. </w:t>
      </w:r>
      <w:r w:rsidR="004566E3" w:rsidRPr="00020E40">
        <w:t>If in doubt if thresholds are met the</w:t>
      </w:r>
      <w:r w:rsidR="00293C00">
        <w:t xml:space="preserve"> schools</w:t>
      </w:r>
      <w:r w:rsidR="004566E3" w:rsidRPr="00020E40">
        <w:t xml:space="preserve"> link social worker can be contacted, however if this causes any delay we will refer directly.</w:t>
      </w:r>
    </w:p>
    <w:p w14:paraId="176F3D5B" w14:textId="77777777" w:rsidR="00875BA2" w:rsidRPr="00020E40" w:rsidRDefault="00875BA2" w:rsidP="00875BA2">
      <w:pPr>
        <w:pStyle w:val="Default"/>
      </w:pPr>
      <w:r w:rsidRPr="00020E40">
        <w:t xml:space="preserve">Any member of staff can refer to other agencies in exceptional circumstances </w:t>
      </w:r>
      <w:r w:rsidR="00020E40" w:rsidRPr="00020E40">
        <w:t>i.e.,</w:t>
      </w:r>
      <w:r w:rsidRPr="00020E40">
        <w:t xml:space="preserve"> in an emergency or when there is a genuine concern that action has not been taken. </w:t>
      </w:r>
    </w:p>
    <w:p w14:paraId="21918874" w14:textId="77777777" w:rsidR="00875BA2" w:rsidRPr="00020E40" w:rsidRDefault="00875BA2" w:rsidP="00875BA2">
      <w:pPr>
        <w:pStyle w:val="Default"/>
      </w:pPr>
    </w:p>
    <w:p w14:paraId="672C8D0D" w14:textId="77777777" w:rsidR="009A3E6F" w:rsidRPr="00020E40" w:rsidRDefault="004566E3" w:rsidP="0090415B">
      <w:pPr>
        <w:pStyle w:val="CM158"/>
        <w:rPr>
          <w:color w:val="000000"/>
        </w:rPr>
      </w:pPr>
      <w:r w:rsidRPr="00020E40">
        <w:t xml:space="preserve">A </w:t>
      </w:r>
      <w:r w:rsidR="00D008F8" w:rsidRPr="00020E40">
        <w:t>phone call</w:t>
      </w:r>
      <w:r w:rsidRPr="00020E40">
        <w:t xml:space="preserve"> must be made initially before a referral form is filled out.</w:t>
      </w:r>
      <w:r w:rsidR="009A3E6F" w:rsidRPr="00020E40">
        <w:rPr>
          <w:color w:val="000000"/>
        </w:rPr>
        <w:t xml:space="preserve"> There is a </w:t>
      </w:r>
      <w:r w:rsidR="0015487A" w:rsidRPr="00020E40">
        <w:rPr>
          <w:color w:val="000000"/>
        </w:rPr>
        <w:t xml:space="preserve">DSL </w:t>
      </w:r>
      <w:r w:rsidR="00F3668F" w:rsidRPr="00020E40">
        <w:rPr>
          <w:color w:val="000000"/>
        </w:rPr>
        <w:t xml:space="preserve">referral </w:t>
      </w:r>
      <w:r w:rsidR="009A3E6F" w:rsidRPr="00020E40">
        <w:rPr>
          <w:color w:val="000000"/>
        </w:rPr>
        <w:t xml:space="preserve">checklist and </w:t>
      </w:r>
      <w:r w:rsidR="000233FC" w:rsidRPr="00020E40">
        <w:rPr>
          <w:color w:val="000000"/>
        </w:rPr>
        <w:t>referral form available on WSCP</w:t>
      </w:r>
      <w:r w:rsidR="009A3E6F" w:rsidRPr="00020E40">
        <w:rPr>
          <w:color w:val="000000"/>
        </w:rPr>
        <w:t xml:space="preserve"> webpage</w:t>
      </w:r>
      <w:r w:rsidR="009A3E6F" w:rsidRPr="009033DD">
        <w:t>.</w:t>
      </w:r>
      <w:r w:rsidR="00C63343" w:rsidRPr="009033DD">
        <w:t xml:space="preserve"> </w:t>
      </w:r>
      <w:r w:rsidR="009B5D53" w:rsidRPr="009033DD">
        <w:t xml:space="preserve">If the DSL is in disagreement with </w:t>
      </w:r>
      <w:r w:rsidR="00CD037C" w:rsidRPr="009033DD">
        <w:t>the call handler</w:t>
      </w:r>
      <w:r w:rsidR="009B5D53" w:rsidRPr="009033DD">
        <w:t xml:space="preserve"> they will escalate</w:t>
      </w:r>
      <w:r w:rsidR="00CD037C" w:rsidRPr="009033DD">
        <w:t>, there and then,</w:t>
      </w:r>
      <w:r w:rsidR="009B5D53" w:rsidRPr="009033DD">
        <w:t xml:space="preserve"> on the phone by asking to speak to a manager</w:t>
      </w:r>
      <w:r w:rsidR="009B5D53" w:rsidRPr="00CD037C">
        <w:rPr>
          <w:color w:val="00B050"/>
        </w:rPr>
        <w:t>.</w:t>
      </w:r>
      <w:r w:rsidR="009B5D53">
        <w:rPr>
          <w:color w:val="FF0000"/>
        </w:rPr>
        <w:t xml:space="preserve"> </w:t>
      </w:r>
      <w:r w:rsidR="00C63343" w:rsidRPr="00020E40">
        <w:rPr>
          <w:color w:val="000000"/>
        </w:rPr>
        <w:t>Social care should inform the DSL of the outcome within one working day.</w:t>
      </w:r>
      <w:r w:rsidR="005F637C" w:rsidRPr="00020E40">
        <w:rPr>
          <w:color w:val="000000"/>
        </w:rPr>
        <w:t xml:space="preserve"> If this does not happen the DSL should follow this up in the following days and escalate if required.</w:t>
      </w:r>
    </w:p>
    <w:p w14:paraId="332C0D6E" w14:textId="77777777" w:rsidR="008E0878" w:rsidRPr="00020E40" w:rsidRDefault="00282E90" w:rsidP="0090415B">
      <w:pPr>
        <w:pStyle w:val="CM158"/>
      </w:pPr>
      <w:r w:rsidRPr="00020E40">
        <w:t>If there is already a social worker assigned to this case</w:t>
      </w:r>
      <w:r w:rsidR="00EB1E84" w:rsidRPr="00020E40">
        <w:t xml:space="preserve">, </w:t>
      </w:r>
      <w:r w:rsidRPr="00020E40">
        <w:t>for safeguarding reasons, the social worker should be contacted</w:t>
      </w:r>
      <w:r w:rsidR="000233FC" w:rsidRPr="00020E40">
        <w:t xml:space="preserve"> directly</w:t>
      </w:r>
      <w:r w:rsidRPr="00020E40">
        <w:t xml:space="preserve">. </w:t>
      </w:r>
    </w:p>
    <w:p w14:paraId="3C0C0968" w14:textId="77777777" w:rsidR="008E0878" w:rsidRPr="00020E40" w:rsidRDefault="008E0878" w:rsidP="0090415B">
      <w:pPr>
        <w:pStyle w:val="CM158"/>
      </w:pPr>
    </w:p>
    <w:p w14:paraId="34D1A975" w14:textId="77777777" w:rsidR="00335AC5" w:rsidRDefault="008D20AC" w:rsidP="0090415B">
      <w:pPr>
        <w:pStyle w:val="CM158"/>
      </w:pPr>
      <w:r w:rsidRPr="00020E40">
        <w:t xml:space="preserve">The pupil (subject to their age and understanding) and the parents will be told that a referral is being made, unless to do so would increase the risk to the child. </w:t>
      </w:r>
    </w:p>
    <w:p w14:paraId="436357C7" w14:textId="77777777" w:rsidR="009F3139" w:rsidRDefault="009F3139" w:rsidP="009F3139">
      <w:pPr>
        <w:pStyle w:val="Default"/>
      </w:pPr>
    </w:p>
    <w:p w14:paraId="77C7F25C" w14:textId="36D5B607" w:rsidR="009F3139" w:rsidRDefault="009F3139" w:rsidP="009F3139">
      <w:pPr>
        <w:pStyle w:val="Default"/>
        <w:rPr>
          <w:color w:val="4EA72E"/>
        </w:rPr>
      </w:pPr>
      <w:r>
        <w:rPr>
          <w:color w:val="4EA72E"/>
        </w:rPr>
        <w:t xml:space="preserve">The referral may then proceed to MACPT Multi </w:t>
      </w:r>
      <w:r w:rsidR="00346BFC">
        <w:rPr>
          <w:color w:val="4EA72E"/>
        </w:rPr>
        <w:t>A</w:t>
      </w:r>
      <w:r>
        <w:rPr>
          <w:color w:val="4EA72E"/>
        </w:rPr>
        <w:t xml:space="preserve">gency Child </w:t>
      </w:r>
      <w:r w:rsidR="00346BFC">
        <w:rPr>
          <w:color w:val="4EA72E"/>
        </w:rPr>
        <w:t>P</w:t>
      </w:r>
      <w:r>
        <w:rPr>
          <w:color w:val="4EA72E"/>
        </w:rPr>
        <w:t>rotection Team</w:t>
      </w:r>
      <w:r w:rsidR="00350C69">
        <w:rPr>
          <w:color w:val="4EA72E"/>
        </w:rPr>
        <w:t>.</w:t>
      </w:r>
    </w:p>
    <w:p w14:paraId="6A5EBCB3" w14:textId="77777777" w:rsidR="0010730D" w:rsidRPr="00020E40" w:rsidRDefault="0010730D" w:rsidP="0010730D">
      <w:pPr>
        <w:pStyle w:val="Default"/>
      </w:pPr>
    </w:p>
    <w:p w14:paraId="4F7A1F01" w14:textId="18A1E828" w:rsidR="0010730D" w:rsidRDefault="0010730D" w:rsidP="0010730D">
      <w:pPr>
        <w:pStyle w:val="Default"/>
        <w:rPr>
          <w:color w:val="4EA72E"/>
        </w:rPr>
      </w:pPr>
      <w:r w:rsidRPr="00020E40">
        <w:t xml:space="preserve">The DSL will then be expected to take part in assessments, strategy meetings, case conferences etc. as and </w:t>
      </w:r>
      <w:r w:rsidR="00410497">
        <w:t>when</w:t>
      </w:r>
      <w:r w:rsidRPr="00020E40">
        <w:t xml:space="preserve"> required.</w:t>
      </w:r>
      <w:r w:rsidR="00350C69">
        <w:t xml:space="preserve"> </w:t>
      </w:r>
      <w:r w:rsidR="00350C69">
        <w:rPr>
          <w:color w:val="4EA72E"/>
        </w:rPr>
        <w:t>These will be lead by the Lead Child Protection Practitioner within social care.</w:t>
      </w:r>
    </w:p>
    <w:p w14:paraId="1B044C7F" w14:textId="77777777" w:rsidR="009E2111" w:rsidRPr="00020E40" w:rsidRDefault="009E2111" w:rsidP="009E2111">
      <w:pPr>
        <w:pStyle w:val="Default"/>
      </w:pPr>
      <w:r w:rsidRPr="00020E40">
        <w:t>Reports for meetings will be shared with parents</w:t>
      </w:r>
      <w:r w:rsidR="00ED7E0A" w:rsidRPr="00020E40">
        <w:t xml:space="preserve"> beforehand</w:t>
      </w:r>
      <w:r w:rsidRPr="00020E40">
        <w:t>, unless there is good reason not to and reports will be sent to the appropriate meeting chair if the DSL cannot attend in person.</w:t>
      </w:r>
    </w:p>
    <w:p w14:paraId="0EF76388" w14:textId="77777777" w:rsidR="0096258E" w:rsidRPr="00020E40" w:rsidRDefault="0096258E" w:rsidP="009E2111">
      <w:pPr>
        <w:pStyle w:val="Default"/>
      </w:pPr>
    </w:p>
    <w:p w14:paraId="43B1FF25" w14:textId="77777777" w:rsidR="0096258E" w:rsidRPr="00020E40" w:rsidRDefault="0096258E" w:rsidP="0096258E">
      <w:pPr>
        <w:pStyle w:val="Default"/>
        <w:rPr>
          <w:b/>
          <w:bCs/>
          <w:color w:val="auto"/>
        </w:rPr>
      </w:pPr>
      <w:r w:rsidRPr="00020E40">
        <w:rPr>
          <w:bCs/>
          <w:color w:val="auto"/>
        </w:rPr>
        <w:lastRenderedPageBreak/>
        <w:t>The Wakefield Neglect toolkit will be considered</w:t>
      </w:r>
      <w:r w:rsidR="00855D49">
        <w:rPr>
          <w:bCs/>
          <w:color w:val="auto"/>
        </w:rPr>
        <w:t xml:space="preserve"> and recorded</w:t>
      </w:r>
      <w:r w:rsidRPr="00020E40">
        <w:rPr>
          <w:bCs/>
          <w:color w:val="auto"/>
        </w:rPr>
        <w:t xml:space="preserve"> in any cases of Neglect before referrals are made to other agencies.</w:t>
      </w:r>
    </w:p>
    <w:p w14:paraId="1E9604C3" w14:textId="77777777" w:rsidR="0096258E" w:rsidRDefault="0096258E" w:rsidP="009E2111">
      <w:pPr>
        <w:pStyle w:val="Default"/>
        <w:rPr>
          <w:sz w:val="22"/>
          <w:szCs w:val="22"/>
        </w:rPr>
      </w:pPr>
    </w:p>
    <w:p w14:paraId="7C4169E7" w14:textId="77777777" w:rsidR="009E2111" w:rsidRPr="009E2111" w:rsidRDefault="009E2111" w:rsidP="0010730D">
      <w:pPr>
        <w:pStyle w:val="Default"/>
        <w:rPr>
          <w:sz w:val="22"/>
          <w:szCs w:val="22"/>
        </w:rPr>
      </w:pPr>
    </w:p>
    <w:p w14:paraId="7488C48B" w14:textId="77777777" w:rsidR="0015487A" w:rsidRPr="0015487A" w:rsidRDefault="0015487A" w:rsidP="0015487A">
      <w:pPr>
        <w:pStyle w:val="Default"/>
        <w:rPr>
          <w:b/>
          <w:u w:val="single"/>
        </w:rPr>
      </w:pPr>
      <w:r w:rsidRPr="0015487A">
        <w:rPr>
          <w:b/>
          <w:u w:val="single"/>
        </w:rPr>
        <w:t>Escalation / Professional Disagreement</w:t>
      </w:r>
    </w:p>
    <w:p w14:paraId="3DE8EBA0" w14:textId="77777777" w:rsidR="0015487A" w:rsidRPr="0015487A" w:rsidRDefault="0015487A" w:rsidP="0015487A">
      <w:pPr>
        <w:pStyle w:val="Default"/>
        <w:rPr>
          <w:u w:val="single"/>
        </w:rPr>
      </w:pPr>
    </w:p>
    <w:p w14:paraId="2BA43EF4" w14:textId="4172AA8F" w:rsidR="00CD037C" w:rsidRPr="00CD037C" w:rsidRDefault="00CD037C" w:rsidP="0090415B">
      <w:pPr>
        <w:pStyle w:val="CM158"/>
        <w:rPr>
          <w:color w:val="00B050"/>
        </w:rPr>
      </w:pPr>
      <w:r w:rsidRPr="009033DD">
        <w:t xml:space="preserve">This can be done at the time </w:t>
      </w:r>
      <w:r w:rsidR="00A123E9">
        <w:t>e.g.</w:t>
      </w:r>
      <w:r w:rsidRPr="009033DD">
        <w:t xml:space="preserve"> while on the phone to police or social care by asking to speak to a manager</w:t>
      </w:r>
      <w:r w:rsidRPr="00CD037C">
        <w:rPr>
          <w:color w:val="00B050"/>
        </w:rPr>
        <w:t>.</w:t>
      </w:r>
    </w:p>
    <w:p w14:paraId="570FEAB6" w14:textId="77777777" w:rsidR="008D20AC" w:rsidRPr="00020E40" w:rsidRDefault="00335AC5" w:rsidP="0090415B">
      <w:pPr>
        <w:pStyle w:val="CM158"/>
      </w:pPr>
      <w:r w:rsidRPr="00020E40">
        <w:t xml:space="preserve">If the situation does not appear to be improving </w:t>
      </w:r>
      <w:r w:rsidR="0015487A" w:rsidRPr="00020E40">
        <w:t xml:space="preserve">or there is any professional disagreement </w:t>
      </w:r>
      <w:r w:rsidR="00EB1E84" w:rsidRPr="00020E40">
        <w:t>with the outcome</w:t>
      </w:r>
      <w:r w:rsidR="0015487A" w:rsidRPr="00020E40">
        <w:t xml:space="preserve"> </w:t>
      </w:r>
      <w:r w:rsidRPr="00020E40">
        <w:t>the school will press for re</w:t>
      </w:r>
      <w:r w:rsidR="0015487A" w:rsidRPr="00020E40">
        <w:t>consideration and</w:t>
      </w:r>
      <w:r w:rsidR="000233FC" w:rsidRPr="00020E40">
        <w:t xml:space="preserve"> follow WSCP</w:t>
      </w:r>
      <w:r w:rsidRPr="00020E40">
        <w:t xml:space="preserve"> professional disagreement procedure.</w:t>
      </w:r>
    </w:p>
    <w:p w14:paraId="1D7A52DF" w14:textId="2B0FB3A7" w:rsidR="00DD30B8" w:rsidRDefault="009D7152" w:rsidP="00DD30B8">
      <w:pPr>
        <w:pStyle w:val="Default"/>
        <w:ind w:left="360"/>
        <w:rPr>
          <w:rFonts w:ascii="Calibri" w:eastAsia="Calibri" w:hAnsi="Calibri" w:cs="Times New Roman"/>
          <w:b/>
          <w:bCs/>
          <w:color w:val="0000FF"/>
          <w:sz w:val="22"/>
          <w:szCs w:val="22"/>
          <w:u w:val="single"/>
          <w:lang w:eastAsia="en-US"/>
        </w:rPr>
      </w:pPr>
      <w:hyperlink r:id="rId164" w:history="1">
        <w:r w:rsidR="007A7506" w:rsidRPr="007A7506">
          <w:rPr>
            <w:rStyle w:val="Hyperlink"/>
            <w:rFonts w:ascii="Calibri" w:eastAsia="Calibri" w:hAnsi="Calibri" w:cs="Times New Roman"/>
            <w:b/>
            <w:bCs/>
            <w:sz w:val="22"/>
            <w:szCs w:val="22"/>
            <w:lang w:eastAsia="en-US"/>
          </w:rPr>
          <w:t>Resolving Multi Agency Professional Disagreements and...</w:t>
        </w:r>
      </w:hyperlink>
    </w:p>
    <w:p w14:paraId="124D897D" w14:textId="77777777" w:rsidR="00764410" w:rsidRPr="00DD30B8" w:rsidRDefault="00764410" w:rsidP="00DD30B8">
      <w:pPr>
        <w:pStyle w:val="Default"/>
        <w:ind w:left="360"/>
        <w:rPr>
          <w:rStyle w:val="Hyperlink"/>
          <w:rFonts w:ascii="Calibri" w:eastAsia="Calibri" w:hAnsi="Calibri" w:cs="Times New Roman"/>
          <w:b/>
          <w:bCs/>
          <w:sz w:val="22"/>
          <w:szCs w:val="22"/>
          <w:lang w:eastAsia="en-US"/>
        </w:rPr>
      </w:pPr>
    </w:p>
    <w:p w14:paraId="78C9E663" w14:textId="77777777" w:rsidR="00DD30B8" w:rsidRPr="002417D3" w:rsidRDefault="002417D3" w:rsidP="00335AC5">
      <w:pPr>
        <w:pStyle w:val="Default"/>
        <w:rPr>
          <w:b/>
          <w:u w:val="single"/>
        </w:rPr>
      </w:pPr>
      <w:r w:rsidRPr="002417D3">
        <w:rPr>
          <w:b/>
          <w:u w:val="single"/>
        </w:rPr>
        <w:t>Referral to Police</w:t>
      </w:r>
    </w:p>
    <w:p w14:paraId="749858B3" w14:textId="77777777" w:rsidR="002417D3" w:rsidRDefault="002417D3" w:rsidP="00335AC5">
      <w:pPr>
        <w:pStyle w:val="Default"/>
        <w:rPr>
          <w:sz w:val="22"/>
          <w:szCs w:val="22"/>
        </w:rPr>
      </w:pPr>
    </w:p>
    <w:p w14:paraId="138FCB3C" w14:textId="43A04784" w:rsidR="00257C8F" w:rsidRPr="00020E40" w:rsidRDefault="00367828" w:rsidP="00335AC5">
      <w:pPr>
        <w:pStyle w:val="Default"/>
      </w:pPr>
      <w:r>
        <w:t>I</w:t>
      </w:r>
      <w:r w:rsidR="00257C8F" w:rsidRPr="00020E40">
        <w:t>f a criminal offence has occurred</w:t>
      </w:r>
      <w:r w:rsidR="00F76A69">
        <w:t>, (e.g. sexual or physical assault, injury due to neglect)</w:t>
      </w:r>
      <w:r w:rsidR="00764410">
        <w:t xml:space="preserve"> </w:t>
      </w:r>
      <w:r w:rsidR="00336B85" w:rsidRPr="00020E40">
        <w:t>it will be necessary to</w:t>
      </w:r>
      <w:r w:rsidR="002417D3" w:rsidRPr="00020E40">
        <w:t xml:space="preserve"> </w:t>
      </w:r>
      <w:r w:rsidR="00257C8F" w:rsidRPr="00020E40">
        <w:t>contact the police 101 or 999 as appropriate.</w:t>
      </w:r>
      <w:r w:rsidR="00DE4477" w:rsidRPr="00020E40">
        <w:t xml:space="preserve"> It may be useful to state which department we require</w:t>
      </w:r>
      <w:r w:rsidR="0015487A" w:rsidRPr="00020E40">
        <w:t xml:space="preserve"> </w:t>
      </w:r>
      <w:r w:rsidR="006517BD" w:rsidRPr="00020E40">
        <w:t>e.g.,</w:t>
      </w:r>
      <w:r w:rsidR="0015487A" w:rsidRPr="00020E40">
        <w:t xml:space="preserve"> child safeguarding unit </w:t>
      </w:r>
      <w:r w:rsidR="0015487A" w:rsidRPr="00394A96">
        <w:t>/</w:t>
      </w:r>
      <w:r w:rsidR="000233FC" w:rsidRPr="00394A96">
        <w:t xml:space="preserve"> C</w:t>
      </w:r>
      <w:r w:rsidR="00524FC4" w:rsidRPr="00394A96">
        <w:t>hild Exploitation Team CET</w:t>
      </w:r>
      <w:r w:rsidR="0015487A" w:rsidRPr="00394A96">
        <w:t xml:space="preserve"> / indecent</w:t>
      </w:r>
      <w:r w:rsidR="0015487A" w:rsidRPr="00020E40">
        <w:t xml:space="preserve"> images team</w:t>
      </w:r>
      <w:r w:rsidR="00DE4477" w:rsidRPr="00020E40">
        <w:t>.</w:t>
      </w:r>
    </w:p>
    <w:p w14:paraId="0E74682F" w14:textId="77777777" w:rsidR="000F74C2" w:rsidRPr="00020E40" w:rsidRDefault="000F74C2" w:rsidP="00335AC5">
      <w:pPr>
        <w:pStyle w:val="Default"/>
      </w:pPr>
      <w:r w:rsidRPr="00020E40">
        <w:t xml:space="preserve">If we believe a child is being </w:t>
      </w:r>
      <w:r w:rsidR="00D008F8" w:rsidRPr="00020E40">
        <w:t>radicalised,</w:t>
      </w:r>
      <w:r w:rsidRPr="00020E40">
        <w:t xml:space="preserve"> we will refer to the Prevent police officer using the referral form on the </w:t>
      </w:r>
      <w:r w:rsidR="00D2564A" w:rsidRPr="00020E40">
        <w:t xml:space="preserve">WSCP </w:t>
      </w:r>
      <w:r w:rsidRPr="00020E40">
        <w:t>education page.</w:t>
      </w:r>
    </w:p>
    <w:p w14:paraId="22CD8D12" w14:textId="77777777" w:rsidR="00D02771" w:rsidRDefault="00D02771" w:rsidP="00335AC5">
      <w:pPr>
        <w:pStyle w:val="Default"/>
        <w:rPr>
          <w:sz w:val="22"/>
          <w:szCs w:val="22"/>
        </w:rPr>
      </w:pPr>
    </w:p>
    <w:p w14:paraId="42A9B5A5" w14:textId="77777777" w:rsidR="00D02771" w:rsidRPr="004A624C" w:rsidRDefault="00D02771" w:rsidP="00335AC5">
      <w:pPr>
        <w:pStyle w:val="Default"/>
      </w:pPr>
      <w:r w:rsidRPr="004A624C">
        <w:rPr>
          <w:b/>
        </w:rPr>
        <w:t>When to Report to Police</w:t>
      </w:r>
      <w:r w:rsidRPr="004A624C">
        <w:t xml:space="preserve"> </w:t>
      </w:r>
      <w:r w:rsidR="00020E40" w:rsidRPr="004A624C">
        <w:t>guidance.</w:t>
      </w:r>
    </w:p>
    <w:p w14:paraId="03AA4713" w14:textId="77777777" w:rsidR="002921F9" w:rsidRPr="004A624C" w:rsidRDefault="009D7152" w:rsidP="00335AC5">
      <w:pPr>
        <w:pStyle w:val="Default"/>
      </w:pPr>
      <w:hyperlink r:id="rId165" w:history="1">
        <w:r w:rsidR="00374C37" w:rsidRPr="004A624C">
          <w:rPr>
            <w:rStyle w:val="Hyperlink"/>
            <w:rFonts w:ascii="Calibri" w:eastAsia="Calibri" w:hAnsi="Calibri" w:cs="Times New Roman"/>
            <w:b/>
            <w:bCs/>
            <w:lang w:eastAsia="en-US"/>
          </w:rPr>
          <w:t>when-to-call-the-police--guidance-for-schools-and-colleges.pdf (npcc.police.uk)</w:t>
        </w:r>
      </w:hyperlink>
      <w:r w:rsidR="00374C37" w:rsidRPr="004A624C">
        <w:rPr>
          <w:rStyle w:val="Hyperlink"/>
          <w:rFonts w:ascii="Calibri" w:eastAsia="Calibri" w:hAnsi="Calibri" w:cs="Times New Roman"/>
          <w:b/>
          <w:bCs/>
          <w:lang w:eastAsia="en-US"/>
        </w:rPr>
        <w:t xml:space="preserve"> </w:t>
      </w:r>
      <w:r w:rsidR="00374C37" w:rsidRPr="004A624C">
        <w:t>– link also in KCSIE</w:t>
      </w:r>
    </w:p>
    <w:p w14:paraId="367545FF" w14:textId="77777777" w:rsidR="00374C37" w:rsidRPr="004A624C" w:rsidRDefault="00374C37" w:rsidP="00DD30B8">
      <w:pPr>
        <w:pStyle w:val="Default"/>
        <w:rPr>
          <w:rStyle w:val="Hyperlink"/>
          <w:rFonts w:ascii="Calibri" w:eastAsia="Calibri" w:hAnsi="Calibri" w:cs="Times New Roman"/>
          <w:b/>
          <w:bCs/>
          <w:lang w:eastAsia="en-US"/>
        </w:rPr>
      </w:pPr>
    </w:p>
    <w:p w14:paraId="4C0B13EA" w14:textId="77777777" w:rsidR="002921F9" w:rsidRDefault="002921F9" w:rsidP="00335AC5">
      <w:pPr>
        <w:pStyle w:val="Default"/>
        <w:rPr>
          <w:color w:val="auto"/>
        </w:rPr>
      </w:pPr>
      <w:r w:rsidRPr="004A624C">
        <w:rPr>
          <w:color w:val="auto"/>
        </w:rPr>
        <w:t xml:space="preserve">We understand that if police are interviewing any students, as they suspect them of a crime, that an appropriate adult must be present </w:t>
      </w:r>
      <w:r w:rsidR="00020E40" w:rsidRPr="004A624C">
        <w:rPr>
          <w:color w:val="auto"/>
        </w:rPr>
        <w:t>e.g.,</w:t>
      </w:r>
      <w:r w:rsidRPr="004A624C">
        <w:rPr>
          <w:color w:val="auto"/>
        </w:rPr>
        <w:t xml:space="preserve"> parent.</w:t>
      </w:r>
    </w:p>
    <w:p w14:paraId="6007CE66" w14:textId="77777777" w:rsidR="00367828" w:rsidRPr="00367828" w:rsidRDefault="00367828" w:rsidP="00335AC5">
      <w:pPr>
        <w:pStyle w:val="Default"/>
        <w:rPr>
          <w:b/>
          <w:color w:val="00B050"/>
        </w:rPr>
      </w:pPr>
      <w:r w:rsidRPr="009033DD">
        <w:rPr>
          <w:color w:val="auto"/>
        </w:rPr>
        <w:t>If police come to school to speak to a pupil, for any reason, this will be arranged in advance and appropriate support for the pupil will be put in place</w:t>
      </w:r>
      <w:r w:rsidRPr="00367828">
        <w:rPr>
          <w:color w:val="00B050"/>
        </w:rPr>
        <w:t>.</w:t>
      </w:r>
    </w:p>
    <w:p w14:paraId="26860974" w14:textId="77777777" w:rsidR="00F3668F" w:rsidRPr="004A624C" w:rsidRDefault="00F3668F" w:rsidP="00335AC5">
      <w:pPr>
        <w:pStyle w:val="Default"/>
        <w:rPr>
          <w:b/>
        </w:rPr>
      </w:pPr>
    </w:p>
    <w:p w14:paraId="7F257E47" w14:textId="77777777" w:rsidR="00F3668F" w:rsidRPr="004A624C" w:rsidRDefault="00F3668F" w:rsidP="00335AC5">
      <w:pPr>
        <w:pStyle w:val="Default"/>
        <w:rPr>
          <w:b/>
        </w:rPr>
      </w:pPr>
      <w:r w:rsidRPr="004A624C">
        <w:rPr>
          <w:b/>
        </w:rPr>
        <w:t>Local partnership intelligence portal PIP</w:t>
      </w:r>
      <w:r w:rsidR="00126556" w:rsidRPr="004A624C">
        <w:rPr>
          <w:b/>
        </w:rPr>
        <w:t xml:space="preserve"> – </w:t>
      </w:r>
      <w:r w:rsidR="00126556" w:rsidRPr="004A624C">
        <w:t xml:space="preserve">to report </w:t>
      </w:r>
      <w:r w:rsidR="00410497">
        <w:t xml:space="preserve">any </w:t>
      </w:r>
      <w:r w:rsidR="00126556" w:rsidRPr="004A624C">
        <w:t>intelligence -does not replace usual procedures if child is at risk.</w:t>
      </w:r>
    </w:p>
    <w:p w14:paraId="5C6A7383" w14:textId="77777777" w:rsidR="00F3668F" w:rsidRPr="004A624C" w:rsidRDefault="009D7152" w:rsidP="00335AC5">
      <w:pPr>
        <w:pStyle w:val="Default"/>
        <w:rPr>
          <w:rStyle w:val="Hyperlink"/>
          <w:rFonts w:ascii="Calibri" w:eastAsia="Calibri" w:hAnsi="Calibri" w:cs="Times New Roman"/>
          <w:b/>
          <w:bCs/>
          <w:lang w:eastAsia="en-US"/>
        </w:rPr>
      </w:pPr>
      <w:hyperlink r:id="rId166" w:history="1">
        <w:r w:rsidR="00F3668F" w:rsidRPr="004A624C">
          <w:rPr>
            <w:rStyle w:val="Hyperlink"/>
            <w:rFonts w:ascii="Calibri" w:eastAsia="Calibri" w:hAnsi="Calibri" w:cs="Times New Roman"/>
            <w:b/>
            <w:bCs/>
            <w:lang w:eastAsia="en-US"/>
          </w:rPr>
          <w:t>Partnership Intelligence Portal | West Yorkshire Police</w:t>
        </w:r>
      </w:hyperlink>
    </w:p>
    <w:p w14:paraId="7ADE3D08" w14:textId="77777777" w:rsidR="00F3668F" w:rsidRPr="00DD30B8" w:rsidRDefault="00F3668F" w:rsidP="00335AC5">
      <w:pPr>
        <w:pStyle w:val="Default"/>
        <w:rPr>
          <w:rStyle w:val="Hyperlink"/>
          <w:rFonts w:ascii="Calibri" w:eastAsia="Calibri" w:hAnsi="Calibri" w:cs="Times New Roman"/>
          <w:bCs/>
          <w:lang w:eastAsia="en-US"/>
        </w:rPr>
      </w:pPr>
    </w:p>
    <w:p w14:paraId="3AD850F2" w14:textId="77777777" w:rsidR="00D02771" w:rsidRPr="009E2111" w:rsidRDefault="00D02771" w:rsidP="00335AC5">
      <w:pPr>
        <w:pStyle w:val="Default"/>
        <w:rPr>
          <w:sz w:val="22"/>
          <w:szCs w:val="22"/>
        </w:rPr>
      </w:pPr>
    </w:p>
    <w:p w14:paraId="17A62344" w14:textId="77777777" w:rsidR="001A6D61" w:rsidRPr="00020E40" w:rsidRDefault="00460979" w:rsidP="0090415B">
      <w:pPr>
        <w:pStyle w:val="Default"/>
        <w:rPr>
          <w:b/>
          <w:bCs/>
          <w:color w:val="auto"/>
        </w:rPr>
      </w:pPr>
      <w:r w:rsidRPr="00020E40">
        <w:rPr>
          <w:b/>
          <w:bCs/>
          <w:color w:val="auto"/>
        </w:rPr>
        <w:t>Home Visits</w:t>
      </w:r>
    </w:p>
    <w:p w14:paraId="5BA3A8E4" w14:textId="77777777" w:rsidR="00460979" w:rsidRPr="004A624C" w:rsidRDefault="00460979" w:rsidP="0090415B">
      <w:pPr>
        <w:pStyle w:val="Default"/>
        <w:rPr>
          <w:bCs/>
          <w:color w:val="auto"/>
          <w:sz w:val="28"/>
          <w:szCs w:val="28"/>
        </w:rPr>
      </w:pPr>
      <w:r w:rsidRPr="00020E40">
        <w:rPr>
          <w:bCs/>
          <w:color w:val="auto"/>
        </w:rPr>
        <w:t xml:space="preserve">When our staff are required to do home </w:t>
      </w:r>
      <w:r w:rsidR="00D008F8" w:rsidRPr="00020E40">
        <w:rPr>
          <w:bCs/>
          <w:color w:val="auto"/>
        </w:rPr>
        <w:t>visits,</w:t>
      </w:r>
      <w:r w:rsidRPr="00020E40">
        <w:rPr>
          <w:bCs/>
          <w:color w:val="auto"/>
        </w:rPr>
        <w:t xml:space="preserve"> we will follow best practice and consult the </w:t>
      </w:r>
      <w:r w:rsidR="00020E40" w:rsidRPr="00020E40">
        <w:rPr>
          <w:bCs/>
          <w:color w:val="auto"/>
        </w:rPr>
        <w:t>checklist.</w:t>
      </w:r>
    </w:p>
    <w:p w14:paraId="30930DB8" w14:textId="77777777" w:rsidR="00460979" w:rsidRPr="004A624C" w:rsidRDefault="009D7152" w:rsidP="0090415B">
      <w:pPr>
        <w:pStyle w:val="Default"/>
        <w:rPr>
          <w:rStyle w:val="Hyperlink"/>
          <w:rFonts w:ascii="Calibri" w:eastAsia="Calibri" w:hAnsi="Calibri" w:cs="Times New Roman"/>
          <w:b/>
          <w:bCs/>
          <w:lang w:eastAsia="en-US"/>
        </w:rPr>
      </w:pPr>
      <w:hyperlink r:id="rId167" w:history="1">
        <w:r w:rsidR="0021399B" w:rsidRPr="004A624C">
          <w:rPr>
            <w:rStyle w:val="Hyperlink"/>
            <w:rFonts w:ascii="Calibri" w:eastAsia="Calibri" w:hAnsi="Calibri" w:cs="Times New Roman"/>
            <w:b/>
            <w:bCs/>
            <w:lang w:eastAsia="en-US"/>
          </w:rPr>
          <w:t>Schools &amp; Colleges Key Links &amp; Resources • Wakefield Safeguarding Children (wakefieldscp.org.uk)</w:t>
        </w:r>
      </w:hyperlink>
    </w:p>
    <w:p w14:paraId="14820BFC" w14:textId="77777777" w:rsidR="00460979" w:rsidRPr="002839A8" w:rsidRDefault="00460979" w:rsidP="0090415B">
      <w:pPr>
        <w:pStyle w:val="Default"/>
        <w:rPr>
          <w:b/>
          <w:bCs/>
          <w:color w:val="auto"/>
          <w:sz w:val="22"/>
          <w:szCs w:val="22"/>
        </w:rPr>
      </w:pPr>
    </w:p>
    <w:p w14:paraId="5C12889A" w14:textId="77777777" w:rsidR="008D20AC" w:rsidRPr="009E2111" w:rsidRDefault="00C33443" w:rsidP="008952F8">
      <w:pPr>
        <w:pStyle w:val="Default"/>
        <w:rPr>
          <w:color w:val="auto"/>
          <w:u w:val="single"/>
        </w:rPr>
      </w:pPr>
      <w:r w:rsidRPr="009E2111">
        <w:rPr>
          <w:b/>
          <w:bCs/>
          <w:color w:val="auto"/>
          <w:u w:val="single"/>
        </w:rPr>
        <w:t>Confidentiality and</w:t>
      </w:r>
      <w:r w:rsidR="00BB5CB0">
        <w:rPr>
          <w:b/>
          <w:bCs/>
          <w:color w:val="auto"/>
          <w:u w:val="single"/>
        </w:rPr>
        <w:t xml:space="preserve"> I</w:t>
      </w:r>
      <w:r w:rsidR="008D20AC" w:rsidRPr="009E2111">
        <w:rPr>
          <w:b/>
          <w:bCs/>
          <w:color w:val="auto"/>
          <w:u w:val="single"/>
        </w:rPr>
        <w:t>nformation</w:t>
      </w:r>
      <w:r w:rsidR="00BB5CB0">
        <w:rPr>
          <w:b/>
          <w:bCs/>
          <w:color w:val="auto"/>
          <w:u w:val="single"/>
        </w:rPr>
        <w:t xml:space="preserve"> S</w:t>
      </w:r>
      <w:r w:rsidRPr="009E2111">
        <w:rPr>
          <w:b/>
          <w:bCs/>
          <w:color w:val="auto"/>
          <w:u w:val="single"/>
        </w:rPr>
        <w:t>haring</w:t>
      </w:r>
      <w:r w:rsidR="008D20AC" w:rsidRPr="009E2111">
        <w:rPr>
          <w:b/>
          <w:bCs/>
          <w:color w:val="auto"/>
          <w:u w:val="single"/>
        </w:rPr>
        <w:t xml:space="preserve"> </w:t>
      </w:r>
    </w:p>
    <w:p w14:paraId="4E0F75C7" w14:textId="77777777" w:rsidR="007B21DC" w:rsidRPr="002839A8" w:rsidRDefault="007B21DC" w:rsidP="0090415B">
      <w:pPr>
        <w:pStyle w:val="CM148"/>
        <w:rPr>
          <w:sz w:val="22"/>
          <w:szCs w:val="22"/>
        </w:rPr>
      </w:pPr>
    </w:p>
    <w:p w14:paraId="42263A78" w14:textId="77777777" w:rsidR="008D20AC" w:rsidRPr="00020E40" w:rsidRDefault="008E0878" w:rsidP="0090415B">
      <w:pPr>
        <w:pStyle w:val="CM148"/>
        <w:ind w:right="67"/>
      </w:pPr>
      <w:r w:rsidRPr="00020E40">
        <w:t>Staff will</w:t>
      </w:r>
      <w:r w:rsidR="005C0082" w:rsidRPr="00020E40">
        <w:t xml:space="preserve"> only discuss concerns with a</w:t>
      </w:r>
      <w:r w:rsidR="008D20AC" w:rsidRPr="00020E40">
        <w:t xml:space="preserve"> </w:t>
      </w:r>
      <w:r w:rsidR="00312BC4" w:rsidRPr="00020E40">
        <w:t>Designated Safeguarding Lead</w:t>
      </w:r>
      <w:r w:rsidR="008D20AC" w:rsidRPr="00020E40">
        <w:t xml:space="preserve">, </w:t>
      </w:r>
      <w:r w:rsidR="00335AC5" w:rsidRPr="00020E40">
        <w:t>Headteacher</w:t>
      </w:r>
      <w:r w:rsidR="005C0082" w:rsidRPr="00020E40">
        <w:t xml:space="preserve"> or Chair of G</w:t>
      </w:r>
      <w:r w:rsidR="008D20AC" w:rsidRPr="00020E40">
        <w:t>overnors (depending on who is the subject of the concern). That person will then decide who else needs to have the information and they will disseminate it on a ‘need-to</w:t>
      </w:r>
      <w:r w:rsidR="00852921" w:rsidRPr="00020E40">
        <w:t>-</w:t>
      </w:r>
      <w:r w:rsidR="008D20AC" w:rsidRPr="00020E40">
        <w:softHyphen/>
        <w:t xml:space="preserve">know’ basis. </w:t>
      </w:r>
    </w:p>
    <w:p w14:paraId="4F9DEC01" w14:textId="77777777" w:rsidR="00F06186" w:rsidRPr="00020E40" w:rsidRDefault="00F06186" w:rsidP="00F06186">
      <w:pPr>
        <w:pStyle w:val="Default"/>
      </w:pPr>
    </w:p>
    <w:p w14:paraId="7873B71B" w14:textId="50CB3C42" w:rsidR="00F06186" w:rsidRPr="00020E40" w:rsidRDefault="00C6396A" w:rsidP="00F06186">
      <w:pPr>
        <w:pStyle w:val="CM148"/>
      </w:pPr>
      <w:r w:rsidRPr="00020E40">
        <w:t xml:space="preserve">We will </w:t>
      </w:r>
      <w:r w:rsidR="00F06186" w:rsidRPr="00020E40">
        <w:t>normally seek to discuss any concerns about a pupil with their parents. This mus</w:t>
      </w:r>
      <w:r w:rsidR="00375CA2" w:rsidRPr="00020E40">
        <w:t xml:space="preserve">t be handled </w:t>
      </w:r>
      <w:r w:rsidR="006517BD" w:rsidRPr="00020E40">
        <w:t>sensitively,</w:t>
      </w:r>
      <w:r w:rsidR="00375CA2" w:rsidRPr="00020E40">
        <w:t xml:space="preserve"> and a</w:t>
      </w:r>
      <w:r w:rsidR="00F06186" w:rsidRPr="00020E40">
        <w:t xml:space="preserve"> DSL will be in the most informed position to make contact with the parent in the event of a concern, suspicion or disclosure. </w:t>
      </w:r>
    </w:p>
    <w:p w14:paraId="0A44715C" w14:textId="77777777" w:rsidR="00F06186" w:rsidRPr="00020E40" w:rsidRDefault="00F06186" w:rsidP="00F06186">
      <w:pPr>
        <w:pStyle w:val="CM158"/>
        <w:ind w:right="212"/>
      </w:pPr>
    </w:p>
    <w:p w14:paraId="7EBD9549" w14:textId="58AF7CB0" w:rsidR="00F06186" w:rsidRPr="00020E40" w:rsidRDefault="00C6396A" w:rsidP="009E2111">
      <w:pPr>
        <w:pStyle w:val="CM158"/>
        <w:ind w:right="212"/>
      </w:pPr>
      <w:r w:rsidRPr="00020E40">
        <w:t>However, if we</w:t>
      </w:r>
      <w:r w:rsidR="000E015F" w:rsidRPr="00020E40">
        <w:t xml:space="preserve"> believe</w:t>
      </w:r>
      <w:r w:rsidR="00F06186" w:rsidRPr="00020E40">
        <w:t xml:space="preserve"> that notifying parents could increase the risk to the child or exacerbate the problem, advice will first b</w:t>
      </w:r>
      <w:r w:rsidR="007B704C" w:rsidRPr="00020E40">
        <w:t>e sought from Social Care MASH</w:t>
      </w:r>
      <w:r w:rsidR="0098763D">
        <w:t xml:space="preserve"> or police</w:t>
      </w:r>
      <w:r w:rsidR="00F06186" w:rsidRPr="00020E40">
        <w:t xml:space="preserve">. </w:t>
      </w:r>
    </w:p>
    <w:p w14:paraId="4A14FA92" w14:textId="77777777" w:rsidR="001A6D61" w:rsidRPr="00394A96" w:rsidRDefault="001A6D61" w:rsidP="0090415B">
      <w:pPr>
        <w:pStyle w:val="CM2"/>
        <w:spacing w:line="240" w:lineRule="auto"/>
        <w:rPr>
          <w:color w:val="000000"/>
        </w:rPr>
      </w:pPr>
    </w:p>
    <w:p w14:paraId="21DD7FFE" w14:textId="70916005" w:rsidR="006B4E2F" w:rsidRDefault="009B718E" w:rsidP="006B4E2F">
      <w:pPr>
        <w:pStyle w:val="Default"/>
        <w:ind w:left="360"/>
        <w:rPr>
          <w:b/>
          <w:bCs/>
          <w:color w:val="4EA72E"/>
        </w:rPr>
      </w:pPr>
      <w:r w:rsidRPr="009B718E">
        <w:rPr>
          <w:b/>
          <w:bCs/>
          <w:color w:val="C00000"/>
        </w:rPr>
        <w:t xml:space="preserve">Information Sharing Duty statutory guidance </w:t>
      </w:r>
      <w:r w:rsidR="008071A3" w:rsidRPr="0098763D">
        <w:rPr>
          <w:b/>
          <w:bCs/>
          <w:color w:val="C00000"/>
        </w:rPr>
        <w:t>202</w:t>
      </w:r>
      <w:r w:rsidR="00A6768C">
        <w:rPr>
          <w:b/>
          <w:bCs/>
          <w:color w:val="C00000"/>
        </w:rPr>
        <w:t>6</w:t>
      </w:r>
      <w:r w:rsidR="0098763D">
        <w:rPr>
          <w:b/>
          <w:bCs/>
          <w:color w:val="C00000"/>
        </w:rPr>
        <w:t xml:space="preserve"> </w:t>
      </w:r>
      <w:r w:rsidR="0098763D">
        <w:rPr>
          <w:b/>
          <w:bCs/>
          <w:color w:val="4EA72E"/>
        </w:rPr>
        <w:t>this is due for u</w:t>
      </w:r>
      <w:r w:rsidR="002D7D6E">
        <w:rPr>
          <w:b/>
          <w:bCs/>
          <w:color w:val="4EA72E"/>
        </w:rPr>
        <w:t>p</w:t>
      </w:r>
      <w:r w:rsidR="0098763D">
        <w:rPr>
          <w:b/>
          <w:bCs/>
          <w:color w:val="4EA72E"/>
        </w:rPr>
        <w:t>date</w:t>
      </w:r>
      <w:r w:rsidR="002D7D6E">
        <w:rPr>
          <w:b/>
          <w:bCs/>
          <w:color w:val="4EA72E"/>
        </w:rPr>
        <w:t>d</w:t>
      </w:r>
      <w:r w:rsidR="0098763D">
        <w:rPr>
          <w:b/>
          <w:bCs/>
          <w:color w:val="4EA72E"/>
        </w:rPr>
        <w:t xml:space="preserve"> into statutory legislation for all agencies</w:t>
      </w:r>
      <w:r w:rsidR="002D7D6E">
        <w:rPr>
          <w:b/>
          <w:bCs/>
          <w:color w:val="4EA72E"/>
        </w:rPr>
        <w:t xml:space="preserve"> so will remain in draft until then</w:t>
      </w:r>
      <w:r w:rsidR="002908B4">
        <w:rPr>
          <w:b/>
          <w:bCs/>
          <w:color w:val="4EA72E"/>
        </w:rPr>
        <w:t xml:space="preserve">. </w:t>
      </w:r>
    </w:p>
    <w:p w14:paraId="44B1CAE5" w14:textId="0B841371" w:rsidR="002908B4" w:rsidRDefault="002908B4" w:rsidP="006B4E2F">
      <w:pPr>
        <w:pStyle w:val="Default"/>
        <w:ind w:left="360"/>
        <w:rPr>
          <w:b/>
          <w:bCs/>
          <w:color w:val="4EA72E"/>
        </w:rPr>
      </w:pPr>
      <w:r>
        <w:rPr>
          <w:b/>
          <w:bCs/>
          <w:color w:val="4EA72E"/>
        </w:rPr>
        <w:lastRenderedPageBreak/>
        <w:t>With this new legislation i</w:t>
      </w:r>
      <w:r w:rsidR="002A03A9">
        <w:rPr>
          <w:b/>
          <w:bCs/>
          <w:color w:val="4EA72E"/>
        </w:rPr>
        <w:t>t</w:t>
      </w:r>
      <w:r>
        <w:rPr>
          <w:b/>
          <w:bCs/>
          <w:color w:val="4EA72E"/>
        </w:rPr>
        <w:t xml:space="preserve"> is clear</w:t>
      </w:r>
      <w:r w:rsidR="001D050E">
        <w:rPr>
          <w:b/>
          <w:bCs/>
          <w:color w:val="4EA72E"/>
        </w:rPr>
        <w:t>, for all agencies,</w:t>
      </w:r>
      <w:r>
        <w:rPr>
          <w:b/>
          <w:bCs/>
          <w:color w:val="4EA72E"/>
        </w:rPr>
        <w:t xml:space="preserve"> that consent is not required to share information for the purposes of safeguarding.</w:t>
      </w:r>
    </w:p>
    <w:p w14:paraId="4F1CF48E" w14:textId="028F393C" w:rsidR="002A03A9" w:rsidRDefault="001D050E" w:rsidP="006B4E2F">
      <w:pPr>
        <w:pStyle w:val="Default"/>
        <w:ind w:left="360"/>
        <w:rPr>
          <w:b/>
          <w:bCs/>
          <w:color w:val="4EA72E"/>
        </w:rPr>
      </w:pPr>
      <w:r>
        <w:rPr>
          <w:b/>
          <w:bCs/>
          <w:color w:val="4EA72E"/>
        </w:rPr>
        <w:t>(</w:t>
      </w:r>
      <w:r w:rsidR="002A03A9">
        <w:rPr>
          <w:b/>
          <w:bCs/>
          <w:color w:val="4EA72E"/>
        </w:rPr>
        <w:t>NB consent will still need to be sought for the provision of a service</w:t>
      </w:r>
      <w:r>
        <w:rPr>
          <w:b/>
          <w:bCs/>
          <w:color w:val="4EA72E"/>
        </w:rPr>
        <w:t xml:space="preserve"> at family help level</w:t>
      </w:r>
      <w:r w:rsidR="002A03A9">
        <w:rPr>
          <w:b/>
          <w:bCs/>
          <w:color w:val="4EA72E"/>
        </w:rPr>
        <w:t>.</w:t>
      </w:r>
      <w:r>
        <w:rPr>
          <w:b/>
          <w:bCs/>
          <w:color w:val="4EA72E"/>
        </w:rPr>
        <w:t>)</w:t>
      </w:r>
    </w:p>
    <w:p w14:paraId="4983FBA7" w14:textId="77777777" w:rsidR="006B4E2F" w:rsidRPr="0098763D" w:rsidRDefault="006B4E2F" w:rsidP="006B4E2F">
      <w:pPr>
        <w:pStyle w:val="Default"/>
        <w:ind w:left="360"/>
        <w:rPr>
          <w:color w:val="C00000"/>
        </w:rPr>
      </w:pPr>
    </w:p>
    <w:p w14:paraId="32BB3060" w14:textId="77777777" w:rsidR="00374C37" w:rsidRPr="004A624C" w:rsidRDefault="00374C37" w:rsidP="0047783C">
      <w:pPr>
        <w:pStyle w:val="Default"/>
        <w:rPr>
          <w:rStyle w:val="Hyperlink"/>
          <w:rFonts w:ascii="Calibri" w:eastAsia="Calibri" w:hAnsi="Calibri" w:cs="Times New Roman"/>
          <w:b/>
          <w:bCs/>
          <w:lang w:eastAsia="en-US"/>
        </w:rPr>
      </w:pPr>
    </w:p>
    <w:p w14:paraId="523BAC7D" w14:textId="77777777" w:rsidR="00022207" w:rsidRPr="004A624C" w:rsidRDefault="009D7152" w:rsidP="0047783C">
      <w:pPr>
        <w:pStyle w:val="Default"/>
        <w:rPr>
          <w:rStyle w:val="Hyperlink"/>
          <w:rFonts w:ascii="Calibri" w:eastAsia="Calibri" w:hAnsi="Calibri" w:cs="Times New Roman"/>
          <w:b/>
          <w:bCs/>
          <w:lang w:eastAsia="en-US"/>
        </w:rPr>
      </w:pPr>
      <w:hyperlink r:id="rId168" w:history="1">
        <w:r w:rsidR="0021399B" w:rsidRPr="004A624C">
          <w:rPr>
            <w:rStyle w:val="Hyperlink"/>
            <w:rFonts w:ascii="Calibri" w:eastAsia="Calibri" w:hAnsi="Calibri" w:cs="Times New Roman"/>
            <w:b/>
            <w:bCs/>
            <w:lang w:eastAsia="en-US"/>
          </w:rPr>
          <w:t>Data protection: toolkit for schools - GOV.UK (www.gov.uk)</w:t>
        </w:r>
      </w:hyperlink>
    </w:p>
    <w:p w14:paraId="56551A8A" w14:textId="77777777" w:rsidR="00AA568B" w:rsidRDefault="00AA568B" w:rsidP="00BA59D0">
      <w:pPr>
        <w:pStyle w:val="Default"/>
        <w:spacing w:after="240"/>
        <w:rPr>
          <w:sz w:val="22"/>
          <w:szCs w:val="22"/>
        </w:rPr>
      </w:pPr>
    </w:p>
    <w:p w14:paraId="19E805E3" w14:textId="4B637180" w:rsidR="00F06186" w:rsidRPr="00020E40" w:rsidRDefault="00EB1E84" w:rsidP="00BA59D0">
      <w:pPr>
        <w:autoSpaceDE w:val="0"/>
        <w:autoSpaceDN w:val="0"/>
        <w:adjustRightInd w:val="0"/>
        <w:spacing w:after="240"/>
        <w:rPr>
          <w:rFonts w:ascii="Arial" w:hAnsi="Arial" w:cs="Arial"/>
          <w:color w:val="000000"/>
          <w:sz w:val="24"/>
          <w:szCs w:val="24"/>
        </w:rPr>
      </w:pPr>
      <w:r>
        <w:rPr>
          <w:rFonts w:ascii="Arial" w:hAnsi="Arial" w:cs="Arial"/>
          <w:color w:val="4EA72E"/>
          <w:sz w:val="24"/>
          <w:szCs w:val="24"/>
        </w:rPr>
        <w:t>Data protection</w:t>
      </w:r>
      <w:r w:rsidR="00F06186">
        <w:rPr>
          <w:rFonts w:ascii="Arial" w:hAnsi="Arial" w:cs="Arial"/>
          <w:color w:val="4EA72E"/>
          <w:sz w:val="24"/>
          <w:szCs w:val="24"/>
        </w:rPr>
        <w:t xml:space="preserve"> </w:t>
      </w:r>
      <w:r w:rsidR="003C187E">
        <w:rPr>
          <w:rFonts w:ascii="Arial" w:hAnsi="Arial" w:cs="Arial"/>
          <w:color w:val="4EA72E"/>
          <w:sz w:val="24"/>
          <w:szCs w:val="24"/>
        </w:rPr>
        <w:t>laws</w:t>
      </w:r>
      <w:r w:rsidR="003C187E">
        <w:rPr>
          <w:rFonts w:ascii="Arial" w:hAnsi="Arial" w:cs="Arial"/>
          <w:sz w:val="24"/>
          <w:szCs w:val="24"/>
        </w:rPr>
        <w:t xml:space="preserve"> </w:t>
      </w:r>
      <w:r w:rsidR="00F06186" w:rsidRPr="00020E40">
        <w:rPr>
          <w:rFonts w:ascii="Arial" w:hAnsi="Arial" w:cs="Arial"/>
          <w:sz w:val="24"/>
          <w:szCs w:val="24"/>
        </w:rPr>
        <w:t>does not prevent school staff from sharing information with relevant agencies, where that information may help to protect a child. Ideally information sharing will be done in writing so that there is an evidence trail however there may be occasions where this method is too slow. In cases where agencies such as MASH (Multi Agency Safeguarding Hub) ring the school requesting information reception staff will t</w:t>
      </w:r>
      <w:r w:rsidR="00375CA2" w:rsidRPr="00020E40">
        <w:rPr>
          <w:rFonts w:ascii="Arial" w:hAnsi="Arial" w:cs="Arial"/>
          <w:sz w:val="24"/>
          <w:szCs w:val="24"/>
        </w:rPr>
        <w:t>ake a message and inform a</w:t>
      </w:r>
      <w:r w:rsidR="00F06186" w:rsidRPr="00020E40">
        <w:rPr>
          <w:rFonts w:ascii="Arial" w:hAnsi="Arial" w:cs="Arial"/>
          <w:sz w:val="24"/>
          <w:szCs w:val="24"/>
        </w:rPr>
        <w:t xml:space="preserve"> DSL </w:t>
      </w:r>
      <w:r w:rsidR="00F06186" w:rsidRPr="00020E40">
        <w:rPr>
          <w:rFonts w:ascii="Arial" w:hAnsi="Arial" w:cs="Arial"/>
          <w:i/>
          <w:sz w:val="24"/>
          <w:szCs w:val="24"/>
        </w:rPr>
        <w:t>immediately,</w:t>
      </w:r>
      <w:r w:rsidR="00F06186" w:rsidRPr="00020E40">
        <w:rPr>
          <w:rFonts w:ascii="Arial" w:hAnsi="Arial" w:cs="Arial"/>
          <w:sz w:val="24"/>
          <w:szCs w:val="24"/>
        </w:rPr>
        <w:t xml:space="preserve"> the DSL will ensure they can identify who is requesting the information before sharing and then record what has been shared, </w:t>
      </w:r>
      <w:r w:rsidR="00020E40" w:rsidRPr="00020E40">
        <w:rPr>
          <w:rFonts w:ascii="Arial" w:hAnsi="Arial" w:cs="Arial"/>
          <w:sz w:val="24"/>
          <w:szCs w:val="24"/>
        </w:rPr>
        <w:t>when</w:t>
      </w:r>
      <w:r w:rsidR="00410497">
        <w:rPr>
          <w:rFonts w:ascii="Arial" w:hAnsi="Arial" w:cs="Arial"/>
          <w:sz w:val="24"/>
          <w:szCs w:val="24"/>
        </w:rPr>
        <w:t>,</w:t>
      </w:r>
      <w:r w:rsidR="00F06186" w:rsidRPr="00020E40">
        <w:rPr>
          <w:rFonts w:ascii="Arial" w:hAnsi="Arial" w:cs="Arial"/>
          <w:sz w:val="24"/>
          <w:szCs w:val="24"/>
        </w:rPr>
        <w:t xml:space="preserve"> why and with whom.</w:t>
      </w:r>
    </w:p>
    <w:p w14:paraId="7536A290" w14:textId="77777777" w:rsidR="008E0878" w:rsidRPr="00020E40" w:rsidRDefault="008D20AC" w:rsidP="0090415B">
      <w:pPr>
        <w:pStyle w:val="CM148"/>
        <w:ind w:right="117"/>
      </w:pPr>
      <w:r w:rsidRPr="00020E40">
        <w:t>Child</w:t>
      </w:r>
      <w:r w:rsidR="005147C4" w:rsidRPr="00020E40">
        <w:t xml:space="preserve"> protection records may be</w:t>
      </w:r>
      <w:r w:rsidRPr="00020E40">
        <w:t xml:space="preserve"> exempt from the disclosure provi</w:t>
      </w:r>
      <w:r w:rsidR="00EB1E84" w:rsidRPr="00020E40">
        <w:t>sions of Data Protection</w:t>
      </w:r>
      <w:r w:rsidRPr="00020E40">
        <w:t xml:space="preserve">, which means that </w:t>
      </w:r>
      <w:r w:rsidR="00F06186" w:rsidRPr="00020E40">
        <w:t>c</w:t>
      </w:r>
      <w:r w:rsidR="003143AD" w:rsidRPr="00020E40">
        <w:t>hildren</w:t>
      </w:r>
      <w:r w:rsidRPr="00020E40">
        <w:t xml:space="preserve"> and parents do not have an automatic right to see them</w:t>
      </w:r>
      <w:r w:rsidR="005147C4" w:rsidRPr="00020E40">
        <w:t xml:space="preserve"> in certain circumstances</w:t>
      </w:r>
      <w:r w:rsidRPr="00020E40">
        <w:t xml:space="preserve">. </w:t>
      </w:r>
      <w:r w:rsidR="00020E40" w:rsidRPr="00020E40">
        <w:t>However,</w:t>
      </w:r>
      <w:r w:rsidR="00F24262" w:rsidRPr="00020E40">
        <w:t xml:space="preserve"> it</w:t>
      </w:r>
      <w:r w:rsidR="00EB1E84" w:rsidRPr="00020E40">
        <w:t xml:space="preserve"> will be usual practice for parents to have been informed of any concerns at the time. </w:t>
      </w:r>
      <w:r w:rsidRPr="00020E40">
        <w:t xml:space="preserve">If any member of staff receives a request from a pupil or parent to see child protection records, they </w:t>
      </w:r>
      <w:r w:rsidR="00C61A5F" w:rsidRPr="00020E40">
        <w:t>will</w:t>
      </w:r>
      <w:r w:rsidRPr="00020E40">
        <w:t xml:space="preserve"> refer the request to the </w:t>
      </w:r>
      <w:r w:rsidR="008E0878" w:rsidRPr="00020E40">
        <w:t>Headteacher</w:t>
      </w:r>
      <w:r w:rsidR="00875BA2" w:rsidRPr="00020E40">
        <w:t>/senior DSL</w:t>
      </w:r>
      <w:r w:rsidR="009E2111" w:rsidRPr="00020E40">
        <w:t xml:space="preserve"> who will consult with information governance</w:t>
      </w:r>
      <w:r w:rsidR="004566E3" w:rsidRPr="00020E40">
        <w:t>/legal team</w:t>
      </w:r>
      <w:r w:rsidR="009E2111" w:rsidRPr="00020E40">
        <w:t>.</w:t>
      </w:r>
    </w:p>
    <w:p w14:paraId="4C076AFE" w14:textId="77777777" w:rsidR="008E0878" w:rsidRPr="00020E40" w:rsidRDefault="008E0878" w:rsidP="0090415B">
      <w:pPr>
        <w:pStyle w:val="CM148"/>
        <w:ind w:right="117"/>
      </w:pPr>
    </w:p>
    <w:p w14:paraId="53A075B4" w14:textId="77777777" w:rsidR="008D20AC" w:rsidRDefault="008E0878" w:rsidP="008E0878">
      <w:pPr>
        <w:pStyle w:val="CM148"/>
        <w:ind w:right="117"/>
        <w:rPr>
          <w:bCs/>
        </w:rPr>
      </w:pPr>
      <w:r w:rsidRPr="00020E40">
        <w:rPr>
          <w:bCs/>
        </w:rPr>
        <w:t xml:space="preserve">Any personal safeguarding information shared with external agencies will be done so securely </w:t>
      </w:r>
      <w:r w:rsidR="00020E40" w:rsidRPr="00020E40">
        <w:rPr>
          <w:bCs/>
        </w:rPr>
        <w:t>e.g.,</w:t>
      </w:r>
      <w:r w:rsidRPr="00020E40">
        <w:rPr>
          <w:bCs/>
        </w:rPr>
        <w:t xml:space="preserve"> by secure email, password protected or recorded delivery.</w:t>
      </w:r>
    </w:p>
    <w:p w14:paraId="4DD055A7" w14:textId="77777777" w:rsidR="00020E40" w:rsidRPr="00020E40" w:rsidRDefault="00020E40" w:rsidP="00020E40">
      <w:pPr>
        <w:pStyle w:val="Default"/>
      </w:pPr>
    </w:p>
    <w:p w14:paraId="4C72CAA6" w14:textId="77777777" w:rsidR="002B2BB6" w:rsidRPr="002B2BB6" w:rsidRDefault="002B2BB6" w:rsidP="002B2BB6">
      <w:pPr>
        <w:pStyle w:val="Default"/>
      </w:pPr>
    </w:p>
    <w:p w14:paraId="6AD51A1E" w14:textId="77777777" w:rsidR="00683260" w:rsidRDefault="00683260" w:rsidP="00662707">
      <w:pPr>
        <w:pStyle w:val="Default"/>
        <w:rPr>
          <w:b/>
          <w:bCs/>
          <w:color w:val="7030A0"/>
          <w:sz w:val="32"/>
          <w:szCs w:val="32"/>
        </w:rPr>
      </w:pPr>
    </w:p>
    <w:p w14:paraId="0C57EC9C" w14:textId="77777777" w:rsidR="00683260" w:rsidRDefault="00683260" w:rsidP="00662707">
      <w:pPr>
        <w:pStyle w:val="Default"/>
        <w:rPr>
          <w:b/>
          <w:bCs/>
          <w:color w:val="7030A0"/>
          <w:sz w:val="32"/>
          <w:szCs w:val="32"/>
        </w:rPr>
      </w:pPr>
    </w:p>
    <w:p w14:paraId="241CCBF4" w14:textId="77777777" w:rsidR="00683260" w:rsidRDefault="00683260" w:rsidP="00662707">
      <w:pPr>
        <w:pStyle w:val="Default"/>
        <w:rPr>
          <w:b/>
          <w:bCs/>
          <w:color w:val="7030A0"/>
          <w:sz w:val="32"/>
          <w:szCs w:val="32"/>
        </w:rPr>
      </w:pPr>
    </w:p>
    <w:p w14:paraId="7FC91AB7" w14:textId="77777777" w:rsidR="00683260" w:rsidRDefault="00683260" w:rsidP="00662707">
      <w:pPr>
        <w:pStyle w:val="Default"/>
        <w:rPr>
          <w:b/>
          <w:bCs/>
          <w:color w:val="7030A0"/>
          <w:sz w:val="32"/>
          <w:szCs w:val="32"/>
        </w:rPr>
      </w:pPr>
    </w:p>
    <w:p w14:paraId="6112DED5" w14:textId="77777777" w:rsidR="00683260" w:rsidRDefault="00683260" w:rsidP="00662707">
      <w:pPr>
        <w:pStyle w:val="Default"/>
        <w:rPr>
          <w:b/>
          <w:bCs/>
          <w:color w:val="7030A0"/>
          <w:sz w:val="32"/>
          <w:szCs w:val="32"/>
        </w:rPr>
      </w:pPr>
    </w:p>
    <w:p w14:paraId="2BFB7110" w14:textId="77777777" w:rsidR="00683260" w:rsidRDefault="00683260" w:rsidP="00662707">
      <w:pPr>
        <w:pStyle w:val="Default"/>
        <w:rPr>
          <w:b/>
          <w:bCs/>
          <w:color w:val="7030A0"/>
          <w:sz w:val="32"/>
          <w:szCs w:val="32"/>
        </w:rPr>
      </w:pPr>
    </w:p>
    <w:p w14:paraId="682D4AED" w14:textId="77777777" w:rsidR="00683260" w:rsidRDefault="00683260" w:rsidP="00662707">
      <w:pPr>
        <w:pStyle w:val="Default"/>
        <w:rPr>
          <w:b/>
          <w:bCs/>
          <w:color w:val="7030A0"/>
          <w:sz w:val="32"/>
          <w:szCs w:val="32"/>
        </w:rPr>
      </w:pPr>
    </w:p>
    <w:p w14:paraId="2CA05751" w14:textId="77777777" w:rsidR="00683260" w:rsidRDefault="00683260" w:rsidP="00662707">
      <w:pPr>
        <w:pStyle w:val="Default"/>
        <w:rPr>
          <w:b/>
          <w:bCs/>
          <w:color w:val="7030A0"/>
          <w:sz w:val="32"/>
          <w:szCs w:val="32"/>
        </w:rPr>
      </w:pPr>
    </w:p>
    <w:p w14:paraId="1E428383" w14:textId="77777777" w:rsidR="00683260" w:rsidRDefault="00683260" w:rsidP="00662707">
      <w:pPr>
        <w:pStyle w:val="Default"/>
        <w:rPr>
          <w:b/>
          <w:bCs/>
          <w:color w:val="7030A0"/>
          <w:sz w:val="32"/>
          <w:szCs w:val="32"/>
        </w:rPr>
      </w:pPr>
    </w:p>
    <w:p w14:paraId="78BBFE32" w14:textId="77777777" w:rsidR="00683260" w:rsidRDefault="00683260" w:rsidP="00662707">
      <w:pPr>
        <w:pStyle w:val="Default"/>
        <w:rPr>
          <w:b/>
          <w:bCs/>
          <w:color w:val="7030A0"/>
          <w:sz w:val="32"/>
          <w:szCs w:val="32"/>
        </w:rPr>
      </w:pPr>
    </w:p>
    <w:p w14:paraId="5F13BA8D" w14:textId="77777777" w:rsidR="00683260" w:rsidRDefault="00683260" w:rsidP="00662707">
      <w:pPr>
        <w:pStyle w:val="Default"/>
        <w:rPr>
          <w:b/>
          <w:bCs/>
          <w:color w:val="7030A0"/>
          <w:sz w:val="32"/>
          <w:szCs w:val="32"/>
        </w:rPr>
      </w:pPr>
    </w:p>
    <w:p w14:paraId="12E88CC4" w14:textId="77777777" w:rsidR="00683260" w:rsidRDefault="00683260" w:rsidP="00662707">
      <w:pPr>
        <w:pStyle w:val="Default"/>
        <w:rPr>
          <w:b/>
          <w:bCs/>
          <w:color w:val="7030A0"/>
          <w:sz w:val="32"/>
          <w:szCs w:val="32"/>
        </w:rPr>
      </w:pPr>
    </w:p>
    <w:p w14:paraId="7E6CF100" w14:textId="77777777" w:rsidR="00683260" w:rsidRDefault="00683260" w:rsidP="00662707">
      <w:pPr>
        <w:pStyle w:val="Default"/>
        <w:rPr>
          <w:b/>
          <w:bCs/>
          <w:color w:val="7030A0"/>
          <w:sz w:val="32"/>
          <w:szCs w:val="32"/>
        </w:rPr>
      </w:pPr>
    </w:p>
    <w:p w14:paraId="346676E0" w14:textId="77777777" w:rsidR="00683260" w:rsidRDefault="00683260" w:rsidP="00662707">
      <w:pPr>
        <w:pStyle w:val="Default"/>
        <w:rPr>
          <w:b/>
          <w:bCs/>
          <w:color w:val="7030A0"/>
          <w:sz w:val="32"/>
          <w:szCs w:val="32"/>
        </w:rPr>
      </w:pPr>
    </w:p>
    <w:p w14:paraId="59EB3C2D" w14:textId="77777777" w:rsidR="00683260" w:rsidRDefault="00683260" w:rsidP="00662707">
      <w:pPr>
        <w:pStyle w:val="Default"/>
        <w:rPr>
          <w:b/>
          <w:bCs/>
          <w:color w:val="7030A0"/>
          <w:sz w:val="32"/>
          <w:szCs w:val="32"/>
        </w:rPr>
      </w:pPr>
    </w:p>
    <w:p w14:paraId="30706B28" w14:textId="77777777" w:rsidR="00683260" w:rsidRDefault="00683260" w:rsidP="00662707">
      <w:pPr>
        <w:pStyle w:val="Default"/>
        <w:rPr>
          <w:b/>
          <w:bCs/>
          <w:color w:val="7030A0"/>
          <w:sz w:val="32"/>
          <w:szCs w:val="32"/>
        </w:rPr>
      </w:pPr>
    </w:p>
    <w:p w14:paraId="63CBAB15" w14:textId="77777777" w:rsidR="00683260" w:rsidRDefault="00683260" w:rsidP="00662707">
      <w:pPr>
        <w:pStyle w:val="Default"/>
        <w:rPr>
          <w:b/>
          <w:bCs/>
          <w:color w:val="7030A0"/>
          <w:sz w:val="32"/>
          <w:szCs w:val="32"/>
        </w:rPr>
      </w:pPr>
    </w:p>
    <w:p w14:paraId="176F1E65" w14:textId="77777777" w:rsidR="00683260" w:rsidRDefault="00683260" w:rsidP="00662707">
      <w:pPr>
        <w:pStyle w:val="Default"/>
        <w:rPr>
          <w:b/>
          <w:bCs/>
          <w:color w:val="7030A0"/>
          <w:sz w:val="32"/>
          <w:szCs w:val="32"/>
        </w:rPr>
      </w:pPr>
    </w:p>
    <w:p w14:paraId="1CEDD366" w14:textId="77777777" w:rsidR="00683260" w:rsidRDefault="00683260" w:rsidP="00662707">
      <w:pPr>
        <w:pStyle w:val="Default"/>
        <w:rPr>
          <w:b/>
          <w:bCs/>
          <w:color w:val="7030A0"/>
          <w:sz w:val="32"/>
          <w:szCs w:val="32"/>
        </w:rPr>
      </w:pPr>
    </w:p>
    <w:p w14:paraId="40694B6F" w14:textId="77777777" w:rsidR="00F75E6E" w:rsidRPr="00DD30B8" w:rsidRDefault="00990979" w:rsidP="00662707">
      <w:pPr>
        <w:pStyle w:val="Default"/>
        <w:rPr>
          <w:b/>
          <w:bCs/>
          <w:color w:val="7030A0"/>
          <w:sz w:val="32"/>
          <w:szCs w:val="32"/>
        </w:rPr>
      </w:pPr>
      <w:r w:rsidRPr="00DD30B8">
        <w:rPr>
          <w:b/>
          <w:bCs/>
          <w:color w:val="7030A0"/>
          <w:sz w:val="32"/>
          <w:szCs w:val="32"/>
        </w:rPr>
        <w:lastRenderedPageBreak/>
        <w:t xml:space="preserve">Local &amp; National </w:t>
      </w:r>
      <w:r w:rsidR="008E5046" w:rsidRPr="00DD30B8">
        <w:rPr>
          <w:b/>
          <w:bCs/>
          <w:color w:val="7030A0"/>
          <w:sz w:val="32"/>
          <w:szCs w:val="32"/>
        </w:rPr>
        <w:t>Contact Details</w:t>
      </w:r>
    </w:p>
    <w:p w14:paraId="227FBF5D" w14:textId="77777777" w:rsidR="0002499F" w:rsidRDefault="0002499F" w:rsidP="0090415B">
      <w:pPr>
        <w:pStyle w:val="Default"/>
        <w:rPr>
          <w:b/>
          <w:bCs/>
          <w:color w:val="auto"/>
          <w:sz w:val="22"/>
          <w:szCs w:val="22"/>
          <w:u w:val="single"/>
        </w:rPr>
      </w:pPr>
    </w:p>
    <w:p w14:paraId="19DD04B1" w14:textId="77777777" w:rsidR="008E5046" w:rsidRPr="00FD76BB" w:rsidRDefault="00583C7C" w:rsidP="0090415B">
      <w:pPr>
        <w:pStyle w:val="Default"/>
        <w:rPr>
          <w:b/>
          <w:bCs/>
          <w:color w:val="auto"/>
        </w:rPr>
      </w:pPr>
      <w:r w:rsidRPr="00FD76BB">
        <w:rPr>
          <w:b/>
          <w:bCs/>
          <w:color w:val="auto"/>
        </w:rPr>
        <w:t xml:space="preserve">Wakefield </w:t>
      </w:r>
      <w:r w:rsidR="009679E1" w:rsidRPr="00FD76BB">
        <w:rPr>
          <w:b/>
          <w:bCs/>
          <w:color w:val="auto"/>
        </w:rPr>
        <w:t>Social Care MASH</w:t>
      </w:r>
    </w:p>
    <w:p w14:paraId="4F09ACBA" w14:textId="77777777" w:rsidR="008E5046" w:rsidRPr="00471719" w:rsidRDefault="008E5046" w:rsidP="0090415B">
      <w:pPr>
        <w:pStyle w:val="Default"/>
        <w:rPr>
          <w:b/>
          <w:bCs/>
          <w:color w:val="auto"/>
          <w:sz w:val="22"/>
          <w:szCs w:val="22"/>
        </w:rPr>
      </w:pPr>
    </w:p>
    <w:p w14:paraId="41343EC7" w14:textId="77777777" w:rsidR="008E5046" w:rsidRPr="00020E40" w:rsidRDefault="00020E40" w:rsidP="0090415B">
      <w:pPr>
        <w:pStyle w:val="Default"/>
        <w:rPr>
          <w:color w:val="auto"/>
          <w:lang w:val="en"/>
        </w:rPr>
      </w:pPr>
      <w:r w:rsidRPr="00020E40">
        <w:rPr>
          <w:b/>
          <w:color w:val="auto"/>
        </w:rPr>
        <w:t>Phone</w:t>
      </w:r>
      <w:r w:rsidRPr="00020E40">
        <w:rPr>
          <w:bCs/>
          <w:color w:val="auto"/>
        </w:rPr>
        <w:t>:</w:t>
      </w:r>
      <w:r w:rsidR="001374DA" w:rsidRPr="00020E40">
        <w:rPr>
          <w:color w:val="auto"/>
          <w:lang w:val="en"/>
        </w:rPr>
        <w:t xml:space="preserve"> 0345 8503 503</w:t>
      </w:r>
      <w:r>
        <w:rPr>
          <w:color w:val="auto"/>
          <w:lang w:val="en"/>
        </w:rPr>
        <w:t xml:space="preserve"> </w:t>
      </w:r>
      <w:r w:rsidRPr="00020E40">
        <w:rPr>
          <w:color w:val="auto"/>
          <w:lang w:val="en"/>
        </w:rPr>
        <w:t>consultations</w:t>
      </w:r>
      <w:r w:rsidR="002C3F0B" w:rsidRPr="00020E40">
        <w:rPr>
          <w:color w:val="auto"/>
          <w:lang w:val="en"/>
        </w:rPr>
        <w:t xml:space="preserve"> </w:t>
      </w:r>
      <w:r w:rsidR="00144AFC" w:rsidRPr="00020E40">
        <w:rPr>
          <w:color w:val="auto"/>
          <w:lang w:val="en"/>
        </w:rPr>
        <w:t xml:space="preserve">via </w:t>
      </w:r>
      <w:r w:rsidR="00D008F8" w:rsidRPr="00020E40">
        <w:rPr>
          <w:color w:val="auto"/>
          <w:lang w:val="en"/>
        </w:rPr>
        <w:t>phone call</w:t>
      </w:r>
      <w:r w:rsidR="00144AFC" w:rsidRPr="00020E40">
        <w:rPr>
          <w:color w:val="auto"/>
          <w:lang w:val="en"/>
        </w:rPr>
        <w:t xml:space="preserve"> </w:t>
      </w:r>
      <w:r w:rsidR="002C3F0B" w:rsidRPr="00020E40">
        <w:rPr>
          <w:color w:val="auto"/>
          <w:lang w:val="en"/>
        </w:rPr>
        <w:t xml:space="preserve">is necessary before </w:t>
      </w:r>
      <w:r w:rsidR="00144AFC" w:rsidRPr="00020E40">
        <w:rPr>
          <w:color w:val="auto"/>
          <w:lang w:val="en"/>
        </w:rPr>
        <w:t xml:space="preserve">submitting a </w:t>
      </w:r>
      <w:r w:rsidR="002C3F0B" w:rsidRPr="00020E40">
        <w:rPr>
          <w:color w:val="auto"/>
          <w:lang w:val="en"/>
        </w:rPr>
        <w:t>referral</w:t>
      </w:r>
      <w:r w:rsidR="00144AFC" w:rsidRPr="00020E40">
        <w:rPr>
          <w:color w:val="auto"/>
          <w:lang w:val="en"/>
        </w:rPr>
        <w:t xml:space="preserve"> form</w:t>
      </w:r>
    </w:p>
    <w:p w14:paraId="0C591EA7" w14:textId="77777777" w:rsidR="001374DA" w:rsidRPr="00020E40" w:rsidRDefault="001374DA" w:rsidP="0090415B">
      <w:pPr>
        <w:pStyle w:val="Default"/>
        <w:rPr>
          <w:color w:val="auto"/>
          <w:lang w:val="en"/>
        </w:rPr>
      </w:pPr>
      <w:r w:rsidRPr="00020E40">
        <w:rPr>
          <w:b/>
          <w:color w:val="auto"/>
          <w:lang w:val="en"/>
        </w:rPr>
        <w:t>Minicom:</w:t>
      </w:r>
      <w:r w:rsidRPr="00020E40">
        <w:rPr>
          <w:color w:val="auto"/>
          <w:lang w:val="en"/>
        </w:rPr>
        <w:t xml:space="preserve"> 01924 303450 (type talk welcome)</w:t>
      </w:r>
    </w:p>
    <w:p w14:paraId="51F9B5A6" w14:textId="77777777" w:rsidR="00257C8F" w:rsidRPr="00020E40" w:rsidRDefault="00471719" w:rsidP="00471719">
      <w:pPr>
        <w:pStyle w:val="Default"/>
        <w:rPr>
          <w:bCs/>
          <w:color w:val="auto"/>
        </w:rPr>
      </w:pPr>
      <w:r w:rsidRPr="00020E40">
        <w:rPr>
          <w:b/>
          <w:color w:val="auto"/>
        </w:rPr>
        <w:t>Email</w:t>
      </w:r>
      <w:r w:rsidR="00020E40" w:rsidRPr="00020E40">
        <w:rPr>
          <w:b/>
          <w:color w:val="auto"/>
        </w:rPr>
        <w:t>:</w:t>
      </w:r>
      <w:r w:rsidRPr="00020E40">
        <w:rPr>
          <w:color w:val="auto"/>
        </w:rPr>
        <w:t xml:space="preserve"> </w:t>
      </w:r>
      <w:r w:rsidR="00AA568B" w:rsidRPr="00020E40">
        <w:rPr>
          <w:color w:val="auto"/>
        </w:rPr>
        <w:t>social_care_direct_children@wakefield.gov.uk</w:t>
      </w:r>
    </w:p>
    <w:p w14:paraId="73BA77FE" w14:textId="77777777" w:rsidR="00AA568B" w:rsidRDefault="00AA568B" w:rsidP="00471719">
      <w:pPr>
        <w:pStyle w:val="Default"/>
        <w:rPr>
          <w:bCs/>
          <w:color w:val="auto"/>
          <w:sz w:val="22"/>
          <w:szCs w:val="22"/>
        </w:rPr>
      </w:pPr>
    </w:p>
    <w:p w14:paraId="539A518B" w14:textId="341760F9" w:rsidR="00FD76BB" w:rsidRDefault="00AA568B" w:rsidP="003C4FF2">
      <w:pPr>
        <w:pStyle w:val="Default"/>
        <w:rPr>
          <w:b/>
          <w:bCs/>
          <w:color w:val="auto"/>
          <w:sz w:val="22"/>
          <w:szCs w:val="22"/>
        </w:rPr>
      </w:pPr>
      <w:r w:rsidRPr="00FD76BB">
        <w:rPr>
          <w:b/>
          <w:bCs/>
          <w:color w:val="auto"/>
        </w:rPr>
        <w:t xml:space="preserve">Wakefield Continuum of Need </w:t>
      </w:r>
      <w:r w:rsidR="00020E40" w:rsidRPr="00FD76BB">
        <w:rPr>
          <w:b/>
          <w:bCs/>
          <w:color w:val="auto"/>
        </w:rPr>
        <w:t>document</w:t>
      </w:r>
      <w:r w:rsidR="00020E40" w:rsidRPr="00FD76BB">
        <w:rPr>
          <w:b/>
          <w:bCs/>
          <w:color w:val="auto"/>
          <w:sz w:val="22"/>
          <w:szCs w:val="22"/>
        </w:rPr>
        <w:t>.</w:t>
      </w:r>
      <w:r w:rsidR="001A240F">
        <w:rPr>
          <w:b/>
          <w:bCs/>
          <w:color w:val="auto"/>
          <w:sz w:val="22"/>
          <w:szCs w:val="22"/>
        </w:rPr>
        <w:t xml:space="preserve"> </w:t>
      </w:r>
      <w:r w:rsidR="001A240F">
        <w:rPr>
          <w:b/>
          <w:bCs/>
          <w:color w:val="4EA72E"/>
          <w:sz w:val="22"/>
          <w:szCs w:val="22"/>
        </w:rPr>
        <w:t>Due for update</w:t>
      </w:r>
      <w:r w:rsidR="00DD30B8" w:rsidRPr="00FD76BB">
        <w:rPr>
          <w:b/>
          <w:bCs/>
          <w:color w:val="auto"/>
          <w:sz w:val="22"/>
          <w:szCs w:val="22"/>
        </w:rPr>
        <w:t xml:space="preserve"> </w:t>
      </w:r>
    </w:p>
    <w:p w14:paraId="62372E84" w14:textId="77777777" w:rsidR="00DD30B8" w:rsidRPr="00FD76BB" w:rsidRDefault="009D7152" w:rsidP="003C4FF2">
      <w:pPr>
        <w:pStyle w:val="Default"/>
        <w:rPr>
          <w:rStyle w:val="Hyperlink"/>
          <w:rFonts w:ascii="Calibri" w:eastAsia="Calibri" w:hAnsi="Calibri" w:cs="Times New Roman"/>
          <w:b/>
          <w:bCs/>
          <w:lang w:eastAsia="en-US"/>
        </w:rPr>
      </w:pPr>
      <w:hyperlink r:id="rId169" w:history="1">
        <w:r w:rsidR="0021399B" w:rsidRPr="00FD76BB">
          <w:rPr>
            <w:rStyle w:val="Hyperlink"/>
            <w:rFonts w:ascii="Calibri" w:eastAsia="Calibri" w:hAnsi="Calibri" w:cs="Times New Roman"/>
            <w:b/>
            <w:bCs/>
            <w:lang w:eastAsia="en-US"/>
          </w:rPr>
          <w:t>Key Safeguarding Forms, Tools, Standards &amp; Frameworks • Wakefield Safeguarding Children (wakefieldscp.org.uk)</w:t>
        </w:r>
      </w:hyperlink>
      <w:r w:rsidR="0021399B" w:rsidRPr="00FD76BB">
        <w:rPr>
          <w:rStyle w:val="Hyperlink"/>
          <w:rFonts w:ascii="Calibri" w:eastAsia="Calibri" w:hAnsi="Calibri" w:cs="Times New Roman"/>
          <w:b/>
          <w:bCs/>
          <w:lang w:eastAsia="en-US"/>
        </w:rPr>
        <w:t xml:space="preserve"> </w:t>
      </w:r>
    </w:p>
    <w:p w14:paraId="7A0062CE" w14:textId="77777777" w:rsidR="003C4FF2" w:rsidRPr="00FD76BB" w:rsidRDefault="003C4FF2" w:rsidP="003C4FF2">
      <w:pPr>
        <w:pStyle w:val="Default"/>
        <w:rPr>
          <w:b/>
          <w:bCs/>
          <w:color w:val="auto"/>
          <w:sz w:val="22"/>
          <w:szCs w:val="22"/>
        </w:rPr>
      </w:pPr>
    </w:p>
    <w:p w14:paraId="7BDB6567" w14:textId="27B2D75B" w:rsidR="006517BD" w:rsidRPr="00FD76BB" w:rsidRDefault="00580D73" w:rsidP="00DD30B8">
      <w:pPr>
        <w:rPr>
          <w:rStyle w:val="Hyperlink"/>
          <w:rFonts w:ascii="Arial" w:hAnsi="Arial" w:cs="Arial"/>
          <w:b/>
          <w:bCs/>
          <w:color w:val="auto"/>
          <w:sz w:val="24"/>
          <w:szCs w:val="24"/>
          <w:u w:val="none"/>
          <w:lang w:eastAsia="en-GB"/>
        </w:rPr>
      </w:pPr>
      <w:r w:rsidRPr="00FD76BB">
        <w:rPr>
          <w:rFonts w:ascii="Arial" w:hAnsi="Arial" w:cs="Arial"/>
          <w:b/>
          <w:bCs/>
          <w:sz w:val="24"/>
          <w:szCs w:val="24"/>
          <w:lang w:eastAsia="en-GB"/>
        </w:rPr>
        <w:t xml:space="preserve">West Yorkshire Procedures for specific </w:t>
      </w:r>
      <w:r w:rsidR="00DD30B8" w:rsidRPr="00FD76BB">
        <w:rPr>
          <w:rFonts w:ascii="Arial" w:hAnsi="Arial" w:cs="Arial"/>
          <w:b/>
          <w:bCs/>
          <w:sz w:val="24"/>
          <w:szCs w:val="24"/>
          <w:lang w:eastAsia="en-GB"/>
        </w:rPr>
        <w:t>issues.</w:t>
      </w:r>
      <w:r w:rsidR="00963EEC" w:rsidRPr="00963EEC">
        <w:t xml:space="preserve"> </w:t>
      </w:r>
      <w:hyperlink r:id="rId170" w:history="1">
        <w:r w:rsidR="00963EEC" w:rsidRPr="00963EEC">
          <w:rPr>
            <w:rStyle w:val="Hyperlink"/>
            <w:rFonts w:ascii="Arial" w:hAnsi="Arial" w:cs="Arial"/>
            <w:b/>
            <w:bCs/>
            <w:sz w:val="24"/>
            <w:szCs w:val="24"/>
            <w:lang w:eastAsia="en-GB"/>
          </w:rPr>
          <w:t>Welcome to the West Yorkshire Consortium Inter Agency...</w:t>
        </w:r>
      </w:hyperlink>
      <w:r w:rsidR="00963EEC" w:rsidRPr="00FD76BB">
        <w:rPr>
          <w:rStyle w:val="Hyperlink"/>
          <w:rFonts w:ascii="Arial" w:hAnsi="Arial" w:cs="Arial"/>
          <w:b/>
          <w:bCs/>
          <w:color w:val="auto"/>
          <w:sz w:val="24"/>
          <w:szCs w:val="24"/>
          <w:u w:val="none"/>
          <w:lang w:eastAsia="en-GB"/>
        </w:rPr>
        <w:t xml:space="preserve"> </w:t>
      </w:r>
    </w:p>
    <w:p w14:paraId="2ACE2844" w14:textId="77777777" w:rsidR="00C4146E" w:rsidRPr="00FD76BB" w:rsidRDefault="00C4146E" w:rsidP="00DD30B8">
      <w:pPr>
        <w:pStyle w:val="Default"/>
        <w:rPr>
          <w:rStyle w:val="Hyperlink"/>
          <w:b/>
          <w:bCs/>
          <w:color w:val="auto"/>
          <w:u w:val="none"/>
        </w:rPr>
      </w:pPr>
      <w:r w:rsidRPr="00FD76BB">
        <w:rPr>
          <w:b/>
          <w:bCs/>
          <w:color w:val="auto"/>
        </w:rPr>
        <w:t>Wakefield Families Together website</w:t>
      </w:r>
      <w:r w:rsidR="00DD30B8" w:rsidRPr="00FD76BB">
        <w:rPr>
          <w:b/>
          <w:bCs/>
          <w:color w:val="auto"/>
        </w:rPr>
        <w:t xml:space="preserve"> </w:t>
      </w:r>
      <w:hyperlink r:id="rId171" w:history="1">
        <w:r w:rsidRPr="00FD76BB">
          <w:rPr>
            <w:rStyle w:val="Hyperlink"/>
            <w:rFonts w:ascii="Calibri" w:eastAsia="Calibri" w:hAnsi="Calibri" w:cs="Times New Roman"/>
            <w:b/>
            <w:bCs/>
            <w:lang w:eastAsia="en-US"/>
          </w:rPr>
          <w:t>Wakefield Families Together – Wakefield Families Together</w:t>
        </w:r>
      </w:hyperlink>
    </w:p>
    <w:p w14:paraId="41EB7851" w14:textId="77777777" w:rsidR="00DD30B8" w:rsidRPr="00FD76BB" w:rsidRDefault="00DD30B8" w:rsidP="0090415B">
      <w:pPr>
        <w:pStyle w:val="Default"/>
        <w:rPr>
          <w:b/>
          <w:bCs/>
          <w:color w:val="auto"/>
        </w:rPr>
      </w:pPr>
    </w:p>
    <w:p w14:paraId="01739D70" w14:textId="77777777" w:rsidR="004626CA" w:rsidRPr="00FD76BB" w:rsidRDefault="003B443E" w:rsidP="00DD30B8">
      <w:pPr>
        <w:pStyle w:val="Default"/>
        <w:rPr>
          <w:b/>
          <w:bCs/>
          <w:color w:val="auto"/>
          <w:sz w:val="22"/>
          <w:szCs w:val="22"/>
        </w:rPr>
      </w:pPr>
      <w:r w:rsidRPr="00FD76BB">
        <w:rPr>
          <w:b/>
          <w:bCs/>
          <w:color w:val="auto"/>
        </w:rPr>
        <w:t xml:space="preserve">Local </w:t>
      </w:r>
      <w:r w:rsidR="004626CA" w:rsidRPr="00FD76BB">
        <w:rPr>
          <w:b/>
          <w:bCs/>
          <w:color w:val="auto"/>
        </w:rPr>
        <w:t>Family</w:t>
      </w:r>
      <w:r w:rsidR="00DE4477" w:rsidRPr="00FD76BB">
        <w:rPr>
          <w:b/>
          <w:bCs/>
          <w:color w:val="auto"/>
        </w:rPr>
        <w:t xml:space="preserve"> </w:t>
      </w:r>
      <w:r w:rsidRPr="00FD76BB">
        <w:rPr>
          <w:b/>
          <w:bCs/>
          <w:color w:val="auto"/>
        </w:rPr>
        <w:t>Hub</w:t>
      </w:r>
      <w:r w:rsidR="00471719" w:rsidRPr="00FD76BB">
        <w:rPr>
          <w:color w:val="auto"/>
        </w:rPr>
        <w:t xml:space="preserve"> </w:t>
      </w:r>
      <w:r w:rsidRPr="00FD76BB">
        <w:rPr>
          <w:color w:val="FF0000"/>
          <w:sz w:val="22"/>
          <w:szCs w:val="22"/>
        </w:rPr>
        <w:t>(fill in your local hub</w:t>
      </w:r>
      <w:r w:rsidR="00471719" w:rsidRPr="00FD76BB">
        <w:rPr>
          <w:color w:val="FF0000"/>
          <w:sz w:val="22"/>
          <w:szCs w:val="22"/>
        </w:rPr>
        <w:t xml:space="preserve"> </w:t>
      </w:r>
      <w:r w:rsidR="004626CA" w:rsidRPr="00FD76BB">
        <w:rPr>
          <w:color w:val="FF0000"/>
          <w:sz w:val="22"/>
          <w:szCs w:val="22"/>
        </w:rPr>
        <w:t xml:space="preserve">contact </w:t>
      </w:r>
      <w:r w:rsidR="00471719" w:rsidRPr="00FD76BB">
        <w:rPr>
          <w:color w:val="FF0000"/>
          <w:sz w:val="22"/>
          <w:szCs w:val="22"/>
        </w:rPr>
        <w:t>details)</w:t>
      </w:r>
      <w:r w:rsidR="00DD30B8" w:rsidRPr="00FD76BB">
        <w:rPr>
          <w:color w:val="FF0000"/>
          <w:sz w:val="22"/>
          <w:szCs w:val="22"/>
          <w:u w:val="single"/>
        </w:rPr>
        <w:t xml:space="preserve"> </w:t>
      </w:r>
      <w:hyperlink r:id="rId172" w:history="1">
        <w:r w:rsidR="004626CA" w:rsidRPr="00FD76BB">
          <w:rPr>
            <w:rStyle w:val="Hyperlink"/>
            <w:rFonts w:ascii="Calibri" w:eastAsia="Calibri" w:hAnsi="Calibri" w:cs="Times New Roman"/>
            <w:b/>
            <w:bCs/>
            <w:lang w:eastAsia="en-US"/>
          </w:rPr>
          <w:t>Family Hubs – Wakefield Families Together</w:t>
        </w:r>
      </w:hyperlink>
    </w:p>
    <w:p w14:paraId="4B6B7547" w14:textId="77777777" w:rsidR="00DD30B8" w:rsidRPr="00FD76BB" w:rsidRDefault="00DD30B8" w:rsidP="0090415B">
      <w:pPr>
        <w:pStyle w:val="Default"/>
        <w:rPr>
          <w:b/>
          <w:color w:val="auto"/>
        </w:rPr>
      </w:pPr>
    </w:p>
    <w:p w14:paraId="747F0958" w14:textId="77777777" w:rsidR="004626CA" w:rsidRPr="00FD76BB" w:rsidRDefault="004626CA" w:rsidP="00DD30B8">
      <w:pPr>
        <w:pStyle w:val="Default"/>
        <w:rPr>
          <w:rStyle w:val="Hyperlink"/>
          <w:b/>
          <w:color w:val="auto"/>
          <w:u w:val="none"/>
        </w:rPr>
      </w:pPr>
      <w:r w:rsidRPr="00FD76BB">
        <w:rPr>
          <w:b/>
          <w:color w:val="auto"/>
        </w:rPr>
        <w:t>Local Youth Hub</w:t>
      </w:r>
      <w:r w:rsidR="00DD30B8" w:rsidRPr="00FD76BB">
        <w:rPr>
          <w:b/>
          <w:color w:val="auto"/>
        </w:rPr>
        <w:t xml:space="preserve"> </w:t>
      </w:r>
      <w:hyperlink r:id="rId173" w:history="1">
        <w:r w:rsidRPr="00FD76BB">
          <w:rPr>
            <w:rStyle w:val="Hyperlink"/>
            <w:rFonts w:ascii="Calibri" w:eastAsia="Calibri" w:hAnsi="Calibri" w:cs="Times New Roman"/>
            <w:b/>
            <w:bCs/>
            <w:lang w:eastAsia="en-US"/>
          </w:rPr>
          <w:t>Youth Hubs – Wakefield Families Together</w:t>
        </w:r>
      </w:hyperlink>
    </w:p>
    <w:p w14:paraId="4896777E" w14:textId="77777777" w:rsidR="00020E40" w:rsidRPr="00FD76BB" w:rsidRDefault="00020E40" w:rsidP="0090415B">
      <w:pPr>
        <w:pStyle w:val="Default"/>
        <w:rPr>
          <w:b/>
          <w:bCs/>
          <w:color w:val="auto"/>
          <w:sz w:val="22"/>
          <w:szCs w:val="22"/>
        </w:rPr>
      </w:pPr>
    </w:p>
    <w:p w14:paraId="4F7306CC" w14:textId="77777777" w:rsidR="002A0C00" w:rsidRPr="00FD76BB" w:rsidRDefault="002A0C00" w:rsidP="0090415B">
      <w:pPr>
        <w:pStyle w:val="Default"/>
        <w:rPr>
          <w:b/>
          <w:bCs/>
          <w:color w:val="auto"/>
        </w:rPr>
      </w:pPr>
      <w:r w:rsidRPr="00FD76BB">
        <w:rPr>
          <w:b/>
          <w:bCs/>
          <w:color w:val="auto"/>
        </w:rPr>
        <w:t>School</w:t>
      </w:r>
      <w:r w:rsidR="00193A77" w:rsidRPr="00FD76BB">
        <w:rPr>
          <w:b/>
          <w:bCs/>
          <w:color w:val="auto"/>
        </w:rPr>
        <w:t>’</w:t>
      </w:r>
      <w:r w:rsidRPr="00FD76BB">
        <w:rPr>
          <w:b/>
          <w:bCs/>
          <w:color w:val="auto"/>
        </w:rPr>
        <w:t xml:space="preserve">s Social </w:t>
      </w:r>
      <w:r w:rsidR="00193A77" w:rsidRPr="00FD76BB">
        <w:rPr>
          <w:b/>
          <w:bCs/>
          <w:color w:val="auto"/>
        </w:rPr>
        <w:t>C</w:t>
      </w:r>
      <w:r w:rsidRPr="00FD76BB">
        <w:rPr>
          <w:b/>
          <w:bCs/>
          <w:color w:val="auto"/>
        </w:rPr>
        <w:t xml:space="preserve">are </w:t>
      </w:r>
      <w:r w:rsidR="00193A77" w:rsidRPr="00FD76BB">
        <w:rPr>
          <w:b/>
          <w:bCs/>
          <w:color w:val="auto"/>
        </w:rPr>
        <w:t>Link W</w:t>
      </w:r>
      <w:r w:rsidRPr="00FD76BB">
        <w:rPr>
          <w:b/>
          <w:bCs/>
          <w:color w:val="auto"/>
        </w:rPr>
        <w:t>orker (social worker)</w:t>
      </w:r>
    </w:p>
    <w:p w14:paraId="0AD89AC7" w14:textId="77777777" w:rsidR="002A0C00" w:rsidRPr="00FD76BB" w:rsidRDefault="002A0C00" w:rsidP="0090415B">
      <w:pPr>
        <w:pStyle w:val="Default"/>
        <w:rPr>
          <w:bCs/>
          <w:color w:val="auto"/>
        </w:rPr>
      </w:pPr>
      <w:r w:rsidRPr="00FD76BB">
        <w:rPr>
          <w:bCs/>
          <w:color w:val="auto"/>
        </w:rPr>
        <w:t>name</w:t>
      </w:r>
    </w:p>
    <w:p w14:paraId="32B66F87" w14:textId="77777777" w:rsidR="002A0C00" w:rsidRPr="00FD76BB" w:rsidRDefault="002A0C00" w:rsidP="0090415B">
      <w:pPr>
        <w:pStyle w:val="Default"/>
        <w:rPr>
          <w:bCs/>
          <w:color w:val="auto"/>
        </w:rPr>
      </w:pPr>
      <w:r w:rsidRPr="00FD76BB">
        <w:rPr>
          <w:bCs/>
          <w:color w:val="auto"/>
        </w:rPr>
        <w:t>email</w:t>
      </w:r>
    </w:p>
    <w:p w14:paraId="1BE16077" w14:textId="77777777" w:rsidR="002A0C00" w:rsidRPr="00FD76BB" w:rsidRDefault="002A0C00" w:rsidP="0090415B">
      <w:pPr>
        <w:pStyle w:val="Default"/>
        <w:rPr>
          <w:bCs/>
          <w:color w:val="auto"/>
        </w:rPr>
      </w:pPr>
      <w:r w:rsidRPr="00FD76BB">
        <w:rPr>
          <w:bCs/>
          <w:color w:val="auto"/>
        </w:rPr>
        <w:t>phone</w:t>
      </w:r>
    </w:p>
    <w:p w14:paraId="303E8794" w14:textId="77777777" w:rsidR="002A0C00" w:rsidRPr="00FD76BB" w:rsidRDefault="002A0C00" w:rsidP="0090415B">
      <w:pPr>
        <w:pStyle w:val="Default"/>
        <w:rPr>
          <w:bCs/>
          <w:color w:val="auto"/>
          <w:sz w:val="22"/>
          <w:szCs w:val="22"/>
        </w:rPr>
      </w:pPr>
    </w:p>
    <w:p w14:paraId="69E40424" w14:textId="77777777" w:rsidR="002A0C00" w:rsidRPr="00FD76BB" w:rsidRDefault="002A0C00" w:rsidP="0090415B">
      <w:pPr>
        <w:pStyle w:val="Default"/>
        <w:rPr>
          <w:b/>
          <w:bCs/>
          <w:color w:val="auto"/>
        </w:rPr>
      </w:pPr>
      <w:r w:rsidRPr="00FD76BB">
        <w:rPr>
          <w:b/>
          <w:bCs/>
          <w:color w:val="auto"/>
        </w:rPr>
        <w:t>School</w:t>
      </w:r>
      <w:r w:rsidR="00193A77" w:rsidRPr="00FD76BB">
        <w:rPr>
          <w:b/>
          <w:bCs/>
          <w:color w:val="auto"/>
        </w:rPr>
        <w:t>’</w:t>
      </w:r>
      <w:r w:rsidRPr="00FD76BB">
        <w:rPr>
          <w:b/>
          <w:bCs/>
          <w:color w:val="auto"/>
        </w:rPr>
        <w:t>s Early</w:t>
      </w:r>
      <w:r w:rsidR="00173194" w:rsidRPr="00FD76BB">
        <w:rPr>
          <w:b/>
          <w:bCs/>
          <w:color w:val="auto"/>
        </w:rPr>
        <w:t xml:space="preserve"> Intervention and Prevention EIP</w:t>
      </w:r>
      <w:r w:rsidRPr="00FD76BB">
        <w:rPr>
          <w:b/>
          <w:bCs/>
          <w:color w:val="auto"/>
        </w:rPr>
        <w:t xml:space="preserve"> (</w:t>
      </w:r>
      <w:r w:rsidR="00173194" w:rsidRPr="00FD76BB">
        <w:rPr>
          <w:b/>
          <w:bCs/>
          <w:color w:val="auto"/>
        </w:rPr>
        <w:t>was hub worker</w:t>
      </w:r>
      <w:r w:rsidRPr="00FD76BB">
        <w:rPr>
          <w:b/>
          <w:bCs/>
          <w:color w:val="auto"/>
        </w:rPr>
        <w:t>)</w:t>
      </w:r>
    </w:p>
    <w:p w14:paraId="6B7FCEF0" w14:textId="77777777" w:rsidR="002A0C00" w:rsidRPr="00FD76BB" w:rsidRDefault="002A0C00" w:rsidP="0090415B">
      <w:pPr>
        <w:pStyle w:val="Default"/>
        <w:rPr>
          <w:bCs/>
          <w:color w:val="auto"/>
        </w:rPr>
      </w:pPr>
      <w:r w:rsidRPr="00FD76BB">
        <w:rPr>
          <w:bCs/>
          <w:color w:val="auto"/>
        </w:rPr>
        <w:t>name</w:t>
      </w:r>
    </w:p>
    <w:p w14:paraId="2132C2AD" w14:textId="77777777" w:rsidR="00D226E2" w:rsidRPr="00FD76BB" w:rsidRDefault="002A0C00" w:rsidP="0090415B">
      <w:pPr>
        <w:pStyle w:val="Default"/>
        <w:rPr>
          <w:bCs/>
          <w:color w:val="auto"/>
        </w:rPr>
      </w:pPr>
      <w:r w:rsidRPr="00FD76BB">
        <w:rPr>
          <w:bCs/>
          <w:color w:val="auto"/>
        </w:rPr>
        <w:t xml:space="preserve">email </w:t>
      </w:r>
    </w:p>
    <w:p w14:paraId="3363397F" w14:textId="77777777" w:rsidR="002A0C00" w:rsidRPr="00FD76BB" w:rsidRDefault="002A0C00" w:rsidP="0090415B">
      <w:pPr>
        <w:pStyle w:val="Default"/>
        <w:rPr>
          <w:bCs/>
          <w:color w:val="auto"/>
        </w:rPr>
      </w:pPr>
      <w:r w:rsidRPr="00FD76BB">
        <w:rPr>
          <w:bCs/>
          <w:color w:val="auto"/>
        </w:rPr>
        <w:t>phone</w:t>
      </w:r>
    </w:p>
    <w:p w14:paraId="00A17E07" w14:textId="77777777" w:rsidR="002A0C00" w:rsidRPr="00FD76BB" w:rsidRDefault="002A0C00" w:rsidP="0090415B">
      <w:pPr>
        <w:pStyle w:val="Default"/>
        <w:rPr>
          <w:bCs/>
          <w:color w:val="auto"/>
        </w:rPr>
      </w:pPr>
    </w:p>
    <w:p w14:paraId="4E6C918F" w14:textId="77777777" w:rsidR="008217EC" w:rsidRPr="00FD76BB" w:rsidRDefault="008217EC" w:rsidP="0090415B">
      <w:pPr>
        <w:pStyle w:val="Default"/>
        <w:rPr>
          <w:b/>
          <w:bCs/>
          <w:color w:val="auto"/>
        </w:rPr>
      </w:pPr>
      <w:r w:rsidRPr="00FD76BB">
        <w:rPr>
          <w:b/>
          <w:bCs/>
          <w:color w:val="auto"/>
        </w:rPr>
        <w:t>Other Cluster /TAS contacts</w:t>
      </w:r>
    </w:p>
    <w:p w14:paraId="3618EB93" w14:textId="77777777" w:rsidR="008217EC" w:rsidRPr="00FD76BB" w:rsidRDefault="008217EC" w:rsidP="0090415B">
      <w:pPr>
        <w:pStyle w:val="Default"/>
        <w:rPr>
          <w:bCs/>
          <w:color w:val="auto"/>
        </w:rPr>
      </w:pPr>
      <w:r w:rsidRPr="00FD76BB">
        <w:rPr>
          <w:bCs/>
          <w:color w:val="auto"/>
        </w:rPr>
        <w:t>Services manager etc</w:t>
      </w:r>
    </w:p>
    <w:p w14:paraId="7512366C" w14:textId="77777777" w:rsidR="00A77883" w:rsidRDefault="00A77883" w:rsidP="0090415B">
      <w:pPr>
        <w:pStyle w:val="Default"/>
        <w:rPr>
          <w:bCs/>
          <w:color w:val="auto"/>
        </w:rPr>
      </w:pPr>
      <w:r w:rsidRPr="00FD76BB">
        <w:rPr>
          <w:bCs/>
          <w:color w:val="auto"/>
        </w:rPr>
        <w:t>PCSO linked to the school…</w:t>
      </w:r>
      <w:r w:rsidR="00020E40" w:rsidRPr="00FD76BB">
        <w:rPr>
          <w:bCs/>
          <w:color w:val="auto"/>
        </w:rPr>
        <w:t>…………………….</w:t>
      </w:r>
      <w:r w:rsidRPr="00FD76BB">
        <w:rPr>
          <w:bCs/>
          <w:color w:val="auto"/>
        </w:rPr>
        <w:t>..</w:t>
      </w:r>
      <w:r w:rsidR="00D008F8" w:rsidRPr="00020E40">
        <w:rPr>
          <w:bCs/>
          <w:color w:val="auto"/>
        </w:rPr>
        <w:t xml:space="preserve"> (also see Pol Ed resources)</w:t>
      </w:r>
    </w:p>
    <w:p w14:paraId="56BECD23" w14:textId="77777777" w:rsidR="003C4FF2" w:rsidRPr="00020E40" w:rsidRDefault="003C4FF2" w:rsidP="0090415B">
      <w:pPr>
        <w:pStyle w:val="Default"/>
        <w:rPr>
          <w:bCs/>
          <w:color w:val="auto"/>
        </w:rPr>
      </w:pPr>
    </w:p>
    <w:p w14:paraId="70D093F3" w14:textId="77777777" w:rsidR="00333196" w:rsidRDefault="0085427B" w:rsidP="0085427B">
      <w:pPr>
        <w:pStyle w:val="Default"/>
        <w:tabs>
          <w:tab w:val="left" w:pos="9765"/>
        </w:tabs>
        <w:rPr>
          <w:b/>
          <w:bCs/>
          <w:color w:val="auto"/>
          <w:sz w:val="22"/>
          <w:szCs w:val="22"/>
          <w:u w:val="single"/>
        </w:rPr>
      </w:pPr>
      <w:r>
        <w:rPr>
          <w:b/>
          <w:bCs/>
          <w:color w:val="auto"/>
          <w:sz w:val="22"/>
          <w:szCs w:val="22"/>
          <w:u w:val="single"/>
        </w:rPr>
        <w:tab/>
      </w:r>
    </w:p>
    <w:p w14:paraId="0CC8C21F" w14:textId="77777777" w:rsidR="00020E40" w:rsidRPr="00020E40" w:rsidRDefault="00020E40" w:rsidP="0090415B">
      <w:pPr>
        <w:pStyle w:val="Default"/>
        <w:rPr>
          <w:b/>
          <w:bCs/>
          <w:color w:val="auto"/>
          <w:u w:val="single"/>
        </w:rPr>
      </w:pPr>
    </w:p>
    <w:p w14:paraId="0CCBE805" w14:textId="77777777" w:rsidR="002417D3" w:rsidRDefault="00E85AC4" w:rsidP="0090415B">
      <w:pPr>
        <w:pStyle w:val="Default"/>
        <w:rPr>
          <w:b/>
          <w:bCs/>
          <w:color w:val="7030A0"/>
          <w:sz w:val="28"/>
          <w:szCs w:val="28"/>
          <w:u w:val="single"/>
        </w:rPr>
      </w:pPr>
      <w:r w:rsidRPr="00FD76BB">
        <w:rPr>
          <w:b/>
          <w:bCs/>
          <w:color w:val="7030A0"/>
          <w:sz w:val="28"/>
          <w:szCs w:val="28"/>
          <w:u w:val="single"/>
        </w:rPr>
        <w:t>Police</w:t>
      </w:r>
    </w:p>
    <w:p w14:paraId="0590C99B" w14:textId="77777777" w:rsidR="00FD76BB" w:rsidRPr="00FD76BB" w:rsidRDefault="00FD76BB" w:rsidP="0090415B">
      <w:pPr>
        <w:pStyle w:val="Default"/>
        <w:rPr>
          <w:b/>
          <w:bCs/>
          <w:color w:val="7030A0"/>
          <w:sz w:val="28"/>
          <w:szCs w:val="28"/>
          <w:u w:val="single"/>
        </w:rPr>
      </w:pPr>
    </w:p>
    <w:p w14:paraId="1E930538" w14:textId="77777777" w:rsidR="002417D3" w:rsidRPr="00020E40" w:rsidRDefault="002417D3" w:rsidP="0090415B">
      <w:pPr>
        <w:pStyle w:val="Default"/>
        <w:rPr>
          <w:bCs/>
          <w:color w:val="auto"/>
        </w:rPr>
      </w:pPr>
      <w:r w:rsidRPr="00020E40">
        <w:rPr>
          <w:bCs/>
          <w:color w:val="auto"/>
        </w:rPr>
        <w:t xml:space="preserve">If a criminal offence has </w:t>
      </w:r>
      <w:r w:rsidR="00020E40" w:rsidRPr="00020E40">
        <w:rPr>
          <w:bCs/>
          <w:color w:val="auto"/>
        </w:rPr>
        <w:t>occurred,</w:t>
      </w:r>
      <w:r w:rsidRPr="00020E40">
        <w:rPr>
          <w:bCs/>
          <w:color w:val="auto"/>
        </w:rPr>
        <w:t xml:space="preserve"> contact police via 101 or 99</w:t>
      </w:r>
      <w:r w:rsidR="00C7396C" w:rsidRPr="00020E40">
        <w:rPr>
          <w:bCs/>
          <w:color w:val="auto"/>
        </w:rPr>
        <w:t>9</w:t>
      </w:r>
      <w:r w:rsidRPr="00020E40">
        <w:rPr>
          <w:bCs/>
          <w:color w:val="auto"/>
        </w:rPr>
        <w:t xml:space="preserve"> as appropriate.</w:t>
      </w:r>
    </w:p>
    <w:p w14:paraId="093BFAE2" w14:textId="77777777" w:rsidR="002417D3" w:rsidRPr="00020E40" w:rsidRDefault="002417D3" w:rsidP="0090415B">
      <w:pPr>
        <w:pStyle w:val="Default"/>
        <w:rPr>
          <w:bCs/>
          <w:color w:val="auto"/>
        </w:rPr>
      </w:pPr>
    </w:p>
    <w:p w14:paraId="5D1452CB" w14:textId="26ECE094" w:rsidR="00257C8F" w:rsidRPr="00FD76BB" w:rsidRDefault="00E85AC4" w:rsidP="0090415B">
      <w:pPr>
        <w:pStyle w:val="Default"/>
        <w:rPr>
          <w:rStyle w:val="Hyperlink"/>
          <w:b/>
          <w:bCs/>
          <w:color w:val="auto"/>
          <w:u w:val="none"/>
        </w:rPr>
      </w:pPr>
      <w:r w:rsidRPr="00FD76BB">
        <w:rPr>
          <w:b/>
          <w:bCs/>
          <w:color w:val="auto"/>
        </w:rPr>
        <w:t>Child Safeguarding Unit</w:t>
      </w:r>
      <w:r w:rsidR="00855D49">
        <w:rPr>
          <w:b/>
          <w:bCs/>
          <w:color w:val="auto"/>
        </w:rPr>
        <w:t xml:space="preserve">  </w:t>
      </w:r>
      <w:r w:rsidR="003C4FF2" w:rsidRPr="00FD76BB">
        <w:rPr>
          <w:b/>
          <w:bCs/>
          <w:color w:val="auto"/>
        </w:rPr>
        <w:t xml:space="preserve"> </w:t>
      </w:r>
      <w:r w:rsidR="0010140E" w:rsidRPr="0010140E">
        <w:rPr>
          <w:b/>
          <w:bCs/>
          <w:color w:val="auto"/>
        </w:rPr>
        <w:t>Wakefield.sguchild@westyorkshire.police.uk</w:t>
      </w:r>
    </w:p>
    <w:p w14:paraId="6FB91367" w14:textId="77777777" w:rsidR="00257C8F" w:rsidRPr="00FD76BB" w:rsidRDefault="00257C8F" w:rsidP="0090415B">
      <w:pPr>
        <w:pStyle w:val="Default"/>
        <w:rPr>
          <w:bCs/>
          <w:color w:val="auto"/>
          <w:sz w:val="22"/>
          <w:szCs w:val="22"/>
        </w:rPr>
      </w:pPr>
    </w:p>
    <w:p w14:paraId="2A2A5892" w14:textId="639249A5" w:rsidR="00D20F02" w:rsidRPr="00524FC4" w:rsidRDefault="00D20F02" w:rsidP="00CD65BC">
      <w:pPr>
        <w:pStyle w:val="Default"/>
        <w:rPr>
          <w:rFonts w:eastAsia="Calibri"/>
          <w:color w:val="00B050"/>
        </w:rPr>
      </w:pPr>
      <w:r w:rsidRPr="00394A96">
        <w:rPr>
          <w:b/>
          <w:bCs/>
        </w:rPr>
        <w:t>C</w:t>
      </w:r>
      <w:r w:rsidR="00524FC4" w:rsidRPr="00394A96">
        <w:rPr>
          <w:b/>
          <w:bCs/>
        </w:rPr>
        <w:t>ET</w:t>
      </w:r>
      <w:r w:rsidR="00E85AC4" w:rsidRPr="00394A96">
        <w:rPr>
          <w:b/>
          <w:bCs/>
        </w:rPr>
        <w:t xml:space="preserve"> </w:t>
      </w:r>
      <w:r w:rsidR="00524FC4" w:rsidRPr="00394A96">
        <w:rPr>
          <w:b/>
          <w:bCs/>
        </w:rPr>
        <w:t>Child Exploitation Team</w:t>
      </w:r>
      <w:r w:rsidR="004F2DE0">
        <w:rPr>
          <w:b/>
          <w:bCs/>
        </w:rPr>
        <w:t xml:space="preserve"> </w:t>
      </w:r>
      <w:r w:rsidR="004F2DE0" w:rsidRPr="004F2DE0">
        <w:rPr>
          <w:b/>
          <w:bCs/>
        </w:rPr>
        <w:t>cveteam@wakefield.gov.uk</w:t>
      </w:r>
      <w:r w:rsidR="004F2DE0" w:rsidRPr="00524FC4">
        <w:rPr>
          <w:rFonts w:eastAsia="Calibri"/>
          <w:color w:val="00B050"/>
        </w:rPr>
        <w:t xml:space="preserve"> </w:t>
      </w:r>
    </w:p>
    <w:p w14:paraId="3594A026" w14:textId="77777777" w:rsidR="00CD65BC" w:rsidRPr="00FD76BB" w:rsidRDefault="00CD65BC" w:rsidP="00CD65BC">
      <w:pPr>
        <w:pStyle w:val="Default"/>
        <w:rPr>
          <w:rStyle w:val="Hyperlink"/>
          <w:rFonts w:ascii="Calibri" w:eastAsia="Calibri" w:hAnsi="Calibri" w:cs="Times New Roman"/>
          <w:u w:val="none"/>
          <w:lang w:eastAsia="en-US"/>
        </w:rPr>
      </w:pPr>
    </w:p>
    <w:p w14:paraId="21D093BE" w14:textId="77777777" w:rsidR="00126556" w:rsidRPr="00FD76BB" w:rsidRDefault="00126556" w:rsidP="00126556">
      <w:pPr>
        <w:pStyle w:val="Default"/>
        <w:rPr>
          <w:b/>
        </w:rPr>
      </w:pPr>
      <w:r w:rsidRPr="00FD76BB">
        <w:rPr>
          <w:b/>
        </w:rPr>
        <w:t xml:space="preserve">West Yorkshire Police partnership intelligence portal PIP – </w:t>
      </w:r>
      <w:r w:rsidRPr="00FD76BB">
        <w:t>to report intelligence -does not replace usual procedures if child is at risk. (</w:t>
      </w:r>
      <w:r w:rsidR="00CD65BC" w:rsidRPr="00FD76BB">
        <w:t>Schools</w:t>
      </w:r>
      <w:r w:rsidRPr="00FD76BB">
        <w:t xml:space="preserve"> have one sign in all DSL’s have access to)</w:t>
      </w:r>
    </w:p>
    <w:p w14:paraId="59C0B3DE" w14:textId="77777777" w:rsidR="00126556" w:rsidRPr="00FD76BB" w:rsidRDefault="009D7152" w:rsidP="00126556">
      <w:pPr>
        <w:pStyle w:val="Default"/>
        <w:rPr>
          <w:rStyle w:val="Hyperlink"/>
          <w:rFonts w:ascii="Calibri" w:eastAsia="Calibri" w:hAnsi="Calibri" w:cs="Times New Roman"/>
          <w:b/>
          <w:bCs/>
          <w:lang w:eastAsia="en-US"/>
        </w:rPr>
      </w:pPr>
      <w:hyperlink r:id="rId174" w:history="1">
        <w:r w:rsidR="00126556" w:rsidRPr="00FD76BB">
          <w:rPr>
            <w:rStyle w:val="Hyperlink"/>
            <w:rFonts w:ascii="Calibri" w:eastAsia="Calibri" w:hAnsi="Calibri" w:cs="Times New Roman"/>
            <w:b/>
            <w:bCs/>
            <w:lang w:eastAsia="en-US"/>
          </w:rPr>
          <w:t>Partnership Intelligence Portal | West Yorkshire Police</w:t>
        </w:r>
      </w:hyperlink>
    </w:p>
    <w:p w14:paraId="50C12F4D" w14:textId="77777777" w:rsidR="00F72C60" w:rsidRPr="00FD76BB" w:rsidRDefault="00F72C60" w:rsidP="00126556">
      <w:pPr>
        <w:pStyle w:val="Default"/>
      </w:pPr>
    </w:p>
    <w:p w14:paraId="1E408D25" w14:textId="77777777" w:rsidR="00F72C60" w:rsidRDefault="00F72C60" w:rsidP="00F72C60">
      <w:pPr>
        <w:rPr>
          <w:rFonts w:ascii="Arial" w:hAnsi="Arial" w:cs="Arial"/>
          <w:sz w:val="24"/>
          <w:szCs w:val="24"/>
        </w:rPr>
      </w:pPr>
      <w:r w:rsidRPr="00E86579">
        <w:rPr>
          <w:rFonts w:ascii="Arial" w:hAnsi="Arial" w:cs="Arial"/>
          <w:b/>
          <w:bCs/>
          <w:sz w:val="24"/>
          <w:szCs w:val="24"/>
        </w:rPr>
        <w:t xml:space="preserve">Pol-Ed </w:t>
      </w:r>
      <w:r w:rsidRPr="00B91E8D">
        <w:rPr>
          <w:rFonts w:ascii="Arial" w:hAnsi="Arial" w:cs="Arial"/>
          <w:sz w:val="24"/>
          <w:szCs w:val="24"/>
        </w:rPr>
        <w:t>Police and education designed lesson plans on range of police/safety topics.</w:t>
      </w:r>
    </w:p>
    <w:p w14:paraId="64C94555" w14:textId="085BDDEF" w:rsidR="00CB2CA5" w:rsidRPr="00B91E8D" w:rsidRDefault="009D7152" w:rsidP="00F72C60">
      <w:pPr>
        <w:rPr>
          <w:rFonts w:ascii="Arial" w:hAnsi="Arial" w:cs="Arial"/>
          <w:sz w:val="24"/>
          <w:szCs w:val="24"/>
          <w:lang w:val="en"/>
        </w:rPr>
      </w:pPr>
      <w:hyperlink r:id="rId175" w:history="1">
        <w:r w:rsidR="00CB2CA5" w:rsidRPr="00CB2CA5">
          <w:rPr>
            <w:rStyle w:val="Hyperlink"/>
            <w:rFonts w:ascii="Arial" w:hAnsi="Arial" w:cs="Arial"/>
            <w:sz w:val="24"/>
            <w:szCs w:val="24"/>
          </w:rPr>
          <w:t>A positive force in education | Pol-Ed - A positive force in education</w:t>
        </w:r>
      </w:hyperlink>
    </w:p>
    <w:p w14:paraId="4150A99B" w14:textId="77777777" w:rsidR="00FD76BB" w:rsidRDefault="00FD76BB" w:rsidP="003C4FF2">
      <w:pPr>
        <w:rPr>
          <w:rFonts w:ascii="Arial" w:hAnsi="Arial" w:cs="Arial"/>
          <w:b/>
          <w:color w:val="000000"/>
          <w:sz w:val="24"/>
          <w:szCs w:val="24"/>
        </w:rPr>
      </w:pPr>
    </w:p>
    <w:p w14:paraId="4E876A16" w14:textId="77777777" w:rsidR="00FD76BB" w:rsidRDefault="008217EC" w:rsidP="00FD76BB">
      <w:pPr>
        <w:rPr>
          <w:rStyle w:val="Hyperlink"/>
          <w:b/>
          <w:bCs/>
          <w:sz w:val="24"/>
          <w:szCs w:val="24"/>
          <w:u w:val="none"/>
        </w:rPr>
      </w:pPr>
      <w:r w:rsidRPr="00FD76BB">
        <w:rPr>
          <w:rFonts w:ascii="Arial" w:hAnsi="Arial" w:cs="Arial"/>
          <w:b/>
          <w:color w:val="7030A0"/>
          <w:sz w:val="28"/>
          <w:szCs w:val="28"/>
        </w:rPr>
        <w:lastRenderedPageBreak/>
        <w:t>Wakefield Safeguarding Children Partnership WSCP</w:t>
      </w:r>
      <w:r w:rsidR="003C4FF2" w:rsidRPr="00FD76BB">
        <w:rPr>
          <w:rFonts w:ascii="Arial" w:hAnsi="Arial" w:cs="Arial"/>
          <w:b/>
          <w:color w:val="000000"/>
          <w:sz w:val="32"/>
          <w:szCs w:val="32"/>
        </w:rPr>
        <w:t xml:space="preserve">  </w:t>
      </w:r>
    </w:p>
    <w:p w14:paraId="3BFDB279" w14:textId="77777777" w:rsidR="0021399B" w:rsidRPr="00FD76BB" w:rsidRDefault="009D7152" w:rsidP="00FD76BB">
      <w:pPr>
        <w:rPr>
          <w:rFonts w:ascii="Arial" w:hAnsi="Arial" w:cs="Arial"/>
          <w:b/>
          <w:color w:val="000000"/>
          <w:sz w:val="28"/>
          <w:szCs w:val="28"/>
        </w:rPr>
      </w:pPr>
      <w:hyperlink r:id="rId176" w:history="1">
        <w:r w:rsidR="0021399B" w:rsidRPr="00FD76BB">
          <w:rPr>
            <w:rStyle w:val="Hyperlink"/>
            <w:b/>
            <w:bCs/>
            <w:sz w:val="24"/>
            <w:szCs w:val="24"/>
            <w:u w:val="none"/>
          </w:rPr>
          <w:t>Home page • Wakefield Safeguarding Children (wakefieldscp.org.uk)</w:t>
        </w:r>
      </w:hyperlink>
    </w:p>
    <w:p w14:paraId="0EB495B1" w14:textId="77777777" w:rsidR="00DE6946" w:rsidRPr="00FD76BB" w:rsidRDefault="00451B1F" w:rsidP="0090415B">
      <w:pPr>
        <w:pStyle w:val="Default"/>
        <w:rPr>
          <w:b/>
          <w:bCs/>
          <w:color w:val="auto"/>
        </w:rPr>
      </w:pPr>
      <w:r w:rsidRPr="00FD76BB">
        <w:rPr>
          <w:b/>
          <w:bCs/>
          <w:color w:val="auto"/>
        </w:rPr>
        <w:t xml:space="preserve">Local Authority </w:t>
      </w:r>
      <w:r w:rsidR="00DE6946" w:rsidRPr="00FD76BB">
        <w:rPr>
          <w:b/>
          <w:bCs/>
          <w:color w:val="auto"/>
        </w:rPr>
        <w:t>Designated Officer (LADO)</w:t>
      </w:r>
      <w:r w:rsidR="00193A77" w:rsidRPr="00FD76BB">
        <w:rPr>
          <w:b/>
          <w:bCs/>
          <w:color w:val="auto"/>
        </w:rPr>
        <w:t xml:space="preserve"> – </w:t>
      </w:r>
      <w:r w:rsidR="00AA568B" w:rsidRPr="00FD76BB">
        <w:rPr>
          <w:b/>
          <w:bCs/>
          <w:color w:val="auto"/>
        </w:rPr>
        <w:t xml:space="preserve">for </w:t>
      </w:r>
      <w:r w:rsidR="00193A77" w:rsidRPr="00FD76BB">
        <w:rPr>
          <w:b/>
          <w:bCs/>
          <w:color w:val="auto"/>
        </w:rPr>
        <w:t>allegations against staff</w:t>
      </w:r>
    </w:p>
    <w:p w14:paraId="40DF5096" w14:textId="77777777" w:rsidR="00572FDF" w:rsidRPr="00FD76BB" w:rsidRDefault="00572FDF" w:rsidP="00E6446D">
      <w:pPr>
        <w:spacing w:after="120" w:line="240" w:lineRule="auto"/>
        <w:rPr>
          <w:rFonts w:ascii="Arial" w:hAnsi="Arial" w:cs="Arial"/>
          <w:color w:val="424D5E"/>
          <w:sz w:val="24"/>
          <w:szCs w:val="24"/>
          <w:lang w:val="en"/>
        </w:rPr>
      </w:pPr>
      <w:r w:rsidRPr="00FD76BB">
        <w:rPr>
          <w:rFonts w:ascii="Arial" w:hAnsi="Arial" w:cs="Arial"/>
          <w:color w:val="424D5E"/>
          <w:sz w:val="24"/>
          <w:szCs w:val="24"/>
          <w:lang w:val="en"/>
        </w:rPr>
        <w:t>lado.referrals@wakefield.gov.uk</w:t>
      </w:r>
    </w:p>
    <w:p w14:paraId="5223678D" w14:textId="77777777" w:rsidR="00BA59D0" w:rsidRDefault="00871C2E" w:rsidP="00FD76BB">
      <w:pPr>
        <w:spacing w:after="120" w:line="240" w:lineRule="auto"/>
        <w:rPr>
          <w:rFonts w:ascii="Arial" w:hAnsi="Arial" w:cs="Arial"/>
          <w:sz w:val="24"/>
          <w:szCs w:val="24"/>
          <w:lang w:val="en"/>
        </w:rPr>
      </w:pPr>
      <w:r w:rsidRPr="00FD76BB">
        <w:rPr>
          <w:rFonts w:ascii="Arial" w:hAnsi="Arial" w:cs="Arial"/>
          <w:sz w:val="24"/>
          <w:szCs w:val="24"/>
          <w:lang w:val="en"/>
        </w:rPr>
        <w:t>01977 727032</w:t>
      </w:r>
    </w:p>
    <w:p w14:paraId="33487CFE" w14:textId="77777777" w:rsidR="0084511D" w:rsidRPr="00394A96" w:rsidRDefault="0084511D" w:rsidP="00FD76BB">
      <w:pPr>
        <w:spacing w:after="120" w:line="240" w:lineRule="auto"/>
        <w:rPr>
          <w:rFonts w:ascii="Arial" w:hAnsi="Arial" w:cs="Arial"/>
          <w:color w:val="000000"/>
          <w:sz w:val="24"/>
          <w:szCs w:val="24"/>
          <w:lang w:val="en"/>
        </w:rPr>
      </w:pPr>
      <w:r w:rsidRPr="00394A96">
        <w:rPr>
          <w:rFonts w:ascii="Arial" w:hAnsi="Arial" w:cs="Arial"/>
          <w:color w:val="000000"/>
          <w:sz w:val="24"/>
          <w:szCs w:val="24"/>
          <w:lang w:val="en"/>
        </w:rPr>
        <w:t>Mobile – 07711 797847</w:t>
      </w:r>
    </w:p>
    <w:p w14:paraId="7EEFDDE8" w14:textId="77777777" w:rsidR="00FD76BB" w:rsidRPr="00FD76BB" w:rsidRDefault="00FD76BB" w:rsidP="00FD76BB">
      <w:pPr>
        <w:spacing w:after="120" w:line="240" w:lineRule="auto"/>
        <w:rPr>
          <w:rFonts w:ascii="Arial" w:hAnsi="Arial" w:cs="Arial"/>
          <w:sz w:val="24"/>
          <w:szCs w:val="24"/>
          <w:lang w:val="en"/>
        </w:rPr>
      </w:pPr>
    </w:p>
    <w:p w14:paraId="532111FA" w14:textId="77777777" w:rsidR="00451B1F" w:rsidRPr="00FD76BB" w:rsidRDefault="00451B1F" w:rsidP="00E6446D">
      <w:pPr>
        <w:pStyle w:val="Default"/>
        <w:spacing w:after="120"/>
        <w:rPr>
          <w:b/>
          <w:bCs/>
          <w:color w:val="auto"/>
        </w:rPr>
      </w:pPr>
      <w:r w:rsidRPr="00FD76BB">
        <w:rPr>
          <w:b/>
          <w:bCs/>
          <w:color w:val="auto"/>
        </w:rPr>
        <w:t>Safeguarding Advisor for Education</w:t>
      </w:r>
      <w:r w:rsidR="00E70D46">
        <w:rPr>
          <w:b/>
          <w:bCs/>
          <w:color w:val="auto"/>
        </w:rPr>
        <w:t xml:space="preserve"> SAE</w:t>
      </w:r>
    </w:p>
    <w:p w14:paraId="36BB9809" w14:textId="77777777" w:rsidR="00451B1F" w:rsidRPr="00FD76BB" w:rsidRDefault="00451B1F" w:rsidP="00E6446D">
      <w:pPr>
        <w:spacing w:after="120" w:line="240" w:lineRule="auto"/>
        <w:rPr>
          <w:rFonts w:ascii="Arial" w:hAnsi="Arial" w:cs="Arial"/>
          <w:bCs/>
          <w:sz w:val="24"/>
          <w:szCs w:val="24"/>
        </w:rPr>
      </w:pPr>
      <w:r w:rsidRPr="00FD76BB">
        <w:rPr>
          <w:rFonts w:ascii="Arial" w:hAnsi="Arial" w:cs="Arial"/>
          <w:bCs/>
          <w:sz w:val="24"/>
          <w:szCs w:val="24"/>
        </w:rPr>
        <w:t xml:space="preserve">Vicki Maybin </w:t>
      </w:r>
    </w:p>
    <w:p w14:paraId="55C4608B" w14:textId="77777777" w:rsidR="00451B1F" w:rsidRPr="00FD76BB" w:rsidRDefault="009D7152" w:rsidP="003C4FF2">
      <w:pPr>
        <w:pStyle w:val="Default"/>
        <w:rPr>
          <w:rStyle w:val="Hyperlink"/>
          <w:rFonts w:ascii="Calibri" w:eastAsia="Calibri" w:hAnsi="Calibri" w:cs="Times New Roman"/>
          <w:b/>
          <w:u w:val="none"/>
          <w:lang w:eastAsia="en-US"/>
        </w:rPr>
      </w:pPr>
      <w:hyperlink r:id="rId177" w:history="1">
        <w:r w:rsidR="003C4FF2" w:rsidRPr="00FD76BB">
          <w:rPr>
            <w:rStyle w:val="Hyperlink"/>
            <w:rFonts w:ascii="Calibri" w:eastAsia="Calibri" w:hAnsi="Calibri" w:cs="Times New Roman"/>
            <w:b/>
            <w:u w:val="none"/>
            <w:lang w:eastAsia="en-US"/>
          </w:rPr>
          <w:t>vmaybin@wakefield.gov.uk</w:t>
        </w:r>
      </w:hyperlink>
      <w:r w:rsidR="00451B1F" w:rsidRPr="00FD76BB">
        <w:rPr>
          <w:rStyle w:val="Hyperlink"/>
          <w:rFonts w:ascii="Calibri" w:eastAsia="Calibri" w:hAnsi="Calibri" w:cs="Times New Roman"/>
          <w:b/>
          <w:u w:val="none"/>
          <w:lang w:eastAsia="en-US"/>
        </w:rPr>
        <w:t xml:space="preserve"> </w:t>
      </w:r>
    </w:p>
    <w:p w14:paraId="69B89514" w14:textId="77777777" w:rsidR="003C4FF2" w:rsidRPr="00FD76BB" w:rsidRDefault="003C4FF2" w:rsidP="003C4FF2">
      <w:pPr>
        <w:pStyle w:val="Default"/>
        <w:rPr>
          <w:rStyle w:val="Hyperlink"/>
          <w:rFonts w:ascii="Calibri" w:eastAsia="Calibri" w:hAnsi="Calibri" w:cs="Times New Roman"/>
          <w:b/>
          <w:u w:val="none"/>
          <w:lang w:eastAsia="en-US"/>
        </w:rPr>
      </w:pPr>
    </w:p>
    <w:p w14:paraId="693BFF46" w14:textId="77777777" w:rsidR="00CD65BC" w:rsidRDefault="00451B1F" w:rsidP="00E6446D">
      <w:pPr>
        <w:spacing w:after="120" w:line="240" w:lineRule="auto"/>
        <w:rPr>
          <w:rFonts w:ascii="Arial" w:hAnsi="Arial" w:cs="Arial"/>
          <w:sz w:val="24"/>
          <w:szCs w:val="24"/>
        </w:rPr>
      </w:pPr>
      <w:r w:rsidRPr="00FD76BB">
        <w:rPr>
          <w:rFonts w:ascii="Arial" w:hAnsi="Arial" w:cs="Arial"/>
          <w:sz w:val="24"/>
          <w:szCs w:val="24"/>
        </w:rPr>
        <w:t>07788743527</w:t>
      </w:r>
    </w:p>
    <w:p w14:paraId="3DBD068F" w14:textId="77777777" w:rsidR="00E70D46" w:rsidRDefault="00E70D46" w:rsidP="00E6446D">
      <w:pPr>
        <w:spacing w:after="120" w:line="240" w:lineRule="auto"/>
        <w:rPr>
          <w:rFonts w:ascii="Arial" w:hAnsi="Arial" w:cs="Arial"/>
          <w:sz w:val="24"/>
          <w:szCs w:val="24"/>
        </w:rPr>
      </w:pPr>
    </w:p>
    <w:p w14:paraId="17B16588" w14:textId="77777777" w:rsidR="00E70D46" w:rsidRPr="00E70D46" w:rsidRDefault="00E70D46" w:rsidP="00E6446D">
      <w:pPr>
        <w:spacing w:after="120" w:line="240" w:lineRule="auto"/>
        <w:rPr>
          <w:rFonts w:ascii="Arial" w:hAnsi="Arial" w:cs="Arial"/>
          <w:b/>
          <w:bCs/>
          <w:sz w:val="24"/>
          <w:szCs w:val="24"/>
        </w:rPr>
      </w:pPr>
      <w:r w:rsidRPr="00E70D46">
        <w:rPr>
          <w:rFonts w:ascii="Arial" w:hAnsi="Arial" w:cs="Arial"/>
          <w:b/>
          <w:bCs/>
          <w:sz w:val="24"/>
          <w:szCs w:val="24"/>
        </w:rPr>
        <w:t>SAE for maintained schools only;</w:t>
      </w:r>
    </w:p>
    <w:p w14:paraId="0B90D41F" w14:textId="77777777" w:rsidR="00E70D46" w:rsidRDefault="00E70D46" w:rsidP="00E6446D">
      <w:pPr>
        <w:spacing w:after="120" w:line="240" w:lineRule="auto"/>
        <w:rPr>
          <w:rFonts w:ascii="Arial" w:hAnsi="Arial" w:cs="Arial"/>
          <w:sz w:val="24"/>
          <w:szCs w:val="24"/>
        </w:rPr>
      </w:pPr>
      <w:r>
        <w:rPr>
          <w:rFonts w:ascii="Arial" w:hAnsi="Arial" w:cs="Arial"/>
          <w:sz w:val="24"/>
          <w:szCs w:val="24"/>
        </w:rPr>
        <w:t>Marie Clayton</w:t>
      </w:r>
    </w:p>
    <w:p w14:paraId="4E266833" w14:textId="77777777" w:rsidR="00E70D46" w:rsidRDefault="009D7152" w:rsidP="00E6446D">
      <w:pPr>
        <w:spacing w:after="120" w:line="240" w:lineRule="auto"/>
        <w:rPr>
          <w:rFonts w:ascii="Arial" w:hAnsi="Arial" w:cs="Arial"/>
          <w:sz w:val="24"/>
          <w:szCs w:val="24"/>
        </w:rPr>
      </w:pPr>
      <w:hyperlink r:id="rId178" w:history="1">
        <w:r w:rsidR="00F76A69" w:rsidRPr="005409CB">
          <w:rPr>
            <w:rStyle w:val="Hyperlink"/>
            <w:rFonts w:ascii="Arial" w:hAnsi="Arial" w:cs="Arial"/>
            <w:sz w:val="24"/>
            <w:szCs w:val="24"/>
          </w:rPr>
          <w:t>marieclayton@wakefield.gov.uk</w:t>
        </w:r>
      </w:hyperlink>
    </w:p>
    <w:p w14:paraId="32785C8C" w14:textId="77777777" w:rsidR="00F76A69" w:rsidRPr="00F76A69" w:rsidRDefault="00F76A69" w:rsidP="00F76A69">
      <w:pPr>
        <w:spacing w:after="120" w:line="240" w:lineRule="auto"/>
        <w:rPr>
          <w:rFonts w:ascii="Arial" w:hAnsi="Arial" w:cs="Arial"/>
          <w:sz w:val="24"/>
          <w:szCs w:val="24"/>
        </w:rPr>
      </w:pPr>
      <w:r w:rsidRPr="00F76A69">
        <w:rPr>
          <w:rFonts w:ascii="Arial" w:hAnsi="Arial" w:cs="Arial"/>
          <w:sz w:val="24"/>
          <w:szCs w:val="24"/>
        </w:rPr>
        <w:t>07391 862147</w:t>
      </w:r>
    </w:p>
    <w:p w14:paraId="4E832F8A" w14:textId="77777777" w:rsidR="00F76A69" w:rsidRPr="00F76A69" w:rsidRDefault="00F76A69" w:rsidP="00F76A69">
      <w:pPr>
        <w:spacing w:after="120" w:line="240" w:lineRule="auto"/>
        <w:rPr>
          <w:rFonts w:ascii="Arial" w:hAnsi="Arial" w:cs="Arial"/>
          <w:sz w:val="24"/>
          <w:szCs w:val="24"/>
        </w:rPr>
      </w:pPr>
      <w:r w:rsidRPr="00F76A69">
        <w:rPr>
          <w:rFonts w:ascii="Arial" w:hAnsi="Arial" w:cs="Arial"/>
          <w:sz w:val="24"/>
          <w:szCs w:val="24"/>
        </w:rPr>
        <w:t>Usual working pattern is Monday to Thursday, term time</w:t>
      </w:r>
    </w:p>
    <w:p w14:paraId="19C3A251" w14:textId="77777777" w:rsidR="00F76A69" w:rsidRDefault="00F76A69" w:rsidP="00E6446D">
      <w:pPr>
        <w:spacing w:after="120" w:line="240" w:lineRule="auto"/>
        <w:rPr>
          <w:rFonts w:ascii="Arial" w:hAnsi="Arial" w:cs="Arial"/>
          <w:sz w:val="24"/>
          <w:szCs w:val="24"/>
        </w:rPr>
      </w:pPr>
    </w:p>
    <w:p w14:paraId="0136C776" w14:textId="77777777" w:rsidR="00FD76BB" w:rsidRPr="00FD76BB" w:rsidRDefault="00FD76BB" w:rsidP="00E6446D">
      <w:pPr>
        <w:spacing w:after="120" w:line="240" w:lineRule="auto"/>
        <w:rPr>
          <w:rFonts w:ascii="Arial" w:hAnsi="Arial" w:cs="Arial"/>
          <w:sz w:val="24"/>
          <w:szCs w:val="24"/>
        </w:rPr>
      </w:pPr>
    </w:p>
    <w:p w14:paraId="2D8E98AA" w14:textId="77777777" w:rsidR="003C4FF2" w:rsidRPr="00FD76BB" w:rsidRDefault="00144AFC" w:rsidP="003C4FF2">
      <w:pPr>
        <w:spacing w:after="120" w:line="240" w:lineRule="auto"/>
        <w:rPr>
          <w:rFonts w:ascii="Arial" w:hAnsi="Arial" w:cs="Arial"/>
          <w:b/>
          <w:bCs/>
          <w:sz w:val="24"/>
          <w:szCs w:val="24"/>
        </w:rPr>
      </w:pPr>
      <w:r w:rsidRPr="00FD76BB">
        <w:rPr>
          <w:rFonts w:ascii="Arial" w:hAnsi="Arial" w:cs="Arial"/>
          <w:b/>
          <w:bCs/>
          <w:sz w:val="24"/>
          <w:szCs w:val="24"/>
        </w:rPr>
        <w:t>Safeguarding training page specific to schools/colleges;</w:t>
      </w:r>
      <w:r w:rsidR="003C4FF2" w:rsidRPr="00FD76BB">
        <w:rPr>
          <w:rFonts w:ascii="Arial" w:hAnsi="Arial" w:cs="Arial"/>
          <w:b/>
          <w:bCs/>
          <w:sz w:val="24"/>
          <w:szCs w:val="24"/>
        </w:rPr>
        <w:t xml:space="preserve"> </w:t>
      </w:r>
    </w:p>
    <w:p w14:paraId="52837E56" w14:textId="77777777" w:rsidR="00144AFC" w:rsidRDefault="009D7152" w:rsidP="00E6446D">
      <w:pPr>
        <w:spacing w:after="120" w:line="240" w:lineRule="auto"/>
        <w:rPr>
          <w:rFonts w:ascii="Arial" w:hAnsi="Arial" w:cs="Arial"/>
          <w:sz w:val="24"/>
          <w:szCs w:val="24"/>
        </w:rPr>
      </w:pPr>
      <w:hyperlink r:id="rId179" w:history="1">
        <w:r w:rsidR="00F62E28" w:rsidRPr="00F62E28">
          <w:rPr>
            <w:rStyle w:val="Hyperlink"/>
            <w:rFonts w:ascii="Arial" w:hAnsi="Arial" w:cs="Arial"/>
            <w:sz w:val="24"/>
            <w:szCs w:val="24"/>
          </w:rPr>
          <w:t>Wakefield Safeguarding Children Partnership | Wakefield Education Services</w:t>
        </w:r>
      </w:hyperlink>
    </w:p>
    <w:p w14:paraId="199280A6" w14:textId="77777777" w:rsidR="00F62E28" w:rsidRPr="00FD76BB" w:rsidRDefault="00F62E28" w:rsidP="00E6446D">
      <w:pPr>
        <w:spacing w:after="120" w:line="240" w:lineRule="auto"/>
        <w:rPr>
          <w:rFonts w:ascii="Arial" w:hAnsi="Arial" w:cs="Arial"/>
          <w:sz w:val="24"/>
          <w:szCs w:val="24"/>
        </w:rPr>
      </w:pPr>
    </w:p>
    <w:p w14:paraId="245E228B" w14:textId="77777777" w:rsidR="00451B1F" w:rsidRPr="00FD76BB" w:rsidRDefault="00451B1F" w:rsidP="00E6446D">
      <w:pPr>
        <w:pStyle w:val="Default"/>
        <w:spacing w:after="120"/>
        <w:rPr>
          <w:b/>
          <w:bCs/>
          <w:color w:val="auto"/>
        </w:rPr>
      </w:pPr>
      <w:r w:rsidRPr="00FD76BB">
        <w:rPr>
          <w:b/>
          <w:bCs/>
          <w:color w:val="auto"/>
        </w:rPr>
        <w:t>Safeguarding</w:t>
      </w:r>
      <w:r w:rsidR="00583C7C" w:rsidRPr="00FD76BB">
        <w:rPr>
          <w:b/>
          <w:bCs/>
          <w:color w:val="auto"/>
        </w:rPr>
        <w:t xml:space="preserve"> Information webpage for Wakefield </w:t>
      </w:r>
      <w:r w:rsidR="00CD65BC" w:rsidRPr="00FD76BB">
        <w:rPr>
          <w:b/>
          <w:bCs/>
          <w:color w:val="auto"/>
        </w:rPr>
        <w:t>Schools.</w:t>
      </w:r>
      <w:r w:rsidRPr="00FD76BB">
        <w:rPr>
          <w:b/>
          <w:bCs/>
          <w:color w:val="auto"/>
        </w:rPr>
        <w:t xml:space="preserve"> </w:t>
      </w:r>
    </w:p>
    <w:p w14:paraId="4A5FF7DA" w14:textId="77777777" w:rsidR="00451B1F" w:rsidRPr="00FD76BB" w:rsidRDefault="00144AFC" w:rsidP="00E6446D">
      <w:pPr>
        <w:pStyle w:val="Default"/>
        <w:spacing w:after="120"/>
        <w:rPr>
          <w:bCs/>
          <w:color w:val="auto"/>
        </w:rPr>
      </w:pPr>
      <w:r w:rsidRPr="00FD76BB">
        <w:rPr>
          <w:bCs/>
          <w:color w:val="auto"/>
        </w:rPr>
        <w:t>Multi agenc</w:t>
      </w:r>
      <w:r w:rsidR="007D3F90" w:rsidRPr="00FD76BB">
        <w:rPr>
          <w:bCs/>
          <w:color w:val="auto"/>
        </w:rPr>
        <w:t xml:space="preserve">y </w:t>
      </w:r>
      <w:r w:rsidR="00FD76BB">
        <w:rPr>
          <w:bCs/>
          <w:color w:val="auto"/>
        </w:rPr>
        <w:t>t</w:t>
      </w:r>
      <w:r w:rsidRPr="00FD76BB">
        <w:rPr>
          <w:bCs/>
          <w:color w:val="auto"/>
        </w:rPr>
        <w:t>raining offer</w:t>
      </w:r>
      <w:r w:rsidR="00FD76BB">
        <w:rPr>
          <w:bCs/>
          <w:color w:val="auto"/>
        </w:rPr>
        <w:t xml:space="preserve"> and</w:t>
      </w:r>
      <w:r w:rsidRPr="00FD76BB">
        <w:rPr>
          <w:bCs/>
          <w:color w:val="auto"/>
        </w:rPr>
        <w:t xml:space="preserve"> </w:t>
      </w:r>
      <w:r w:rsidR="00FD76BB">
        <w:rPr>
          <w:bCs/>
          <w:color w:val="auto"/>
        </w:rPr>
        <w:t>e</w:t>
      </w:r>
      <w:r w:rsidR="007D3F90" w:rsidRPr="00FD76BB">
        <w:rPr>
          <w:bCs/>
          <w:color w:val="auto"/>
        </w:rPr>
        <w:t xml:space="preserve">ducation specific webinars etc, </w:t>
      </w:r>
      <w:r w:rsidRPr="00FD76BB">
        <w:rPr>
          <w:bCs/>
          <w:color w:val="auto"/>
        </w:rPr>
        <w:t>templates, audit information, resources</w:t>
      </w:r>
      <w:r w:rsidR="00451B1F" w:rsidRPr="00FD76BB">
        <w:rPr>
          <w:bCs/>
          <w:color w:val="auto"/>
        </w:rPr>
        <w:t xml:space="preserve"> </w:t>
      </w:r>
      <w:r w:rsidRPr="00FD76BB">
        <w:rPr>
          <w:bCs/>
          <w:color w:val="auto"/>
        </w:rPr>
        <w:t>and managing allegations info</w:t>
      </w:r>
      <w:r w:rsidR="00FD76BB">
        <w:rPr>
          <w:bCs/>
          <w:color w:val="auto"/>
        </w:rPr>
        <w:t>rmation</w:t>
      </w:r>
      <w:r w:rsidRPr="00FD76BB">
        <w:rPr>
          <w:bCs/>
          <w:color w:val="auto"/>
        </w:rPr>
        <w:t>.</w:t>
      </w:r>
      <w:r w:rsidR="00451B1F" w:rsidRPr="00FD76BB">
        <w:rPr>
          <w:bCs/>
          <w:color w:val="auto"/>
        </w:rPr>
        <w:t xml:space="preserve"> </w:t>
      </w:r>
    </w:p>
    <w:p w14:paraId="5EB4395D" w14:textId="77777777" w:rsidR="00193A77" w:rsidRPr="00FD76BB" w:rsidRDefault="009D7152" w:rsidP="00FD76BB">
      <w:pPr>
        <w:pStyle w:val="Default"/>
        <w:rPr>
          <w:rStyle w:val="Hyperlink"/>
          <w:rFonts w:ascii="Calibri" w:eastAsia="Calibri" w:hAnsi="Calibri" w:cs="Times New Roman"/>
          <w:b/>
          <w:u w:val="none"/>
          <w:lang w:eastAsia="en-US"/>
        </w:rPr>
      </w:pPr>
      <w:hyperlink r:id="rId180" w:history="1">
        <w:r w:rsidR="003A3977" w:rsidRPr="00FD76BB">
          <w:rPr>
            <w:rStyle w:val="Hyperlink"/>
            <w:rFonts w:ascii="Calibri" w:eastAsia="Calibri" w:hAnsi="Calibri" w:cs="Times New Roman"/>
            <w:b/>
            <w:u w:val="none"/>
            <w:lang w:eastAsia="en-US"/>
          </w:rPr>
          <w:t>Schools &amp; Colleges • Wakefield Safeguarding Children (wakefieldscp.org.uk)</w:t>
        </w:r>
      </w:hyperlink>
    </w:p>
    <w:p w14:paraId="43099674" w14:textId="77777777" w:rsidR="00FD76BB" w:rsidRPr="00FD76BB" w:rsidRDefault="00FD76BB" w:rsidP="00FD76BB">
      <w:pPr>
        <w:pStyle w:val="Default"/>
        <w:rPr>
          <w:rStyle w:val="Hyperlink"/>
          <w:rFonts w:ascii="Calibri" w:eastAsia="Calibri" w:hAnsi="Calibri" w:cs="Times New Roman"/>
          <w:u w:val="none"/>
          <w:lang w:eastAsia="en-US"/>
        </w:rPr>
      </w:pPr>
    </w:p>
    <w:p w14:paraId="61DDA8AB" w14:textId="77777777" w:rsidR="00FD76BB" w:rsidRDefault="00FD76BB" w:rsidP="00193A77">
      <w:pPr>
        <w:rPr>
          <w:rFonts w:ascii="Arial" w:hAnsi="Arial" w:cs="Arial"/>
          <w:b/>
          <w:color w:val="7030A0"/>
          <w:sz w:val="28"/>
          <w:szCs w:val="28"/>
        </w:rPr>
      </w:pPr>
    </w:p>
    <w:p w14:paraId="0F9CA1BC" w14:textId="77777777" w:rsidR="00FD76BB" w:rsidRPr="00FD76BB" w:rsidRDefault="00FD76BB" w:rsidP="00193A77">
      <w:pPr>
        <w:rPr>
          <w:rFonts w:ascii="Arial" w:hAnsi="Arial" w:cs="Arial"/>
          <w:b/>
          <w:color w:val="7030A0"/>
          <w:sz w:val="28"/>
          <w:szCs w:val="28"/>
        </w:rPr>
      </w:pPr>
      <w:r w:rsidRPr="00FD76BB">
        <w:rPr>
          <w:rFonts w:ascii="Arial" w:hAnsi="Arial" w:cs="Arial"/>
          <w:b/>
          <w:color w:val="7030A0"/>
          <w:sz w:val="28"/>
          <w:szCs w:val="28"/>
        </w:rPr>
        <w:t>Mental Health</w:t>
      </w:r>
    </w:p>
    <w:p w14:paraId="06F55535" w14:textId="77777777" w:rsidR="00193A77" w:rsidRPr="00FD76BB" w:rsidRDefault="00193A77" w:rsidP="00193A77">
      <w:pPr>
        <w:rPr>
          <w:rFonts w:ascii="Arial" w:hAnsi="Arial" w:cs="Arial"/>
          <w:b/>
          <w:sz w:val="24"/>
          <w:szCs w:val="24"/>
        </w:rPr>
      </w:pPr>
      <w:r w:rsidRPr="00FD76BB">
        <w:rPr>
          <w:rFonts w:ascii="Arial" w:hAnsi="Arial" w:cs="Arial"/>
          <w:b/>
          <w:sz w:val="24"/>
          <w:szCs w:val="24"/>
        </w:rPr>
        <w:t xml:space="preserve">Future in Mind </w:t>
      </w:r>
      <w:r w:rsidR="00D008F8" w:rsidRPr="00FD76BB">
        <w:rPr>
          <w:rFonts w:ascii="Arial" w:hAnsi="Arial" w:cs="Arial"/>
          <w:b/>
          <w:sz w:val="24"/>
          <w:szCs w:val="24"/>
        </w:rPr>
        <w:t>- Mental</w:t>
      </w:r>
      <w:r w:rsidRPr="00FD76BB">
        <w:rPr>
          <w:rFonts w:ascii="Arial" w:hAnsi="Arial" w:cs="Arial"/>
          <w:b/>
          <w:sz w:val="24"/>
          <w:szCs w:val="24"/>
        </w:rPr>
        <w:t xml:space="preserve"> health practitioner </w:t>
      </w:r>
      <w:r w:rsidRPr="00FD76BB">
        <w:rPr>
          <w:rFonts w:ascii="Arial" w:hAnsi="Arial" w:cs="Arial"/>
          <w:b/>
          <w:color w:val="FF0000"/>
          <w:sz w:val="24"/>
          <w:szCs w:val="24"/>
        </w:rPr>
        <w:t>(fill in your contact)</w:t>
      </w:r>
    </w:p>
    <w:p w14:paraId="0CD296AB" w14:textId="77777777" w:rsidR="00193A77" w:rsidRPr="00FD76BB" w:rsidRDefault="00193A77" w:rsidP="00193A77">
      <w:pPr>
        <w:rPr>
          <w:rFonts w:ascii="Arial" w:hAnsi="Arial" w:cs="Arial"/>
          <w:sz w:val="24"/>
          <w:szCs w:val="24"/>
        </w:rPr>
      </w:pPr>
      <w:r w:rsidRPr="00FD76BB">
        <w:rPr>
          <w:rFonts w:ascii="Arial" w:hAnsi="Arial" w:cs="Arial"/>
          <w:sz w:val="24"/>
          <w:szCs w:val="24"/>
        </w:rPr>
        <w:t xml:space="preserve">Primary </w:t>
      </w:r>
      <w:r w:rsidR="00D008F8" w:rsidRPr="00FD76BB">
        <w:rPr>
          <w:rFonts w:ascii="Arial" w:hAnsi="Arial" w:cs="Arial"/>
          <w:sz w:val="24"/>
          <w:szCs w:val="24"/>
        </w:rPr>
        <w:t>practitioner -</w:t>
      </w:r>
      <w:r w:rsidRPr="00FD76BB">
        <w:rPr>
          <w:rFonts w:ascii="Arial" w:hAnsi="Arial" w:cs="Arial"/>
          <w:sz w:val="24"/>
          <w:szCs w:val="24"/>
        </w:rPr>
        <w:t xml:space="preserve"> </w:t>
      </w:r>
    </w:p>
    <w:p w14:paraId="05EACB62" w14:textId="77777777" w:rsidR="00193A77" w:rsidRPr="00FD76BB" w:rsidRDefault="00193A77" w:rsidP="00193A77">
      <w:pPr>
        <w:rPr>
          <w:rFonts w:ascii="Arial" w:hAnsi="Arial" w:cs="Arial"/>
          <w:sz w:val="24"/>
          <w:szCs w:val="24"/>
        </w:rPr>
      </w:pPr>
      <w:r w:rsidRPr="00FD76BB">
        <w:rPr>
          <w:rFonts w:ascii="Arial" w:hAnsi="Arial" w:cs="Arial"/>
          <w:sz w:val="24"/>
          <w:szCs w:val="24"/>
        </w:rPr>
        <w:t>Email;</w:t>
      </w:r>
    </w:p>
    <w:p w14:paraId="1B8916FE" w14:textId="77777777" w:rsidR="00193A77" w:rsidRPr="00FD76BB" w:rsidRDefault="00193A77" w:rsidP="00193A77">
      <w:pPr>
        <w:rPr>
          <w:rFonts w:ascii="Arial" w:hAnsi="Arial" w:cs="Arial"/>
          <w:sz w:val="24"/>
          <w:szCs w:val="24"/>
        </w:rPr>
      </w:pPr>
      <w:r w:rsidRPr="00FD76BB">
        <w:rPr>
          <w:rFonts w:ascii="Arial" w:hAnsi="Arial" w:cs="Arial"/>
          <w:sz w:val="24"/>
          <w:szCs w:val="24"/>
        </w:rPr>
        <w:t>Phone;</w:t>
      </w:r>
    </w:p>
    <w:p w14:paraId="7543BE13" w14:textId="77777777" w:rsidR="007D3F90" w:rsidRPr="00E86579" w:rsidRDefault="007D3F90" w:rsidP="00193A77">
      <w:pPr>
        <w:rPr>
          <w:rFonts w:ascii="Arial" w:hAnsi="Arial" w:cs="Arial"/>
          <w:sz w:val="24"/>
          <w:szCs w:val="24"/>
        </w:rPr>
      </w:pPr>
      <w:r w:rsidRPr="00E86579">
        <w:rPr>
          <w:rFonts w:ascii="Arial" w:hAnsi="Arial" w:cs="Arial"/>
          <w:sz w:val="24"/>
          <w:szCs w:val="24"/>
        </w:rPr>
        <w:t xml:space="preserve">Mental Health support Team contact - </w:t>
      </w:r>
    </w:p>
    <w:p w14:paraId="42DFDAC2" w14:textId="77777777" w:rsidR="00193A77" w:rsidRPr="00FD76BB" w:rsidRDefault="00193A77" w:rsidP="00E6446D">
      <w:pPr>
        <w:spacing w:after="120" w:line="240" w:lineRule="auto"/>
        <w:rPr>
          <w:rFonts w:ascii="Arial" w:hAnsi="Arial" w:cs="Arial"/>
          <w:b/>
          <w:sz w:val="24"/>
          <w:szCs w:val="24"/>
        </w:rPr>
      </w:pPr>
      <w:r w:rsidRPr="00FD76BB">
        <w:rPr>
          <w:rFonts w:ascii="Arial" w:hAnsi="Arial" w:cs="Arial"/>
          <w:b/>
          <w:sz w:val="24"/>
          <w:szCs w:val="24"/>
        </w:rPr>
        <w:t>CAMHS Single point of access</w:t>
      </w:r>
      <w:r w:rsidR="004D70F2" w:rsidRPr="00FD76BB">
        <w:rPr>
          <w:rFonts w:ascii="Arial" w:hAnsi="Arial" w:cs="Arial"/>
          <w:b/>
          <w:sz w:val="24"/>
          <w:szCs w:val="24"/>
        </w:rPr>
        <w:t xml:space="preserve"> SPA</w:t>
      </w:r>
    </w:p>
    <w:p w14:paraId="2FF5847A" w14:textId="77777777" w:rsidR="00436BB4" w:rsidRDefault="00436BB4" w:rsidP="00CD65BC">
      <w:pPr>
        <w:spacing w:after="120" w:line="240" w:lineRule="auto"/>
      </w:pPr>
      <w:r w:rsidRPr="00436BB4">
        <w:t>01924 316200.</w:t>
      </w:r>
    </w:p>
    <w:p w14:paraId="1F858A4A" w14:textId="3952939B" w:rsidR="00E6446D" w:rsidRPr="00A83CAD" w:rsidRDefault="009D7152" w:rsidP="00CD65BC">
      <w:pPr>
        <w:spacing w:after="120" w:line="240" w:lineRule="auto"/>
        <w:rPr>
          <w:rFonts w:ascii="Arial" w:hAnsi="Arial" w:cs="Arial"/>
          <w:b/>
          <w:color w:val="0000FF"/>
          <w:u w:val="single"/>
        </w:rPr>
      </w:pPr>
      <w:hyperlink r:id="rId181" w:history="1">
        <w:r w:rsidR="0021399B" w:rsidRPr="00A83CAD">
          <w:rPr>
            <w:rStyle w:val="Hyperlink"/>
            <w:b/>
            <w:sz w:val="24"/>
            <w:szCs w:val="24"/>
          </w:rPr>
          <w:t>Child and adolescent mental health service (CAMHS) in Wakefield - South West Yorkshire Partnership NHS Foundation Trust</w:t>
        </w:r>
      </w:hyperlink>
    </w:p>
    <w:p w14:paraId="6116ED42" w14:textId="77777777" w:rsidR="00A83CAD" w:rsidRPr="00E86579" w:rsidRDefault="00A83CAD" w:rsidP="00A83CAD">
      <w:pPr>
        <w:rPr>
          <w:rFonts w:ascii="Arial" w:hAnsi="Arial" w:cs="Arial"/>
          <w:b/>
          <w:bCs/>
          <w:sz w:val="24"/>
          <w:szCs w:val="24"/>
        </w:rPr>
      </w:pPr>
      <w:r w:rsidRPr="00E86579">
        <w:rPr>
          <w:rFonts w:ascii="Arial" w:hAnsi="Arial" w:cs="Arial"/>
          <w:b/>
          <w:bCs/>
          <w:sz w:val="24"/>
          <w:szCs w:val="24"/>
        </w:rPr>
        <w:t>Compass Mental health support</w:t>
      </w:r>
    </w:p>
    <w:p w14:paraId="4798D58B" w14:textId="77777777" w:rsidR="00A83CAD" w:rsidRPr="00E86579" w:rsidRDefault="009D7152" w:rsidP="00A83CAD">
      <w:pPr>
        <w:rPr>
          <w:b/>
          <w:bCs/>
          <w:sz w:val="24"/>
          <w:szCs w:val="24"/>
          <w:u w:val="single"/>
        </w:rPr>
      </w:pPr>
      <w:hyperlink r:id="rId182" w:history="1">
        <w:r w:rsidR="00A83CAD" w:rsidRPr="00E86579">
          <w:rPr>
            <w:rStyle w:val="Hyperlink"/>
            <w:b/>
            <w:bCs/>
            <w:color w:val="auto"/>
            <w:sz w:val="24"/>
            <w:szCs w:val="24"/>
          </w:rPr>
          <w:t>Wakefield Children and Young People’s emotional health and wellbeing service - Compass (compass-uk.org)</w:t>
        </w:r>
      </w:hyperlink>
    </w:p>
    <w:p w14:paraId="4D4503CC" w14:textId="77777777" w:rsidR="00CD65BC" w:rsidRDefault="00CD65BC" w:rsidP="00CD65BC">
      <w:pPr>
        <w:spacing w:after="120" w:line="240" w:lineRule="auto"/>
        <w:rPr>
          <w:rFonts w:ascii="Arial" w:hAnsi="Arial" w:cs="Arial"/>
          <w:b/>
          <w:color w:val="0000FF"/>
        </w:rPr>
      </w:pPr>
    </w:p>
    <w:p w14:paraId="6BAF7BD4" w14:textId="77777777" w:rsidR="00CD65BC" w:rsidRPr="00FD76BB" w:rsidRDefault="00193A77" w:rsidP="00847E36">
      <w:pPr>
        <w:rPr>
          <w:rFonts w:ascii="Arial" w:hAnsi="Arial" w:cs="Arial"/>
          <w:b/>
          <w:sz w:val="24"/>
          <w:szCs w:val="24"/>
          <w:lang w:val="en"/>
        </w:rPr>
      </w:pPr>
      <w:r w:rsidRPr="00FD76BB">
        <w:rPr>
          <w:rFonts w:ascii="Arial" w:hAnsi="Arial" w:cs="Arial"/>
          <w:b/>
          <w:sz w:val="24"/>
          <w:szCs w:val="24"/>
          <w:lang w:val="en"/>
        </w:rPr>
        <w:t xml:space="preserve">Wakefield Resilience </w:t>
      </w:r>
      <w:r w:rsidR="00CD65BC" w:rsidRPr="00FD76BB">
        <w:rPr>
          <w:rFonts w:ascii="Arial" w:hAnsi="Arial" w:cs="Arial"/>
          <w:b/>
          <w:sz w:val="24"/>
          <w:szCs w:val="24"/>
          <w:lang w:val="en"/>
        </w:rPr>
        <w:t>Framework.</w:t>
      </w:r>
    </w:p>
    <w:p w14:paraId="462E623C" w14:textId="77777777" w:rsidR="00193A77" w:rsidRPr="00FD76BB" w:rsidRDefault="009D7152" w:rsidP="00847E36">
      <w:pPr>
        <w:rPr>
          <w:rStyle w:val="Hyperlink"/>
          <w:u w:val="none"/>
        </w:rPr>
      </w:pPr>
      <w:hyperlink r:id="rId183" w:history="1">
        <w:r w:rsidR="0021399B" w:rsidRPr="00FD76BB">
          <w:rPr>
            <w:rStyle w:val="Hyperlink"/>
            <w:b/>
            <w:sz w:val="24"/>
            <w:szCs w:val="24"/>
            <w:u w:val="none"/>
          </w:rPr>
          <w:t>The Wakefield Resilience Framework (riskandresilience.org.uk)</w:t>
        </w:r>
      </w:hyperlink>
    </w:p>
    <w:p w14:paraId="7C7B7920" w14:textId="77777777" w:rsidR="00DE6946" w:rsidRPr="00E86579" w:rsidRDefault="00193A77" w:rsidP="0090415B">
      <w:pPr>
        <w:pStyle w:val="Default"/>
        <w:rPr>
          <w:b/>
          <w:bCs/>
          <w:color w:val="auto"/>
        </w:rPr>
      </w:pPr>
      <w:r w:rsidRPr="00E86579">
        <w:rPr>
          <w:b/>
          <w:bCs/>
          <w:color w:val="auto"/>
        </w:rPr>
        <w:t>Wakefield School nursing</w:t>
      </w:r>
      <w:r w:rsidR="001D51D8" w:rsidRPr="00E86579">
        <w:rPr>
          <w:b/>
          <w:bCs/>
          <w:color w:val="auto"/>
        </w:rPr>
        <w:t>/ Health visiting</w:t>
      </w:r>
      <w:r w:rsidRPr="00E86579">
        <w:rPr>
          <w:b/>
          <w:bCs/>
          <w:color w:val="auto"/>
        </w:rPr>
        <w:t xml:space="preserve"> </w:t>
      </w:r>
      <w:r w:rsidR="00CD65BC" w:rsidRPr="00E86579">
        <w:rPr>
          <w:b/>
          <w:bCs/>
          <w:color w:val="auto"/>
        </w:rPr>
        <w:t>service.</w:t>
      </w:r>
    </w:p>
    <w:p w14:paraId="27E2BEF5" w14:textId="77777777" w:rsidR="00E6446D" w:rsidRPr="00FD76BB" w:rsidRDefault="00E6446D" w:rsidP="0090415B">
      <w:pPr>
        <w:pStyle w:val="Default"/>
        <w:rPr>
          <w:b/>
          <w:bCs/>
          <w:color w:val="auto"/>
          <w:sz w:val="22"/>
          <w:szCs w:val="22"/>
        </w:rPr>
      </w:pPr>
    </w:p>
    <w:p w14:paraId="40C47A12" w14:textId="77777777" w:rsidR="00193A77" w:rsidRPr="00FD76BB" w:rsidRDefault="009D7152" w:rsidP="00CD65BC">
      <w:pPr>
        <w:rPr>
          <w:rStyle w:val="Hyperlink"/>
          <w:b/>
          <w:sz w:val="24"/>
          <w:szCs w:val="24"/>
          <w:u w:val="none"/>
        </w:rPr>
      </w:pPr>
      <w:hyperlink r:id="rId184" w:history="1">
        <w:r w:rsidR="007D3F90" w:rsidRPr="00FD76BB">
          <w:rPr>
            <w:rStyle w:val="Hyperlink"/>
            <w:b/>
            <w:sz w:val="24"/>
            <w:szCs w:val="24"/>
            <w:u w:val="none"/>
          </w:rPr>
          <w:t>Wakefield 0-19 Service - Harrogate and District NHS Foundation Trust (hdft.nhs.uk)</w:t>
        </w:r>
      </w:hyperlink>
    </w:p>
    <w:p w14:paraId="4C8BDFCD" w14:textId="77777777" w:rsidR="00583C7C" w:rsidRPr="00E86579" w:rsidRDefault="00583C7C" w:rsidP="0090415B">
      <w:pPr>
        <w:pStyle w:val="Default"/>
        <w:rPr>
          <w:b/>
          <w:bCs/>
          <w:color w:val="auto"/>
          <w:sz w:val="22"/>
          <w:szCs w:val="22"/>
        </w:rPr>
      </w:pPr>
    </w:p>
    <w:p w14:paraId="2D159E74" w14:textId="77777777" w:rsidR="00B47F02" w:rsidRPr="00E86579" w:rsidRDefault="001943D3" w:rsidP="0002114A">
      <w:pPr>
        <w:pStyle w:val="Default"/>
        <w:spacing w:after="120"/>
        <w:rPr>
          <w:b/>
          <w:color w:val="auto"/>
        </w:rPr>
      </w:pPr>
      <w:r w:rsidRPr="00E86579">
        <w:rPr>
          <w:b/>
          <w:color w:val="auto"/>
        </w:rPr>
        <w:t>Wakefield Spectrum</w:t>
      </w:r>
    </w:p>
    <w:p w14:paraId="316C9FF5" w14:textId="77777777" w:rsidR="00E62EBD" w:rsidRPr="00FD76BB" w:rsidRDefault="009D7152" w:rsidP="0002114A">
      <w:pPr>
        <w:pStyle w:val="Default"/>
        <w:spacing w:after="120"/>
        <w:rPr>
          <w:rStyle w:val="Hyperlink"/>
          <w:rFonts w:ascii="Calibri" w:eastAsia="Calibri" w:hAnsi="Calibri" w:cs="Times New Roman"/>
          <w:b/>
          <w:u w:val="none"/>
          <w:lang w:eastAsia="en-US"/>
        </w:rPr>
      </w:pPr>
      <w:hyperlink r:id="rId185" w:history="1">
        <w:r w:rsidR="00E62EBD" w:rsidRPr="00FD76BB">
          <w:rPr>
            <w:rStyle w:val="Hyperlink"/>
            <w:rFonts w:ascii="Calibri" w:eastAsia="Calibri" w:hAnsi="Calibri" w:cs="Times New Roman"/>
            <w:b/>
            <w:u w:val="none"/>
            <w:lang w:eastAsia="en-US"/>
          </w:rPr>
          <w:t>RSE - Spectrum Community Health CIC (spectrum-cic.org.uk)</w:t>
        </w:r>
      </w:hyperlink>
    </w:p>
    <w:p w14:paraId="2F414F59" w14:textId="77777777" w:rsidR="001943D3" w:rsidRDefault="009D7152" w:rsidP="0002114A">
      <w:pPr>
        <w:pStyle w:val="Default"/>
        <w:spacing w:after="120"/>
        <w:rPr>
          <w:rStyle w:val="Hyperlink"/>
          <w:rFonts w:ascii="Calibri" w:eastAsia="Calibri" w:hAnsi="Calibri" w:cs="Times New Roman"/>
          <w:b/>
          <w:u w:val="none"/>
          <w:lang w:eastAsia="en-US"/>
        </w:rPr>
      </w:pPr>
      <w:hyperlink r:id="rId186" w:history="1">
        <w:r w:rsidR="00E62EBD" w:rsidRPr="00FD76BB">
          <w:rPr>
            <w:rStyle w:val="Hyperlink"/>
            <w:rFonts w:ascii="Calibri" w:eastAsia="Calibri" w:hAnsi="Calibri" w:cs="Times New Roman"/>
            <w:b/>
            <w:u w:val="none"/>
            <w:lang w:eastAsia="en-US"/>
          </w:rPr>
          <w:t>Raising Awareness of Child Sexual Exploitation - Spectrum (spectrumat10.org.uk)</w:t>
        </w:r>
      </w:hyperlink>
    </w:p>
    <w:p w14:paraId="778DDEE6" w14:textId="77777777" w:rsidR="0084511D" w:rsidRDefault="0084511D" w:rsidP="0002114A">
      <w:pPr>
        <w:pStyle w:val="Default"/>
        <w:spacing w:after="120"/>
        <w:rPr>
          <w:rStyle w:val="Hyperlink"/>
          <w:rFonts w:ascii="Calibri" w:eastAsia="Calibri" w:hAnsi="Calibri" w:cs="Times New Roman"/>
          <w:b/>
          <w:u w:val="none"/>
          <w:lang w:eastAsia="en-US"/>
        </w:rPr>
      </w:pPr>
    </w:p>
    <w:p w14:paraId="18AD0808" w14:textId="6ED12737" w:rsidR="0084511D" w:rsidRDefault="0084511D" w:rsidP="0084511D">
      <w:pPr>
        <w:pStyle w:val="Default"/>
        <w:rPr>
          <w:b/>
          <w:bCs/>
          <w:color w:val="4EA72E"/>
        </w:rPr>
      </w:pPr>
      <w:r>
        <w:rPr>
          <w:b/>
          <w:bCs/>
          <w:color w:val="4EA72E"/>
        </w:rPr>
        <w:t xml:space="preserve">Wakefield Domestic Abuse </w:t>
      </w:r>
      <w:r w:rsidR="007C09F9">
        <w:rPr>
          <w:b/>
          <w:bCs/>
          <w:color w:val="4EA72E"/>
        </w:rPr>
        <w:t xml:space="preserve">Support </w:t>
      </w:r>
      <w:r>
        <w:rPr>
          <w:b/>
          <w:bCs/>
          <w:color w:val="4EA72E"/>
        </w:rPr>
        <w:t>Service WDAS</w:t>
      </w:r>
      <w:r w:rsidR="002779E8">
        <w:rPr>
          <w:b/>
          <w:bCs/>
          <w:color w:val="4EA72E"/>
        </w:rPr>
        <w:t>S</w:t>
      </w:r>
    </w:p>
    <w:p w14:paraId="10AF95D3" w14:textId="77777777" w:rsidR="001B1D8D" w:rsidRDefault="009D7152" w:rsidP="0084511D">
      <w:pPr>
        <w:rPr>
          <w:color w:val="4EA72E"/>
        </w:rPr>
      </w:pPr>
      <w:hyperlink r:id="rId187" w:history="1">
        <w:r w:rsidR="001B1D8D">
          <w:rPr>
            <w:rStyle w:val="Hyperlink"/>
            <w:color w:val="4EA72E"/>
          </w:rPr>
          <w:t>Wakefield Domestic Abuse Service | Cranstoun</w:t>
        </w:r>
      </w:hyperlink>
    </w:p>
    <w:p w14:paraId="6187EF7A" w14:textId="77777777" w:rsidR="00E62EBD" w:rsidRPr="00FD76BB" w:rsidRDefault="00E62EBD" w:rsidP="0002114A">
      <w:pPr>
        <w:pStyle w:val="Default"/>
        <w:spacing w:after="120"/>
        <w:rPr>
          <w:bCs/>
          <w:color w:val="auto"/>
          <w:sz w:val="22"/>
          <w:szCs w:val="22"/>
        </w:rPr>
      </w:pPr>
    </w:p>
    <w:p w14:paraId="36FAFF47" w14:textId="77777777" w:rsidR="00CD65BC" w:rsidRPr="00E86579" w:rsidRDefault="0091743F" w:rsidP="00D8316D">
      <w:pPr>
        <w:pStyle w:val="Default"/>
        <w:rPr>
          <w:b/>
          <w:bCs/>
          <w:color w:val="auto"/>
        </w:rPr>
      </w:pPr>
      <w:r w:rsidRPr="00E86579">
        <w:rPr>
          <w:b/>
          <w:bCs/>
          <w:color w:val="auto"/>
        </w:rPr>
        <w:t xml:space="preserve">Prevent Contacts </w:t>
      </w:r>
    </w:p>
    <w:p w14:paraId="5620061B" w14:textId="77777777" w:rsidR="00B07AC3" w:rsidRPr="00FD76BB" w:rsidRDefault="009D7152" w:rsidP="003C4FF2">
      <w:pPr>
        <w:pStyle w:val="Default"/>
        <w:spacing w:after="120"/>
        <w:rPr>
          <w:rStyle w:val="Hyperlink"/>
          <w:rFonts w:ascii="Calibri" w:eastAsia="Calibri" w:hAnsi="Calibri" w:cs="Times New Roman"/>
          <w:b/>
          <w:u w:val="none"/>
          <w:lang w:eastAsia="en-US"/>
        </w:rPr>
      </w:pPr>
      <w:hyperlink r:id="rId188" w:history="1">
        <w:r w:rsidR="00E62EBD" w:rsidRPr="00FD76BB">
          <w:rPr>
            <w:rStyle w:val="Hyperlink"/>
            <w:rFonts w:ascii="Calibri" w:eastAsia="Calibri" w:hAnsi="Calibri" w:cs="Times New Roman"/>
            <w:b/>
            <w:u w:val="none"/>
            <w:lang w:eastAsia="en-US"/>
          </w:rPr>
          <w:t>Prevent in Wakefield - Wakefield Council</w:t>
        </w:r>
      </w:hyperlink>
    </w:p>
    <w:p w14:paraId="2597264F" w14:textId="77777777" w:rsidR="00CD65BC" w:rsidRPr="00FD76BB" w:rsidRDefault="00CD65BC" w:rsidP="0002114A">
      <w:pPr>
        <w:pStyle w:val="Default"/>
        <w:spacing w:after="120"/>
        <w:rPr>
          <w:b/>
          <w:bCs/>
          <w:color w:val="00B050"/>
          <w:sz w:val="22"/>
          <w:szCs w:val="22"/>
        </w:rPr>
      </w:pPr>
    </w:p>
    <w:p w14:paraId="32A558C7" w14:textId="77777777" w:rsidR="009A3FD0" w:rsidRPr="00E86579" w:rsidRDefault="00193A77" w:rsidP="00D25CE8">
      <w:pPr>
        <w:pStyle w:val="Default"/>
        <w:spacing w:after="120"/>
        <w:rPr>
          <w:b/>
          <w:bCs/>
          <w:color w:val="auto"/>
        </w:rPr>
      </w:pPr>
      <w:r w:rsidRPr="00E86579">
        <w:rPr>
          <w:b/>
          <w:bCs/>
          <w:color w:val="auto"/>
        </w:rPr>
        <w:t xml:space="preserve">Wakefield Education Welfare </w:t>
      </w:r>
      <w:r w:rsidR="00CD65BC" w:rsidRPr="00E86579">
        <w:rPr>
          <w:b/>
          <w:bCs/>
          <w:color w:val="auto"/>
        </w:rPr>
        <w:t>service.</w:t>
      </w:r>
    </w:p>
    <w:p w14:paraId="0C4B86FD" w14:textId="77777777" w:rsidR="00092129" w:rsidRPr="00FD76BB" w:rsidRDefault="009D7152" w:rsidP="00D25CE8">
      <w:pPr>
        <w:pStyle w:val="Default"/>
        <w:spacing w:after="120"/>
      </w:pPr>
      <w:hyperlink r:id="rId189" w:history="1">
        <w:r w:rsidR="00E62EBD" w:rsidRPr="00FD76BB">
          <w:rPr>
            <w:rStyle w:val="Hyperlink"/>
            <w:rFonts w:ascii="Calibri" w:eastAsia="Calibri" w:hAnsi="Calibri" w:cs="Times New Roman"/>
            <w:b/>
            <w:u w:val="none"/>
            <w:lang w:eastAsia="en-US"/>
          </w:rPr>
          <w:t>Education welfare service - Wakefield Council</w:t>
        </w:r>
      </w:hyperlink>
      <w:r w:rsidR="00E62EBD" w:rsidRPr="00FD76BB">
        <w:t xml:space="preserve"> includes Elective Home Education EHE and Children Missing Education CME</w:t>
      </w:r>
    </w:p>
    <w:p w14:paraId="48865055" w14:textId="77777777" w:rsidR="00193A77" w:rsidRPr="00FD76BB" w:rsidRDefault="00193A77" w:rsidP="0090415B">
      <w:pPr>
        <w:pStyle w:val="Default"/>
        <w:rPr>
          <w:b/>
          <w:bCs/>
          <w:color w:val="auto"/>
        </w:rPr>
      </w:pPr>
    </w:p>
    <w:p w14:paraId="63C49E19" w14:textId="77777777" w:rsidR="00EF6F77" w:rsidRPr="009033DD" w:rsidRDefault="00471719" w:rsidP="0002114A">
      <w:pPr>
        <w:pStyle w:val="Default"/>
        <w:spacing w:after="120"/>
        <w:rPr>
          <w:b/>
          <w:bCs/>
          <w:color w:val="auto"/>
        </w:rPr>
      </w:pPr>
      <w:r w:rsidRPr="009033DD">
        <w:rPr>
          <w:b/>
          <w:bCs/>
          <w:color w:val="auto"/>
        </w:rPr>
        <w:t xml:space="preserve">Virtual </w:t>
      </w:r>
      <w:r w:rsidR="00E70D46" w:rsidRPr="009033DD">
        <w:rPr>
          <w:b/>
          <w:bCs/>
          <w:color w:val="auto"/>
        </w:rPr>
        <w:t>School</w:t>
      </w:r>
      <w:r w:rsidR="00D2564A" w:rsidRPr="009033DD">
        <w:rPr>
          <w:b/>
          <w:bCs/>
          <w:color w:val="auto"/>
        </w:rPr>
        <w:t xml:space="preserve"> for CiC</w:t>
      </w:r>
    </w:p>
    <w:p w14:paraId="08F22164" w14:textId="77777777" w:rsidR="000B5C19" w:rsidRPr="00FD76BB" w:rsidRDefault="009D7152" w:rsidP="0002114A">
      <w:pPr>
        <w:spacing w:after="120" w:line="240" w:lineRule="auto"/>
        <w:rPr>
          <w:rFonts w:ascii="Arial" w:hAnsi="Arial" w:cs="Arial"/>
          <w:sz w:val="24"/>
          <w:szCs w:val="24"/>
          <w:lang w:eastAsia="en-GB"/>
        </w:rPr>
      </w:pPr>
      <w:hyperlink r:id="rId190" w:history="1">
        <w:r w:rsidR="00F62E28" w:rsidRPr="00F62E28">
          <w:rPr>
            <w:rStyle w:val="Hyperlink"/>
          </w:rPr>
          <w:t>Wakefield Virtual School | Wakefield Education Services</w:t>
        </w:r>
      </w:hyperlink>
      <w:r w:rsidR="000B5C19">
        <w:t xml:space="preserve">  </w:t>
      </w:r>
      <w:r w:rsidR="000B5C19" w:rsidRPr="000B5C19">
        <w:t>virtualschool@wakefield.gov.uk</w:t>
      </w:r>
    </w:p>
    <w:p w14:paraId="4BF7B9EA" w14:textId="77777777" w:rsidR="0002114A" w:rsidRPr="00FD76BB" w:rsidRDefault="0002114A" w:rsidP="0002114A">
      <w:pPr>
        <w:spacing w:after="0" w:line="240" w:lineRule="auto"/>
        <w:rPr>
          <w:rFonts w:ascii="Arial" w:hAnsi="Arial" w:cs="Arial"/>
          <w:sz w:val="24"/>
          <w:szCs w:val="24"/>
          <w:lang w:eastAsia="en-GB"/>
        </w:rPr>
      </w:pPr>
    </w:p>
    <w:p w14:paraId="79A435DF" w14:textId="77777777" w:rsidR="00980298" w:rsidRPr="00FD76BB" w:rsidRDefault="00451B1F" w:rsidP="0002114A">
      <w:pPr>
        <w:spacing w:after="120" w:line="240" w:lineRule="auto"/>
        <w:rPr>
          <w:rFonts w:ascii="Arial" w:hAnsi="Arial" w:cs="Arial"/>
          <w:b/>
          <w:sz w:val="24"/>
          <w:szCs w:val="24"/>
        </w:rPr>
      </w:pPr>
      <w:r w:rsidRPr="00FD76BB">
        <w:rPr>
          <w:rFonts w:ascii="Arial" w:hAnsi="Arial" w:cs="Arial"/>
          <w:b/>
          <w:sz w:val="24"/>
          <w:szCs w:val="24"/>
        </w:rPr>
        <w:t>Wakefield Local O</w:t>
      </w:r>
      <w:r w:rsidR="00980298" w:rsidRPr="00FD76BB">
        <w:rPr>
          <w:rFonts w:ascii="Arial" w:hAnsi="Arial" w:cs="Arial"/>
          <w:b/>
          <w:sz w:val="24"/>
          <w:szCs w:val="24"/>
        </w:rPr>
        <w:t xml:space="preserve">ffer – </w:t>
      </w:r>
      <w:r w:rsidR="00980298" w:rsidRPr="00FD76BB">
        <w:rPr>
          <w:rFonts w:ascii="Arial" w:hAnsi="Arial" w:cs="Arial"/>
          <w:sz w:val="24"/>
          <w:szCs w:val="24"/>
        </w:rPr>
        <w:t xml:space="preserve">for children with SEND and their </w:t>
      </w:r>
      <w:r w:rsidR="00D008F8" w:rsidRPr="00FD76BB">
        <w:rPr>
          <w:rFonts w:ascii="Arial" w:hAnsi="Arial" w:cs="Arial"/>
          <w:sz w:val="24"/>
          <w:szCs w:val="24"/>
        </w:rPr>
        <w:t>families.</w:t>
      </w:r>
    </w:p>
    <w:p w14:paraId="27F95F1C" w14:textId="311B6FD7" w:rsidR="0002114A" w:rsidRDefault="009D7152" w:rsidP="0002114A">
      <w:pPr>
        <w:spacing w:after="120" w:line="240" w:lineRule="auto"/>
        <w:rPr>
          <w:rFonts w:ascii="Arial" w:hAnsi="Arial" w:cs="Arial"/>
          <w:b/>
          <w:color w:val="0000FF"/>
        </w:rPr>
      </w:pPr>
      <w:hyperlink r:id="rId191" w:history="1">
        <w:r w:rsidR="002D62FA" w:rsidRPr="002D62FA">
          <w:rPr>
            <w:rStyle w:val="Hyperlink"/>
            <w:rFonts w:ascii="Arial" w:hAnsi="Arial" w:cs="Arial"/>
            <w:b/>
          </w:rPr>
          <w:t>Wakefield SEND Local Offer | Wakefield SEND Local Offer</w:t>
        </w:r>
      </w:hyperlink>
    </w:p>
    <w:p w14:paraId="3FF90B9D" w14:textId="77777777" w:rsidR="002D62FA" w:rsidRPr="00FD76BB" w:rsidRDefault="002D62FA" w:rsidP="0002114A">
      <w:pPr>
        <w:spacing w:after="120" w:line="240" w:lineRule="auto"/>
        <w:rPr>
          <w:rFonts w:ascii="Arial" w:hAnsi="Arial" w:cs="Arial"/>
          <w:b/>
          <w:color w:val="0000FF"/>
        </w:rPr>
      </w:pPr>
    </w:p>
    <w:p w14:paraId="24C27E74" w14:textId="77777777" w:rsidR="00193A77" w:rsidRPr="00FD76BB" w:rsidRDefault="00193A77" w:rsidP="0002114A">
      <w:pPr>
        <w:pStyle w:val="Default"/>
        <w:spacing w:after="120"/>
        <w:rPr>
          <w:b/>
          <w:bCs/>
          <w:color w:val="auto"/>
        </w:rPr>
      </w:pPr>
      <w:r w:rsidRPr="00FD76BB">
        <w:rPr>
          <w:b/>
          <w:bCs/>
          <w:color w:val="auto"/>
        </w:rPr>
        <w:t xml:space="preserve">NSPCC Speak out Stay safe service for Primary </w:t>
      </w:r>
      <w:r w:rsidR="00CD65BC" w:rsidRPr="00FD76BB">
        <w:rPr>
          <w:b/>
          <w:bCs/>
          <w:color w:val="auto"/>
        </w:rPr>
        <w:t>schools.</w:t>
      </w:r>
    </w:p>
    <w:p w14:paraId="5479F457" w14:textId="77777777" w:rsidR="00193A77" w:rsidRPr="00FD76BB" w:rsidRDefault="009D7152" w:rsidP="00CD65BC">
      <w:pPr>
        <w:pStyle w:val="Default"/>
        <w:spacing w:after="120"/>
        <w:rPr>
          <w:rStyle w:val="Hyperlink"/>
          <w:rFonts w:ascii="Calibri" w:eastAsia="Calibri" w:hAnsi="Calibri" w:cs="Times New Roman"/>
          <w:b/>
          <w:u w:val="none"/>
          <w:lang w:eastAsia="en-US"/>
        </w:rPr>
      </w:pPr>
      <w:hyperlink r:id="rId192" w:history="1">
        <w:r w:rsidR="0021399B" w:rsidRPr="00FD76BB">
          <w:rPr>
            <w:rStyle w:val="Hyperlink"/>
            <w:rFonts w:ascii="Calibri" w:eastAsia="Calibri" w:hAnsi="Calibri" w:cs="Times New Roman"/>
            <w:b/>
            <w:u w:val="none"/>
            <w:lang w:eastAsia="en-US"/>
          </w:rPr>
          <w:t>Speak out Stay safe programme | NSPCC Learning</w:t>
        </w:r>
      </w:hyperlink>
    </w:p>
    <w:p w14:paraId="143F9C7C" w14:textId="0C46895A" w:rsidR="00CE30A6" w:rsidRPr="00CE30A6" w:rsidRDefault="00CE30A6" w:rsidP="00CE30A6">
      <w:pPr>
        <w:spacing w:after="150"/>
        <w:rPr>
          <w:rFonts w:ascii="Arial" w:hAnsi="Arial" w:cs="Arial"/>
          <w:sz w:val="24"/>
          <w:szCs w:val="24"/>
          <w:lang w:eastAsia="en-GB"/>
        </w:rPr>
      </w:pPr>
      <w:r w:rsidRPr="00CE30A6">
        <w:rPr>
          <w:rFonts w:ascii="Arial" w:hAnsi="Arial" w:cs="Arial"/>
          <w:sz w:val="24"/>
          <w:szCs w:val="24"/>
          <w:lang w:eastAsia="en-GB"/>
        </w:rPr>
        <w:t>School coordinator</w:t>
      </w:r>
      <w:r>
        <w:rPr>
          <w:rFonts w:ascii="Arial" w:hAnsi="Arial" w:cs="Arial"/>
          <w:sz w:val="24"/>
          <w:szCs w:val="24"/>
          <w:lang w:eastAsia="en-GB"/>
        </w:rPr>
        <w:t xml:space="preserve"> Ellie Kirk</w:t>
      </w:r>
    </w:p>
    <w:p w14:paraId="4F9FD150" w14:textId="2915A666" w:rsidR="00CE30A6" w:rsidRPr="00CE30A6" w:rsidRDefault="009D7152" w:rsidP="00CE30A6">
      <w:pPr>
        <w:spacing w:after="150"/>
        <w:rPr>
          <w:rFonts w:ascii="Arial" w:hAnsi="Arial" w:cs="Arial"/>
          <w:sz w:val="24"/>
          <w:szCs w:val="24"/>
          <w:lang w:eastAsia="en-GB"/>
        </w:rPr>
      </w:pPr>
      <w:hyperlink r:id="rId193" w:history="1">
        <w:r w:rsidR="00CE30A6" w:rsidRPr="00C23895">
          <w:rPr>
            <w:rStyle w:val="Hyperlink"/>
            <w:rFonts w:ascii="Arial" w:hAnsi="Arial" w:cs="Arial"/>
            <w:sz w:val="24"/>
            <w:szCs w:val="24"/>
            <w:lang w:eastAsia="en-GB"/>
          </w:rPr>
          <w:t>ellie.kirk@nspcc.org.uk</w:t>
        </w:r>
      </w:hyperlink>
    </w:p>
    <w:p w14:paraId="384C21D9" w14:textId="52CE2538" w:rsidR="00FD76BB" w:rsidRPr="000B3E4D" w:rsidRDefault="00CE30A6" w:rsidP="000B3E4D">
      <w:pPr>
        <w:spacing w:after="150"/>
        <w:rPr>
          <w:rFonts w:ascii="Arial" w:hAnsi="Arial" w:cs="Arial"/>
          <w:sz w:val="24"/>
          <w:szCs w:val="24"/>
          <w:lang w:eastAsia="en-GB"/>
        </w:rPr>
      </w:pPr>
      <w:r w:rsidRPr="00CE30A6">
        <w:rPr>
          <w:rFonts w:ascii="Arial" w:hAnsi="Arial" w:cs="Arial"/>
          <w:sz w:val="24"/>
          <w:szCs w:val="24"/>
          <w:lang w:eastAsia="en-GB"/>
        </w:rPr>
        <w:t>Mob: 07710143419</w:t>
      </w:r>
    </w:p>
    <w:p w14:paraId="5BBB5899" w14:textId="77777777" w:rsidR="00654BDE" w:rsidRPr="00E86579" w:rsidRDefault="00654BDE" w:rsidP="00CD65BC">
      <w:pPr>
        <w:spacing w:after="150"/>
        <w:rPr>
          <w:rFonts w:ascii="Arial" w:hAnsi="Arial" w:cs="Arial"/>
          <w:sz w:val="24"/>
          <w:szCs w:val="24"/>
          <w:lang w:eastAsia="en-GB"/>
        </w:rPr>
      </w:pPr>
    </w:p>
    <w:p w14:paraId="3D42CC76" w14:textId="77777777" w:rsidR="00D8316D" w:rsidRPr="00FD76BB" w:rsidRDefault="00D8316D" w:rsidP="00D8316D">
      <w:pPr>
        <w:pStyle w:val="Default"/>
        <w:spacing w:after="120"/>
        <w:rPr>
          <w:b/>
          <w:bCs/>
          <w:color w:val="00B050"/>
        </w:rPr>
      </w:pPr>
      <w:r w:rsidRPr="00E86579">
        <w:rPr>
          <w:b/>
          <w:bCs/>
          <w:color w:val="auto"/>
        </w:rPr>
        <w:t xml:space="preserve">Wakefield Young </w:t>
      </w:r>
      <w:r w:rsidR="003C4FF2" w:rsidRPr="00E86579">
        <w:rPr>
          <w:b/>
          <w:bCs/>
          <w:color w:val="auto"/>
        </w:rPr>
        <w:t>Carers</w:t>
      </w:r>
      <w:r w:rsidR="003C4FF2" w:rsidRPr="00FD76BB">
        <w:rPr>
          <w:b/>
          <w:bCs/>
          <w:color w:val="00B050"/>
        </w:rPr>
        <w:t>.</w:t>
      </w:r>
    </w:p>
    <w:p w14:paraId="46AA8D67" w14:textId="77777777" w:rsidR="0002114A" w:rsidRPr="00FD76BB" w:rsidRDefault="009D7152" w:rsidP="00CD65BC">
      <w:pPr>
        <w:pStyle w:val="Default"/>
        <w:spacing w:after="120"/>
        <w:rPr>
          <w:rStyle w:val="Hyperlink"/>
          <w:rFonts w:ascii="Calibri" w:eastAsia="Calibri" w:hAnsi="Calibri" w:cs="Times New Roman"/>
          <w:b/>
          <w:u w:val="none"/>
          <w:lang w:eastAsia="en-US"/>
        </w:rPr>
      </w:pPr>
      <w:hyperlink r:id="rId194" w:history="1">
        <w:r w:rsidR="00E62EBD" w:rsidRPr="00FD76BB">
          <w:rPr>
            <w:rStyle w:val="Hyperlink"/>
            <w:rFonts w:ascii="Calibri" w:eastAsia="Calibri" w:hAnsi="Calibri" w:cs="Times New Roman"/>
            <w:b/>
            <w:u w:val="none"/>
            <w:lang w:eastAsia="en-US"/>
          </w:rPr>
          <w:t>Young carers - Wakefield Council</w:t>
        </w:r>
      </w:hyperlink>
    </w:p>
    <w:p w14:paraId="17FF8DA6" w14:textId="77777777" w:rsidR="00E62EBD" w:rsidRPr="00FD76BB" w:rsidRDefault="00E62EBD" w:rsidP="0002114A">
      <w:pPr>
        <w:spacing w:after="120" w:line="240" w:lineRule="auto"/>
        <w:rPr>
          <w:rFonts w:ascii="Arial" w:hAnsi="Arial" w:cs="Arial"/>
          <w:b/>
        </w:rPr>
      </w:pPr>
    </w:p>
    <w:p w14:paraId="41E9DBFE" w14:textId="77777777" w:rsidR="00690C62" w:rsidRPr="00FD76BB" w:rsidRDefault="00690C62" w:rsidP="0002114A">
      <w:pPr>
        <w:pStyle w:val="Default"/>
        <w:spacing w:after="120"/>
        <w:rPr>
          <w:b/>
          <w:bCs/>
          <w:color w:val="auto"/>
        </w:rPr>
      </w:pPr>
      <w:r w:rsidRPr="00FD76BB">
        <w:rPr>
          <w:b/>
          <w:bCs/>
          <w:color w:val="auto"/>
        </w:rPr>
        <w:t>Drug support for young people</w:t>
      </w:r>
    </w:p>
    <w:p w14:paraId="43A96C13" w14:textId="77777777" w:rsidR="00A70BB8" w:rsidRPr="00FD76BB" w:rsidRDefault="009D7152" w:rsidP="0002114A">
      <w:pPr>
        <w:pStyle w:val="Default"/>
        <w:spacing w:after="120"/>
        <w:rPr>
          <w:rStyle w:val="Hyperlink"/>
          <w:rFonts w:ascii="Calibri" w:eastAsia="Calibri" w:hAnsi="Calibri" w:cs="Times New Roman"/>
          <w:b/>
          <w:u w:val="none"/>
          <w:lang w:eastAsia="en-US"/>
        </w:rPr>
      </w:pPr>
      <w:hyperlink r:id="rId195" w:history="1">
        <w:r w:rsidR="0021399B" w:rsidRPr="00FD76BB">
          <w:rPr>
            <w:rStyle w:val="Hyperlink"/>
            <w:rFonts w:ascii="Calibri" w:eastAsia="Calibri" w:hAnsi="Calibri" w:cs="Times New Roman"/>
            <w:b/>
            <w:u w:val="none"/>
            <w:lang w:eastAsia="en-US"/>
          </w:rPr>
          <w:t>Turning Point | Health &amp; Wellbeing (turning-point.co.uk)</w:t>
        </w:r>
      </w:hyperlink>
    </w:p>
    <w:p w14:paraId="55A3F5B5" w14:textId="77777777" w:rsidR="0002114A" w:rsidRPr="00FD76BB" w:rsidRDefault="0002114A" w:rsidP="0002114A">
      <w:pPr>
        <w:pStyle w:val="Default"/>
        <w:spacing w:after="120"/>
        <w:rPr>
          <w:b/>
          <w:bCs/>
          <w:color w:val="auto"/>
          <w:sz w:val="22"/>
          <w:szCs w:val="22"/>
        </w:rPr>
      </w:pPr>
    </w:p>
    <w:p w14:paraId="0E1614AC" w14:textId="77777777" w:rsidR="00690C62" w:rsidRPr="00FD76BB" w:rsidRDefault="00BE6453" w:rsidP="0002114A">
      <w:pPr>
        <w:pStyle w:val="Default"/>
        <w:spacing w:after="120"/>
        <w:rPr>
          <w:b/>
          <w:bCs/>
          <w:color w:val="auto"/>
        </w:rPr>
      </w:pPr>
      <w:r w:rsidRPr="00FD76BB">
        <w:rPr>
          <w:b/>
          <w:bCs/>
          <w:color w:val="auto"/>
        </w:rPr>
        <w:t>Wakefield voluntary sector Young Lives Consortium</w:t>
      </w:r>
    </w:p>
    <w:p w14:paraId="0023BDE4" w14:textId="77777777" w:rsidR="00BE6453" w:rsidRPr="00FD76BB" w:rsidRDefault="009D7152" w:rsidP="0002114A">
      <w:pPr>
        <w:pStyle w:val="Default"/>
        <w:spacing w:after="120"/>
        <w:rPr>
          <w:rStyle w:val="Hyperlink"/>
          <w:rFonts w:ascii="Calibri" w:eastAsia="Calibri" w:hAnsi="Calibri" w:cs="Times New Roman"/>
          <w:b/>
          <w:u w:val="none"/>
          <w:lang w:eastAsia="en-US"/>
        </w:rPr>
      </w:pPr>
      <w:hyperlink r:id="rId196" w:history="1">
        <w:r w:rsidR="0021399B" w:rsidRPr="00FD76BB">
          <w:rPr>
            <w:rStyle w:val="Hyperlink"/>
            <w:rFonts w:ascii="Calibri" w:eastAsia="Calibri" w:hAnsi="Calibri" w:cs="Times New Roman"/>
            <w:b/>
            <w:u w:val="none"/>
            <w:lang w:eastAsia="en-US"/>
          </w:rPr>
          <w:t>Home » Young Lives Consortium Wakefield Safeguarding Children (ylc.org.uk)</w:t>
        </w:r>
      </w:hyperlink>
      <w:r w:rsidR="0021399B" w:rsidRPr="00FD76BB">
        <w:rPr>
          <w:rStyle w:val="Hyperlink"/>
          <w:rFonts w:ascii="Calibri" w:eastAsia="Calibri" w:hAnsi="Calibri" w:cs="Times New Roman"/>
          <w:b/>
          <w:u w:val="none"/>
          <w:lang w:eastAsia="en-US"/>
        </w:rPr>
        <w:t xml:space="preserve"> </w:t>
      </w:r>
    </w:p>
    <w:p w14:paraId="7638782A" w14:textId="77777777" w:rsidR="00BE6453" w:rsidRPr="00FD76BB" w:rsidRDefault="00BE6453" w:rsidP="0002114A">
      <w:pPr>
        <w:pStyle w:val="Default"/>
        <w:spacing w:after="120"/>
        <w:rPr>
          <w:b/>
          <w:bCs/>
          <w:color w:val="FF0000"/>
          <w:sz w:val="22"/>
          <w:szCs w:val="22"/>
        </w:rPr>
      </w:pPr>
    </w:p>
    <w:p w14:paraId="6F66E721" w14:textId="77777777" w:rsidR="00BE6453" w:rsidRPr="00FD76BB" w:rsidRDefault="00BE6453" w:rsidP="0002114A">
      <w:pPr>
        <w:pStyle w:val="Default"/>
        <w:spacing w:after="120"/>
        <w:rPr>
          <w:b/>
          <w:bCs/>
          <w:color w:val="auto"/>
        </w:rPr>
      </w:pPr>
      <w:r w:rsidRPr="00FD76BB">
        <w:rPr>
          <w:b/>
          <w:bCs/>
          <w:color w:val="auto"/>
        </w:rPr>
        <w:t>Wakefield Adult Services</w:t>
      </w:r>
    </w:p>
    <w:p w14:paraId="59BDDF96" w14:textId="77777777" w:rsidR="00BE6453" w:rsidRPr="00FD76BB" w:rsidRDefault="009D7152" w:rsidP="0002114A">
      <w:pPr>
        <w:pStyle w:val="Default"/>
        <w:spacing w:after="120"/>
        <w:rPr>
          <w:rStyle w:val="Hyperlink"/>
          <w:rFonts w:ascii="Calibri" w:eastAsia="Calibri" w:hAnsi="Calibri" w:cs="Times New Roman"/>
          <w:b/>
          <w:u w:val="none"/>
          <w:lang w:eastAsia="en-US"/>
        </w:rPr>
      </w:pPr>
      <w:hyperlink r:id="rId197" w:history="1">
        <w:r w:rsidR="0021399B" w:rsidRPr="00FD76BB">
          <w:rPr>
            <w:rStyle w:val="Hyperlink"/>
            <w:rFonts w:ascii="Calibri" w:eastAsia="Calibri" w:hAnsi="Calibri" w:cs="Times New Roman"/>
            <w:b/>
            <w:u w:val="none"/>
            <w:lang w:eastAsia="en-US"/>
          </w:rPr>
          <w:t>Adults and older people services - Wakefield Council</w:t>
        </w:r>
      </w:hyperlink>
    </w:p>
    <w:p w14:paraId="765BD6B6" w14:textId="77777777" w:rsidR="00BD51D9" w:rsidRPr="00FD76BB" w:rsidRDefault="00BD51D9" w:rsidP="0002114A">
      <w:pPr>
        <w:pStyle w:val="Default"/>
        <w:spacing w:after="120"/>
        <w:rPr>
          <w:bCs/>
          <w:color w:val="auto"/>
          <w:sz w:val="22"/>
          <w:szCs w:val="22"/>
        </w:rPr>
      </w:pPr>
    </w:p>
    <w:p w14:paraId="3C48EBBE" w14:textId="77777777" w:rsidR="00BD51D9" w:rsidRPr="009033DD" w:rsidRDefault="00E70D46" w:rsidP="0002114A">
      <w:pPr>
        <w:pStyle w:val="Default"/>
        <w:spacing w:after="120"/>
        <w:rPr>
          <w:b/>
          <w:bCs/>
          <w:color w:val="auto"/>
        </w:rPr>
      </w:pPr>
      <w:r w:rsidRPr="009033DD">
        <w:rPr>
          <w:b/>
          <w:bCs/>
          <w:color w:val="auto"/>
        </w:rPr>
        <w:t xml:space="preserve">Vico Homes (previously </w:t>
      </w:r>
      <w:r w:rsidR="00BD51D9" w:rsidRPr="009033DD">
        <w:rPr>
          <w:b/>
          <w:bCs/>
          <w:color w:val="auto"/>
        </w:rPr>
        <w:t>Wakefield District Housing WDH</w:t>
      </w:r>
      <w:r w:rsidRPr="009033DD">
        <w:rPr>
          <w:b/>
          <w:bCs/>
          <w:color w:val="auto"/>
        </w:rPr>
        <w:t>)</w:t>
      </w:r>
    </w:p>
    <w:p w14:paraId="5488B9F4" w14:textId="77777777" w:rsidR="00E70D46" w:rsidRPr="009033DD" w:rsidRDefault="009D7152" w:rsidP="0002114A">
      <w:pPr>
        <w:pStyle w:val="Default"/>
        <w:spacing w:after="120"/>
        <w:rPr>
          <w:color w:val="auto"/>
          <w:lang w:val="en"/>
        </w:rPr>
      </w:pPr>
      <w:hyperlink r:id="rId198" w:history="1">
        <w:r w:rsidR="00E70D46" w:rsidRPr="009033DD">
          <w:rPr>
            <w:rStyle w:val="Hyperlink"/>
            <w:color w:val="auto"/>
          </w:rPr>
          <w:t>Welcome to Vico Homes | Vico Homes</w:t>
        </w:r>
      </w:hyperlink>
    </w:p>
    <w:p w14:paraId="1C52AEFE" w14:textId="77777777" w:rsidR="00CD65BC" w:rsidRPr="00FD76BB" w:rsidRDefault="00CD65BC" w:rsidP="0002114A">
      <w:pPr>
        <w:pStyle w:val="Default"/>
        <w:spacing w:after="120"/>
        <w:rPr>
          <w:b/>
          <w:bCs/>
          <w:color w:val="FF0000"/>
          <w:sz w:val="22"/>
          <w:szCs w:val="22"/>
        </w:rPr>
      </w:pPr>
    </w:p>
    <w:p w14:paraId="2B100896" w14:textId="77777777" w:rsidR="00451B1F" w:rsidRPr="00FD76BB" w:rsidRDefault="00451B1F" w:rsidP="00451B1F">
      <w:pPr>
        <w:pStyle w:val="Default"/>
        <w:rPr>
          <w:b/>
          <w:bCs/>
          <w:color w:val="FF0000"/>
        </w:rPr>
      </w:pPr>
      <w:r w:rsidRPr="00FD76BB">
        <w:rPr>
          <w:b/>
          <w:bCs/>
          <w:color w:val="FF0000"/>
        </w:rPr>
        <w:t>Other useful services;</w:t>
      </w:r>
      <w:r w:rsidR="00583C7C" w:rsidRPr="00FD76BB">
        <w:rPr>
          <w:b/>
          <w:bCs/>
          <w:color w:val="FF0000"/>
        </w:rPr>
        <w:t xml:space="preserve"> (fill in your contacts)</w:t>
      </w:r>
    </w:p>
    <w:p w14:paraId="212632D1" w14:textId="77777777" w:rsidR="00EC7242" w:rsidRPr="00FD76BB" w:rsidRDefault="00EC7242" w:rsidP="00EC7242">
      <w:pPr>
        <w:pStyle w:val="Default"/>
        <w:rPr>
          <w:b/>
          <w:bCs/>
          <w:color w:val="FF0000"/>
        </w:rPr>
      </w:pPr>
      <w:r w:rsidRPr="00FD76BB">
        <w:rPr>
          <w:b/>
          <w:bCs/>
          <w:color w:val="FF0000"/>
        </w:rPr>
        <w:t>School nurse</w:t>
      </w:r>
    </w:p>
    <w:p w14:paraId="51784AF9" w14:textId="77777777" w:rsidR="00EC7242" w:rsidRPr="00FD76BB" w:rsidRDefault="00EC7242" w:rsidP="00EC7242">
      <w:pPr>
        <w:pStyle w:val="Default"/>
        <w:rPr>
          <w:b/>
          <w:bCs/>
          <w:color w:val="FF0000"/>
        </w:rPr>
      </w:pPr>
      <w:r w:rsidRPr="00FD76BB">
        <w:rPr>
          <w:b/>
          <w:bCs/>
          <w:color w:val="FF0000"/>
        </w:rPr>
        <w:t>Education welfare officer</w:t>
      </w:r>
    </w:p>
    <w:p w14:paraId="0EE12480" w14:textId="77777777" w:rsidR="009A3FD0" w:rsidRPr="00FD76BB" w:rsidRDefault="00EC7242" w:rsidP="0090415B">
      <w:pPr>
        <w:pStyle w:val="Default"/>
        <w:rPr>
          <w:b/>
          <w:bCs/>
          <w:color w:val="FF0000"/>
        </w:rPr>
      </w:pPr>
      <w:r w:rsidRPr="00FD76BB">
        <w:rPr>
          <w:b/>
          <w:bCs/>
          <w:color w:val="FF0000"/>
        </w:rPr>
        <w:t>Education psychologist</w:t>
      </w:r>
    </w:p>
    <w:p w14:paraId="6E420782" w14:textId="77777777" w:rsidR="008217EC" w:rsidRPr="00FD76BB" w:rsidRDefault="008217EC" w:rsidP="0090415B">
      <w:pPr>
        <w:pStyle w:val="Default"/>
        <w:rPr>
          <w:b/>
          <w:bCs/>
          <w:color w:val="FF0000"/>
        </w:rPr>
      </w:pPr>
      <w:r w:rsidRPr="00FD76BB">
        <w:rPr>
          <w:b/>
          <w:bCs/>
          <w:color w:val="FF0000"/>
        </w:rPr>
        <w:t>SEN team worker</w:t>
      </w:r>
    </w:p>
    <w:p w14:paraId="7626EB3A" w14:textId="77777777" w:rsidR="00AA568B" w:rsidRPr="00FD76BB" w:rsidRDefault="00AA568B" w:rsidP="0090415B">
      <w:pPr>
        <w:pStyle w:val="Default"/>
        <w:rPr>
          <w:b/>
          <w:bCs/>
          <w:color w:val="FF0000"/>
        </w:rPr>
      </w:pPr>
      <w:r w:rsidRPr="00FD76BB">
        <w:rPr>
          <w:b/>
          <w:bCs/>
          <w:color w:val="FF0000"/>
        </w:rPr>
        <w:t xml:space="preserve">Spectrum RSE </w:t>
      </w:r>
    </w:p>
    <w:p w14:paraId="4E1B0A94" w14:textId="77777777" w:rsidR="00EC7242" w:rsidRPr="00FD76BB" w:rsidRDefault="00EC7242" w:rsidP="0090415B">
      <w:pPr>
        <w:pStyle w:val="Default"/>
        <w:rPr>
          <w:b/>
          <w:bCs/>
          <w:color w:val="FF0000"/>
          <w:sz w:val="22"/>
          <w:szCs w:val="22"/>
        </w:rPr>
      </w:pPr>
    </w:p>
    <w:p w14:paraId="7E71A900" w14:textId="77777777" w:rsidR="001D51D8" w:rsidRPr="00FD76BB" w:rsidRDefault="001D51D8" w:rsidP="00451B1F">
      <w:pPr>
        <w:pStyle w:val="Default"/>
        <w:rPr>
          <w:b/>
          <w:bCs/>
          <w:color w:val="auto"/>
          <w:sz w:val="22"/>
          <w:szCs w:val="22"/>
        </w:rPr>
      </w:pPr>
    </w:p>
    <w:p w14:paraId="696D7203" w14:textId="77777777" w:rsidR="00451B1F" w:rsidRPr="00FD76BB" w:rsidRDefault="00451B1F" w:rsidP="00D25CE8">
      <w:pPr>
        <w:pStyle w:val="Default"/>
        <w:spacing w:after="120"/>
        <w:rPr>
          <w:b/>
          <w:bCs/>
          <w:color w:val="auto"/>
        </w:rPr>
      </w:pPr>
      <w:r w:rsidRPr="00FD76BB">
        <w:rPr>
          <w:b/>
          <w:bCs/>
          <w:color w:val="auto"/>
        </w:rPr>
        <w:t>NSPCC Helpline</w:t>
      </w:r>
      <w:r w:rsidR="00D8316D" w:rsidRPr="00FD76BB">
        <w:rPr>
          <w:b/>
          <w:bCs/>
          <w:color w:val="auto"/>
        </w:rPr>
        <w:t xml:space="preserve"> – for advice public/professionals</w:t>
      </w:r>
    </w:p>
    <w:p w14:paraId="26BBD799" w14:textId="77777777" w:rsidR="00451B1F" w:rsidRPr="00FD76BB" w:rsidRDefault="00451B1F" w:rsidP="00D25CE8">
      <w:pPr>
        <w:pStyle w:val="Default"/>
        <w:spacing w:after="120"/>
        <w:rPr>
          <w:bCs/>
          <w:color w:val="auto"/>
          <w:sz w:val="22"/>
          <w:szCs w:val="22"/>
        </w:rPr>
      </w:pPr>
      <w:r w:rsidRPr="00FD76BB">
        <w:rPr>
          <w:bCs/>
          <w:color w:val="auto"/>
          <w:sz w:val="22"/>
          <w:szCs w:val="22"/>
        </w:rPr>
        <w:t>0808 800 5000</w:t>
      </w:r>
    </w:p>
    <w:p w14:paraId="0F4AE1C0" w14:textId="77777777" w:rsidR="00451B1F" w:rsidRPr="00FD76BB" w:rsidRDefault="00451B1F" w:rsidP="00451B1F">
      <w:pPr>
        <w:pStyle w:val="Default"/>
        <w:rPr>
          <w:b/>
          <w:bCs/>
          <w:color w:val="auto"/>
          <w:sz w:val="22"/>
          <w:szCs w:val="22"/>
        </w:rPr>
      </w:pPr>
    </w:p>
    <w:p w14:paraId="46C33C12" w14:textId="77777777" w:rsidR="00451B1F" w:rsidRPr="00FD76BB" w:rsidRDefault="00451B1F" w:rsidP="00D25CE8">
      <w:pPr>
        <w:pStyle w:val="Default"/>
        <w:spacing w:after="120"/>
        <w:rPr>
          <w:b/>
          <w:bCs/>
          <w:color w:val="auto"/>
        </w:rPr>
      </w:pPr>
      <w:r w:rsidRPr="00FD76BB">
        <w:rPr>
          <w:b/>
          <w:bCs/>
          <w:color w:val="auto"/>
        </w:rPr>
        <w:t>NSPCC Whistleblowing Helpline</w:t>
      </w:r>
    </w:p>
    <w:p w14:paraId="4AE456A8" w14:textId="77777777" w:rsidR="00451B1F" w:rsidRPr="00FD76BB" w:rsidRDefault="00451B1F" w:rsidP="00D25CE8">
      <w:pPr>
        <w:pStyle w:val="Default"/>
        <w:spacing w:after="120"/>
        <w:rPr>
          <w:lang w:val="en"/>
        </w:rPr>
      </w:pPr>
      <w:r w:rsidRPr="00FD76BB">
        <w:rPr>
          <w:lang w:val="en"/>
        </w:rPr>
        <w:t>0800 028 0285</w:t>
      </w:r>
    </w:p>
    <w:p w14:paraId="34DD35E3" w14:textId="77777777" w:rsidR="0078313C" w:rsidRPr="00FD76BB" w:rsidRDefault="0078313C" w:rsidP="00D25CE8">
      <w:pPr>
        <w:pStyle w:val="Default"/>
        <w:spacing w:after="120"/>
        <w:rPr>
          <w:lang w:val="en"/>
        </w:rPr>
      </w:pPr>
    </w:p>
    <w:p w14:paraId="25690A8D" w14:textId="77777777" w:rsidR="0078313C" w:rsidRPr="00FD76BB" w:rsidRDefault="0078313C" w:rsidP="00D25CE8">
      <w:pPr>
        <w:pStyle w:val="Default"/>
        <w:spacing w:after="120"/>
        <w:rPr>
          <w:b/>
          <w:lang w:val="en"/>
        </w:rPr>
      </w:pPr>
      <w:r w:rsidRPr="00FD76BB">
        <w:rPr>
          <w:b/>
          <w:lang w:val="en"/>
        </w:rPr>
        <w:t>NSPCC Report Abuse in Education</w:t>
      </w:r>
    </w:p>
    <w:p w14:paraId="49C688D5" w14:textId="77777777" w:rsidR="0078313C" w:rsidRDefault="0078313C" w:rsidP="00D25CE8">
      <w:pPr>
        <w:pStyle w:val="Default"/>
        <w:spacing w:after="120"/>
        <w:rPr>
          <w:lang w:val="en"/>
        </w:rPr>
      </w:pPr>
      <w:r w:rsidRPr="00FD76BB">
        <w:rPr>
          <w:lang w:val="en"/>
        </w:rPr>
        <w:t>0800 136 663</w:t>
      </w:r>
    </w:p>
    <w:p w14:paraId="607C2367" w14:textId="77777777" w:rsidR="000B5C19" w:rsidRDefault="000B5C19" w:rsidP="00D25CE8">
      <w:pPr>
        <w:pStyle w:val="Default"/>
        <w:spacing w:after="120"/>
        <w:rPr>
          <w:lang w:val="en"/>
        </w:rPr>
      </w:pPr>
    </w:p>
    <w:p w14:paraId="1566FFF6" w14:textId="77777777" w:rsidR="000B5C19" w:rsidRPr="00394A96" w:rsidRDefault="009D7152" w:rsidP="00D25CE8">
      <w:pPr>
        <w:pStyle w:val="Default"/>
        <w:spacing w:after="120"/>
        <w:rPr>
          <w:b/>
          <w:bCs/>
          <w:sz w:val="22"/>
          <w:szCs w:val="22"/>
        </w:rPr>
      </w:pPr>
      <w:hyperlink r:id="rId199" w:history="1">
        <w:r w:rsidR="000B5C19" w:rsidRPr="00394A96">
          <w:rPr>
            <w:rStyle w:val="Hyperlink"/>
            <w:color w:val="000000"/>
          </w:rPr>
          <w:t>NSPCC dedicated helplines | NSPCC</w:t>
        </w:r>
      </w:hyperlink>
      <w:r w:rsidR="000B5C19" w:rsidRPr="00394A96">
        <w:t xml:space="preserve"> – FGM/ Gangs/ Radicalisation/ Talk Relationships</w:t>
      </w:r>
    </w:p>
    <w:p w14:paraId="2B76362B" w14:textId="77777777" w:rsidR="009A3FD0" w:rsidRPr="00FD76BB" w:rsidRDefault="009A3FD0" w:rsidP="0090415B">
      <w:pPr>
        <w:pStyle w:val="Default"/>
        <w:rPr>
          <w:b/>
          <w:bCs/>
          <w:color w:val="auto"/>
          <w:sz w:val="22"/>
          <w:szCs w:val="22"/>
        </w:rPr>
      </w:pPr>
    </w:p>
    <w:p w14:paraId="7108D321" w14:textId="77777777" w:rsidR="000671B4" w:rsidRPr="00FD76BB" w:rsidRDefault="000671B4" w:rsidP="00D25CE8">
      <w:pPr>
        <w:pStyle w:val="Default"/>
        <w:spacing w:after="120"/>
        <w:rPr>
          <w:b/>
          <w:bCs/>
          <w:color w:val="auto"/>
        </w:rPr>
      </w:pPr>
      <w:r w:rsidRPr="00FD76BB">
        <w:rPr>
          <w:b/>
          <w:bCs/>
          <w:color w:val="auto"/>
        </w:rPr>
        <w:t xml:space="preserve">Counter </w:t>
      </w:r>
      <w:r w:rsidR="00F9463B" w:rsidRPr="00FD76BB">
        <w:rPr>
          <w:b/>
          <w:bCs/>
          <w:color w:val="auto"/>
        </w:rPr>
        <w:t>Terrorism</w:t>
      </w:r>
      <w:r w:rsidRPr="00FD76BB">
        <w:rPr>
          <w:b/>
          <w:bCs/>
          <w:color w:val="auto"/>
        </w:rPr>
        <w:t xml:space="preserve"> helpline</w:t>
      </w:r>
    </w:p>
    <w:p w14:paraId="7A988C13" w14:textId="77777777" w:rsidR="000671B4" w:rsidRPr="00FD76BB" w:rsidRDefault="00F9463B" w:rsidP="00D25CE8">
      <w:pPr>
        <w:pStyle w:val="Default"/>
        <w:spacing w:after="120"/>
        <w:rPr>
          <w:bCs/>
          <w:color w:val="auto"/>
          <w:sz w:val="22"/>
          <w:szCs w:val="22"/>
        </w:rPr>
      </w:pPr>
      <w:r w:rsidRPr="00FD76BB">
        <w:rPr>
          <w:bCs/>
          <w:color w:val="auto"/>
          <w:sz w:val="22"/>
          <w:szCs w:val="22"/>
        </w:rPr>
        <w:t>0800 789 321</w:t>
      </w:r>
    </w:p>
    <w:p w14:paraId="4942B51B" w14:textId="77777777" w:rsidR="00003579" w:rsidRPr="00FD76BB" w:rsidRDefault="00003579" w:rsidP="0090415B">
      <w:pPr>
        <w:pStyle w:val="Default"/>
        <w:rPr>
          <w:b/>
          <w:bCs/>
          <w:color w:val="auto"/>
          <w:sz w:val="22"/>
          <w:szCs w:val="22"/>
        </w:rPr>
      </w:pPr>
    </w:p>
    <w:p w14:paraId="1F2A9E8F" w14:textId="77777777" w:rsidR="00003579" w:rsidRPr="00FD76BB" w:rsidRDefault="00003579" w:rsidP="00D25CE8">
      <w:pPr>
        <w:pStyle w:val="Default"/>
        <w:spacing w:after="120"/>
        <w:rPr>
          <w:b/>
          <w:bCs/>
          <w:color w:val="auto"/>
        </w:rPr>
      </w:pPr>
      <w:r w:rsidRPr="00FD76BB">
        <w:rPr>
          <w:b/>
          <w:bCs/>
          <w:color w:val="auto"/>
        </w:rPr>
        <w:t>Forced Marriage Unit</w:t>
      </w:r>
    </w:p>
    <w:p w14:paraId="41118DF2" w14:textId="77777777" w:rsidR="00D25CE8" w:rsidRPr="00FD76BB" w:rsidRDefault="00003579" w:rsidP="00D25CE8">
      <w:pPr>
        <w:pStyle w:val="Default"/>
        <w:spacing w:after="120"/>
        <w:rPr>
          <w:bCs/>
          <w:color w:val="auto"/>
          <w:sz w:val="22"/>
          <w:szCs w:val="22"/>
        </w:rPr>
      </w:pPr>
      <w:r w:rsidRPr="00FD76BB">
        <w:rPr>
          <w:bCs/>
          <w:color w:val="auto"/>
          <w:sz w:val="22"/>
          <w:szCs w:val="22"/>
        </w:rPr>
        <w:t xml:space="preserve">020 7008 0151  </w:t>
      </w:r>
    </w:p>
    <w:p w14:paraId="597F4704" w14:textId="77777777" w:rsidR="00654BDE" w:rsidRDefault="009D7152" w:rsidP="00D25CE8">
      <w:pPr>
        <w:pStyle w:val="Default"/>
        <w:spacing w:after="120"/>
        <w:rPr>
          <w:bCs/>
          <w:color w:val="auto"/>
          <w:sz w:val="22"/>
          <w:szCs w:val="22"/>
        </w:rPr>
      </w:pPr>
      <w:hyperlink r:id="rId200" w:history="1">
        <w:r w:rsidR="00654BDE" w:rsidRPr="00FC7B5F">
          <w:rPr>
            <w:rStyle w:val="Hyperlink"/>
            <w:bCs/>
            <w:sz w:val="22"/>
            <w:szCs w:val="22"/>
          </w:rPr>
          <w:t>fmu@fco.gov.uk</w:t>
        </w:r>
      </w:hyperlink>
    </w:p>
    <w:p w14:paraId="02D456F3" w14:textId="77777777" w:rsidR="00654BDE" w:rsidRDefault="00654BDE" w:rsidP="00D25CE8">
      <w:pPr>
        <w:pStyle w:val="Default"/>
        <w:spacing w:after="120"/>
        <w:rPr>
          <w:bCs/>
          <w:color w:val="auto"/>
          <w:sz w:val="22"/>
          <w:szCs w:val="22"/>
        </w:rPr>
      </w:pPr>
    </w:p>
    <w:p w14:paraId="27184A5F" w14:textId="77777777" w:rsidR="00654BDE" w:rsidRPr="00394A96" w:rsidRDefault="00654BDE" w:rsidP="00D25CE8">
      <w:pPr>
        <w:pStyle w:val="Default"/>
        <w:spacing w:after="120"/>
        <w:rPr>
          <w:bCs/>
          <w:sz w:val="22"/>
          <w:szCs w:val="22"/>
        </w:rPr>
      </w:pPr>
      <w:r w:rsidRPr="00394A96">
        <w:rPr>
          <w:bCs/>
          <w:sz w:val="22"/>
          <w:szCs w:val="22"/>
        </w:rPr>
        <w:t>Karma Nirvana – charity working to end honour based abuse in UK</w:t>
      </w:r>
    </w:p>
    <w:p w14:paraId="69E9EACA" w14:textId="77777777" w:rsidR="00654BDE" w:rsidRPr="00394A96" w:rsidRDefault="009D7152" w:rsidP="00D25CE8">
      <w:pPr>
        <w:pStyle w:val="Default"/>
        <w:spacing w:after="120"/>
        <w:rPr>
          <w:bCs/>
          <w:sz w:val="22"/>
          <w:szCs w:val="22"/>
        </w:rPr>
      </w:pPr>
      <w:hyperlink r:id="rId201" w:history="1">
        <w:r w:rsidR="00654BDE" w:rsidRPr="00394A96">
          <w:rPr>
            <w:rStyle w:val="Hyperlink"/>
            <w:color w:val="000000"/>
          </w:rPr>
          <w:t>Karma Nirvana</w:t>
        </w:r>
      </w:hyperlink>
    </w:p>
    <w:p w14:paraId="4DE134C7" w14:textId="77777777" w:rsidR="00F9463B" w:rsidRPr="00FD76BB" w:rsidRDefault="00F9463B" w:rsidP="0090415B">
      <w:pPr>
        <w:pStyle w:val="Default"/>
        <w:rPr>
          <w:b/>
          <w:bCs/>
          <w:color w:val="auto"/>
          <w:sz w:val="22"/>
          <w:szCs w:val="22"/>
        </w:rPr>
      </w:pPr>
    </w:p>
    <w:p w14:paraId="53B297A0" w14:textId="77777777" w:rsidR="005A6030" w:rsidRPr="00FD76BB" w:rsidRDefault="005A6030" w:rsidP="00D25CE8">
      <w:pPr>
        <w:pStyle w:val="Default"/>
        <w:spacing w:after="120"/>
        <w:rPr>
          <w:b/>
          <w:bCs/>
          <w:color w:val="auto"/>
        </w:rPr>
      </w:pPr>
      <w:r w:rsidRPr="00FD76BB">
        <w:rPr>
          <w:b/>
          <w:bCs/>
          <w:color w:val="auto"/>
        </w:rPr>
        <w:lastRenderedPageBreak/>
        <w:t>National Association People Abused in Childhood NAPAC</w:t>
      </w:r>
    </w:p>
    <w:p w14:paraId="056FAD18" w14:textId="77777777" w:rsidR="00F21747" w:rsidRPr="00FD76BB" w:rsidRDefault="00F21747" w:rsidP="00D25CE8">
      <w:pPr>
        <w:pStyle w:val="Default"/>
        <w:spacing w:after="120"/>
        <w:rPr>
          <w:bCs/>
          <w:color w:val="auto"/>
          <w:sz w:val="22"/>
          <w:szCs w:val="22"/>
        </w:rPr>
      </w:pPr>
      <w:r w:rsidRPr="00FD76BB">
        <w:rPr>
          <w:bCs/>
          <w:color w:val="auto"/>
          <w:sz w:val="22"/>
          <w:szCs w:val="22"/>
        </w:rPr>
        <w:t>0808 801 0331</w:t>
      </w:r>
    </w:p>
    <w:p w14:paraId="28502EA3" w14:textId="77777777" w:rsidR="005A6030" w:rsidRDefault="009D7152" w:rsidP="00D25CE8">
      <w:pPr>
        <w:pStyle w:val="Default"/>
        <w:spacing w:after="120"/>
      </w:pPr>
      <w:hyperlink r:id="rId202" w:history="1">
        <w:r w:rsidR="0021399B" w:rsidRPr="00FD76BB">
          <w:rPr>
            <w:rStyle w:val="Hyperlink"/>
            <w:rFonts w:ascii="Calibri" w:eastAsia="Calibri" w:hAnsi="Calibri" w:cs="Times New Roman"/>
            <w:b/>
            <w:u w:val="none"/>
            <w:lang w:eastAsia="en-US"/>
          </w:rPr>
          <w:t>NAPAC – Supporting Recovery From Childhood Abuse</w:t>
        </w:r>
      </w:hyperlink>
    </w:p>
    <w:p w14:paraId="00A1488B" w14:textId="77777777" w:rsidR="005E6BED" w:rsidRDefault="005E6BED" w:rsidP="00D25CE8">
      <w:pPr>
        <w:pStyle w:val="Default"/>
        <w:spacing w:after="120"/>
      </w:pPr>
    </w:p>
    <w:p w14:paraId="3639F767" w14:textId="0DCD62C5" w:rsidR="005E6BED" w:rsidRDefault="005E6BED" w:rsidP="00D25CE8">
      <w:pPr>
        <w:pStyle w:val="Default"/>
        <w:spacing w:after="120"/>
        <w:rPr>
          <w:color w:val="4EA72E"/>
        </w:rPr>
      </w:pPr>
      <w:r>
        <w:rPr>
          <w:color w:val="4EA72E"/>
        </w:rPr>
        <w:t>Child sexual abuse support services national</w:t>
      </w:r>
    </w:p>
    <w:p w14:paraId="303D9D26" w14:textId="3BDD55C9" w:rsidR="005E6BED" w:rsidRDefault="009D7152" w:rsidP="00D25CE8">
      <w:pPr>
        <w:pStyle w:val="Default"/>
        <w:spacing w:after="120"/>
        <w:rPr>
          <w:rStyle w:val="Hyperlink"/>
          <w:rFonts w:ascii="Calibri" w:eastAsia="Calibri" w:hAnsi="Calibri" w:cs="Times New Roman"/>
          <w:b/>
          <w:color w:val="4EA72E"/>
          <w:u w:val="none"/>
          <w:lang w:eastAsia="en-US"/>
        </w:rPr>
      </w:pPr>
      <w:hyperlink r:id="rId203" w:history="1">
        <w:r w:rsidR="005E6BED">
          <w:rPr>
            <w:rStyle w:val="Hyperlink"/>
            <w:rFonts w:ascii="Calibri" w:eastAsia="Calibri" w:hAnsi="Calibri" w:cs="Times New Roman"/>
            <w:b/>
            <w:color w:val="4EA72E"/>
            <w:lang w:eastAsia="en-US"/>
          </w:rPr>
          <w:t>Get support | CSA Centre</w:t>
        </w:r>
      </w:hyperlink>
    </w:p>
    <w:p w14:paraId="2719F08B" w14:textId="77777777" w:rsidR="00EC7242" w:rsidRPr="00FD76BB" w:rsidRDefault="00EC7242">
      <w:pPr>
        <w:pStyle w:val="Default"/>
        <w:rPr>
          <w:b/>
          <w:bCs/>
          <w:color w:val="auto"/>
          <w:sz w:val="22"/>
          <w:szCs w:val="22"/>
        </w:rPr>
      </w:pPr>
    </w:p>
    <w:p w14:paraId="292DC95B" w14:textId="77777777" w:rsidR="005A6030" w:rsidRPr="00FD76BB" w:rsidRDefault="005A6030" w:rsidP="00D25CE8">
      <w:pPr>
        <w:pStyle w:val="Default"/>
        <w:spacing w:after="120"/>
        <w:rPr>
          <w:b/>
          <w:bCs/>
          <w:color w:val="auto"/>
        </w:rPr>
      </w:pPr>
      <w:r w:rsidRPr="00FD76BB">
        <w:rPr>
          <w:b/>
          <w:bCs/>
          <w:color w:val="auto"/>
        </w:rPr>
        <w:t>Stop It Now</w:t>
      </w:r>
    </w:p>
    <w:p w14:paraId="5C927F20" w14:textId="77777777" w:rsidR="005A6030" w:rsidRPr="00FD76BB" w:rsidRDefault="005A6030" w:rsidP="00D25CE8">
      <w:pPr>
        <w:pStyle w:val="Default"/>
        <w:spacing w:after="120"/>
        <w:rPr>
          <w:bCs/>
          <w:color w:val="auto"/>
          <w:sz w:val="22"/>
          <w:szCs w:val="22"/>
        </w:rPr>
      </w:pPr>
      <w:r w:rsidRPr="00FD76BB">
        <w:rPr>
          <w:bCs/>
          <w:color w:val="auto"/>
          <w:sz w:val="22"/>
          <w:szCs w:val="22"/>
        </w:rPr>
        <w:t>Leading charity working in the field of sexual abuse. Also provides support for people who are worried about their own thoughts or behaviour towards children.</w:t>
      </w:r>
    </w:p>
    <w:p w14:paraId="7B23CB02" w14:textId="77777777" w:rsidR="00F21747" w:rsidRPr="00FD76BB" w:rsidRDefault="00F21747" w:rsidP="00D25CE8">
      <w:pPr>
        <w:pStyle w:val="Default"/>
        <w:spacing w:after="120"/>
        <w:rPr>
          <w:bCs/>
          <w:color w:val="auto"/>
          <w:sz w:val="22"/>
          <w:szCs w:val="22"/>
        </w:rPr>
      </w:pPr>
      <w:r w:rsidRPr="00FD76BB">
        <w:rPr>
          <w:bCs/>
          <w:color w:val="auto"/>
          <w:sz w:val="22"/>
          <w:szCs w:val="22"/>
        </w:rPr>
        <w:t>0808 1000 900</w:t>
      </w:r>
    </w:p>
    <w:p w14:paraId="27300A82" w14:textId="77777777" w:rsidR="005A6030" w:rsidRPr="00FD76BB" w:rsidRDefault="009D7152" w:rsidP="00D25CE8">
      <w:pPr>
        <w:pStyle w:val="Default"/>
        <w:spacing w:after="120"/>
        <w:rPr>
          <w:rStyle w:val="Hyperlink"/>
          <w:rFonts w:ascii="Calibri" w:eastAsia="Calibri" w:hAnsi="Calibri" w:cs="Times New Roman"/>
          <w:b/>
          <w:u w:val="none"/>
          <w:lang w:eastAsia="en-US"/>
        </w:rPr>
      </w:pPr>
      <w:hyperlink r:id="rId204" w:history="1">
        <w:r w:rsidR="0021399B" w:rsidRPr="00FD76BB">
          <w:rPr>
            <w:rStyle w:val="Hyperlink"/>
            <w:rFonts w:ascii="Calibri" w:eastAsia="Calibri" w:hAnsi="Calibri" w:cs="Times New Roman"/>
            <w:b/>
            <w:u w:val="none"/>
            <w:lang w:eastAsia="en-US"/>
          </w:rPr>
          <w:t>Stop It Now! UK and Ireland | Preventing child sexual abuse</w:t>
        </w:r>
      </w:hyperlink>
    </w:p>
    <w:p w14:paraId="790FDD96" w14:textId="77777777" w:rsidR="005A6030" w:rsidRPr="00FD76BB" w:rsidRDefault="005A6030">
      <w:pPr>
        <w:pStyle w:val="Default"/>
        <w:rPr>
          <w:b/>
          <w:bCs/>
          <w:color w:val="auto"/>
          <w:sz w:val="22"/>
          <w:szCs w:val="22"/>
        </w:rPr>
      </w:pPr>
    </w:p>
    <w:p w14:paraId="70B4C4D1" w14:textId="77777777" w:rsidR="00583C7C" w:rsidRPr="00FD76BB" w:rsidRDefault="00583C7C" w:rsidP="00583C7C">
      <w:pPr>
        <w:rPr>
          <w:rFonts w:ascii="Arial" w:hAnsi="Arial" w:cs="Arial"/>
          <w:b/>
          <w:sz w:val="24"/>
          <w:szCs w:val="24"/>
        </w:rPr>
      </w:pPr>
      <w:r w:rsidRPr="00FD76BB">
        <w:rPr>
          <w:rFonts w:ascii="Arial" w:hAnsi="Arial" w:cs="Arial"/>
          <w:b/>
          <w:sz w:val="24"/>
          <w:szCs w:val="24"/>
        </w:rPr>
        <w:t xml:space="preserve">Professional Online Safety </w:t>
      </w:r>
      <w:r w:rsidR="00D8316D" w:rsidRPr="00FD76BB">
        <w:rPr>
          <w:rFonts w:ascii="Arial" w:hAnsi="Arial" w:cs="Arial"/>
          <w:b/>
          <w:sz w:val="24"/>
          <w:szCs w:val="24"/>
        </w:rPr>
        <w:t>H</w:t>
      </w:r>
      <w:r w:rsidRPr="00FD76BB">
        <w:rPr>
          <w:rFonts w:ascii="Arial" w:hAnsi="Arial" w:cs="Arial"/>
          <w:b/>
          <w:sz w:val="24"/>
          <w:szCs w:val="24"/>
        </w:rPr>
        <w:t>elpline</w:t>
      </w:r>
    </w:p>
    <w:p w14:paraId="61EF738B" w14:textId="77777777" w:rsidR="00583C7C" w:rsidRPr="00FD76BB" w:rsidRDefault="009D7152" w:rsidP="00583C7C">
      <w:pPr>
        <w:rPr>
          <w:rFonts w:ascii="Arial" w:hAnsi="Arial" w:cs="Arial"/>
        </w:rPr>
      </w:pPr>
      <w:hyperlink r:id="rId205" w:history="1">
        <w:r w:rsidR="000B5C19">
          <w:rPr>
            <w:rStyle w:val="Hyperlink"/>
          </w:rPr>
          <w:t>Professionals Online Safety Helpline - UK Safer Internet Centre</w:t>
        </w:r>
      </w:hyperlink>
      <w:r w:rsidR="000B5C19">
        <w:t xml:space="preserve">  </w:t>
      </w:r>
      <w:r w:rsidR="00583C7C" w:rsidRPr="00FD76BB">
        <w:rPr>
          <w:rFonts w:ascii="Arial" w:hAnsi="Arial" w:cs="Arial"/>
        </w:rPr>
        <w:t>0844 3814772</w:t>
      </w:r>
    </w:p>
    <w:p w14:paraId="3A3091CF" w14:textId="77777777" w:rsidR="006B6C90" w:rsidRPr="00FD76BB" w:rsidRDefault="006B6C90" w:rsidP="00583C7C">
      <w:pPr>
        <w:rPr>
          <w:rFonts w:ascii="Arial" w:hAnsi="Arial" w:cs="Arial"/>
          <w:b/>
          <w:bCs/>
          <w:sz w:val="24"/>
          <w:szCs w:val="24"/>
        </w:rPr>
      </w:pPr>
      <w:r w:rsidRPr="00FD76BB">
        <w:rPr>
          <w:rFonts w:ascii="Arial" w:hAnsi="Arial" w:cs="Arial"/>
          <w:b/>
          <w:bCs/>
          <w:sz w:val="24"/>
          <w:szCs w:val="24"/>
        </w:rPr>
        <w:t>National Services – Domestic Abuse</w:t>
      </w:r>
    </w:p>
    <w:p w14:paraId="745684C4" w14:textId="77777777" w:rsidR="006B6C90" w:rsidRDefault="009D7152" w:rsidP="006517BD">
      <w:pPr>
        <w:pStyle w:val="Default"/>
        <w:spacing w:after="120"/>
        <w:rPr>
          <w:rStyle w:val="Hyperlink"/>
          <w:rFonts w:ascii="Calibri" w:eastAsia="Calibri" w:hAnsi="Calibri" w:cs="Times New Roman"/>
          <w:b/>
          <w:u w:val="none"/>
          <w:lang w:eastAsia="en-US"/>
        </w:rPr>
      </w:pPr>
      <w:hyperlink r:id="rId206" w:history="1">
        <w:r w:rsidR="006B6C90" w:rsidRPr="00FD76BB">
          <w:rPr>
            <w:rStyle w:val="Hyperlink"/>
            <w:rFonts w:ascii="Calibri" w:eastAsia="Calibri" w:hAnsi="Calibri" w:cs="Times New Roman"/>
            <w:b/>
            <w:u w:val="none"/>
            <w:lang w:eastAsia="en-US"/>
          </w:rPr>
          <w:t>Domestic Violence &amp; Abuse · Emergency Injunction Service (ncdv.org.uk)</w:t>
        </w:r>
      </w:hyperlink>
    </w:p>
    <w:p w14:paraId="363059DA" w14:textId="77777777" w:rsidR="00654BDE" w:rsidRPr="00394A96" w:rsidRDefault="00654BDE" w:rsidP="006517BD">
      <w:pPr>
        <w:pStyle w:val="Default"/>
        <w:spacing w:after="120"/>
        <w:rPr>
          <w:rStyle w:val="Hyperlink"/>
          <w:rFonts w:ascii="Calibri" w:eastAsia="Calibri" w:hAnsi="Calibri" w:cs="Times New Roman"/>
          <w:b/>
          <w:color w:val="000000"/>
          <w:u w:val="none"/>
          <w:lang w:eastAsia="en-US"/>
        </w:rPr>
      </w:pPr>
    </w:p>
    <w:p w14:paraId="77F3C367" w14:textId="77777777" w:rsidR="00654BDE" w:rsidRPr="00394A96" w:rsidRDefault="00654BDE" w:rsidP="006517BD">
      <w:pPr>
        <w:pStyle w:val="Default"/>
        <w:spacing w:after="120"/>
        <w:rPr>
          <w:rStyle w:val="Hyperlink"/>
          <w:rFonts w:ascii="Calibri" w:eastAsia="Calibri" w:hAnsi="Calibri" w:cs="Times New Roman"/>
          <w:b/>
          <w:color w:val="000000"/>
          <w:u w:val="none"/>
          <w:lang w:eastAsia="en-US"/>
        </w:rPr>
      </w:pPr>
      <w:r w:rsidRPr="00394A96">
        <w:rPr>
          <w:rStyle w:val="Hyperlink"/>
          <w:rFonts w:ascii="Calibri" w:eastAsia="Calibri" w:hAnsi="Calibri" w:cs="Times New Roman"/>
          <w:b/>
          <w:color w:val="000000"/>
          <w:u w:val="none"/>
          <w:lang w:eastAsia="en-US"/>
        </w:rPr>
        <w:t>CPOMs training videos;</w:t>
      </w:r>
    </w:p>
    <w:p w14:paraId="5D9C43FF" w14:textId="77777777" w:rsidR="00654BDE" w:rsidRPr="00394A96" w:rsidRDefault="009D7152" w:rsidP="006517BD">
      <w:pPr>
        <w:pStyle w:val="Default"/>
        <w:spacing w:after="120"/>
        <w:rPr>
          <w:rStyle w:val="Hyperlink"/>
          <w:rFonts w:ascii="Calibri" w:eastAsia="Calibri" w:hAnsi="Calibri" w:cs="Times New Roman"/>
          <w:b/>
          <w:color w:val="000000"/>
          <w:u w:val="none"/>
          <w:lang w:eastAsia="en-US"/>
        </w:rPr>
      </w:pPr>
      <w:hyperlink r:id="rId207" w:history="1">
        <w:r w:rsidR="00654BDE" w:rsidRPr="00394A96">
          <w:rPr>
            <w:rStyle w:val="Hyperlink"/>
            <w:color w:val="000000"/>
          </w:rPr>
          <w:t>Home (site.com)</w:t>
        </w:r>
      </w:hyperlink>
    </w:p>
    <w:sectPr w:rsidR="00654BDE" w:rsidRPr="00394A96" w:rsidSect="00684E65">
      <w:headerReference w:type="even" r:id="rId208"/>
      <w:headerReference w:type="default" r:id="rId209"/>
      <w:headerReference w:type="first" r:id="rId210"/>
      <w:type w:val="continuous"/>
      <w:pgSz w:w="11906" w:h="16838"/>
      <w:pgMar w:top="720" w:right="720" w:bottom="720" w:left="720" w:header="284" w:footer="0" w:gutter="0"/>
      <w:cols w:space="708"/>
      <w:docGrid w:linePitch="360"/>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endnote w:type="separator" w:id="-1">
    <w:p w14:paraId="23A78B72" w14:textId="77777777" w:rsidR="00796BF8" w:rsidRDefault="00796BF8" w:rsidP="003476EA">
      <w:pPr>
        <w:spacing w:after="0" w:line="240" w:lineRule="auto"/>
      </w:pPr>
      <w:r>
        <w:separator/>
      </w:r>
    </w:p>
  </w:endnote>
  <w:endnote w:type="continuationSeparator" w:id="0">
    <w:p w14:paraId="479F1332" w14:textId="77777777" w:rsidR="00796BF8" w:rsidRDefault="00796BF8" w:rsidP="003476EA">
      <w:pPr>
        <w:spacing w:after="0" w:line="240" w:lineRule="auto"/>
      </w:pPr>
      <w:r>
        <w:continuationSeparator/>
      </w: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Arial">
    <w:panose1 w:val="020B0604020202020204"/>
    <w:charset w:val="00"/>
    <w:family w:val="swiss"/>
    <w:pitch w:val="variable"/>
    <w:sig w:usb0="E0002EFF" w:usb1="C000785B" w:usb2="00000009" w:usb3="00000000" w:csb0="000001FF" w:csb1="00000000"/>
  </w:font>
  <w:font w:name="Calibri">
    <w:panose1 w:val="020F0502020204030204"/>
    <w:charset w:val="00"/>
    <w:family w:val="swiss"/>
    <w:pitch w:val="variable"/>
    <w:sig w:usb0="E4002EFF" w:usb1="C200247B" w:usb2="00000009" w:usb3="00000000" w:csb0="000001FF" w:csb1="00000000"/>
  </w:font>
  <w:font w:name="Cambria">
    <w:panose1 w:val="02040503050406030204"/>
    <w:charset w:val="00"/>
    <w:family w:val="roman"/>
    <w:pitch w:val="variable"/>
    <w:sig w:usb0="E00002FF" w:usb1="400004FF" w:usb2="00000000" w:usb3="00000000" w:csb0="0000019F" w:csb1="00000000"/>
  </w:font>
  <w:font w:name="Tahoma">
    <w:panose1 w:val="020B0604030504040204"/>
    <w:charset w:val="00"/>
    <w:family w:val="swiss"/>
    <w:pitch w:val="variable"/>
    <w:sig w:usb0="E1002EFF" w:usb1="C000605B" w:usb2="00000029" w:usb3="00000000" w:csb0="000101FF" w:csb1="00000000"/>
  </w:font>
  <w:font w:name="MS Mincho">
    <w:altName w:val="ＭＳ 明朝"/>
    <w:panose1 w:val="02020609040205080304"/>
    <w:charset w:val="80"/>
    <w:family w:val="modern"/>
    <w:pitch w:val="fixed"/>
    <w:sig w:usb0="E00002FF" w:usb1="6AC7FDFB" w:usb2="08000012" w:usb3="00000000" w:csb0="0002009F" w:csb1="00000000"/>
  </w:font>
  <w:font w:name="HelveticaNeueLT Std Lt">
    <w:altName w:val="Arial"/>
    <w:panose1 w:val="00000000000000000000"/>
    <w:charset w:val="00"/>
    <w:family w:val="swiss"/>
    <w:notTrueType/>
    <w:pitch w:val="default"/>
    <w:sig w:usb0="00000003" w:usb1="00000000" w:usb2="00000000" w:usb3="00000000" w:csb0="00000001" w:csb1="00000000"/>
  </w:font>
  <w:font w:name="TT15Ft00">
    <w:altName w:val="Calibri"/>
    <w:panose1 w:val="00000000000000000000"/>
    <w:charset w:val="00"/>
    <w:family w:val="auto"/>
    <w:notTrueType/>
    <w:pitch w:val="default"/>
    <w:sig w:usb0="00000003" w:usb1="00000000" w:usb2="00000000" w:usb3="00000000" w:csb0="00000001" w:csb1="00000000"/>
  </w:font>
  <w:font w:name="Helvetica">
    <w:panose1 w:val="020B0604020202020204"/>
    <w:charset w:val="00"/>
    <w:family w:val="swiss"/>
    <w:pitch w:val="variable"/>
    <w:sig w:usb0="20002A87" w:usb1="00000000" w:usb2="00000000" w:usb3="00000000" w:csb0="000001FF" w:csb1="00000000"/>
  </w:font>
  <w:font w:name="Aptos Display">
    <w:charset w:val="00"/>
    <w:family w:val="swiss"/>
    <w:pitch w:val="variable"/>
    <w:sig w:usb0="20000287" w:usb1="00000003" w:usb2="00000000" w:usb3="00000000" w:csb0="0000019F" w:csb1="00000000"/>
  </w:font>
  <w:font w:name="Aptos">
    <w:altName w:val="Calibri"/>
    <w:charset w:val="00"/>
    <w:family w:val="swiss"/>
    <w:pitch w:val="variable"/>
    <w:sig w:usb0="20000287" w:usb1="00000003" w:usb2="00000000" w:usb3="00000000" w:csb0="0000019F"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29F6D313" w14:textId="77777777" w:rsidR="0085427B" w:rsidRDefault="0085427B">
    <w:pPr>
      <w:pStyle w:val="Footer"/>
      <w:jc w:val="right"/>
    </w:pPr>
    <w:r>
      <w:fldChar w:fldCharType="begin"/>
    </w:r>
    <w:r>
      <w:instrText xml:space="preserve"> PAGE   \* MERGEFORMAT </w:instrText>
    </w:r>
    <w:r>
      <w:fldChar w:fldCharType="separate"/>
    </w:r>
    <w:r w:rsidR="00E83305">
      <w:rPr>
        <w:noProof/>
      </w:rPr>
      <w:t>1</w:t>
    </w:r>
    <w:r>
      <w:rPr>
        <w:noProof/>
      </w:rPr>
      <w:fldChar w:fldCharType="end"/>
    </w:r>
  </w:p>
  <w:p w14:paraId="7D0C40DD" w14:textId="77777777" w:rsidR="008217EC" w:rsidRDefault="008217EC">
    <w:pPr>
      <w:pStyle w:val="Footer"/>
    </w:pPr>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footnote w:type="separator" w:id="-1">
    <w:p w14:paraId="631FD4B7" w14:textId="77777777" w:rsidR="00796BF8" w:rsidRDefault="00796BF8" w:rsidP="003476EA">
      <w:pPr>
        <w:spacing w:after="0" w:line="240" w:lineRule="auto"/>
      </w:pPr>
      <w:r>
        <w:separator/>
      </w:r>
    </w:p>
  </w:footnote>
  <w:footnote w:type="continuationSeparator" w:id="0">
    <w:p w14:paraId="734C75B3" w14:textId="77777777" w:rsidR="00796BF8" w:rsidRDefault="00796BF8" w:rsidP="003476EA">
      <w:pPr>
        <w:spacing w:after="0" w:line="240" w:lineRule="auto"/>
      </w:pPr>
      <w:r>
        <w:continuationSeparator/>
      </w:r>
    </w:p>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4643635B" w14:textId="37E5D7BD" w:rsidR="008217EC" w:rsidRDefault="009D7152">
    <w:pPr>
      <w:pStyle w:val="Header"/>
    </w:pPr>
    <w:r>
      <w:rPr>
        <w:noProof/>
        <w:lang w:val="en-US"/>
      </w:rPr>
      <w:pict w14:anchorId="54D8B131">
        <v:shapetype id="_x0000_t136" coordsize="21600,21600" o:spt="136" adj="10800" path="m@7,l@8,m@5,21600l@6,21600e">
          <v:formulas>
            <v:f eqn="sum #0 0 10800"/>
            <v:f eqn="prod #0 2 1"/>
            <v:f eqn="sum 21600 0 @1"/>
            <v:f eqn="sum 0 0 @2"/>
            <v:f eqn="sum 21600 0 @3"/>
            <v:f eqn="if @0 @3 0"/>
            <v:f eqn="if @0 21600 @1"/>
            <v:f eqn="if @0 0 @2"/>
            <v:f eqn="if @0 @4 21600"/>
            <v:f eqn="mid @5 @6"/>
            <v:f eqn="mid @8 @5"/>
            <v:f eqn="mid @7 @8"/>
            <v:f eqn="mid @6 @7"/>
            <v:f eqn="sum @6 0 @5"/>
          </v:formulas>
          <v:path textpathok="t" o:connecttype="custom" o:connectlocs="@9,0;@10,10800;@11,21600;@12,10800" o:connectangles="270,180,90,0"/>
          <v:textpath on="t" fitshape="t"/>
          <v:handles>
            <v:h position="#0,bottomRight" xrange="6629,14971"/>
          </v:handles>
          <o:lock v:ext="edit" text="t" shapetype="t"/>
        </v:shapetype>
        <v:shape id="PowerPlusWaterMarkObject357922611" o:spid="_x0000_s2058" type="#_x0000_t136" style="position:absolute;margin-left:0;margin-top:0;width:461.85pt;height:197.95pt;rotation:315;z-index:-251658752;mso-position-horizontal:center;mso-position-horizontal-relative:margin;mso-position-vertical:center;mso-position-vertical-relative:margin" o:allowincell="f" fillcolor="silver" stroked="f">
          <v:fill opacity=".5"/>
          <v:textpath style="font-family:&quot;Calibri&quot;;font-size:1pt" string="SAMPLE"/>
          <w10:wrap anchorx="margin" anchory="margin"/>
        </v:shape>
      </w:pict>
    </w:r>
    <w:r w:rsidR="00AF5D90">
      <w:t xml:space="preserve">V1 </w:t>
    </w:r>
    <w:r w:rsidR="00AF5D90" w:rsidRPr="00C05E54">
      <w:rPr>
        <w:color w:val="00B050"/>
      </w:rPr>
      <w:t xml:space="preserve">changes </w:t>
    </w:r>
    <w:r w:rsidR="00BF03A1">
      <w:rPr>
        <w:color w:val="00B050"/>
      </w:rPr>
      <w:t xml:space="preserve">or significant changes in wording are </w:t>
    </w:r>
    <w:r w:rsidR="00AF5D90" w:rsidRPr="00C05E54">
      <w:rPr>
        <w:color w:val="00B050"/>
      </w:rPr>
      <w:t>marked in Green except updates to KCSIE year</w:t>
    </w:r>
    <w:r w:rsidR="00F62E28">
      <w:rPr>
        <w:color w:val="00B050"/>
      </w:rPr>
      <w:t xml:space="preserve"> </w:t>
    </w:r>
  </w:p>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37C5FA55" w14:textId="39EF9B89" w:rsidR="005859AA" w:rsidRDefault="005859AA">
    <w:pPr>
      <w:pStyle w:val="Header"/>
    </w:pPr>
    <w:r>
      <w:t>D. Birdsall Aug 26</w:t>
    </w:r>
  </w:p>
</w:hdr>
</file>

<file path=word/header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4A38F581" w14:textId="77777777" w:rsidR="008217EC" w:rsidRDefault="008217EC">
    <w:pPr>
      <w:pStyle w:val="Header"/>
    </w:pPr>
  </w:p>
</w:hdr>
</file>

<file path=word/header4.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5A3A8A17" w14:textId="77777777" w:rsidR="008217EC" w:rsidRDefault="008217EC">
    <w:pPr>
      <w:pStyle w:val="Header"/>
    </w:pPr>
  </w:p>
  <w:p w14:paraId="12D06D60" w14:textId="77777777" w:rsidR="008217EC" w:rsidRDefault="008217EC">
    <w:pPr>
      <w:pStyle w:val="Header"/>
    </w:pPr>
  </w:p>
</w:hdr>
</file>

<file path=word/header5.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711D6F55" w14:textId="77777777" w:rsidR="008217EC" w:rsidRDefault="008217EC">
    <w:pPr>
      <w:pStyle w:val="Header"/>
    </w:pPr>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abstractNum w:abstractNumId="0" w15:restartNumberingAfterBreak="0">
    <w:nsid w:val="07475F4E"/>
    <w:multiLevelType w:val="hybridMultilevel"/>
    <w:tmpl w:val="2E2EE1D8"/>
    <w:lvl w:ilvl="0" w:tplc="08090001">
      <w:start w:val="1"/>
      <w:numFmt w:val="bullet"/>
      <w:lvlText w:val=""/>
      <w:lvlJc w:val="left"/>
      <w:pPr>
        <w:ind w:left="360" w:hanging="360"/>
      </w:pPr>
      <w:rPr>
        <w:rFonts w:ascii="Symbol" w:hAnsi="Symbol" w:hint="default"/>
      </w:rPr>
    </w:lvl>
    <w:lvl w:ilvl="1" w:tplc="08090003" w:tentative="1">
      <w:start w:val="1"/>
      <w:numFmt w:val="bullet"/>
      <w:lvlText w:val="o"/>
      <w:lvlJc w:val="left"/>
      <w:pPr>
        <w:ind w:left="1080" w:hanging="360"/>
      </w:pPr>
      <w:rPr>
        <w:rFonts w:ascii="Courier New" w:hAnsi="Courier New" w:cs="Courier New" w:hint="default"/>
      </w:rPr>
    </w:lvl>
    <w:lvl w:ilvl="2" w:tplc="08090005" w:tentative="1">
      <w:start w:val="1"/>
      <w:numFmt w:val="bullet"/>
      <w:lvlText w:val=""/>
      <w:lvlJc w:val="left"/>
      <w:pPr>
        <w:ind w:left="1800" w:hanging="360"/>
      </w:pPr>
      <w:rPr>
        <w:rFonts w:ascii="Wingdings" w:hAnsi="Wingdings" w:hint="default"/>
      </w:rPr>
    </w:lvl>
    <w:lvl w:ilvl="3" w:tplc="08090001" w:tentative="1">
      <w:start w:val="1"/>
      <w:numFmt w:val="bullet"/>
      <w:lvlText w:val=""/>
      <w:lvlJc w:val="left"/>
      <w:pPr>
        <w:ind w:left="2520" w:hanging="360"/>
      </w:pPr>
      <w:rPr>
        <w:rFonts w:ascii="Symbol" w:hAnsi="Symbol" w:hint="default"/>
      </w:rPr>
    </w:lvl>
    <w:lvl w:ilvl="4" w:tplc="08090003" w:tentative="1">
      <w:start w:val="1"/>
      <w:numFmt w:val="bullet"/>
      <w:lvlText w:val="o"/>
      <w:lvlJc w:val="left"/>
      <w:pPr>
        <w:ind w:left="3240" w:hanging="360"/>
      </w:pPr>
      <w:rPr>
        <w:rFonts w:ascii="Courier New" w:hAnsi="Courier New" w:cs="Courier New" w:hint="default"/>
      </w:rPr>
    </w:lvl>
    <w:lvl w:ilvl="5" w:tplc="08090005" w:tentative="1">
      <w:start w:val="1"/>
      <w:numFmt w:val="bullet"/>
      <w:lvlText w:val=""/>
      <w:lvlJc w:val="left"/>
      <w:pPr>
        <w:ind w:left="3960" w:hanging="360"/>
      </w:pPr>
      <w:rPr>
        <w:rFonts w:ascii="Wingdings" w:hAnsi="Wingdings" w:hint="default"/>
      </w:rPr>
    </w:lvl>
    <w:lvl w:ilvl="6" w:tplc="08090001" w:tentative="1">
      <w:start w:val="1"/>
      <w:numFmt w:val="bullet"/>
      <w:lvlText w:val=""/>
      <w:lvlJc w:val="left"/>
      <w:pPr>
        <w:ind w:left="4680" w:hanging="360"/>
      </w:pPr>
      <w:rPr>
        <w:rFonts w:ascii="Symbol" w:hAnsi="Symbol" w:hint="default"/>
      </w:rPr>
    </w:lvl>
    <w:lvl w:ilvl="7" w:tplc="08090003" w:tentative="1">
      <w:start w:val="1"/>
      <w:numFmt w:val="bullet"/>
      <w:lvlText w:val="o"/>
      <w:lvlJc w:val="left"/>
      <w:pPr>
        <w:ind w:left="5400" w:hanging="360"/>
      </w:pPr>
      <w:rPr>
        <w:rFonts w:ascii="Courier New" w:hAnsi="Courier New" w:cs="Courier New" w:hint="default"/>
      </w:rPr>
    </w:lvl>
    <w:lvl w:ilvl="8" w:tplc="08090005" w:tentative="1">
      <w:start w:val="1"/>
      <w:numFmt w:val="bullet"/>
      <w:lvlText w:val=""/>
      <w:lvlJc w:val="left"/>
      <w:pPr>
        <w:ind w:left="6120" w:hanging="360"/>
      </w:pPr>
      <w:rPr>
        <w:rFonts w:ascii="Wingdings" w:hAnsi="Wingdings" w:hint="default"/>
      </w:rPr>
    </w:lvl>
  </w:abstractNum>
  <w:abstractNum w:abstractNumId="1" w15:restartNumberingAfterBreak="0">
    <w:nsid w:val="076F50B9"/>
    <w:multiLevelType w:val="hybridMultilevel"/>
    <w:tmpl w:val="CC44F27E"/>
    <w:lvl w:ilvl="0" w:tplc="08090001">
      <w:start w:val="1"/>
      <w:numFmt w:val="bullet"/>
      <w:lvlText w:val=""/>
      <w:lvlJc w:val="left"/>
      <w:pPr>
        <w:ind w:left="360" w:hanging="360"/>
      </w:pPr>
      <w:rPr>
        <w:rFonts w:ascii="Symbol" w:hAnsi="Symbol" w:hint="default"/>
      </w:rPr>
    </w:lvl>
    <w:lvl w:ilvl="1" w:tplc="08090003" w:tentative="1">
      <w:start w:val="1"/>
      <w:numFmt w:val="bullet"/>
      <w:lvlText w:val="o"/>
      <w:lvlJc w:val="left"/>
      <w:pPr>
        <w:ind w:left="1080" w:hanging="360"/>
      </w:pPr>
      <w:rPr>
        <w:rFonts w:ascii="Courier New" w:hAnsi="Courier New" w:cs="Courier New" w:hint="default"/>
      </w:rPr>
    </w:lvl>
    <w:lvl w:ilvl="2" w:tplc="08090005" w:tentative="1">
      <w:start w:val="1"/>
      <w:numFmt w:val="bullet"/>
      <w:lvlText w:val=""/>
      <w:lvlJc w:val="left"/>
      <w:pPr>
        <w:ind w:left="1800" w:hanging="360"/>
      </w:pPr>
      <w:rPr>
        <w:rFonts w:ascii="Wingdings" w:hAnsi="Wingdings" w:hint="default"/>
      </w:rPr>
    </w:lvl>
    <w:lvl w:ilvl="3" w:tplc="08090001" w:tentative="1">
      <w:start w:val="1"/>
      <w:numFmt w:val="bullet"/>
      <w:lvlText w:val=""/>
      <w:lvlJc w:val="left"/>
      <w:pPr>
        <w:ind w:left="2520" w:hanging="360"/>
      </w:pPr>
      <w:rPr>
        <w:rFonts w:ascii="Symbol" w:hAnsi="Symbol" w:hint="default"/>
      </w:rPr>
    </w:lvl>
    <w:lvl w:ilvl="4" w:tplc="08090003" w:tentative="1">
      <w:start w:val="1"/>
      <w:numFmt w:val="bullet"/>
      <w:lvlText w:val="o"/>
      <w:lvlJc w:val="left"/>
      <w:pPr>
        <w:ind w:left="3240" w:hanging="360"/>
      </w:pPr>
      <w:rPr>
        <w:rFonts w:ascii="Courier New" w:hAnsi="Courier New" w:cs="Courier New" w:hint="default"/>
      </w:rPr>
    </w:lvl>
    <w:lvl w:ilvl="5" w:tplc="08090005" w:tentative="1">
      <w:start w:val="1"/>
      <w:numFmt w:val="bullet"/>
      <w:lvlText w:val=""/>
      <w:lvlJc w:val="left"/>
      <w:pPr>
        <w:ind w:left="3960" w:hanging="360"/>
      </w:pPr>
      <w:rPr>
        <w:rFonts w:ascii="Wingdings" w:hAnsi="Wingdings" w:hint="default"/>
      </w:rPr>
    </w:lvl>
    <w:lvl w:ilvl="6" w:tplc="08090001" w:tentative="1">
      <w:start w:val="1"/>
      <w:numFmt w:val="bullet"/>
      <w:lvlText w:val=""/>
      <w:lvlJc w:val="left"/>
      <w:pPr>
        <w:ind w:left="4680" w:hanging="360"/>
      </w:pPr>
      <w:rPr>
        <w:rFonts w:ascii="Symbol" w:hAnsi="Symbol" w:hint="default"/>
      </w:rPr>
    </w:lvl>
    <w:lvl w:ilvl="7" w:tplc="08090003" w:tentative="1">
      <w:start w:val="1"/>
      <w:numFmt w:val="bullet"/>
      <w:lvlText w:val="o"/>
      <w:lvlJc w:val="left"/>
      <w:pPr>
        <w:ind w:left="5400" w:hanging="360"/>
      </w:pPr>
      <w:rPr>
        <w:rFonts w:ascii="Courier New" w:hAnsi="Courier New" w:cs="Courier New" w:hint="default"/>
      </w:rPr>
    </w:lvl>
    <w:lvl w:ilvl="8" w:tplc="08090005" w:tentative="1">
      <w:start w:val="1"/>
      <w:numFmt w:val="bullet"/>
      <w:lvlText w:val=""/>
      <w:lvlJc w:val="left"/>
      <w:pPr>
        <w:ind w:left="6120" w:hanging="360"/>
      </w:pPr>
      <w:rPr>
        <w:rFonts w:ascii="Wingdings" w:hAnsi="Wingdings" w:hint="default"/>
      </w:rPr>
    </w:lvl>
  </w:abstractNum>
  <w:abstractNum w:abstractNumId="2" w15:restartNumberingAfterBreak="0">
    <w:nsid w:val="07DD483B"/>
    <w:multiLevelType w:val="hybridMultilevel"/>
    <w:tmpl w:val="F126FF60"/>
    <w:lvl w:ilvl="0" w:tplc="08090001">
      <w:start w:val="1"/>
      <w:numFmt w:val="bullet"/>
      <w:lvlText w:val=""/>
      <w:lvlJc w:val="left"/>
      <w:pPr>
        <w:ind w:left="720" w:hanging="360"/>
      </w:pPr>
      <w:rPr>
        <w:rFonts w:ascii="Symbol" w:hAnsi="Symbo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3" w15:restartNumberingAfterBreak="0">
    <w:nsid w:val="08BE205C"/>
    <w:multiLevelType w:val="hybridMultilevel"/>
    <w:tmpl w:val="5916306E"/>
    <w:lvl w:ilvl="0" w:tplc="2E745DCC">
      <w:start w:val="20"/>
      <w:numFmt w:val="bullet"/>
      <w:lvlText w:val="•"/>
      <w:lvlJc w:val="left"/>
      <w:pPr>
        <w:ind w:left="720" w:hanging="360"/>
      </w:pPr>
      <w:rPr>
        <w:rFonts w:ascii="Arial" w:eastAsia="Times New Roman" w:hAnsi="Arial" w:cs="Aria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4" w15:restartNumberingAfterBreak="0">
    <w:nsid w:val="09540ECB"/>
    <w:multiLevelType w:val="multilevel"/>
    <w:tmpl w:val="833407EA"/>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5" w15:restartNumberingAfterBreak="0">
    <w:nsid w:val="0E254195"/>
    <w:multiLevelType w:val="hybridMultilevel"/>
    <w:tmpl w:val="6D90AE26"/>
    <w:lvl w:ilvl="0" w:tplc="08090001">
      <w:start w:val="1"/>
      <w:numFmt w:val="bullet"/>
      <w:lvlText w:val=""/>
      <w:lvlJc w:val="left"/>
      <w:pPr>
        <w:ind w:left="720" w:hanging="360"/>
      </w:pPr>
      <w:rPr>
        <w:rFonts w:ascii="Symbol" w:hAnsi="Symbo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6" w15:restartNumberingAfterBreak="0">
    <w:nsid w:val="0EEB0D5F"/>
    <w:multiLevelType w:val="multilevel"/>
    <w:tmpl w:val="27CC29D4"/>
    <w:lvl w:ilvl="0">
      <w:start w:val="1"/>
      <w:numFmt w:val="decimal"/>
      <w:pStyle w:val="DfESOutNumbered1"/>
      <w:lvlText w:val="%1."/>
      <w:lvlJc w:val="left"/>
      <w:pPr>
        <w:tabs>
          <w:tab w:val="num" w:pos="5681"/>
        </w:tabs>
        <w:ind w:left="4961" w:firstLine="0"/>
      </w:pPr>
      <w:rPr>
        <w:b w:val="0"/>
        <w:bCs/>
        <w:strike w:val="0"/>
        <w:dstrike w:val="0"/>
        <w:color w:val="auto"/>
        <w:sz w:val="24"/>
        <w:szCs w:val="24"/>
        <w:u w:val="none"/>
        <w:effect w:val="none"/>
      </w:rPr>
    </w:lvl>
    <w:lvl w:ilvl="1">
      <w:start w:val="1"/>
      <w:numFmt w:val="decimal"/>
      <w:lvlText w:val="%1.%2."/>
      <w:lvlJc w:val="left"/>
      <w:pPr>
        <w:tabs>
          <w:tab w:val="num" w:pos="1440"/>
        </w:tabs>
        <w:ind w:left="1440" w:hanging="720"/>
      </w:pPr>
    </w:lvl>
    <w:lvl w:ilvl="2">
      <w:start w:val="1"/>
      <w:numFmt w:val="decimal"/>
      <w:lvlText w:val="2.1.%3"/>
      <w:lvlJc w:val="left"/>
      <w:pPr>
        <w:tabs>
          <w:tab w:val="num" w:pos="2160"/>
        </w:tabs>
        <w:ind w:left="2160" w:hanging="720"/>
      </w:pPr>
    </w:lvl>
    <w:lvl w:ilvl="3">
      <w:start w:val="1"/>
      <w:numFmt w:val="decimal"/>
      <w:lvlText w:val="%1.%2.%3.%4."/>
      <w:lvlJc w:val="left"/>
      <w:pPr>
        <w:tabs>
          <w:tab w:val="num" w:pos="3240"/>
        </w:tabs>
        <w:ind w:left="3240" w:hanging="1080"/>
      </w:pPr>
    </w:lvl>
    <w:lvl w:ilvl="4">
      <w:start w:val="1"/>
      <w:numFmt w:val="decimal"/>
      <w:lvlText w:val="%1.%2.%3.%4.%5."/>
      <w:lvlJc w:val="left"/>
      <w:pPr>
        <w:tabs>
          <w:tab w:val="num" w:pos="3960"/>
        </w:tabs>
        <w:ind w:left="3960" w:hanging="1080"/>
      </w:pPr>
    </w:lvl>
    <w:lvl w:ilvl="5">
      <w:start w:val="1"/>
      <w:numFmt w:val="decimal"/>
      <w:lvlText w:val="%1.%2.%3.%4.%5.%6."/>
      <w:lvlJc w:val="left"/>
      <w:pPr>
        <w:tabs>
          <w:tab w:val="num" w:pos="4968"/>
        </w:tabs>
        <w:ind w:left="4968" w:hanging="1368"/>
      </w:pPr>
    </w:lvl>
    <w:lvl w:ilvl="6">
      <w:start w:val="1"/>
      <w:numFmt w:val="decimal"/>
      <w:lvlText w:val="%1.%2.%3.%4.%5.%6.%7."/>
      <w:lvlJc w:val="left"/>
      <w:pPr>
        <w:tabs>
          <w:tab w:val="num" w:pos="5976"/>
        </w:tabs>
        <w:ind w:left="5976" w:hanging="1656"/>
      </w:pPr>
    </w:lvl>
    <w:lvl w:ilvl="7">
      <w:start w:val="1"/>
      <w:numFmt w:val="decimal"/>
      <w:lvlText w:val="%1.%2.%3.%4.%5.%6.%7.%8."/>
      <w:lvlJc w:val="left"/>
      <w:pPr>
        <w:tabs>
          <w:tab w:val="num" w:pos="6696"/>
        </w:tabs>
        <w:ind w:left="6696" w:hanging="1656"/>
      </w:pPr>
    </w:lvl>
    <w:lvl w:ilvl="8">
      <w:start w:val="1"/>
      <w:numFmt w:val="decimal"/>
      <w:lvlText w:val="%1.%2.%3.%4.%5.%6.%7.%8.%9."/>
      <w:lvlJc w:val="left"/>
      <w:pPr>
        <w:tabs>
          <w:tab w:val="num" w:pos="7560"/>
        </w:tabs>
        <w:ind w:left="7560" w:hanging="1800"/>
      </w:pPr>
    </w:lvl>
  </w:abstractNum>
  <w:abstractNum w:abstractNumId="7" w15:restartNumberingAfterBreak="0">
    <w:nsid w:val="0F804304"/>
    <w:multiLevelType w:val="hybridMultilevel"/>
    <w:tmpl w:val="7C706F32"/>
    <w:lvl w:ilvl="0" w:tplc="4AECB6F8">
      <w:start w:val="1"/>
      <w:numFmt w:val="bullet"/>
      <w:lvlText w:val="•"/>
      <w:lvlJc w:val="left"/>
      <w:pPr>
        <w:tabs>
          <w:tab w:val="num" w:pos="720"/>
        </w:tabs>
        <w:ind w:left="720" w:hanging="360"/>
      </w:pPr>
      <w:rPr>
        <w:rFonts w:ascii="Times New Roman" w:hAnsi="Times New Roman" w:hint="default"/>
      </w:rPr>
    </w:lvl>
    <w:lvl w:ilvl="1" w:tplc="C37AC338" w:tentative="1">
      <w:start w:val="1"/>
      <w:numFmt w:val="bullet"/>
      <w:lvlText w:val="•"/>
      <w:lvlJc w:val="left"/>
      <w:pPr>
        <w:tabs>
          <w:tab w:val="num" w:pos="1440"/>
        </w:tabs>
        <w:ind w:left="1440" w:hanging="360"/>
      </w:pPr>
      <w:rPr>
        <w:rFonts w:ascii="Times New Roman" w:hAnsi="Times New Roman" w:hint="default"/>
      </w:rPr>
    </w:lvl>
    <w:lvl w:ilvl="2" w:tplc="EF5C3D52" w:tentative="1">
      <w:start w:val="1"/>
      <w:numFmt w:val="bullet"/>
      <w:lvlText w:val="•"/>
      <w:lvlJc w:val="left"/>
      <w:pPr>
        <w:tabs>
          <w:tab w:val="num" w:pos="2160"/>
        </w:tabs>
        <w:ind w:left="2160" w:hanging="360"/>
      </w:pPr>
      <w:rPr>
        <w:rFonts w:ascii="Times New Roman" w:hAnsi="Times New Roman" w:hint="default"/>
      </w:rPr>
    </w:lvl>
    <w:lvl w:ilvl="3" w:tplc="E0083D5C" w:tentative="1">
      <w:start w:val="1"/>
      <w:numFmt w:val="bullet"/>
      <w:lvlText w:val="•"/>
      <w:lvlJc w:val="left"/>
      <w:pPr>
        <w:tabs>
          <w:tab w:val="num" w:pos="2880"/>
        </w:tabs>
        <w:ind w:left="2880" w:hanging="360"/>
      </w:pPr>
      <w:rPr>
        <w:rFonts w:ascii="Times New Roman" w:hAnsi="Times New Roman" w:hint="default"/>
      </w:rPr>
    </w:lvl>
    <w:lvl w:ilvl="4" w:tplc="6F220CFE" w:tentative="1">
      <w:start w:val="1"/>
      <w:numFmt w:val="bullet"/>
      <w:lvlText w:val="•"/>
      <w:lvlJc w:val="left"/>
      <w:pPr>
        <w:tabs>
          <w:tab w:val="num" w:pos="3600"/>
        </w:tabs>
        <w:ind w:left="3600" w:hanging="360"/>
      </w:pPr>
      <w:rPr>
        <w:rFonts w:ascii="Times New Roman" w:hAnsi="Times New Roman" w:hint="default"/>
      </w:rPr>
    </w:lvl>
    <w:lvl w:ilvl="5" w:tplc="ADBA476C" w:tentative="1">
      <w:start w:val="1"/>
      <w:numFmt w:val="bullet"/>
      <w:lvlText w:val="•"/>
      <w:lvlJc w:val="left"/>
      <w:pPr>
        <w:tabs>
          <w:tab w:val="num" w:pos="4320"/>
        </w:tabs>
        <w:ind w:left="4320" w:hanging="360"/>
      </w:pPr>
      <w:rPr>
        <w:rFonts w:ascii="Times New Roman" w:hAnsi="Times New Roman" w:hint="default"/>
      </w:rPr>
    </w:lvl>
    <w:lvl w:ilvl="6" w:tplc="7CAC78E0" w:tentative="1">
      <w:start w:val="1"/>
      <w:numFmt w:val="bullet"/>
      <w:lvlText w:val="•"/>
      <w:lvlJc w:val="left"/>
      <w:pPr>
        <w:tabs>
          <w:tab w:val="num" w:pos="5040"/>
        </w:tabs>
        <w:ind w:left="5040" w:hanging="360"/>
      </w:pPr>
      <w:rPr>
        <w:rFonts w:ascii="Times New Roman" w:hAnsi="Times New Roman" w:hint="default"/>
      </w:rPr>
    </w:lvl>
    <w:lvl w:ilvl="7" w:tplc="C9D8EF0E" w:tentative="1">
      <w:start w:val="1"/>
      <w:numFmt w:val="bullet"/>
      <w:lvlText w:val="•"/>
      <w:lvlJc w:val="left"/>
      <w:pPr>
        <w:tabs>
          <w:tab w:val="num" w:pos="5760"/>
        </w:tabs>
        <w:ind w:left="5760" w:hanging="360"/>
      </w:pPr>
      <w:rPr>
        <w:rFonts w:ascii="Times New Roman" w:hAnsi="Times New Roman" w:hint="default"/>
      </w:rPr>
    </w:lvl>
    <w:lvl w:ilvl="8" w:tplc="6FF0EB88" w:tentative="1">
      <w:start w:val="1"/>
      <w:numFmt w:val="bullet"/>
      <w:lvlText w:val="•"/>
      <w:lvlJc w:val="left"/>
      <w:pPr>
        <w:tabs>
          <w:tab w:val="num" w:pos="6480"/>
        </w:tabs>
        <w:ind w:left="6480" w:hanging="360"/>
      </w:pPr>
      <w:rPr>
        <w:rFonts w:ascii="Times New Roman" w:hAnsi="Times New Roman" w:hint="default"/>
      </w:rPr>
    </w:lvl>
  </w:abstractNum>
  <w:abstractNum w:abstractNumId="8" w15:restartNumberingAfterBreak="0">
    <w:nsid w:val="15C84EC2"/>
    <w:multiLevelType w:val="hybridMultilevel"/>
    <w:tmpl w:val="C414D270"/>
    <w:lvl w:ilvl="0" w:tplc="08090001">
      <w:start w:val="1"/>
      <w:numFmt w:val="bullet"/>
      <w:lvlText w:val=""/>
      <w:lvlJc w:val="left"/>
      <w:pPr>
        <w:ind w:left="360" w:hanging="360"/>
      </w:pPr>
      <w:rPr>
        <w:rFonts w:ascii="Symbol" w:hAnsi="Symbol" w:hint="default"/>
      </w:rPr>
    </w:lvl>
    <w:lvl w:ilvl="1" w:tplc="08090003" w:tentative="1">
      <w:start w:val="1"/>
      <w:numFmt w:val="bullet"/>
      <w:lvlText w:val="o"/>
      <w:lvlJc w:val="left"/>
      <w:pPr>
        <w:ind w:left="1080" w:hanging="360"/>
      </w:pPr>
      <w:rPr>
        <w:rFonts w:ascii="Courier New" w:hAnsi="Courier New" w:cs="Courier New" w:hint="default"/>
      </w:rPr>
    </w:lvl>
    <w:lvl w:ilvl="2" w:tplc="08090005" w:tentative="1">
      <w:start w:val="1"/>
      <w:numFmt w:val="bullet"/>
      <w:lvlText w:val=""/>
      <w:lvlJc w:val="left"/>
      <w:pPr>
        <w:ind w:left="1800" w:hanging="360"/>
      </w:pPr>
      <w:rPr>
        <w:rFonts w:ascii="Wingdings" w:hAnsi="Wingdings" w:hint="default"/>
      </w:rPr>
    </w:lvl>
    <w:lvl w:ilvl="3" w:tplc="08090001" w:tentative="1">
      <w:start w:val="1"/>
      <w:numFmt w:val="bullet"/>
      <w:lvlText w:val=""/>
      <w:lvlJc w:val="left"/>
      <w:pPr>
        <w:ind w:left="2520" w:hanging="360"/>
      </w:pPr>
      <w:rPr>
        <w:rFonts w:ascii="Symbol" w:hAnsi="Symbol" w:hint="default"/>
      </w:rPr>
    </w:lvl>
    <w:lvl w:ilvl="4" w:tplc="08090003" w:tentative="1">
      <w:start w:val="1"/>
      <w:numFmt w:val="bullet"/>
      <w:lvlText w:val="o"/>
      <w:lvlJc w:val="left"/>
      <w:pPr>
        <w:ind w:left="3240" w:hanging="360"/>
      </w:pPr>
      <w:rPr>
        <w:rFonts w:ascii="Courier New" w:hAnsi="Courier New" w:cs="Courier New" w:hint="default"/>
      </w:rPr>
    </w:lvl>
    <w:lvl w:ilvl="5" w:tplc="08090005" w:tentative="1">
      <w:start w:val="1"/>
      <w:numFmt w:val="bullet"/>
      <w:lvlText w:val=""/>
      <w:lvlJc w:val="left"/>
      <w:pPr>
        <w:ind w:left="3960" w:hanging="360"/>
      </w:pPr>
      <w:rPr>
        <w:rFonts w:ascii="Wingdings" w:hAnsi="Wingdings" w:hint="default"/>
      </w:rPr>
    </w:lvl>
    <w:lvl w:ilvl="6" w:tplc="08090001" w:tentative="1">
      <w:start w:val="1"/>
      <w:numFmt w:val="bullet"/>
      <w:lvlText w:val=""/>
      <w:lvlJc w:val="left"/>
      <w:pPr>
        <w:ind w:left="4680" w:hanging="360"/>
      </w:pPr>
      <w:rPr>
        <w:rFonts w:ascii="Symbol" w:hAnsi="Symbol" w:hint="default"/>
      </w:rPr>
    </w:lvl>
    <w:lvl w:ilvl="7" w:tplc="08090003" w:tentative="1">
      <w:start w:val="1"/>
      <w:numFmt w:val="bullet"/>
      <w:lvlText w:val="o"/>
      <w:lvlJc w:val="left"/>
      <w:pPr>
        <w:ind w:left="5400" w:hanging="360"/>
      </w:pPr>
      <w:rPr>
        <w:rFonts w:ascii="Courier New" w:hAnsi="Courier New" w:cs="Courier New" w:hint="default"/>
      </w:rPr>
    </w:lvl>
    <w:lvl w:ilvl="8" w:tplc="08090005" w:tentative="1">
      <w:start w:val="1"/>
      <w:numFmt w:val="bullet"/>
      <w:lvlText w:val=""/>
      <w:lvlJc w:val="left"/>
      <w:pPr>
        <w:ind w:left="6120" w:hanging="360"/>
      </w:pPr>
      <w:rPr>
        <w:rFonts w:ascii="Wingdings" w:hAnsi="Wingdings" w:hint="default"/>
      </w:rPr>
    </w:lvl>
  </w:abstractNum>
  <w:abstractNum w:abstractNumId="9" w15:restartNumberingAfterBreak="0">
    <w:nsid w:val="20E9336B"/>
    <w:multiLevelType w:val="hybridMultilevel"/>
    <w:tmpl w:val="85FA3FC8"/>
    <w:lvl w:ilvl="0" w:tplc="79785440">
      <w:start w:val="1"/>
      <w:numFmt w:val="bullet"/>
      <w:lvlText w:val=""/>
      <w:lvlJc w:val="left"/>
      <w:pPr>
        <w:ind w:left="360" w:hanging="360"/>
      </w:pPr>
      <w:rPr>
        <w:rFonts w:ascii="Symbol" w:hAnsi="Symbol" w:hint="default"/>
        <w:color w:val="4C9D2F"/>
      </w:rPr>
    </w:lvl>
    <w:lvl w:ilvl="1" w:tplc="04090003">
      <w:start w:val="1"/>
      <w:numFmt w:val="bullet"/>
      <w:lvlText w:val="o"/>
      <w:lvlJc w:val="left"/>
      <w:pPr>
        <w:ind w:left="1080" w:hanging="360"/>
      </w:pPr>
      <w:rPr>
        <w:rFonts w:ascii="Courier New" w:hAnsi="Courier New" w:cs="Courier New" w:hint="default"/>
      </w:rPr>
    </w:lvl>
    <w:lvl w:ilvl="2" w:tplc="04090005">
      <w:start w:val="1"/>
      <w:numFmt w:val="bullet"/>
      <w:lvlText w:val=""/>
      <w:lvlJc w:val="left"/>
      <w:pPr>
        <w:ind w:left="1800" w:hanging="360"/>
      </w:pPr>
      <w:rPr>
        <w:rFonts w:ascii="Wingdings" w:hAnsi="Wingdings" w:hint="default"/>
      </w:rPr>
    </w:lvl>
    <w:lvl w:ilvl="3" w:tplc="04090001">
      <w:start w:val="1"/>
      <w:numFmt w:val="bullet"/>
      <w:lvlText w:val=""/>
      <w:lvlJc w:val="left"/>
      <w:pPr>
        <w:ind w:left="2520" w:hanging="360"/>
      </w:pPr>
      <w:rPr>
        <w:rFonts w:ascii="Symbol" w:hAnsi="Symbol" w:hint="default"/>
      </w:rPr>
    </w:lvl>
    <w:lvl w:ilvl="4" w:tplc="04090003">
      <w:start w:val="1"/>
      <w:numFmt w:val="bullet"/>
      <w:lvlText w:val="o"/>
      <w:lvlJc w:val="left"/>
      <w:pPr>
        <w:ind w:left="3240" w:hanging="360"/>
      </w:pPr>
      <w:rPr>
        <w:rFonts w:ascii="Courier New" w:hAnsi="Courier New" w:cs="Courier New" w:hint="default"/>
      </w:rPr>
    </w:lvl>
    <w:lvl w:ilvl="5" w:tplc="04090005">
      <w:start w:val="1"/>
      <w:numFmt w:val="bullet"/>
      <w:lvlText w:val=""/>
      <w:lvlJc w:val="left"/>
      <w:pPr>
        <w:ind w:left="3960" w:hanging="360"/>
      </w:pPr>
      <w:rPr>
        <w:rFonts w:ascii="Wingdings" w:hAnsi="Wingdings" w:hint="default"/>
      </w:rPr>
    </w:lvl>
    <w:lvl w:ilvl="6" w:tplc="04090001">
      <w:start w:val="1"/>
      <w:numFmt w:val="bullet"/>
      <w:lvlText w:val=""/>
      <w:lvlJc w:val="left"/>
      <w:pPr>
        <w:ind w:left="4680" w:hanging="360"/>
      </w:pPr>
      <w:rPr>
        <w:rFonts w:ascii="Symbol" w:hAnsi="Symbol" w:hint="default"/>
      </w:rPr>
    </w:lvl>
    <w:lvl w:ilvl="7" w:tplc="04090003">
      <w:start w:val="1"/>
      <w:numFmt w:val="bullet"/>
      <w:lvlText w:val="o"/>
      <w:lvlJc w:val="left"/>
      <w:pPr>
        <w:ind w:left="5400" w:hanging="360"/>
      </w:pPr>
      <w:rPr>
        <w:rFonts w:ascii="Courier New" w:hAnsi="Courier New" w:cs="Courier New" w:hint="default"/>
      </w:rPr>
    </w:lvl>
    <w:lvl w:ilvl="8" w:tplc="04090005">
      <w:start w:val="1"/>
      <w:numFmt w:val="bullet"/>
      <w:lvlText w:val=""/>
      <w:lvlJc w:val="left"/>
      <w:pPr>
        <w:ind w:left="6120" w:hanging="360"/>
      </w:pPr>
      <w:rPr>
        <w:rFonts w:ascii="Wingdings" w:hAnsi="Wingdings" w:hint="default"/>
      </w:rPr>
    </w:lvl>
  </w:abstractNum>
  <w:abstractNum w:abstractNumId="10" w15:restartNumberingAfterBreak="0">
    <w:nsid w:val="28172889"/>
    <w:multiLevelType w:val="hybridMultilevel"/>
    <w:tmpl w:val="A9CEF61A"/>
    <w:lvl w:ilvl="0" w:tplc="08090001">
      <w:start w:val="1"/>
      <w:numFmt w:val="bullet"/>
      <w:lvlText w:val=""/>
      <w:lvlJc w:val="left"/>
      <w:pPr>
        <w:ind w:left="720" w:hanging="360"/>
      </w:pPr>
      <w:rPr>
        <w:rFonts w:ascii="Symbol" w:hAnsi="Symbo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11" w15:restartNumberingAfterBreak="0">
    <w:nsid w:val="2C0C730D"/>
    <w:multiLevelType w:val="hybridMultilevel"/>
    <w:tmpl w:val="9C1A210A"/>
    <w:lvl w:ilvl="0" w:tplc="08090001">
      <w:start w:val="1"/>
      <w:numFmt w:val="bullet"/>
      <w:lvlText w:val=""/>
      <w:lvlJc w:val="left"/>
      <w:pPr>
        <w:ind w:left="720" w:hanging="360"/>
      </w:pPr>
      <w:rPr>
        <w:rFonts w:ascii="Symbol" w:hAnsi="Symbol" w:hint="default"/>
      </w:rPr>
    </w:lvl>
    <w:lvl w:ilvl="1" w:tplc="08090003">
      <w:start w:val="1"/>
      <w:numFmt w:val="bullet"/>
      <w:lvlText w:val="o"/>
      <w:lvlJc w:val="left"/>
      <w:pPr>
        <w:ind w:left="1440" w:hanging="360"/>
      </w:pPr>
      <w:rPr>
        <w:rFonts w:ascii="Courier New" w:hAnsi="Courier New" w:cs="Courier New" w:hint="default"/>
      </w:rPr>
    </w:lvl>
    <w:lvl w:ilvl="2" w:tplc="08090005">
      <w:start w:val="1"/>
      <w:numFmt w:val="bullet"/>
      <w:lvlText w:val=""/>
      <w:lvlJc w:val="left"/>
      <w:pPr>
        <w:ind w:left="2160" w:hanging="360"/>
      </w:pPr>
      <w:rPr>
        <w:rFonts w:ascii="Wingdings" w:hAnsi="Wingdings" w:hint="default"/>
      </w:rPr>
    </w:lvl>
    <w:lvl w:ilvl="3" w:tplc="08090001">
      <w:start w:val="1"/>
      <w:numFmt w:val="bullet"/>
      <w:lvlText w:val=""/>
      <w:lvlJc w:val="left"/>
      <w:pPr>
        <w:ind w:left="2880" w:hanging="360"/>
      </w:pPr>
      <w:rPr>
        <w:rFonts w:ascii="Symbol" w:hAnsi="Symbol" w:hint="default"/>
      </w:rPr>
    </w:lvl>
    <w:lvl w:ilvl="4" w:tplc="08090003">
      <w:start w:val="1"/>
      <w:numFmt w:val="bullet"/>
      <w:lvlText w:val="o"/>
      <w:lvlJc w:val="left"/>
      <w:pPr>
        <w:ind w:left="3600" w:hanging="360"/>
      </w:pPr>
      <w:rPr>
        <w:rFonts w:ascii="Courier New" w:hAnsi="Courier New" w:cs="Courier New" w:hint="default"/>
      </w:rPr>
    </w:lvl>
    <w:lvl w:ilvl="5" w:tplc="08090005">
      <w:start w:val="1"/>
      <w:numFmt w:val="bullet"/>
      <w:lvlText w:val=""/>
      <w:lvlJc w:val="left"/>
      <w:pPr>
        <w:ind w:left="4320" w:hanging="360"/>
      </w:pPr>
      <w:rPr>
        <w:rFonts w:ascii="Wingdings" w:hAnsi="Wingdings" w:hint="default"/>
      </w:rPr>
    </w:lvl>
    <w:lvl w:ilvl="6" w:tplc="08090001">
      <w:start w:val="1"/>
      <w:numFmt w:val="bullet"/>
      <w:lvlText w:val=""/>
      <w:lvlJc w:val="left"/>
      <w:pPr>
        <w:ind w:left="5040" w:hanging="360"/>
      </w:pPr>
      <w:rPr>
        <w:rFonts w:ascii="Symbol" w:hAnsi="Symbol" w:hint="default"/>
      </w:rPr>
    </w:lvl>
    <w:lvl w:ilvl="7" w:tplc="08090003">
      <w:start w:val="1"/>
      <w:numFmt w:val="bullet"/>
      <w:lvlText w:val="o"/>
      <w:lvlJc w:val="left"/>
      <w:pPr>
        <w:ind w:left="5760" w:hanging="360"/>
      </w:pPr>
      <w:rPr>
        <w:rFonts w:ascii="Courier New" w:hAnsi="Courier New" w:cs="Courier New" w:hint="default"/>
      </w:rPr>
    </w:lvl>
    <w:lvl w:ilvl="8" w:tplc="08090005">
      <w:start w:val="1"/>
      <w:numFmt w:val="bullet"/>
      <w:lvlText w:val=""/>
      <w:lvlJc w:val="left"/>
      <w:pPr>
        <w:ind w:left="6480" w:hanging="360"/>
      </w:pPr>
      <w:rPr>
        <w:rFonts w:ascii="Wingdings" w:hAnsi="Wingdings" w:hint="default"/>
      </w:rPr>
    </w:lvl>
  </w:abstractNum>
  <w:abstractNum w:abstractNumId="12" w15:restartNumberingAfterBreak="0">
    <w:nsid w:val="2CEB01F4"/>
    <w:multiLevelType w:val="hybridMultilevel"/>
    <w:tmpl w:val="1C4AABCA"/>
    <w:lvl w:ilvl="0" w:tplc="04090001">
      <w:start w:val="1"/>
      <w:numFmt w:val="bullet"/>
      <w:lvlText w:val=""/>
      <w:lvlJc w:val="left"/>
      <w:pPr>
        <w:ind w:left="360" w:hanging="360"/>
      </w:pPr>
      <w:rPr>
        <w:rFonts w:ascii="Symbol" w:hAnsi="Symbol" w:hint="default"/>
      </w:rPr>
    </w:lvl>
    <w:lvl w:ilvl="1" w:tplc="04090003">
      <w:start w:val="1"/>
      <w:numFmt w:val="bullet"/>
      <w:lvlText w:val="o"/>
      <w:lvlJc w:val="left"/>
      <w:pPr>
        <w:ind w:left="1080" w:hanging="360"/>
      </w:pPr>
      <w:rPr>
        <w:rFonts w:ascii="Courier New" w:hAnsi="Courier New" w:cs="Courier New" w:hint="default"/>
      </w:rPr>
    </w:lvl>
    <w:lvl w:ilvl="2" w:tplc="04090005">
      <w:start w:val="1"/>
      <w:numFmt w:val="bullet"/>
      <w:lvlText w:val=""/>
      <w:lvlJc w:val="left"/>
      <w:pPr>
        <w:ind w:left="1800" w:hanging="360"/>
      </w:pPr>
      <w:rPr>
        <w:rFonts w:ascii="Wingdings" w:hAnsi="Wingdings" w:hint="default"/>
      </w:rPr>
    </w:lvl>
    <w:lvl w:ilvl="3" w:tplc="04090001">
      <w:start w:val="1"/>
      <w:numFmt w:val="bullet"/>
      <w:lvlText w:val=""/>
      <w:lvlJc w:val="left"/>
      <w:pPr>
        <w:ind w:left="2520" w:hanging="360"/>
      </w:pPr>
      <w:rPr>
        <w:rFonts w:ascii="Symbol" w:hAnsi="Symbol" w:hint="default"/>
      </w:rPr>
    </w:lvl>
    <w:lvl w:ilvl="4" w:tplc="04090003">
      <w:start w:val="1"/>
      <w:numFmt w:val="bullet"/>
      <w:lvlText w:val="o"/>
      <w:lvlJc w:val="left"/>
      <w:pPr>
        <w:ind w:left="3240" w:hanging="360"/>
      </w:pPr>
      <w:rPr>
        <w:rFonts w:ascii="Courier New" w:hAnsi="Courier New" w:cs="Courier New" w:hint="default"/>
      </w:rPr>
    </w:lvl>
    <w:lvl w:ilvl="5" w:tplc="04090005">
      <w:start w:val="1"/>
      <w:numFmt w:val="bullet"/>
      <w:lvlText w:val=""/>
      <w:lvlJc w:val="left"/>
      <w:pPr>
        <w:ind w:left="3960" w:hanging="360"/>
      </w:pPr>
      <w:rPr>
        <w:rFonts w:ascii="Wingdings" w:hAnsi="Wingdings" w:hint="default"/>
      </w:rPr>
    </w:lvl>
    <w:lvl w:ilvl="6" w:tplc="04090001">
      <w:start w:val="1"/>
      <w:numFmt w:val="bullet"/>
      <w:lvlText w:val=""/>
      <w:lvlJc w:val="left"/>
      <w:pPr>
        <w:ind w:left="4680" w:hanging="360"/>
      </w:pPr>
      <w:rPr>
        <w:rFonts w:ascii="Symbol" w:hAnsi="Symbol" w:hint="default"/>
      </w:rPr>
    </w:lvl>
    <w:lvl w:ilvl="7" w:tplc="04090003">
      <w:start w:val="1"/>
      <w:numFmt w:val="bullet"/>
      <w:lvlText w:val="o"/>
      <w:lvlJc w:val="left"/>
      <w:pPr>
        <w:ind w:left="5400" w:hanging="360"/>
      </w:pPr>
      <w:rPr>
        <w:rFonts w:ascii="Courier New" w:hAnsi="Courier New" w:cs="Courier New" w:hint="default"/>
      </w:rPr>
    </w:lvl>
    <w:lvl w:ilvl="8" w:tplc="04090005">
      <w:start w:val="1"/>
      <w:numFmt w:val="bullet"/>
      <w:lvlText w:val=""/>
      <w:lvlJc w:val="left"/>
      <w:pPr>
        <w:ind w:left="6120" w:hanging="360"/>
      </w:pPr>
      <w:rPr>
        <w:rFonts w:ascii="Wingdings" w:hAnsi="Wingdings" w:hint="default"/>
      </w:rPr>
    </w:lvl>
  </w:abstractNum>
  <w:abstractNum w:abstractNumId="13" w15:restartNumberingAfterBreak="0">
    <w:nsid w:val="34904136"/>
    <w:multiLevelType w:val="hybridMultilevel"/>
    <w:tmpl w:val="59267708"/>
    <w:lvl w:ilvl="0" w:tplc="08090001">
      <w:start w:val="1"/>
      <w:numFmt w:val="bullet"/>
      <w:lvlText w:val=""/>
      <w:lvlJc w:val="left"/>
      <w:pPr>
        <w:ind w:left="720" w:hanging="360"/>
      </w:pPr>
      <w:rPr>
        <w:rFonts w:ascii="Symbol" w:hAnsi="Symbo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14" w15:restartNumberingAfterBreak="0">
    <w:nsid w:val="39EA17AF"/>
    <w:multiLevelType w:val="hybridMultilevel"/>
    <w:tmpl w:val="775A1452"/>
    <w:lvl w:ilvl="0" w:tplc="E48A2AF6">
      <w:start w:val="1"/>
      <w:numFmt w:val="bullet"/>
      <w:lvlText w:val="•"/>
      <w:lvlJc w:val="left"/>
      <w:pPr>
        <w:tabs>
          <w:tab w:val="num" w:pos="720"/>
        </w:tabs>
        <w:ind w:left="720" w:hanging="360"/>
      </w:pPr>
      <w:rPr>
        <w:rFonts w:ascii="Times New Roman" w:hAnsi="Times New Roman" w:hint="default"/>
      </w:rPr>
    </w:lvl>
    <w:lvl w:ilvl="1" w:tplc="668A5132" w:tentative="1">
      <w:start w:val="1"/>
      <w:numFmt w:val="bullet"/>
      <w:lvlText w:val="•"/>
      <w:lvlJc w:val="left"/>
      <w:pPr>
        <w:tabs>
          <w:tab w:val="num" w:pos="1440"/>
        </w:tabs>
        <w:ind w:left="1440" w:hanging="360"/>
      </w:pPr>
      <w:rPr>
        <w:rFonts w:ascii="Times New Roman" w:hAnsi="Times New Roman" w:hint="default"/>
      </w:rPr>
    </w:lvl>
    <w:lvl w:ilvl="2" w:tplc="685E5A76" w:tentative="1">
      <w:start w:val="1"/>
      <w:numFmt w:val="bullet"/>
      <w:lvlText w:val="•"/>
      <w:lvlJc w:val="left"/>
      <w:pPr>
        <w:tabs>
          <w:tab w:val="num" w:pos="2160"/>
        </w:tabs>
        <w:ind w:left="2160" w:hanging="360"/>
      </w:pPr>
      <w:rPr>
        <w:rFonts w:ascii="Times New Roman" w:hAnsi="Times New Roman" w:hint="default"/>
      </w:rPr>
    </w:lvl>
    <w:lvl w:ilvl="3" w:tplc="F6DCDD66" w:tentative="1">
      <w:start w:val="1"/>
      <w:numFmt w:val="bullet"/>
      <w:lvlText w:val="•"/>
      <w:lvlJc w:val="left"/>
      <w:pPr>
        <w:tabs>
          <w:tab w:val="num" w:pos="2880"/>
        </w:tabs>
        <w:ind w:left="2880" w:hanging="360"/>
      </w:pPr>
      <w:rPr>
        <w:rFonts w:ascii="Times New Roman" w:hAnsi="Times New Roman" w:hint="default"/>
      </w:rPr>
    </w:lvl>
    <w:lvl w:ilvl="4" w:tplc="2196D4A0" w:tentative="1">
      <w:start w:val="1"/>
      <w:numFmt w:val="bullet"/>
      <w:lvlText w:val="•"/>
      <w:lvlJc w:val="left"/>
      <w:pPr>
        <w:tabs>
          <w:tab w:val="num" w:pos="3600"/>
        </w:tabs>
        <w:ind w:left="3600" w:hanging="360"/>
      </w:pPr>
      <w:rPr>
        <w:rFonts w:ascii="Times New Roman" w:hAnsi="Times New Roman" w:hint="default"/>
      </w:rPr>
    </w:lvl>
    <w:lvl w:ilvl="5" w:tplc="9566E1B0" w:tentative="1">
      <w:start w:val="1"/>
      <w:numFmt w:val="bullet"/>
      <w:lvlText w:val="•"/>
      <w:lvlJc w:val="left"/>
      <w:pPr>
        <w:tabs>
          <w:tab w:val="num" w:pos="4320"/>
        </w:tabs>
        <w:ind w:left="4320" w:hanging="360"/>
      </w:pPr>
      <w:rPr>
        <w:rFonts w:ascii="Times New Roman" w:hAnsi="Times New Roman" w:hint="default"/>
      </w:rPr>
    </w:lvl>
    <w:lvl w:ilvl="6" w:tplc="B95EC73A" w:tentative="1">
      <w:start w:val="1"/>
      <w:numFmt w:val="bullet"/>
      <w:lvlText w:val="•"/>
      <w:lvlJc w:val="left"/>
      <w:pPr>
        <w:tabs>
          <w:tab w:val="num" w:pos="5040"/>
        </w:tabs>
        <w:ind w:left="5040" w:hanging="360"/>
      </w:pPr>
      <w:rPr>
        <w:rFonts w:ascii="Times New Roman" w:hAnsi="Times New Roman" w:hint="default"/>
      </w:rPr>
    </w:lvl>
    <w:lvl w:ilvl="7" w:tplc="719E12AE" w:tentative="1">
      <w:start w:val="1"/>
      <w:numFmt w:val="bullet"/>
      <w:lvlText w:val="•"/>
      <w:lvlJc w:val="left"/>
      <w:pPr>
        <w:tabs>
          <w:tab w:val="num" w:pos="5760"/>
        </w:tabs>
        <w:ind w:left="5760" w:hanging="360"/>
      </w:pPr>
      <w:rPr>
        <w:rFonts w:ascii="Times New Roman" w:hAnsi="Times New Roman" w:hint="default"/>
      </w:rPr>
    </w:lvl>
    <w:lvl w:ilvl="8" w:tplc="060449B6" w:tentative="1">
      <w:start w:val="1"/>
      <w:numFmt w:val="bullet"/>
      <w:lvlText w:val="•"/>
      <w:lvlJc w:val="left"/>
      <w:pPr>
        <w:tabs>
          <w:tab w:val="num" w:pos="6480"/>
        </w:tabs>
        <w:ind w:left="6480" w:hanging="360"/>
      </w:pPr>
      <w:rPr>
        <w:rFonts w:ascii="Times New Roman" w:hAnsi="Times New Roman" w:hint="default"/>
      </w:rPr>
    </w:lvl>
  </w:abstractNum>
  <w:abstractNum w:abstractNumId="15" w15:restartNumberingAfterBreak="0">
    <w:nsid w:val="3AAC182C"/>
    <w:multiLevelType w:val="hybridMultilevel"/>
    <w:tmpl w:val="03289776"/>
    <w:lvl w:ilvl="0" w:tplc="08090001">
      <w:start w:val="1"/>
      <w:numFmt w:val="bullet"/>
      <w:lvlText w:val=""/>
      <w:lvlJc w:val="left"/>
      <w:pPr>
        <w:ind w:left="360" w:hanging="360"/>
      </w:pPr>
      <w:rPr>
        <w:rFonts w:ascii="Symbol" w:hAnsi="Symbol" w:hint="default"/>
      </w:rPr>
    </w:lvl>
    <w:lvl w:ilvl="1" w:tplc="08090003" w:tentative="1">
      <w:start w:val="1"/>
      <w:numFmt w:val="bullet"/>
      <w:lvlText w:val="o"/>
      <w:lvlJc w:val="left"/>
      <w:pPr>
        <w:ind w:left="1080" w:hanging="360"/>
      </w:pPr>
      <w:rPr>
        <w:rFonts w:ascii="Courier New" w:hAnsi="Courier New" w:cs="Courier New" w:hint="default"/>
      </w:rPr>
    </w:lvl>
    <w:lvl w:ilvl="2" w:tplc="08090005" w:tentative="1">
      <w:start w:val="1"/>
      <w:numFmt w:val="bullet"/>
      <w:lvlText w:val=""/>
      <w:lvlJc w:val="left"/>
      <w:pPr>
        <w:ind w:left="1800" w:hanging="360"/>
      </w:pPr>
      <w:rPr>
        <w:rFonts w:ascii="Wingdings" w:hAnsi="Wingdings" w:hint="default"/>
      </w:rPr>
    </w:lvl>
    <w:lvl w:ilvl="3" w:tplc="08090001" w:tentative="1">
      <w:start w:val="1"/>
      <w:numFmt w:val="bullet"/>
      <w:lvlText w:val=""/>
      <w:lvlJc w:val="left"/>
      <w:pPr>
        <w:ind w:left="2520" w:hanging="360"/>
      </w:pPr>
      <w:rPr>
        <w:rFonts w:ascii="Symbol" w:hAnsi="Symbol" w:hint="default"/>
      </w:rPr>
    </w:lvl>
    <w:lvl w:ilvl="4" w:tplc="08090003" w:tentative="1">
      <w:start w:val="1"/>
      <w:numFmt w:val="bullet"/>
      <w:lvlText w:val="o"/>
      <w:lvlJc w:val="left"/>
      <w:pPr>
        <w:ind w:left="3240" w:hanging="360"/>
      </w:pPr>
      <w:rPr>
        <w:rFonts w:ascii="Courier New" w:hAnsi="Courier New" w:cs="Courier New" w:hint="default"/>
      </w:rPr>
    </w:lvl>
    <w:lvl w:ilvl="5" w:tplc="08090005" w:tentative="1">
      <w:start w:val="1"/>
      <w:numFmt w:val="bullet"/>
      <w:lvlText w:val=""/>
      <w:lvlJc w:val="left"/>
      <w:pPr>
        <w:ind w:left="3960" w:hanging="360"/>
      </w:pPr>
      <w:rPr>
        <w:rFonts w:ascii="Wingdings" w:hAnsi="Wingdings" w:hint="default"/>
      </w:rPr>
    </w:lvl>
    <w:lvl w:ilvl="6" w:tplc="08090001" w:tentative="1">
      <w:start w:val="1"/>
      <w:numFmt w:val="bullet"/>
      <w:lvlText w:val=""/>
      <w:lvlJc w:val="left"/>
      <w:pPr>
        <w:ind w:left="4680" w:hanging="360"/>
      </w:pPr>
      <w:rPr>
        <w:rFonts w:ascii="Symbol" w:hAnsi="Symbol" w:hint="default"/>
      </w:rPr>
    </w:lvl>
    <w:lvl w:ilvl="7" w:tplc="08090003" w:tentative="1">
      <w:start w:val="1"/>
      <w:numFmt w:val="bullet"/>
      <w:lvlText w:val="o"/>
      <w:lvlJc w:val="left"/>
      <w:pPr>
        <w:ind w:left="5400" w:hanging="360"/>
      </w:pPr>
      <w:rPr>
        <w:rFonts w:ascii="Courier New" w:hAnsi="Courier New" w:cs="Courier New" w:hint="default"/>
      </w:rPr>
    </w:lvl>
    <w:lvl w:ilvl="8" w:tplc="08090005" w:tentative="1">
      <w:start w:val="1"/>
      <w:numFmt w:val="bullet"/>
      <w:lvlText w:val=""/>
      <w:lvlJc w:val="left"/>
      <w:pPr>
        <w:ind w:left="6120" w:hanging="360"/>
      </w:pPr>
      <w:rPr>
        <w:rFonts w:ascii="Wingdings" w:hAnsi="Wingdings" w:hint="default"/>
      </w:rPr>
    </w:lvl>
  </w:abstractNum>
  <w:abstractNum w:abstractNumId="16" w15:restartNumberingAfterBreak="0">
    <w:nsid w:val="3D3C581B"/>
    <w:multiLevelType w:val="hybridMultilevel"/>
    <w:tmpl w:val="CE2C0EFA"/>
    <w:lvl w:ilvl="0" w:tplc="08090001">
      <w:start w:val="1"/>
      <w:numFmt w:val="bullet"/>
      <w:lvlText w:val=""/>
      <w:lvlJc w:val="left"/>
      <w:pPr>
        <w:ind w:left="720" w:hanging="360"/>
      </w:pPr>
      <w:rPr>
        <w:rFonts w:ascii="Symbol" w:hAnsi="Symbo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17" w15:restartNumberingAfterBreak="0">
    <w:nsid w:val="3E4362D4"/>
    <w:multiLevelType w:val="hybridMultilevel"/>
    <w:tmpl w:val="023AA9C4"/>
    <w:lvl w:ilvl="0" w:tplc="08090001">
      <w:start w:val="1"/>
      <w:numFmt w:val="bullet"/>
      <w:lvlText w:val=""/>
      <w:lvlJc w:val="left"/>
      <w:pPr>
        <w:ind w:left="720" w:hanging="360"/>
      </w:pPr>
      <w:rPr>
        <w:rFonts w:ascii="Symbol" w:hAnsi="Symbo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18" w15:restartNumberingAfterBreak="0">
    <w:nsid w:val="405C5CB9"/>
    <w:multiLevelType w:val="multilevel"/>
    <w:tmpl w:val="DBEC7726"/>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19" w15:restartNumberingAfterBreak="0">
    <w:nsid w:val="40BC2367"/>
    <w:multiLevelType w:val="hybridMultilevel"/>
    <w:tmpl w:val="6F14EA86"/>
    <w:lvl w:ilvl="0" w:tplc="08090001">
      <w:start w:val="1"/>
      <w:numFmt w:val="bullet"/>
      <w:lvlText w:val=""/>
      <w:lvlJc w:val="left"/>
      <w:pPr>
        <w:ind w:left="360" w:hanging="360"/>
      </w:pPr>
      <w:rPr>
        <w:rFonts w:ascii="Symbol" w:hAnsi="Symbol" w:hint="default"/>
      </w:rPr>
    </w:lvl>
    <w:lvl w:ilvl="1" w:tplc="08090003" w:tentative="1">
      <w:start w:val="1"/>
      <w:numFmt w:val="bullet"/>
      <w:lvlText w:val="o"/>
      <w:lvlJc w:val="left"/>
      <w:pPr>
        <w:ind w:left="1080" w:hanging="360"/>
      </w:pPr>
      <w:rPr>
        <w:rFonts w:ascii="Courier New" w:hAnsi="Courier New" w:cs="Courier New" w:hint="default"/>
      </w:rPr>
    </w:lvl>
    <w:lvl w:ilvl="2" w:tplc="08090005" w:tentative="1">
      <w:start w:val="1"/>
      <w:numFmt w:val="bullet"/>
      <w:lvlText w:val=""/>
      <w:lvlJc w:val="left"/>
      <w:pPr>
        <w:ind w:left="1800" w:hanging="360"/>
      </w:pPr>
      <w:rPr>
        <w:rFonts w:ascii="Wingdings" w:hAnsi="Wingdings" w:hint="default"/>
      </w:rPr>
    </w:lvl>
    <w:lvl w:ilvl="3" w:tplc="08090001" w:tentative="1">
      <w:start w:val="1"/>
      <w:numFmt w:val="bullet"/>
      <w:lvlText w:val=""/>
      <w:lvlJc w:val="left"/>
      <w:pPr>
        <w:ind w:left="2520" w:hanging="360"/>
      </w:pPr>
      <w:rPr>
        <w:rFonts w:ascii="Symbol" w:hAnsi="Symbol" w:hint="default"/>
      </w:rPr>
    </w:lvl>
    <w:lvl w:ilvl="4" w:tplc="08090003" w:tentative="1">
      <w:start w:val="1"/>
      <w:numFmt w:val="bullet"/>
      <w:lvlText w:val="o"/>
      <w:lvlJc w:val="left"/>
      <w:pPr>
        <w:ind w:left="3240" w:hanging="360"/>
      </w:pPr>
      <w:rPr>
        <w:rFonts w:ascii="Courier New" w:hAnsi="Courier New" w:cs="Courier New" w:hint="default"/>
      </w:rPr>
    </w:lvl>
    <w:lvl w:ilvl="5" w:tplc="08090005" w:tentative="1">
      <w:start w:val="1"/>
      <w:numFmt w:val="bullet"/>
      <w:lvlText w:val=""/>
      <w:lvlJc w:val="left"/>
      <w:pPr>
        <w:ind w:left="3960" w:hanging="360"/>
      </w:pPr>
      <w:rPr>
        <w:rFonts w:ascii="Wingdings" w:hAnsi="Wingdings" w:hint="default"/>
      </w:rPr>
    </w:lvl>
    <w:lvl w:ilvl="6" w:tplc="08090001" w:tentative="1">
      <w:start w:val="1"/>
      <w:numFmt w:val="bullet"/>
      <w:lvlText w:val=""/>
      <w:lvlJc w:val="left"/>
      <w:pPr>
        <w:ind w:left="4680" w:hanging="360"/>
      </w:pPr>
      <w:rPr>
        <w:rFonts w:ascii="Symbol" w:hAnsi="Symbol" w:hint="default"/>
      </w:rPr>
    </w:lvl>
    <w:lvl w:ilvl="7" w:tplc="08090003" w:tentative="1">
      <w:start w:val="1"/>
      <w:numFmt w:val="bullet"/>
      <w:lvlText w:val="o"/>
      <w:lvlJc w:val="left"/>
      <w:pPr>
        <w:ind w:left="5400" w:hanging="360"/>
      </w:pPr>
      <w:rPr>
        <w:rFonts w:ascii="Courier New" w:hAnsi="Courier New" w:cs="Courier New" w:hint="default"/>
      </w:rPr>
    </w:lvl>
    <w:lvl w:ilvl="8" w:tplc="08090005" w:tentative="1">
      <w:start w:val="1"/>
      <w:numFmt w:val="bullet"/>
      <w:lvlText w:val=""/>
      <w:lvlJc w:val="left"/>
      <w:pPr>
        <w:ind w:left="6120" w:hanging="360"/>
      </w:pPr>
      <w:rPr>
        <w:rFonts w:ascii="Wingdings" w:hAnsi="Wingdings" w:hint="default"/>
      </w:rPr>
    </w:lvl>
  </w:abstractNum>
  <w:abstractNum w:abstractNumId="20" w15:restartNumberingAfterBreak="0">
    <w:nsid w:val="422001F6"/>
    <w:multiLevelType w:val="hybridMultilevel"/>
    <w:tmpl w:val="E2A8DF04"/>
    <w:lvl w:ilvl="0" w:tplc="2E745DCC">
      <w:start w:val="20"/>
      <w:numFmt w:val="bullet"/>
      <w:lvlText w:val="•"/>
      <w:lvlJc w:val="left"/>
      <w:pPr>
        <w:ind w:left="360" w:hanging="360"/>
      </w:pPr>
      <w:rPr>
        <w:rFonts w:ascii="Arial" w:eastAsia="Times New Roman" w:hAnsi="Arial" w:cs="Arial" w:hint="default"/>
      </w:rPr>
    </w:lvl>
    <w:lvl w:ilvl="1" w:tplc="08090003" w:tentative="1">
      <w:start w:val="1"/>
      <w:numFmt w:val="bullet"/>
      <w:lvlText w:val="o"/>
      <w:lvlJc w:val="left"/>
      <w:pPr>
        <w:ind w:left="1080" w:hanging="360"/>
      </w:pPr>
      <w:rPr>
        <w:rFonts w:ascii="Courier New" w:hAnsi="Courier New" w:cs="Courier New" w:hint="default"/>
      </w:rPr>
    </w:lvl>
    <w:lvl w:ilvl="2" w:tplc="08090005" w:tentative="1">
      <w:start w:val="1"/>
      <w:numFmt w:val="bullet"/>
      <w:lvlText w:val=""/>
      <w:lvlJc w:val="left"/>
      <w:pPr>
        <w:ind w:left="1800" w:hanging="360"/>
      </w:pPr>
      <w:rPr>
        <w:rFonts w:ascii="Wingdings" w:hAnsi="Wingdings" w:hint="default"/>
      </w:rPr>
    </w:lvl>
    <w:lvl w:ilvl="3" w:tplc="08090001" w:tentative="1">
      <w:start w:val="1"/>
      <w:numFmt w:val="bullet"/>
      <w:lvlText w:val=""/>
      <w:lvlJc w:val="left"/>
      <w:pPr>
        <w:ind w:left="2520" w:hanging="360"/>
      </w:pPr>
      <w:rPr>
        <w:rFonts w:ascii="Symbol" w:hAnsi="Symbol" w:hint="default"/>
      </w:rPr>
    </w:lvl>
    <w:lvl w:ilvl="4" w:tplc="08090003" w:tentative="1">
      <w:start w:val="1"/>
      <w:numFmt w:val="bullet"/>
      <w:lvlText w:val="o"/>
      <w:lvlJc w:val="left"/>
      <w:pPr>
        <w:ind w:left="3240" w:hanging="360"/>
      </w:pPr>
      <w:rPr>
        <w:rFonts w:ascii="Courier New" w:hAnsi="Courier New" w:cs="Courier New" w:hint="default"/>
      </w:rPr>
    </w:lvl>
    <w:lvl w:ilvl="5" w:tplc="08090005" w:tentative="1">
      <w:start w:val="1"/>
      <w:numFmt w:val="bullet"/>
      <w:lvlText w:val=""/>
      <w:lvlJc w:val="left"/>
      <w:pPr>
        <w:ind w:left="3960" w:hanging="360"/>
      </w:pPr>
      <w:rPr>
        <w:rFonts w:ascii="Wingdings" w:hAnsi="Wingdings" w:hint="default"/>
      </w:rPr>
    </w:lvl>
    <w:lvl w:ilvl="6" w:tplc="08090001" w:tentative="1">
      <w:start w:val="1"/>
      <w:numFmt w:val="bullet"/>
      <w:lvlText w:val=""/>
      <w:lvlJc w:val="left"/>
      <w:pPr>
        <w:ind w:left="4680" w:hanging="360"/>
      </w:pPr>
      <w:rPr>
        <w:rFonts w:ascii="Symbol" w:hAnsi="Symbol" w:hint="default"/>
      </w:rPr>
    </w:lvl>
    <w:lvl w:ilvl="7" w:tplc="08090003" w:tentative="1">
      <w:start w:val="1"/>
      <w:numFmt w:val="bullet"/>
      <w:lvlText w:val="o"/>
      <w:lvlJc w:val="left"/>
      <w:pPr>
        <w:ind w:left="5400" w:hanging="360"/>
      </w:pPr>
      <w:rPr>
        <w:rFonts w:ascii="Courier New" w:hAnsi="Courier New" w:cs="Courier New" w:hint="default"/>
      </w:rPr>
    </w:lvl>
    <w:lvl w:ilvl="8" w:tplc="08090005" w:tentative="1">
      <w:start w:val="1"/>
      <w:numFmt w:val="bullet"/>
      <w:lvlText w:val=""/>
      <w:lvlJc w:val="left"/>
      <w:pPr>
        <w:ind w:left="6120" w:hanging="360"/>
      </w:pPr>
      <w:rPr>
        <w:rFonts w:ascii="Wingdings" w:hAnsi="Wingdings" w:hint="default"/>
      </w:rPr>
    </w:lvl>
  </w:abstractNum>
  <w:abstractNum w:abstractNumId="21" w15:restartNumberingAfterBreak="0">
    <w:nsid w:val="435A097E"/>
    <w:multiLevelType w:val="hybridMultilevel"/>
    <w:tmpl w:val="7940F824"/>
    <w:lvl w:ilvl="0" w:tplc="08090001">
      <w:start w:val="1"/>
      <w:numFmt w:val="bullet"/>
      <w:lvlText w:val=""/>
      <w:lvlJc w:val="left"/>
      <w:pPr>
        <w:ind w:left="720" w:hanging="360"/>
      </w:pPr>
      <w:rPr>
        <w:rFonts w:ascii="Symbol" w:hAnsi="Symbol" w:hint="default"/>
      </w:rPr>
    </w:lvl>
    <w:lvl w:ilvl="1" w:tplc="0F22EC7A">
      <w:start w:val="1"/>
      <w:numFmt w:val="bullet"/>
      <w:lvlText w:val=""/>
      <w:lvlJc w:val="left"/>
      <w:pPr>
        <w:ind w:left="1440" w:hanging="360"/>
      </w:pPr>
      <w:rPr>
        <w:rFonts w:ascii="Symbol" w:hAnsi="Symbol" w:hint="default"/>
        <w:b/>
        <w:bCs/>
        <w:color w:val="0D0D0D"/>
      </w:rPr>
    </w:lvl>
    <w:lvl w:ilvl="2" w:tplc="08090005">
      <w:start w:val="1"/>
      <w:numFmt w:val="bullet"/>
      <w:lvlText w:val=""/>
      <w:lvlJc w:val="left"/>
      <w:pPr>
        <w:ind w:left="2160" w:hanging="360"/>
      </w:pPr>
      <w:rPr>
        <w:rFonts w:ascii="Wingdings" w:hAnsi="Wingdings" w:hint="default"/>
      </w:rPr>
    </w:lvl>
    <w:lvl w:ilvl="3" w:tplc="08090001">
      <w:start w:val="1"/>
      <w:numFmt w:val="bullet"/>
      <w:lvlText w:val=""/>
      <w:lvlJc w:val="left"/>
      <w:pPr>
        <w:ind w:left="2880" w:hanging="360"/>
      </w:pPr>
      <w:rPr>
        <w:rFonts w:ascii="Symbol" w:hAnsi="Symbol" w:hint="default"/>
      </w:rPr>
    </w:lvl>
    <w:lvl w:ilvl="4" w:tplc="08090003">
      <w:start w:val="1"/>
      <w:numFmt w:val="bullet"/>
      <w:lvlText w:val="o"/>
      <w:lvlJc w:val="left"/>
      <w:pPr>
        <w:ind w:left="3600" w:hanging="360"/>
      </w:pPr>
      <w:rPr>
        <w:rFonts w:ascii="Courier New" w:hAnsi="Courier New" w:cs="Courier New" w:hint="default"/>
      </w:rPr>
    </w:lvl>
    <w:lvl w:ilvl="5" w:tplc="08090005">
      <w:start w:val="1"/>
      <w:numFmt w:val="bullet"/>
      <w:lvlText w:val=""/>
      <w:lvlJc w:val="left"/>
      <w:pPr>
        <w:ind w:left="4320" w:hanging="360"/>
      </w:pPr>
      <w:rPr>
        <w:rFonts w:ascii="Wingdings" w:hAnsi="Wingdings" w:hint="default"/>
      </w:rPr>
    </w:lvl>
    <w:lvl w:ilvl="6" w:tplc="08090001">
      <w:start w:val="1"/>
      <w:numFmt w:val="bullet"/>
      <w:lvlText w:val=""/>
      <w:lvlJc w:val="left"/>
      <w:pPr>
        <w:ind w:left="5040" w:hanging="360"/>
      </w:pPr>
      <w:rPr>
        <w:rFonts w:ascii="Symbol" w:hAnsi="Symbol" w:hint="default"/>
      </w:rPr>
    </w:lvl>
    <w:lvl w:ilvl="7" w:tplc="08090003">
      <w:start w:val="1"/>
      <w:numFmt w:val="bullet"/>
      <w:lvlText w:val="o"/>
      <w:lvlJc w:val="left"/>
      <w:pPr>
        <w:ind w:left="5760" w:hanging="360"/>
      </w:pPr>
      <w:rPr>
        <w:rFonts w:ascii="Courier New" w:hAnsi="Courier New" w:cs="Courier New" w:hint="default"/>
      </w:rPr>
    </w:lvl>
    <w:lvl w:ilvl="8" w:tplc="08090005">
      <w:start w:val="1"/>
      <w:numFmt w:val="bullet"/>
      <w:lvlText w:val=""/>
      <w:lvlJc w:val="left"/>
      <w:pPr>
        <w:ind w:left="6480" w:hanging="360"/>
      </w:pPr>
      <w:rPr>
        <w:rFonts w:ascii="Wingdings" w:hAnsi="Wingdings" w:hint="default"/>
      </w:rPr>
    </w:lvl>
  </w:abstractNum>
  <w:abstractNum w:abstractNumId="22" w15:restartNumberingAfterBreak="0">
    <w:nsid w:val="4F570A68"/>
    <w:multiLevelType w:val="multilevel"/>
    <w:tmpl w:val="D6B42E32"/>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23" w15:restartNumberingAfterBreak="0">
    <w:nsid w:val="4FD97B4A"/>
    <w:multiLevelType w:val="hybridMultilevel"/>
    <w:tmpl w:val="8D28C574"/>
    <w:lvl w:ilvl="0" w:tplc="08090001">
      <w:start w:val="1"/>
      <w:numFmt w:val="bullet"/>
      <w:lvlText w:val=""/>
      <w:lvlJc w:val="left"/>
      <w:pPr>
        <w:ind w:left="720" w:hanging="360"/>
      </w:pPr>
      <w:rPr>
        <w:rFonts w:ascii="Symbol" w:hAnsi="Symbol" w:hint="default"/>
      </w:rPr>
    </w:lvl>
    <w:lvl w:ilvl="1" w:tplc="08090003">
      <w:start w:val="1"/>
      <w:numFmt w:val="bullet"/>
      <w:lvlText w:val="o"/>
      <w:lvlJc w:val="left"/>
      <w:pPr>
        <w:ind w:left="1440" w:hanging="360"/>
      </w:pPr>
      <w:rPr>
        <w:rFonts w:ascii="Courier New" w:hAnsi="Courier New" w:cs="Courier New" w:hint="default"/>
      </w:rPr>
    </w:lvl>
    <w:lvl w:ilvl="2" w:tplc="08090005">
      <w:start w:val="1"/>
      <w:numFmt w:val="bullet"/>
      <w:lvlText w:val=""/>
      <w:lvlJc w:val="left"/>
      <w:pPr>
        <w:ind w:left="2160" w:hanging="360"/>
      </w:pPr>
      <w:rPr>
        <w:rFonts w:ascii="Wingdings" w:hAnsi="Wingdings" w:hint="default"/>
      </w:rPr>
    </w:lvl>
    <w:lvl w:ilvl="3" w:tplc="08090001">
      <w:start w:val="1"/>
      <w:numFmt w:val="bullet"/>
      <w:lvlText w:val=""/>
      <w:lvlJc w:val="left"/>
      <w:pPr>
        <w:ind w:left="2880" w:hanging="360"/>
      </w:pPr>
      <w:rPr>
        <w:rFonts w:ascii="Symbol" w:hAnsi="Symbol" w:hint="default"/>
      </w:rPr>
    </w:lvl>
    <w:lvl w:ilvl="4" w:tplc="08090003">
      <w:start w:val="1"/>
      <w:numFmt w:val="bullet"/>
      <w:lvlText w:val="o"/>
      <w:lvlJc w:val="left"/>
      <w:pPr>
        <w:ind w:left="3600" w:hanging="360"/>
      </w:pPr>
      <w:rPr>
        <w:rFonts w:ascii="Courier New" w:hAnsi="Courier New" w:cs="Courier New" w:hint="default"/>
      </w:rPr>
    </w:lvl>
    <w:lvl w:ilvl="5" w:tplc="08090005">
      <w:start w:val="1"/>
      <w:numFmt w:val="bullet"/>
      <w:lvlText w:val=""/>
      <w:lvlJc w:val="left"/>
      <w:pPr>
        <w:ind w:left="4320" w:hanging="360"/>
      </w:pPr>
      <w:rPr>
        <w:rFonts w:ascii="Wingdings" w:hAnsi="Wingdings" w:hint="default"/>
      </w:rPr>
    </w:lvl>
    <w:lvl w:ilvl="6" w:tplc="08090001">
      <w:start w:val="1"/>
      <w:numFmt w:val="bullet"/>
      <w:lvlText w:val=""/>
      <w:lvlJc w:val="left"/>
      <w:pPr>
        <w:ind w:left="5040" w:hanging="360"/>
      </w:pPr>
      <w:rPr>
        <w:rFonts w:ascii="Symbol" w:hAnsi="Symbol" w:hint="default"/>
      </w:rPr>
    </w:lvl>
    <w:lvl w:ilvl="7" w:tplc="08090003">
      <w:start w:val="1"/>
      <w:numFmt w:val="bullet"/>
      <w:lvlText w:val="o"/>
      <w:lvlJc w:val="left"/>
      <w:pPr>
        <w:ind w:left="5760" w:hanging="360"/>
      </w:pPr>
      <w:rPr>
        <w:rFonts w:ascii="Courier New" w:hAnsi="Courier New" w:cs="Courier New" w:hint="default"/>
      </w:rPr>
    </w:lvl>
    <w:lvl w:ilvl="8" w:tplc="08090005">
      <w:start w:val="1"/>
      <w:numFmt w:val="bullet"/>
      <w:lvlText w:val=""/>
      <w:lvlJc w:val="left"/>
      <w:pPr>
        <w:ind w:left="6480" w:hanging="360"/>
      </w:pPr>
      <w:rPr>
        <w:rFonts w:ascii="Wingdings" w:hAnsi="Wingdings" w:hint="default"/>
      </w:rPr>
    </w:lvl>
  </w:abstractNum>
  <w:abstractNum w:abstractNumId="24" w15:restartNumberingAfterBreak="0">
    <w:nsid w:val="528F0AA3"/>
    <w:multiLevelType w:val="hybridMultilevel"/>
    <w:tmpl w:val="A9E0A4A4"/>
    <w:lvl w:ilvl="0" w:tplc="08090001">
      <w:start w:val="1"/>
      <w:numFmt w:val="bullet"/>
      <w:lvlText w:val=""/>
      <w:lvlJc w:val="left"/>
      <w:pPr>
        <w:ind w:left="360" w:hanging="360"/>
      </w:pPr>
      <w:rPr>
        <w:rFonts w:ascii="Symbol" w:hAnsi="Symbol" w:hint="default"/>
      </w:rPr>
    </w:lvl>
    <w:lvl w:ilvl="1" w:tplc="08090003" w:tentative="1">
      <w:start w:val="1"/>
      <w:numFmt w:val="bullet"/>
      <w:lvlText w:val="o"/>
      <w:lvlJc w:val="left"/>
      <w:pPr>
        <w:ind w:left="1080" w:hanging="360"/>
      </w:pPr>
      <w:rPr>
        <w:rFonts w:ascii="Courier New" w:hAnsi="Courier New" w:cs="Courier New" w:hint="default"/>
      </w:rPr>
    </w:lvl>
    <w:lvl w:ilvl="2" w:tplc="08090005" w:tentative="1">
      <w:start w:val="1"/>
      <w:numFmt w:val="bullet"/>
      <w:lvlText w:val=""/>
      <w:lvlJc w:val="left"/>
      <w:pPr>
        <w:ind w:left="1800" w:hanging="360"/>
      </w:pPr>
      <w:rPr>
        <w:rFonts w:ascii="Wingdings" w:hAnsi="Wingdings" w:hint="default"/>
      </w:rPr>
    </w:lvl>
    <w:lvl w:ilvl="3" w:tplc="08090001" w:tentative="1">
      <w:start w:val="1"/>
      <w:numFmt w:val="bullet"/>
      <w:lvlText w:val=""/>
      <w:lvlJc w:val="left"/>
      <w:pPr>
        <w:ind w:left="2520" w:hanging="360"/>
      </w:pPr>
      <w:rPr>
        <w:rFonts w:ascii="Symbol" w:hAnsi="Symbol" w:hint="default"/>
      </w:rPr>
    </w:lvl>
    <w:lvl w:ilvl="4" w:tplc="08090003" w:tentative="1">
      <w:start w:val="1"/>
      <w:numFmt w:val="bullet"/>
      <w:lvlText w:val="o"/>
      <w:lvlJc w:val="left"/>
      <w:pPr>
        <w:ind w:left="3240" w:hanging="360"/>
      </w:pPr>
      <w:rPr>
        <w:rFonts w:ascii="Courier New" w:hAnsi="Courier New" w:cs="Courier New" w:hint="default"/>
      </w:rPr>
    </w:lvl>
    <w:lvl w:ilvl="5" w:tplc="08090005" w:tentative="1">
      <w:start w:val="1"/>
      <w:numFmt w:val="bullet"/>
      <w:lvlText w:val=""/>
      <w:lvlJc w:val="left"/>
      <w:pPr>
        <w:ind w:left="3960" w:hanging="360"/>
      </w:pPr>
      <w:rPr>
        <w:rFonts w:ascii="Wingdings" w:hAnsi="Wingdings" w:hint="default"/>
      </w:rPr>
    </w:lvl>
    <w:lvl w:ilvl="6" w:tplc="08090001" w:tentative="1">
      <w:start w:val="1"/>
      <w:numFmt w:val="bullet"/>
      <w:lvlText w:val=""/>
      <w:lvlJc w:val="left"/>
      <w:pPr>
        <w:ind w:left="4680" w:hanging="360"/>
      </w:pPr>
      <w:rPr>
        <w:rFonts w:ascii="Symbol" w:hAnsi="Symbol" w:hint="default"/>
      </w:rPr>
    </w:lvl>
    <w:lvl w:ilvl="7" w:tplc="08090003" w:tentative="1">
      <w:start w:val="1"/>
      <w:numFmt w:val="bullet"/>
      <w:lvlText w:val="o"/>
      <w:lvlJc w:val="left"/>
      <w:pPr>
        <w:ind w:left="5400" w:hanging="360"/>
      </w:pPr>
      <w:rPr>
        <w:rFonts w:ascii="Courier New" w:hAnsi="Courier New" w:cs="Courier New" w:hint="default"/>
      </w:rPr>
    </w:lvl>
    <w:lvl w:ilvl="8" w:tplc="08090005" w:tentative="1">
      <w:start w:val="1"/>
      <w:numFmt w:val="bullet"/>
      <w:lvlText w:val=""/>
      <w:lvlJc w:val="left"/>
      <w:pPr>
        <w:ind w:left="6120" w:hanging="360"/>
      </w:pPr>
      <w:rPr>
        <w:rFonts w:ascii="Wingdings" w:hAnsi="Wingdings" w:hint="default"/>
      </w:rPr>
    </w:lvl>
  </w:abstractNum>
  <w:abstractNum w:abstractNumId="25" w15:restartNumberingAfterBreak="0">
    <w:nsid w:val="54EF2B7E"/>
    <w:multiLevelType w:val="hybridMultilevel"/>
    <w:tmpl w:val="65D280A8"/>
    <w:lvl w:ilvl="0" w:tplc="08090001">
      <w:start w:val="1"/>
      <w:numFmt w:val="bullet"/>
      <w:lvlText w:val=""/>
      <w:lvlJc w:val="left"/>
      <w:pPr>
        <w:ind w:left="360" w:hanging="360"/>
      </w:pPr>
      <w:rPr>
        <w:rFonts w:ascii="Symbol" w:hAnsi="Symbol" w:hint="default"/>
      </w:rPr>
    </w:lvl>
    <w:lvl w:ilvl="1" w:tplc="08090003" w:tentative="1">
      <w:start w:val="1"/>
      <w:numFmt w:val="bullet"/>
      <w:lvlText w:val="o"/>
      <w:lvlJc w:val="left"/>
      <w:pPr>
        <w:ind w:left="1080" w:hanging="360"/>
      </w:pPr>
      <w:rPr>
        <w:rFonts w:ascii="Courier New" w:hAnsi="Courier New" w:cs="Courier New" w:hint="default"/>
      </w:rPr>
    </w:lvl>
    <w:lvl w:ilvl="2" w:tplc="08090005" w:tentative="1">
      <w:start w:val="1"/>
      <w:numFmt w:val="bullet"/>
      <w:lvlText w:val=""/>
      <w:lvlJc w:val="left"/>
      <w:pPr>
        <w:ind w:left="1800" w:hanging="360"/>
      </w:pPr>
      <w:rPr>
        <w:rFonts w:ascii="Wingdings" w:hAnsi="Wingdings" w:hint="default"/>
      </w:rPr>
    </w:lvl>
    <w:lvl w:ilvl="3" w:tplc="08090001" w:tentative="1">
      <w:start w:val="1"/>
      <w:numFmt w:val="bullet"/>
      <w:lvlText w:val=""/>
      <w:lvlJc w:val="left"/>
      <w:pPr>
        <w:ind w:left="2520" w:hanging="360"/>
      </w:pPr>
      <w:rPr>
        <w:rFonts w:ascii="Symbol" w:hAnsi="Symbol" w:hint="default"/>
      </w:rPr>
    </w:lvl>
    <w:lvl w:ilvl="4" w:tplc="08090003" w:tentative="1">
      <w:start w:val="1"/>
      <w:numFmt w:val="bullet"/>
      <w:lvlText w:val="o"/>
      <w:lvlJc w:val="left"/>
      <w:pPr>
        <w:ind w:left="3240" w:hanging="360"/>
      </w:pPr>
      <w:rPr>
        <w:rFonts w:ascii="Courier New" w:hAnsi="Courier New" w:cs="Courier New" w:hint="default"/>
      </w:rPr>
    </w:lvl>
    <w:lvl w:ilvl="5" w:tplc="08090005" w:tentative="1">
      <w:start w:val="1"/>
      <w:numFmt w:val="bullet"/>
      <w:lvlText w:val=""/>
      <w:lvlJc w:val="left"/>
      <w:pPr>
        <w:ind w:left="3960" w:hanging="360"/>
      </w:pPr>
      <w:rPr>
        <w:rFonts w:ascii="Wingdings" w:hAnsi="Wingdings" w:hint="default"/>
      </w:rPr>
    </w:lvl>
    <w:lvl w:ilvl="6" w:tplc="08090001" w:tentative="1">
      <w:start w:val="1"/>
      <w:numFmt w:val="bullet"/>
      <w:lvlText w:val=""/>
      <w:lvlJc w:val="left"/>
      <w:pPr>
        <w:ind w:left="4680" w:hanging="360"/>
      </w:pPr>
      <w:rPr>
        <w:rFonts w:ascii="Symbol" w:hAnsi="Symbol" w:hint="default"/>
      </w:rPr>
    </w:lvl>
    <w:lvl w:ilvl="7" w:tplc="08090003" w:tentative="1">
      <w:start w:val="1"/>
      <w:numFmt w:val="bullet"/>
      <w:lvlText w:val="o"/>
      <w:lvlJc w:val="left"/>
      <w:pPr>
        <w:ind w:left="5400" w:hanging="360"/>
      </w:pPr>
      <w:rPr>
        <w:rFonts w:ascii="Courier New" w:hAnsi="Courier New" w:cs="Courier New" w:hint="default"/>
      </w:rPr>
    </w:lvl>
    <w:lvl w:ilvl="8" w:tplc="08090005" w:tentative="1">
      <w:start w:val="1"/>
      <w:numFmt w:val="bullet"/>
      <w:lvlText w:val=""/>
      <w:lvlJc w:val="left"/>
      <w:pPr>
        <w:ind w:left="6120" w:hanging="360"/>
      </w:pPr>
      <w:rPr>
        <w:rFonts w:ascii="Wingdings" w:hAnsi="Wingdings" w:hint="default"/>
      </w:rPr>
    </w:lvl>
  </w:abstractNum>
  <w:abstractNum w:abstractNumId="26" w15:restartNumberingAfterBreak="0">
    <w:nsid w:val="55D339DC"/>
    <w:multiLevelType w:val="hybridMultilevel"/>
    <w:tmpl w:val="514EA6D2"/>
    <w:lvl w:ilvl="0" w:tplc="08090001">
      <w:start w:val="1"/>
      <w:numFmt w:val="bullet"/>
      <w:lvlText w:val=""/>
      <w:lvlJc w:val="left"/>
      <w:pPr>
        <w:ind w:left="360" w:hanging="360"/>
      </w:pPr>
      <w:rPr>
        <w:rFonts w:ascii="Symbol" w:hAnsi="Symbol" w:hint="default"/>
      </w:rPr>
    </w:lvl>
    <w:lvl w:ilvl="1" w:tplc="08090003" w:tentative="1">
      <w:start w:val="1"/>
      <w:numFmt w:val="bullet"/>
      <w:lvlText w:val="o"/>
      <w:lvlJc w:val="left"/>
      <w:pPr>
        <w:ind w:left="1080" w:hanging="360"/>
      </w:pPr>
      <w:rPr>
        <w:rFonts w:ascii="Courier New" w:hAnsi="Courier New" w:cs="Courier New" w:hint="default"/>
      </w:rPr>
    </w:lvl>
    <w:lvl w:ilvl="2" w:tplc="08090005" w:tentative="1">
      <w:start w:val="1"/>
      <w:numFmt w:val="bullet"/>
      <w:lvlText w:val=""/>
      <w:lvlJc w:val="left"/>
      <w:pPr>
        <w:ind w:left="1800" w:hanging="360"/>
      </w:pPr>
      <w:rPr>
        <w:rFonts w:ascii="Wingdings" w:hAnsi="Wingdings" w:hint="default"/>
      </w:rPr>
    </w:lvl>
    <w:lvl w:ilvl="3" w:tplc="08090001" w:tentative="1">
      <w:start w:val="1"/>
      <w:numFmt w:val="bullet"/>
      <w:lvlText w:val=""/>
      <w:lvlJc w:val="left"/>
      <w:pPr>
        <w:ind w:left="2520" w:hanging="360"/>
      </w:pPr>
      <w:rPr>
        <w:rFonts w:ascii="Symbol" w:hAnsi="Symbol" w:hint="default"/>
      </w:rPr>
    </w:lvl>
    <w:lvl w:ilvl="4" w:tplc="08090003" w:tentative="1">
      <w:start w:val="1"/>
      <w:numFmt w:val="bullet"/>
      <w:lvlText w:val="o"/>
      <w:lvlJc w:val="left"/>
      <w:pPr>
        <w:ind w:left="3240" w:hanging="360"/>
      </w:pPr>
      <w:rPr>
        <w:rFonts w:ascii="Courier New" w:hAnsi="Courier New" w:cs="Courier New" w:hint="default"/>
      </w:rPr>
    </w:lvl>
    <w:lvl w:ilvl="5" w:tplc="08090005" w:tentative="1">
      <w:start w:val="1"/>
      <w:numFmt w:val="bullet"/>
      <w:lvlText w:val=""/>
      <w:lvlJc w:val="left"/>
      <w:pPr>
        <w:ind w:left="3960" w:hanging="360"/>
      </w:pPr>
      <w:rPr>
        <w:rFonts w:ascii="Wingdings" w:hAnsi="Wingdings" w:hint="default"/>
      </w:rPr>
    </w:lvl>
    <w:lvl w:ilvl="6" w:tplc="08090001" w:tentative="1">
      <w:start w:val="1"/>
      <w:numFmt w:val="bullet"/>
      <w:lvlText w:val=""/>
      <w:lvlJc w:val="left"/>
      <w:pPr>
        <w:ind w:left="4680" w:hanging="360"/>
      </w:pPr>
      <w:rPr>
        <w:rFonts w:ascii="Symbol" w:hAnsi="Symbol" w:hint="default"/>
      </w:rPr>
    </w:lvl>
    <w:lvl w:ilvl="7" w:tplc="08090003" w:tentative="1">
      <w:start w:val="1"/>
      <w:numFmt w:val="bullet"/>
      <w:lvlText w:val="o"/>
      <w:lvlJc w:val="left"/>
      <w:pPr>
        <w:ind w:left="5400" w:hanging="360"/>
      </w:pPr>
      <w:rPr>
        <w:rFonts w:ascii="Courier New" w:hAnsi="Courier New" w:cs="Courier New" w:hint="default"/>
      </w:rPr>
    </w:lvl>
    <w:lvl w:ilvl="8" w:tplc="08090005" w:tentative="1">
      <w:start w:val="1"/>
      <w:numFmt w:val="bullet"/>
      <w:lvlText w:val=""/>
      <w:lvlJc w:val="left"/>
      <w:pPr>
        <w:ind w:left="6120" w:hanging="360"/>
      </w:pPr>
      <w:rPr>
        <w:rFonts w:ascii="Wingdings" w:hAnsi="Wingdings" w:hint="default"/>
      </w:rPr>
    </w:lvl>
  </w:abstractNum>
  <w:abstractNum w:abstractNumId="27" w15:restartNumberingAfterBreak="0">
    <w:nsid w:val="57D557C7"/>
    <w:multiLevelType w:val="hybridMultilevel"/>
    <w:tmpl w:val="AE3CCD58"/>
    <w:lvl w:ilvl="0" w:tplc="CF765650">
      <w:start w:val="1"/>
      <w:numFmt w:val="decimal"/>
      <w:lvlText w:val="%1."/>
      <w:lvlJc w:val="left"/>
      <w:pPr>
        <w:ind w:left="720" w:hanging="360"/>
      </w:pPr>
      <w:rPr>
        <w:rFonts w:hint="default"/>
        <w:b/>
        <w:sz w:val="28"/>
      </w:rPr>
    </w:lvl>
    <w:lvl w:ilvl="1" w:tplc="08090019" w:tentative="1">
      <w:start w:val="1"/>
      <w:numFmt w:val="lowerLetter"/>
      <w:lvlText w:val="%2."/>
      <w:lvlJc w:val="left"/>
      <w:pPr>
        <w:ind w:left="1440" w:hanging="360"/>
      </w:pPr>
    </w:lvl>
    <w:lvl w:ilvl="2" w:tplc="0809001B" w:tentative="1">
      <w:start w:val="1"/>
      <w:numFmt w:val="lowerRoman"/>
      <w:lvlText w:val="%3."/>
      <w:lvlJc w:val="right"/>
      <w:pPr>
        <w:ind w:left="2160" w:hanging="180"/>
      </w:pPr>
    </w:lvl>
    <w:lvl w:ilvl="3" w:tplc="0809000F" w:tentative="1">
      <w:start w:val="1"/>
      <w:numFmt w:val="decimal"/>
      <w:lvlText w:val="%4."/>
      <w:lvlJc w:val="left"/>
      <w:pPr>
        <w:ind w:left="2880" w:hanging="360"/>
      </w:pPr>
    </w:lvl>
    <w:lvl w:ilvl="4" w:tplc="08090019" w:tentative="1">
      <w:start w:val="1"/>
      <w:numFmt w:val="lowerLetter"/>
      <w:lvlText w:val="%5."/>
      <w:lvlJc w:val="left"/>
      <w:pPr>
        <w:ind w:left="3600" w:hanging="360"/>
      </w:pPr>
    </w:lvl>
    <w:lvl w:ilvl="5" w:tplc="0809001B" w:tentative="1">
      <w:start w:val="1"/>
      <w:numFmt w:val="lowerRoman"/>
      <w:lvlText w:val="%6."/>
      <w:lvlJc w:val="right"/>
      <w:pPr>
        <w:ind w:left="4320" w:hanging="180"/>
      </w:pPr>
    </w:lvl>
    <w:lvl w:ilvl="6" w:tplc="0809000F" w:tentative="1">
      <w:start w:val="1"/>
      <w:numFmt w:val="decimal"/>
      <w:lvlText w:val="%7."/>
      <w:lvlJc w:val="left"/>
      <w:pPr>
        <w:ind w:left="5040" w:hanging="360"/>
      </w:pPr>
    </w:lvl>
    <w:lvl w:ilvl="7" w:tplc="08090019" w:tentative="1">
      <w:start w:val="1"/>
      <w:numFmt w:val="lowerLetter"/>
      <w:lvlText w:val="%8."/>
      <w:lvlJc w:val="left"/>
      <w:pPr>
        <w:ind w:left="5760" w:hanging="360"/>
      </w:pPr>
    </w:lvl>
    <w:lvl w:ilvl="8" w:tplc="0809001B" w:tentative="1">
      <w:start w:val="1"/>
      <w:numFmt w:val="lowerRoman"/>
      <w:lvlText w:val="%9."/>
      <w:lvlJc w:val="right"/>
      <w:pPr>
        <w:ind w:left="6480" w:hanging="180"/>
      </w:pPr>
    </w:lvl>
  </w:abstractNum>
  <w:abstractNum w:abstractNumId="28" w15:restartNumberingAfterBreak="0">
    <w:nsid w:val="5E424C03"/>
    <w:multiLevelType w:val="hybridMultilevel"/>
    <w:tmpl w:val="BC466658"/>
    <w:lvl w:ilvl="0" w:tplc="08090001">
      <w:start w:val="1"/>
      <w:numFmt w:val="bullet"/>
      <w:lvlText w:val=""/>
      <w:lvlJc w:val="left"/>
      <w:pPr>
        <w:ind w:left="360" w:hanging="360"/>
      </w:pPr>
      <w:rPr>
        <w:rFonts w:ascii="Symbol" w:hAnsi="Symbol" w:hint="default"/>
      </w:rPr>
    </w:lvl>
    <w:lvl w:ilvl="1" w:tplc="08090003" w:tentative="1">
      <w:start w:val="1"/>
      <w:numFmt w:val="bullet"/>
      <w:lvlText w:val="o"/>
      <w:lvlJc w:val="left"/>
      <w:pPr>
        <w:ind w:left="1080" w:hanging="360"/>
      </w:pPr>
      <w:rPr>
        <w:rFonts w:ascii="Courier New" w:hAnsi="Courier New" w:cs="Courier New" w:hint="default"/>
      </w:rPr>
    </w:lvl>
    <w:lvl w:ilvl="2" w:tplc="08090005" w:tentative="1">
      <w:start w:val="1"/>
      <w:numFmt w:val="bullet"/>
      <w:lvlText w:val=""/>
      <w:lvlJc w:val="left"/>
      <w:pPr>
        <w:ind w:left="1800" w:hanging="360"/>
      </w:pPr>
      <w:rPr>
        <w:rFonts w:ascii="Wingdings" w:hAnsi="Wingdings" w:hint="default"/>
      </w:rPr>
    </w:lvl>
    <w:lvl w:ilvl="3" w:tplc="08090001" w:tentative="1">
      <w:start w:val="1"/>
      <w:numFmt w:val="bullet"/>
      <w:lvlText w:val=""/>
      <w:lvlJc w:val="left"/>
      <w:pPr>
        <w:ind w:left="2520" w:hanging="360"/>
      </w:pPr>
      <w:rPr>
        <w:rFonts w:ascii="Symbol" w:hAnsi="Symbol" w:hint="default"/>
      </w:rPr>
    </w:lvl>
    <w:lvl w:ilvl="4" w:tplc="08090003" w:tentative="1">
      <w:start w:val="1"/>
      <w:numFmt w:val="bullet"/>
      <w:lvlText w:val="o"/>
      <w:lvlJc w:val="left"/>
      <w:pPr>
        <w:ind w:left="3240" w:hanging="360"/>
      </w:pPr>
      <w:rPr>
        <w:rFonts w:ascii="Courier New" w:hAnsi="Courier New" w:cs="Courier New" w:hint="default"/>
      </w:rPr>
    </w:lvl>
    <w:lvl w:ilvl="5" w:tplc="08090005" w:tentative="1">
      <w:start w:val="1"/>
      <w:numFmt w:val="bullet"/>
      <w:lvlText w:val=""/>
      <w:lvlJc w:val="left"/>
      <w:pPr>
        <w:ind w:left="3960" w:hanging="360"/>
      </w:pPr>
      <w:rPr>
        <w:rFonts w:ascii="Wingdings" w:hAnsi="Wingdings" w:hint="default"/>
      </w:rPr>
    </w:lvl>
    <w:lvl w:ilvl="6" w:tplc="08090001" w:tentative="1">
      <w:start w:val="1"/>
      <w:numFmt w:val="bullet"/>
      <w:lvlText w:val=""/>
      <w:lvlJc w:val="left"/>
      <w:pPr>
        <w:ind w:left="4680" w:hanging="360"/>
      </w:pPr>
      <w:rPr>
        <w:rFonts w:ascii="Symbol" w:hAnsi="Symbol" w:hint="default"/>
      </w:rPr>
    </w:lvl>
    <w:lvl w:ilvl="7" w:tplc="08090003" w:tentative="1">
      <w:start w:val="1"/>
      <w:numFmt w:val="bullet"/>
      <w:lvlText w:val="o"/>
      <w:lvlJc w:val="left"/>
      <w:pPr>
        <w:ind w:left="5400" w:hanging="360"/>
      </w:pPr>
      <w:rPr>
        <w:rFonts w:ascii="Courier New" w:hAnsi="Courier New" w:cs="Courier New" w:hint="default"/>
      </w:rPr>
    </w:lvl>
    <w:lvl w:ilvl="8" w:tplc="08090005" w:tentative="1">
      <w:start w:val="1"/>
      <w:numFmt w:val="bullet"/>
      <w:lvlText w:val=""/>
      <w:lvlJc w:val="left"/>
      <w:pPr>
        <w:ind w:left="6120" w:hanging="360"/>
      </w:pPr>
      <w:rPr>
        <w:rFonts w:ascii="Wingdings" w:hAnsi="Wingdings" w:hint="default"/>
      </w:rPr>
    </w:lvl>
  </w:abstractNum>
  <w:abstractNum w:abstractNumId="29" w15:restartNumberingAfterBreak="0">
    <w:nsid w:val="5ED26CCF"/>
    <w:multiLevelType w:val="hybridMultilevel"/>
    <w:tmpl w:val="FD766544"/>
    <w:lvl w:ilvl="0" w:tplc="08090001">
      <w:start w:val="1"/>
      <w:numFmt w:val="bullet"/>
      <w:lvlText w:val=""/>
      <w:lvlJc w:val="left"/>
      <w:pPr>
        <w:ind w:left="720" w:hanging="360"/>
      </w:pPr>
      <w:rPr>
        <w:rFonts w:ascii="Symbol" w:hAnsi="Symbo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30" w15:restartNumberingAfterBreak="0">
    <w:nsid w:val="5F4F30DF"/>
    <w:multiLevelType w:val="hybridMultilevel"/>
    <w:tmpl w:val="231C5F1A"/>
    <w:lvl w:ilvl="0" w:tplc="C4AA4D3C">
      <w:start w:val="1"/>
      <w:numFmt w:val="bullet"/>
      <w:lvlText w:val="•"/>
      <w:lvlJc w:val="left"/>
      <w:pPr>
        <w:tabs>
          <w:tab w:val="num" w:pos="720"/>
        </w:tabs>
        <w:ind w:left="720" w:hanging="360"/>
      </w:pPr>
      <w:rPr>
        <w:rFonts w:ascii="Times New Roman" w:hAnsi="Times New Roman" w:hint="default"/>
      </w:rPr>
    </w:lvl>
    <w:lvl w:ilvl="1" w:tplc="65608C86" w:tentative="1">
      <w:start w:val="1"/>
      <w:numFmt w:val="bullet"/>
      <w:lvlText w:val="•"/>
      <w:lvlJc w:val="left"/>
      <w:pPr>
        <w:tabs>
          <w:tab w:val="num" w:pos="1440"/>
        </w:tabs>
        <w:ind w:left="1440" w:hanging="360"/>
      </w:pPr>
      <w:rPr>
        <w:rFonts w:ascii="Times New Roman" w:hAnsi="Times New Roman" w:hint="default"/>
      </w:rPr>
    </w:lvl>
    <w:lvl w:ilvl="2" w:tplc="8842C680" w:tentative="1">
      <w:start w:val="1"/>
      <w:numFmt w:val="bullet"/>
      <w:lvlText w:val="•"/>
      <w:lvlJc w:val="left"/>
      <w:pPr>
        <w:tabs>
          <w:tab w:val="num" w:pos="2160"/>
        </w:tabs>
        <w:ind w:left="2160" w:hanging="360"/>
      </w:pPr>
      <w:rPr>
        <w:rFonts w:ascii="Times New Roman" w:hAnsi="Times New Roman" w:hint="default"/>
      </w:rPr>
    </w:lvl>
    <w:lvl w:ilvl="3" w:tplc="9BDE1274" w:tentative="1">
      <w:start w:val="1"/>
      <w:numFmt w:val="bullet"/>
      <w:lvlText w:val="•"/>
      <w:lvlJc w:val="left"/>
      <w:pPr>
        <w:tabs>
          <w:tab w:val="num" w:pos="2880"/>
        </w:tabs>
        <w:ind w:left="2880" w:hanging="360"/>
      </w:pPr>
      <w:rPr>
        <w:rFonts w:ascii="Times New Roman" w:hAnsi="Times New Roman" w:hint="default"/>
      </w:rPr>
    </w:lvl>
    <w:lvl w:ilvl="4" w:tplc="462A2478" w:tentative="1">
      <w:start w:val="1"/>
      <w:numFmt w:val="bullet"/>
      <w:lvlText w:val="•"/>
      <w:lvlJc w:val="left"/>
      <w:pPr>
        <w:tabs>
          <w:tab w:val="num" w:pos="3600"/>
        </w:tabs>
        <w:ind w:left="3600" w:hanging="360"/>
      </w:pPr>
      <w:rPr>
        <w:rFonts w:ascii="Times New Roman" w:hAnsi="Times New Roman" w:hint="default"/>
      </w:rPr>
    </w:lvl>
    <w:lvl w:ilvl="5" w:tplc="8C02CF34" w:tentative="1">
      <w:start w:val="1"/>
      <w:numFmt w:val="bullet"/>
      <w:lvlText w:val="•"/>
      <w:lvlJc w:val="left"/>
      <w:pPr>
        <w:tabs>
          <w:tab w:val="num" w:pos="4320"/>
        </w:tabs>
        <w:ind w:left="4320" w:hanging="360"/>
      </w:pPr>
      <w:rPr>
        <w:rFonts w:ascii="Times New Roman" w:hAnsi="Times New Roman" w:hint="default"/>
      </w:rPr>
    </w:lvl>
    <w:lvl w:ilvl="6" w:tplc="A7388322" w:tentative="1">
      <w:start w:val="1"/>
      <w:numFmt w:val="bullet"/>
      <w:lvlText w:val="•"/>
      <w:lvlJc w:val="left"/>
      <w:pPr>
        <w:tabs>
          <w:tab w:val="num" w:pos="5040"/>
        </w:tabs>
        <w:ind w:left="5040" w:hanging="360"/>
      </w:pPr>
      <w:rPr>
        <w:rFonts w:ascii="Times New Roman" w:hAnsi="Times New Roman" w:hint="default"/>
      </w:rPr>
    </w:lvl>
    <w:lvl w:ilvl="7" w:tplc="16F4DB02" w:tentative="1">
      <w:start w:val="1"/>
      <w:numFmt w:val="bullet"/>
      <w:lvlText w:val="•"/>
      <w:lvlJc w:val="left"/>
      <w:pPr>
        <w:tabs>
          <w:tab w:val="num" w:pos="5760"/>
        </w:tabs>
        <w:ind w:left="5760" w:hanging="360"/>
      </w:pPr>
      <w:rPr>
        <w:rFonts w:ascii="Times New Roman" w:hAnsi="Times New Roman" w:hint="default"/>
      </w:rPr>
    </w:lvl>
    <w:lvl w:ilvl="8" w:tplc="64BA9C66" w:tentative="1">
      <w:start w:val="1"/>
      <w:numFmt w:val="bullet"/>
      <w:lvlText w:val="•"/>
      <w:lvlJc w:val="left"/>
      <w:pPr>
        <w:tabs>
          <w:tab w:val="num" w:pos="6480"/>
        </w:tabs>
        <w:ind w:left="6480" w:hanging="360"/>
      </w:pPr>
      <w:rPr>
        <w:rFonts w:ascii="Times New Roman" w:hAnsi="Times New Roman" w:hint="default"/>
      </w:rPr>
    </w:lvl>
  </w:abstractNum>
  <w:abstractNum w:abstractNumId="31" w15:restartNumberingAfterBreak="0">
    <w:nsid w:val="62AA5346"/>
    <w:multiLevelType w:val="hybridMultilevel"/>
    <w:tmpl w:val="EB4A32FA"/>
    <w:lvl w:ilvl="0" w:tplc="EDF09C62">
      <w:start w:val="1"/>
      <w:numFmt w:val="bullet"/>
      <w:lvlText w:val="•"/>
      <w:lvlJc w:val="left"/>
      <w:pPr>
        <w:tabs>
          <w:tab w:val="num" w:pos="720"/>
        </w:tabs>
        <w:ind w:left="720" w:hanging="360"/>
      </w:pPr>
      <w:rPr>
        <w:rFonts w:ascii="Times New Roman" w:hAnsi="Times New Roman" w:hint="default"/>
      </w:rPr>
    </w:lvl>
    <w:lvl w:ilvl="1" w:tplc="D646CFB2" w:tentative="1">
      <w:start w:val="1"/>
      <w:numFmt w:val="bullet"/>
      <w:lvlText w:val="•"/>
      <w:lvlJc w:val="left"/>
      <w:pPr>
        <w:tabs>
          <w:tab w:val="num" w:pos="1440"/>
        </w:tabs>
        <w:ind w:left="1440" w:hanging="360"/>
      </w:pPr>
      <w:rPr>
        <w:rFonts w:ascii="Times New Roman" w:hAnsi="Times New Roman" w:hint="default"/>
      </w:rPr>
    </w:lvl>
    <w:lvl w:ilvl="2" w:tplc="5D643190" w:tentative="1">
      <w:start w:val="1"/>
      <w:numFmt w:val="bullet"/>
      <w:lvlText w:val="•"/>
      <w:lvlJc w:val="left"/>
      <w:pPr>
        <w:tabs>
          <w:tab w:val="num" w:pos="2160"/>
        </w:tabs>
        <w:ind w:left="2160" w:hanging="360"/>
      </w:pPr>
      <w:rPr>
        <w:rFonts w:ascii="Times New Roman" w:hAnsi="Times New Roman" w:hint="default"/>
      </w:rPr>
    </w:lvl>
    <w:lvl w:ilvl="3" w:tplc="BB786DCE" w:tentative="1">
      <w:start w:val="1"/>
      <w:numFmt w:val="bullet"/>
      <w:lvlText w:val="•"/>
      <w:lvlJc w:val="left"/>
      <w:pPr>
        <w:tabs>
          <w:tab w:val="num" w:pos="2880"/>
        </w:tabs>
        <w:ind w:left="2880" w:hanging="360"/>
      </w:pPr>
      <w:rPr>
        <w:rFonts w:ascii="Times New Roman" w:hAnsi="Times New Roman" w:hint="default"/>
      </w:rPr>
    </w:lvl>
    <w:lvl w:ilvl="4" w:tplc="06EA94C0" w:tentative="1">
      <w:start w:val="1"/>
      <w:numFmt w:val="bullet"/>
      <w:lvlText w:val="•"/>
      <w:lvlJc w:val="left"/>
      <w:pPr>
        <w:tabs>
          <w:tab w:val="num" w:pos="3600"/>
        </w:tabs>
        <w:ind w:left="3600" w:hanging="360"/>
      </w:pPr>
      <w:rPr>
        <w:rFonts w:ascii="Times New Roman" w:hAnsi="Times New Roman" w:hint="default"/>
      </w:rPr>
    </w:lvl>
    <w:lvl w:ilvl="5" w:tplc="0FAA5598" w:tentative="1">
      <w:start w:val="1"/>
      <w:numFmt w:val="bullet"/>
      <w:lvlText w:val="•"/>
      <w:lvlJc w:val="left"/>
      <w:pPr>
        <w:tabs>
          <w:tab w:val="num" w:pos="4320"/>
        </w:tabs>
        <w:ind w:left="4320" w:hanging="360"/>
      </w:pPr>
      <w:rPr>
        <w:rFonts w:ascii="Times New Roman" w:hAnsi="Times New Roman" w:hint="default"/>
      </w:rPr>
    </w:lvl>
    <w:lvl w:ilvl="6" w:tplc="27762188" w:tentative="1">
      <w:start w:val="1"/>
      <w:numFmt w:val="bullet"/>
      <w:lvlText w:val="•"/>
      <w:lvlJc w:val="left"/>
      <w:pPr>
        <w:tabs>
          <w:tab w:val="num" w:pos="5040"/>
        </w:tabs>
        <w:ind w:left="5040" w:hanging="360"/>
      </w:pPr>
      <w:rPr>
        <w:rFonts w:ascii="Times New Roman" w:hAnsi="Times New Roman" w:hint="default"/>
      </w:rPr>
    </w:lvl>
    <w:lvl w:ilvl="7" w:tplc="B6FED1A8" w:tentative="1">
      <w:start w:val="1"/>
      <w:numFmt w:val="bullet"/>
      <w:lvlText w:val="•"/>
      <w:lvlJc w:val="left"/>
      <w:pPr>
        <w:tabs>
          <w:tab w:val="num" w:pos="5760"/>
        </w:tabs>
        <w:ind w:left="5760" w:hanging="360"/>
      </w:pPr>
      <w:rPr>
        <w:rFonts w:ascii="Times New Roman" w:hAnsi="Times New Roman" w:hint="default"/>
      </w:rPr>
    </w:lvl>
    <w:lvl w:ilvl="8" w:tplc="B88C75A0" w:tentative="1">
      <w:start w:val="1"/>
      <w:numFmt w:val="bullet"/>
      <w:lvlText w:val="•"/>
      <w:lvlJc w:val="left"/>
      <w:pPr>
        <w:tabs>
          <w:tab w:val="num" w:pos="6480"/>
        </w:tabs>
        <w:ind w:left="6480" w:hanging="360"/>
      </w:pPr>
      <w:rPr>
        <w:rFonts w:ascii="Times New Roman" w:hAnsi="Times New Roman" w:hint="default"/>
      </w:rPr>
    </w:lvl>
  </w:abstractNum>
  <w:abstractNum w:abstractNumId="32" w15:restartNumberingAfterBreak="0">
    <w:nsid w:val="62C7397B"/>
    <w:multiLevelType w:val="multilevel"/>
    <w:tmpl w:val="C6AC5924"/>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33" w15:restartNumberingAfterBreak="0">
    <w:nsid w:val="62F80675"/>
    <w:multiLevelType w:val="multilevel"/>
    <w:tmpl w:val="CF28BA7C"/>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34" w15:restartNumberingAfterBreak="0">
    <w:nsid w:val="65123785"/>
    <w:multiLevelType w:val="hybridMultilevel"/>
    <w:tmpl w:val="5036B20A"/>
    <w:lvl w:ilvl="0" w:tplc="08090001">
      <w:start w:val="1"/>
      <w:numFmt w:val="bullet"/>
      <w:lvlText w:val=""/>
      <w:lvlJc w:val="left"/>
      <w:pPr>
        <w:ind w:left="720" w:hanging="360"/>
      </w:pPr>
      <w:rPr>
        <w:rFonts w:ascii="Symbol" w:hAnsi="Symbo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35" w15:restartNumberingAfterBreak="0">
    <w:nsid w:val="66FC21E2"/>
    <w:multiLevelType w:val="hybridMultilevel"/>
    <w:tmpl w:val="5FB86EDE"/>
    <w:lvl w:ilvl="0" w:tplc="08090001">
      <w:start w:val="1"/>
      <w:numFmt w:val="bullet"/>
      <w:lvlText w:val=""/>
      <w:lvlJc w:val="left"/>
      <w:pPr>
        <w:ind w:left="360" w:hanging="360"/>
      </w:pPr>
      <w:rPr>
        <w:rFonts w:ascii="Symbol" w:hAnsi="Symbol" w:hint="default"/>
      </w:rPr>
    </w:lvl>
    <w:lvl w:ilvl="1" w:tplc="08090003" w:tentative="1">
      <w:start w:val="1"/>
      <w:numFmt w:val="bullet"/>
      <w:lvlText w:val="o"/>
      <w:lvlJc w:val="left"/>
      <w:pPr>
        <w:ind w:left="1080" w:hanging="360"/>
      </w:pPr>
      <w:rPr>
        <w:rFonts w:ascii="Courier New" w:hAnsi="Courier New" w:cs="Courier New" w:hint="default"/>
      </w:rPr>
    </w:lvl>
    <w:lvl w:ilvl="2" w:tplc="08090005" w:tentative="1">
      <w:start w:val="1"/>
      <w:numFmt w:val="bullet"/>
      <w:lvlText w:val=""/>
      <w:lvlJc w:val="left"/>
      <w:pPr>
        <w:ind w:left="1800" w:hanging="360"/>
      </w:pPr>
      <w:rPr>
        <w:rFonts w:ascii="Wingdings" w:hAnsi="Wingdings" w:hint="default"/>
      </w:rPr>
    </w:lvl>
    <w:lvl w:ilvl="3" w:tplc="08090001" w:tentative="1">
      <w:start w:val="1"/>
      <w:numFmt w:val="bullet"/>
      <w:lvlText w:val=""/>
      <w:lvlJc w:val="left"/>
      <w:pPr>
        <w:ind w:left="2520" w:hanging="360"/>
      </w:pPr>
      <w:rPr>
        <w:rFonts w:ascii="Symbol" w:hAnsi="Symbol" w:hint="default"/>
      </w:rPr>
    </w:lvl>
    <w:lvl w:ilvl="4" w:tplc="08090003" w:tentative="1">
      <w:start w:val="1"/>
      <w:numFmt w:val="bullet"/>
      <w:lvlText w:val="o"/>
      <w:lvlJc w:val="left"/>
      <w:pPr>
        <w:ind w:left="3240" w:hanging="360"/>
      </w:pPr>
      <w:rPr>
        <w:rFonts w:ascii="Courier New" w:hAnsi="Courier New" w:cs="Courier New" w:hint="default"/>
      </w:rPr>
    </w:lvl>
    <w:lvl w:ilvl="5" w:tplc="08090005" w:tentative="1">
      <w:start w:val="1"/>
      <w:numFmt w:val="bullet"/>
      <w:lvlText w:val=""/>
      <w:lvlJc w:val="left"/>
      <w:pPr>
        <w:ind w:left="3960" w:hanging="360"/>
      </w:pPr>
      <w:rPr>
        <w:rFonts w:ascii="Wingdings" w:hAnsi="Wingdings" w:hint="default"/>
      </w:rPr>
    </w:lvl>
    <w:lvl w:ilvl="6" w:tplc="08090001" w:tentative="1">
      <w:start w:val="1"/>
      <w:numFmt w:val="bullet"/>
      <w:lvlText w:val=""/>
      <w:lvlJc w:val="left"/>
      <w:pPr>
        <w:ind w:left="4680" w:hanging="360"/>
      </w:pPr>
      <w:rPr>
        <w:rFonts w:ascii="Symbol" w:hAnsi="Symbol" w:hint="default"/>
      </w:rPr>
    </w:lvl>
    <w:lvl w:ilvl="7" w:tplc="08090003" w:tentative="1">
      <w:start w:val="1"/>
      <w:numFmt w:val="bullet"/>
      <w:lvlText w:val="o"/>
      <w:lvlJc w:val="left"/>
      <w:pPr>
        <w:ind w:left="5400" w:hanging="360"/>
      </w:pPr>
      <w:rPr>
        <w:rFonts w:ascii="Courier New" w:hAnsi="Courier New" w:cs="Courier New" w:hint="default"/>
      </w:rPr>
    </w:lvl>
    <w:lvl w:ilvl="8" w:tplc="08090005" w:tentative="1">
      <w:start w:val="1"/>
      <w:numFmt w:val="bullet"/>
      <w:lvlText w:val=""/>
      <w:lvlJc w:val="left"/>
      <w:pPr>
        <w:ind w:left="6120" w:hanging="360"/>
      </w:pPr>
      <w:rPr>
        <w:rFonts w:ascii="Wingdings" w:hAnsi="Wingdings" w:hint="default"/>
      </w:rPr>
    </w:lvl>
  </w:abstractNum>
  <w:abstractNum w:abstractNumId="36" w15:restartNumberingAfterBreak="0">
    <w:nsid w:val="6D397048"/>
    <w:multiLevelType w:val="hybridMultilevel"/>
    <w:tmpl w:val="6D38667A"/>
    <w:lvl w:ilvl="0" w:tplc="CE1482FE">
      <w:start w:val="1"/>
      <w:numFmt w:val="decimal"/>
      <w:lvlText w:val="%1."/>
      <w:lvlJc w:val="left"/>
      <w:pPr>
        <w:ind w:left="360" w:hanging="360"/>
      </w:pPr>
      <w:rPr>
        <w:rFonts w:hint="default"/>
        <w:color w:val="auto"/>
      </w:rPr>
    </w:lvl>
    <w:lvl w:ilvl="1" w:tplc="08090019" w:tentative="1">
      <w:start w:val="1"/>
      <w:numFmt w:val="lowerLetter"/>
      <w:lvlText w:val="%2."/>
      <w:lvlJc w:val="left"/>
      <w:pPr>
        <w:ind w:left="1080" w:hanging="360"/>
      </w:pPr>
    </w:lvl>
    <w:lvl w:ilvl="2" w:tplc="0809001B" w:tentative="1">
      <w:start w:val="1"/>
      <w:numFmt w:val="lowerRoman"/>
      <w:lvlText w:val="%3."/>
      <w:lvlJc w:val="right"/>
      <w:pPr>
        <w:ind w:left="1800" w:hanging="180"/>
      </w:pPr>
    </w:lvl>
    <w:lvl w:ilvl="3" w:tplc="0809000F" w:tentative="1">
      <w:start w:val="1"/>
      <w:numFmt w:val="decimal"/>
      <w:lvlText w:val="%4."/>
      <w:lvlJc w:val="left"/>
      <w:pPr>
        <w:ind w:left="2520" w:hanging="360"/>
      </w:pPr>
    </w:lvl>
    <w:lvl w:ilvl="4" w:tplc="08090019" w:tentative="1">
      <w:start w:val="1"/>
      <w:numFmt w:val="lowerLetter"/>
      <w:lvlText w:val="%5."/>
      <w:lvlJc w:val="left"/>
      <w:pPr>
        <w:ind w:left="3240" w:hanging="360"/>
      </w:pPr>
    </w:lvl>
    <w:lvl w:ilvl="5" w:tplc="0809001B" w:tentative="1">
      <w:start w:val="1"/>
      <w:numFmt w:val="lowerRoman"/>
      <w:lvlText w:val="%6."/>
      <w:lvlJc w:val="right"/>
      <w:pPr>
        <w:ind w:left="3960" w:hanging="180"/>
      </w:pPr>
    </w:lvl>
    <w:lvl w:ilvl="6" w:tplc="0809000F" w:tentative="1">
      <w:start w:val="1"/>
      <w:numFmt w:val="decimal"/>
      <w:lvlText w:val="%7."/>
      <w:lvlJc w:val="left"/>
      <w:pPr>
        <w:ind w:left="4680" w:hanging="360"/>
      </w:pPr>
    </w:lvl>
    <w:lvl w:ilvl="7" w:tplc="08090019" w:tentative="1">
      <w:start w:val="1"/>
      <w:numFmt w:val="lowerLetter"/>
      <w:lvlText w:val="%8."/>
      <w:lvlJc w:val="left"/>
      <w:pPr>
        <w:ind w:left="5400" w:hanging="360"/>
      </w:pPr>
    </w:lvl>
    <w:lvl w:ilvl="8" w:tplc="0809001B" w:tentative="1">
      <w:start w:val="1"/>
      <w:numFmt w:val="lowerRoman"/>
      <w:lvlText w:val="%9."/>
      <w:lvlJc w:val="right"/>
      <w:pPr>
        <w:ind w:left="6120" w:hanging="180"/>
      </w:pPr>
    </w:lvl>
  </w:abstractNum>
  <w:abstractNum w:abstractNumId="37" w15:restartNumberingAfterBreak="0">
    <w:nsid w:val="6EB02C35"/>
    <w:multiLevelType w:val="hybridMultilevel"/>
    <w:tmpl w:val="E21CFF36"/>
    <w:lvl w:ilvl="0" w:tplc="08090001">
      <w:start w:val="1"/>
      <w:numFmt w:val="bullet"/>
      <w:lvlText w:val=""/>
      <w:lvlJc w:val="left"/>
      <w:pPr>
        <w:ind w:left="360" w:hanging="360"/>
      </w:pPr>
      <w:rPr>
        <w:rFonts w:ascii="Symbol" w:hAnsi="Symbol" w:hint="default"/>
      </w:rPr>
    </w:lvl>
    <w:lvl w:ilvl="1" w:tplc="08090003" w:tentative="1">
      <w:start w:val="1"/>
      <w:numFmt w:val="bullet"/>
      <w:lvlText w:val="o"/>
      <w:lvlJc w:val="left"/>
      <w:pPr>
        <w:ind w:left="1080" w:hanging="360"/>
      </w:pPr>
      <w:rPr>
        <w:rFonts w:ascii="Courier New" w:hAnsi="Courier New" w:cs="Courier New" w:hint="default"/>
      </w:rPr>
    </w:lvl>
    <w:lvl w:ilvl="2" w:tplc="08090005" w:tentative="1">
      <w:start w:val="1"/>
      <w:numFmt w:val="bullet"/>
      <w:lvlText w:val=""/>
      <w:lvlJc w:val="left"/>
      <w:pPr>
        <w:ind w:left="1800" w:hanging="360"/>
      </w:pPr>
      <w:rPr>
        <w:rFonts w:ascii="Wingdings" w:hAnsi="Wingdings" w:hint="default"/>
      </w:rPr>
    </w:lvl>
    <w:lvl w:ilvl="3" w:tplc="08090001" w:tentative="1">
      <w:start w:val="1"/>
      <w:numFmt w:val="bullet"/>
      <w:lvlText w:val=""/>
      <w:lvlJc w:val="left"/>
      <w:pPr>
        <w:ind w:left="2520" w:hanging="360"/>
      </w:pPr>
      <w:rPr>
        <w:rFonts w:ascii="Symbol" w:hAnsi="Symbol" w:hint="default"/>
      </w:rPr>
    </w:lvl>
    <w:lvl w:ilvl="4" w:tplc="08090003" w:tentative="1">
      <w:start w:val="1"/>
      <w:numFmt w:val="bullet"/>
      <w:lvlText w:val="o"/>
      <w:lvlJc w:val="left"/>
      <w:pPr>
        <w:ind w:left="3240" w:hanging="360"/>
      </w:pPr>
      <w:rPr>
        <w:rFonts w:ascii="Courier New" w:hAnsi="Courier New" w:cs="Courier New" w:hint="default"/>
      </w:rPr>
    </w:lvl>
    <w:lvl w:ilvl="5" w:tplc="08090005" w:tentative="1">
      <w:start w:val="1"/>
      <w:numFmt w:val="bullet"/>
      <w:lvlText w:val=""/>
      <w:lvlJc w:val="left"/>
      <w:pPr>
        <w:ind w:left="3960" w:hanging="360"/>
      </w:pPr>
      <w:rPr>
        <w:rFonts w:ascii="Wingdings" w:hAnsi="Wingdings" w:hint="default"/>
      </w:rPr>
    </w:lvl>
    <w:lvl w:ilvl="6" w:tplc="08090001" w:tentative="1">
      <w:start w:val="1"/>
      <w:numFmt w:val="bullet"/>
      <w:lvlText w:val=""/>
      <w:lvlJc w:val="left"/>
      <w:pPr>
        <w:ind w:left="4680" w:hanging="360"/>
      </w:pPr>
      <w:rPr>
        <w:rFonts w:ascii="Symbol" w:hAnsi="Symbol" w:hint="default"/>
      </w:rPr>
    </w:lvl>
    <w:lvl w:ilvl="7" w:tplc="08090003" w:tentative="1">
      <w:start w:val="1"/>
      <w:numFmt w:val="bullet"/>
      <w:lvlText w:val="o"/>
      <w:lvlJc w:val="left"/>
      <w:pPr>
        <w:ind w:left="5400" w:hanging="360"/>
      </w:pPr>
      <w:rPr>
        <w:rFonts w:ascii="Courier New" w:hAnsi="Courier New" w:cs="Courier New" w:hint="default"/>
      </w:rPr>
    </w:lvl>
    <w:lvl w:ilvl="8" w:tplc="08090005" w:tentative="1">
      <w:start w:val="1"/>
      <w:numFmt w:val="bullet"/>
      <w:lvlText w:val=""/>
      <w:lvlJc w:val="left"/>
      <w:pPr>
        <w:ind w:left="6120" w:hanging="360"/>
      </w:pPr>
      <w:rPr>
        <w:rFonts w:ascii="Wingdings" w:hAnsi="Wingdings" w:hint="default"/>
      </w:rPr>
    </w:lvl>
  </w:abstractNum>
  <w:abstractNum w:abstractNumId="38" w15:restartNumberingAfterBreak="0">
    <w:nsid w:val="70292E06"/>
    <w:multiLevelType w:val="hybridMultilevel"/>
    <w:tmpl w:val="9FA88606"/>
    <w:lvl w:ilvl="0" w:tplc="08090001">
      <w:start w:val="1"/>
      <w:numFmt w:val="bullet"/>
      <w:lvlText w:val=""/>
      <w:lvlJc w:val="left"/>
      <w:pPr>
        <w:ind w:left="720" w:hanging="360"/>
      </w:pPr>
      <w:rPr>
        <w:rFonts w:ascii="Symbol" w:hAnsi="Symbol" w:hint="default"/>
      </w:rPr>
    </w:lvl>
    <w:lvl w:ilvl="1" w:tplc="08090003">
      <w:start w:val="1"/>
      <w:numFmt w:val="bullet"/>
      <w:lvlText w:val="o"/>
      <w:lvlJc w:val="left"/>
      <w:pPr>
        <w:ind w:left="1440" w:hanging="360"/>
      </w:pPr>
      <w:rPr>
        <w:rFonts w:ascii="Courier New" w:hAnsi="Courier New" w:cs="Courier New" w:hint="default"/>
      </w:rPr>
    </w:lvl>
    <w:lvl w:ilvl="2" w:tplc="08090005">
      <w:start w:val="1"/>
      <w:numFmt w:val="bullet"/>
      <w:lvlText w:val=""/>
      <w:lvlJc w:val="left"/>
      <w:pPr>
        <w:ind w:left="2160" w:hanging="360"/>
      </w:pPr>
      <w:rPr>
        <w:rFonts w:ascii="Wingdings" w:hAnsi="Wingdings" w:hint="default"/>
      </w:rPr>
    </w:lvl>
    <w:lvl w:ilvl="3" w:tplc="08090001">
      <w:start w:val="1"/>
      <w:numFmt w:val="bullet"/>
      <w:lvlText w:val=""/>
      <w:lvlJc w:val="left"/>
      <w:pPr>
        <w:ind w:left="2880" w:hanging="360"/>
      </w:pPr>
      <w:rPr>
        <w:rFonts w:ascii="Symbol" w:hAnsi="Symbol" w:hint="default"/>
      </w:rPr>
    </w:lvl>
    <w:lvl w:ilvl="4" w:tplc="08090003">
      <w:start w:val="1"/>
      <w:numFmt w:val="bullet"/>
      <w:lvlText w:val="o"/>
      <w:lvlJc w:val="left"/>
      <w:pPr>
        <w:ind w:left="3600" w:hanging="360"/>
      </w:pPr>
      <w:rPr>
        <w:rFonts w:ascii="Courier New" w:hAnsi="Courier New" w:cs="Courier New" w:hint="default"/>
      </w:rPr>
    </w:lvl>
    <w:lvl w:ilvl="5" w:tplc="08090005">
      <w:start w:val="1"/>
      <w:numFmt w:val="bullet"/>
      <w:lvlText w:val=""/>
      <w:lvlJc w:val="left"/>
      <w:pPr>
        <w:ind w:left="4320" w:hanging="360"/>
      </w:pPr>
      <w:rPr>
        <w:rFonts w:ascii="Wingdings" w:hAnsi="Wingdings" w:hint="default"/>
      </w:rPr>
    </w:lvl>
    <w:lvl w:ilvl="6" w:tplc="08090001">
      <w:start w:val="1"/>
      <w:numFmt w:val="bullet"/>
      <w:lvlText w:val=""/>
      <w:lvlJc w:val="left"/>
      <w:pPr>
        <w:ind w:left="5040" w:hanging="360"/>
      </w:pPr>
      <w:rPr>
        <w:rFonts w:ascii="Symbol" w:hAnsi="Symbol" w:hint="default"/>
      </w:rPr>
    </w:lvl>
    <w:lvl w:ilvl="7" w:tplc="08090003">
      <w:start w:val="1"/>
      <w:numFmt w:val="bullet"/>
      <w:lvlText w:val="o"/>
      <w:lvlJc w:val="left"/>
      <w:pPr>
        <w:ind w:left="5760" w:hanging="360"/>
      </w:pPr>
      <w:rPr>
        <w:rFonts w:ascii="Courier New" w:hAnsi="Courier New" w:cs="Courier New" w:hint="default"/>
      </w:rPr>
    </w:lvl>
    <w:lvl w:ilvl="8" w:tplc="08090005">
      <w:start w:val="1"/>
      <w:numFmt w:val="bullet"/>
      <w:lvlText w:val=""/>
      <w:lvlJc w:val="left"/>
      <w:pPr>
        <w:ind w:left="6480" w:hanging="360"/>
      </w:pPr>
      <w:rPr>
        <w:rFonts w:ascii="Wingdings" w:hAnsi="Wingdings" w:hint="default"/>
      </w:rPr>
    </w:lvl>
  </w:abstractNum>
  <w:abstractNum w:abstractNumId="39" w15:restartNumberingAfterBreak="0">
    <w:nsid w:val="7065238E"/>
    <w:multiLevelType w:val="hybridMultilevel"/>
    <w:tmpl w:val="7D5CA2DA"/>
    <w:lvl w:ilvl="0" w:tplc="08090001">
      <w:start w:val="1"/>
      <w:numFmt w:val="bullet"/>
      <w:lvlText w:val=""/>
      <w:lvlJc w:val="left"/>
      <w:pPr>
        <w:ind w:left="360" w:hanging="360"/>
      </w:pPr>
      <w:rPr>
        <w:rFonts w:ascii="Symbol" w:hAnsi="Symbol" w:hint="default"/>
      </w:rPr>
    </w:lvl>
    <w:lvl w:ilvl="1" w:tplc="08090003" w:tentative="1">
      <w:start w:val="1"/>
      <w:numFmt w:val="bullet"/>
      <w:lvlText w:val="o"/>
      <w:lvlJc w:val="left"/>
      <w:pPr>
        <w:ind w:left="1080" w:hanging="360"/>
      </w:pPr>
      <w:rPr>
        <w:rFonts w:ascii="Courier New" w:hAnsi="Courier New" w:cs="Courier New" w:hint="default"/>
      </w:rPr>
    </w:lvl>
    <w:lvl w:ilvl="2" w:tplc="08090005" w:tentative="1">
      <w:start w:val="1"/>
      <w:numFmt w:val="bullet"/>
      <w:lvlText w:val=""/>
      <w:lvlJc w:val="left"/>
      <w:pPr>
        <w:ind w:left="1800" w:hanging="360"/>
      </w:pPr>
      <w:rPr>
        <w:rFonts w:ascii="Wingdings" w:hAnsi="Wingdings" w:hint="default"/>
      </w:rPr>
    </w:lvl>
    <w:lvl w:ilvl="3" w:tplc="08090001" w:tentative="1">
      <w:start w:val="1"/>
      <w:numFmt w:val="bullet"/>
      <w:lvlText w:val=""/>
      <w:lvlJc w:val="left"/>
      <w:pPr>
        <w:ind w:left="2520" w:hanging="360"/>
      </w:pPr>
      <w:rPr>
        <w:rFonts w:ascii="Symbol" w:hAnsi="Symbol" w:hint="default"/>
      </w:rPr>
    </w:lvl>
    <w:lvl w:ilvl="4" w:tplc="08090003" w:tentative="1">
      <w:start w:val="1"/>
      <w:numFmt w:val="bullet"/>
      <w:lvlText w:val="o"/>
      <w:lvlJc w:val="left"/>
      <w:pPr>
        <w:ind w:left="3240" w:hanging="360"/>
      </w:pPr>
      <w:rPr>
        <w:rFonts w:ascii="Courier New" w:hAnsi="Courier New" w:cs="Courier New" w:hint="default"/>
      </w:rPr>
    </w:lvl>
    <w:lvl w:ilvl="5" w:tplc="08090005" w:tentative="1">
      <w:start w:val="1"/>
      <w:numFmt w:val="bullet"/>
      <w:lvlText w:val=""/>
      <w:lvlJc w:val="left"/>
      <w:pPr>
        <w:ind w:left="3960" w:hanging="360"/>
      </w:pPr>
      <w:rPr>
        <w:rFonts w:ascii="Wingdings" w:hAnsi="Wingdings" w:hint="default"/>
      </w:rPr>
    </w:lvl>
    <w:lvl w:ilvl="6" w:tplc="08090001" w:tentative="1">
      <w:start w:val="1"/>
      <w:numFmt w:val="bullet"/>
      <w:lvlText w:val=""/>
      <w:lvlJc w:val="left"/>
      <w:pPr>
        <w:ind w:left="4680" w:hanging="360"/>
      </w:pPr>
      <w:rPr>
        <w:rFonts w:ascii="Symbol" w:hAnsi="Symbol" w:hint="default"/>
      </w:rPr>
    </w:lvl>
    <w:lvl w:ilvl="7" w:tplc="08090003" w:tentative="1">
      <w:start w:val="1"/>
      <w:numFmt w:val="bullet"/>
      <w:lvlText w:val="o"/>
      <w:lvlJc w:val="left"/>
      <w:pPr>
        <w:ind w:left="5400" w:hanging="360"/>
      </w:pPr>
      <w:rPr>
        <w:rFonts w:ascii="Courier New" w:hAnsi="Courier New" w:cs="Courier New" w:hint="default"/>
      </w:rPr>
    </w:lvl>
    <w:lvl w:ilvl="8" w:tplc="08090005" w:tentative="1">
      <w:start w:val="1"/>
      <w:numFmt w:val="bullet"/>
      <w:lvlText w:val=""/>
      <w:lvlJc w:val="left"/>
      <w:pPr>
        <w:ind w:left="6120" w:hanging="360"/>
      </w:pPr>
      <w:rPr>
        <w:rFonts w:ascii="Wingdings" w:hAnsi="Wingdings" w:hint="default"/>
      </w:rPr>
    </w:lvl>
  </w:abstractNum>
  <w:abstractNum w:abstractNumId="40" w15:restartNumberingAfterBreak="0">
    <w:nsid w:val="72810AF8"/>
    <w:multiLevelType w:val="hybridMultilevel"/>
    <w:tmpl w:val="D0CA9432"/>
    <w:lvl w:ilvl="0" w:tplc="5EDCA95A">
      <w:start w:val="1"/>
      <w:numFmt w:val="bullet"/>
      <w:lvlText w:val=""/>
      <w:lvlJc w:val="left"/>
      <w:pPr>
        <w:ind w:left="360" w:hanging="360"/>
      </w:pPr>
      <w:rPr>
        <w:rFonts w:ascii="Symbol" w:hAnsi="Symbol" w:hint="default"/>
        <w:color w:val="auto"/>
      </w:rPr>
    </w:lvl>
    <w:lvl w:ilvl="1" w:tplc="08090003" w:tentative="1">
      <w:start w:val="1"/>
      <w:numFmt w:val="bullet"/>
      <w:lvlText w:val="o"/>
      <w:lvlJc w:val="left"/>
      <w:pPr>
        <w:ind w:left="1080" w:hanging="360"/>
      </w:pPr>
      <w:rPr>
        <w:rFonts w:ascii="Courier New" w:hAnsi="Courier New" w:cs="Courier New" w:hint="default"/>
      </w:rPr>
    </w:lvl>
    <w:lvl w:ilvl="2" w:tplc="08090005" w:tentative="1">
      <w:start w:val="1"/>
      <w:numFmt w:val="bullet"/>
      <w:lvlText w:val=""/>
      <w:lvlJc w:val="left"/>
      <w:pPr>
        <w:ind w:left="1800" w:hanging="360"/>
      </w:pPr>
      <w:rPr>
        <w:rFonts w:ascii="Wingdings" w:hAnsi="Wingdings" w:hint="default"/>
      </w:rPr>
    </w:lvl>
    <w:lvl w:ilvl="3" w:tplc="08090001" w:tentative="1">
      <w:start w:val="1"/>
      <w:numFmt w:val="bullet"/>
      <w:lvlText w:val=""/>
      <w:lvlJc w:val="left"/>
      <w:pPr>
        <w:ind w:left="2520" w:hanging="360"/>
      </w:pPr>
      <w:rPr>
        <w:rFonts w:ascii="Symbol" w:hAnsi="Symbol" w:hint="default"/>
      </w:rPr>
    </w:lvl>
    <w:lvl w:ilvl="4" w:tplc="08090003" w:tentative="1">
      <w:start w:val="1"/>
      <w:numFmt w:val="bullet"/>
      <w:lvlText w:val="o"/>
      <w:lvlJc w:val="left"/>
      <w:pPr>
        <w:ind w:left="3240" w:hanging="360"/>
      </w:pPr>
      <w:rPr>
        <w:rFonts w:ascii="Courier New" w:hAnsi="Courier New" w:cs="Courier New" w:hint="default"/>
      </w:rPr>
    </w:lvl>
    <w:lvl w:ilvl="5" w:tplc="08090005" w:tentative="1">
      <w:start w:val="1"/>
      <w:numFmt w:val="bullet"/>
      <w:lvlText w:val=""/>
      <w:lvlJc w:val="left"/>
      <w:pPr>
        <w:ind w:left="3960" w:hanging="360"/>
      </w:pPr>
      <w:rPr>
        <w:rFonts w:ascii="Wingdings" w:hAnsi="Wingdings" w:hint="default"/>
      </w:rPr>
    </w:lvl>
    <w:lvl w:ilvl="6" w:tplc="08090001" w:tentative="1">
      <w:start w:val="1"/>
      <w:numFmt w:val="bullet"/>
      <w:lvlText w:val=""/>
      <w:lvlJc w:val="left"/>
      <w:pPr>
        <w:ind w:left="4680" w:hanging="360"/>
      </w:pPr>
      <w:rPr>
        <w:rFonts w:ascii="Symbol" w:hAnsi="Symbol" w:hint="default"/>
      </w:rPr>
    </w:lvl>
    <w:lvl w:ilvl="7" w:tplc="08090003" w:tentative="1">
      <w:start w:val="1"/>
      <w:numFmt w:val="bullet"/>
      <w:lvlText w:val="o"/>
      <w:lvlJc w:val="left"/>
      <w:pPr>
        <w:ind w:left="5400" w:hanging="360"/>
      </w:pPr>
      <w:rPr>
        <w:rFonts w:ascii="Courier New" w:hAnsi="Courier New" w:cs="Courier New" w:hint="default"/>
      </w:rPr>
    </w:lvl>
    <w:lvl w:ilvl="8" w:tplc="08090005" w:tentative="1">
      <w:start w:val="1"/>
      <w:numFmt w:val="bullet"/>
      <w:lvlText w:val=""/>
      <w:lvlJc w:val="left"/>
      <w:pPr>
        <w:ind w:left="6120" w:hanging="360"/>
      </w:pPr>
      <w:rPr>
        <w:rFonts w:ascii="Wingdings" w:hAnsi="Wingdings" w:hint="default"/>
      </w:rPr>
    </w:lvl>
  </w:abstractNum>
  <w:abstractNum w:abstractNumId="41" w15:restartNumberingAfterBreak="0">
    <w:nsid w:val="74F1200A"/>
    <w:multiLevelType w:val="hybridMultilevel"/>
    <w:tmpl w:val="35985C02"/>
    <w:lvl w:ilvl="0" w:tplc="08090001">
      <w:start w:val="1"/>
      <w:numFmt w:val="bullet"/>
      <w:lvlText w:val=""/>
      <w:lvlJc w:val="left"/>
      <w:pPr>
        <w:ind w:left="360" w:hanging="360"/>
      </w:pPr>
      <w:rPr>
        <w:rFonts w:ascii="Symbol" w:hAnsi="Symbol" w:hint="default"/>
      </w:rPr>
    </w:lvl>
    <w:lvl w:ilvl="1" w:tplc="08090003" w:tentative="1">
      <w:start w:val="1"/>
      <w:numFmt w:val="bullet"/>
      <w:lvlText w:val="o"/>
      <w:lvlJc w:val="left"/>
      <w:pPr>
        <w:ind w:left="1080" w:hanging="360"/>
      </w:pPr>
      <w:rPr>
        <w:rFonts w:ascii="Courier New" w:hAnsi="Courier New" w:cs="Courier New" w:hint="default"/>
      </w:rPr>
    </w:lvl>
    <w:lvl w:ilvl="2" w:tplc="08090005" w:tentative="1">
      <w:start w:val="1"/>
      <w:numFmt w:val="bullet"/>
      <w:lvlText w:val=""/>
      <w:lvlJc w:val="left"/>
      <w:pPr>
        <w:ind w:left="1800" w:hanging="360"/>
      </w:pPr>
      <w:rPr>
        <w:rFonts w:ascii="Wingdings" w:hAnsi="Wingdings" w:hint="default"/>
      </w:rPr>
    </w:lvl>
    <w:lvl w:ilvl="3" w:tplc="08090001" w:tentative="1">
      <w:start w:val="1"/>
      <w:numFmt w:val="bullet"/>
      <w:lvlText w:val=""/>
      <w:lvlJc w:val="left"/>
      <w:pPr>
        <w:ind w:left="2520" w:hanging="360"/>
      </w:pPr>
      <w:rPr>
        <w:rFonts w:ascii="Symbol" w:hAnsi="Symbol" w:hint="default"/>
      </w:rPr>
    </w:lvl>
    <w:lvl w:ilvl="4" w:tplc="08090003" w:tentative="1">
      <w:start w:val="1"/>
      <w:numFmt w:val="bullet"/>
      <w:lvlText w:val="o"/>
      <w:lvlJc w:val="left"/>
      <w:pPr>
        <w:ind w:left="3240" w:hanging="360"/>
      </w:pPr>
      <w:rPr>
        <w:rFonts w:ascii="Courier New" w:hAnsi="Courier New" w:cs="Courier New" w:hint="default"/>
      </w:rPr>
    </w:lvl>
    <w:lvl w:ilvl="5" w:tplc="08090005" w:tentative="1">
      <w:start w:val="1"/>
      <w:numFmt w:val="bullet"/>
      <w:lvlText w:val=""/>
      <w:lvlJc w:val="left"/>
      <w:pPr>
        <w:ind w:left="3960" w:hanging="360"/>
      </w:pPr>
      <w:rPr>
        <w:rFonts w:ascii="Wingdings" w:hAnsi="Wingdings" w:hint="default"/>
      </w:rPr>
    </w:lvl>
    <w:lvl w:ilvl="6" w:tplc="08090001" w:tentative="1">
      <w:start w:val="1"/>
      <w:numFmt w:val="bullet"/>
      <w:lvlText w:val=""/>
      <w:lvlJc w:val="left"/>
      <w:pPr>
        <w:ind w:left="4680" w:hanging="360"/>
      </w:pPr>
      <w:rPr>
        <w:rFonts w:ascii="Symbol" w:hAnsi="Symbol" w:hint="default"/>
      </w:rPr>
    </w:lvl>
    <w:lvl w:ilvl="7" w:tplc="08090003" w:tentative="1">
      <w:start w:val="1"/>
      <w:numFmt w:val="bullet"/>
      <w:lvlText w:val="o"/>
      <w:lvlJc w:val="left"/>
      <w:pPr>
        <w:ind w:left="5400" w:hanging="360"/>
      </w:pPr>
      <w:rPr>
        <w:rFonts w:ascii="Courier New" w:hAnsi="Courier New" w:cs="Courier New" w:hint="default"/>
      </w:rPr>
    </w:lvl>
    <w:lvl w:ilvl="8" w:tplc="08090005" w:tentative="1">
      <w:start w:val="1"/>
      <w:numFmt w:val="bullet"/>
      <w:lvlText w:val=""/>
      <w:lvlJc w:val="left"/>
      <w:pPr>
        <w:ind w:left="6120" w:hanging="360"/>
      </w:pPr>
      <w:rPr>
        <w:rFonts w:ascii="Wingdings" w:hAnsi="Wingdings" w:hint="default"/>
      </w:rPr>
    </w:lvl>
  </w:abstractNum>
  <w:abstractNum w:abstractNumId="42" w15:restartNumberingAfterBreak="0">
    <w:nsid w:val="766D112E"/>
    <w:multiLevelType w:val="multilevel"/>
    <w:tmpl w:val="146CC016"/>
    <w:lvl w:ilvl="0">
      <w:start w:val="2"/>
      <w:numFmt w:val="decimal"/>
      <w:lvlText w:val="%1."/>
      <w:lvlJc w:val="left"/>
      <w:pPr>
        <w:ind w:left="360" w:hanging="360"/>
      </w:pPr>
      <w:rPr>
        <w:rFonts w:hint="default"/>
        <w:b/>
        <w:color w:val="000000"/>
        <w:sz w:val="28"/>
        <w:szCs w:val="28"/>
      </w:rPr>
    </w:lvl>
    <w:lvl w:ilvl="1">
      <w:start w:val="8"/>
      <w:numFmt w:val="decimal"/>
      <w:isLgl/>
      <w:lvlText w:val="%1.%2"/>
      <w:lvlJc w:val="left"/>
      <w:pPr>
        <w:ind w:left="360" w:hanging="360"/>
      </w:pPr>
      <w:rPr>
        <w:rFonts w:hint="default"/>
      </w:rPr>
    </w:lvl>
    <w:lvl w:ilvl="2">
      <w:start w:val="1"/>
      <w:numFmt w:val="decimal"/>
      <w:isLgl/>
      <w:lvlText w:val="%1.%2.%3"/>
      <w:lvlJc w:val="left"/>
      <w:pPr>
        <w:ind w:left="720" w:hanging="720"/>
      </w:pPr>
      <w:rPr>
        <w:rFonts w:hint="default"/>
      </w:rPr>
    </w:lvl>
    <w:lvl w:ilvl="3">
      <w:start w:val="1"/>
      <w:numFmt w:val="decimal"/>
      <w:isLgl/>
      <w:lvlText w:val="%1.%2.%3.%4"/>
      <w:lvlJc w:val="left"/>
      <w:pPr>
        <w:ind w:left="720" w:hanging="720"/>
      </w:pPr>
      <w:rPr>
        <w:rFonts w:hint="default"/>
      </w:rPr>
    </w:lvl>
    <w:lvl w:ilvl="4">
      <w:start w:val="1"/>
      <w:numFmt w:val="decimal"/>
      <w:isLgl/>
      <w:lvlText w:val="%1.%2.%3.%4.%5"/>
      <w:lvlJc w:val="left"/>
      <w:pPr>
        <w:ind w:left="1080" w:hanging="1080"/>
      </w:pPr>
      <w:rPr>
        <w:rFonts w:hint="default"/>
      </w:rPr>
    </w:lvl>
    <w:lvl w:ilvl="5">
      <w:start w:val="1"/>
      <w:numFmt w:val="decimal"/>
      <w:isLgl/>
      <w:lvlText w:val="%1.%2.%3.%4.%5.%6"/>
      <w:lvlJc w:val="left"/>
      <w:pPr>
        <w:ind w:left="1080" w:hanging="1080"/>
      </w:pPr>
      <w:rPr>
        <w:rFonts w:hint="default"/>
      </w:rPr>
    </w:lvl>
    <w:lvl w:ilvl="6">
      <w:start w:val="1"/>
      <w:numFmt w:val="decimal"/>
      <w:isLgl/>
      <w:lvlText w:val="%1.%2.%3.%4.%5.%6.%7"/>
      <w:lvlJc w:val="left"/>
      <w:pPr>
        <w:ind w:left="1440" w:hanging="1440"/>
      </w:pPr>
      <w:rPr>
        <w:rFonts w:hint="default"/>
      </w:rPr>
    </w:lvl>
    <w:lvl w:ilvl="7">
      <w:start w:val="1"/>
      <w:numFmt w:val="decimal"/>
      <w:isLgl/>
      <w:lvlText w:val="%1.%2.%3.%4.%5.%6.%7.%8"/>
      <w:lvlJc w:val="left"/>
      <w:pPr>
        <w:ind w:left="1440" w:hanging="1440"/>
      </w:pPr>
      <w:rPr>
        <w:rFonts w:hint="default"/>
      </w:rPr>
    </w:lvl>
    <w:lvl w:ilvl="8">
      <w:start w:val="1"/>
      <w:numFmt w:val="decimal"/>
      <w:isLgl/>
      <w:lvlText w:val="%1.%2.%3.%4.%5.%6.%7.%8.%9"/>
      <w:lvlJc w:val="left"/>
      <w:pPr>
        <w:ind w:left="1800" w:hanging="1800"/>
      </w:pPr>
      <w:rPr>
        <w:rFonts w:hint="default"/>
      </w:rPr>
    </w:lvl>
  </w:abstractNum>
  <w:num w:numId="1">
    <w:abstractNumId w:val="40"/>
  </w:num>
  <w:num w:numId="2">
    <w:abstractNumId w:val="28"/>
  </w:num>
  <w:num w:numId="3">
    <w:abstractNumId w:val="25"/>
  </w:num>
  <w:num w:numId="4">
    <w:abstractNumId w:val="41"/>
  </w:num>
  <w:num w:numId="5">
    <w:abstractNumId w:val="8"/>
  </w:num>
  <w:num w:numId="6">
    <w:abstractNumId w:val="39"/>
  </w:num>
  <w:num w:numId="7">
    <w:abstractNumId w:val="15"/>
  </w:num>
  <w:num w:numId="8">
    <w:abstractNumId w:val="24"/>
  </w:num>
  <w:num w:numId="9">
    <w:abstractNumId w:val="36"/>
  </w:num>
  <w:num w:numId="10">
    <w:abstractNumId w:val="19"/>
  </w:num>
  <w:num w:numId="11">
    <w:abstractNumId w:val="37"/>
  </w:num>
  <w:num w:numId="12">
    <w:abstractNumId w:val="27"/>
  </w:num>
  <w:num w:numId="13">
    <w:abstractNumId w:val="30"/>
  </w:num>
  <w:num w:numId="14">
    <w:abstractNumId w:val="26"/>
  </w:num>
  <w:num w:numId="15">
    <w:abstractNumId w:val="13"/>
  </w:num>
  <w:num w:numId="16">
    <w:abstractNumId w:val="18"/>
  </w:num>
  <w:num w:numId="17">
    <w:abstractNumId w:val="35"/>
  </w:num>
  <w:num w:numId="18">
    <w:abstractNumId w:val="0"/>
  </w:num>
  <w:num w:numId="19">
    <w:abstractNumId w:val="4"/>
  </w:num>
  <w:num w:numId="20">
    <w:abstractNumId w:val="1"/>
  </w:num>
  <w:num w:numId="21">
    <w:abstractNumId w:val="3"/>
  </w:num>
  <w:num w:numId="22">
    <w:abstractNumId w:val="20"/>
  </w:num>
  <w:num w:numId="23">
    <w:abstractNumId w:val="16"/>
  </w:num>
  <w:num w:numId="24">
    <w:abstractNumId w:val="10"/>
  </w:num>
  <w:num w:numId="25">
    <w:abstractNumId w:val="42"/>
  </w:num>
  <w:num w:numId="26">
    <w:abstractNumId w:val="12"/>
  </w:num>
  <w:num w:numId="27">
    <w:abstractNumId w:val="9"/>
  </w:num>
  <w:num w:numId="28">
    <w:abstractNumId w:val="6"/>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29">
    <w:abstractNumId w:val="21"/>
  </w:num>
  <w:num w:numId="30">
    <w:abstractNumId w:val="17"/>
  </w:num>
  <w:num w:numId="31">
    <w:abstractNumId w:val="14"/>
  </w:num>
  <w:num w:numId="32">
    <w:abstractNumId w:val="23"/>
  </w:num>
  <w:num w:numId="33">
    <w:abstractNumId w:val="11"/>
  </w:num>
  <w:num w:numId="34">
    <w:abstractNumId w:val="38"/>
  </w:num>
  <w:num w:numId="35">
    <w:abstractNumId w:val="22"/>
  </w:num>
  <w:num w:numId="36">
    <w:abstractNumId w:val="5"/>
  </w:num>
  <w:num w:numId="37">
    <w:abstractNumId w:val="34"/>
  </w:num>
  <w:num w:numId="38">
    <w:abstractNumId w:val="29"/>
  </w:num>
  <w:num w:numId="39">
    <w:abstractNumId w:val="7"/>
  </w:num>
  <w:num w:numId="40">
    <w:abstractNumId w:val="31"/>
  </w:num>
  <w:num w:numId="41">
    <w:abstractNumId w:val="2"/>
  </w:num>
  <w:num w:numId="42">
    <w:abstractNumId w:val="32"/>
  </w:num>
  <w:num w:numId="43">
    <w:abstractNumId w:val="33"/>
  </w:num>
  <w:num w:numId="44">
    <w:abstractNumId w:val="9"/>
  </w:num>
  <w:numIdMacAtCleanup w:val="43"/>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sl="http://schemas.openxmlformats.org/schemaLibrary/2006/main" mc:Ignorable="w14 w15 w16se w16cid w16 w16cex w16sdtdh">
  <w:zoom w:percent="100"/>
  <w:defaultTabStop w:val="720"/>
  <w:characterSpacingControl w:val="doNotCompress"/>
  <w:hdrShapeDefaults>
    <o:shapedefaults v:ext="edit" spidmax="2059" style="v-text-anchor:bottom" fill="f" fillcolor="white" stroke="f" strokecolor="white">
      <v:fill color="white" opacity="52428f" on="f"/>
      <v:stroke color="white" weight="1pt" on="f"/>
      <v:shadow color="#d8d8d8" offset="3pt,3pt"/>
      <v:textbox inset="28.8pt,14.4pt,14.4pt,14.4pt"/>
      <o:colormru v:ext="edit" colors="#dbeafd,#f4f9fe"/>
    </o:shapedefaults>
    <o:shapelayout v:ext="edit">
      <o:idmap v:ext="edit" data="2"/>
    </o:shapelayout>
  </w:hdrShapeDefaults>
  <w:footnotePr>
    <w:footnote w:id="-1"/>
    <w:footnote w:id="0"/>
  </w:footnotePr>
  <w:endnotePr>
    <w:endnote w:id="-1"/>
    <w:endnote w:id="0"/>
  </w:endnotePr>
  <w:compa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rsids>
    <w:rsidRoot w:val="00CD1A5B"/>
    <w:rsid w:val="0000117D"/>
    <w:rsid w:val="00003245"/>
    <w:rsid w:val="00003579"/>
    <w:rsid w:val="000035B3"/>
    <w:rsid w:val="00006910"/>
    <w:rsid w:val="00010190"/>
    <w:rsid w:val="00011226"/>
    <w:rsid w:val="00012C15"/>
    <w:rsid w:val="00015986"/>
    <w:rsid w:val="0001660C"/>
    <w:rsid w:val="00017953"/>
    <w:rsid w:val="000204C5"/>
    <w:rsid w:val="00020A70"/>
    <w:rsid w:val="00020E40"/>
    <w:rsid w:val="0002114A"/>
    <w:rsid w:val="00022207"/>
    <w:rsid w:val="00022369"/>
    <w:rsid w:val="000233FC"/>
    <w:rsid w:val="00023441"/>
    <w:rsid w:val="00023F81"/>
    <w:rsid w:val="00024602"/>
    <w:rsid w:val="0002499F"/>
    <w:rsid w:val="00024C67"/>
    <w:rsid w:val="00024DA5"/>
    <w:rsid w:val="00025B93"/>
    <w:rsid w:val="00025BF9"/>
    <w:rsid w:val="000261E9"/>
    <w:rsid w:val="00026324"/>
    <w:rsid w:val="00032631"/>
    <w:rsid w:val="000337ED"/>
    <w:rsid w:val="00033D93"/>
    <w:rsid w:val="00035C44"/>
    <w:rsid w:val="00037FF3"/>
    <w:rsid w:val="00040E59"/>
    <w:rsid w:val="00041E34"/>
    <w:rsid w:val="00041E35"/>
    <w:rsid w:val="00042663"/>
    <w:rsid w:val="000429E5"/>
    <w:rsid w:val="00045987"/>
    <w:rsid w:val="00047290"/>
    <w:rsid w:val="0004735B"/>
    <w:rsid w:val="00047575"/>
    <w:rsid w:val="00053A63"/>
    <w:rsid w:val="000543EC"/>
    <w:rsid w:val="00054F4D"/>
    <w:rsid w:val="0005519C"/>
    <w:rsid w:val="00060DD1"/>
    <w:rsid w:val="00062680"/>
    <w:rsid w:val="000627E1"/>
    <w:rsid w:val="0006351A"/>
    <w:rsid w:val="00064A4E"/>
    <w:rsid w:val="00066BEE"/>
    <w:rsid w:val="000671B4"/>
    <w:rsid w:val="00067452"/>
    <w:rsid w:val="000677EF"/>
    <w:rsid w:val="00070676"/>
    <w:rsid w:val="00072DFB"/>
    <w:rsid w:val="00072E2B"/>
    <w:rsid w:val="00076C4E"/>
    <w:rsid w:val="00076CBE"/>
    <w:rsid w:val="0007788D"/>
    <w:rsid w:val="00083FDC"/>
    <w:rsid w:val="0008586C"/>
    <w:rsid w:val="000871BF"/>
    <w:rsid w:val="000877ED"/>
    <w:rsid w:val="000917E1"/>
    <w:rsid w:val="00092129"/>
    <w:rsid w:val="0009276F"/>
    <w:rsid w:val="00092D2F"/>
    <w:rsid w:val="00093233"/>
    <w:rsid w:val="00093FE1"/>
    <w:rsid w:val="00095370"/>
    <w:rsid w:val="000955D9"/>
    <w:rsid w:val="00096A44"/>
    <w:rsid w:val="000A166C"/>
    <w:rsid w:val="000A19F9"/>
    <w:rsid w:val="000A39F1"/>
    <w:rsid w:val="000A3E80"/>
    <w:rsid w:val="000A45A6"/>
    <w:rsid w:val="000A7E34"/>
    <w:rsid w:val="000B0C1C"/>
    <w:rsid w:val="000B3656"/>
    <w:rsid w:val="000B3B58"/>
    <w:rsid w:val="000B3E4D"/>
    <w:rsid w:val="000B3F55"/>
    <w:rsid w:val="000B4871"/>
    <w:rsid w:val="000B55BD"/>
    <w:rsid w:val="000B5C19"/>
    <w:rsid w:val="000B5DCA"/>
    <w:rsid w:val="000B65D3"/>
    <w:rsid w:val="000B6CC8"/>
    <w:rsid w:val="000C0844"/>
    <w:rsid w:val="000C13CD"/>
    <w:rsid w:val="000C274D"/>
    <w:rsid w:val="000C274F"/>
    <w:rsid w:val="000C3C0D"/>
    <w:rsid w:val="000C3DF8"/>
    <w:rsid w:val="000C555C"/>
    <w:rsid w:val="000D096A"/>
    <w:rsid w:val="000D3DA1"/>
    <w:rsid w:val="000D4498"/>
    <w:rsid w:val="000D48C1"/>
    <w:rsid w:val="000D6AF6"/>
    <w:rsid w:val="000D6EF7"/>
    <w:rsid w:val="000D7150"/>
    <w:rsid w:val="000D770E"/>
    <w:rsid w:val="000E015F"/>
    <w:rsid w:val="000E06F9"/>
    <w:rsid w:val="000E073F"/>
    <w:rsid w:val="000E1513"/>
    <w:rsid w:val="000F3370"/>
    <w:rsid w:val="000F4C6B"/>
    <w:rsid w:val="000F59DB"/>
    <w:rsid w:val="000F74C2"/>
    <w:rsid w:val="000F7F1E"/>
    <w:rsid w:val="0010140E"/>
    <w:rsid w:val="00101AA7"/>
    <w:rsid w:val="0010281A"/>
    <w:rsid w:val="00102E32"/>
    <w:rsid w:val="00103635"/>
    <w:rsid w:val="001045FC"/>
    <w:rsid w:val="00105D48"/>
    <w:rsid w:val="00106807"/>
    <w:rsid w:val="0010730D"/>
    <w:rsid w:val="00107F9A"/>
    <w:rsid w:val="001103EF"/>
    <w:rsid w:val="00112900"/>
    <w:rsid w:val="0011301D"/>
    <w:rsid w:val="0011410F"/>
    <w:rsid w:val="00115E9D"/>
    <w:rsid w:val="00116328"/>
    <w:rsid w:val="001170A6"/>
    <w:rsid w:val="001171DE"/>
    <w:rsid w:val="00120869"/>
    <w:rsid w:val="001209BF"/>
    <w:rsid w:val="00123D87"/>
    <w:rsid w:val="001241DA"/>
    <w:rsid w:val="0012449D"/>
    <w:rsid w:val="00126556"/>
    <w:rsid w:val="00126D68"/>
    <w:rsid w:val="00127272"/>
    <w:rsid w:val="00133772"/>
    <w:rsid w:val="001342C7"/>
    <w:rsid w:val="0013572D"/>
    <w:rsid w:val="001374DA"/>
    <w:rsid w:val="0014142C"/>
    <w:rsid w:val="00142777"/>
    <w:rsid w:val="00143467"/>
    <w:rsid w:val="00143ABF"/>
    <w:rsid w:val="00144AFC"/>
    <w:rsid w:val="0014586E"/>
    <w:rsid w:val="001464EA"/>
    <w:rsid w:val="00147B7B"/>
    <w:rsid w:val="001507EB"/>
    <w:rsid w:val="00150D50"/>
    <w:rsid w:val="0015201F"/>
    <w:rsid w:val="00153309"/>
    <w:rsid w:val="00153B5D"/>
    <w:rsid w:val="0015487A"/>
    <w:rsid w:val="0015540F"/>
    <w:rsid w:val="00155C7D"/>
    <w:rsid w:val="00157560"/>
    <w:rsid w:val="001603D8"/>
    <w:rsid w:val="0016209F"/>
    <w:rsid w:val="00163E28"/>
    <w:rsid w:val="00165AB4"/>
    <w:rsid w:val="00165FCB"/>
    <w:rsid w:val="001674E5"/>
    <w:rsid w:val="00167ED0"/>
    <w:rsid w:val="0017061F"/>
    <w:rsid w:val="00170D47"/>
    <w:rsid w:val="00171D84"/>
    <w:rsid w:val="00172457"/>
    <w:rsid w:val="00172A06"/>
    <w:rsid w:val="00173194"/>
    <w:rsid w:val="00174450"/>
    <w:rsid w:val="00177B30"/>
    <w:rsid w:val="00180739"/>
    <w:rsid w:val="00183D57"/>
    <w:rsid w:val="001847FB"/>
    <w:rsid w:val="00185604"/>
    <w:rsid w:val="00187E73"/>
    <w:rsid w:val="001901D0"/>
    <w:rsid w:val="0019068D"/>
    <w:rsid w:val="00191255"/>
    <w:rsid w:val="00193A77"/>
    <w:rsid w:val="00193D59"/>
    <w:rsid w:val="001943D3"/>
    <w:rsid w:val="00194BF8"/>
    <w:rsid w:val="00194FE2"/>
    <w:rsid w:val="00195060"/>
    <w:rsid w:val="0019715B"/>
    <w:rsid w:val="001973FC"/>
    <w:rsid w:val="001975B7"/>
    <w:rsid w:val="00197B06"/>
    <w:rsid w:val="001A11CA"/>
    <w:rsid w:val="001A1B01"/>
    <w:rsid w:val="001A205C"/>
    <w:rsid w:val="001A240F"/>
    <w:rsid w:val="001A64FF"/>
    <w:rsid w:val="001A6D61"/>
    <w:rsid w:val="001A7736"/>
    <w:rsid w:val="001B1849"/>
    <w:rsid w:val="001B1D8D"/>
    <w:rsid w:val="001B3F34"/>
    <w:rsid w:val="001B54EA"/>
    <w:rsid w:val="001B575D"/>
    <w:rsid w:val="001B6313"/>
    <w:rsid w:val="001C016B"/>
    <w:rsid w:val="001C0F14"/>
    <w:rsid w:val="001C1125"/>
    <w:rsid w:val="001C14C2"/>
    <w:rsid w:val="001C5891"/>
    <w:rsid w:val="001C6941"/>
    <w:rsid w:val="001D050E"/>
    <w:rsid w:val="001D15F0"/>
    <w:rsid w:val="001D1A5A"/>
    <w:rsid w:val="001D51D8"/>
    <w:rsid w:val="001E064B"/>
    <w:rsid w:val="001E1D9C"/>
    <w:rsid w:val="001E20DA"/>
    <w:rsid w:val="001E2F46"/>
    <w:rsid w:val="001E3499"/>
    <w:rsid w:val="001E38A8"/>
    <w:rsid w:val="001E4F5A"/>
    <w:rsid w:val="001E7C50"/>
    <w:rsid w:val="001F04EB"/>
    <w:rsid w:val="001F1CDD"/>
    <w:rsid w:val="001F4810"/>
    <w:rsid w:val="001F4B4C"/>
    <w:rsid w:val="001F71E7"/>
    <w:rsid w:val="001F77C5"/>
    <w:rsid w:val="002014E7"/>
    <w:rsid w:val="00206638"/>
    <w:rsid w:val="002127CD"/>
    <w:rsid w:val="002128BB"/>
    <w:rsid w:val="0021399B"/>
    <w:rsid w:val="00213C4C"/>
    <w:rsid w:val="00215354"/>
    <w:rsid w:val="002155D6"/>
    <w:rsid w:val="002160C6"/>
    <w:rsid w:val="00220E01"/>
    <w:rsid w:val="0022118B"/>
    <w:rsid w:val="00223D0B"/>
    <w:rsid w:val="0022428E"/>
    <w:rsid w:val="002259D3"/>
    <w:rsid w:val="00233AE2"/>
    <w:rsid w:val="00233C26"/>
    <w:rsid w:val="00233F53"/>
    <w:rsid w:val="002346F7"/>
    <w:rsid w:val="00234B68"/>
    <w:rsid w:val="00235100"/>
    <w:rsid w:val="00237CB2"/>
    <w:rsid w:val="00240B09"/>
    <w:rsid w:val="0024119E"/>
    <w:rsid w:val="002417D3"/>
    <w:rsid w:val="00241AC0"/>
    <w:rsid w:val="00241CAC"/>
    <w:rsid w:val="0024547C"/>
    <w:rsid w:val="002460CB"/>
    <w:rsid w:val="00246B16"/>
    <w:rsid w:val="00247BB1"/>
    <w:rsid w:val="002505BC"/>
    <w:rsid w:val="00251061"/>
    <w:rsid w:val="00251369"/>
    <w:rsid w:val="002552F9"/>
    <w:rsid w:val="00255622"/>
    <w:rsid w:val="00255BFB"/>
    <w:rsid w:val="00257C8F"/>
    <w:rsid w:val="0026164C"/>
    <w:rsid w:val="0026385E"/>
    <w:rsid w:val="00264734"/>
    <w:rsid w:val="002668C7"/>
    <w:rsid w:val="0026716C"/>
    <w:rsid w:val="002671EF"/>
    <w:rsid w:val="00270D57"/>
    <w:rsid w:val="00271324"/>
    <w:rsid w:val="002722A0"/>
    <w:rsid w:val="002738D3"/>
    <w:rsid w:val="002764F6"/>
    <w:rsid w:val="00276887"/>
    <w:rsid w:val="002779E8"/>
    <w:rsid w:val="00277F7F"/>
    <w:rsid w:val="002808FF"/>
    <w:rsid w:val="002809BE"/>
    <w:rsid w:val="00280FB0"/>
    <w:rsid w:val="00282E90"/>
    <w:rsid w:val="002839A8"/>
    <w:rsid w:val="0028689B"/>
    <w:rsid w:val="00287382"/>
    <w:rsid w:val="0028757B"/>
    <w:rsid w:val="00287ABB"/>
    <w:rsid w:val="00287D58"/>
    <w:rsid w:val="00290137"/>
    <w:rsid w:val="002908B4"/>
    <w:rsid w:val="002921F9"/>
    <w:rsid w:val="0029301E"/>
    <w:rsid w:val="002934AC"/>
    <w:rsid w:val="002935E2"/>
    <w:rsid w:val="00293C00"/>
    <w:rsid w:val="002A03A9"/>
    <w:rsid w:val="002A0C00"/>
    <w:rsid w:val="002A1722"/>
    <w:rsid w:val="002A2DDF"/>
    <w:rsid w:val="002A3A06"/>
    <w:rsid w:val="002A3BE2"/>
    <w:rsid w:val="002A47D9"/>
    <w:rsid w:val="002A497C"/>
    <w:rsid w:val="002A5B60"/>
    <w:rsid w:val="002A6512"/>
    <w:rsid w:val="002A6B51"/>
    <w:rsid w:val="002A75F0"/>
    <w:rsid w:val="002B29FC"/>
    <w:rsid w:val="002B2BB6"/>
    <w:rsid w:val="002B2EC6"/>
    <w:rsid w:val="002B47AD"/>
    <w:rsid w:val="002B4F35"/>
    <w:rsid w:val="002B6538"/>
    <w:rsid w:val="002C1A91"/>
    <w:rsid w:val="002C1E9C"/>
    <w:rsid w:val="002C3F0B"/>
    <w:rsid w:val="002C4702"/>
    <w:rsid w:val="002C627B"/>
    <w:rsid w:val="002C6FC0"/>
    <w:rsid w:val="002C78FA"/>
    <w:rsid w:val="002D1644"/>
    <w:rsid w:val="002D2DDF"/>
    <w:rsid w:val="002D3A1B"/>
    <w:rsid w:val="002D4B1E"/>
    <w:rsid w:val="002D5ECD"/>
    <w:rsid w:val="002D62FA"/>
    <w:rsid w:val="002D6F55"/>
    <w:rsid w:val="002D739B"/>
    <w:rsid w:val="002D794F"/>
    <w:rsid w:val="002D7D6E"/>
    <w:rsid w:val="002E08CE"/>
    <w:rsid w:val="002E305E"/>
    <w:rsid w:val="002E3164"/>
    <w:rsid w:val="002E3AAE"/>
    <w:rsid w:val="002E4CB3"/>
    <w:rsid w:val="002E5774"/>
    <w:rsid w:val="002F14BF"/>
    <w:rsid w:val="002F32DE"/>
    <w:rsid w:val="002F4083"/>
    <w:rsid w:val="002F5D92"/>
    <w:rsid w:val="00301557"/>
    <w:rsid w:val="003016AF"/>
    <w:rsid w:val="003029BE"/>
    <w:rsid w:val="00303E25"/>
    <w:rsid w:val="0030451E"/>
    <w:rsid w:val="00304580"/>
    <w:rsid w:val="00304D0C"/>
    <w:rsid w:val="003074D7"/>
    <w:rsid w:val="00311EFC"/>
    <w:rsid w:val="003126C3"/>
    <w:rsid w:val="003129F2"/>
    <w:rsid w:val="00312BC4"/>
    <w:rsid w:val="00313DAD"/>
    <w:rsid w:val="00313E15"/>
    <w:rsid w:val="00313EAD"/>
    <w:rsid w:val="003142A6"/>
    <w:rsid w:val="003143AD"/>
    <w:rsid w:val="003154D0"/>
    <w:rsid w:val="00315C26"/>
    <w:rsid w:val="00316E36"/>
    <w:rsid w:val="00317947"/>
    <w:rsid w:val="0032023F"/>
    <w:rsid w:val="003203C9"/>
    <w:rsid w:val="00323420"/>
    <w:rsid w:val="00326041"/>
    <w:rsid w:val="00326B01"/>
    <w:rsid w:val="00333196"/>
    <w:rsid w:val="003335D3"/>
    <w:rsid w:val="00333864"/>
    <w:rsid w:val="003346FF"/>
    <w:rsid w:val="00335AC5"/>
    <w:rsid w:val="00336B85"/>
    <w:rsid w:val="003370D0"/>
    <w:rsid w:val="00340AE3"/>
    <w:rsid w:val="00341717"/>
    <w:rsid w:val="00344E00"/>
    <w:rsid w:val="00346BFC"/>
    <w:rsid w:val="00346C38"/>
    <w:rsid w:val="003475A3"/>
    <w:rsid w:val="003476EA"/>
    <w:rsid w:val="00350824"/>
    <w:rsid w:val="00350C69"/>
    <w:rsid w:val="003560A3"/>
    <w:rsid w:val="003579C9"/>
    <w:rsid w:val="00357BA7"/>
    <w:rsid w:val="00361943"/>
    <w:rsid w:val="00362290"/>
    <w:rsid w:val="0036235A"/>
    <w:rsid w:val="00367828"/>
    <w:rsid w:val="00367EEE"/>
    <w:rsid w:val="00372FA3"/>
    <w:rsid w:val="00374969"/>
    <w:rsid w:val="00374C37"/>
    <w:rsid w:val="00375CA2"/>
    <w:rsid w:val="00377492"/>
    <w:rsid w:val="0038052F"/>
    <w:rsid w:val="0038170D"/>
    <w:rsid w:val="00381F3B"/>
    <w:rsid w:val="003820E7"/>
    <w:rsid w:val="00382790"/>
    <w:rsid w:val="003832F7"/>
    <w:rsid w:val="003836BA"/>
    <w:rsid w:val="00383D82"/>
    <w:rsid w:val="003851AC"/>
    <w:rsid w:val="00386B80"/>
    <w:rsid w:val="00390122"/>
    <w:rsid w:val="0039074B"/>
    <w:rsid w:val="003945E7"/>
    <w:rsid w:val="00394A96"/>
    <w:rsid w:val="00395B77"/>
    <w:rsid w:val="00395F98"/>
    <w:rsid w:val="00397402"/>
    <w:rsid w:val="003A019A"/>
    <w:rsid w:val="003A0828"/>
    <w:rsid w:val="003A1CA3"/>
    <w:rsid w:val="003A26F5"/>
    <w:rsid w:val="003A278C"/>
    <w:rsid w:val="003A3498"/>
    <w:rsid w:val="003A3977"/>
    <w:rsid w:val="003A3ED1"/>
    <w:rsid w:val="003A6C77"/>
    <w:rsid w:val="003A7C51"/>
    <w:rsid w:val="003B0B56"/>
    <w:rsid w:val="003B12A4"/>
    <w:rsid w:val="003B16D2"/>
    <w:rsid w:val="003B2152"/>
    <w:rsid w:val="003B2F0B"/>
    <w:rsid w:val="003B34FE"/>
    <w:rsid w:val="003B443E"/>
    <w:rsid w:val="003B5173"/>
    <w:rsid w:val="003B569D"/>
    <w:rsid w:val="003B5FA5"/>
    <w:rsid w:val="003B7970"/>
    <w:rsid w:val="003C031E"/>
    <w:rsid w:val="003C040B"/>
    <w:rsid w:val="003C1001"/>
    <w:rsid w:val="003C187E"/>
    <w:rsid w:val="003C4FF2"/>
    <w:rsid w:val="003C5372"/>
    <w:rsid w:val="003D32C7"/>
    <w:rsid w:val="003D3883"/>
    <w:rsid w:val="003D3CCC"/>
    <w:rsid w:val="003D407A"/>
    <w:rsid w:val="003D4C86"/>
    <w:rsid w:val="003D5162"/>
    <w:rsid w:val="003D5B8B"/>
    <w:rsid w:val="003E156E"/>
    <w:rsid w:val="003E322C"/>
    <w:rsid w:val="003E39FE"/>
    <w:rsid w:val="003E4A73"/>
    <w:rsid w:val="003F0CA9"/>
    <w:rsid w:val="003F0F6D"/>
    <w:rsid w:val="003F231F"/>
    <w:rsid w:val="003F3AE3"/>
    <w:rsid w:val="003F3EDC"/>
    <w:rsid w:val="003F4943"/>
    <w:rsid w:val="004015A3"/>
    <w:rsid w:val="0040168A"/>
    <w:rsid w:val="004033E1"/>
    <w:rsid w:val="004069C6"/>
    <w:rsid w:val="0041019F"/>
    <w:rsid w:val="00410304"/>
    <w:rsid w:val="00410497"/>
    <w:rsid w:val="00410A21"/>
    <w:rsid w:val="00410EF3"/>
    <w:rsid w:val="0041183B"/>
    <w:rsid w:val="0041219E"/>
    <w:rsid w:val="004127AE"/>
    <w:rsid w:val="00412F98"/>
    <w:rsid w:val="00413609"/>
    <w:rsid w:val="00413AB4"/>
    <w:rsid w:val="00421087"/>
    <w:rsid w:val="0042204E"/>
    <w:rsid w:val="00422066"/>
    <w:rsid w:val="0042352B"/>
    <w:rsid w:val="0042405F"/>
    <w:rsid w:val="00427761"/>
    <w:rsid w:val="00430BFA"/>
    <w:rsid w:val="0043128A"/>
    <w:rsid w:val="004313F0"/>
    <w:rsid w:val="004323DF"/>
    <w:rsid w:val="00433140"/>
    <w:rsid w:val="00433260"/>
    <w:rsid w:val="004337EE"/>
    <w:rsid w:val="00435C6B"/>
    <w:rsid w:val="00436B8B"/>
    <w:rsid w:val="00436BB4"/>
    <w:rsid w:val="00440BB7"/>
    <w:rsid w:val="00442162"/>
    <w:rsid w:val="00445380"/>
    <w:rsid w:val="00446662"/>
    <w:rsid w:val="004469E4"/>
    <w:rsid w:val="00446E2A"/>
    <w:rsid w:val="004470AD"/>
    <w:rsid w:val="00450F3A"/>
    <w:rsid w:val="00451B1F"/>
    <w:rsid w:val="00451FF2"/>
    <w:rsid w:val="00453695"/>
    <w:rsid w:val="00454943"/>
    <w:rsid w:val="004566E3"/>
    <w:rsid w:val="00460979"/>
    <w:rsid w:val="004626CA"/>
    <w:rsid w:val="004627E7"/>
    <w:rsid w:val="00462F22"/>
    <w:rsid w:val="00466922"/>
    <w:rsid w:val="00467C1A"/>
    <w:rsid w:val="004708F9"/>
    <w:rsid w:val="00471719"/>
    <w:rsid w:val="00472190"/>
    <w:rsid w:val="004721A4"/>
    <w:rsid w:val="00472CB2"/>
    <w:rsid w:val="00473709"/>
    <w:rsid w:val="00474B62"/>
    <w:rsid w:val="0047600C"/>
    <w:rsid w:val="0047783C"/>
    <w:rsid w:val="00481C23"/>
    <w:rsid w:val="004822CA"/>
    <w:rsid w:val="0048267F"/>
    <w:rsid w:val="00483C00"/>
    <w:rsid w:val="004845EB"/>
    <w:rsid w:val="004860B4"/>
    <w:rsid w:val="00493848"/>
    <w:rsid w:val="004A0C67"/>
    <w:rsid w:val="004A1851"/>
    <w:rsid w:val="004A624C"/>
    <w:rsid w:val="004A64BA"/>
    <w:rsid w:val="004A74DC"/>
    <w:rsid w:val="004B0107"/>
    <w:rsid w:val="004B13B5"/>
    <w:rsid w:val="004B27CC"/>
    <w:rsid w:val="004B2DED"/>
    <w:rsid w:val="004B3492"/>
    <w:rsid w:val="004B3C7D"/>
    <w:rsid w:val="004B56A7"/>
    <w:rsid w:val="004B5F09"/>
    <w:rsid w:val="004B6646"/>
    <w:rsid w:val="004B66AB"/>
    <w:rsid w:val="004C06FD"/>
    <w:rsid w:val="004C2450"/>
    <w:rsid w:val="004C3305"/>
    <w:rsid w:val="004C7166"/>
    <w:rsid w:val="004C7B68"/>
    <w:rsid w:val="004C7B8A"/>
    <w:rsid w:val="004D0BBC"/>
    <w:rsid w:val="004D2542"/>
    <w:rsid w:val="004D47C9"/>
    <w:rsid w:val="004D5373"/>
    <w:rsid w:val="004D57B1"/>
    <w:rsid w:val="004D6BC5"/>
    <w:rsid w:val="004D70F2"/>
    <w:rsid w:val="004D773A"/>
    <w:rsid w:val="004E0969"/>
    <w:rsid w:val="004E0AB7"/>
    <w:rsid w:val="004E1309"/>
    <w:rsid w:val="004E15FE"/>
    <w:rsid w:val="004E1BE5"/>
    <w:rsid w:val="004E328E"/>
    <w:rsid w:val="004E5861"/>
    <w:rsid w:val="004E719D"/>
    <w:rsid w:val="004E7B4D"/>
    <w:rsid w:val="004E7C2A"/>
    <w:rsid w:val="004F0190"/>
    <w:rsid w:val="004F1B1A"/>
    <w:rsid w:val="004F1C55"/>
    <w:rsid w:val="004F2699"/>
    <w:rsid w:val="004F2DE0"/>
    <w:rsid w:val="004F53F7"/>
    <w:rsid w:val="004F57D9"/>
    <w:rsid w:val="004F6887"/>
    <w:rsid w:val="004F79CF"/>
    <w:rsid w:val="00501984"/>
    <w:rsid w:val="00503049"/>
    <w:rsid w:val="0050324F"/>
    <w:rsid w:val="00506185"/>
    <w:rsid w:val="00512663"/>
    <w:rsid w:val="00512D99"/>
    <w:rsid w:val="005147C4"/>
    <w:rsid w:val="00514B23"/>
    <w:rsid w:val="00514C78"/>
    <w:rsid w:val="0051673E"/>
    <w:rsid w:val="00516C68"/>
    <w:rsid w:val="0052063A"/>
    <w:rsid w:val="005229C3"/>
    <w:rsid w:val="00522CF5"/>
    <w:rsid w:val="00523835"/>
    <w:rsid w:val="00524B4C"/>
    <w:rsid w:val="00524FC4"/>
    <w:rsid w:val="0052724D"/>
    <w:rsid w:val="00530A84"/>
    <w:rsid w:val="0053290A"/>
    <w:rsid w:val="005329C0"/>
    <w:rsid w:val="00532F48"/>
    <w:rsid w:val="00536B07"/>
    <w:rsid w:val="0053759C"/>
    <w:rsid w:val="00540C55"/>
    <w:rsid w:val="00540FBD"/>
    <w:rsid w:val="005422E2"/>
    <w:rsid w:val="0054316C"/>
    <w:rsid w:val="00543D71"/>
    <w:rsid w:val="005509B1"/>
    <w:rsid w:val="00551857"/>
    <w:rsid w:val="00554482"/>
    <w:rsid w:val="0055522E"/>
    <w:rsid w:val="00555300"/>
    <w:rsid w:val="00555DD5"/>
    <w:rsid w:val="00556AAB"/>
    <w:rsid w:val="0055774F"/>
    <w:rsid w:val="005603FC"/>
    <w:rsid w:val="005608B4"/>
    <w:rsid w:val="00561430"/>
    <w:rsid w:val="00564031"/>
    <w:rsid w:val="0056650E"/>
    <w:rsid w:val="005707DC"/>
    <w:rsid w:val="00570CD1"/>
    <w:rsid w:val="00570E31"/>
    <w:rsid w:val="00572FDF"/>
    <w:rsid w:val="00574265"/>
    <w:rsid w:val="0057531F"/>
    <w:rsid w:val="00580485"/>
    <w:rsid w:val="00580D73"/>
    <w:rsid w:val="00581D78"/>
    <w:rsid w:val="00583C7C"/>
    <w:rsid w:val="00584C70"/>
    <w:rsid w:val="005859AA"/>
    <w:rsid w:val="00586866"/>
    <w:rsid w:val="00586EE8"/>
    <w:rsid w:val="00587D80"/>
    <w:rsid w:val="0059078E"/>
    <w:rsid w:val="00592945"/>
    <w:rsid w:val="00592D65"/>
    <w:rsid w:val="00594627"/>
    <w:rsid w:val="00595076"/>
    <w:rsid w:val="005957C1"/>
    <w:rsid w:val="00597C2A"/>
    <w:rsid w:val="005A0D45"/>
    <w:rsid w:val="005A1A13"/>
    <w:rsid w:val="005A34B7"/>
    <w:rsid w:val="005A35A7"/>
    <w:rsid w:val="005A3B0A"/>
    <w:rsid w:val="005A6030"/>
    <w:rsid w:val="005A71C3"/>
    <w:rsid w:val="005B0133"/>
    <w:rsid w:val="005B031E"/>
    <w:rsid w:val="005B29C9"/>
    <w:rsid w:val="005B2DC8"/>
    <w:rsid w:val="005B69DB"/>
    <w:rsid w:val="005C0082"/>
    <w:rsid w:val="005C0B27"/>
    <w:rsid w:val="005C1593"/>
    <w:rsid w:val="005C4648"/>
    <w:rsid w:val="005C4C8C"/>
    <w:rsid w:val="005C51A2"/>
    <w:rsid w:val="005C695C"/>
    <w:rsid w:val="005D1A3C"/>
    <w:rsid w:val="005D1B5E"/>
    <w:rsid w:val="005D1E8F"/>
    <w:rsid w:val="005D5C19"/>
    <w:rsid w:val="005D6CD8"/>
    <w:rsid w:val="005E0372"/>
    <w:rsid w:val="005E126E"/>
    <w:rsid w:val="005E1A0A"/>
    <w:rsid w:val="005E34A2"/>
    <w:rsid w:val="005E5FB9"/>
    <w:rsid w:val="005E6BED"/>
    <w:rsid w:val="005E7E47"/>
    <w:rsid w:val="005F0974"/>
    <w:rsid w:val="005F26FA"/>
    <w:rsid w:val="005F2CB6"/>
    <w:rsid w:val="005F31EB"/>
    <w:rsid w:val="005F36DE"/>
    <w:rsid w:val="005F637C"/>
    <w:rsid w:val="005F68AA"/>
    <w:rsid w:val="005F6C65"/>
    <w:rsid w:val="005F6E2B"/>
    <w:rsid w:val="00603EFF"/>
    <w:rsid w:val="00606C61"/>
    <w:rsid w:val="00611712"/>
    <w:rsid w:val="006172E5"/>
    <w:rsid w:val="00621C55"/>
    <w:rsid w:val="00622237"/>
    <w:rsid w:val="00623870"/>
    <w:rsid w:val="00624406"/>
    <w:rsid w:val="00625EF8"/>
    <w:rsid w:val="00627A37"/>
    <w:rsid w:val="00627D3D"/>
    <w:rsid w:val="0063079A"/>
    <w:rsid w:val="0063446C"/>
    <w:rsid w:val="00636547"/>
    <w:rsid w:val="00640070"/>
    <w:rsid w:val="00641309"/>
    <w:rsid w:val="006445D9"/>
    <w:rsid w:val="00646E25"/>
    <w:rsid w:val="00647CC0"/>
    <w:rsid w:val="006505EC"/>
    <w:rsid w:val="006517BD"/>
    <w:rsid w:val="006518A4"/>
    <w:rsid w:val="00654416"/>
    <w:rsid w:val="00654643"/>
    <w:rsid w:val="00654BDE"/>
    <w:rsid w:val="006613C7"/>
    <w:rsid w:val="00661532"/>
    <w:rsid w:val="00662707"/>
    <w:rsid w:val="0066285C"/>
    <w:rsid w:val="00665015"/>
    <w:rsid w:val="0066557A"/>
    <w:rsid w:val="006656D3"/>
    <w:rsid w:val="00665F20"/>
    <w:rsid w:val="00665FDD"/>
    <w:rsid w:val="00666670"/>
    <w:rsid w:val="006679AE"/>
    <w:rsid w:val="00670C0E"/>
    <w:rsid w:val="00671C00"/>
    <w:rsid w:val="00671CD9"/>
    <w:rsid w:val="00672AFE"/>
    <w:rsid w:val="00672D72"/>
    <w:rsid w:val="00672EC0"/>
    <w:rsid w:val="00673E19"/>
    <w:rsid w:val="00674931"/>
    <w:rsid w:val="00675A2F"/>
    <w:rsid w:val="00675D15"/>
    <w:rsid w:val="0067755C"/>
    <w:rsid w:val="006802C3"/>
    <w:rsid w:val="00680616"/>
    <w:rsid w:val="00681DF5"/>
    <w:rsid w:val="006823A4"/>
    <w:rsid w:val="00683260"/>
    <w:rsid w:val="00684313"/>
    <w:rsid w:val="00684E65"/>
    <w:rsid w:val="006851ED"/>
    <w:rsid w:val="0068550C"/>
    <w:rsid w:val="006867E5"/>
    <w:rsid w:val="00690C62"/>
    <w:rsid w:val="00691491"/>
    <w:rsid w:val="00694EE3"/>
    <w:rsid w:val="00697163"/>
    <w:rsid w:val="006A0D83"/>
    <w:rsid w:val="006A18B2"/>
    <w:rsid w:val="006A2D5B"/>
    <w:rsid w:val="006A4924"/>
    <w:rsid w:val="006A5E68"/>
    <w:rsid w:val="006A751D"/>
    <w:rsid w:val="006B02E9"/>
    <w:rsid w:val="006B09F6"/>
    <w:rsid w:val="006B2A19"/>
    <w:rsid w:val="006B48ED"/>
    <w:rsid w:val="006B4E2F"/>
    <w:rsid w:val="006B6C90"/>
    <w:rsid w:val="006B7019"/>
    <w:rsid w:val="006C09FF"/>
    <w:rsid w:val="006C0DF7"/>
    <w:rsid w:val="006C1901"/>
    <w:rsid w:val="006C1910"/>
    <w:rsid w:val="006C740F"/>
    <w:rsid w:val="006C7BF4"/>
    <w:rsid w:val="006C7F8E"/>
    <w:rsid w:val="006D0442"/>
    <w:rsid w:val="006D0843"/>
    <w:rsid w:val="006D0B3E"/>
    <w:rsid w:val="006D1134"/>
    <w:rsid w:val="006D2462"/>
    <w:rsid w:val="006D4A56"/>
    <w:rsid w:val="006D56A7"/>
    <w:rsid w:val="006D6884"/>
    <w:rsid w:val="006E1327"/>
    <w:rsid w:val="006E1471"/>
    <w:rsid w:val="006E283E"/>
    <w:rsid w:val="006E3126"/>
    <w:rsid w:val="006E5836"/>
    <w:rsid w:val="006E6231"/>
    <w:rsid w:val="006F126B"/>
    <w:rsid w:val="006F24EE"/>
    <w:rsid w:val="006F4D78"/>
    <w:rsid w:val="006F5013"/>
    <w:rsid w:val="006F7451"/>
    <w:rsid w:val="00700513"/>
    <w:rsid w:val="007009D8"/>
    <w:rsid w:val="00700E99"/>
    <w:rsid w:val="00701E14"/>
    <w:rsid w:val="00702FC3"/>
    <w:rsid w:val="007066CF"/>
    <w:rsid w:val="00710035"/>
    <w:rsid w:val="00710338"/>
    <w:rsid w:val="00712734"/>
    <w:rsid w:val="00715169"/>
    <w:rsid w:val="007165A5"/>
    <w:rsid w:val="00720773"/>
    <w:rsid w:val="007209FB"/>
    <w:rsid w:val="00720C7A"/>
    <w:rsid w:val="007212A9"/>
    <w:rsid w:val="00722166"/>
    <w:rsid w:val="0072459A"/>
    <w:rsid w:val="00724B1F"/>
    <w:rsid w:val="00730343"/>
    <w:rsid w:val="007305A9"/>
    <w:rsid w:val="00732D2F"/>
    <w:rsid w:val="007347FF"/>
    <w:rsid w:val="00736F00"/>
    <w:rsid w:val="00737423"/>
    <w:rsid w:val="00737E16"/>
    <w:rsid w:val="00740D50"/>
    <w:rsid w:val="007413B6"/>
    <w:rsid w:val="00741D2F"/>
    <w:rsid w:val="00743B8B"/>
    <w:rsid w:val="00744348"/>
    <w:rsid w:val="00745B49"/>
    <w:rsid w:val="007470B2"/>
    <w:rsid w:val="007526BF"/>
    <w:rsid w:val="00752FD4"/>
    <w:rsid w:val="007538EE"/>
    <w:rsid w:val="00755691"/>
    <w:rsid w:val="00755A23"/>
    <w:rsid w:val="00756324"/>
    <w:rsid w:val="0075696A"/>
    <w:rsid w:val="00764410"/>
    <w:rsid w:val="00764751"/>
    <w:rsid w:val="00766D30"/>
    <w:rsid w:val="00766FF4"/>
    <w:rsid w:val="007727D0"/>
    <w:rsid w:val="00774192"/>
    <w:rsid w:val="00774709"/>
    <w:rsid w:val="007747E6"/>
    <w:rsid w:val="007748CE"/>
    <w:rsid w:val="0077678D"/>
    <w:rsid w:val="007803F4"/>
    <w:rsid w:val="00781425"/>
    <w:rsid w:val="00781F35"/>
    <w:rsid w:val="0078313C"/>
    <w:rsid w:val="007831FE"/>
    <w:rsid w:val="00784270"/>
    <w:rsid w:val="0078450F"/>
    <w:rsid w:val="0078644A"/>
    <w:rsid w:val="00790C2E"/>
    <w:rsid w:val="007914AA"/>
    <w:rsid w:val="00793919"/>
    <w:rsid w:val="00793D40"/>
    <w:rsid w:val="00794601"/>
    <w:rsid w:val="00795215"/>
    <w:rsid w:val="00796972"/>
    <w:rsid w:val="00796BF8"/>
    <w:rsid w:val="007978ED"/>
    <w:rsid w:val="00797B85"/>
    <w:rsid w:val="00797B8A"/>
    <w:rsid w:val="007A2178"/>
    <w:rsid w:val="007A3A25"/>
    <w:rsid w:val="007A3DAB"/>
    <w:rsid w:val="007A3FE7"/>
    <w:rsid w:val="007A6DA3"/>
    <w:rsid w:val="007A7506"/>
    <w:rsid w:val="007A7783"/>
    <w:rsid w:val="007A77E5"/>
    <w:rsid w:val="007A7FB2"/>
    <w:rsid w:val="007B107F"/>
    <w:rsid w:val="007B1174"/>
    <w:rsid w:val="007B21DC"/>
    <w:rsid w:val="007B32FA"/>
    <w:rsid w:val="007B4C3D"/>
    <w:rsid w:val="007B6CD4"/>
    <w:rsid w:val="007B704C"/>
    <w:rsid w:val="007B733C"/>
    <w:rsid w:val="007B755E"/>
    <w:rsid w:val="007C09F9"/>
    <w:rsid w:val="007C1C04"/>
    <w:rsid w:val="007C3301"/>
    <w:rsid w:val="007C35F6"/>
    <w:rsid w:val="007C473B"/>
    <w:rsid w:val="007C5AED"/>
    <w:rsid w:val="007C70D7"/>
    <w:rsid w:val="007C7E74"/>
    <w:rsid w:val="007D0543"/>
    <w:rsid w:val="007D1623"/>
    <w:rsid w:val="007D2A45"/>
    <w:rsid w:val="007D3F90"/>
    <w:rsid w:val="007D40CB"/>
    <w:rsid w:val="007D6697"/>
    <w:rsid w:val="007D6BAF"/>
    <w:rsid w:val="007D723A"/>
    <w:rsid w:val="007E0A53"/>
    <w:rsid w:val="007E689F"/>
    <w:rsid w:val="007F0864"/>
    <w:rsid w:val="007F1187"/>
    <w:rsid w:val="007F1D43"/>
    <w:rsid w:val="007F201E"/>
    <w:rsid w:val="007F222F"/>
    <w:rsid w:val="007F2975"/>
    <w:rsid w:val="007F2BBC"/>
    <w:rsid w:val="007F3908"/>
    <w:rsid w:val="007F4543"/>
    <w:rsid w:val="007F5094"/>
    <w:rsid w:val="007F550A"/>
    <w:rsid w:val="007F589F"/>
    <w:rsid w:val="008004C4"/>
    <w:rsid w:val="008029E8"/>
    <w:rsid w:val="00806C64"/>
    <w:rsid w:val="008071A3"/>
    <w:rsid w:val="008073C4"/>
    <w:rsid w:val="00807858"/>
    <w:rsid w:val="00810005"/>
    <w:rsid w:val="008113E6"/>
    <w:rsid w:val="00811A5E"/>
    <w:rsid w:val="00813948"/>
    <w:rsid w:val="0082022A"/>
    <w:rsid w:val="008217EC"/>
    <w:rsid w:val="00821BC6"/>
    <w:rsid w:val="0082361A"/>
    <w:rsid w:val="0082578D"/>
    <w:rsid w:val="00826036"/>
    <w:rsid w:val="0082772B"/>
    <w:rsid w:val="00830DB1"/>
    <w:rsid w:val="0083204C"/>
    <w:rsid w:val="0083206A"/>
    <w:rsid w:val="008323C1"/>
    <w:rsid w:val="00832CA6"/>
    <w:rsid w:val="008333D1"/>
    <w:rsid w:val="008335B1"/>
    <w:rsid w:val="00833F79"/>
    <w:rsid w:val="008340B3"/>
    <w:rsid w:val="008363F4"/>
    <w:rsid w:val="008373A4"/>
    <w:rsid w:val="008373C9"/>
    <w:rsid w:val="008373D4"/>
    <w:rsid w:val="0084161A"/>
    <w:rsid w:val="0084179C"/>
    <w:rsid w:val="00842072"/>
    <w:rsid w:val="00842686"/>
    <w:rsid w:val="00843F5B"/>
    <w:rsid w:val="0084511D"/>
    <w:rsid w:val="008454A4"/>
    <w:rsid w:val="0084674D"/>
    <w:rsid w:val="00847E36"/>
    <w:rsid w:val="008508E9"/>
    <w:rsid w:val="00852921"/>
    <w:rsid w:val="008529AB"/>
    <w:rsid w:val="0085427B"/>
    <w:rsid w:val="00855D49"/>
    <w:rsid w:val="00856F35"/>
    <w:rsid w:val="0086106E"/>
    <w:rsid w:val="008632B5"/>
    <w:rsid w:val="0086468A"/>
    <w:rsid w:val="008672A3"/>
    <w:rsid w:val="00867D56"/>
    <w:rsid w:val="00870CB3"/>
    <w:rsid w:val="0087142D"/>
    <w:rsid w:val="00871C2E"/>
    <w:rsid w:val="00871F8E"/>
    <w:rsid w:val="00871FFF"/>
    <w:rsid w:val="0087375D"/>
    <w:rsid w:val="00874445"/>
    <w:rsid w:val="00874DCB"/>
    <w:rsid w:val="00875BA2"/>
    <w:rsid w:val="00881A3F"/>
    <w:rsid w:val="00885A76"/>
    <w:rsid w:val="00885E1F"/>
    <w:rsid w:val="00886323"/>
    <w:rsid w:val="0089076D"/>
    <w:rsid w:val="00890A47"/>
    <w:rsid w:val="008925C9"/>
    <w:rsid w:val="00893369"/>
    <w:rsid w:val="008952F8"/>
    <w:rsid w:val="00896FA5"/>
    <w:rsid w:val="0089785B"/>
    <w:rsid w:val="008A1C68"/>
    <w:rsid w:val="008A6720"/>
    <w:rsid w:val="008A694F"/>
    <w:rsid w:val="008A6C49"/>
    <w:rsid w:val="008A755C"/>
    <w:rsid w:val="008A79E5"/>
    <w:rsid w:val="008A7DD3"/>
    <w:rsid w:val="008B1D07"/>
    <w:rsid w:val="008B1E05"/>
    <w:rsid w:val="008B271F"/>
    <w:rsid w:val="008B2AAC"/>
    <w:rsid w:val="008B2AFD"/>
    <w:rsid w:val="008B408B"/>
    <w:rsid w:val="008B68B0"/>
    <w:rsid w:val="008B75E3"/>
    <w:rsid w:val="008C0587"/>
    <w:rsid w:val="008C0940"/>
    <w:rsid w:val="008C148D"/>
    <w:rsid w:val="008C3FB8"/>
    <w:rsid w:val="008C783D"/>
    <w:rsid w:val="008D20AC"/>
    <w:rsid w:val="008D2886"/>
    <w:rsid w:val="008D5555"/>
    <w:rsid w:val="008D64C0"/>
    <w:rsid w:val="008D64CC"/>
    <w:rsid w:val="008E00D2"/>
    <w:rsid w:val="008E0878"/>
    <w:rsid w:val="008E141B"/>
    <w:rsid w:val="008E32DC"/>
    <w:rsid w:val="008E3A3D"/>
    <w:rsid w:val="008E4BE9"/>
    <w:rsid w:val="008E5046"/>
    <w:rsid w:val="008E536F"/>
    <w:rsid w:val="008F178C"/>
    <w:rsid w:val="008F197A"/>
    <w:rsid w:val="008F309E"/>
    <w:rsid w:val="008F353A"/>
    <w:rsid w:val="008F3676"/>
    <w:rsid w:val="008F3EB6"/>
    <w:rsid w:val="008F4408"/>
    <w:rsid w:val="008F5465"/>
    <w:rsid w:val="008F5AB6"/>
    <w:rsid w:val="008F65E5"/>
    <w:rsid w:val="008F751F"/>
    <w:rsid w:val="008F75D2"/>
    <w:rsid w:val="008F7B08"/>
    <w:rsid w:val="00901BC0"/>
    <w:rsid w:val="00902F78"/>
    <w:rsid w:val="009033DD"/>
    <w:rsid w:val="00903A03"/>
    <w:rsid w:val="00904040"/>
    <w:rsid w:val="0090415B"/>
    <w:rsid w:val="009046DA"/>
    <w:rsid w:val="00904D0F"/>
    <w:rsid w:val="00905917"/>
    <w:rsid w:val="00905BBF"/>
    <w:rsid w:val="0091001C"/>
    <w:rsid w:val="00910D96"/>
    <w:rsid w:val="00910DCF"/>
    <w:rsid w:val="00911C53"/>
    <w:rsid w:val="00912331"/>
    <w:rsid w:val="00913576"/>
    <w:rsid w:val="00913FAB"/>
    <w:rsid w:val="00914233"/>
    <w:rsid w:val="0091609D"/>
    <w:rsid w:val="00916332"/>
    <w:rsid w:val="0091743F"/>
    <w:rsid w:val="009175E4"/>
    <w:rsid w:val="00927422"/>
    <w:rsid w:val="0092781F"/>
    <w:rsid w:val="009314D2"/>
    <w:rsid w:val="009324A0"/>
    <w:rsid w:val="009360F9"/>
    <w:rsid w:val="00936723"/>
    <w:rsid w:val="0093758A"/>
    <w:rsid w:val="00940C52"/>
    <w:rsid w:val="00946680"/>
    <w:rsid w:val="00946BA8"/>
    <w:rsid w:val="00951DEA"/>
    <w:rsid w:val="00952235"/>
    <w:rsid w:val="0095263D"/>
    <w:rsid w:val="00956304"/>
    <w:rsid w:val="0095674A"/>
    <w:rsid w:val="009567EC"/>
    <w:rsid w:val="00956FE1"/>
    <w:rsid w:val="00960D6E"/>
    <w:rsid w:val="00960F09"/>
    <w:rsid w:val="0096258E"/>
    <w:rsid w:val="00963078"/>
    <w:rsid w:val="00963EEC"/>
    <w:rsid w:val="0096431C"/>
    <w:rsid w:val="00965DC5"/>
    <w:rsid w:val="00965DEA"/>
    <w:rsid w:val="00965E97"/>
    <w:rsid w:val="009679E1"/>
    <w:rsid w:val="00970A67"/>
    <w:rsid w:val="00970F35"/>
    <w:rsid w:val="00970F86"/>
    <w:rsid w:val="00976B90"/>
    <w:rsid w:val="00980298"/>
    <w:rsid w:val="00980AD9"/>
    <w:rsid w:val="00984D78"/>
    <w:rsid w:val="00985774"/>
    <w:rsid w:val="00985BC1"/>
    <w:rsid w:val="0098763D"/>
    <w:rsid w:val="0098778D"/>
    <w:rsid w:val="009877B7"/>
    <w:rsid w:val="00990979"/>
    <w:rsid w:val="00991F42"/>
    <w:rsid w:val="009922B7"/>
    <w:rsid w:val="00992452"/>
    <w:rsid w:val="00992EFD"/>
    <w:rsid w:val="009941E6"/>
    <w:rsid w:val="0099488D"/>
    <w:rsid w:val="009958D4"/>
    <w:rsid w:val="00996B24"/>
    <w:rsid w:val="00996E7F"/>
    <w:rsid w:val="00997684"/>
    <w:rsid w:val="00997AE8"/>
    <w:rsid w:val="009A2516"/>
    <w:rsid w:val="009A3E6F"/>
    <w:rsid w:val="009A3FD0"/>
    <w:rsid w:val="009A4174"/>
    <w:rsid w:val="009A4425"/>
    <w:rsid w:val="009B0910"/>
    <w:rsid w:val="009B1E0B"/>
    <w:rsid w:val="009B1E87"/>
    <w:rsid w:val="009B266E"/>
    <w:rsid w:val="009B5A7B"/>
    <w:rsid w:val="009B5D53"/>
    <w:rsid w:val="009B718E"/>
    <w:rsid w:val="009B7363"/>
    <w:rsid w:val="009B7D0B"/>
    <w:rsid w:val="009C0D5C"/>
    <w:rsid w:val="009C4426"/>
    <w:rsid w:val="009C483E"/>
    <w:rsid w:val="009C54C1"/>
    <w:rsid w:val="009C5A15"/>
    <w:rsid w:val="009D07B6"/>
    <w:rsid w:val="009D16A3"/>
    <w:rsid w:val="009D7152"/>
    <w:rsid w:val="009E0816"/>
    <w:rsid w:val="009E08D0"/>
    <w:rsid w:val="009E1E74"/>
    <w:rsid w:val="009E1EDC"/>
    <w:rsid w:val="009E2111"/>
    <w:rsid w:val="009E5210"/>
    <w:rsid w:val="009E5CB2"/>
    <w:rsid w:val="009E65F3"/>
    <w:rsid w:val="009E6957"/>
    <w:rsid w:val="009F3139"/>
    <w:rsid w:val="009F55D3"/>
    <w:rsid w:val="009F7033"/>
    <w:rsid w:val="009F728F"/>
    <w:rsid w:val="00A008C0"/>
    <w:rsid w:val="00A00F00"/>
    <w:rsid w:val="00A019FF"/>
    <w:rsid w:val="00A01ECF"/>
    <w:rsid w:val="00A01F95"/>
    <w:rsid w:val="00A0468A"/>
    <w:rsid w:val="00A0544F"/>
    <w:rsid w:val="00A078C2"/>
    <w:rsid w:val="00A11920"/>
    <w:rsid w:val="00A123E9"/>
    <w:rsid w:val="00A16AFA"/>
    <w:rsid w:val="00A16CF7"/>
    <w:rsid w:val="00A20430"/>
    <w:rsid w:val="00A21AB8"/>
    <w:rsid w:val="00A23586"/>
    <w:rsid w:val="00A2479D"/>
    <w:rsid w:val="00A25BFA"/>
    <w:rsid w:val="00A2708A"/>
    <w:rsid w:val="00A30174"/>
    <w:rsid w:val="00A31628"/>
    <w:rsid w:val="00A37DAA"/>
    <w:rsid w:val="00A4388F"/>
    <w:rsid w:val="00A46EC5"/>
    <w:rsid w:val="00A47963"/>
    <w:rsid w:val="00A503C1"/>
    <w:rsid w:val="00A5313C"/>
    <w:rsid w:val="00A55C6C"/>
    <w:rsid w:val="00A56D76"/>
    <w:rsid w:val="00A575D3"/>
    <w:rsid w:val="00A62C3A"/>
    <w:rsid w:val="00A649AC"/>
    <w:rsid w:val="00A65E3F"/>
    <w:rsid w:val="00A6633F"/>
    <w:rsid w:val="00A6768C"/>
    <w:rsid w:val="00A67769"/>
    <w:rsid w:val="00A70BB8"/>
    <w:rsid w:val="00A74879"/>
    <w:rsid w:val="00A77384"/>
    <w:rsid w:val="00A77883"/>
    <w:rsid w:val="00A80883"/>
    <w:rsid w:val="00A81F92"/>
    <w:rsid w:val="00A827D8"/>
    <w:rsid w:val="00A83453"/>
    <w:rsid w:val="00A83817"/>
    <w:rsid w:val="00A83CAD"/>
    <w:rsid w:val="00A8418A"/>
    <w:rsid w:val="00A84712"/>
    <w:rsid w:val="00A87008"/>
    <w:rsid w:val="00A87D55"/>
    <w:rsid w:val="00A905C9"/>
    <w:rsid w:val="00A91B26"/>
    <w:rsid w:val="00A95573"/>
    <w:rsid w:val="00A955BD"/>
    <w:rsid w:val="00A9765D"/>
    <w:rsid w:val="00AA2EBB"/>
    <w:rsid w:val="00AA3E14"/>
    <w:rsid w:val="00AA568B"/>
    <w:rsid w:val="00AB0713"/>
    <w:rsid w:val="00AB17FF"/>
    <w:rsid w:val="00AB18F5"/>
    <w:rsid w:val="00AB2585"/>
    <w:rsid w:val="00AB2F43"/>
    <w:rsid w:val="00AB3287"/>
    <w:rsid w:val="00AB3FD9"/>
    <w:rsid w:val="00AB5089"/>
    <w:rsid w:val="00AB743C"/>
    <w:rsid w:val="00AB7AED"/>
    <w:rsid w:val="00AC4638"/>
    <w:rsid w:val="00AC4918"/>
    <w:rsid w:val="00AC4B54"/>
    <w:rsid w:val="00AC599C"/>
    <w:rsid w:val="00AC5F66"/>
    <w:rsid w:val="00AC6D8E"/>
    <w:rsid w:val="00AD2C14"/>
    <w:rsid w:val="00AD4899"/>
    <w:rsid w:val="00AD5D75"/>
    <w:rsid w:val="00AD674A"/>
    <w:rsid w:val="00AD75A2"/>
    <w:rsid w:val="00AE04BF"/>
    <w:rsid w:val="00AE1861"/>
    <w:rsid w:val="00AE34B0"/>
    <w:rsid w:val="00AE4B33"/>
    <w:rsid w:val="00AE5626"/>
    <w:rsid w:val="00AE67C0"/>
    <w:rsid w:val="00AE6B57"/>
    <w:rsid w:val="00AF028C"/>
    <w:rsid w:val="00AF4356"/>
    <w:rsid w:val="00AF5680"/>
    <w:rsid w:val="00AF5D90"/>
    <w:rsid w:val="00AF5ED1"/>
    <w:rsid w:val="00AF645A"/>
    <w:rsid w:val="00B01944"/>
    <w:rsid w:val="00B02BEB"/>
    <w:rsid w:val="00B04106"/>
    <w:rsid w:val="00B07AC3"/>
    <w:rsid w:val="00B12E28"/>
    <w:rsid w:val="00B221A4"/>
    <w:rsid w:val="00B229C6"/>
    <w:rsid w:val="00B247D2"/>
    <w:rsid w:val="00B24B68"/>
    <w:rsid w:val="00B257DF"/>
    <w:rsid w:val="00B26101"/>
    <w:rsid w:val="00B27140"/>
    <w:rsid w:val="00B30739"/>
    <w:rsid w:val="00B32EF6"/>
    <w:rsid w:val="00B33A1E"/>
    <w:rsid w:val="00B34D7B"/>
    <w:rsid w:val="00B429CE"/>
    <w:rsid w:val="00B4472C"/>
    <w:rsid w:val="00B45BE3"/>
    <w:rsid w:val="00B46706"/>
    <w:rsid w:val="00B47F02"/>
    <w:rsid w:val="00B5032F"/>
    <w:rsid w:val="00B50335"/>
    <w:rsid w:val="00B5285C"/>
    <w:rsid w:val="00B54E1E"/>
    <w:rsid w:val="00B55E14"/>
    <w:rsid w:val="00B618F9"/>
    <w:rsid w:val="00B61943"/>
    <w:rsid w:val="00B624A4"/>
    <w:rsid w:val="00B6322F"/>
    <w:rsid w:val="00B63A7F"/>
    <w:rsid w:val="00B66296"/>
    <w:rsid w:val="00B667FE"/>
    <w:rsid w:val="00B6696B"/>
    <w:rsid w:val="00B672F5"/>
    <w:rsid w:val="00B75C31"/>
    <w:rsid w:val="00B77D71"/>
    <w:rsid w:val="00B807B0"/>
    <w:rsid w:val="00B82FD0"/>
    <w:rsid w:val="00B847BF"/>
    <w:rsid w:val="00B848C4"/>
    <w:rsid w:val="00B85125"/>
    <w:rsid w:val="00B860DE"/>
    <w:rsid w:val="00B87601"/>
    <w:rsid w:val="00B8780D"/>
    <w:rsid w:val="00B91685"/>
    <w:rsid w:val="00B91D4D"/>
    <w:rsid w:val="00B91E8D"/>
    <w:rsid w:val="00B93A05"/>
    <w:rsid w:val="00B93D16"/>
    <w:rsid w:val="00B93F7D"/>
    <w:rsid w:val="00B966F7"/>
    <w:rsid w:val="00B973AD"/>
    <w:rsid w:val="00B97998"/>
    <w:rsid w:val="00BA2ED0"/>
    <w:rsid w:val="00BA4FB9"/>
    <w:rsid w:val="00BA59D0"/>
    <w:rsid w:val="00BA59FE"/>
    <w:rsid w:val="00BA5A80"/>
    <w:rsid w:val="00BA5D15"/>
    <w:rsid w:val="00BB0E6B"/>
    <w:rsid w:val="00BB0FD3"/>
    <w:rsid w:val="00BB2367"/>
    <w:rsid w:val="00BB3DC7"/>
    <w:rsid w:val="00BB3DE1"/>
    <w:rsid w:val="00BB3F94"/>
    <w:rsid w:val="00BB5CB0"/>
    <w:rsid w:val="00BB66EC"/>
    <w:rsid w:val="00BB672A"/>
    <w:rsid w:val="00BB725F"/>
    <w:rsid w:val="00BB7BA1"/>
    <w:rsid w:val="00BC1C91"/>
    <w:rsid w:val="00BC3014"/>
    <w:rsid w:val="00BC48F1"/>
    <w:rsid w:val="00BC5F4F"/>
    <w:rsid w:val="00BC6CA0"/>
    <w:rsid w:val="00BD3411"/>
    <w:rsid w:val="00BD4707"/>
    <w:rsid w:val="00BD51D9"/>
    <w:rsid w:val="00BD6412"/>
    <w:rsid w:val="00BD7066"/>
    <w:rsid w:val="00BD7C0B"/>
    <w:rsid w:val="00BE5B4D"/>
    <w:rsid w:val="00BE6453"/>
    <w:rsid w:val="00BE6C56"/>
    <w:rsid w:val="00BF03A1"/>
    <w:rsid w:val="00BF0FA8"/>
    <w:rsid w:val="00BF1336"/>
    <w:rsid w:val="00BF23EA"/>
    <w:rsid w:val="00BF36DE"/>
    <w:rsid w:val="00BF3CEF"/>
    <w:rsid w:val="00BF4D27"/>
    <w:rsid w:val="00BF4DC5"/>
    <w:rsid w:val="00BF5818"/>
    <w:rsid w:val="00BF6BF2"/>
    <w:rsid w:val="00BF7AE7"/>
    <w:rsid w:val="00BF7D66"/>
    <w:rsid w:val="00C000EC"/>
    <w:rsid w:val="00C03206"/>
    <w:rsid w:val="00C054C7"/>
    <w:rsid w:val="00C05834"/>
    <w:rsid w:val="00C05E54"/>
    <w:rsid w:val="00C063E0"/>
    <w:rsid w:val="00C07EDB"/>
    <w:rsid w:val="00C1049C"/>
    <w:rsid w:val="00C10AE2"/>
    <w:rsid w:val="00C11272"/>
    <w:rsid w:val="00C14260"/>
    <w:rsid w:val="00C14563"/>
    <w:rsid w:val="00C14997"/>
    <w:rsid w:val="00C1579A"/>
    <w:rsid w:val="00C15BC3"/>
    <w:rsid w:val="00C161A8"/>
    <w:rsid w:val="00C174CC"/>
    <w:rsid w:val="00C24C12"/>
    <w:rsid w:val="00C25A0E"/>
    <w:rsid w:val="00C25C59"/>
    <w:rsid w:val="00C3158B"/>
    <w:rsid w:val="00C31626"/>
    <w:rsid w:val="00C3216C"/>
    <w:rsid w:val="00C32E53"/>
    <w:rsid w:val="00C33443"/>
    <w:rsid w:val="00C367DE"/>
    <w:rsid w:val="00C36B48"/>
    <w:rsid w:val="00C408CC"/>
    <w:rsid w:val="00C4146E"/>
    <w:rsid w:val="00C41C6D"/>
    <w:rsid w:val="00C435D9"/>
    <w:rsid w:val="00C47EDF"/>
    <w:rsid w:val="00C54107"/>
    <w:rsid w:val="00C5504A"/>
    <w:rsid w:val="00C60B65"/>
    <w:rsid w:val="00C618D4"/>
    <w:rsid w:val="00C61A5F"/>
    <w:rsid w:val="00C62710"/>
    <w:rsid w:val="00C62AE0"/>
    <w:rsid w:val="00C63343"/>
    <w:rsid w:val="00C6396A"/>
    <w:rsid w:val="00C67336"/>
    <w:rsid w:val="00C71A6B"/>
    <w:rsid w:val="00C7396C"/>
    <w:rsid w:val="00C749FB"/>
    <w:rsid w:val="00C74D0D"/>
    <w:rsid w:val="00C759D7"/>
    <w:rsid w:val="00C76AB8"/>
    <w:rsid w:val="00C77E41"/>
    <w:rsid w:val="00C77E9F"/>
    <w:rsid w:val="00C81FFB"/>
    <w:rsid w:val="00C867E5"/>
    <w:rsid w:val="00C8787A"/>
    <w:rsid w:val="00C87D5E"/>
    <w:rsid w:val="00C9268E"/>
    <w:rsid w:val="00C94EE7"/>
    <w:rsid w:val="00C9506C"/>
    <w:rsid w:val="00C96B8B"/>
    <w:rsid w:val="00C96F97"/>
    <w:rsid w:val="00CA07A7"/>
    <w:rsid w:val="00CA138F"/>
    <w:rsid w:val="00CA2828"/>
    <w:rsid w:val="00CA2B3C"/>
    <w:rsid w:val="00CA2F21"/>
    <w:rsid w:val="00CA7547"/>
    <w:rsid w:val="00CA7A2B"/>
    <w:rsid w:val="00CB2694"/>
    <w:rsid w:val="00CB2CA5"/>
    <w:rsid w:val="00CB3CBE"/>
    <w:rsid w:val="00CB4405"/>
    <w:rsid w:val="00CB4C06"/>
    <w:rsid w:val="00CB5879"/>
    <w:rsid w:val="00CB5CB2"/>
    <w:rsid w:val="00CB5E51"/>
    <w:rsid w:val="00CC241D"/>
    <w:rsid w:val="00CC572E"/>
    <w:rsid w:val="00CC6BBC"/>
    <w:rsid w:val="00CD037C"/>
    <w:rsid w:val="00CD184B"/>
    <w:rsid w:val="00CD1A5B"/>
    <w:rsid w:val="00CD32AC"/>
    <w:rsid w:val="00CD3FFA"/>
    <w:rsid w:val="00CD65BC"/>
    <w:rsid w:val="00CD68BA"/>
    <w:rsid w:val="00CD7500"/>
    <w:rsid w:val="00CD7D42"/>
    <w:rsid w:val="00CE0426"/>
    <w:rsid w:val="00CE12C2"/>
    <w:rsid w:val="00CE1FD6"/>
    <w:rsid w:val="00CE30A6"/>
    <w:rsid w:val="00CF080E"/>
    <w:rsid w:val="00CF1933"/>
    <w:rsid w:val="00CF475B"/>
    <w:rsid w:val="00D0086A"/>
    <w:rsid w:val="00D008F8"/>
    <w:rsid w:val="00D01AA3"/>
    <w:rsid w:val="00D02211"/>
    <w:rsid w:val="00D026C9"/>
    <w:rsid w:val="00D02771"/>
    <w:rsid w:val="00D0364B"/>
    <w:rsid w:val="00D049A5"/>
    <w:rsid w:val="00D06136"/>
    <w:rsid w:val="00D0624C"/>
    <w:rsid w:val="00D101F6"/>
    <w:rsid w:val="00D1339B"/>
    <w:rsid w:val="00D13651"/>
    <w:rsid w:val="00D13775"/>
    <w:rsid w:val="00D13B8C"/>
    <w:rsid w:val="00D16678"/>
    <w:rsid w:val="00D20B57"/>
    <w:rsid w:val="00D20F02"/>
    <w:rsid w:val="00D226E2"/>
    <w:rsid w:val="00D24544"/>
    <w:rsid w:val="00D2564A"/>
    <w:rsid w:val="00D25CE8"/>
    <w:rsid w:val="00D25E28"/>
    <w:rsid w:val="00D2649C"/>
    <w:rsid w:val="00D2661E"/>
    <w:rsid w:val="00D27167"/>
    <w:rsid w:val="00D279E2"/>
    <w:rsid w:val="00D300FE"/>
    <w:rsid w:val="00D30CA0"/>
    <w:rsid w:val="00D3403E"/>
    <w:rsid w:val="00D34C61"/>
    <w:rsid w:val="00D365B6"/>
    <w:rsid w:val="00D371B5"/>
    <w:rsid w:val="00D40B82"/>
    <w:rsid w:val="00D418C0"/>
    <w:rsid w:val="00D433DA"/>
    <w:rsid w:val="00D43A3A"/>
    <w:rsid w:val="00D43D05"/>
    <w:rsid w:val="00D43EB6"/>
    <w:rsid w:val="00D46857"/>
    <w:rsid w:val="00D46BFF"/>
    <w:rsid w:val="00D509D9"/>
    <w:rsid w:val="00D50A60"/>
    <w:rsid w:val="00D5226A"/>
    <w:rsid w:val="00D5408B"/>
    <w:rsid w:val="00D54A05"/>
    <w:rsid w:val="00D55B8B"/>
    <w:rsid w:val="00D565A1"/>
    <w:rsid w:val="00D6104D"/>
    <w:rsid w:val="00D63233"/>
    <w:rsid w:val="00D63659"/>
    <w:rsid w:val="00D64BF7"/>
    <w:rsid w:val="00D71B97"/>
    <w:rsid w:val="00D734F3"/>
    <w:rsid w:val="00D738B8"/>
    <w:rsid w:val="00D74BB7"/>
    <w:rsid w:val="00D74FAF"/>
    <w:rsid w:val="00D764AD"/>
    <w:rsid w:val="00D76983"/>
    <w:rsid w:val="00D773F7"/>
    <w:rsid w:val="00D802C9"/>
    <w:rsid w:val="00D80502"/>
    <w:rsid w:val="00D80B39"/>
    <w:rsid w:val="00D80C92"/>
    <w:rsid w:val="00D815D9"/>
    <w:rsid w:val="00D82AE7"/>
    <w:rsid w:val="00D8316D"/>
    <w:rsid w:val="00D85AB7"/>
    <w:rsid w:val="00D864E0"/>
    <w:rsid w:val="00D87BC3"/>
    <w:rsid w:val="00D9104B"/>
    <w:rsid w:val="00D91A92"/>
    <w:rsid w:val="00D93E5F"/>
    <w:rsid w:val="00D943F3"/>
    <w:rsid w:val="00D94C31"/>
    <w:rsid w:val="00D963D9"/>
    <w:rsid w:val="00D9731C"/>
    <w:rsid w:val="00D97B5D"/>
    <w:rsid w:val="00DA2744"/>
    <w:rsid w:val="00DA519D"/>
    <w:rsid w:val="00DA51A8"/>
    <w:rsid w:val="00DA7B9B"/>
    <w:rsid w:val="00DB0DCF"/>
    <w:rsid w:val="00DB13D9"/>
    <w:rsid w:val="00DB1D68"/>
    <w:rsid w:val="00DB241F"/>
    <w:rsid w:val="00DB3064"/>
    <w:rsid w:val="00DB3812"/>
    <w:rsid w:val="00DB3987"/>
    <w:rsid w:val="00DB3BBA"/>
    <w:rsid w:val="00DB3D29"/>
    <w:rsid w:val="00DC0E5B"/>
    <w:rsid w:val="00DC3773"/>
    <w:rsid w:val="00DC6146"/>
    <w:rsid w:val="00DC65C4"/>
    <w:rsid w:val="00DD0B58"/>
    <w:rsid w:val="00DD0CB1"/>
    <w:rsid w:val="00DD1545"/>
    <w:rsid w:val="00DD190D"/>
    <w:rsid w:val="00DD30B8"/>
    <w:rsid w:val="00DD355C"/>
    <w:rsid w:val="00DD41D0"/>
    <w:rsid w:val="00DD516F"/>
    <w:rsid w:val="00DE11CB"/>
    <w:rsid w:val="00DE1BE7"/>
    <w:rsid w:val="00DE26A5"/>
    <w:rsid w:val="00DE26D1"/>
    <w:rsid w:val="00DE3137"/>
    <w:rsid w:val="00DE323A"/>
    <w:rsid w:val="00DE4477"/>
    <w:rsid w:val="00DE5057"/>
    <w:rsid w:val="00DE6946"/>
    <w:rsid w:val="00DE6E46"/>
    <w:rsid w:val="00DE7437"/>
    <w:rsid w:val="00DE7FF2"/>
    <w:rsid w:val="00DF2164"/>
    <w:rsid w:val="00DF2295"/>
    <w:rsid w:val="00DF26F6"/>
    <w:rsid w:val="00DF2ED6"/>
    <w:rsid w:val="00DF42A2"/>
    <w:rsid w:val="00DF5EBE"/>
    <w:rsid w:val="00E0144B"/>
    <w:rsid w:val="00E03AD8"/>
    <w:rsid w:val="00E06AF9"/>
    <w:rsid w:val="00E10A5D"/>
    <w:rsid w:val="00E11104"/>
    <w:rsid w:val="00E114C8"/>
    <w:rsid w:val="00E11BDD"/>
    <w:rsid w:val="00E1309F"/>
    <w:rsid w:val="00E203FC"/>
    <w:rsid w:val="00E21A49"/>
    <w:rsid w:val="00E2704B"/>
    <w:rsid w:val="00E275F8"/>
    <w:rsid w:val="00E27C1B"/>
    <w:rsid w:val="00E305FD"/>
    <w:rsid w:val="00E33598"/>
    <w:rsid w:val="00E35422"/>
    <w:rsid w:val="00E35D33"/>
    <w:rsid w:val="00E4080E"/>
    <w:rsid w:val="00E40DAC"/>
    <w:rsid w:val="00E42430"/>
    <w:rsid w:val="00E5486B"/>
    <w:rsid w:val="00E54CD2"/>
    <w:rsid w:val="00E56972"/>
    <w:rsid w:val="00E56AFE"/>
    <w:rsid w:val="00E60BBA"/>
    <w:rsid w:val="00E618B6"/>
    <w:rsid w:val="00E6226D"/>
    <w:rsid w:val="00E62EBD"/>
    <w:rsid w:val="00E6446D"/>
    <w:rsid w:val="00E64FC1"/>
    <w:rsid w:val="00E66851"/>
    <w:rsid w:val="00E67764"/>
    <w:rsid w:val="00E679DB"/>
    <w:rsid w:val="00E70B3D"/>
    <w:rsid w:val="00E70D46"/>
    <w:rsid w:val="00E7122D"/>
    <w:rsid w:val="00E714D8"/>
    <w:rsid w:val="00E71F92"/>
    <w:rsid w:val="00E750E9"/>
    <w:rsid w:val="00E76284"/>
    <w:rsid w:val="00E775CA"/>
    <w:rsid w:val="00E80CA4"/>
    <w:rsid w:val="00E8260F"/>
    <w:rsid w:val="00E8319B"/>
    <w:rsid w:val="00E83305"/>
    <w:rsid w:val="00E843EE"/>
    <w:rsid w:val="00E85AC4"/>
    <w:rsid w:val="00E86579"/>
    <w:rsid w:val="00E8726F"/>
    <w:rsid w:val="00E90507"/>
    <w:rsid w:val="00E91C38"/>
    <w:rsid w:val="00E91FD2"/>
    <w:rsid w:val="00E922A3"/>
    <w:rsid w:val="00E92594"/>
    <w:rsid w:val="00E958FF"/>
    <w:rsid w:val="00E95F4E"/>
    <w:rsid w:val="00E96553"/>
    <w:rsid w:val="00EA29C0"/>
    <w:rsid w:val="00EA503C"/>
    <w:rsid w:val="00EA553C"/>
    <w:rsid w:val="00EA5F06"/>
    <w:rsid w:val="00EA62FB"/>
    <w:rsid w:val="00EA6361"/>
    <w:rsid w:val="00EA7FEB"/>
    <w:rsid w:val="00EB046F"/>
    <w:rsid w:val="00EB1E84"/>
    <w:rsid w:val="00EB2C2A"/>
    <w:rsid w:val="00EB42C0"/>
    <w:rsid w:val="00EB76C5"/>
    <w:rsid w:val="00EC0D72"/>
    <w:rsid w:val="00EC3DAA"/>
    <w:rsid w:val="00EC42AC"/>
    <w:rsid w:val="00EC66AE"/>
    <w:rsid w:val="00EC71A2"/>
    <w:rsid w:val="00EC7242"/>
    <w:rsid w:val="00EC7FE2"/>
    <w:rsid w:val="00ED06B8"/>
    <w:rsid w:val="00ED1DFF"/>
    <w:rsid w:val="00ED2BD1"/>
    <w:rsid w:val="00ED2EDA"/>
    <w:rsid w:val="00ED5746"/>
    <w:rsid w:val="00ED5E20"/>
    <w:rsid w:val="00ED7E0A"/>
    <w:rsid w:val="00EE0172"/>
    <w:rsid w:val="00EE29CA"/>
    <w:rsid w:val="00EE5842"/>
    <w:rsid w:val="00EE60CF"/>
    <w:rsid w:val="00EE64D2"/>
    <w:rsid w:val="00EE7D93"/>
    <w:rsid w:val="00EF6F77"/>
    <w:rsid w:val="00F00738"/>
    <w:rsid w:val="00F0123B"/>
    <w:rsid w:val="00F01AE9"/>
    <w:rsid w:val="00F03EE7"/>
    <w:rsid w:val="00F0611A"/>
    <w:rsid w:val="00F06186"/>
    <w:rsid w:val="00F063F3"/>
    <w:rsid w:val="00F06CDF"/>
    <w:rsid w:val="00F07139"/>
    <w:rsid w:val="00F11BB6"/>
    <w:rsid w:val="00F11E9C"/>
    <w:rsid w:val="00F1383F"/>
    <w:rsid w:val="00F14754"/>
    <w:rsid w:val="00F158B4"/>
    <w:rsid w:val="00F15959"/>
    <w:rsid w:val="00F1744D"/>
    <w:rsid w:val="00F17A32"/>
    <w:rsid w:val="00F210DB"/>
    <w:rsid w:val="00F21521"/>
    <w:rsid w:val="00F21747"/>
    <w:rsid w:val="00F238FC"/>
    <w:rsid w:val="00F24262"/>
    <w:rsid w:val="00F246F9"/>
    <w:rsid w:val="00F302BE"/>
    <w:rsid w:val="00F31030"/>
    <w:rsid w:val="00F325B8"/>
    <w:rsid w:val="00F33457"/>
    <w:rsid w:val="00F33976"/>
    <w:rsid w:val="00F3668F"/>
    <w:rsid w:val="00F36F6D"/>
    <w:rsid w:val="00F45304"/>
    <w:rsid w:val="00F467F1"/>
    <w:rsid w:val="00F4795D"/>
    <w:rsid w:val="00F47AC8"/>
    <w:rsid w:val="00F51D06"/>
    <w:rsid w:val="00F53B77"/>
    <w:rsid w:val="00F5550C"/>
    <w:rsid w:val="00F57136"/>
    <w:rsid w:val="00F615BB"/>
    <w:rsid w:val="00F62A5E"/>
    <w:rsid w:val="00F62E28"/>
    <w:rsid w:val="00F65396"/>
    <w:rsid w:val="00F664F2"/>
    <w:rsid w:val="00F67B2A"/>
    <w:rsid w:val="00F71117"/>
    <w:rsid w:val="00F71965"/>
    <w:rsid w:val="00F72C60"/>
    <w:rsid w:val="00F72D9B"/>
    <w:rsid w:val="00F74517"/>
    <w:rsid w:val="00F74767"/>
    <w:rsid w:val="00F75735"/>
    <w:rsid w:val="00F758FC"/>
    <w:rsid w:val="00F75D73"/>
    <w:rsid w:val="00F75E6E"/>
    <w:rsid w:val="00F761F5"/>
    <w:rsid w:val="00F76A69"/>
    <w:rsid w:val="00F81A01"/>
    <w:rsid w:val="00F81C5E"/>
    <w:rsid w:val="00F84463"/>
    <w:rsid w:val="00F84BFC"/>
    <w:rsid w:val="00F85065"/>
    <w:rsid w:val="00F850DF"/>
    <w:rsid w:val="00F87150"/>
    <w:rsid w:val="00F87304"/>
    <w:rsid w:val="00F9015B"/>
    <w:rsid w:val="00F9463B"/>
    <w:rsid w:val="00F9582E"/>
    <w:rsid w:val="00F96465"/>
    <w:rsid w:val="00FA0519"/>
    <w:rsid w:val="00FA20FC"/>
    <w:rsid w:val="00FA26E0"/>
    <w:rsid w:val="00FA3878"/>
    <w:rsid w:val="00FA5372"/>
    <w:rsid w:val="00FB13EF"/>
    <w:rsid w:val="00FB2D96"/>
    <w:rsid w:val="00FB3534"/>
    <w:rsid w:val="00FB42D6"/>
    <w:rsid w:val="00FB471D"/>
    <w:rsid w:val="00FB4F32"/>
    <w:rsid w:val="00FB6B5E"/>
    <w:rsid w:val="00FC1BDD"/>
    <w:rsid w:val="00FC2D54"/>
    <w:rsid w:val="00FC2F80"/>
    <w:rsid w:val="00FC5BCE"/>
    <w:rsid w:val="00FC6EA7"/>
    <w:rsid w:val="00FD0E1F"/>
    <w:rsid w:val="00FD3994"/>
    <w:rsid w:val="00FD4AA8"/>
    <w:rsid w:val="00FD71A7"/>
    <w:rsid w:val="00FD76BB"/>
    <w:rsid w:val="00FE003A"/>
    <w:rsid w:val="00FE51A4"/>
    <w:rsid w:val="00FE5E7C"/>
    <w:rsid w:val="00FF2629"/>
    <w:rsid w:val="00FF2EED"/>
    <w:rsid w:val="00FF3217"/>
    <w:rsid w:val="00FF4577"/>
    <w:rsid w:val="00FF575C"/>
    <w:rsid w:val="00FF6C90"/>
    <w:rsid w:val="00FF765F"/>
    <w:rsid w:val="00FF7928"/>
  </w:rsids>
  <m:mathPr>
    <m:mathFont m:val="Cambria Math"/>
    <m:brkBin m:val="before"/>
    <m:brkBinSub m:val="--"/>
    <m:smallFrac m:val="0"/>
    <m:dispDef/>
    <m:lMargin m:val="0"/>
    <m:rMargin m:val="0"/>
    <m:defJc m:val="centerGroup"/>
    <m:wrapIndent m:val="1440"/>
    <m:intLim m:val="subSup"/>
    <m:naryLim m:val="undOvr"/>
  </m:mathPr>
  <w:themeFontLang w:val="en-GB"/>
  <w:clrSchemeMapping w:bg1="light1" w:t1="dark1" w:bg2="light2" w:t2="dark2" w:accent1="accent1" w:accent2="accent2" w:accent3="accent3" w:accent4="accent4" w:accent5="accent5" w:accent6="accent6" w:hyperlink="hyperlink" w:followedHyperlink="followedHyperlink"/>
  <w:shapeDefaults>
    <o:shapedefaults v:ext="edit" spidmax="2059" style="v-text-anchor:bottom" fill="f" fillcolor="white" stroke="f" strokecolor="white">
      <v:fill color="white" opacity="52428f" on="f"/>
      <v:stroke color="white" weight="1pt" on="f"/>
      <v:shadow color="#d8d8d8" offset="3pt,3pt"/>
      <v:textbox inset="28.8pt,14.4pt,14.4pt,14.4pt"/>
      <o:colormru v:ext="edit" colors="#dbeafd,#f4f9fe"/>
    </o:shapedefaults>
    <o:shapelayout v:ext="edit">
      <o:idmap v:ext="edit" data="1"/>
    </o:shapelayout>
  </w:shapeDefaults>
  <w:decimalSymbol w:val="."/>
  <w:listSeparator w:val=","/>
  <w14:docId w14:val="26770CEE"/>
  <w15:chartTrackingRefBased/>
  <w15:docId w15:val="{06F80223-2619-4850-99BD-09FC638FF2B1}"/>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docDefaults>
    <w:rPrDefault>
      <w:rPr>
        <w:rFonts w:ascii="Calibri" w:eastAsia="Calibri" w:hAnsi="Calibri" w:cs="Times New Roman"/>
        <w:lang w:val="en-GB" w:eastAsia="en-GB" w:bidi="ar-SA"/>
      </w:rPr>
    </w:rPrDefault>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5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rsid w:val="00CD1A5B"/>
    <w:pPr>
      <w:spacing w:after="200" w:line="276" w:lineRule="auto"/>
    </w:pPr>
    <w:rPr>
      <w:sz w:val="22"/>
      <w:szCs w:val="22"/>
      <w:lang w:eastAsia="en-US"/>
    </w:rPr>
  </w:style>
  <w:style w:type="paragraph" w:styleId="Heading1">
    <w:name w:val="heading 1"/>
    <w:basedOn w:val="Normal"/>
    <w:next w:val="Normal"/>
    <w:link w:val="Heading1Char"/>
    <w:uiPriority w:val="9"/>
    <w:qFormat/>
    <w:rsid w:val="004337EE"/>
    <w:pPr>
      <w:keepNext/>
      <w:spacing w:before="240" w:after="60"/>
      <w:outlineLvl w:val="0"/>
    </w:pPr>
    <w:rPr>
      <w:rFonts w:ascii="Cambria" w:eastAsia="Times New Roman" w:hAnsi="Cambria"/>
      <w:b/>
      <w:bCs/>
      <w:kern w:val="32"/>
      <w:sz w:val="32"/>
      <w:szCs w:val="32"/>
    </w:rPr>
  </w:style>
  <w:style w:type="paragraph" w:styleId="Heading2">
    <w:name w:val="heading 2"/>
    <w:basedOn w:val="Normal"/>
    <w:link w:val="Heading2Char"/>
    <w:uiPriority w:val="9"/>
    <w:qFormat/>
    <w:rsid w:val="008323C1"/>
    <w:pPr>
      <w:spacing w:before="100" w:beforeAutospacing="1" w:after="100" w:afterAutospacing="1" w:line="240" w:lineRule="auto"/>
      <w:outlineLvl w:val="1"/>
    </w:pPr>
    <w:rPr>
      <w:rFonts w:ascii="Times New Roman" w:eastAsia="Times New Roman" w:hAnsi="Times New Roman"/>
      <w:b/>
      <w:bCs/>
      <w:sz w:val="36"/>
      <w:szCs w:val="36"/>
      <w:lang w:eastAsia="en-GB"/>
    </w:rPr>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paragraph" w:customStyle="1" w:styleId="Default">
    <w:name w:val="Default"/>
    <w:rsid w:val="00CD1A5B"/>
    <w:pPr>
      <w:widowControl w:val="0"/>
      <w:autoSpaceDE w:val="0"/>
      <w:autoSpaceDN w:val="0"/>
      <w:adjustRightInd w:val="0"/>
    </w:pPr>
    <w:rPr>
      <w:rFonts w:ascii="Arial" w:eastAsia="Times New Roman" w:hAnsi="Arial" w:cs="Arial"/>
      <w:color w:val="000000"/>
      <w:sz w:val="24"/>
      <w:szCs w:val="24"/>
    </w:rPr>
  </w:style>
  <w:style w:type="paragraph" w:customStyle="1" w:styleId="CM148">
    <w:name w:val="CM148"/>
    <w:basedOn w:val="Default"/>
    <w:next w:val="Default"/>
    <w:uiPriority w:val="99"/>
    <w:rsid w:val="00CD1A5B"/>
    <w:rPr>
      <w:color w:val="auto"/>
    </w:rPr>
  </w:style>
  <w:style w:type="paragraph" w:customStyle="1" w:styleId="CM93">
    <w:name w:val="CM93"/>
    <w:basedOn w:val="Default"/>
    <w:next w:val="Default"/>
    <w:uiPriority w:val="99"/>
    <w:rsid w:val="00CD1A5B"/>
    <w:pPr>
      <w:spacing w:line="240" w:lineRule="atLeast"/>
    </w:pPr>
    <w:rPr>
      <w:color w:val="auto"/>
    </w:rPr>
  </w:style>
  <w:style w:type="paragraph" w:customStyle="1" w:styleId="CM94">
    <w:name w:val="CM94"/>
    <w:basedOn w:val="Default"/>
    <w:next w:val="Default"/>
    <w:uiPriority w:val="99"/>
    <w:rsid w:val="00CD1A5B"/>
    <w:pPr>
      <w:spacing w:line="240" w:lineRule="atLeast"/>
    </w:pPr>
    <w:rPr>
      <w:color w:val="auto"/>
    </w:rPr>
  </w:style>
  <w:style w:type="paragraph" w:customStyle="1" w:styleId="CM154">
    <w:name w:val="CM154"/>
    <w:basedOn w:val="Default"/>
    <w:next w:val="Default"/>
    <w:uiPriority w:val="99"/>
    <w:rsid w:val="00543D71"/>
    <w:rPr>
      <w:color w:val="auto"/>
    </w:rPr>
  </w:style>
  <w:style w:type="paragraph" w:customStyle="1" w:styleId="CM172">
    <w:name w:val="CM172"/>
    <w:basedOn w:val="Default"/>
    <w:next w:val="Default"/>
    <w:uiPriority w:val="99"/>
    <w:rsid w:val="00543D71"/>
    <w:rPr>
      <w:color w:val="auto"/>
    </w:rPr>
  </w:style>
  <w:style w:type="paragraph" w:styleId="Header">
    <w:name w:val="header"/>
    <w:basedOn w:val="Normal"/>
    <w:link w:val="HeaderChar"/>
    <w:uiPriority w:val="99"/>
    <w:unhideWhenUsed/>
    <w:rsid w:val="003476EA"/>
    <w:pPr>
      <w:tabs>
        <w:tab w:val="center" w:pos="4513"/>
        <w:tab w:val="right" w:pos="9026"/>
      </w:tabs>
      <w:spacing w:after="0" w:line="240" w:lineRule="auto"/>
    </w:pPr>
  </w:style>
  <w:style w:type="character" w:customStyle="1" w:styleId="HeaderChar">
    <w:name w:val="Header Char"/>
    <w:basedOn w:val="DefaultParagraphFont"/>
    <w:link w:val="Header"/>
    <w:uiPriority w:val="99"/>
    <w:rsid w:val="003476EA"/>
  </w:style>
  <w:style w:type="paragraph" w:styleId="Footer">
    <w:name w:val="footer"/>
    <w:basedOn w:val="Normal"/>
    <w:link w:val="FooterChar"/>
    <w:uiPriority w:val="99"/>
    <w:unhideWhenUsed/>
    <w:rsid w:val="003476EA"/>
    <w:pPr>
      <w:tabs>
        <w:tab w:val="center" w:pos="4513"/>
        <w:tab w:val="right" w:pos="9026"/>
      </w:tabs>
      <w:spacing w:after="0" w:line="240" w:lineRule="auto"/>
    </w:pPr>
  </w:style>
  <w:style w:type="character" w:customStyle="1" w:styleId="FooterChar">
    <w:name w:val="Footer Char"/>
    <w:basedOn w:val="DefaultParagraphFont"/>
    <w:link w:val="Footer"/>
    <w:uiPriority w:val="99"/>
    <w:rsid w:val="003476EA"/>
  </w:style>
  <w:style w:type="paragraph" w:styleId="BalloonText">
    <w:name w:val="Balloon Text"/>
    <w:basedOn w:val="Normal"/>
    <w:link w:val="BalloonTextChar"/>
    <w:uiPriority w:val="99"/>
    <w:semiHidden/>
    <w:unhideWhenUsed/>
    <w:rsid w:val="003476EA"/>
    <w:pPr>
      <w:spacing w:after="0" w:line="240" w:lineRule="auto"/>
    </w:pPr>
    <w:rPr>
      <w:rFonts w:ascii="Tahoma" w:hAnsi="Tahoma" w:cs="Tahoma"/>
      <w:sz w:val="16"/>
      <w:szCs w:val="16"/>
    </w:rPr>
  </w:style>
  <w:style w:type="character" w:customStyle="1" w:styleId="BalloonTextChar">
    <w:name w:val="Balloon Text Char"/>
    <w:link w:val="BalloonText"/>
    <w:uiPriority w:val="99"/>
    <w:semiHidden/>
    <w:rsid w:val="003476EA"/>
    <w:rPr>
      <w:rFonts w:ascii="Tahoma" w:hAnsi="Tahoma" w:cs="Tahoma"/>
      <w:sz w:val="16"/>
      <w:szCs w:val="16"/>
    </w:rPr>
  </w:style>
  <w:style w:type="paragraph" w:customStyle="1" w:styleId="CM153">
    <w:name w:val="CM153"/>
    <w:basedOn w:val="Default"/>
    <w:next w:val="Default"/>
    <w:uiPriority w:val="99"/>
    <w:rsid w:val="001507EB"/>
    <w:rPr>
      <w:color w:val="auto"/>
    </w:rPr>
  </w:style>
  <w:style w:type="paragraph" w:customStyle="1" w:styleId="CM158">
    <w:name w:val="CM158"/>
    <w:basedOn w:val="Default"/>
    <w:next w:val="Default"/>
    <w:uiPriority w:val="99"/>
    <w:rsid w:val="001507EB"/>
    <w:rPr>
      <w:color w:val="auto"/>
    </w:rPr>
  </w:style>
  <w:style w:type="paragraph" w:customStyle="1" w:styleId="CM2">
    <w:name w:val="CM2"/>
    <w:basedOn w:val="Default"/>
    <w:next w:val="Default"/>
    <w:uiPriority w:val="99"/>
    <w:rsid w:val="00153309"/>
    <w:pPr>
      <w:spacing w:line="258" w:lineRule="atLeast"/>
    </w:pPr>
    <w:rPr>
      <w:color w:val="auto"/>
    </w:rPr>
  </w:style>
  <w:style w:type="paragraph" w:customStyle="1" w:styleId="CM156">
    <w:name w:val="CM156"/>
    <w:basedOn w:val="Default"/>
    <w:next w:val="Default"/>
    <w:uiPriority w:val="99"/>
    <w:rsid w:val="00153309"/>
    <w:rPr>
      <w:color w:val="auto"/>
    </w:rPr>
  </w:style>
  <w:style w:type="paragraph" w:customStyle="1" w:styleId="CM157">
    <w:name w:val="CM157"/>
    <w:basedOn w:val="Default"/>
    <w:next w:val="Default"/>
    <w:uiPriority w:val="99"/>
    <w:rsid w:val="00153309"/>
    <w:rPr>
      <w:color w:val="auto"/>
    </w:rPr>
  </w:style>
  <w:style w:type="paragraph" w:customStyle="1" w:styleId="CM163">
    <w:name w:val="CM163"/>
    <w:basedOn w:val="Default"/>
    <w:next w:val="Default"/>
    <w:uiPriority w:val="99"/>
    <w:rsid w:val="00153309"/>
    <w:rPr>
      <w:color w:val="auto"/>
    </w:rPr>
  </w:style>
  <w:style w:type="paragraph" w:customStyle="1" w:styleId="CM171">
    <w:name w:val="CM171"/>
    <w:basedOn w:val="Default"/>
    <w:next w:val="Default"/>
    <w:uiPriority w:val="99"/>
    <w:rsid w:val="00153309"/>
    <w:rPr>
      <w:color w:val="auto"/>
    </w:rPr>
  </w:style>
  <w:style w:type="paragraph" w:customStyle="1" w:styleId="CM167">
    <w:name w:val="CM167"/>
    <w:basedOn w:val="Default"/>
    <w:next w:val="Default"/>
    <w:uiPriority w:val="99"/>
    <w:rsid w:val="00153309"/>
    <w:rPr>
      <w:color w:val="auto"/>
    </w:rPr>
  </w:style>
  <w:style w:type="paragraph" w:customStyle="1" w:styleId="CM4">
    <w:name w:val="CM4"/>
    <w:basedOn w:val="Default"/>
    <w:next w:val="Default"/>
    <w:uiPriority w:val="99"/>
    <w:rsid w:val="008D20AC"/>
    <w:pPr>
      <w:spacing w:line="258" w:lineRule="atLeast"/>
    </w:pPr>
    <w:rPr>
      <w:color w:val="auto"/>
    </w:rPr>
  </w:style>
  <w:style w:type="paragraph" w:customStyle="1" w:styleId="CM98">
    <w:name w:val="CM98"/>
    <w:basedOn w:val="Default"/>
    <w:next w:val="Default"/>
    <w:uiPriority w:val="99"/>
    <w:rsid w:val="008D20AC"/>
    <w:pPr>
      <w:spacing w:line="246" w:lineRule="atLeast"/>
    </w:pPr>
    <w:rPr>
      <w:color w:val="auto"/>
    </w:rPr>
  </w:style>
  <w:style w:type="paragraph" w:customStyle="1" w:styleId="CM8">
    <w:name w:val="CM8"/>
    <w:basedOn w:val="Default"/>
    <w:next w:val="Default"/>
    <w:uiPriority w:val="99"/>
    <w:rsid w:val="008D20AC"/>
    <w:rPr>
      <w:color w:val="auto"/>
    </w:rPr>
  </w:style>
  <w:style w:type="table" w:styleId="TableGrid">
    <w:name w:val="Table Grid"/>
    <w:basedOn w:val="TableNormal"/>
    <w:uiPriority w:val="59"/>
    <w:rsid w:val="00852921"/>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paragraph" w:customStyle="1" w:styleId="CM10">
    <w:name w:val="CM10"/>
    <w:basedOn w:val="Default"/>
    <w:next w:val="Default"/>
    <w:uiPriority w:val="99"/>
    <w:rsid w:val="00112900"/>
    <w:pPr>
      <w:spacing w:line="353" w:lineRule="atLeast"/>
    </w:pPr>
    <w:rPr>
      <w:color w:val="auto"/>
    </w:rPr>
  </w:style>
  <w:style w:type="character" w:styleId="Hyperlink">
    <w:name w:val="Hyperlink"/>
    <w:uiPriority w:val="99"/>
    <w:unhideWhenUsed/>
    <w:rsid w:val="007B32FA"/>
    <w:rPr>
      <w:color w:val="0000FF"/>
      <w:u w:val="single"/>
    </w:rPr>
  </w:style>
  <w:style w:type="paragraph" w:customStyle="1" w:styleId="CM155">
    <w:name w:val="CM155"/>
    <w:basedOn w:val="Default"/>
    <w:next w:val="Default"/>
    <w:uiPriority w:val="99"/>
    <w:rsid w:val="00AE4B33"/>
    <w:rPr>
      <w:color w:val="auto"/>
    </w:rPr>
  </w:style>
  <w:style w:type="paragraph" w:styleId="NormalWeb">
    <w:name w:val="Normal (Web)"/>
    <w:basedOn w:val="Normal"/>
    <w:uiPriority w:val="99"/>
    <w:unhideWhenUsed/>
    <w:rsid w:val="004627E7"/>
    <w:pPr>
      <w:spacing w:before="100" w:beforeAutospacing="1" w:after="100" w:afterAutospacing="1" w:line="240" w:lineRule="auto"/>
    </w:pPr>
    <w:rPr>
      <w:rFonts w:ascii="Times New Roman" w:eastAsia="Times New Roman" w:hAnsi="Times New Roman"/>
      <w:sz w:val="24"/>
      <w:szCs w:val="24"/>
      <w:lang w:eastAsia="en-GB"/>
    </w:rPr>
  </w:style>
  <w:style w:type="character" w:styleId="Strong">
    <w:name w:val="Strong"/>
    <w:uiPriority w:val="22"/>
    <w:qFormat/>
    <w:rsid w:val="004627E7"/>
    <w:rPr>
      <w:b/>
      <w:bCs/>
    </w:rPr>
  </w:style>
  <w:style w:type="character" w:styleId="FollowedHyperlink">
    <w:name w:val="FollowedHyperlink"/>
    <w:uiPriority w:val="99"/>
    <w:semiHidden/>
    <w:unhideWhenUsed/>
    <w:rsid w:val="0087375D"/>
    <w:rPr>
      <w:color w:val="800080"/>
      <w:u w:val="single"/>
    </w:rPr>
  </w:style>
  <w:style w:type="paragraph" w:customStyle="1" w:styleId="CM149">
    <w:name w:val="CM149"/>
    <w:basedOn w:val="Default"/>
    <w:next w:val="Default"/>
    <w:uiPriority w:val="99"/>
    <w:rsid w:val="004860B4"/>
    <w:rPr>
      <w:color w:val="auto"/>
    </w:rPr>
  </w:style>
  <w:style w:type="paragraph" w:customStyle="1" w:styleId="CM162">
    <w:name w:val="CM162"/>
    <w:basedOn w:val="Default"/>
    <w:next w:val="Default"/>
    <w:uiPriority w:val="99"/>
    <w:rsid w:val="004860B4"/>
    <w:rPr>
      <w:color w:val="auto"/>
    </w:rPr>
  </w:style>
  <w:style w:type="paragraph" w:customStyle="1" w:styleId="CM150">
    <w:name w:val="CM150"/>
    <w:basedOn w:val="Normal"/>
    <w:next w:val="Normal"/>
    <w:uiPriority w:val="99"/>
    <w:rsid w:val="004860B4"/>
    <w:pPr>
      <w:widowControl w:val="0"/>
      <w:autoSpaceDE w:val="0"/>
      <w:autoSpaceDN w:val="0"/>
      <w:adjustRightInd w:val="0"/>
      <w:spacing w:after="0" w:line="240" w:lineRule="auto"/>
    </w:pPr>
    <w:rPr>
      <w:rFonts w:ascii="Arial" w:eastAsia="Times New Roman" w:hAnsi="Arial" w:cs="Arial"/>
      <w:sz w:val="24"/>
      <w:szCs w:val="24"/>
      <w:lang w:eastAsia="en-GB"/>
    </w:rPr>
  </w:style>
  <w:style w:type="paragraph" w:customStyle="1" w:styleId="CM159">
    <w:name w:val="CM159"/>
    <w:basedOn w:val="Normal"/>
    <w:next w:val="Normal"/>
    <w:uiPriority w:val="99"/>
    <w:rsid w:val="004860B4"/>
    <w:pPr>
      <w:widowControl w:val="0"/>
      <w:autoSpaceDE w:val="0"/>
      <w:autoSpaceDN w:val="0"/>
      <w:adjustRightInd w:val="0"/>
      <w:spacing w:after="0" w:line="240" w:lineRule="auto"/>
    </w:pPr>
    <w:rPr>
      <w:rFonts w:ascii="Arial" w:eastAsia="Times New Roman" w:hAnsi="Arial" w:cs="Arial"/>
      <w:sz w:val="24"/>
      <w:szCs w:val="24"/>
      <w:lang w:eastAsia="en-GB"/>
    </w:rPr>
  </w:style>
  <w:style w:type="paragraph" w:customStyle="1" w:styleId="CM101">
    <w:name w:val="CM101"/>
    <w:basedOn w:val="Normal"/>
    <w:next w:val="Normal"/>
    <w:uiPriority w:val="99"/>
    <w:rsid w:val="004860B4"/>
    <w:pPr>
      <w:widowControl w:val="0"/>
      <w:autoSpaceDE w:val="0"/>
      <w:autoSpaceDN w:val="0"/>
      <w:adjustRightInd w:val="0"/>
      <w:spacing w:after="0" w:line="523" w:lineRule="atLeast"/>
    </w:pPr>
    <w:rPr>
      <w:rFonts w:ascii="Arial" w:eastAsia="Times New Roman" w:hAnsi="Arial" w:cs="Arial"/>
      <w:sz w:val="24"/>
      <w:szCs w:val="24"/>
      <w:lang w:eastAsia="en-GB"/>
    </w:rPr>
  </w:style>
  <w:style w:type="paragraph" w:customStyle="1" w:styleId="CM173">
    <w:name w:val="CM173"/>
    <w:basedOn w:val="Normal"/>
    <w:next w:val="Normal"/>
    <w:uiPriority w:val="99"/>
    <w:rsid w:val="004860B4"/>
    <w:pPr>
      <w:widowControl w:val="0"/>
      <w:autoSpaceDE w:val="0"/>
      <w:autoSpaceDN w:val="0"/>
      <w:adjustRightInd w:val="0"/>
      <w:spacing w:after="0" w:line="240" w:lineRule="auto"/>
    </w:pPr>
    <w:rPr>
      <w:rFonts w:ascii="Arial" w:eastAsia="Times New Roman" w:hAnsi="Arial" w:cs="Arial"/>
      <w:sz w:val="24"/>
      <w:szCs w:val="24"/>
      <w:lang w:eastAsia="en-GB"/>
    </w:rPr>
  </w:style>
  <w:style w:type="paragraph" w:customStyle="1" w:styleId="CM152">
    <w:name w:val="CM152"/>
    <w:basedOn w:val="Default"/>
    <w:next w:val="Default"/>
    <w:uiPriority w:val="99"/>
    <w:rsid w:val="00F5550C"/>
    <w:rPr>
      <w:color w:val="auto"/>
    </w:rPr>
  </w:style>
  <w:style w:type="paragraph" w:customStyle="1" w:styleId="CM1">
    <w:name w:val="CM1"/>
    <w:basedOn w:val="Default"/>
    <w:next w:val="Default"/>
    <w:uiPriority w:val="99"/>
    <w:rsid w:val="00F5550C"/>
    <w:rPr>
      <w:color w:val="auto"/>
    </w:rPr>
  </w:style>
  <w:style w:type="paragraph" w:customStyle="1" w:styleId="CM168">
    <w:name w:val="CM168"/>
    <w:basedOn w:val="Default"/>
    <w:next w:val="Default"/>
    <w:uiPriority w:val="99"/>
    <w:rsid w:val="00F5550C"/>
    <w:rPr>
      <w:color w:val="auto"/>
    </w:rPr>
  </w:style>
  <w:style w:type="paragraph" w:customStyle="1" w:styleId="CM169">
    <w:name w:val="CM169"/>
    <w:basedOn w:val="Default"/>
    <w:next w:val="Default"/>
    <w:uiPriority w:val="99"/>
    <w:rsid w:val="00F5550C"/>
    <w:rPr>
      <w:color w:val="auto"/>
    </w:rPr>
  </w:style>
  <w:style w:type="paragraph" w:customStyle="1" w:styleId="CM170">
    <w:name w:val="CM170"/>
    <w:basedOn w:val="Default"/>
    <w:next w:val="Default"/>
    <w:uiPriority w:val="99"/>
    <w:rsid w:val="00F5550C"/>
    <w:rPr>
      <w:color w:val="auto"/>
    </w:rPr>
  </w:style>
  <w:style w:type="paragraph" w:customStyle="1" w:styleId="CM81">
    <w:name w:val="CM81"/>
    <w:basedOn w:val="Default"/>
    <w:next w:val="Default"/>
    <w:uiPriority w:val="99"/>
    <w:rsid w:val="00F5550C"/>
    <w:pPr>
      <w:spacing w:line="231" w:lineRule="atLeast"/>
    </w:pPr>
    <w:rPr>
      <w:color w:val="auto"/>
    </w:rPr>
  </w:style>
  <w:style w:type="paragraph" w:customStyle="1" w:styleId="CM146">
    <w:name w:val="CM146"/>
    <w:basedOn w:val="Default"/>
    <w:next w:val="Default"/>
    <w:uiPriority w:val="99"/>
    <w:rsid w:val="00BD7066"/>
    <w:rPr>
      <w:color w:val="auto"/>
    </w:rPr>
  </w:style>
  <w:style w:type="paragraph" w:customStyle="1" w:styleId="CM147">
    <w:name w:val="CM147"/>
    <w:basedOn w:val="Default"/>
    <w:next w:val="Default"/>
    <w:uiPriority w:val="99"/>
    <w:rsid w:val="00BD7066"/>
    <w:rPr>
      <w:color w:val="auto"/>
    </w:rPr>
  </w:style>
  <w:style w:type="paragraph" w:customStyle="1" w:styleId="CM151">
    <w:name w:val="CM151"/>
    <w:basedOn w:val="Default"/>
    <w:next w:val="Default"/>
    <w:uiPriority w:val="99"/>
    <w:rsid w:val="00BD7066"/>
    <w:rPr>
      <w:color w:val="auto"/>
    </w:rPr>
  </w:style>
  <w:style w:type="paragraph" w:customStyle="1" w:styleId="CM54">
    <w:name w:val="CM54"/>
    <w:basedOn w:val="Default"/>
    <w:next w:val="Default"/>
    <w:uiPriority w:val="99"/>
    <w:rsid w:val="00BD7066"/>
    <w:pPr>
      <w:spacing w:line="196" w:lineRule="atLeast"/>
    </w:pPr>
    <w:rPr>
      <w:color w:val="auto"/>
    </w:rPr>
  </w:style>
  <w:style w:type="paragraph" w:customStyle="1" w:styleId="CM164">
    <w:name w:val="CM164"/>
    <w:basedOn w:val="Default"/>
    <w:next w:val="Default"/>
    <w:uiPriority w:val="99"/>
    <w:rsid w:val="00BD7066"/>
    <w:rPr>
      <w:color w:val="auto"/>
    </w:rPr>
  </w:style>
  <w:style w:type="paragraph" w:customStyle="1" w:styleId="CM70">
    <w:name w:val="CM70"/>
    <w:basedOn w:val="Default"/>
    <w:next w:val="Default"/>
    <w:uiPriority w:val="99"/>
    <w:rsid w:val="00BD7066"/>
    <w:pPr>
      <w:spacing w:line="231" w:lineRule="atLeast"/>
    </w:pPr>
    <w:rPr>
      <w:color w:val="auto"/>
    </w:rPr>
  </w:style>
  <w:style w:type="paragraph" w:customStyle="1" w:styleId="CM71">
    <w:name w:val="CM71"/>
    <w:basedOn w:val="Default"/>
    <w:next w:val="Default"/>
    <w:uiPriority w:val="99"/>
    <w:rsid w:val="00BD7066"/>
    <w:pPr>
      <w:spacing w:line="231" w:lineRule="atLeast"/>
    </w:pPr>
    <w:rPr>
      <w:color w:val="auto"/>
    </w:rPr>
  </w:style>
  <w:style w:type="paragraph" w:customStyle="1" w:styleId="CM166">
    <w:name w:val="CM166"/>
    <w:basedOn w:val="Default"/>
    <w:next w:val="Default"/>
    <w:uiPriority w:val="99"/>
    <w:rsid w:val="00BD7066"/>
    <w:rPr>
      <w:color w:val="auto"/>
    </w:rPr>
  </w:style>
  <w:style w:type="paragraph" w:customStyle="1" w:styleId="CM75">
    <w:name w:val="CM75"/>
    <w:basedOn w:val="Default"/>
    <w:next w:val="Default"/>
    <w:uiPriority w:val="99"/>
    <w:rsid w:val="00BD7066"/>
    <w:pPr>
      <w:spacing w:line="231" w:lineRule="atLeast"/>
    </w:pPr>
    <w:rPr>
      <w:color w:val="auto"/>
    </w:rPr>
  </w:style>
  <w:style w:type="paragraph" w:customStyle="1" w:styleId="CM76">
    <w:name w:val="CM76"/>
    <w:basedOn w:val="Default"/>
    <w:next w:val="Default"/>
    <w:uiPriority w:val="99"/>
    <w:rsid w:val="00BD7066"/>
    <w:pPr>
      <w:spacing w:line="200" w:lineRule="atLeast"/>
    </w:pPr>
    <w:rPr>
      <w:color w:val="auto"/>
    </w:rPr>
  </w:style>
  <w:style w:type="paragraph" w:customStyle="1" w:styleId="CM77">
    <w:name w:val="CM77"/>
    <w:basedOn w:val="Default"/>
    <w:next w:val="Default"/>
    <w:uiPriority w:val="99"/>
    <w:rsid w:val="00BD7066"/>
    <w:pPr>
      <w:spacing w:line="231" w:lineRule="atLeast"/>
    </w:pPr>
    <w:rPr>
      <w:color w:val="auto"/>
    </w:rPr>
  </w:style>
  <w:style w:type="paragraph" w:customStyle="1" w:styleId="CM80">
    <w:name w:val="CM80"/>
    <w:basedOn w:val="Default"/>
    <w:next w:val="Default"/>
    <w:uiPriority w:val="99"/>
    <w:rsid w:val="00BD7066"/>
    <w:pPr>
      <w:spacing w:line="198" w:lineRule="atLeast"/>
    </w:pPr>
    <w:rPr>
      <w:color w:val="auto"/>
    </w:rPr>
  </w:style>
  <w:style w:type="paragraph" w:customStyle="1" w:styleId="CM165">
    <w:name w:val="CM165"/>
    <w:basedOn w:val="Default"/>
    <w:next w:val="Default"/>
    <w:uiPriority w:val="99"/>
    <w:rsid w:val="00BD7066"/>
    <w:rPr>
      <w:color w:val="auto"/>
    </w:rPr>
  </w:style>
  <w:style w:type="character" w:styleId="CommentReference">
    <w:name w:val="annotation reference"/>
    <w:uiPriority w:val="99"/>
    <w:semiHidden/>
    <w:unhideWhenUsed/>
    <w:rsid w:val="003129F2"/>
    <w:rPr>
      <w:sz w:val="16"/>
      <w:szCs w:val="16"/>
    </w:rPr>
  </w:style>
  <w:style w:type="paragraph" w:styleId="CommentText">
    <w:name w:val="annotation text"/>
    <w:basedOn w:val="Normal"/>
    <w:link w:val="CommentTextChar"/>
    <w:uiPriority w:val="99"/>
    <w:semiHidden/>
    <w:unhideWhenUsed/>
    <w:rsid w:val="003129F2"/>
    <w:rPr>
      <w:sz w:val="20"/>
      <w:szCs w:val="20"/>
    </w:rPr>
  </w:style>
  <w:style w:type="character" w:customStyle="1" w:styleId="CommentTextChar">
    <w:name w:val="Comment Text Char"/>
    <w:link w:val="CommentText"/>
    <w:uiPriority w:val="99"/>
    <w:semiHidden/>
    <w:rsid w:val="003129F2"/>
    <w:rPr>
      <w:lang w:eastAsia="en-US"/>
    </w:rPr>
  </w:style>
  <w:style w:type="paragraph" w:styleId="CommentSubject">
    <w:name w:val="annotation subject"/>
    <w:basedOn w:val="CommentText"/>
    <w:next w:val="CommentText"/>
    <w:link w:val="CommentSubjectChar"/>
    <w:uiPriority w:val="99"/>
    <w:semiHidden/>
    <w:unhideWhenUsed/>
    <w:rsid w:val="003129F2"/>
    <w:rPr>
      <w:b/>
      <w:bCs/>
    </w:rPr>
  </w:style>
  <w:style w:type="character" w:customStyle="1" w:styleId="CommentSubjectChar">
    <w:name w:val="Comment Subject Char"/>
    <w:link w:val="CommentSubject"/>
    <w:uiPriority w:val="99"/>
    <w:semiHidden/>
    <w:rsid w:val="003129F2"/>
    <w:rPr>
      <w:b/>
      <w:bCs/>
      <w:lang w:eastAsia="en-US"/>
    </w:rPr>
  </w:style>
  <w:style w:type="character" w:customStyle="1" w:styleId="Heading2Char">
    <w:name w:val="Heading 2 Char"/>
    <w:link w:val="Heading2"/>
    <w:uiPriority w:val="9"/>
    <w:rsid w:val="008323C1"/>
    <w:rPr>
      <w:rFonts w:ascii="Times New Roman" w:eastAsia="Times New Roman" w:hAnsi="Times New Roman"/>
      <w:b/>
      <w:bCs/>
      <w:sz w:val="36"/>
      <w:szCs w:val="36"/>
    </w:rPr>
  </w:style>
  <w:style w:type="paragraph" w:styleId="ListParagraph">
    <w:name w:val="List Paragraph"/>
    <w:aliases w:val="Dot pt,No Spacing1,List Paragraph Char Char Char,Indicator Text,Numbered Para 1,Bullet 1,List Paragraph1,F5 List Paragraph,Bullet Points,MAIN CONTENT,List Paragraph12,Bullet Style,Colorful List - Accent 11,Normal numbered,List Paragraph2"/>
    <w:basedOn w:val="Normal"/>
    <w:link w:val="ListParagraphChar"/>
    <w:uiPriority w:val="34"/>
    <w:qFormat/>
    <w:rsid w:val="004337EE"/>
    <w:pPr>
      <w:ind w:left="720"/>
    </w:pPr>
  </w:style>
  <w:style w:type="character" w:customStyle="1" w:styleId="Heading1Char">
    <w:name w:val="Heading 1 Char"/>
    <w:link w:val="Heading1"/>
    <w:uiPriority w:val="9"/>
    <w:rsid w:val="004337EE"/>
    <w:rPr>
      <w:rFonts w:ascii="Cambria" w:eastAsia="Times New Roman" w:hAnsi="Cambria" w:cs="Times New Roman"/>
      <w:b/>
      <w:bCs/>
      <w:kern w:val="32"/>
      <w:sz w:val="32"/>
      <w:szCs w:val="32"/>
      <w:lang w:eastAsia="en-US"/>
    </w:rPr>
  </w:style>
  <w:style w:type="paragraph" w:styleId="NoSpacing">
    <w:name w:val="No Spacing"/>
    <w:link w:val="NoSpacingChar"/>
    <w:uiPriority w:val="1"/>
    <w:qFormat/>
    <w:rsid w:val="005F6C65"/>
    <w:rPr>
      <w:rFonts w:eastAsia="MS Mincho" w:cs="Arial"/>
      <w:sz w:val="22"/>
      <w:szCs w:val="22"/>
      <w:lang w:val="en-US" w:eastAsia="ja-JP"/>
    </w:rPr>
  </w:style>
  <w:style w:type="character" w:customStyle="1" w:styleId="NoSpacingChar">
    <w:name w:val="No Spacing Char"/>
    <w:link w:val="NoSpacing"/>
    <w:uiPriority w:val="1"/>
    <w:rsid w:val="005F6C65"/>
    <w:rPr>
      <w:rFonts w:eastAsia="MS Mincho" w:cs="Arial"/>
      <w:sz w:val="22"/>
      <w:szCs w:val="22"/>
      <w:lang w:val="en-US" w:eastAsia="ja-JP"/>
    </w:rPr>
  </w:style>
  <w:style w:type="character" w:customStyle="1" w:styleId="A1">
    <w:name w:val="A1"/>
    <w:uiPriority w:val="99"/>
    <w:rsid w:val="001674E5"/>
    <w:rPr>
      <w:rFonts w:cs="HelveticaNeueLT Std Lt"/>
      <w:color w:val="000000"/>
      <w:sz w:val="48"/>
      <w:szCs w:val="48"/>
    </w:rPr>
  </w:style>
  <w:style w:type="character" w:customStyle="1" w:styleId="e24kjd">
    <w:name w:val="e24kjd"/>
    <w:rsid w:val="00D418C0"/>
  </w:style>
  <w:style w:type="paragraph" w:styleId="Quote">
    <w:name w:val="Quote"/>
    <w:basedOn w:val="Normal"/>
    <w:next w:val="Normal"/>
    <w:link w:val="QuoteChar"/>
    <w:uiPriority w:val="29"/>
    <w:qFormat/>
    <w:rsid w:val="009F728F"/>
    <w:pPr>
      <w:spacing w:after="0" w:line="240" w:lineRule="auto"/>
      <w:ind w:left="709" w:right="656"/>
      <w:jc w:val="both"/>
    </w:pPr>
    <w:rPr>
      <w:rFonts w:eastAsia="Times New Roman"/>
      <w:i/>
      <w:color w:val="000000"/>
      <w:sz w:val="26"/>
      <w:szCs w:val="26"/>
    </w:rPr>
  </w:style>
  <w:style w:type="character" w:customStyle="1" w:styleId="QuoteChar">
    <w:name w:val="Quote Char"/>
    <w:link w:val="Quote"/>
    <w:uiPriority w:val="29"/>
    <w:rsid w:val="009F728F"/>
    <w:rPr>
      <w:rFonts w:eastAsia="Times New Roman"/>
      <w:i/>
      <w:color w:val="000000"/>
      <w:sz w:val="26"/>
      <w:szCs w:val="26"/>
      <w:lang w:eastAsia="en-US"/>
    </w:rPr>
  </w:style>
  <w:style w:type="character" w:styleId="UnresolvedMention">
    <w:name w:val="Unresolved Mention"/>
    <w:uiPriority w:val="99"/>
    <w:semiHidden/>
    <w:unhideWhenUsed/>
    <w:rsid w:val="004D6BC5"/>
    <w:rPr>
      <w:color w:val="605E5C"/>
      <w:shd w:val="clear" w:color="auto" w:fill="E1DFDD"/>
    </w:rPr>
  </w:style>
  <w:style w:type="character" w:customStyle="1" w:styleId="ListParagraphChar">
    <w:name w:val="List Paragraph Char"/>
    <w:aliases w:val="Dot pt Char,No Spacing1 Char,List Paragraph Char Char Char Char,Indicator Text Char,Numbered Para 1 Char,Bullet 1 Char,List Paragraph1 Char,F5 List Paragraph Char,Bullet Points Char,MAIN CONTENT Char,List Paragraph12 Char"/>
    <w:link w:val="ListParagraph"/>
    <w:uiPriority w:val="34"/>
    <w:locked/>
    <w:rsid w:val="00797B85"/>
    <w:rPr>
      <w:sz w:val="22"/>
      <w:szCs w:val="22"/>
      <w:lang w:eastAsia="en-US"/>
    </w:rPr>
  </w:style>
  <w:style w:type="character" w:customStyle="1" w:styleId="DfESOutNumbered1Char">
    <w:name w:val="DfESOutNumbered1 Char"/>
    <w:link w:val="DfESOutNumbered1"/>
    <w:locked/>
    <w:rsid w:val="00797B85"/>
    <w:rPr>
      <w:rFonts w:ascii="Arial" w:hAnsi="Arial" w:cs="Arial"/>
    </w:rPr>
  </w:style>
  <w:style w:type="paragraph" w:customStyle="1" w:styleId="DfESOutNumbered1">
    <w:name w:val="DfESOutNumbered1"/>
    <w:basedOn w:val="Normal"/>
    <w:link w:val="DfESOutNumbered1Char"/>
    <w:rsid w:val="00797B85"/>
    <w:pPr>
      <w:numPr>
        <w:numId w:val="28"/>
      </w:numPr>
      <w:spacing w:after="120" w:line="288" w:lineRule="auto"/>
      <w:ind w:left="142"/>
    </w:pPr>
    <w:rPr>
      <w:rFonts w:ascii="Arial" w:hAnsi="Arial" w:cs="Arial"/>
      <w:sz w:val="20"/>
      <w:szCs w:val="20"/>
      <w:lang w:eastAsia="en-GB"/>
    </w:r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divs>
    <w:div w:id="89202197">
      <w:bodyDiv w:val="1"/>
      <w:marLeft w:val="0"/>
      <w:marRight w:val="0"/>
      <w:marTop w:val="0"/>
      <w:marBottom w:val="0"/>
      <w:divBdr>
        <w:top w:val="none" w:sz="0" w:space="0" w:color="auto"/>
        <w:left w:val="none" w:sz="0" w:space="0" w:color="auto"/>
        <w:bottom w:val="none" w:sz="0" w:space="0" w:color="auto"/>
        <w:right w:val="none" w:sz="0" w:space="0" w:color="auto"/>
      </w:divBdr>
    </w:div>
    <w:div w:id="143203523">
      <w:bodyDiv w:val="1"/>
      <w:marLeft w:val="0"/>
      <w:marRight w:val="0"/>
      <w:marTop w:val="0"/>
      <w:marBottom w:val="0"/>
      <w:divBdr>
        <w:top w:val="none" w:sz="0" w:space="0" w:color="auto"/>
        <w:left w:val="none" w:sz="0" w:space="0" w:color="auto"/>
        <w:bottom w:val="none" w:sz="0" w:space="0" w:color="auto"/>
        <w:right w:val="none" w:sz="0" w:space="0" w:color="auto"/>
      </w:divBdr>
    </w:div>
    <w:div w:id="152573287">
      <w:bodyDiv w:val="1"/>
      <w:marLeft w:val="0"/>
      <w:marRight w:val="0"/>
      <w:marTop w:val="0"/>
      <w:marBottom w:val="0"/>
      <w:divBdr>
        <w:top w:val="none" w:sz="0" w:space="0" w:color="auto"/>
        <w:left w:val="none" w:sz="0" w:space="0" w:color="auto"/>
        <w:bottom w:val="none" w:sz="0" w:space="0" w:color="auto"/>
        <w:right w:val="none" w:sz="0" w:space="0" w:color="auto"/>
      </w:divBdr>
      <w:divsChild>
        <w:div w:id="442309834">
          <w:marLeft w:val="547"/>
          <w:marRight w:val="0"/>
          <w:marTop w:val="154"/>
          <w:marBottom w:val="0"/>
          <w:divBdr>
            <w:top w:val="none" w:sz="0" w:space="0" w:color="auto"/>
            <w:left w:val="none" w:sz="0" w:space="0" w:color="auto"/>
            <w:bottom w:val="none" w:sz="0" w:space="0" w:color="auto"/>
            <w:right w:val="none" w:sz="0" w:space="0" w:color="auto"/>
          </w:divBdr>
        </w:div>
        <w:div w:id="1312515182">
          <w:marLeft w:val="547"/>
          <w:marRight w:val="0"/>
          <w:marTop w:val="154"/>
          <w:marBottom w:val="0"/>
          <w:divBdr>
            <w:top w:val="none" w:sz="0" w:space="0" w:color="auto"/>
            <w:left w:val="none" w:sz="0" w:space="0" w:color="auto"/>
            <w:bottom w:val="none" w:sz="0" w:space="0" w:color="auto"/>
            <w:right w:val="none" w:sz="0" w:space="0" w:color="auto"/>
          </w:divBdr>
        </w:div>
      </w:divsChild>
    </w:div>
    <w:div w:id="163787426">
      <w:bodyDiv w:val="1"/>
      <w:marLeft w:val="0"/>
      <w:marRight w:val="0"/>
      <w:marTop w:val="0"/>
      <w:marBottom w:val="0"/>
      <w:divBdr>
        <w:top w:val="none" w:sz="0" w:space="0" w:color="auto"/>
        <w:left w:val="none" w:sz="0" w:space="0" w:color="auto"/>
        <w:bottom w:val="none" w:sz="0" w:space="0" w:color="auto"/>
        <w:right w:val="none" w:sz="0" w:space="0" w:color="auto"/>
      </w:divBdr>
      <w:divsChild>
        <w:div w:id="1095630925">
          <w:marLeft w:val="547"/>
          <w:marRight w:val="0"/>
          <w:marTop w:val="106"/>
          <w:marBottom w:val="0"/>
          <w:divBdr>
            <w:top w:val="none" w:sz="0" w:space="0" w:color="auto"/>
            <w:left w:val="none" w:sz="0" w:space="0" w:color="auto"/>
            <w:bottom w:val="none" w:sz="0" w:space="0" w:color="auto"/>
            <w:right w:val="none" w:sz="0" w:space="0" w:color="auto"/>
          </w:divBdr>
        </w:div>
        <w:div w:id="1511676188">
          <w:marLeft w:val="547"/>
          <w:marRight w:val="0"/>
          <w:marTop w:val="106"/>
          <w:marBottom w:val="0"/>
          <w:divBdr>
            <w:top w:val="none" w:sz="0" w:space="0" w:color="auto"/>
            <w:left w:val="none" w:sz="0" w:space="0" w:color="auto"/>
            <w:bottom w:val="none" w:sz="0" w:space="0" w:color="auto"/>
            <w:right w:val="none" w:sz="0" w:space="0" w:color="auto"/>
          </w:divBdr>
        </w:div>
        <w:div w:id="1690838886">
          <w:marLeft w:val="547"/>
          <w:marRight w:val="0"/>
          <w:marTop w:val="106"/>
          <w:marBottom w:val="0"/>
          <w:divBdr>
            <w:top w:val="none" w:sz="0" w:space="0" w:color="auto"/>
            <w:left w:val="none" w:sz="0" w:space="0" w:color="auto"/>
            <w:bottom w:val="none" w:sz="0" w:space="0" w:color="auto"/>
            <w:right w:val="none" w:sz="0" w:space="0" w:color="auto"/>
          </w:divBdr>
        </w:div>
        <w:div w:id="1711341685">
          <w:marLeft w:val="547"/>
          <w:marRight w:val="0"/>
          <w:marTop w:val="106"/>
          <w:marBottom w:val="0"/>
          <w:divBdr>
            <w:top w:val="none" w:sz="0" w:space="0" w:color="auto"/>
            <w:left w:val="none" w:sz="0" w:space="0" w:color="auto"/>
            <w:bottom w:val="none" w:sz="0" w:space="0" w:color="auto"/>
            <w:right w:val="none" w:sz="0" w:space="0" w:color="auto"/>
          </w:divBdr>
        </w:div>
      </w:divsChild>
    </w:div>
    <w:div w:id="343748634">
      <w:bodyDiv w:val="1"/>
      <w:marLeft w:val="0"/>
      <w:marRight w:val="0"/>
      <w:marTop w:val="0"/>
      <w:marBottom w:val="0"/>
      <w:divBdr>
        <w:top w:val="none" w:sz="0" w:space="0" w:color="auto"/>
        <w:left w:val="none" w:sz="0" w:space="0" w:color="auto"/>
        <w:bottom w:val="none" w:sz="0" w:space="0" w:color="auto"/>
        <w:right w:val="none" w:sz="0" w:space="0" w:color="auto"/>
      </w:divBdr>
      <w:divsChild>
        <w:div w:id="515117168">
          <w:marLeft w:val="0"/>
          <w:marRight w:val="0"/>
          <w:marTop w:val="0"/>
          <w:marBottom w:val="0"/>
          <w:divBdr>
            <w:top w:val="none" w:sz="0" w:space="0" w:color="auto"/>
            <w:left w:val="none" w:sz="0" w:space="0" w:color="auto"/>
            <w:bottom w:val="none" w:sz="0" w:space="0" w:color="auto"/>
            <w:right w:val="none" w:sz="0" w:space="0" w:color="auto"/>
          </w:divBdr>
          <w:divsChild>
            <w:div w:id="1827358862">
              <w:marLeft w:val="0"/>
              <w:marRight w:val="0"/>
              <w:marTop w:val="0"/>
              <w:marBottom w:val="0"/>
              <w:divBdr>
                <w:top w:val="none" w:sz="0" w:space="0" w:color="auto"/>
                <w:left w:val="none" w:sz="0" w:space="0" w:color="auto"/>
                <w:bottom w:val="none" w:sz="0" w:space="0" w:color="auto"/>
                <w:right w:val="none" w:sz="0" w:space="0" w:color="auto"/>
              </w:divBdr>
              <w:divsChild>
                <w:div w:id="1361466136">
                  <w:marLeft w:val="0"/>
                  <w:marRight w:val="0"/>
                  <w:marTop w:val="0"/>
                  <w:marBottom w:val="0"/>
                  <w:divBdr>
                    <w:top w:val="none" w:sz="0" w:space="0" w:color="auto"/>
                    <w:left w:val="none" w:sz="0" w:space="0" w:color="auto"/>
                    <w:bottom w:val="none" w:sz="0" w:space="0" w:color="auto"/>
                    <w:right w:val="none" w:sz="0" w:space="0" w:color="auto"/>
                  </w:divBdr>
                  <w:divsChild>
                    <w:div w:id="869806442">
                      <w:marLeft w:val="0"/>
                      <w:marRight w:val="0"/>
                      <w:marTop w:val="0"/>
                      <w:marBottom w:val="0"/>
                      <w:divBdr>
                        <w:top w:val="none" w:sz="0" w:space="0" w:color="auto"/>
                        <w:left w:val="none" w:sz="0" w:space="0" w:color="auto"/>
                        <w:bottom w:val="none" w:sz="0" w:space="0" w:color="auto"/>
                        <w:right w:val="none" w:sz="0" w:space="0" w:color="auto"/>
                      </w:divBdr>
                      <w:divsChild>
                        <w:div w:id="1257130567">
                          <w:marLeft w:val="0"/>
                          <w:marRight w:val="0"/>
                          <w:marTop w:val="0"/>
                          <w:marBottom w:val="0"/>
                          <w:divBdr>
                            <w:top w:val="none" w:sz="0" w:space="0" w:color="auto"/>
                            <w:left w:val="none" w:sz="0" w:space="0" w:color="auto"/>
                            <w:bottom w:val="none" w:sz="0" w:space="0" w:color="auto"/>
                            <w:right w:val="none" w:sz="0" w:space="0" w:color="auto"/>
                          </w:divBdr>
                          <w:divsChild>
                            <w:div w:id="1167402439">
                              <w:marLeft w:val="0"/>
                              <w:marRight w:val="0"/>
                              <w:marTop w:val="0"/>
                              <w:marBottom w:val="0"/>
                              <w:divBdr>
                                <w:top w:val="none" w:sz="0" w:space="0" w:color="auto"/>
                                <w:left w:val="none" w:sz="0" w:space="0" w:color="auto"/>
                                <w:bottom w:val="none" w:sz="0" w:space="0" w:color="auto"/>
                                <w:right w:val="none" w:sz="0" w:space="0" w:color="auto"/>
                              </w:divBdr>
                              <w:divsChild>
                                <w:div w:id="248588089">
                                  <w:marLeft w:val="0"/>
                                  <w:marRight w:val="0"/>
                                  <w:marTop w:val="0"/>
                                  <w:marBottom w:val="0"/>
                                  <w:divBdr>
                                    <w:top w:val="none" w:sz="0" w:space="0" w:color="auto"/>
                                    <w:left w:val="none" w:sz="0" w:space="0" w:color="auto"/>
                                    <w:bottom w:val="none" w:sz="0" w:space="0" w:color="auto"/>
                                    <w:right w:val="none" w:sz="0" w:space="0" w:color="auto"/>
                                  </w:divBdr>
                                  <w:divsChild>
                                    <w:div w:id="749277739">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sChild>
                    </w:div>
                  </w:divsChild>
                </w:div>
              </w:divsChild>
            </w:div>
          </w:divsChild>
        </w:div>
      </w:divsChild>
    </w:div>
    <w:div w:id="355624566">
      <w:bodyDiv w:val="1"/>
      <w:marLeft w:val="0"/>
      <w:marRight w:val="0"/>
      <w:marTop w:val="0"/>
      <w:marBottom w:val="0"/>
      <w:divBdr>
        <w:top w:val="none" w:sz="0" w:space="0" w:color="auto"/>
        <w:left w:val="none" w:sz="0" w:space="0" w:color="auto"/>
        <w:bottom w:val="none" w:sz="0" w:space="0" w:color="auto"/>
        <w:right w:val="none" w:sz="0" w:space="0" w:color="auto"/>
      </w:divBdr>
      <w:divsChild>
        <w:div w:id="1334801396">
          <w:marLeft w:val="0"/>
          <w:marRight w:val="0"/>
          <w:marTop w:val="0"/>
          <w:marBottom w:val="0"/>
          <w:divBdr>
            <w:top w:val="none" w:sz="0" w:space="0" w:color="auto"/>
            <w:left w:val="none" w:sz="0" w:space="0" w:color="auto"/>
            <w:bottom w:val="none" w:sz="0" w:space="0" w:color="auto"/>
            <w:right w:val="none" w:sz="0" w:space="0" w:color="auto"/>
          </w:divBdr>
          <w:divsChild>
            <w:div w:id="2097970630">
              <w:marLeft w:val="0"/>
              <w:marRight w:val="0"/>
              <w:marTop w:val="0"/>
              <w:marBottom w:val="0"/>
              <w:divBdr>
                <w:top w:val="none" w:sz="0" w:space="0" w:color="auto"/>
                <w:left w:val="none" w:sz="0" w:space="0" w:color="auto"/>
                <w:bottom w:val="none" w:sz="0" w:space="0" w:color="auto"/>
                <w:right w:val="none" w:sz="0" w:space="0" w:color="auto"/>
              </w:divBdr>
              <w:divsChild>
                <w:div w:id="955868213">
                  <w:marLeft w:val="0"/>
                  <w:marRight w:val="0"/>
                  <w:marTop w:val="0"/>
                  <w:marBottom w:val="0"/>
                  <w:divBdr>
                    <w:top w:val="none" w:sz="0" w:space="0" w:color="auto"/>
                    <w:left w:val="none" w:sz="0" w:space="0" w:color="auto"/>
                    <w:bottom w:val="none" w:sz="0" w:space="0" w:color="auto"/>
                    <w:right w:val="none" w:sz="0" w:space="0" w:color="auto"/>
                  </w:divBdr>
                  <w:divsChild>
                    <w:div w:id="210043242">
                      <w:marLeft w:val="0"/>
                      <w:marRight w:val="0"/>
                      <w:marTop w:val="0"/>
                      <w:marBottom w:val="0"/>
                      <w:divBdr>
                        <w:top w:val="none" w:sz="0" w:space="0" w:color="auto"/>
                        <w:left w:val="none" w:sz="0" w:space="0" w:color="auto"/>
                        <w:bottom w:val="none" w:sz="0" w:space="0" w:color="auto"/>
                        <w:right w:val="none" w:sz="0" w:space="0" w:color="auto"/>
                      </w:divBdr>
                      <w:divsChild>
                        <w:div w:id="853227541">
                          <w:marLeft w:val="-225"/>
                          <w:marRight w:val="-225"/>
                          <w:marTop w:val="0"/>
                          <w:marBottom w:val="0"/>
                          <w:divBdr>
                            <w:top w:val="none" w:sz="0" w:space="0" w:color="auto"/>
                            <w:left w:val="none" w:sz="0" w:space="0" w:color="auto"/>
                            <w:bottom w:val="none" w:sz="0" w:space="0" w:color="auto"/>
                            <w:right w:val="none" w:sz="0" w:space="0" w:color="auto"/>
                          </w:divBdr>
                          <w:divsChild>
                            <w:div w:id="1875000956">
                              <w:marLeft w:val="0"/>
                              <w:marRight w:val="0"/>
                              <w:marTop w:val="0"/>
                              <w:marBottom w:val="0"/>
                              <w:divBdr>
                                <w:top w:val="none" w:sz="0" w:space="0" w:color="auto"/>
                                <w:left w:val="none" w:sz="0" w:space="0" w:color="auto"/>
                                <w:bottom w:val="none" w:sz="0" w:space="0" w:color="auto"/>
                                <w:right w:val="none" w:sz="0" w:space="0" w:color="auto"/>
                              </w:divBdr>
                              <w:divsChild>
                                <w:div w:id="1986860430">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sChild>
                </w:div>
              </w:divsChild>
            </w:div>
          </w:divsChild>
        </w:div>
      </w:divsChild>
    </w:div>
    <w:div w:id="364018977">
      <w:bodyDiv w:val="1"/>
      <w:marLeft w:val="0"/>
      <w:marRight w:val="0"/>
      <w:marTop w:val="0"/>
      <w:marBottom w:val="0"/>
      <w:divBdr>
        <w:top w:val="none" w:sz="0" w:space="0" w:color="auto"/>
        <w:left w:val="none" w:sz="0" w:space="0" w:color="auto"/>
        <w:bottom w:val="none" w:sz="0" w:space="0" w:color="auto"/>
        <w:right w:val="none" w:sz="0" w:space="0" w:color="auto"/>
      </w:divBdr>
    </w:div>
    <w:div w:id="381176389">
      <w:bodyDiv w:val="1"/>
      <w:marLeft w:val="0"/>
      <w:marRight w:val="0"/>
      <w:marTop w:val="0"/>
      <w:marBottom w:val="0"/>
      <w:divBdr>
        <w:top w:val="none" w:sz="0" w:space="0" w:color="auto"/>
        <w:left w:val="none" w:sz="0" w:space="0" w:color="auto"/>
        <w:bottom w:val="none" w:sz="0" w:space="0" w:color="auto"/>
        <w:right w:val="none" w:sz="0" w:space="0" w:color="auto"/>
      </w:divBdr>
    </w:div>
    <w:div w:id="391587522">
      <w:bodyDiv w:val="1"/>
      <w:marLeft w:val="0"/>
      <w:marRight w:val="0"/>
      <w:marTop w:val="0"/>
      <w:marBottom w:val="0"/>
      <w:divBdr>
        <w:top w:val="none" w:sz="0" w:space="0" w:color="auto"/>
        <w:left w:val="none" w:sz="0" w:space="0" w:color="auto"/>
        <w:bottom w:val="none" w:sz="0" w:space="0" w:color="auto"/>
        <w:right w:val="none" w:sz="0" w:space="0" w:color="auto"/>
      </w:divBdr>
    </w:div>
    <w:div w:id="468132173">
      <w:bodyDiv w:val="1"/>
      <w:marLeft w:val="0"/>
      <w:marRight w:val="0"/>
      <w:marTop w:val="0"/>
      <w:marBottom w:val="0"/>
      <w:divBdr>
        <w:top w:val="none" w:sz="0" w:space="0" w:color="auto"/>
        <w:left w:val="none" w:sz="0" w:space="0" w:color="auto"/>
        <w:bottom w:val="none" w:sz="0" w:space="0" w:color="auto"/>
        <w:right w:val="none" w:sz="0" w:space="0" w:color="auto"/>
      </w:divBdr>
      <w:divsChild>
        <w:div w:id="1504004612">
          <w:marLeft w:val="-450"/>
          <w:marRight w:val="-450"/>
          <w:marTop w:val="0"/>
          <w:marBottom w:val="0"/>
          <w:divBdr>
            <w:top w:val="none" w:sz="0" w:space="0" w:color="auto"/>
            <w:left w:val="none" w:sz="0" w:space="0" w:color="auto"/>
            <w:bottom w:val="none" w:sz="0" w:space="0" w:color="auto"/>
            <w:right w:val="none" w:sz="0" w:space="0" w:color="auto"/>
          </w:divBdr>
          <w:divsChild>
            <w:div w:id="517819276">
              <w:marLeft w:val="0"/>
              <w:marRight w:val="0"/>
              <w:marTop w:val="0"/>
              <w:marBottom w:val="0"/>
              <w:divBdr>
                <w:top w:val="none" w:sz="0" w:space="0" w:color="auto"/>
                <w:left w:val="none" w:sz="0" w:space="0" w:color="auto"/>
                <w:bottom w:val="none" w:sz="0" w:space="0" w:color="auto"/>
                <w:right w:val="none" w:sz="0" w:space="0" w:color="auto"/>
              </w:divBdr>
              <w:divsChild>
                <w:div w:id="918900766">
                  <w:marLeft w:val="0"/>
                  <w:marRight w:val="0"/>
                  <w:marTop w:val="0"/>
                  <w:marBottom w:val="0"/>
                  <w:divBdr>
                    <w:top w:val="none" w:sz="0" w:space="0" w:color="auto"/>
                    <w:left w:val="none" w:sz="0" w:space="0" w:color="auto"/>
                    <w:bottom w:val="none" w:sz="0" w:space="0" w:color="auto"/>
                    <w:right w:val="none" w:sz="0" w:space="0" w:color="auto"/>
                  </w:divBdr>
                  <w:divsChild>
                    <w:div w:id="179006219">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sChild>
    </w:div>
    <w:div w:id="598101496">
      <w:bodyDiv w:val="1"/>
      <w:marLeft w:val="0"/>
      <w:marRight w:val="0"/>
      <w:marTop w:val="0"/>
      <w:marBottom w:val="0"/>
      <w:divBdr>
        <w:top w:val="none" w:sz="0" w:space="0" w:color="auto"/>
        <w:left w:val="none" w:sz="0" w:space="0" w:color="auto"/>
        <w:bottom w:val="none" w:sz="0" w:space="0" w:color="auto"/>
        <w:right w:val="none" w:sz="0" w:space="0" w:color="auto"/>
      </w:divBdr>
      <w:divsChild>
        <w:div w:id="1673029440">
          <w:marLeft w:val="0"/>
          <w:marRight w:val="0"/>
          <w:marTop w:val="0"/>
          <w:marBottom w:val="0"/>
          <w:divBdr>
            <w:top w:val="none" w:sz="0" w:space="0" w:color="auto"/>
            <w:left w:val="none" w:sz="0" w:space="0" w:color="auto"/>
            <w:bottom w:val="none" w:sz="0" w:space="0" w:color="auto"/>
            <w:right w:val="none" w:sz="0" w:space="0" w:color="auto"/>
          </w:divBdr>
          <w:divsChild>
            <w:div w:id="948002558">
              <w:marLeft w:val="0"/>
              <w:marRight w:val="0"/>
              <w:marTop w:val="0"/>
              <w:marBottom w:val="0"/>
              <w:divBdr>
                <w:top w:val="none" w:sz="0" w:space="0" w:color="auto"/>
                <w:left w:val="none" w:sz="0" w:space="0" w:color="auto"/>
                <w:bottom w:val="none" w:sz="0" w:space="0" w:color="auto"/>
                <w:right w:val="none" w:sz="0" w:space="0" w:color="auto"/>
              </w:divBdr>
              <w:divsChild>
                <w:div w:id="1984388624">
                  <w:marLeft w:val="0"/>
                  <w:marRight w:val="0"/>
                  <w:marTop w:val="0"/>
                  <w:marBottom w:val="0"/>
                  <w:divBdr>
                    <w:top w:val="none" w:sz="0" w:space="0" w:color="auto"/>
                    <w:left w:val="none" w:sz="0" w:space="0" w:color="auto"/>
                    <w:bottom w:val="none" w:sz="0" w:space="0" w:color="auto"/>
                    <w:right w:val="none" w:sz="0" w:space="0" w:color="auto"/>
                  </w:divBdr>
                  <w:divsChild>
                    <w:div w:id="930314038">
                      <w:marLeft w:val="0"/>
                      <w:marRight w:val="0"/>
                      <w:marTop w:val="0"/>
                      <w:marBottom w:val="0"/>
                      <w:divBdr>
                        <w:top w:val="none" w:sz="0" w:space="0" w:color="auto"/>
                        <w:left w:val="none" w:sz="0" w:space="0" w:color="auto"/>
                        <w:bottom w:val="none" w:sz="0" w:space="0" w:color="auto"/>
                        <w:right w:val="none" w:sz="0" w:space="0" w:color="auto"/>
                      </w:divBdr>
                      <w:divsChild>
                        <w:div w:id="139076181">
                          <w:marLeft w:val="-225"/>
                          <w:marRight w:val="-225"/>
                          <w:marTop w:val="0"/>
                          <w:marBottom w:val="0"/>
                          <w:divBdr>
                            <w:top w:val="none" w:sz="0" w:space="0" w:color="auto"/>
                            <w:left w:val="none" w:sz="0" w:space="0" w:color="auto"/>
                            <w:bottom w:val="none" w:sz="0" w:space="0" w:color="auto"/>
                            <w:right w:val="none" w:sz="0" w:space="0" w:color="auto"/>
                          </w:divBdr>
                          <w:divsChild>
                            <w:div w:id="744248">
                              <w:marLeft w:val="0"/>
                              <w:marRight w:val="0"/>
                              <w:marTop w:val="0"/>
                              <w:marBottom w:val="0"/>
                              <w:divBdr>
                                <w:top w:val="none" w:sz="0" w:space="0" w:color="auto"/>
                                <w:left w:val="none" w:sz="0" w:space="0" w:color="auto"/>
                                <w:bottom w:val="none" w:sz="0" w:space="0" w:color="auto"/>
                                <w:right w:val="none" w:sz="0" w:space="0" w:color="auto"/>
                              </w:divBdr>
                              <w:divsChild>
                                <w:div w:id="1115171583">
                                  <w:marLeft w:val="0"/>
                                  <w:marRight w:val="0"/>
                                  <w:marTop w:val="0"/>
                                  <w:marBottom w:val="0"/>
                                  <w:divBdr>
                                    <w:top w:val="none" w:sz="0" w:space="0" w:color="auto"/>
                                    <w:left w:val="none" w:sz="0" w:space="0" w:color="auto"/>
                                    <w:bottom w:val="none" w:sz="0" w:space="0" w:color="auto"/>
                                    <w:right w:val="none" w:sz="0" w:space="0" w:color="auto"/>
                                  </w:divBdr>
                                  <w:divsChild>
                                    <w:div w:id="478349137">
                                      <w:marLeft w:val="0"/>
                                      <w:marRight w:val="0"/>
                                      <w:marTop w:val="0"/>
                                      <w:marBottom w:val="0"/>
                                      <w:divBdr>
                                        <w:top w:val="none" w:sz="0" w:space="0" w:color="auto"/>
                                        <w:left w:val="none" w:sz="0" w:space="0" w:color="auto"/>
                                        <w:bottom w:val="none" w:sz="0" w:space="0" w:color="auto"/>
                                        <w:right w:val="none" w:sz="0" w:space="0" w:color="auto"/>
                                      </w:divBdr>
                                    </w:div>
                                    <w:div w:id="925266619">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sChild>
                    </w:div>
                  </w:divsChild>
                </w:div>
              </w:divsChild>
            </w:div>
          </w:divsChild>
        </w:div>
      </w:divsChild>
    </w:div>
    <w:div w:id="622427289">
      <w:bodyDiv w:val="1"/>
      <w:marLeft w:val="0"/>
      <w:marRight w:val="0"/>
      <w:marTop w:val="0"/>
      <w:marBottom w:val="0"/>
      <w:divBdr>
        <w:top w:val="none" w:sz="0" w:space="0" w:color="auto"/>
        <w:left w:val="none" w:sz="0" w:space="0" w:color="auto"/>
        <w:bottom w:val="none" w:sz="0" w:space="0" w:color="auto"/>
        <w:right w:val="none" w:sz="0" w:space="0" w:color="auto"/>
      </w:divBdr>
    </w:div>
    <w:div w:id="684787409">
      <w:bodyDiv w:val="1"/>
      <w:marLeft w:val="0"/>
      <w:marRight w:val="0"/>
      <w:marTop w:val="0"/>
      <w:marBottom w:val="0"/>
      <w:divBdr>
        <w:top w:val="none" w:sz="0" w:space="0" w:color="auto"/>
        <w:left w:val="none" w:sz="0" w:space="0" w:color="auto"/>
        <w:bottom w:val="none" w:sz="0" w:space="0" w:color="auto"/>
        <w:right w:val="none" w:sz="0" w:space="0" w:color="auto"/>
      </w:divBdr>
    </w:div>
    <w:div w:id="776825511">
      <w:bodyDiv w:val="1"/>
      <w:marLeft w:val="0"/>
      <w:marRight w:val="0"/>
      <w:marTop w:val="0"/>
      <w:marBottom w:val="0"/>
      <w:divBdr>
        <w:top w:val="none" w:sz="0" w:space="0" w:color="auto"/>
        <w:left w:val="none" w:sz="0" w:space="0" w:color="auto"/>
        <w:bottom w:val="none" w:sz="0" w:space="0" w:color="auto"/>
        <w:right w:val="none" w:sz="0" w:space="0" w:color="auto"/>
      </w:divBdr>
      <w:divsChild>
        <w:div w:id="48849611">
          <w:marLeft w:val="547"/>
          <w:marRight w:val="0"/>
          <w:marTop w:val="154"/>
          <w:marBottom w:val="0"/>
          <w:divBdr>
            <w:top w:val="none" w:sz="0" w:space="0" w:color="auto"/>
            <w:left w:val="none" w:sz="0" w:space="0" w:color="auto"/>
            <w:bottom w:val="none" w:sz="0" w:space="0" w:color="auto"/>
            <w:right w:val="none" w:sz="0" w:space="0" w:color="auto"/>
          </w:divBdr>
        </w:div>
        <w:div w:id="1073626081">
          <w:marLeft w:val="547"/>
          <w:marRight w:val="0"/>
          <w:marTop w:val="154"/>
          <w:marBottom w:val="0"/>
          <w:divBdr>
            <w:top w:val="none" w:sz="0" w:space="0" w:color="auto"/>
            <w:left w:val="none" w:sz="0" w:space="0" w:color="auto"/>
            <w:bottom w:val="none" w:sz="0" w:space="0" w:color="auto"/>
            <w:right w:val="none" w:sz="0" w:space="0" w:color="auto"/>
          </w:divBdr>
        </w:div>
        <w:div w:id="1804076957">
          <w:marLeft w:val="547"/>
          <w:marRight w:val="0"/>
          <w:marTop w:val="154"/>
          <w:marBottom w:val="0"/>
          <w:divBdr>
            <w:top w:val="none" w:sz="0" w:space="0" w:color="auto"/>
            <w:left w:val="none" w:sz="0" w:space="0" w:color="auto"/>
            <w:bottom w:val="none" w:sz="0" w:space="0" w:color="auto"/>
            <w:right w:val="none" w:sz="0" w:space="0" w:color="auto"/>
          </w:divBdr>
        </w:div>
        <w:div w:id="2130274953">
          <w:marLeft w:val="547"/>
          <w:marRight w:val="0"/>
          <w:marTop w:val="154"/>
          <w:marBottom w:val="0"/>
          <w:divBdr>
            <w:top w:val="none" w:sz="0" w:space="0" w:color="auto"/>
            <w:left w:val="none" w:sz="0" w:space="0" w:color="auto"/>
            <w:bottom w:val="none" w:sz="0" w:space="0" w:color="auto"/>
            <w:right w:val="none" w:sz="0" w:space="0" w:color="auto"/>
          </w:divBdr>
        </w:div>
      </w:divsChild>
    </w:div>
    <w:div w:id="833030925">
      <w:bodyDiv w:val="1"/>
      <w:marLeft w:val="0"/>
      <w:marRight w:val="0"/>
      <w:marTop w:val="0"/>
      <w:marBottom w:val="0"/>
      <w:divBdr>
        <w:top w:val="none" w:sz="0" w:space="0" w:color="auto"/>
        <w:left w:val="none" w:sz="0" w:space="0" w:color="auto"/>
        <w:bottom w:val="none" w:sz="0" w:space="0" w:color="auto"/>
        <w:right w:val="none" w:sz="0" w:space="0" w:color="auto"/>
      </w:divBdr>
    </w:div>
    <w:div w:id="975138255">
      <w:bodyDiv w:val="1"/>
      <w:marLeft w:val="0"/>
      <w:marRight w:val="0"/>
      <w:marTop w:val="0"/>
      <w:marBottom w:val="0"/>
      <w:divBdr>
        <w:top w:val="none" w:sz="0" w:space="0" w:color="auto"/>
        <w:left w:val="none" w:sz="0" w:space="0" w:color="auto"/>
        <w:bottom w:val="none" w:sz="0" w:space="0" w:color="auto"/>
        <w:right w:val="none" w:sz="0" w:space="0" w:color="auto"/>
      </w:divBdr>
    </w:div>
    <w:div w:id="1004896036">
      <w:bodyDiv w:val="1"/>
      <w:marLeft w:val="0"/>
      <w:marRight w:val="0"/>
      <w:marTop w:val="0"/>
      <w:marBottom w:val="0"/>
      <w:divBdr>
        <w:top w:val="none" w:sz="0" w:space="0" w:color="auto"/>
        <w:left w:val="none" w:sz="0" w:space="0" w:color="auto"/>
        <w:bottom w:val="none" w:sz="0" w:space="0" w:color="auto"/>
        <w:right w:val="none" w:sz="0" w:space="0" w:color="auto"/>
      </w:divBdr>
      <w:divsChild>
        <w:div w:id="1227305298">
          <w:marLeft w:val="0"/>
          <w:marRight w:val="0"/>
          <w:marTop w:val="0"/>
          <w:marBottom w:val="0"/>
          <w:divBdr>
            <w:top w:val="none" w:sz="0" w:space="0" w:color="auto"/>
            <w:left w:val="none" w:sz="0" w:space="0" w:color="auto"/>
            <w:bottom w:val="none" w:sz="0" w:space="0" w:color="auto"/>
            <w:right w:val="none" w:sz="0" w:space="0" w:color="auto"/>
          </w:divBdr>
          <w:divsChild>
            <w:div w:id="1179731538">
              <w:marLeft w:val="0"/>
              <w:marRight w:val="0"/>
              <w:marTop w:val="0"/>
              <w:marBottom w:val="0"/>
              <w:divBdr>
                <w:top w:val="none" w:sz="0" w:space="0" w:color="auto"/>
                <w:left w:val="none" w:sz="0" w:space="0" w:color="auto"/>
                <w:bottom w:val="none" w:sz="0" w:space="0" w:color="auto"/>
                <w:right w:val="none" w:sz="0" w:space="0" w:color="auto"/>
              </w:divBdr>
              <w:divsChild>
                <w:div w:id="2014144448">
                  <w:marLeft w:val="0"/>
                  <w:marRight w:val="0"/>
                  <w:marTop w:val="0"/>
                  <w:marBottom w:val="0"/>
                  <w:divBdr>
                    <w:top w:val="none" w:sz="0" w:space="0" w:color="auto"/>
                    <w:left w:val="none" w:sz="0" w:space="0" w:color="auto"/>
                    <w:bottom w:val="none" w:sz="0" w:space="0" w:color="auto"/>
                    <w:right w:val="none" w:sz="0" w:space="0" w:color="auto"/>
                  </w:divBdr>
                  <w:divsChild>
                    <w:div w:id="687562982">
                      <w:marLeft w:val="0"/>
                      <w:marRight w:val="0"/>
                      <w:marTop w:val="0"/>
                      <w:marBottom w:val="0"/>
                      <w:divBdr>
                        <w:top w:val="none" w:sz="0" w:space="0" w:color="auto"/>
                        <w:left w:val="none" w:sz="0" w:space="0" w:color="auto"/>
                        <w:bottom w:val="none" w:sz="0" w:space="0" w:color="auto"/>
                        <w:right w:val="none" w:sz="0" w:space="0" w:color="auto"/>
                      </w:divBdr>
                      <w:divsChild>
                        <w:div w:id="1282417759">
                          <w:marLeft w:val="0"/>
                          <w:marRight w:val="0"/>
                          <w:marTop w:val="0"/>
                          <w:marBottom w:val="0"/>
                          <w:divBdr>
                            <w:top w:val="none" w:sz="0" w:space="0" w:color="auto"/>
                            <w:left w:val="none" w:sz="0" w:space="0" w:color="auto"/>
                            <w:bottom w:val="none" w:sz="0" w:space="0" w:color="auto"/>
                            <w:right w:val="none" w:sz="0" w:space="0" w:color="auto"/>
                          </w:divBdr>
                        </w:div>
                        <w:div w:id="1923105711">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sChild>
        </w:div>
      </w:divsChild>
    </w:div>
    <w:div w:id="1019814303">
      <w:bodyDiv w:val="1"/>
      <w:marLeft w:val="0"/>
      <w:marRight w:val="0"/>
      <w:marTop w:val="0"/>
      <w:marBottom w:val="0"/>
      <w:divBdr>
        <w:top w:val="none" w:sz="0" w:space="0" w:color="auto"/>
        <w:left w:val="none" w:sz="0" w:space="0" w:color="auto"/>
        <w:bottom w:val="none" w:sz="0" w:space="0" w:color="auto"/>
        <w:right w:val="none" w:sz="0" w:space="0" w:color="auto"/>
      </w:divBdr>
    </w:div>
    <w:div w:id="1040856512">
      <w:bodyDiv w:val="1"/>
      <w:marLeft w:val="0"/>
      <w:marRight w:val="0"/>
      <w:marTop w:val="0"/>
      <w:marBottom w:val="0"/>
      <w:divBdr>
        <w:top w:val="none" w:sz="0" w:space="0" w:color="auto"/>
        <w:left w:val="none" w:sz="0" w:space="0" w:color="auto"/>
        <w:bottom w:val="none" w:sz="0" w:space="0" w:color="auto"/>
        <w:right w:val="none" w:sz="0" w:space="0" w:color="auto"/>
      </w:divBdr>
    </w:div>
    <w:div w:id="1078135417">
      <w:bodyDiv w:val="1"/>
      <w:marLeft w:val="0"/>
      <w:marRight w:val="0"/>
      <w:marTop w:val="0"/>
      <w:marBottom w:val="0"/>
      <w:divBdr>
        <w:top w:val="none" w:sz="0" w:space="0" w:color="auto"/>
        <w:left w:val="none" w:sz="0" w:space="0" w:color="auto"/>
        <w:bottom w:val="none" w:sz="0" w:space="0" w:color="auto"/>
        <w:right w:val="none" w:sz="0" w:space="0" w:color="auto"/>
      </w:divBdr>
    </w:div>
    <w:div w:id="1112162320">
      <w:bodyDiv w:val="1"/>
      <w:marLeft w:val="0"/>
      <w:marRight w:val="0"/>
      <w:marTop w:val="0"/>
      <w:marBottom w:val="0"/>
      <w:divBdr>
        <w:top w:val="none" w:sz="0" w:space="0" w:color="auto"/>
        <w:left w:val="none" w:sz="0" w:space="0" w:color="auto"/>
        <w:bottom w:val="none" w:sz="0" w:space="0" w:color="auto"/>
        <w:right w:val="none" w:sz="0" w:space="0" w:color="auto"/>
      </w:divBdr>
    </w:div>
    <w:div w:id="1250963188">
      <w:bodyDiv w:val="1"/>
      <w:marLeft w:val="0"/>
      <w:marRight w:val="0"/>
      <w:marTop w:val="0"/>
      <w:marBottom w:val="0"/>
      <w:divBdr>
        <w:top w:val="none" w:sz="0" w:space="0" w:color="auto"/>
        <w:left w:val="none" w:sz="0" w:space="0" w:color="auto"/>
        <w:bottom w:val="none" w:sz="0" w:space="0" w:color="auto"/>
        <w:right w:val="none" w:sz="0" w:space="0" w:color="auto"/>
      </w:divBdr>
      <w:divsChild>
        <w:div w:id="309990313">
          <w:marLeft w:val="0"/>
          <w:marRight w:val="0"/>
          <w:marTop w:val="0"/>
          <w:marBottom w:val="0"/>
          <w:divBdr>
            <w:top w:val="none" w:sz="0" w:space="0" w:color="auto"/>
            <w:left w:val="none" w:sz="0" w:space="0" w:color="auto"/>
            <w:bottom w:val="none" w:sz="0" w:space="0" w:color="auto"/>
            <w:right w:val="none" w:sz="0" w:space="0" w:color="auto"/>
          </w:divBdr>
          <w:divsChild>
            <w:div w:id="997809586">
              <w:marLeft w:val="0"/>
              <w:marRight w:val="0"/>
              <w:marTop w:val="0"/>
              <w:marBottom w:val="0"/>
              <w:divBdr>
                <w:top w:val="none" w:sz="0" w:space="0" w:color="auto"/>
                <w:left w:val="none" w:sz="0" w:space="0" w:color="auto"/>
                <w:bottom w:val="none" w:sz="0" w:space="0" w:color="auto"/>
                <w:right w:val="none" w:sz="0" w:space="0" w:color="auto"/>
              </w:divBdr>
              <w:divsChild>
                <w:div w:id="476997450">
                  <w:marLeft w:val="0"/>
                  <w:marRight w:val="0"/>
                  <w:marTop w:val="0"/>
                  <w:marBottom w:val="0"/>
                  <w:divBdr>
                    <w:top w:val="none" w:sz="0" w:space="0" w:color="auto"/>
                    <w:left w:val="none" w:sz="0" w:space="0" w:color="auto"/>
                    <w:bottom w:val="none" w:sz="0" w:space="0" w:color="auto"/>
                    <w:right w:val="none" w:sz="0" w:space="0" w:color="auto"/>
                  </w:divBdr>
                  <w:divsChild>
                    <w:div w:id="1102797080">
                      <w:marLeft w:val="0"/>
                      <w:marRight w:val="0"/>
                      <w:marTop w:val="0"/>
                      <w:marBottom w:val="0"/>
                      <w:divBdr>
                        <w:top w:val="none" w:sz="0" w:space="0" w:color="auto"/>
                        <w:left w:val="none" w:sz="0" w:space="0" w:color="auto"/>
                        <w:bottom w:val="none" w:sz="0" w:space="0" w:color="auto"/>
                        <w:right w:val="none" w:sz="0" w:space="0" w:color="auto"/>
                      </w:divBdr>
                      <w:divsChild>
                        <w:div w:id="1279797643">
                          <w:marLeft w:val="0"/>
                          <w:marRight w:val="0"/>
                          <w:marTop w:val="0"/>
                          <w:marBottom w:val="0"/>
                          <w:divBdr>
                            <w:top w:val="none" w:sz="0" w:space="0" w:color="auto"/>
                            <w:left w:val="none" w:sz="0" w:space="0" w:color="auto"/>
                            <w:bottom w:val="none" w:sz="0" w:space="0" w:color="auto"/>
                            <w:right w:val="none" w:sz="0" w:space="0" w:color="auto"/>
                          </w:divBdr>
                          <w:divsChild>
                            <w:div w:id="830871389">
                              <w:marLeft w:val="0"/>
                              <w:marRight w:val="0"/>
                              <w:marTop w:val="0"/>
                              <w:marBottom w:val="0"/>
                              <w:divBdr>
                                <w:top w:val="none" w:sz="0" w:space="0" w:color="auto"/>
                                <w:left w:val="none" w:sz="0" w:space="0" w:color="auto"/>
                                <w:bottom w:val="none" w:sz="0" w:space="0" w:color="auto"/>
                                <w:right w:val="none" w:sz="0" w:space="0" w:color="auto"/>
                              </w:divBdr>
                              <w:divsChild>
                                <w:div w:id="460534922">
                                  <w:marLeft w:val="0"/>
                                  <w:marRight w:val="0"/>
                                  <w:marTop w:val="0"/>
                                  <w:marBottom w:val="0"/>
                                  <w:divBdr>
                                    <w:top w:val="none" w:sz="0" w:space="0" w:color="auto"/>
                                    <w:left w:val="none" w:sz="0" w:space="0" w:color="auto"/>
                                    <w:bottom w:val="none" w:sz="0" w:space="0" w:color="auto"/>
                                    <w:right w:val="none" w:sz="0" w:space="0" w:color="auto"/>
                                  </w:divBdr>
                                  <w:divsChild>
                                    <w:div w:id="666907879">
                                      <w:marLeft w:val="0"/>
                                      <w:marRight w:val="0"/>
                                      <w:marTop w:val="0"/>
                                      <w:marBottom w:val="0"/>
                                      <w:divBdr>
                                        <w:top w:val="none" w:sz="0" w:space="0" w:color="auto"/>
                                        <w:left w:val="none" w:sz="0" w:space="0" w:color="auto"/>
                                        <w:bottom w:val="none" w:sz="0" w:space="0" w:color="auto"/>
                                        <w:right w:val="none" w:sz="0" w:space="0" w:color="auto"/>
                                      </w:divBdr>
                                      <w:divsChild>
                                        <w:div w:id="1848447659">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sChild>
                        </w:div>
                      </w:divsChild>
                    </w:div>
                  </w:divsChild>
                </w:div>
              </w:divsChild>
            </w:div>
          </w:divsChild>
        </w:div>
      </w:divsChild>
    </w:div>
    <w:div w:id="1253205003">
      <w:bodyDiv w:val="1"/>
      <w:marLeft w:val="0"/>
      <w:marRight w:val="0"/>
      <w:marTop w:val="0"/>
      <w:marBottom w:val="0"/>
      <w:divBdr>
        <w:top w:val="none" w:sz="0" w:space="0" w:color="auto"/>
        <w:left w:val="none" w:sz="0" w:space="0" w:color="auto"/>
        <w:bottom w:val="none" w:sz="0" w:space="0" w:color="auto"/>
        <w:right w:val="none" w:sz="0" w:space="0" w:color="auto"/>
      </w:divBdr>
    </w:div>
    <w:div w:id="1441531508">
      <w:bodyDiv w:val="1"/>
      <w:marLeft w:val="0"/>
      <w:marRight w:val="0"/>
      <w:marTop w:val="0"/>
      <w:marBottom w:val="0"/>
      <w:divBdr>
        <w:top w:val="none" w:sz="0" w:space="0" w:color="auto"/>
        <w:left w:val="none" w:sz="0" w:space="0" w:color="auto"/>
        <w:bottom w:val="none" w:sz="0" w:space="0" w:color="auto"/>
        <w:right w:val="none" w:sz="0" w:space="0" w:color="auto"/>
      </w:divBdr>
    </w:div>
    <w:div w:id="1457869370">
      <w:bodyDiv w:val="1"/>
      <w:marLeft w:val="0"/>
      <w:marRight w:val="0"/>
      <w:marTop w:val="0"/>
      <w:marBottom w:val="0"/>
      <w:divBdr>
        <w:top w:val="none" w:sz="0" w:space="0" w:color="auto"/>
        <w:left w:val="none" w:sz="0" w:space="0" w:color="auto"/>
        <w:bottom w:val="none" w:sz="0" w:space="0" w:color="auto"/>
        <w:right w:val="none" w:sz="0" w:space="0" w:color="auto"/>
      </w:divBdr>
      <w:divsChild>
        <w:div w:id="1933928768">
          <w:marLeft w:val="0"/>
          <w:marRight w:val="0"/>
          <w:marTop w:val="75"/>
          <w:marBottom w:val="75"/>
          <w:divBdr>
            <w:top w:val="none" w:sz="0" w:space="0" w:color="auto"/>
            <w:left w:val="none" w:sz="0" w:space="0" w:color="auto"/>
            <w:bottom w:val="none" w:sz="0" w:space="0" w:color="auto"/>
            <w:right w:val="none" w:sz="0" w:space="0" w:color="auto"/>
          </w:divBdr>
          <w:divsChild>
            <w:div w:id="582880560">
              <w:marLeft w:val="0"/>
              <w:marRight w:val="0"/>
              <w:marTop w:val="0"/>
              <w:marBottom w:val="0"/>
              <w:divBdr>
                <w:top w:val="none" w:sz="0" w:space="0" w:color="auto"/>
                <w:left w:val="none" w:sz="0" w:space="0" w:color="auto"/>
                <w:bottom w:val="none" w:sz="0" w:space="0" w:color="auto"/>
                <w:right w:val="none" w:sz="0" w:space="0" w:color="auto"/>
              </w:divBdr>
              <w:divsChild>
                <w:div w:id="958141963">
                  <w:marLeft w:val="0"/>
                  <w:marRight w:val="0"/>
                  <w:marTop w:val="0"/>
                  <w:marBottom w:val="75"/>
                  <w:divBdr>
                    <w:top w:val="single" w:sz="12" w:space="15" w:color="CCCCCC"/>
                    <w:left w:val="single" w:sz="12" w:space="8" w:color="CCCCCC"/>
                    <w:bottom w:val="single" w:sz="12" w:space="0" w:color="CCCCCC"/>
                    <w:right w:val="single" w:sz="12" w:space="8" w:color="CCCCCC"/>
                  </w:divBdr>
                  <w:divsChild>
                    <w:div w:id="2109889544">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sChild>
    </w:div>
    <w:div w:id="1489899092">
      <w:bodyDiv w:val="1"/>
      <w:marLeft w:val="0"/>
      <w:marRight w:val="0"/>
      <w:marTop w:val="0"/>
      <w:marBottom w:val="0"/>
      <w:divBdr>
        <w:top w:val="none" w:sz="0" w:space="0" w:color="auto"/>
        <w:left w:val="none" w:sz="0" w:space="0" w:color="auto"/>
        <w:bottom w:val="none" w:sz="0" w:space="0" w:color="auto"/>
        <w:right w:val="none" w:sz="0" w:space="0" w:color="auto"/>
      </w:divBdr>
      <w:divsChild>
        <w:div w:id="250090586">
          <w:marLeft w:val="0"/>
          <w:marRight w:val="0"/>
          <w:marTop w:val="0"/>
          <w:marBottom w:val="0"/>
          <w:divBdr>
            <w:top w:val="none" w:sz="0" w:space="0" w:color="auto"/>
            <w:left w:val="none" w:sz="0" w:space="0" w:color="auto"/>
            <w:bottom w:val="none" w:sz="0" w:space="0" w:color="auto"/>
            <w:right w:val="none" w:sz="0" w:space="0" w:color="auto"/>
          </w:divBdr>
          <w:divsChild>
            <w:div w:id="55204814">
              <w:marLeft w:val="0"/>
              <w:marRight w:val="0"/>
              <w:marTop w:val="0"/>
              <w:marBottom w:val="0"/>
              <w:divBdr>
                <w:top w:val="none" w:sz="0" w:space="0" w:color="auto"/>
                <w:left w:val="none" w:sz="0" w:space="0" w:color="auto"/>
                <w:bottom w:val="none" w:sz="0" w:space="0" w:color="auto"/>
                <w:right w:val="none" w:sz="0" w:space="0" w:color="auto"/>
              </w:divBdr>
              <w:divsChild>
                <w:div w:id="2126803796">
                  <w:marLeft w:val="0"/>
                  <w:marRight w:val="0"/>
                  <w:marTop w:val="0"/>
                  <w:marBottom w:val="0"/>
                  <w:divBdr>
                    <w:top w:val="none" w:sz="0" w:space="0" w:color="auto"/>
                    <w:left w:val="none" w:sz="0" w:space="0" w:color="auto"/>
                    <w:bottom w:val="none" w:sz="0" w:space="0" w:color="auto"/>
                    <w:right w:val="none" w:sz="0" w:space="0" w:color="auto"/>
                  </w:divBdr>
                  <w:divsChild>
                    <w:div w:id="660305168">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sChild>
    </w:div>
    <w:div w:id="1549564446">
      <w:bodyDiv w:val="1"/>
      <w:marLeft w:val="0"/>
      <w:marRight w:val="0"/>
      <w:marTop w:val="0"/>
      <w:marBottom w:val="0"/>
      <w:divBdr>
        <w:top w:val="none" w:sz="0" w:space="0" w:color="auto"/>
        <w:left w:val="none" w:sz="0" w:space="0" w:color="auto"/>
        <w:bottom w:val="none" w:sz="0" w:space="0" w:color="auto"/>
        <w:right w:val="none" w:sz="0" w:space="0" w:color="auto"/>
      </w:divBdr>
    </w:div>
    <w:div w:id="1610818101">
      <w:bodyDiv w:val="1"/>
      <w:marLeft w:val="0"/>
      <w:marRight w:val="0"/>
      <w:marTop w:val="0"/>
      <w:marBottom w:val="0"/>
      <w:divBdr>
        <w:top w:val="none" w:sz="0" w:space="0" w:color="auto"/>
        <w:left w:val="none" w:sz="0" w:space="0" w:color="auto"/>
        <w:bottom w:val="none" w:sz="0" w:space="0" w:color="auto"/>
        <w:right w:val="none" w:sz="0" w:space="0" w:color="auto"/>
      </w:divBdr>
      <w:divsChild>
        <w:div w:id="236013675">
          <w:marLeft w:val="0"/>
          <w:marRight w:val="0"/>
          <w:marTop w:val="0"/>
          <w:marBottom w:val="0"/>
          <w:divBdr>
            <w:top w:val="none" w:sz="0" w:space="0" w:color="auto"/>
            <w:left w:val="none" w:sz="0" w:space="0" w:color="auto"/>
            <w:bottom w:val="none" w:sz="0" w:space="0" w:color="auto"/>
            <w:right w:val="none" w:sz="0" w:space="0" w:color="auto"/>
          </w:divBdr>
          <w:divsChild>
            <w:div w:id="2129155258">
              <w:marLeft w:val="0"/>
              <w:marRight w:val="0"/>
              <w:marTop w:val="0"/>
              <w:marBottom w:val="0"/>
              <w:divBdr>
                <w:top w:val="none" w:sz="0" w:space="0" w:color="auto"/>
                <w:left w:val="none" w:sz="0" w:space="0" w:color="auto"/>
                <w:bottom w:val="none" w:sz="0" w:space="0" w:color="auto"/>
                <w:right w:val="none" w:sz="0" w:space="0" w:color="auto"/>
              </w:divBdr>
              <w:divsChild>
                <w:div w:id="319429524">
                  <w:marLeft w:val="0"/>
                  <w:marRight w:val="0"/>
                  <w:marTop w:val="0"/>
                  <w:marBottom w:val="0"/>
                  <w:divBdr>
                    <w:top w:val="none" w:sz="0" w:space="0" w:color="auto"/>
                    <w:left w:val="none" w:sz="0" w:space="0" w:color="auto"/>
                    <w:bottom w:val="none" w:sz="0" w:space="0" w:color="auto"/>
                    <w:right w:val="none" w:sz="0" w:space="0" w:color="auto"/>
                  </w:divBdr>
                  <w:divsChild>
                    <w:div w:id="277689455">
                      <w:marLeft w:val="0"/>
                      <w:marRight w:val="0"/>
                      <w:marTop w:val="0"/>
                      <w:marBottom w:val="0"/>
                      <w:divBdr>
                        <w:top w:val="none" w:sz="0" w:space="0" w:color="auto"/>
                        <w:left w:val="none" w:sz="0" w:space="0" w:color="auto"/>
                        <w:bottom w:val="none" w:sz="0" w:space="0" w:color="auto"/>
                        <w:right w:val="none" w:sz="0" w:space="0" w:color="auto"/>
                      </w:divBdr>
                      <w:divsChild>
                        <w:div w:id="1083526910">
                          <w:marLeft w:val="0"/>
                          <w:marRight w:val="0"/>
                          <w:marTop w:val="0"/>
                          <w:marBottom w:val="0"/>
                          <w:divBdr>
                            <w:top w:val="none" w:sz="0" w:space="0" w:color="auto"/>
                            <w:left w:val="none" w:sz="0" w:space="0" w:color="auto"/>
                            <w:bottom w:val="none" w:sz="0" w:space="0" w:color="auto"/>
                            <w:right w:val="none" w:sz="0" w:space="0" w:color="auto"/>
                          </w:divBdr>
                          <w:divsChild>
                            <w:div w:id="541330721">
                              <w:marLeft w:val="0"/>
                              <w:marRight w:val="0"/>
                              <w:marTop w:val="0"/>
                              <w:marBottom w:val="0"/>
                              <w:divBdr>
                                <w:top w:val="none" w:sz="0" w:space="0" w:color="auto"/>
                                <w:left w:val="none" w:sz="0" w:space="0" w:color="auto"/>
                                <w:bottom w:val="none" w:sz="0" w:space="0" w:color="auto"/>
                                <w:right w:val="none" w:sz="0" w:space="0" w:color="auto"/>
                              </w:divBdr>
                              <w:divsChild>
                                <w:div w:id="820779781">
                                  <w:marLeft w:val="0"/>
                                  <w:marRight w:val="0"/>
                                  <w:marTop w:val="0"/>
                                  <w:marBottom w:val="0"/>
                                  <w:divBdr>
                                    <w:top w:val="none" w:sz="0" w:space="0" w:color="auto"/>
                                    <w:left w:val="none" w:sz="0" w:space="0" w:color="auto"/>
                                    <w:bottom w:val="none" w:sz="0" w:space="0" w:color="auto"/>
                                    <w:right w:val="none" w:sz="0" w:space="0" w:color="auto"/>
                                  </w:divBdr>
                                  <w:divsChild>
                                    <w:div w:id="865406111">
                                      <w:marLeft w:val="0"/>
                                      <w:marRight w:val="0"/>
                                      <w:marTop w:val="0"/>
                                      <w:marBottom w:val="0"/>
                                      <w:divBdr>
                                        <w:top w:val="none" w:sz="0" w:space="0" w:color="auto"/>
                                        <w:left w:val="none" w:sz="0" w:space="0" w:color="auto"/>
                                        <w:bottom w:val="none" w:sz="0" w:space="0" w:color="auto"/>
                                        <w:right w:val="none" w:sz="0" w:space="0" w:color="auto"/>
                                      </w:divBdr>
                                      <w:divsChild>
                                        <w:div w:id="269633712">
                                          <w:marLeft w:val="0"/>
                                          <w:marRight w:val="0"/>
                                          <w:marTop w:val="0"/>
                                          <w:marBottom w:val="300"/>
                                          <w:divBdr>
                                            <w:top w:val="none" w:sz="0" w:space="0" w:color="auto"/>
                                            <w:left w:val="none" w:sz="0" w:space="0" w:color="auto"/>
                                            <w:bottom w:val="none" w:sz="0" w:space="0" w:color="auto"/>
                                            <w:right w:val="none" w:sz="0" w:space="0" w:color="auto"/>
                                          </w:divBdr>
                                        </w:div>
                                      </w:divsChild>
                                    </w:div>
                                  </w:divsChild>
                                </w:div>
                              </w:divsChild>
                            </w:div>
                          </w:divsChild>
                        </w:div>
                      </w:divsChild>
                    </w:div>
                  </w:divsChild>
                </w:div>
              </w:divsChild>
            </w:div>
          </w:divsChild>
        </w:div>
      </w:divsChild>
    </w:div>
    <w:div w:id="1632401366">
      <w:bodyDiv w:val="1"/>
      <w:marLeft w:val="0"/>
      <w:marRight w:val="0"/>
      <w:marTop w:val="0"/>
      <w:marBottom w:val="0"/>
      <w:divBdr>
        <w:top w:val="none" w:sz="0" w:space="0" w:color="auto"/>
        <w:left w:val="none" w:sz="0" w:space="0" w:color="auto"/>
        <w:bottom w:val="none" w:sz="0" w:space="0" w:color="auto"/>
        <w:right w:val="none" w:sz="0" w:space="0" w:color="auto"/>
      </w:divBdr>
      <w:divsChild>
        <w:div w:id="1088423562">
          <w:marLeft w:val="0"/>
          <w:marRight w:val="0"/>
          <w:marTop w:val="0"/>
          <w:marBottom w:val="0"/>
          <w:divBdr>
            <w:top w:val="none" w:sz="0" w:space="0" w:color="auto"/>
            <w:left w:val="none" w:sz="0" w:space="0" w:color="auto"/>
            <w:bottom w:val="none" w:sz="0" w:space="0" w:color="auto"/>
            <w:right w:val="none" w:sz="0" w:space="0" w:color="auto"/>
          </w:divBdr>
          <w:divsChild>
            <w:div w:id="1590655036">
              <w:marLeft w:val="0"/>
              <w:marRight w:val="0"/>
              <w:marTop w:val="0"/>
              <w:marBottom w:val="0"/>
              <w:divBdr>
                <w:top w:val="none" w:sz="0" w:space="0" w:color="auto"/>
                <w:left w:val="none" w:sz="0" w:space="0" w:color="auto"/>
                <w:bottom w:val="none" w:sz="0" w:space="0" w:color="auto"/>
                <w:right w:val="none" w:sz="0" w:space="0" w:color="auto"/>
              </w:divBdr>
              <w:divsChild>
                <w:div w:id="1453014980">
                  <w:marLeft w:val="0"/>
                  <w:marRight w:val="0"/>
                  <w:marTop w:val="0"/>
                  <w:marBottom w:val="0"/>
                  <w:divBdr>
                    <w:top w:val="none" w:sz="0" w:space="0" w:color="auto"/>
                    <w:left w:val="none" w:sz="0" w:space="0" w:color="auto"/>
                    <w:bottom w:val="none" w:sz="0" w:space="0" w:color="auto"/>
                    <w:right w:val="none" w:sz="0" w:space="0" w:color="auto"/>
                  </w:divBdr>
                  <w:divsChild>
                    <w:div w:id="292441372">
                      <w:marLeft w:val="0"/>
                      <w:marRight w:val="0"/>
                      <w:marTop w:val="0"/>
                      <w:marBottom w:val="0"/>
                      <w:divBdr>
                        <w:top w:val="none" w:sz="0" w:space="0" w:color="auto"/>
                        <w:left w:val="none" w:sz="0" w:space="0" w:color="auto"/>
                        <w:bottom w:val="none" w:sz="0" w:space="0" w:color="auto"/>
                        <w:right w:val="none" w:sz="0" w:space="0" w:color="auto"/>
                      </w:divBdr>
                      <w:divsChild>
                        <w:div w:id="1464156505">
                          <w:marLeft w:val="0"/>
                          <w:marRight w:val="0"/>
                          <w:marTop w:val="0"/>
                          <w:marBottom w:val="0"/>
                          <w:divBdr>
                            <w:top w:val="none" w:sz="0" w:space="0" w:color="auto"/>
                            <w:left w:val="none" w:sz="0" w:space="0" w:color="auto"/>
                            <w:bottom w:val="none" w:sz="0" w:space="0" w:color="auto"/>
                            <w:right w:val="none" w:sz="0" w:space="0" w:color="auto"/>
                          </w:divBdr>
                          <w:divsChild>
                            <w:div w:id="1136918740">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sChild>
            </w:div>
          </w:divsChild>
        </w:div>
      </w:divsChild>
    </w:div>
    <w:div w:id="1756121931">
      <w:bodyDiv w:val="1"/>
      <w:marLeft w:val="0"/>
      <w:marRight w:val="0"/>
      <w:marTop w:val="0"/>
      <w:marBottom w:val="0"/>
      <w:divBdr>
        <w:top w:val="none" w:sz="0" w:space="0" w:color="auto"/>
        <w:left w:val="none" w:sz="0" w:space="0" w:color="auto"/>
        <w:bottom w:val="none" w:sz="0" w:space="0" w:color="auto"/>
        <w:right w:val="none" w:sz="0" w:space="0" w:color="auto"/>
      </w:divBdr>
      <w:divsChild>
        <w:div w:id="80420062">
          <w:marLeft w:val="547"/>
          <w:marRight w:val="0"/>
          <w:marTop w:val="115"/>
          <w:marBottom w:val="0"/>
          <w:divBdr>
            <w:top w:val="none" w:sz="0" w:space="0" w:color="auto"/>
            <w:left w:val="none" w:sz="0" w:space="0" w:color="auto"/>
            <w:bottom w:val="none" w:sz="0" w:space="0" w:color="auto"/>
            <w:right w:val="none" w:sz="0" w:space="0" w:color="auto"/>
          </w:divBdr>
        </w:div>
        <w:div w:id="151071539">
          <w:marLeft w:val="547"/>
          <w:marRight w:val="0"/>
          <w:marTop w:val="115"/>
          <w:marBottom w:val="0"/>
          <w:divBdr>
            <w:top w:val="none" w:sz="0" w:space="0" w:color="auto"/>
            <w:left w:val="none" w:sz="0" w:space="0" w:color="auto"/>
            <w:bottom w:val="none" w:sz="0" w:space="0" w:color="auto"/>
            <w:right w:val="none" w:sz="0" w:space="0" w:color="auto"/>
          </w:divBdr>
        </w:div>
        <w:div w:id="989866797">
          <w:marLeft w:val="547"/>
          <w:marRight w:val="0"/>
          <w:marTop w:val="115"/>
          <w:marBottom w:val="0"/>
          <w:divBdr>
            <w:top w:val="none" w:sz="0" w:space="0" w:color="auto"/>
            <w:left w:val="none" w:sz="0" w:space="0" w:color="auto"/>
            <w:bottom w:val="none" w:sz="0" w:space="0" w:color="auto"/>
            <w:right w:val="none" w:sz="0" w:space="0" w:color="auto"/>
          </w:divBdr>
        </w:div>
        <w:div w:id="1288853722">
          <w:marLeft w:val="547"/>
          <w:marRight w:val="0"/>
          <w:marTop w:val="115"/>
          <w:marBottom w:val="0"/>
          <w:divBdr>
            <w:top w:val="none" w:sz="0" w:space="0" w:color="auto"/>
            <w:left w:val="none" w:sz="0" w:space="0" w:color="auto"/>
            <w:bottom w:val="none" w:sz="0" w:space="0" w:color="auto"/>
            <w:right w:val="none" w:sz="0" w:space="0" w:color="auto"/>
          </w:divBdr>
        </w:div>
        <w:div w:id="1857696423">
          <w:marLeft w:val="547"/>
          <w:marRight w:val="0"/>
          <w:marTop w:val="115"/>
          <w:marBottom w:val="0"/>
          <w:divBdr>
            <w:top w:val="none" w:sz="0" w:space="0" w:color="auto"/>
            <w:left w:val="none" w:sz="0" w:space="0" w:color="auto"/>
            <w:bottom w:val="none" w:sz="0" w:space="0" w:color="auto"/>
            <w:right w:val="none" w:sz="0" w:space="0" w:color="auto"/>
          </w:divBdr>
        </w:div>
        <w:div w:id="2027781614">
          <w:marLeft w:val="547"/>
          <w:marRight w:val="0"/>
          <w:marTop w:val="115"/>
          <w:marBottom w:val="0"/>
          <w:divBdr>
            <w:top w:val="none" w:sz="0" w:space="0" w:color="auto"/>
            <w:left w:val="none" w:sz="0" w:space="0" w:color="auto"/>
            <w:bottom w:val="none" w:sz="0" w:space="0" w:color="auto"/>
            <w:right w:val="none" w:sz="0" w:space="0" w:color="auto"/>
          </w:divBdr>
        </w:div>
        <w:div w:id="2113628997">
          <w:marLeft w:val="547"/>
          <w:marRight w:val="0"/>
          <w:marTop w:val="115"/>
          <w:marBottom w:val="0"/>
          <w:divBdr>
            <w:top w:val="none" w:sz="0" w:space="0" w:color="auto"/>
            <w:left w:val="none" w:sz="0" w:space="0" w:color="auto"/>
            <w:bottom w:val="none" w:sz="0" w:space="0" w:color="auto"/>
            <w:right w:val="none" w:sz="0" w:space="0" w:color="auto"/>
          </w:divBdr>
        </w:div>
      </w:divsChild>
    </w:div>
    <w:div w:id="1765682991">
      <w:bodyDiv w:val="1"/>
      <w:marLeft w:val="0"/>
      <w:marRight w:val="0"/>
      <w:marTop w:val="0"/>
      <w:marBottom w:val="0"/>
      <w:divBdr>
        <w:top w:val="none" w:sz="0" w:space="0" w:color="auto"/>
        <w:left w:val="none" w:sz="0" w:space="0" w:color="auto"/>
        <w:bottom w:val="none" w:sz="0" w:space="0" w:color="auto"/>
        <w:right w:val="none" w:sz="0" w:space="0" w:color="auto"/>
      </w:divBdr>
    </w:div>
    <w:div w:id="1780026997">
      <w:bodyDiv w:val="1"/>
      <w:marLeft w:val="0"/>
      <w:marRight w:val="0"/>
      <w:marTop w:val="0"/>
      <w:marBottom w:val="0"/>
      <w:divBdr>
        <w:top w:val="none" w:sz="0" w:space="0" w:color="auto"/>
        <w:left w:val="none" w:sz="0" w:space="0" w:color="auto"/>
        <w:bottom w:val="none" w:sz="0" w:space="0" w:color="auto"/>
        <w:right w:val="none" w:sz="0" w:space="0" w:color="auto"/>
      </w:divBdr>
    </w:div>
    <w:div w:id="1782260272">
      <w:bodyDiv w:val="1"/>
      <w:marLeft w:val="0"/>
      <w:marRight w:val="0"/>
      <w:marTop w:val="0"/>
      <w:marBottom w:val="0"/>
      <w:divBdr>
        <w:top w:val="none" w:sz="0" w:space="0" w:color="auto"/>
        <w:left w:val="none" w:sz="0" w:space="0" w:color="auto"/>
        <w:bottom w:val="none" w:sz="0" w:space="0" w:color="auto"/>
        <w:right w:val="none" w:sz="0" w:space="0" w:color="auto"/>
      </w:divBdr>
      <w:divsChild>
        <w:div w:id="177431682">
          <w:marLeft w:val="547"/>
          <w:marRight w:val="0"/>
          <w:marTop w:val="96"/>
          <w:marBottom w:val="0"/>
          <w:divBdr>
            <w:top w:val="none" w:sz="0" w:space="0" w:color="auto"/>
            <w:left w:val="none" w:sz="0" w:space="0" w:color="auto"/>
            <w:bottom w:val="none" w:sz="0" w:space="0" w:color="auto"/>
            <w:right w:val="none" w:sz="0" w:space="0" w:color="auto"/>
          </w:divBdr>
        </w:div>
        <w:div w:id="465050501">
          <w:marLeft w:val="547"/>
          <w:marRight w:val="0"/>
          <w:marTop w:val="96"/>
          <w:marBottom w:val="0"/>
          <w:divBdr>
            <w:top w:val="none" w:sz="0" w:space="0" w:color="auto"/>
            <w:left w:val="none" w:sz="0" w:space="0" w:color="auto"/>
            <w:bottom w:val="none" w:sz="0" w:space="0" w:color="auto"/>
            <w:right w:val="none" w:sz="0" w:space="0" w:color="auto"/>
          </w:divBdr>
        </w:div>
        <w:div w:id="1009061513">
          <w:marLeft w:val="547"/>
          <w:marRight w:val="0"/>
          <w:marTop w:val="96"/>
          <w:marBottom w:val="0"/>
          <w:divBdr>
            <w:top w:val="none" w:sz="0" w:space="0" w:color="auto"/>
            <w:left w:val="none" w:sz="0" w:space="0" w:color="auto"/>
            <w:bottom w:val="none" w:sz="0" w:space="0" w:color="auto"/>
            <w:right w:val="none" w:sz="0" w:space="0" w:color="auto"/>
          </w:divBdr>
        </w:div>
        <w:div w:id="1051424248">
          <w:marLeft w:val="547"/>
          <w:marRight w:val="0"/>
          <w:marTop w:val="96"/>
          <w:marBottom w:val="0"/>
          <w:divBdr>
            <w:top w:val="none" w:sz="0" w:space="0" w:color="auto"/>
            <w:left w:val="none" w:sz="0" w:space="0" w:color="auto"/>
            <w:bottom w:val="none" w:sz="0" w:space="0" w:color="auto"/>
            <w:right w:val="none" w:sz="0" w:space="0" w:color="auto"/>
          </w:divBdr>
        </w:div>
        <w:div w:id="1222449550">
          <w:marLeft w:val="547"/>
          <w:marRight w:val="0"/>
          <w:marTop w:val="96"/>
          <w:marBottom w:val="0"/>
          <w:divBdr>
            <w:top w:val="none" w:sz="0" w:space="0" w:color="auto"/>
            <w:left w:val="none" w:sz="0" w:space="0" w:color="auto"/>
            <w:bottom w:val="none" w:sz="0" w:space="0" w:color="auto"/>
            <w:right w:val="none" w:sz="0" w:space="0" w:color="auto"/>
          </w:divBdr>
        </w:div>
        <w:div w:id="1871650659">
          <w:marLeft w:val="547"/>
          <w:marRight w:val="0"/>
          <w:marTop w:val="96"/>
          <w:marBottom w:val="0"/>
          <w:divBdr>
            <w:top w:val="none" w:sz="0" w:space="0" w:color="auto"/>
            <w:left w:val="none" w:sz="0" w:space="0" w:color="auto"/>
            <w:bottom w:val="none" w:sz="0" w:space="0" w:color="auto"/>
            <w:right w:val="none" w:sz="0" w:space="0" w:color="auto"/>
          </w:divBdr>
        </w:div>
      </w:divsChild>
    </w:div>
    <w:div w:id="1821536864">
      <w:bodyDiv w:val="1"/>
      <w:marLeft w:val="0"/>
      <w:marRight w:val="0"/>
      <w:marTop w:val="0"/>
      <w:marBottom w:val="0"/>
      <w:divBdr>
        <w:top w:val="none" w:sz="0" w:space="0" w:color="auto"/>
        <w:left w:val="none" w:sz="0" w:space="0" w:color="auto"/>
        <w:bottom w:val="none" w:sz="0" w:space="0" w:color="auto"/>
        <w:right w:val="none" w:sz="0" w:space="0" w:color="auto"/>
      </w:divBdr>
      <w:divsChild>
        <w:div w:id="181624604">
          <w:marLeft w:val="0"/>
          <w:marRight w:val="0"/>
          <w:marTop w:val="0"/>
          <w:marBottom w:val="0"/>
          <w:divBdr>
            <w:top w:val="none" w:sz="0" w:space="0" w:color="auto"/>
            <w:left w:val="none" w:sz="0" w:space="0" w:color="auto"/>
            <w:bottom w:val="none" w:sz="0" w:space="0" w:color="auto"/>
            <w:right w:val="none" w:sz="0" w:space="0" w:color="auto"/>
          </w:divBdr>
          <w:divsChild>
            <w:div w:id="875002859">
              <w:marLeft w:val="0"/>
              <w:marRight w:val="0"/>
              <w:marTop w:val="0"/>
              <w:marBottom w:val="0"/>
              <w:divBdr>
                <w:top w:val="none" w:sz="0" w:space="0" w:color="auto"/>
                <w:left w:val="none" w:sz="0" w:space="0" w:color="auto"/>
                <w:bottom w:val="none" w:sz="0" w:space="0" w:color="auto"/>
                <w:right w:val="none" w:sz="0" w:space="0" w:color="auto"/>
              </w:divBdr>
              <w:divsChild>
                <w:div w:id="1021904060">
                  <w:marLeft w:val="0"/>
                  <w:marRight w:val="0"/>
                  <w:marTop w:val="0"/>
                  <w:marBottom w:val="0"/>
                  <w:divBdr>
                    <w:top w:val="none" w:sz="0" w:space="0" w:color="auto"/>
                    <w:left w:val="none" w:sz="0" w:space="0" w:color="auto"/>
                    <w:bottom w:val="none" w:sz="0" w:space="0" w:color="auto"/>
                    <w:right w:val="none" w:sz="0" w:space="0" w:color="auto"/>
                  </w:divBdr>
                  <w:divsChild>
                    <w:div w:id="1090397305">
                      <w:marLeft w:val="0"/>
                      <w:marRight w:val="0"/>
                      <w:marTop w:val="100"/>
                      <w:marBottom w:val="100"/>
                      <w:divBdr>
                        <w:top w:val="none" w:sz="0" w:space="0" w:color="auto"/>
                        <w:left w:val="none" w:sz="0" w:space="0" w:color="auto"/>
                        <w:bottom w:val="none" w:sz="0" w:space="0" w:color="auto"/>
                        <w:right w:val="none" w:sz="0" w:space="0" w:color="auto"/>
                      </w:divBdr>
                      <w:divsChild>
                        <w:div w:id="1113675050">
                          <w:marLeft w:val="0"/>
                          <w:marRight w:val="0"/>
                          <w:marTop w:val="0"/>
                          <w:marBottom w:val="0"/>
                          <w:divBdr>
                            <w:top w:val="single" w:sz="6" w:space="0" w:color="BBBBBB"/>
                            <w:left w:val="single" w:sz="6" w:space="0" w:color="BBBBBB"/>
                            <w:bottom w:val="single" w:sz="6" w:space="0" w:color="BBBBBB"/>
                            <w:right w:val="single" w:sz="6" w:space="0" w:color="BBBBBB"/>
                          </w:divBdr>
                          <w:divsChild>
                            <w:div w:id="1208103985">
                              <w:marLeft w:val="0"/>
                              <w:marRight w:val="0"/>
                              <w:marTop w:val="0"/>
                              <w:marBottom w:val="0"/>
                              <w:divBdr>
                                <w:top w:val="none" w:sz="0" w:space="0" w:color="auto"/>
                                <w:left w:val="none" w:sz="0" w:space="0" w:color="auto"/>
                                <w:bottom w:val="none" w:sz="0" w:space="0" w:color="auto"/>
                                <w:right w:val="none" w:sz="0" w:space="0" w:color="auto"/>
                              </w:divBdr>
                              <w:divsChild>
                                <w:div w:id="1515801270">
                                  <w:marLeft w:val="0"/>
                                  <w:marRight w:val="0"/>
                                  <w:marTop w:val="0"/>
                                  <w:marBottom w:val="0"/>
                                  <w:divBdr>
                                    <w:top w:val="none" w:sz="0" w:space="0" w:color="auto"/>
                                    <w:left w:val="none" w:sz="0" w:space="0" w:color="auto"/>
                                    <w:bottom w:val="none" w:sz="0" w:space="0" w:color="auto"/>
                                    <w:right w:val="none" w:sz="0" w:space="0" w:color="auto"/>
                                  </w:divBdr>
                                  <w:divsChild>
                                    <w:div w:id="842286124">
                                      <w:marLeft w:val="2475"/>
                                      <w:marRight w:val="0"/>
                                      <w:marTop w:val="0"/>
                                      <w:marBottom w:val="0"/>
                                      <w:divBdr>
                                        <w:top w:val="none" w:sz="0" w:space="0" w:color="auto"/>
                                        <w:left w:val="none" w:sz="0" w:space="0" w:color="auto"/>
                                        <w:bottom w:val="none" w:sz="0" w:space="0" w:color="auto"/>
                                        <w:right w:val="none" w:sz="0" w:space="0" w:color="auto"/>
                                      </w:divBdr>
                                      <w:divsChild>
                                        <w:div w:id="1992321543">
                                          <w:marLeft w:val="0"/>
                                          <w:marRight w:val="0"/>
                                          <w:marTop w:val="0"/>
                                          <w:marBottom w:val="0"/>
                                          <w:divBdr>
                                            <w:top w:val="none" w:sz="0" w:space="0" w:color="auto"/>
                                            <w:left w:val="none" w:sz="0" w:space="0" w:color="auto"/>
                                            <w:bottom w:val="none" w:sz="0" w:space="0" w:color="auto"/>
                                            <w:right w:val="none" w:sz="0" w:space="0" w:color="auto"/>
                                          </w:divBdr>
                                          <w:divsChild>
                                            <w:div w:id="1518158028">
                                              <w:marLeft w:val="0"/>
                                              <w:marRight w:val="0"/>
                                              <w:marTop w:val="0"/>
                                              <w:marBottom w:val="0"/>
                                              <w:divBdr>
                                                <w:top w:val="none" w:sz="0" w:space="0" w:color="auto"/>
                                                <w:left w:val="none" w:sz="0" w:space="0" w:color="auto"/>
                                                <w:bottom w:val="none" w:sz="0" w:space="0" w:color="auto"/>
                                                <w:right w:val="none" w:sz="0" w:space="0" w:color="auto"/>
                                              </w:divBdr>
                                              <w:divsChild>
                                                <w:div w:id="181020864">
                                                  <w:marLeft w:val="0"/>
                                                  <w:marRight w:val="0"/>
                                                  <w:marTop w:val="0"/>
                                                  <w:marBottom w:val="0"/>
                                                  <w:divBdr>
                                                    <w:top w:val="none" w:sz="0" w:space="0" w:color="auto"/>
                                                    <w:left w:val="none" w:sz="0" w:space="0" w:color="auto"/>
                                                    <w:bottom w:val="none" w:sz="0" w:space="0" w:color="auto"/>
                                                    <w:right w:val="none" w:sz="0" w:space="0" w:color="auto"/>
                                                  </w:divBdr>
                                                  <w:divsChild>
                                                    <w:div w:id="1058094978">
                                                      <w:marLeft w:val="0"/>
                                                      <w:marRight w:val="0"/>
                                                      <w:marTop w:val="0"/>
                                                      <w:marBottom w:val="0"/>
                                                      <w:divBdr>
                                                        <w:top w:val="none" w:sz="0" w:space="0" w:color="auto"/>
                                                        <w:left w:val="none" w:sz="0" w:space="0" w:color="auto"/>
                                                        <w:bottom w:val="none" w:sz="0" w:space="0" w:color="auto"/>
                                                        <w:right w:val="none" w:sz="0" w:space="0" w:color="auto"/>
                                                      </w:divBdr>
                                                      <w:divsChild>
                                                        <w:div w:id="194082275">
                                                          <w:marLeft w:val="0"/>
                                                          <w:marRight w:val="0"/>
                                                          <w:marTop w:val="0"/>
                                                          <w:marBottom w:val="0"/>
                                                          <w:divBdr>
                                                            <w:top w:val="none" w:sz="0" w:space="0" w:color="auto"/>
                                                            <w:left w:val="none" w:sz="0" w:space="0" w:color="auto"/>
                                                            <w:bottom w:val="none" w:sz="0" w:space="0" w:color="auto"/>
                                                            <w:right w:val="none" w:sz="0" w:space="0" w:color="auto"/>
                                                          </w:divBdr>
                                                          <w:divsChild>
                                                            <w:div w:id="542788056">
                                                              <w:marLeft w:val="0"/>
                                                              <w:marRight w:val="0"/>
                                                              <w:marTop w:val="0"/>
                                                              <w:marBottom w:val="0"/>
                                                              <w:divBdr>
                                                                <w:top w:val="none" w:sz="0" w:space="0" w:color="auto"/>
                                                                <w:left w:val="none" w:sz="0" w:space="0" w:color="auto"/>
                                                                <w:bottom w:val="none" w:sz="0" w:space="0" w:color="auto"/>
                                                                <w:right w:val="none" w:sz="0" w:space="0" w:color="auto"/>
                                                              </w:divBdr>
                                                              <w:divsChild>
                                                                <w:div w:id="1891258301">
                                                                  <w:marLeft w:val="0"/>
                                                                  <w:marRight w:val="0"/>
                                                                  <w:marTop w:val="0"/>
                                                                  <w:marBottom w:val="0"/>
                                                                  <w:divBdr>
                                                                    <w:top w:val="none" w:sz="0" w:space="0" w:color="auto"/>
                                                                    <w:left w:val="none" w:sz="0" w:space="0" w:color="auto"/>
                                                                    <w:bottom w:val="none" w:sz="0" w:space="0" w:color="auto"/>
                                                                    <w:right w:val="none" w:sz="0" w:space="0" w:color="auto"/>
                                                                  </w:divBdr>
                                                                  <w:divsChild>
                                                                    <w:div w:id="749278289">
                                                                      <w:marLeft w:val="0"/>
                                                                      <w:marRight w:val="0"/>
                                                                      <w:marTop w:val="315"/>
                                                                      <w:marBottom w:val="0"/>
                                                                      <w:divBdr>
                                                                        <w:top w:val="none" w:sz="0" w:space="0" w:color="auto"/>
                                                                        <w:left w:val="none" w:sz="0" w:space="0" w:color="auto"/>
                                                                        <w:bottom w:val="none" w:sz="0" w:space="0" w:color="auto"/>
                                                                        <w:right w:val="none" w:sz="0" w:space="0" w:color="auto"/>
                                                                      </w:divBdr>
                                                                      <w:divsChild>
                                                                        <w:div w:id="1127118777">
                                                                          <w:marLeft w:val="0"/>
                                                                          <w:marRight w:val="0"/>
                                                                          <w:marTop w:val="0"/>
                                                                          <w:marBottom w:val="675"/>
                                                                          <w:divBdr>
                                                                            <w:top w:val="none" w:sz="0" w:space="0" w:color="auto"/>
                                                                            <w:left w:val="none" w:sz="0" w:space="0" w:color="auto"/>
                                                                            <w:bottom w:val="none" w:sz="0" w:space="0" w:color="auto"/>
                                                                            <w:right w:val="none" w:sz="0" w:space="0" w:color="auto"/>
                                                                          </w:divBdr>
                                                                          <w:divsChild>
                                                                            <w:div w:id="355545357">
                                                                              <w:marLeft w:val="0"/>
                                                                              <w:marRight w:val="0"/>
                                                                              <w:marTop w:val="300"/>
                                                                              <w:marBottom w:val="0"/>
                                                                              <w:divBdr>
                                                                                <w:top w:val="none" w:sz="0" w:space="0" w:color="auto"/>
                                                                                <w:left w:val="none" w:sz="0" w:space="0" w:color="auto"/>
                                                                                <w:bottom w:val="none" w:sz="0" w:space="0" w:color="auto"/>
                                                                                <w:right w:val="none" w:sz="0" w:space="0" w:color="auto"/>
                                                                              </w:divBdr>
                                                                              <w:divsChild>
                                                                                <w:div w:id="1505389456">
                                                                                  <w:marLeft w:val="0"/>
                                                                                  <w:marRight w:val="0"/>
                                                                                  <w:marTop w:val="0"/>
                                                                                  <w:marBottom w:val="0"/>
                                                                                  <w:divBdr>
                                                                                    <w:top w:val="none" w:sz="0" w:space="0" w:color="auto"/>
                                                                                    <w:left w:val="none" w:sz="0" w:space="0" w:color="auto"/>
                                                                                    <w:bottom w:val="none" w:sz="0" w:space="0" w:color="auto"/>
                                                                                    <w:right w:val="none" w:sz="0" w:space="0" w:color="auto"/>
                                                                                  </w:divBdr>
                                                                                  <w:divsChild>
                                                                                    <w:div w:id="189998645">
                                                                                      <w:marLeft w:val="-150"/>
                                                                                      <w:marRight w:val="0"/>
                                                                                      <w:marTop w:val="0"/>
                                                                                      <w:marBottom w:val="0"/>
                                                                                      <w:divBdr>
                                                                                        <w:top w:val="none" w:sz="0" w:space="0" w:color="auto"/>
                                                                                        <w:left w:val="none" w:sz="0" w:space="0" w:color="auto"/>
                                                                                        <w:bottom w:val="none" w:sz="0" w:space="0" w:color="auto"/>
                                                                                        <w:right w:val="none" w:sz="0" w:space="0" w:color="auto"/>
                                                                                      </w:divBdr>
                                                                                      <w:divsChild>
                                                                                        <w:div w:id="576283795">
                                                                                          <w:marLeft w:val="0"/>
                                                                                          <w:marRight w:val="0"/>
                                                                                          <w:marTop w:val="0"/>
                                                                                          <w:marBottom w:val="0"/>
                                                                                          <w:divBdr>
                                                                                            <w:top w:val="none" w:sz="0" w:space="0" w:color="auto"/>
                                                                                            <w:left w:val="none" w:sz="0" w:space="0" w:color="auto"/>
                                                                                            <w:bottom w:val="none" w:sz="0" w:space="0" w:color="auto"/>
                                                                                            <w:right w:val="none" w:sz="0" w:space="0" w:color="auto"/>
                                                                                          </w:divBdr>
                                                                                          <w:divsChild>
                                                                                            <w:div w:id="930814438">
                                                                                              <w:marLeft w:val="180"/>
                                                                                              <w:marRight w:val="0"/>
                                                                                              <w:marTop w:val="0"/>
                                                                                              <w:marBottom w:val="0"/>
                                                                                              <w:divBdr>
                                                                                                <w:top w:val="none" w:sz="0" w:space="0" w:color="auto"/>
                                                                                                <w:left w:val="none" w:sz="0" w:space="0" w:color="auto"/>
                                                                                                <w:bottom w:val="none" w:sz="0" w:space="0" w:color="auto"/>
                                                                                                <w:right w:val="none" w:sz="0" w:space="0" w:color="auto"/>
                                                                                              </w:divBdr>
                                                                                              <w:divsChild>
                                                                                                <w:div w:id="831415141">
                                                                                                  <w:marLeft w:val="0"/>
                                                                                                  <w:marRight w:val="0"/>
                                                                                                  <w:marTop w:val="0"/>
                                                                                                  <w:marBottom w:val="0"/>
                                                                                                  <w:divBdr>
                                                                                                    <w:top w:val="none" w:sz="0" w:space="0" w:color="auto"/>
                                                                                                    <w:left w:val="none" w:sz="0" w:space="0" w:color="auto"/>
                                                                                                    <w:bottom w:val="none" w:sz="0" w:space="0" w:color="auto"/>
                                                                                                    <w:right w:val="none" w:sz="0" w:space="0" w:color="auto"/>
                                                                                                  </w:divBdr>
                                                                                                  <w:divsChild>
                                                                                                    <w:div w:id="98372799">
                                                                                                      <w:marLeft w:val="0"/>
                                                                                                      <w:marRight w:val="0"/>
                                                                                                      <w:marTop w:val="0"/>
                                                                                                      <w:marBottom w:val="0"/>
                                                                                                      <w:divBdr>
                                                                                                        <w:top w:val="none" w:sz="0" w:space="0" w:color="auto"/>
                                                                                                        <w:left w:val="none" w:sz="0" w:space="0" w:color="auto"/>
                                                                                                        <w:bottom w:val="none" w:sz="0" w:space="0" w:color="auto"/>
                                                                                                        <w:right w:val="none" w:sz="0" w:space="0" w:color="auto"/>
                                                                                                      </w:divBdr>
                                                                                                      <w:divsChild>
                                                                                                        <w:div w:id="167406606">
                                                                                                          <w:marLeft w:val="0"/>
                                                                                                          <w:marRight w:val="0"/>
                                                                                                          <w:marTop w:val="0"/>
                                                                                                          <w:marBottom w:val="0"/>
                                                                                                          <w:divBdr>
                                                                                                            <w:top w:val="none" w:sz="0" w:space="0" w:color="auto"/>
                                                                                                            <w:left w:val="none" w:sz="0" w:space="0" w:color="auto"/>
                                                                                                            <w:bottom w:val="none" w:sz="0" w:space="0" w:color="auto"/>
                                                                                                            <w:right w:val="none" w:sz="0" w:space="0" w:color="auto"/>
                                                                                                          </w:divBdr>
                                                                                                        </w:div>
                                                                                                      </w:divsChild>
                                                                                                    </w:div>
                                                                                                    <w:div w:id="342319973">
                                                                                                      <w:marLeft w:val="0"/>
                                                                                                      <w:marRight w:val="0"/>
                                                                                                      <w:marTop w:val="0"/>
                                                                                                      <w:marBottom w:val="0"/>
                                                                                                      <w:divBdr>
                                                                                                        <w:top w:val="none" w:sz="0" w:space="0" w:color="auto"/>
                                                                                                        <w:left w:val="none" w:sz="0" w:space="0" w:color="auto"/>
                                                                                                        <w:bottom w:val="none" w:sz="0" w:space="0" w:color="auto"/>
                                                                                                        <w:right w:val="none" w:sz="0" w:space="0" w:color="auto"/>
                                                                                                      </w:divBdr>
                                                                                                      <w:divsChild>
                                                                                                        <w:div w:id="1704164238">
                                                                                                          <w:marLeft w:val="0"/>
                                                                                                          <w:marRight w:val="0"/>
                                                                                                          <w:marTop w:val="0"/>
                                                                                                          <w:marBottom w:val="0"/>
                                                                                                          <w:divBdr>
                                                                                                            <w:top w:val="none" w:sz="0" w:space="0" w:color="auto"/>
                                                                                                            <w:left w:val="none" w:sz="0" w:space="0" w:color="auto"/>
                                                                                                            <w:bottom w:val="none" w:sz="0" w:space="0" w:color="auto"/>
                                                                                                            <w:right w:val="none" w:sz="0" w:space="0" w:color="auto"/>
                                                                                                          </w:divBdr>
                                                                                                        </w:div>
                                                                                                      </w:divsChild>
                                                                                                    </w:div>
                                                                                                    <w:div w:id="521867007">
                                                                                                      <w:marLeft w:val="0"/>
                                                                                                      <w:marRight w:val="0"/>
                                                                                                      <w:marTop w:val="0"/>
                                                                                                      <w:marBottom w:val="0"/>
                                                                                                      <w:divBdr>
                                                                                                        <w:top w:val="none" w:sz="0" w:space="0" w:color="auto"/>
                                                                                                        <w:left w:val="none" w:sz="0" w:space="0" w:color="auto"/>
                                                                                                        <w:bottom w:val="none" w:sz="0" w:space="0" w:color="auto"/>
                                                                                                        <w:right w:val="none" w:sz="0" w:space="0" w:color="auto"/>
                                                                                                      </w:divBdr>
                                                                                                      <w:divsChild>
                                                                                                        <w:div w:id="587810391">
                                                                                                          <w:marLeft w:val="0"/>
                                                                                                          <w:marRight w:val="0"/>
                                                                                                          <w:marTop w:val="0"/>
                                                                                                          <w:marBottom w:val="0"/>
                                                                                                          <w:divBdr>
                                                                                                            <w:top w:val="none" w:sz="0" w:space="0" w:color="auto"/>
                                                                                                            <w:left w:val="none" w:sz="0" w:space="0" w:color="auto"/>
                                                                                                            <w:bottom w:val="none" w:sz="0" w:space="0" w:color="auto"/>
                                                                                                            <w:right w:val="none" w:sz="0" w:space="0" w:color="auto"/>
                                                                                                          </w:divBdr>
                                                                                                        </w:div>
                                                                                                      </w:divsChild>
                                                                                                    </w:div>
                                                                                                    <w:div w:id="1989280696">
                                                                                                      <w:marLeft w:val="0"/>
                                                                                                      <w:marRight w:val="0"/>
                                                                                                      <w:marTop w:val="0"/>
                                                                                                      <w:marBottom w:val="0"/>
                                                                                                      <w:divBdr>
                                                                                                        <w:top w:val="none" w:sz="0" w:space="0" w:color="auto"/>
                                                                                                        <w:left w:val="none" w:sz="0" w:space="0" w:color="auto"/>
                                                                                                        <w:bottom w:val="none" w:sz="0" w:space="0" w:color="auto"/>
                                                                                                        <w:right w:val="none" w:sz="0" w:space="0" w:color="auto"/>
                                                                                                      </w:divBdr>
                                                                                                      <w:divsChild>
                                                                                                        <w:div w:id="147402014">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sChild>
                                                                                        </w:div>
                                                                                      </w:divsChild>
                                                                                    </w:div>
                                                                                  </w:divsChild>
                                                                                </w:div>
                                                                              </w:divsChild>
                                                                            </w:div>
                                                                          </w:divsChild>
                                                                        </w:div>
                                                                      </w:divsChild>
                                                                    </w:div>
                                                                  </w:divsChild>
                                                                </w:div>
                                                              </w:divsChild>
                                                            </w:div>
                                                          </w:divsChild>
                                                        </w:div>
                                                      </w:divsChild>
                                                    </w:div>
                                                  </w:divsChild>
                                                </w:div>
                                              </w:divsChild>
                                            </w:div>
                                          </w:divsChild>
                                        </w:div>
                                      </w:divsChild>
                                    </w:div>
                                  </w:divsChild>
                                </w:div>
                              </w:divsChild>
                            </w:div>
                          </w:divsChild>
                        </w:div>
                      </w:divsChild>
                    </w:div>
                  </w:divsChild>
                </w:div>
              </w:divsChild>
            </w:div>
          </w:divsChild>
        </w:div>
      </w:divsChild>
    </w:div>
    <w:div w:id="1845588473">
      <w:bodyDiv w:val="1"/>
      <w:marLeft w:val="0"/>
      <w:marRight w:val="0"/>
      <w:marTop w:val="0"/>
      <w:marBottom w:val="0"/>
      <w:divBdr>
        <w:top w:val="none" w:sz="0" w:space="0" w:color="auto"/>
        <w:left w:val="none" w:sz="0" w:space="0" w:color="auto"/>
        <w:bottom w:val="none" w:sz="0" w:space="0" w:color="auto"/>
        <w:right w:val="none" w:sz="0" w:space="0" w:color="auto"/>
      </w:divBdr>
      <w:divsChild>
        <w:div w:id="58869208">
          <w:marLeft w:val="547"/>
          <w:marRight w:val="0"/>
          <w:marTop w:val="96"/>
          <w:marBottom w:val="0"/>
          <w:divBdr>
            <w:top w:val="none" w:sz="0" w:space="0" w:color="auto"/>
            <w:left w:val="none" w:sz="0" w:space="0" w:color="auto"/>
            <w:bottom w:val="none" w:sz="0" w:space="0" w:color="auto"/>
            <w:right w:val="none" w:sz="0" w:space="0" w:color="auto"/>
          </w:divBdr>
        </w:div>
        <w:div w:id="1152869112">
          <w:marLeft w:val="547"/>
          <w:marRight w:val="0"/>
          <w:marTop w:val="96"/>
          <w:marBottom w:val="0"/>
          <w:divBdr>
            <w:top w:val="none" w:sz="0" w:space="0" w:color="auto"/>
            <w:left w:val="none" w:sz="0" w:space="0" w:color="auto"/>
            <w:bottom w:val="none" w:sz="0" w:space="0" w:color="auto"/>
            <w:right w:val="none" w:sz="0" w:space="0" w:color="auto"/>
          </w:divBdr>
        </w:div>
        <w:div w:id="1441025185">
          <w:marLeft w:val="547"/>
          <w:marRight w:val="0"/>
          <w:marTop w:val="96"/>
          <w:marBottom w:val="0"/>
          <w:divBdr>
            <w:top w:val="none" w:sz="0" w:space="0" w:color="auto"/>
            <w:left w:val="none" w:sz="0" w:space="0" w:color="auto"/>
            <w:bottom w:val="none" w:sz="0" w:space="0" w:color="auto"/>
            <w:right w:val="none" w:sz="0" w:space="0" w:color="auto"/>
          </w:divBdr>
        </w:div>
        <w:div w:id="1882473443">
          <w:marLeft w:val="547"/>
          <w:marRight w:val="0"/>
          <w:marTop w:val="96"/>
          <w:marBottom w:val="0"/>
          <w:divBdr>
            <w:top w:val="none" w:sz="0" w:space="0" w:color="auto"/>
            <w:left w:val="none" w:sz="0" w:space="0" w:color="auto"/>
            <w:bottom w:val="none" w:sz="0" w:space="0" w:color="auto"/>
            <w:right w:val="none" w:sz="0" w:space="0" w:color="auto"/>
          </w:divBdr>
        </w:div>
        <w:div w:id="2063019421">
          <w:marLeft w:val="547"/>
          <w:marRight w:val="0"/>
          <w:marTop w:val="96"/>
          <w:marBottom w:val="0"/>
          <w:divBdr>
            <w:top w:val="none" w:sz="0" w:space="0" w:color="auto"/>
            <w:left w:val="none" w:sz="0" w:space="0" w:color="auto"/>
            <w:bottom w:val="none" w:sz="0" w:space="0" w:color="auto"/>
            <w:right w:val="none" w:sz="0" w:space="0" w:color="auto"/>
          </w:divBdr>
        </w:div>
      </w:divsChild>
    </w:div>
    <w:div w:id="1851486127">
      <w:bodyDiv w:val="1"/>
      <w:marLeft w:val="0"/>
      <w:marRight w:val="0"/>
      <w:marTop w:val="0"/>
      <w:marBottom w:val="0"/>
      <w:divBdr>
        <w:top w:val="none" w:sz="0" w:space="0" w:color="auto"/>
        <w:left w:val="none" w:sz="0" w:space="0" w:color="auto"/>
        <w:bottom w:val="none" w:sz="0" w:space="0" w:color="auto"/>
        <w:right w:val="none" w:sz="0" w:space="0" w:color="auto"/>
      </w:divBdr>
    </w:div>
    <w:div w:id="1925335735">
      <w:bodyDiv w:val="1"/>
      <w:marLeft w:val="0"/>
      <w:marRight w:val="0"/>
      <w:marTop w:val="0"/>
      <w:marBottom w:val="0"/>
      <w:divBdr>
        <w:top w:val="none" w:sz="0" w:space="0" w:color="auto"/>
        <w:left w:val="none" w:sz="0" w:space="0" w:color="auto"/>
        <w:bottom w:val="none" w:sz="0" w:space="0" w:color="auto"/>
        <w:right w:val="none" w:sz="0" w:space="0" w:color="auto"/>
      </w:divBdr>
    </w:div>
    <w:div w:id="2056468950">
      <w:bodyDiv w:val="1"/>
      <w:marLeft w:val="0"/>
      <w:marRight w:val="0"/>
      <w:marTop w:val="0"/>
      <w:marBottom w:val="0"/>
      <w:divBdr>
        <w:top w:val="none" w:sz="0" w:space="0" w:color="auto"/>
        <w:left w:val="none" w:sz="0" w:space="0" w:color="auto"/>
        <w:bottom w:val="none" w:sz="0" w:space="0" w:color="auto"/>
        <w:right w:val="none" w:sz="0" w:space="0" w:color="auto"/>
      </w:divBdr>
    </w:div>
    <w:div w:id="2067991823">
      <w:bodyDiv w:val="1"/>
      <w:marLeft w:val="0"/>
      <w:marRight w:val="0"/>
      <w:marTop w:val="0"/>
      <w:marBottom w:val="0"/>
      <w:divBdr>
        <w:top w:val="none" w:sz="0" w:space="0" w:color="auto"/>
        <w:left w:val="none" w:sz="0" w:space="0" w:color="auto"/>
        <w:bottom w:val="none" w:sz="0" w:space="0" w:color="auto"/>
        <w:right w:val="none" w:sz="0" w:space="0" w:color="auto"/>
      </w:divBdr>
    </w:div>
    <w:div w:id="2101218801">
      <w:bodyDiv w:val="1"/>
      <w:marLeft w:val="0"/>
      <w:marRight w:val="0"/>
      <w:marTop w:val="0"/>
      <w:marBottom w:val="0"/>
      <w:divBdr>
        <w:top w:val="none" w:sz="0" w:space="0" w:color="auto"/>
        <w:left w:val="none" w:sz="0" w:space="0" w:color="auto"/>
        <w:bottom w:val="none" w:sz="0" w:space="0" w:color="auto"/>
        <w:right w:val="none" w:sz="0" w:space="0" w:color="auto"/>
      </w:divBdr>
    </w:div>
    <w:div w:id="2130706692">
      <w:bodyDiv w:val="1"/>
      <w:marLeft w:val="0"/>
      <w:marRight w:val="0"/>
      <w:marTop w:val="0"/>
      <w:marBottom w:val="0"/>
      <w:divBdr>
        <w:top w:val="none" w:sz="0" w:space="0" w:color="auto"/>
        <w:left w:val="none" w:sz="0" w:space="0" w:color="auto"/>
        <w:bottom w:val="none" w:sz="0" w:space="0" w:color="auto"/>
        <w:right w:val="none" w:sz="0" w:space="0" w:color="auto"/>
      </w:divBdr>
      <w:divsChild>
        <w:div w:id="359405326">
          <w:marLeft w:val="547"/>
          <w:marRight w:val="0"/>
          <w:marTop w:val="96"/>
          <w:marBottom w:val="0"/>
          <w:divBdr>
            <w:top w:val="none" w:sz="0" w:space="0" w:color="auto"/>
            <w:left w:val="none" w:sz="0" w:space="0" w:color="auto"/>
            <w:bottom w:val="none" w:sz="0" w:space="0" w:color="auto"/>
            <w:right w:val="none" w:sz="0" w:space="0" w:color="auto"/>
          </w:divBdr>
        </w:div>
        <w:div w:id="1001851313">
          <w:marLeft w:val="547"/>
          <w:marRight w:val="0"/>
          <w:marTop w:val="96"/>
          <w:marBottom w:val="0"/>
          <w:divBdr>
            <w:top w:val="none" w:sz="0" w:space="0" w:color="auto"/>
            <w:left w:val="none" w:sz="0" w:space="0" w:color="auto"/>
            <w:bottom w:val="none" w:sz="0" w:space="0" w:color="auto"/>
            <w:right w:val="none" w:sz="0" w:space="0" w:color="auto"/>
          </w:divBdr>
        </w:div>
        <w:div w:id="1161847985">
          <w:marLeft w:val="547"/>
          <w:marRight w:val="0"/>
          <w:marTop w:val="96"/>
          <w:marBottom w:val="0"/>
          <w:divBdr>
            <w:top w:val="none" w:sz="0" w:space="0" w:color="auto"/>
            <w:left w:val="none" w:sz="0" w:space="0" w:color="auto"/>
            <w:bottom w:val="none" w:sz="0" w:space="0" w:color="auto"/>
            <w:right w:val="none" w:sz="0" w:space="0" w:color="auto"/>
          </w:divBdr>
        </w:div>
        <w:div w:id="1212033060">
          <w:marLeft w:val="547"/>
          <w:marRight w:val="0"/>
          <w:marTop w:val="96"/>
          <w:marBottom w:val="0"/>
          <w:divBdr>
            <w:top w:val="none" w:sz="0" w:space="0" w:color="auto"/>
            <w:left w:val="none" w:sz="0" w:space="0" w:color="auto"/>
            <w:bottom w:val="none" w:sz="0" w:space="0" w:color="auto"/>
            <w:right w:val="none" w:sz="0" w:space="0" w:color="auto"/>
          </w:divBdr>
        </w:div>
        <w:div w:id="1289748909">
          <w:marLeft w:val="547"/>
          <w:marRight w:val="0"/>
          <w:marTop w:val="96"/>
          <w:marBottom w:val="0"/>
          <w:divBdr>
            <w:top w:val="none" w:sz="0" w:space="0" w:color="auto"/>
            <w:left w:val="none" w:sz="0" w:space="0" w:color="auto"/>
            <w:bottom w:val="none" w:sz="0" w:space="0" w:color="auto"/>
            <w:right w:val="none" w:sz="0" w:space="0" w:color="auto"/>
          </w:divBdr>
        </w:div>
        <w:div w:id="1966498880">
          <w:marLeft w:val="547"/>
          <w:marRight w:val="0"/>
          <w:marTop w:val="96"/>
          <w:marBottom w:val="0"/>
          <w:divBdr>
            <w:top w:val="none" w:sz="0" w:space="0" w:color="auto"/>
            <w:left w:val="none" w:sz="0" w:space="0" w:color="auto"/>
            <w:bottom w:val="none" w:sz="0" w:space="0" w:color="auto"/>
            <w:right w:val="none" w:sz="0" w:space="0" w:color="auto"/>
          </w:divBdr>
        </w:div>
      </w:divsChild>
    </w:div>
    <w:div w:id="2134252134">
      <w:bodyDiv w:val="1"/>
      <w:marLeft w:val="0"/>
      <w:marRight w:val="0"/>
      <w:marTop w:val="0"/>
      <w:marBottom w:val="0"/>
      <w:divBdr>
        <w:top w:val="none" w:sz="0" w:space="0" w:color="auto"/>
        <w:left w:val="none" w:sz="0" w:space="0" w:color="auto"/>
        <w:bottom w:val="none" w:sz="0" w:space="0" w:color="auto"/>
        <w:right w:val="none" w:sz="0" w:space="0" w:color="auto"/>
      </w:divBdr>
      <w:divsChild>
        <w:div w:id="823401160">
          <w:marLeft w:val="547"/>
          <w:marRight w:val="0"/>
          <w:marTop w:val="91"/>
          <w:marBottom w:val="0"/>
          <w:divBdr>
            <w:top w:val="none" w:sz="0" w:space="0" w:color="auto"/>
            <w:left w:val="none" w:sz="0" w:space="0" w:color="auto"/>
            <w:bottom w:val="none" w:sz="0" w:space="0" w:color="auto"/>
            <w:right w:val="none" w:sz="0" w:space="0" w:color="auto"/>
          </w:divBdr>
        </w:div>
      </w:divsChild>
    </w:div>
  </w:divs>
  <w:optimizeForBrowser/>
</w:webSettings>
</file>

<file path=word/_rels/document.xml.rels><?xml version="1.0" encoding="UTF-8" standalone="yes"?>
<Relationships xmlns="http://schemas.openxmlformats.org/package/2006/relationships"><Relationship Id="rId117" Type="http://schemas.openxmlformats.org/officeDocument/2006/relationships/hyperlink" Target="https://www.gov.uk/government/publications/generative-ai-product-safety-standards" TargetMode="External"/><Relationship Id="rId21" Type="http://schemas.openxmlformats.org/officeDocument/2006/relationships/hyperlink" Target="https://www.gov.uk/government/publications/keeping-children-safe-in-education--2" TargetMode="External"/><Relationship Id="rId42" Type="http://schemas.openxmlformats.org/officeDocument/2006/relationships/hyperlink" Target="mailto:lgrace@moorthorpe.wakefield.sch.uk" TargetMode="External"/><Relationship Id="rId63" Type="http://schemas.openxmlformats.org/officeDocument/2006/relationships/hyperlink" Target="Bereavement%20and%20loss%20Policy%202026%2027.docx" TargetMode="External"/><Relationship Id="rId84" Type="http://schemas.openxmlformats.org/officeDocument/2006/relationships/hyperlink" Target="https://www.wakefield.gov.uk/schools-and-education/education/education-welfare-service/elective-home-education-ehe/" TargetMode="External"/><Relationship Id="rId138" Type="http://schemas.openxmlformats.org/officeDocument/2006/relationships/hyperlink" Target="Complaints-Policy%202026%202027.docx" TargetMode="External"/><Relationship Id="rId159" Type="http://schemas.openxmlformats.org/officeDocument/2006/relationships/hyperlink" Target="https://www.wakefieldfamiliestogether.co.uk/" TargetMode="External"/><Relationship Id="rId170" Type="http://schemas.openxmlformats.org/officeDocument/2006/relationships/hyperlink" Target="https://westyorkscp.trixonline.co.uk/" TargetMode="External"/><Relationship Id="rId191" Type="http://schemas.openxmlformats.org/officeDocument/2006/relationships/hyperlink" Target="https://wakefield.mylocaloffer.org/" TargetMode="External"/><Relationship Id="rId205" Type="http://schemas.openxmlformats.org/officeDocument/2006/relationships/hyperlink" Target="https://saferinternet.org.uk/professionals-online-safety-helpline" TargetMode="External"/><Relationship Id="rId107" Type="http://schemas.openxmlformats.org/officeDocument/2006/relationships/hyperlink" Target="https://www.wakefield.gov.uk/children-and-families/safeguarding/accommodation-for-homeless-1617-year-olds/" TargetMode="External"/><Relationship Id="rId11" Type="http://schemas.openxmlformats.org/officeDocument/2006/relationships/footnotes" Target="footnotes.xml"/><Relationship Id="rId32" Type="http://schemas.openxmlformats.org/officeDocument/2006/relationships/hyperlink" Target="mailto:fgrainger@moorthorpe.wakefield.sch.uk" TargetMode="External"/><Relationship Id="rId53" Type="http://schemas.openxmlformats.org/officeDocument/2006/relationships/hyperlink" Target="https://www.saferrecruitmentconsortium.org/" TargetMode="External"/><Relationship Id="rId74" Type="http://schemas.openxmlformats.org/officeDocument/2006/relationships/hyperlink" Target="https://www.gov.uk/government/publications/searching-screening-and-confiscation" TargetMode="External"/><Relationship Id="rId128" Type="http://schemas.openxmlformats.org/officeDocument/2006/relationships/hyperlink" Target="https://www.gov.uk/guidance/meeting-digital-and-technology-standards-in-schools-and-colleges" TargetMode="External"/><Relationship Id="rId149" Type="http://schemas.openxmlformats.org/officeDocument/2006/relationships/hyperlink" Target="Relational%20behaviour%20approach%20policy%20Nov%2025.docx" TargetMode="External"/><Relationship Id="rId5" Type="http://schemas.openxmlformats.org/officeDocument/2006/relationships/customXml" Target="../customXml/item5.xml"/><Relationship Id="rId95" Type="http://schemas.openxmlformats.org/officeDocument/2006/relationships/hyperlink" Target="https://www.wakefield.gov.uk/our-people-and-communities/protecting-our-communities/domestic-abuse/" TargetMode="External"/><Relationship Id="rId160" Type="http://schemas.openxmlformats.org/officeDocument/2006/relationships/hyperlink" Target="https://westyorkscp.trixonline.co.uk/" TargetMode="External"/><Relationship Id="rId181" Type="http://schemas.openxmlformats.org/officeDocument/2006/relationships/hyperlink" Target="https://www.southwestyorkshire.nhs.uk/services/camhs-wakefield/" TargetMode="External"/><Relationship Id="rId22" Type="http://schemas.openxmlformats.org/officeDocument/2006/relationships/hyperlink" Target="https://www.gov.uk/government/publications/prevent-duty-guidance" TargetMode="External"/><Relationship Id="rId43" Type="http://schemas.openxmlformats.org/officeDocument/2006/relationships/hyperlink" Target="mailto:sfield@moorthorpe.wakefield.sch.uk" TargetMode="External"/><Relationship Id="rId64" Type="http://schemas.openxmlformats.org/officeDocument/2006/relationships/hyperlink" Target="https://westyorkscp.trixonline.co.uk/" TargetMode="External"/><Relationship Id="rId118" Type="http://schemas.openxmlformats.org/officeDocument/2006/relationships/hyperlink" Target="https://saferinternet.org.uk/professionals-online-safety-helpline" TargetMode="External"/><Relationship Id="rId139" Type="http://schemas.openxmlformats.org/officeDocument/2006/relationships/hyperlink" Target="https://www.farrer.co.uk/news-and-insights/developing-and-implementing-a-low-level-concerns-policy-a-guide-for-organisations-which-work-with-children2/" TargetMode="External"/><Relationship Id="rId85" Type="http://schemas.openxmlformats.org/officeDocument/2006/relationships/hyperlink" Target="https://www.wakefield.gov.uk/schools-and-education/education/education-welfare-service/children-missing-education/" TargetMode="External"/><Relationship Id="rId150" Type="http://schemas.openxmlformats.org/officeDocument/2006/relationships/hyperlink" Target="../../2025-2026/Policies/Intimate-care-policy-Sept%202025.docx" TargetMode="External"/><Relationship Id="rId171" Type="http://schemas.openxmlformats.org/officeDocument/2006/relationships/hyperlink" Target="https://www.wakefieldfamiliestogether.co.uk/" TargetMode="External"/><Relationship Id="rId192" Type="http://schemas.openxmlformats.org/officeDocument/2006/relationships/hyperlink" Target="https://learning.nspcc.org.uk/services/speak-out-stay-safe" TargetMode="External"/><Relationship Id="rId206" Type="http://schemas.openxmlformats.org/officeDocument/2006/relationships/hyperlink" Target="https://www.ncdv.org.uk/" TargetMode="External"/><Relationship Id="rId12" Type="http://schemas.openxmlformats.org/officeDocument/2006/relationships/endnotes" Target="endnotes.xml"/><Relationship Id="rId33" Type="http://schemas.openxmlformats.org/officeDocument/2006/relationships/hyperlink" Target="mailto:jbeardsmore@moorthorpe.wakefield.sch.uk" TargetMode="External"/><Relationship Id="rId108" Type="http://schemas.openxmlformats.org/officeDocument/2006/relationships/hyperlink" Target="https://www.turning-point.co.uk/" TargetMode="External"/><Relationship Id="rId129" Type="http://schemas.openxmlformats.org/officeDocument/2006/relationships/hyperlink" Target="https://swgfl.org.uk/resources/filtering-and-monitoring/" TargetMode="External"/><Relationship Id="rId54" Type="http://schemas.openxmlformats.org/officeDocument/2006/relationships/hyperlink" Target="https://wakefield.mylocaloffer.org/" TargetMode="External"/><Relationship Id="rId75" Type="http://schemas.openxmlformats.org/officeDocument/2006/relationships/hyperlink" Target="https://www.southwestyorkshire.nhs.uk/services/forensic-child-and-adolescent-mental-health-services-camhs/" TargetMode="External"/><Relationship Id="rId96" Type="http://schemas.openxmlformats.org/officeDocument/2006/relationships/hyperlink" Target="https://www.ncdv.org.uk/" TargetMode="External"/><Relationship Id="rId140" Type="http://schemas.openxmlformats.org/officeDocument/2006/relationships/hyperlink" Target="https://www.saferrecruitmentconsortium.org/" TargetMode="External"/><Relationship Id="rId161" Type="http://schemas.openxmlformats.org/officeDocument/2006/relationships/hyperlink" Target="https://www.wakefieldscp.org.uk/resources/neglect/" TargetMode="External"/><Relationship Id="rId182" Type="http://schemas.openxmlformats.org/officeDocument/2006/relationships/hyperlink" Target="https://www.compass-uk.org/services/wakefield-children-and-young-peoples-emotional-health-and-wellbeing-service/" TargetMode="External"/><Relationship Id="rId6" Type="http://schemas.openxmlformats.org/officeDocument/2006/relationships/customXml" Target="../customXml/item6.xml"/><Relationship Id="rId23" Type="http://schemas.openxmlformats.org/officeDocument/2006/relationships/hyperlink" Target="https://www.gov.uk/government/publications/protecting-children-from-radicalisation-the-prevent-duty" TargetMode="External"/><Relationship Id="rId119" Type="http://schemas.openxmlformats.org/officeDocument/2006/relationships/hyperlink" Target="2026-27%20Acceptable_Use_Policy.doc" TargetMode="External"/><Relationship Id="rId44" Type="http://schemas.openxmlformats.org/officeDocument/2006/relationships/hyperlink" Target="mailto:fgrainger@moorthorpe.wakefield.sch.uk" TargetMode="External"/><Relationship Id="rId65" Type="http://schemas.openxmlformats.org/officeDocument/2006/relationships/hyperlink" Target="https://npcc.police.uk/documents/Children%20and%20Young%20people/When%20to%20call%20the%20police%20guidance%20for%20schools%20and%20colleges.pdf" TargetMode="External"/><Relationship Id="rId86" Type="http://schemas.openxmlformats.org/officeDocument/2006/relationships/hyperlink" Target="https://www.gov.uk/government/publications/working-together-to-improve-school-attendance" TargetMode="External"/><Relationship Id="rId130" Type="http://schemas.openxmlformats.org/officeDocument/2006/relationships/hyperlink" Target="https://d1xsi6mgo67kia.cloudfront.net/uploads/2023/07/Questions-for-Governors-and-Trustees.pdf" TargetMode="External"/><Relationship Id="rId151" Type="http://schemas.openxmlformats.org/officeDocument/2006/relationships/hyperlink" Target="https://www.gov.uk/government/publications/supporting-pupils-at-school-with-medical-conditions--3" TargetMode="External"/><Relationship Id="rId172" Type="http://schemas.openxmlformats.org/officeDocument/2006/relationships/hyperlink" Target="https://www.wakefieldfamiliestogether.co.uk/community-support/family-hubs/" TargetMode="External"/><Relationship Id="rId193" Type="http://schemas.openxmlformats.org/officeDocument/2006/relationships/hyperlink" Target="mailto:ellie.kirk@nspcc.org.uk" TargetMode="External"/><Relationship Id="rId207" Type="http://schemas.openxmlformats.org/officeDocument/2006/relationships/hyperlink" Target="https://raptor.my.site.com/CPOMS/s/" TargetMode="External"/><Relationship Id="rId13" Type="http://schemas.openxmlformats.org/officeDocument/2006/relationships/image" Target="media/image1.png"/><Relationship Id="rId109" Type="http://schemas.openxmlformats.org/officeDocument/2006/relationships/hyperlink" Target="https://www.talktofrank.com/" TargetMode="External"/><Relationship Id="rId34" Type="http://schemas.openxmlformats.org/officeDocument/2006/relationships/hyperlink" Target="mailto:dgordon@moorthorpe.wakefield.sch.uk" TargetMode="External"/><Relationship Id="rId55" Type="http://schemas.openxmlformats.org/officeDocument/2006/relationships/hyperlink" Target="https://www.gov.uk/government/publications/supporting-pupils-at-school-with-medical-conditions--3" TargetMode="External"/><Relationship Id="rId76" Type="http://schemas.openxmlformats.org/officeDocument/2006/relationships/hyperlink" Target="file:///\\MP-Server\StaffHome\dbirdsall\My%20Documents\Moorthorpe\2025-2026\Policies\Relational%20behaviour%20approach%20policy%20Nov%2024.docx" TargetMode="External"/><Relationship Id="rId97" Type="http://schemas.openxmlformats.org/officeDocument/2006/relationships/hyperlink" Target="https://www.safeguardingresourcehub.co.uk/The-Hideout" TargetMode="External"/><Relationship Id="rId120" Type="http://schemas.openxmlformats.org/officeDocument/2006/relationships/hyperlink" Target="https://360safe.org.uk/" TargetMode="External"/><Relationship Id="rId141" Type="http://schemas.openxmlformats.org/officeDocument/2006/relationships/hyperlink" Target="https://www.wakefieldscp.org.uk/schools-colleges/schools-colleges-settings-learning-development/" TargetMode="External"/><Relationship Id="rId7" Type="http://schemas.openxmlformats.org/officeDocument/2006/relationships/numbering" Target="numbering.xml"/><Relationship Id="rId162" Type="http://schemas.openxmlformats.org/officeDocument/2006/relationships/image" Target="media/image3.png"/><Relationship Id="rId183" Type="http://schemas.openxmlformats.org/officeDocument/2006/relationships/hyperlink" Target="https://www.riskandresilience.org.uk/" TargetMode="External"/><Relationship Id="rId24" Type="http://schemas.openxmlformats.org/officeDocument/2006/relationships/hyperlink" Target="https://www.gov.uk/government/publications/sharing-nudes-and-semi-nudes-advice-for-education-settings-working-with-children-and-young-people" TargetMode="External"/><Relationship Id="rId45" Type="http://schemas.openxmlformats.org/officeDocument/2006/relationships/hyperlink" Target="mailto:jbeardsmore@moorthorpe.wakefield.sch.uk" TargetMode="External"/><Relationship Id="rId66" Type="http://schemas.openxmlformats.org/officeDocument/2006/relationships/hyperlink" Target="file:///\\MP-Server\StaffHome\dbirdsall\My%20Documents\Moorthorpe\2026-2027\Safeguarding\Moorthorpe%20pupil_Safeguarding_Poster.docx" TargetMode="External"/><Relationship Id="rId87" Type="http://schemas.openxmlformats.org/officeDocument/2006/relationships/hyperlink" Target="https://www.childrenssociety.org.uk/information/professionals/resources/child-exploitation-language-guide" TargetMode="External"/><Relationship Id="rId110" Type="http://schemas.openxmlformats.org/officeDocument/2006/relationships/hyperlink" Target="https://www.gov.uk/government/publications/dealing-with-issues-relating-to-parental-responsibility" TargetMode="External"/><Relationship Id="rId131" Type="http://schemas.openxmlformats.org/officeDocument/2006/relationships/hyperlink" Target="https://saferinternet.org.uk/guide-and-resource/teachers-and-school-staff/appropriate-filtering-and-monitoring" TargetMode="External"/><Relationship Id="rId61" Type="http://schemas.openxmlformats.org/officeDocument/2006/relationships/hyperlink" Target="https://eur03.safelinks.protection.outlook.com/?url=https%3A%2F%2Fwww.samaritans.org%2Fhow-we-can-help%2Fschools%2Fstep-step%2Fstep-step-resources%2F&amp;data=05%7C01%7CVMaybin%40wakefield.gov.uk%7C97ae58e741ab4a0b85e908da7b70a4c8%7Cd76faab796b740c79b253d2fbd4ac1f1%7C0%7C0%7C637958020971860858%7CUnknown%7CTWFpbGZsb3d8eyJWIjoiMC4wLjAwMDAiLCJQIjoiV2luMzIiLCJBTiI6Ik1haWwiLCJXVCI6Mn0%3D%7C3000%7C%7C%7C&amp;sdata=cDHcLfHX327uFuYIA5JSrxyMk6p%2BAfeakxDVxdKWn8M%3D&amp;reserved=0" TargetMode="External"/><Relationship Id="rId82" Type="http://schemas.openxmlformats.org/officeDocument/2006/relationships/hyperlink" Target="https://www.wakefieldscp.org.uk/professionals/neglect-in-wakefield/" TargetMode="External"/><Relationship Id="rId152" Type="http://schemas.openxmlformats.org/officeDocument/2006/relationships/hyperlink" Target="https://learning.nspcc.org.uk/research-resources/schools/safeguarding-considerations-changing-rooms" TargetMode="External"/><Relationship Id="rId173" Type="http://schemas.openxmlformats.org/officeDocument/2006/relationships/hyperlink" Target="https://www.wakefieldfamiliestogether.co.uk/community-support/youth-hubs/" TargetMode="External"/><Relationship Id="rId194" Type="http://schemas.openxmlformats.org/officeDocument/2006/relationships/hyperlink" Target="https://www.wakefield.gov.uk/adult-social-care/carers/young-carers/" TargetMode="External"/><Relationship Id="rId199" Type="http://schemas.openxmlformats.org/officeDocument/2006/relationships/hyperlink" Target="https://www.nspcc.org.uk/keeping-children-safe/reporting-abuse/dedicated-helplines/" TargetMode="External"/><Relationship Id="rId203" Type="http://schemas.openxmlformats.org/officeDocument/2006/relationships/hyperlink" Target="https://www.csacentre.org.uk/get-support/" TargetMode="External"/><Relationship Id="rId208" Type="http://schemas.openxmlformats.org/officeDocument/2006/relationships/header" Target="header3.xml"/><Relationship Id="rId19" Type="http://schemas.openxmlformats.org/officeDocument/2006/relationships/hyperlink" Target="https://www.wakefieldscp.org.uk/" TargetMode="External"/><Relationship Id="rId14" Type="http://schemas.openxmlformats.org/officeDocument/2006/relationships/header" Target="header1.xml"/><Relationship Id="rId30" Type="http://schemas.openxmlformats.org/officeDocument/2006/relationships/hyperlink" Target="mailto:lgrace@moorthorpe.wakefield.sch.uk" TargetMode="External"/><Relationship Id="rId35" Type="http://schemas.openxmlformats.org/officeDocument/2006/relationships/hyperlink" Target="mailto:jwortley@moorthorpe.wakefield.sch.uk" TargetMode="External"/><Relationship Id="rId56" Type="http://schemas.openxmlformats.org/officeDocument/2006/relationships/hyperlink" Target="https://www.compass-uk.org/services/wakefield-children-and-young-peoples-emotional-health-and-wellbeing-service/" TargetMode="External"/><Relationship Id="rId77" Type="http://schemas.openxmlformats.org/officeDocument/2006/relationships/hyperlink" Target="https://www.gov.uk/government/publications/preventing-and-tackling-bullying" TargetMode="External"/><Relationship Id="rId100" Type="http://schemas.openxmlformats.org/officeDocument/2006/relationships/hyperlink" Target="http://nationalfgmcentre.org.uk/wp-content/uploads/2019/06/FGM-Schools-Guidance-National-FGM-Centre.pdf" TargetMode="External"/><Relationship Id="rId105" Type="http://schemas.openxmlformats.org/officeDocument/2006/relationships/hyperlink" Target="https://dera.ioe.ac.uk/id/eprint/40812/1/Regional%20Prevent%20education%20coordinators%20-%20GOV.pdf" TargetMode="External"/><Relationship Id="rId126" Type="http://schemas.openxmlformats.org/officeDocument/2006/relationships/hyperlink" Target="https://www.gov.uk/government/publications/education-for-a-connected-world" TargetMode="External"/><Relationship Id="rId147" Type="http://schemas.openxmlformats.org/officeDocument/2006/relationships/hyperlink" Target="https://saferinternet.org.uk/guide-and-resource/image-guidance-for-education-settings" TargetMode="External"/><Relationship Id="rId168" Type="http://schemas.openxmlformats.org/officeDocument/2006/relationships/hyperlink" Target="https://www.gov.uk/government/publications/data-protection-toolkit-for-schools" TargetMode="External"/><Relationship Id="rId8" Type="http://schemas.openxmlformats.org/officeDocument/2006/relationships/styles" Target="styles.xml"/><Relationship Id="rId51" Type="http://schemas.openxmlformats.org/officeDocument/2006/relationships/hyperlink" Target="mailto:dsl@moorthorpe.wakefield.sch.uk" TargetMode="External"/><Relationship Id="rId72" Type="http://schemas.openxmlformats.org/officeDocument/2006/relationships/hyperlink" Target="https://www.childline.org.uk/info-advice/bullying-abuse-safety/online-mobile-safety/remove-nude-image-shared-online/" TargetMode="External"/><Relationship Id="rId93" Type="http://schemas.openxmlformats.org/officeDocument/2006/relationships/hyperlink" Target="https://youthendowmentfund.org.uk/wp-content/uploads/2024/05/Education-Guidance-poster-final-3.pdf" TargetMode="External"/><Relationship Id="rId98" Type="http://schemas.openxmlformats.org/officeDocument/2006/relationships/hyperlink" Target="https://relationshipsmatter.org.uk/" TargetMode="External"/><Relationship Id="rId121" Type="http://schemas.openxmlformats.org/officeDocument/2006/relationships/hyperlink" Target="https://www.gov.uk/government/publications/using-external-visitors-to-support-online-safety-education-guidance-for-educational-settings" TargetMode="External"/><Relationship Id="rId142" Type="http://schemas.openxmlformats.org/officeDocument/2006/relationships/hyperlink" Target="https://www.educationservices.wakefield.gov.uk/Services/5407" TargetMode="External"/><Relationship Id="rId163" Type="http://schemas.openxmlformats.org/officeDocument/2006/relationships/hyperlink" Target="https://learning.nspcc.org.uk/research-resources/briefings/child-protection-records-retention-storage-guidance" TargetMode="External"/><Relationship Id="rId184" Type="http://schemas.openxmlformats.org/officeDocument/2006/relationships/hyperlink" Target="https://www.hdft.nhs.uk/services/childrens-services/wakefield-0-19-service/" TargetMode="External"/><Relationship Id="rId189" Type="http://schemas.openxmlformats.org/officeDocument/2006/relationships/hyperlink" Target="https://www.wakefield.gov.uk/schools-and-education/education/education-welfare-service/" TargetMode="External"/><Relationship Id="rId3" Type="http://schemas.openxmlformats.org/officeDocument/2006/relationships/customXml" Target="../customXml/item3.xml"/><Relationship Id="rId25" Type="http://schemas.openxmlformats.org/officeDocument/2006/relationships/hyperlink" Target="https://www.gov.uk/government/publications/equality-act-2010-advice-for-schools" TargetMode="External"/><Relationship Id="rId46" Type="http://schemas.openxmlformats.org/officeDocument/2006/relationships/hyperlink" Target="mailto:dgordon@moorthorpe.wakefield.sch.uk" TargetMode="External"/><Relationship Id="rId67" Type="http://schemas.openxmlformats.org/officeDocument/2006/relationships/hyperlink" Target="https://www.wakefieldscp.org.uk/professionals/understanding-sexual-behaviour/" TargetMode="External"/><Relationship Id="rId116" Type="http://schemas.openxmlformats.org/officeDocument/2006/relationships/hyperlink" Target="https://www.gov.uk/government/collections/using-ai-in-education-settings-support-materials" TargetMode="External"/><Relationship Id="rId137" Type="http://schemas.openxmlformats.org/officeDocument/2006/relationships/hyperlink" Target="https://www.childline.org.uk/" TargetMode="External"/><Relationship Id="rId158" Type="http://schemas.openxmlformats.org/officeDocument/2006/relationships/image" Target="media/image2.png"/><Relationship Id="rId20" Type="http://schemas.openxmlformats.org/officeDocument/2006/relationships/hyperlink" Target="https://www.gov.uk/government/publications/working-together-to-safeguard-children--2" TargetMode="External"/><Relationship Id="rId41" Type="http://schemas.openxmlformats.org/officeDocument/2006/relationships/hyperlink" Target="mailto:sappleyard@moorthorpe.wakefield.sch.uk" TargetMode="External"/><Relationship Id="rId62" Type="http://schemas.openxmlformats.org/officeDocument/2006/relationships/hyperlink" Target="http://www.wakefield.gov.uk/health-and-advice/mental-health-and-wellbeing/childrens-mental-health/" TargetMode="External"/><Relationship Id="rId83" Type="http://schemas.openxmlformats.org/officeDocument/2006/relationships/hyperlink" Target="https://www.wakefieldscp.org.uk/professionals/one-minute-guides/" TargetMode="External"/><Relationship Id="rId88" Type="http://schemas.openxmlformats.org/officeDocument/2006/relationships/hyperlink" Target="https://www.gov.uk/government/publications/child-sexual-exploitation-definition-and-guide-for-practitioners" TargetMode="External"/><Relationship Id="rId111" Type="http://schemas.openxmlformats.org/officeDocument/2006/relationships/hyperlink" Target="https://westyorkscp.trixonline.co.uk/chapter/perplexing-presentations-and-fabricated-or-induced-illness-in-children" TargetMode="External"/><Relationship Id="rId132" Type="http://schemas.openxmlformats.org/officeDocument/2006/relationships/hyperlink" Target="https://www.ncsc.gov.uk/section/education-skills/cyber-security-schools" TargetMode="External"/><Relationship Id="rId153" Type="http://schemas.openxmlformats.org/officeDocument/2006/relationships/hyperlink" Target="https://www.gov.uk/government/publications/promoting-the-education-of-looked-after-children" TargetMode="External"/><Relationship Id="rId174" Type="http://schemas.openxmlformats.org/officeDocument/2006/relationships/hyperlink" Target="https://www.westyorkshire.police.uk/partnership-intelligence-portal" TargetMode="External"/><Relationship Id="rId179" Type="http://schemas.openxmlformats.org/officeDocument/2006/relationships/hyperlink" Target="https://educationservices.wakefield.gov.uk/Services/3783" TargetMode="External"/><Relationship Id="rId195" Type="http://schemas.openxmlformats.org/officeDocument/2006/relationships/hyperlink" Target="https://www.turning-point.co.uk/" TargetMode="External"/><Relationship Id="rId209" Type="http://schemas.openxmlformats.org/officeDocument/2006/relationships/header" Target="header4.xml"/><Relationship Id="rId190" Type="http://schemas.openxmlformats.org/officeDocument/2006/relationships/hyperlink" Target="https://educationservices.wakefield.gov.uk/Services/6405" TargetMode="External"/><Relationship Id="rId204" Type="http://schemas.openxmlformats.org/officeDocument/2006/relationships/hyperlink" Target="https://www.stopitnow.org.uk/" TargetMode="External"/><Relationship Id="rId15" Type="http://schemas.openxmlformats.org/officeDocument/2006/relationships/footer" Target="footer1.xml"/><Relationship Id="rId36" Type="http://schemas.openxmlformats.org/officeDocument/2006/relationships/hyperlink" Target="mailto:cjones@moorthorpe.wakefield.sch.uk" TargetMode="External"/><Relationship Id="rId57" Type="http://schemas.openxmlformats.org/officeDocument/2006/relationships/hyperlink" Target="https://wf-i-can.co.uk/" TargetMode="External"/><Relationship Id="rId106" Type="http://schemas.openxmlformats.org/officeDocument/2006/relationships/hyperlink" Target="https://www.wakefieldscp.org.uk/parents-carers/private-fostering/" TargetMode="External"/><Relationship Id="rId127" Type="http://schemas.openxmlformats.org/officeDocument/2006/relationships/hyperlink" Target="https://projectevolve.co.uk/" TargetMode="External"/><Relationship Id="rId10" Type="http://schemas.openxmlformats.org/officeDocument/2006/relationships/webSettings" Target="webSettings.xml"/><Relationship Id="rId31" Type="http://schemas.openxmlformats.org/officeDocument/2006/relationships/hyperlink" Target="mailto:sfield@moorthorpe.wakefield.sch.uk" TargetMode="External"/><Relationship Id="rId52" Type="http://schemas.openxmlformats.org/officeDocument/2006/relationships/hyperlink" Target="https://www.gov.uk/government/publications/keeping-children-safe-in-education--2" TargetMode="External"/><Relationship Id="rId73" Type="http://schemas.openxmlformats.org/officeDocument/2006/relationships/hyperlink" Target="https://takeitdown.ncmec.org/" TargetMode="External"/><Relationship Id="rId78" Type="http://schemas.openxmlformats.org/officeDocument/2006/relationships/hyperlink" Target="https://anti-bullyingalliance.org.uk/tools-information/all-about-bullying/sexual-and-sexist-bullying?mc_cid=750788cf8d&amp;mc_eid=5f242682cd" TargetMode="External"/><Relationship Id="rId94" Type="http://schemas.openxmlformats.org/officeDocument/2006/relationships/hyperlink" Target="https://www.operationencompass.org/" TargetMode="External"/><Relationship Id="rId99" Type="http://schemas.openxmlformats.org/officeDocument/2006/relationships/hyperlink" Target="https://www.gov.uk/government/publications/multi-agency-statutory-guidance-on-female-genital-mutilation" TargetMode="External"/><Relationship Id="rId101" Type="http://schemas.openxmlformats.org/officeDocument/2006/relationships/hyperlink" Target="https://www.gov.uk/government/publications/handling-cases-of-forced-marriage-multi-agency-practice-guidelines-english" TargetMode="External"/><Relationship Id="rId122" Type="http://schemas.openxmlformats.org/officeDocument/2006/relationships/hyperlink" Target="https://www.gov.uk/government/publications/harmful-online-challenges-and-online-hoaxes" TargetMode="External"/><Relationship Id="rId143" Type="http://schemas.openxmlformats.org/officeDocument/2006/relationships/hyperlink" Target="https://www.gov.uk/government/publications/school-and-college-security/site-security-guidance" TargetMode="External"/><Relationship Id="rId148" Type="http://schemas.openxmlformats.org/officeDocument/2006/relationships/hyperlink" Target="https://www.gov.uk/government/publications/use-of-reasonable-force-in-schools" TargetMode="External"/><Relationship Id="rId164" Type="http://schemas.openxmlformats.org/officeDocument/2006/relationships/hyperlink" Target="https://westyorkscp.trixonline.co.uk/chapter/resolving-multi-agency-professional-disagreements-and-escalation" TargetMode="External"/><Relationship Id="rId169" Type="http://schemas.openxmlformats.org/officeDocument/2006/relationships/hyperlink" Target="https://www.wakefieldscp.org.uk/professionals/key-safeguarding-forms-tools-standards-frameworks/" TargetMode="External"/><Relationship Id="rId185" Type="http://schemas.openxmlformats.org/officeDocument/2006/relationships/hyperlink" Target="https://spectrum-cic.org.uk/our-services/sexual-health/rse/" TargetMode="External"/><Relationship Id="rId4" Type="http://schemas.openxmlformats.org/officeDocument/2006/relationships/customXml" Target="../customXml/item4.xml"/><Relationship Id="rId9" Type="http://schemas.openxmlformats.org/officeDocument/2006/relationships/settings" Target="settings.xml"/><Relationship Id="rId180" Type="http://schemas.openxmlformats.org/officeDocument/2006/relationships/hyperlink" Target="https://www.wakefieldscp.org.uk/schools-colleges/" TargetMode="External"/><Relationship Id="rId210" Type="http://schemas.openxmlformats.org/officeDocument/2006/relationships/header" Target="header5.xml"/><Relationship Id="rId26" Type="http://schemas.openxmlformats.org/officeDocument/2006/relationships/hyperlink" Target="https://www.gov.uk/government/publications/childrens-wellbeing-and-schools-act-2026-policy-summary" TargetMode="External"/><Relationship Id="rId47" Type="http://schemas.openxmlformats.org/officeDocument/2006/relationships/hyperlink" Target="mailto:jwortley@moorthorpe.wakefield.sch.uk" TargetMode="External"/><Relationship Id="rId68" Type="http://schemas.openxmlformats.org/officeDocument/2006/relationships/hyperlink" Target="https://swgfl.org.uk/harmful-sexual-behaviour-support-service/" TargetMode="External"/><Relationship Id="rId89" Type="http://schemas.openxmlformats.org/officeDocument/2006/relationships/hyperlink" Target="https://www.gov.uk/government/publications/criminal-exploitation-of-children-and-vulnerable-adults-county-lines" TargetMode="External"/><Relationship Id="rId112" Type="http://schemas.openxmlformats.org/officeDocument/2006/relationships/hyperlink" Target="https://www.wakefieldscp.org.uk/professionals/safeguarding-babies-infants/" TargetMode="External"/><Relationship Id="rId133" Type="http://schemas.openxmlformats.org/officeDocument/2006/relationships/hyperlink" Target="https://www.pol-ed.co.uk/" TargetMode="External"/><Relationship Id="rId154" Type="http://schemas.openxmlformats.org/officeDocument/2006/relationships/hyperlink" Target="https://www.gov.uk/government/publications/designated-teacher-for-looked-after-children" TargetMode="External"/><Relationship Id="rId175" Type="http://schemas.openxmlformats.org/officeDocument/2006/relationships/hyperlink" Target="https://www.pol-ed.co.uk/" TargetMode="External"/><Relationship Id="rId196" Type="http://schemas.openxmlformats.org/officeDocument/2006/relationships/hyperlink" Target="http://www.ylc.org.uk/" TargetMode="External"/><Relationship Id="rId200" Type="http://schemas.openxmlformats.org/officeDocument/2006/relationships/hyperlink" Target="mailto:fmu@fco.gov.uk" TargetMode="External"/><Relationship Id="rId16" Type="http://schemas.openxmlformats.org/officeDocument/2006/relationships/header" Target="header2.xml"/><Relationship Id="rId37" Type="http://schemas.openxmlformats.org/officeDocument/2006/relationships/hyperlink" Target="mailto:krubbathan@moorthorpe.wakefield.sch.uk" TargetMode="External"/><Relationship Id="rId58" Type="http://schemas.openxmlformats.org/officeDocument/2006/relationships/hyperlink" Target="https://www.riskandresilience.org.uk/" TargetMode="External"/><Relationship Id="rId79" Type="http://schemas.openxmlformats.org/officeDocument/2006/relationships/hyperlink" Target="https://www.childnet.com/resources/cyberbullying-guidance-for-schools/" TargetMode="External"/><Relationship Id="rId102" Type="http://schemas.openxmlformats.org/officeDocument/2006/relationships/hyperlink" Target="https://karmanirvana.org.uk/" TargetMode="External"/><Relationship Id="rId123" Type="http://schemas.openxmlformats.org/officeDocument/2006/relationships/hyperlink" Target="https://saferinternet.org.uk/guide-and-resource/managing-student-image-and-video-content" TargetMode="External"/><Relationship Id="rId144" Type="http://schemas.openxmlformats.org/officeDocument/2006/relationships/hyperlink" Target="https://www.gov.uk/government/publications/keeping-children-safe-in-out-of-school-settings-code-of-practice" TargetMode="External"/><Relationship Id="rId90" Type="http://schemas.openxmlformats.org/officeDocument/2006/relationships/hyperlink" Target="https://www.wakefieldscp.org.uk/professionals/child-exploitation/" TargetMode="External"/><Relationship Id="rId165" Type="http://schemas.openxmlformats.org/officeDocument/2006/relationships/hyperlink" Target="https://www.npcc.police.uk/SysSiteAssets/media/downloads/publications/publications-log/2020/when-to-call-the-police--guidance-for-schools-and-colleges.pdf" TargetMode="External"/><Relationship Id="rId186" Type="http://schemas.openxmlformats.org/officeDocument/2006/relationships/hyperlink" Target="https://spectrumat10.org.uk/cse/" TargetMode="External"/><Relationship Id="rId211" Type="http://schemas.openxmlformats.org/officeDocument/2006/relationships/fontTable" Target="fontTable.xml"/><Relationship Id="rId27" Type="http://schemas.openxmlformats.org/officeDocument/2006/relationships/hyperlink" Target="https://www.gov.uk/government/collections/crime-and-policing-act-2026" TargetMode="External"/><Relationship Id="rId48" Type="http://schemas.openxmlformats.org/officeDocument/2006/relationships/hyperlink" Target="mailto:cjones@moorthorpe.wakefield.sch.uk" TargetMode="External"/><Relationship Id="rId69" Type="http://schemas.openxmlformats.org/officeDocument/2006/relationships/hyperlink" Target="https://hazlehurstcentre.org/professionals/" TargetMode="External"/><Relationship Id="rId113" Type="http://schemas.openxmlformats.org/officeDocument/2006/relationships/hyperlink" Target="2025-27%20Online_safety%20policy.doc" TargetMode="External"/><Relationship Id="rId134" Type="http://schemas.openxmlformats.org/officeDocument/2006/relationships/hyperlink" Target="https://www.gov.uk/government/publications/relationships-education-relationships-and-sex-education-rse-and-health-education" TargetMode="External"/><Relationship Id="rId80" Type="http://schemas.openxmlformats.org/officeDocument/2006/relationships/hyperlink" Target="https://www.wakefield.gov.uk/our-people-and-communities/protecting-our-communities/hate-crime/" TargetMode="External"/><Relationship Id="rId155" Type="http://schemas.openxmlformats.org/officeDocument/2006/relationships/hyperlink" Target="https://educationservices.wakefield.gov.uk/Services/6405" TargetMode="External"/><Relationship Id="rId176" Type="http://schemas.openxmlformats.org/officeDocument/2006/relationships/hyperlink" Target="https://www.wakefieldscp.org.uk/" TargetMode="External"/><Relationship Id="rId197" Type="http://schemas.openxmlformats.org/officeDocument/2006/relationships/hyperlink" Target="https://www.wakefield.gov.uk/health-care-and-advice/adults-and-older-people-services" TargetMode="External"/><Relationship Id="rId201" Type="http://schemas.openxmlformats.org/officeDocument/2006/relationships/hyperlink" Target="https://karmanirvana.org.uk/" TargetMode="External"/><Relationship Id="rId17" Type="http://schemas.openxmlformats.org/officeDocument/2006/relationships/hyperlink" Target="https://westyorkscb.proceduresonline.com/index.htm" TargetMode="External"/><Relationship Id="rId38" Type="http://schemas.openxmlformats.org/officeDocument/2006/relationships/hyperlink" Target="mailto:headteacher@moorthorpe.wakefield.sch.uk" TargetMode="External"/><Relationship Id="rId59" Type="http://schemas.openxmlformats.org/officeDocument/2006/relationships/hyperlink" Target="https://www.gov.uk/guidance/mental-health-and-wellbeing-support-in-schools-and-colleges" TargetMode="External"/><Relationship Id="rId103" Type="http://schemas.openxmlformats.org/officeDocument/2006/relationships/hyperlink" Target="https://educateagainsthate.com/" TargetMode="External"/><Relationship Id="rId124" Type="http://schemas.openxmlformats.org/officeDocument/2006/relationships/hyperlink" Target="https://reportharmfulcontent.com/" TargetMode="External"/><Relationship Id="rId70" Type="http://schemas.openxmlformats.org/officeDocument/2006/relationships/hyperlink" Target="https://www.kcrasac.co.uk/" TargetMode="External"/><Relationship Id="rId91" Type="http://schemas.openxmlformats.org/officeDocument/2006/relationships/hyperlink" Target="https://www.npcc.police.uk/SysSiteAssets/media/downloads/publications/publications-log/2020/when-to-call-the-police--guidance-for-schools-and-colleges.pdf" TargetMode="External"/><Relationship Id="rId145" Type="http://schemas.openxmlformats.org/officeDocument/2006/relationships/hyperlink" Target="https://www.gov.uk/government/publications/alternative-provision" TargetMode="External"/><Relationship Id="rId166" Type="http://schemas.openxmlformats.org/officeDocument/2006/relationships/hyperlink" Target="https://www.westyorkshire.police.uk/partnership-intelligence-portal" TargetMode="External"/><Relationship Id="rId187" Type="http://schemas.openxmlformats.org/officeDocument/2006/relationships/hyperlink" Target="https://cranstoun.org/help-and-advice/domestic-abuse/wakefield-dass/" TargetMode="External"/><Relationship Id="rId1" Type="http://schemas.openxmlformats.org/officeDocument/2006/relationships/customXml" Target="../customXml/item1.xml"/><Relationship Id="rId212" Type="http://schemas.openxmlformats.org/officeDocument/2006/relationships/theme" Target="theme/theme1.xml"/><Relationship Id="rId28" Type="http://schemas.openxmlformats.org/officeDocument/2006/relationships/hyperlink" Target="mailto:headteacher@moorthorpe.wakefield.sch.uk" TargetMode="External"/><Relationship Id="rId49" Type="http://schemas.openxmlformats.org/officeDocument/2006/relationships/hyperlink" Target="mailto:krubbathan@moorthorpe.wakefield.sch.uk" TargetMode="External"/><Relationship Id="rId114" Type="http://schemas.openxmlformats.org/officeDocument/2006/relationships/hyperlink" Target="https://www.gov.uk/government/publications/generative-artificial-intelligence-in-education/generative-artificial-intelligence-ai-in-education" TargetMode="External"/><Relationship Id="rId60" Type="http://schemas.openxmlformats.org/officeDocument/2006/relationships/hyperlink" Target="https://www.papyrus-uk.org/help-me/help-for/help-for-professionals/guidance-for-schools" TargetMode="External"/><Relationship Id="rId81" Type="http://schemas.openxmlformats.org/officeDocument/2006/relationships/hyperlink" Target="https://www.gov.uk/government/case-studies/improving-attendance-good-practice-for-schools-and-multi-academy-trusts" TargetMode="External"/><Relationship Id="rId135" Type="http://schemas.openxmlformats.org/officeDocument/2006/relationships/hyperlink" Target="https://www.riskandresilience.org.uk/" TargetMode="External"/><Relationship Id="rId156" Type="http://schemas.openxmlformats.org/officeDocument/2006/relationships/hyperlink" Target="https://www.gov.uk/government/publications/providing-remote-education-guidance-for-schools" TargetMode="External"/><Relationship Id="rId177" Type="http://schemas.openxmlformats.org/officeDocument/2006/relationships/hyperlink" Target="mailto:vmaybin@wakefield.gov.uk" TargetMode="External"/><Relationship Id="rId198" Type="http://schemas.openxmlformats.org/officeDocument/2006/relationships/hyperlink" Target="https://www.vicohomes.co.uk/" TargetMode="External"/><Relationship Id="rId202" Type="http://schemas.openxmlformats.org/officeDocument/2006/relationships/hyperlink" Target="https://napac.org.uk/" TargetMode="External"/><Relationship Id="rId18" Type="http://schemas.openxmlformats.org/officeDocument/2006/relationships/hyperlink" Target="https://westyorkscp.trixonline.co.uk/" TargetMode="External"/><Relationship Id="rId39" Type="http://schemas.openxmlformats.org/officeDocument/2006/relationships/hyperlink" Target="mailto:dsl@moorthorpe.wakefield.sch.uk" TargetMode="External"/><Relationship Id="rId50" Type="http://schemas.openxmlformats.org/officeDocument/2006/relationships/hyperlink" Target="mailto:headteacher@moorthorpe.wakefield.sch.uk" TargetMode="External"/><Relationship Id="rId104" Type="http://schemas.openxmlformats.org/officeDocument/2006/relationships/hyperlink" Target="https://www.wakefield.gov.uk/our-people-and-communities/protecting-our-communities/prevent-in-wakefield/" TargetMode="External"/><Relationship Id="rId125" Type="http://schemas.openxmlformats.org/officeDocument/2006/relationships/hyperlink" Target="https://www.gov.uk/government/publications/teaching-online-safety-in-schools" TargetMode="External"/><Relationship Id="rId146" Type="http://schemas.openxmlformats.org/officeDocument/2006/relationships/hyperlink" Target="https://www.gov.uk/government/publications/non-school-alternative-provision-voluntary-national-standards" TargetMode="External"/><Relationship Id="rId167" Type="http://schemas.openxmlformats.org/officeDocument/2006/relationships/hyperlink" Target="https://www.wakefieldscp.org.uk/schools-colleges/key-links-resources/" TargetMode="External"/><Relationship Id="rId188" Type="http://schemas.openxmlformats.org/officeDocument/2006/relationships/hyperlink" Target="https://www.wakefield.gov.uk/our-people-and-communities/protecting-our-communities/prevent-in-wakefield/" TargetMode="External"/><Relationship Id="rId71" Type="http://schemas.openxmlformats.org/officeDocument/2006/relationships/hyperlink" Target="https://www.gov.uk/government/publications/sharing-nudes-and-semi-nudes-advice-for-education-settings-working-with-children-and-young-people" TargetMode="External"/><Relationship Id="rId92" Type="http://schemas.openxmlformats.org/officeDocument/2006/relationships/hyperlink" Target="https://www.gov.uk/government/publications/searching-screening-and-confiscation" TargetMode="External"/><Relationship Id="rId2" Type="http://schemas.openxmlformats.org/officeDocument/2006/relationships/customXml" Target="../customXml/item2.xml"/><Relationship Id="rId29" Type="http://schemas.openxmlformats.org/officeDocument/2006/relationships/hyperlink" Target="mailto:sappleyard@moorthorpe.wakefield.sch.uk" TargetMode="External"/><Relationship Id="rId40" Type="http://schemas.openxmlformats.org/officeDocument/2006/relationships/hyperlink" Target="mailto:headteacher@moorthorpe.wakefield.sch.uk" TargetMode="External"/><Relationship Id="rId115" Type="http://schemas.openxmlformats.org/officeDocument/2006/relationships/hyperlink" Target="https://www.gov.uk/government/publications/using-ai-in-education-support-for-school-and-college-leaders" TargetMode="External"/><Relationship Id="rId136" Type="http://schemas.openxmlformats.org/officeDocument/2006/relationships/hyperlink" Target="https://learning.nspcc.org.uk/research-resources/schools/pants-teaching?_ga=2.44557920.518837480.1660747858-1256330803.1660141118" TargetMode="External"/><Relationship Id="rId157" Type="http://schemas.openxmlformats.org/officeDocument/2006/relationships/hyperlink" Target="https://hub.wakefieldscp.org.uk/neglect-toolkit/" TargetMode="External"/><Relationship Id="rId178" Type="http://schemas.openxmlformats.org/officeDocument/2006/relationships/hyperlink" Target="mailto:marieclayton@wakefield.gov.uk" TargetMode="External"/></Relationships>
</file>

<file path=word/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明朝"/>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_rels/item6.xml.rels><?xml version="1.0" encoding="UTF-8" standalone="yes"?>
<Relationships xmlns="http://schemas.openxmlformats.org/package/2006/relationships"><Relationship Id="rId1" Type="http://schemas.openxmlformats.org/officeDocument/2006/relationships/customXmlProps" Target="itemProps6.xml"/></Relationships>
</file>

<file path=customXml/item1.xml><?xml version="1.0" encoding="utf-8"?>
<CoverPageProperties xmlns="http://schemas.microsoft.com/office/2006/coverPageProps">
  <PublishDate>2023</PublishDate>
  <Abstract/>
  <CompanyAddress/>
  <CompanyPhone/>
  <CompanyFax/>
  <CompanyEmail/>
</CoverPageProperties>
</file>

<file path=customXml/item2.xml><?xml version="1.0" encoding="utf-8"?>
<b:Sources xmlns:b="http://schemas.openxmlformats.org/officeDocument/2006/bibliography" xmlns="http://schemas.openxmlformats.org/officeDocument/2006/bibliography" SelectedStyle="\APA.XSL" StyleName="APA Fifth Edition"/>
</file>

<file path=customXml/item3.xml><?xml version="1.0" encoding="utf-8"?>
<?mso-contentType ?>
<FormTemplates xmlns="http://schemas.microsoft.com/sharepoint/v3/contenttype/forms">
  <Display>DocumentLibraryForm</Display>
  <Edit>DocumentLibraryForm</Edit>
  <New>DocumentLibraryForm</New>
</FormTemplates>
</file>

<file path=customXml/item4.xml><?xml version="1.0" encoding="utf-8"?>
<ct:contentTypeSchema xmlns:ct="http://schemas.microsoft.com/office/2006/metadata/contentType" xmlns:ma="http://schemas.microsoft.com/office/2006/metadata/properties/metaAttributes" ct:_="" ma:_="" ma:contentTypeName="Document" ma:contentTypeID="0x01010071AA7C01E7D9294C90387EFF5BE8A9C8" ma:contentTypeVersion="15" ma:contentTypeDescription="Create a new document." ma:contentTypeScope="" ma:versionID="77a47c68cefb93529fa326a492f7e920">
  <xsd:schema xmlns:xsd="http://www.w3.org/2001/XMLSchema" xmlns:xs="http://www.w3.org/2001/XMLSchema" xmlns:p="http://schemas.microsoft.com/office/2006/metadata/properties" xmlns:ns2="6461d2cd-c272-48f9-bbef-7c2e823b2999" xmlns:ns3="f37ce047-4873-45a4-af0b-ace97f7f6fd3" targetNamespace="http://schemas.microsoft.com/office/2006/metadata/properties" ma:root="true" ma:fieldsID="68fbdfdef3ddbb1e065128f633007100" ns2:_="" ns3:_="">
    <xsd:import namespace="6461d2cd-c272-48f9-bbef-7c2e823b2999"/>
    <xsd:import namespace="f37ce047-4873-45a4-af0b-ace97f7f6fd3"/>
    <xsd:element name="properties">
      <xsd:complexType>
        <xsd:sequence>
          <xsd:element name="documentManagement">
            <xsd:complexType>
              <xsd:all>
                <xsd:element ref="ns2:LL" minOccurs="0"/>
                <xsd:element ref="ns2:MediaServiceMetadata" minOccurs="0"/>
                <xsd:element ref="ns2:MediaServiceFastMetadata" minOccurs="0"/>
                <xsd:element ref="ns2:MediaServiceDateTaken" minOccurs="0"/>
                <xsd:element ref="ns2:MediaLengthInSeconds" minOccurs="0"/>
                <xsd:element ref="ns2:lcf76f155ced4ddcb4097134ff3c332f" minOccurs="0"/>
                <xsd:element ref="ns3:TaxCatchAll" minOccurs="0"/>
                <xsd:element ref="ns2:MediaServiceOCR" minOccurs="0"/>
                <xsd:element ref="ns2:MediaServiceGenerationTime" minOccurs="0"/>
                <xsd:element ref="ns2:MediaServiceEventHashCode" minOccurs="0"/>
                <xsd:element ref="ns2:MediaServiceLocation" minOccurs="0"/>
                <xsd:element ref="ns3:SharedWithUsers" minOccurs="0"/>
                <xsd:element ref="ns3:SharedWithDetails" minOccurs="0"/>
                <xsd:element ref="ns2:MediaServiceObjectDetectorVersion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6461d2cd-c272-48f9-bbef-7c2e823b2999" elementFormDefault="qualified">
    <xsd:import namespace="http://schemas.microsoft.com/office/2006/documentManagement/types"/>
    <xsd:import namespace="http://schemas.microsoft.com/office/infopath/2007/PartnerControls"/>
    <xsd:element name="LL" ma:index="8" nillable="true" ma:displayName="LL" ma:description="Updates for Annual Report 22_23" ma:format="Dropdown" ma:list="UserInfo" ma:SharePointGroup="0" ma:internalName="LL">
      <xsd:complexType>
        <xsd:complexContent>
          <xsd:extension base="dms:User">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MediaServiceMetadata" ma:index="9" nillable="true" ma:displayName="MediaServiceMetadata" ma:hidden="true" ma:internalName="MediaServiceMetadata" ma:readOnly="true">
      <xsd:simpleType>
        <xsd:restriction base="dms:Note"/>
      </xsd:simpleType>
    </xsd:element>
    <xsd:element name="MediaServiceFastMetadata" ma:index="10" nillable="true" ma:displayName="MediaServiceFastMetadata" ma:hidden="true" ma:internalName="MediaServiceFastMetadata" ma:readOnly="true">
      <xsd:simpleType>
        <xsd:restriction base="dms:Note"/>
      </xsd:simpleType>
    </xsd:element>
    <xsd:element name="MediaServiceDateTaken" ma:index="11" nillable="true" ma:displayName="MediaServiceDateTaken" ma:hidden="true" ma:indexed="true" ma:internalName="MediaServiceDateTaken" ma:readOnly="true">
      <xsd:simpleType>
        <xsd:restriction base="dms:Text"/>
      </xsd:simpleType>
    </xsd:element>
    <xsd:element name="MediaLengthInSeconds" ma:index="12" nillable="true" ma:displayName="MediaLengthInSeconds" ma:hidden="true" ma:internalName="MediaLengthInSeconds" ma:readOnly="true">
      <xsd:simpleType>
        <xsd:restriction base="dms:Unknown"/>
      </xsd:simpleType>
    </xsd:element>
    <xsd:element name="lcf76f155ced4ddcb4097134ff3c332f" ma:index="14" nillable="true" ma:taxonomy="true" ma:internalName="lcf76f155ced4ddcb4097134ff3c332f" ma:taxonomyFieldName="MediaServiceImageTags" ma:displayName="Image Tags" ma:readOnly="false" ma:fieldId="{5cf76f15-5ced-4ddc-b409-7134ff3c332f}" ma:taxonomyMulti="true" ma:sspId="e0797a0e-5026-480d-971d-550050c80170" ma:termSetId="09814cd3-568e-fe90-9814-8d621ff8fb84" ma:anchorId="fba54fb3-c3e1-fe81-a776-ca4b69148c4d" ma:open="true" ma:isKeyword="false">
      <xsd:complexType>
        <xsd:sequence>
          <xsd:element ref="pc:Terms" minOccurs="0" maxOccurs="1"/>
        </xsd:sequence>
      </xsd:complexType>
    </xsd:element>
    <xsd:element name="MediaServiceOCR" ma:index="16" nillable="true" ma:displayName="Extracted Text" ma:internalName="MediaServiceOCR" ma:readOnly="true">
      <xsd:simpleType>
        <xsd:restriction base="dms:Note">
          <xsd:maxLength value="255"/>
        </xsd:restriction>
      </xsd:simpleType>
    </xsd:element>
    <xsd:element name="MediaServiceGenerationTime" ma:index="17" nillable="true" ma:displayName="MediaServiceGenerationTime" ma:hidden="true" ma:internalName="MediaServiceGenerationTime" ma:readOnly="true">
      <xsd:simpleType>
        <xsd:restriction base="dms:Text"/>
      </xsd:simpleType>
    </xsd:element>
    <xsd:element name="MediaServiceEventHashCode" ma:index="18" nillable="true" ma:displayName="MediaServiceEventHashCode" ma:hidden="true" ma:internalName="MediaServiceEventHashCode" ma:readOnly="true">
      <xsd:simpleType>
        <xsd:restriction base="dms:Text"/>
      </xsd:simpleType>
    </xsd:element>
    <xsd:element name="MediaServiceLocation" ma:index="19" nillable="true" ma:displayName="Location" ma:description="" ma:indexed="true" ma:internalName="MediaServiceLocation" ma:readOnly="true">
      <xsd:simpleType>
        <xsd:restriction base="dms:Text"/>
      </xsd:simpleType>
    </xsd:element>
    <xsd:element name="MediaServiceObjectDetectorVersions" ma:index="22" nillable="true" ma:displayName="MediaServiceObjectDetectorVersions" ma:description="" ma:hidden="true" ma:indexed="true" ma:internalName="MediaServiceObjectDetectorVersions"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f37ce047-4873-45a4-af0b-ace97f7f6fd3" elementFormDefault="qualified">
    <xsd:import namespace="http://schemas.microsoft.com/office/2006/documentManagement/types"/>
    <xsd:import namespace="http://schemas.microsoft.com/office/infopath/2007/PartnerControls"/>
    <xsd:element name="TaxCatchAll" ma:index="15" nillable="true" ma:displayName="Taxonomy Catch All Column" ma:hidden="true" ma:list="{5be88cc4-21af-4fa6-b2ea-94df7df7cc13}" ma:internalName="TaxCatchAll" ma:showField="CatchAllData" ma:web="f37ce047-4873-45a4-af0b-ace97f7f6fd3">
      <xsd:complexType>
        <xsd:complexContent>
          <xsd:extension base="dms:MultiChoiceLookup">
            <xsd:sequence>
              <xsd:element name="Value" type="dms:Lookup" maxOccurs="unbounded" minOccurs="0" nillable="true"/>
            </xsd:sequence>
          </xsd:extension>
        </xsd:complexContent>
      </xsd:complexType>
    </xsd:element>
    <xsd:element name="SharedWithUsers" ma:index="20"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21"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5.xml><?xml version="1.0" encoding="utf-8"?>
<LongProperties xmlns="http://schemas.microsoft.com/office/2006/metadata/longProperties"/>
</file>

<file path=customXml/item6.xml><?xml version="1.0" encoding="utf-8"?>
<p:properties xmlns:p="http://schemas.microsoft.com/office/2006/metadata/properties" xmlns:xsi="http://www.w3.org/2001/XMLSchema-instance" xmlns:pc="http://schemas.microsoft.com/office/infopath/2007/PartnerControls">
  <documentManagement>
    <TaxCatchAll xmlns="f37ce047-4873-45a4-af0b-ace97f7f6fd3"/>
    <LL xmlns="6461d2cd-c272-48f9-bbef-7c2e823b2999">
      <UserInfo>
        <DisplayName/>
        <AccountId xsi:nil="true"/>
        <AccountType/>
      </UserInfo>
    </LL>
    <lcf76f155ced4ddcb4097134ff3c332f xmlns="6461d2cd-c272-48f9-bbef-7c2e823b2999">
      <Terms xmlns="http://schemas.microsoft.com/office/infopath/2007/PartnerControls"/>
    </lcf76f155ced4ddcb4097134ff3c332f>
  </documentManagement>
</p:properties>
</file>

<file path=customXml/itemProps1.xml><?xml version="1.0" encoding="utf-8"?>
<ds:datastoreItem xmlns:ds="http://schemas.openxmlformats.org/officeDocument/2006/customXml" ds:itemID="{55AF091B-3C7A-41E3-B477-F2FDAA23CFDA}">
  <ds:schemaRefs>
    <ds:schemaRef ds:uri="http://schemas.microsoft.com/office/2006/coverPageProps"/>
  </ds:schemaRefs>
</ds:datastoreItem>
</file>

<file path=customXml/itemProps2.xml><?xml version="1.0" encoding="utf-8"?>
<ds:datastoreItem xmlns:ds="http://schemas.openxmlformats.org/officeDocument/2006/customXml" ds:itemID="{7DB239E0-A993-47F0-B316-9D28E3618536}">
  <ds:schemaRefs>
    <ds:schemaRef ds:uri="http://schemas.openxmlformats.org/officeDocument/2006/bibliography"/>
  </ds:schemaRefs>
</ds:datastoreItem>
</file>

<file path=customXml/itemProps3.xml><?xml version="1.0" encoding="utf-8"?>
<ds:datastoreItem xmlns:ds="http://schemas.openxmlformats.org/officeDocument/2006/customXml" ds:itemID="{C71F9CF8-090B-4668-8A62-30E0888B2D2A}">
  <ds:schemaRefs>
    <ds:schemaRef ds:uri="http://schemas.microsoft.com/sharepoint/v3/contenttype/forms"/>
  </ds:schemaRefs>
</ds:datastoreItem>
</file>

<file path=customXml/itemProps4.xml><?xml version="1.0" encoding="utf-8"?>
<ds:datastoreItem xmlns:ds="http://schemas.openxmlformats.org/officeDocument/2006/customXml" ds:itemID="{F5B6763E-613B-4DF9-96A5-E6498A8E92CB}">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6461d2cd-c272-48f9-bbef-7c2e823b2999"/>
    <ds:schemaRef ds:uri="f37ce047-4873-45a4-af0b-ace97f7f6fd3"/>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5.xml><?xml version="1.0" encoding="utf-8"?>
<ds:datastoreItem xmlns:ds="http://schemas.openxmlformats.org/officeDocument/2006/customXml" ds:itemID="{FA0C5EDB-4083-42F9-84E7-E7C5E4FDA78D}">
  <ds:schemaRefs>
    <ds:schemaRef ds:uri="http://schemas.microsoft.com/office/2006/metadata/longProperties"/>
  </ds:schemaRefs>
</ds:datastoreItem>
</file>

<file path=customXml/itemProps6.xml><?xml version="1.0" encoding="utf-8"?>
<ds:datastoreItem xmlns:ds="http://schemas.openxmlformats.org/officeDocument/2006/customXml" ds:itemID="{2645A67E-AD37-4216-9113-FEE1F3AB3CEE}">
  <ds:schemaRefs>
    <ds:schemaRef ds:uri="http://schemas.microsoft.com/office/2006/metadata/properties"/>
    <ds:schemaRef ds:uri="http://schemas.microsoft.com/office/infopath/2007/PartnerControls"/>
    <ds:schemaRef ds:uri="f37ce047-4873-45a4-af0b-ace97f7f6fd3"/>
    <ds:schemaRef ds:uri="6461d2cd-c272-48f9-bbef-7c2e823b2999"/>
  </ds:schemaRefs>
</ds:datastoreItem>
</file>

<file path=docMetadata/LabelInfo.xml><?xml version="1.0" encoding="utf-8"?>
<clbl:labelList xmlns:clbl="http://schemas.microsoft.com/office/2020/mipLabelMetadata">
  <clbl:label id="{d76faab7-96b7-40c7-9b25-3d2fbd4ac1f1}" enabled="0" method="" siteId="{d76faab7-96b7-40c7-9b25-3d2fbd4ac1f1}" removed="1"/>
</clbl:labelList>
</file>

<file path=docProps/app.xml><?xml version="1.0" encoding="utf-8"?>
<Properties xmlns="http://schemas.openxmlformats.org/officeDocument/2006/extended-properties" xmlns:vt="http://schemas.openxmlformats.org/officeDocument/2006/docPropsVTypes">
  <Template>Normal.dotm</Template>
  <TotalTime>563</TotalTime>
  <Pages>58</Pages>
  <Words>23684</Words>
  <Characters>135002</Characters>
  <Application>Microsoft Office Word</Application>
  <DocSecurity>0</DocSecurity>
  <Lines>1125</Lines>
  <Paragraphs>316</Paragraphs>
  <ScaleCrop>false</ScaleCrop>
  <HeadingPairs>
    <vt:vector size="2" baseType="variant">
      <vt:variant>
        <vt:lpstr>Title</vt:lpstr>
      </vt:variant>
      <vt:variant>
        <vt:i4>1</vt:i4>
      </vt:variant>
    </vt:vector>
  </HeadingPairs>
  <TitlesOfParts>
    <vt:vector size="1" baseType="lpstr">
      <vt:lpstr>Guide Template           Safeguarding Policy</vt:lpstr>
    </vt:vector>
  </TitlesOfParts>
  <Company>Electricword Plc</Company>
  <LinksUpToDate>false</LinksUpToDate>
  <CharactersWithSpaces>158370</CharactersWithSpaces>
  <SharedDoc>false</SharedDoc>
  <HLinks>
    <vt:vector size="990" baseType="variant">
      <vt:variant>
        <vt:i4>3866657</vt:i4>
      </vt:variant>
      <vt:variant>
        <vt:i4>504</vt:i4>
      </vt:variant>
      <vt:variant>
        <vt:i4>0</vt:i4>
      </vt:variant>
      <vt:variant>
        <vt:i4>5</vt:i4>
      </vt:variant>
      <vt:variant>
        <vt:lpwstr>https://raptor.my.site.com/CPOMS/s/</vt:lpwstr>
      </vt:variant>
      <vt:variant>
        <vt:lpwstr/>
      </vt:variant>
      <vt:variant>
        <vt:i4>983123</vt:i4>
      </vt:variant>
      <vt:variant>
        <vt:i4>501</vt:i4>
      </vt:variant>
      <vt:variant>
        <vt:i4>0</vt:i4>
      </vt:variant>
      <vt:variant>
        <vt:i4>5</vt:i4>
      </vt:variant>
      <vt:variant>
        <vt:lpwstr>https://www.ncdv.org.uk/</vt:lpwstr>
      </vt:variant>
      <vt:variant>
        <vt:lpwstr/>
      </vt:variant>
      <vt:variant>
        <vt:i4>4784151</vt:i4>
      </vt:variant>
      <vt:variant>
        <vt:i4>498</vt:i4>
      </vt:variant>
      <vt:variant>
        <vt:i4>0</vt:i4>
      </vt:variant>
      <vt:variant>
        <vt:i4>5</vt:i4>
      </vt:variant>
      <vt:variant>
        <vt:lpwstr>https://saferinternet.org.uk/professionals-online-safety-helpline</vt:lpwstr>
      </vt:variant>
      <vt:variant>
        <vt:lpwstr/>
      </vt:variant>
      <vt:variant>
        <vt:i4>5111889</vt:i4>
      </vt:variant>
      <vt:variant>
        <vt:i4>495</vt:i4>
      </vt:variant>
      <vt:variant>
        <vt:i4>0</vt:i4>
      </vt:variant>
      <vt:variant>
        <vt:i4>5</vt:i4>
      </vt:variant>
      <vt:variant>
        <vt:lpwstr>https://www.stopitnow.org.uk/</vt:lpwstr>
      </vt:variant>
      <vt:variant>
        <vt:lpwstr/>
      </vt:variant>
      <vt:variant>
        <vt:i4>524352</vt:i4>
      </vt:variant>
      <vt:variant>
        <vt:i4>492</vt:i4>
      </vt:variant>
      <vt:variant>
        <vt:i4>0</vt:i4>
      </vt:variant>
      <vt:variant>
        <vt:i4>5</vt:i4>
      </vt:variant>
      <vt:variant>
        <vt:lpwstr>https://napac.org.uk/</vt:lpwstr>
      </vt:variant>
      <vt:variant>
        <vt:lpwstr/>
      </vt:variant>
      <vt:variant>
        <vt:i4>5439568</vt:i4>
      </vt:variant>
      <vt:variant>
        <vt:i4>489</vt:i4>
      </vt:variant>
      <vt:variant>
        <vt:i4>0</vt:i4>
      </vt:variant>
      <vt:variant>
        <vt:i4>5</vt:i4>
      </vt:variant>
      <vt:variant>
        <vt:lpwstr>https://karmanirvana.org.uk/</vt:lpwstr>
      </vt:variant>
      <vt:variant>
        <vt:lpwstr/>
      </vt:variant>
      <vt:variant>
        <vt:i4>1835115</vt:i4>
      </vt:variant>
      <vt:variant>
        <vt:i4>486</vt:i4>
      </vt:variant>
      <vt:variant>
        <vt:i4>0</vt:i4>
      </vt:variant>
      <vt:variant>
        <vt:i4>5</vt:i4>
      </vt:variant>
      <vt:variant>
        <vt:lpwstr>mailto:fmu@fco.gov.uk</vt:lpwstr>
      </vt:variant>
      <vt:variant>
        <vt:lpwstr/>
      </vt:variant>
      <vt:variant>
        <vt:i4>6946852</vt:i4>
      </vt:variant>
      <vt:variant>
        <vt:i4>483</vt:i4>
      </vt:variant>
      <vt:variant>
        <vt:i4>0</vt:i4>
      </vt:variant>
      <vt:variant>
        <vt:i4>5</vt:i4>
      </vt:variant>
      <vt:variant>
        <vt:lpwstr>https://www.nspcc.org.uk/keeping-children-safe/reporting-abuse/dedicated-helplines/</vt:lpwstr>
      </vt:variant>
      <vt:variant>
        <vt:lpwstr/>
      </vt:variant>
      <vt:variant>
        <vt:i4>6225925</vt:i4>
      </vt:variant>
      <vt:variant>
        <vt:i4>480</vt:i4>
      </vt:variant>
      <vt:variant>
        <vt:i4>0</vt:i4>
      </vt:variant>
      <vt:variant>
        <vt:i4>5</vt:i4>
      </vt:variant>
      <vt:variant>
        <vt:lpwstr>https://www.vicohomes.co.uk/</vt:lpwstr>
      </vt:variant>
      <vt:variant>
        <vt:lpwstr/>
      </vt:variant>
      <vt:variant>
        <vt:i4>3866679</vt:i4>
      </vt:variant>
      <vt:variant>
        <vt:i4>477</vt:i4>
      </vt:variant>
      <vt:variant>
        <vt:i4>0</vt:i4>
      </vt:variant>
      <vt:variant>
        <vt:i4>5</vt:i4>
      </vt:variant>
      <vt:variant>
        <vt:lpwstr>https://wellwomenwakefield.org.uk/</vt:lpwstr>
      </vt:variant>
      <vt:variant>
        <vt:lpwstr/>
      </vt:variant>
      <vt:variant>
        <vt:i4>1900625</vt:i4>
      </vt:variant>
      <vt:variant>
        <vt:i4>474</vt:i4>
      </vt:variant>
      <vt:variant>
        <vt:i4>0</vt:i4>
      </vt:variant>
      <vt:variant>
        <vt:i4>5</vt:i4>
      </vt:variant>
      <vt:variant>
        <vt:lpwstr>https://www.wakefield.gov.uk/health-care-and-advice/adults-and-older-people-services</vt:lpwstr>
      </vt:variant>
      <vt:variant>
        <vt:lpwstr/>
      </vt:variant>
      <vt:variant>
        <vt:i4>6488101</vt:i4>
      </vt:variant>
      <vt:variant>
        <vt:i4>471</vt:i4>
      </vt:variant>
      <vt:variant>
        <vt:i4>0</vt:i4>
      </vt:variant>
      <vt:variant>
        <vt:i4>5</vt:i4>
      </vt:variant>
      <vt:variant>
        <vt:lpwstr>http://www.ylc.org.uk/</vt:lpwstr>
      </vt:variant>
      <vt:variant>
        <vt:lpwstr/>
      </vt:variant>
      <vt:variant>
        <vt:i4>655363</vt:i4>
      </vt:variant>
      <vt:variant>
        <vt:i4>468</vt:i4>
      </vt:variant>
      <vt:variant>
        <vt:i4>0</vt:i4>
      </vt:variant>
      <vt:variant>
        <vt:i4>5</vt:i4>
      </vt:variant>
      <vt:variant>
        <vt:lpwstr>https://www.turning-point.co.uk/</vt:lpwstr>
      </vt:variant>
      <vt:variant>
        <vt:lpwstr/>
      </vt:variant>
      <vt:variant>
        <vt:i4>6422654</vt:i4>
      </vt:variant>
      <vt:variant>
        <vt:i4>465</vt:i4>
      </vt:variant>
      <vt:variant>
        <vt:i4>0</vt:i4>
      </vt:variant>
      <vt:variant>
        <vt:i4>5</vt:i4>
      </vt:variant>
      <vt:variant>
        <vt:lpwstr>https://www.wakefield.gov.uk/adult-social-care/carers/young-carers/</vt:lpwstr>
      </vt:variant>
      <vt:variant>
        <vt:lpwstr/>
      </vt:variant>
      <vt:variant>
        <vt:i4>8323089</vt:i4>
      </vt:variant>
      <vt:variant>
        <vt:i4>462</vt:i4>
      </vt:variant>
      <vt:variant>
        <vt:i4>0</vt:i4>
      </vt:variant>
      <vt:variant>
        <vt:i4>5</vt:i4>
      </vt:variant>
      <vt:variant>
        <vt:lpwstr>mailto:emma.hobson2@nspcc.org.uk</vt:lpwstr>
      </vt:variant>
      <vt:variant>
        <vt:lpwstr/>
      </vt:variant>
      <vt:variant>
        <vt:i4>7929908</vt:i4>
      </vt:variant>
      <vt:variant>
        <vt:i4>459</vt:i4>
      </vt:variant>
      <vt:variant>
        <vt:i4>0</vt:i4>
      </vt:variant>
      <vt:variant>
        <vt:i4>5</vt:i4>
      </vt:variant>
      <vt:variant>
        <vt:lpwstr>https://learning.nspcc.org.uk/services/speak-out-stay-safe</vt:lpwstr>
      </vt:variant>
      <vt:variant>
        <vt:lpwstr/>
      </vt:variant>
      <vt:variant>
        <vt:i4>4128810</vt:i4>
      </vt:variant>
      <vt:variant>
        <vt:i4>456</vt:i4>
      </vt:variant>
      <vt:variant>
        <vt:i4>0</vt:i4>
      </vt:variant>
      <vt:variant>
        <vt:i4>5</vt:i4>
      </vt:variant>
      <vt:variant>
        <vt:lpwstr>https://wakefield.mylocaloffer.org/Home</vt:lpwstr>
      </vt:variant>
      <vt:variant>
        <vt:lpwstr/>
      </vt:variant>
      <vt:variant>
        <vt:i4>524288</vt:i4>
      </vt:variant>
      <vt:variant>
        <vt:i4>453</vt:i4>
      </vt:variant>
      <vt:variant>
        <vt:i4>0</vt:i4>
      </vt:variant>
      <vt:variant>
        <vt:i4>5</vt:i4>
      </vt:variant>
      <vt:variant>
        <vt:lpwstr>https://educationservices.wakefield.gov.uk/Services/6405</vt:lpwstr>
      </vt:variant>
      <vt:variant>
        <vt:lpwstr/>
      </vt:variant>
      <vt:variant>
        <vt:i4>2818147</vt:i4>
      </vt:variant>
      <vt:variant>
        <vt:i4>450</vt:i4>
      </vt:variant>
      <vt:variant>
        <vt:i4>0</vt:i4>
      </vt:variant>
      <vt:variant>
        <vt:i4>5</vt:i4>
      </vt:variant>
      <vt:variant>
        <vt:lpwstr>https://www.wakefield.gov.uk/schools-and-education/education/education-welfare-service/</vt:lpwstr>
      </vt:variant>
      <vt:variant>
        <vt:lpwstr/>
      </vt:variant>
      <vt:variant>
        <vt:i4>983104</vt:i4>
      </vt:variant>
      <vt:variant>
        <vt:i4>447</vt:i4>
      </vt:variant>
      <vt:variant>
        <vt:i4>0</vt:i4>
      </vt:variant>
      <vt:variant>
        <vt:i4>5</vt:i4>
      </vt:variant>
      <vt:variant>
        <vt:lpwstr>https://www.wakefield.gov.uk/our-people-and-communities/protecting-our-communities/prevent-in-wakefield/</vt:lpwstr>
      </vt:variant>
      <vt:variant>
        <vt:lpwstr/>
      </vt:variant>
      <vt:variant>
        <vt:i4>2031720</vt:i4>
      </vt:variant>
      <vt:variant>
        <vt:i4>444</vt:i4>
      </vt:variant>
      <vt:variant>
        <vt:i4>0</vt:i4>
      </vt:variant>
      <vt:variant>
        <vt:i4>5</vt:i4>
      </vt:variant>
      <vt:variant>
        <vt:lpwstr>mailto:domesticabuse@wakefield.gov.uk</vt:lpwstr>
      </vt:variant>
      <vt:variant>
        <vt:lpwstr/>
      </vt:variant>
      <vt:variant>
        <vt:i4>6357118</vt:i4>
      </vt:variant>
      <vt:variant>
        <vt:i4>441</vt:i4>
      </vt:variant>
      <vt:variant>
        <vt:i4>0</vt:i4>
      </vt:variant>
      <vt:variant>
        <vt:i4>5</vt:i4>
      </vt:variant>
      <vt:variant>
        <vt:lpwstr>https://www.wakefield.gov.uk/our-people-and-communities/protecting-our-communities/domestic-abuse/</vt:lpwstr>
      </vt:variant>
      <vt:variant>
        <vt:lpwstr/>
      </vt:variant>
      <vt:variant>
        <vt:i4>5701656</vt:i4>
      </vt:variant>
      <vt:variant>
        <vt:i4>438</vt:i4>
      </vt:variant>
      <vt:variant>
        <vt:i4>0</vt:i4>
      </vt:variant>
      <vt:variant>
        <vt:i4>5</vt:i4>
      </vt:variant>
      <vt:variant>
        <vt:lpwstr>https://spectrumat10.org.uk/cse/</vt:lpwstr>
      </vt:variant>
      <vt:variant>
        <vt:lpwstr/>
      </vt:variant>
      <vt:variant>
        <vt:i4>2424936</vt:i4>
      </vt:variant>
      <vt:variant>
        <vt:i4>435</vt:i4>
      </vt:variant>
      <vt:variant>
        <vt:i4>0</vt:i4>
      </vt:variant>
      <vt:variant>
        <vt:i4>5</vt:i4>
      </vt:variant>
      <vt:variant>
        <vt:lpwstr>https://spectrum-cic.org.uk/our-services/sexual-health/rse/</vt:lpwstr>
      </vt:variant>
      <vt:variant>
        <vt:lpwstr/>
      </vt:variant>
      <vt:variant>
        <vt:i4>7536766</vt:i4>
      </vt:variant>
      <vt:variant>
        <vt:i4>432</vt:i4>
      </vt:variant>
      <vt:variant>
        <vt:i4>0</vt:i4>
      </vt:variant>
      <vt:variant>
        <vt:i4>5</vt:i4>
      </vt:variant>
      <vt:variant>
        <vt:lpwstr>https://www.hdft.nhs.uk/services/childrens-services/wakefield-0-19-service/</vt:lpwstr>
      </vt:variant>
      <vt:variant>
        <vt:lpwstr/>
      </vt:variant>
      <vt:variant>
        <vt:i4>5636183</vt:i4>
      </vt:variant>
      <vt:variant>
        <vt:i4>429</vt:i4>
      </vt:variant>
      <vt:variant>
        <vt:i4>0</vt:i4>
      </vt:variant>
      <vt:variant>
        <vt:i4>5</vt:i4>
      </vt:variant>
      <vt:variant>
        <vt:lpwstr>https://www.riskandresilience.org.uk/</vt:lpwstr>
      </vt:variant>
      <vt:variant>
        <vt:lpwstr/>
      </vt:variant>
      <vt:variant>
        <vt:i4>1048594</vt:i4>
      </vt:variant>
      <vt:variant>
        <vt:i4>426</vt:i4>
      </vt:variant>
      <vt:variant>
        <vt:i4>0</vt:i4>
      </vt:variant>
      <vt:variant>
        <vt:i4>5</vt:i4>
      </vt:variant>
      <vt:variant>
        <vt:lpwstr>https://www.compass-uk.org/services/wakefield-children-and-young-peoples-emotional-health-and-wellbeing-service/</vt:lpwstr>
      </vt:variant>
      <vt:variant>
        <vt:lpwstr/>
      </vt:variant>
      <vt:variant>
        <vt:i4>6357029</vt:i4>
      </vt:variant>
      <vt:variant>
        <vt:i4>423</vt:i4>
      </vt:variant>
      <vt:variant>
        <vt:i4>0</vt:i4>
      </vt:variant>
      <vt:variant>
        <vt:i4>5</vt:i4>
      </vt:variant>
      <vt:variant>
        <vt:lpwstr>https://www.southwestyorkshire.nhs.uk/services/camhs-wakefield/</vt:lpwstr>
      </vt:variant>
      <vt:variant>
        <vt:lpwstr/>
      </vt:variant>
      <vt:variant>
        <vt:i4>4325449</vt:i4>
      </vt:variant>
      <vt:variant>
        <vt:i4>420</vt:i4>
      </vt:variant>
      <vt:variant>
        <vt:i4>0</vt:i4>
      </vt:variant>
      <vt:variant>
        <vt:i4>5</vt:i4>
      </vt:variant>
      <vt:variant>
        <vt:lpwstr>https://www.wakefieldscp.org.uk/schools-colleges/</vt:lpwstr>
      </vt:variant>
      <vt:variant>
        <vt:lpwstr/>
      </vt:variant>
      <vt:variant>
        <vt:i4>851981</vt:i4>
      </vt:variant>
      <vt:variant>
        <vt:i4>417</vt:i4>
      </vt:variant>
      <vt:variant>
        <vt:i4>0</vt:i4>
      </vt:variant>
      <vt:variant>
        <vt:i4>5</vt:i4>
      </vt:variant>
      <vt:variant>
        <vt:lpwstr>https://educationservices.wakefield.gov.uk/Services/3783</vt:lpwstr>
      </vt:variant>
      <vt:variant>
        <vt:lpwstr/>
      </vt:variant>
      <vt:variant>
        <vt:i4>2555973</vt:i4>
      </vt:variant>
      <vt:variant>
        <vt:i4>414</vt:i4>
      </vt:variant>
      <vt:variant>
        <vt:i4>0</vt:i4>
      </vt:variant>
      <vt:variant>
        <vt:i4>5</vt:i4>
      </vt:variant>
      <vt:variant>
        <vt:lpwstr>mailto:marieclayton@wakefield.gov.uk</vt:lpwstr>
      </vt:variant>
      <vt:variant>
        <vt:lpwstr/>
      </vt:variant>
      <vt:variant>
        <vt:i4>6684697</vt:i4>
      </vt:variant>
      <vt:variant>
        <vt:i4>411</vt:i4>
      </vt:variant>
      <vt:variant>
        <vt:i4>0</vt:i4>
      </vt:variant>
      <vt:variant>
        <vt:i4>5</vt:i4>
      </vt:variant>
      <vt:variant>
        <vt:lpwstr>mailto:vmaybin@wakefield.gov.uk</vt:lpwstr>
      </vt:variant>
      <vt:variant>
        <vt:lpwstr/>
      </vt:variant>
      <vt:variant>
        <vt:i4>1572929</vt:i4>
      </vt:variant>
      <vt:variant>
        <vt:i4>408</vt:i4>
      </vt:variant>
      <vt:variant>
        <vt:i4>0</vt:i4>
      </vt:variant>
      <vt:variant>
        <vt:i4>5</vt:i4>
      </vt:variant>
      <vt:variant>
        <vt:lpwstr>https://www.wakefieldscp.org.uk/</vt:lpwstr>
      </vt:variant>
      <vt:variant>
        <vt:lpwstr/>
      </vt:variant>
      <vt:variant>
        <vt:i4>4718605</vt:i4>
      </vt:variant>
      <vt:variant>
        <vt:i4>405</vt:i4>
      </vt:variant>
      <vt:variant>
        <vt:i4>0</vt:i4>
      </vt:variant>
      <vt:variant>
        <vt:i4>5</vt:i4>
      </vt:variant>
      <vt:variant>
        <vt:lpwstr>https://www.pol-ed.co.uk/</vt:lpwstr>
      </vt:variant>
      <vt:variant>
        <vt:lpwstr/>
      </vt:variant>
      <vt:variant>
        <vt:i4>8323108</vt:i4>
      </vt:variant>
      <vt:variant>
        <vt:i4>402</vt:i4>
      </vt:variant>
      <vt:variant>
        <vt:i4>0</vt:i4>
      </vt:variant>
      <vt:variant>
        <vt:i4>5</vt:i4>
      </vt:variant>
      <vt:variant>
        <vt:lpwstr>https://www.westyorkshire.police.uk/partnership-intelligence-portal</vt:lpwstr>
      </vt:variant>
      <vt:variant>
        <vt:lpwstr/>
      </vt:variant>
      <vt:variant>
        <vt:i4>7536647</vt:i4>
      </vt:variant>
      <vt:variant>
        <vt:i4>399</vt:i4>
      </vt:variant>
      <vt:variant>
        <vt:i4>0</vt:i4>
      </vt:variant>
      <vt:variant>
        <vt:i4>5</vt:i4>
      </vt:variant>
      <vt:variant>
        <vt:lpwstr>mailto:cveteam@wakefield.gov.uk</vt:lpwstr>
      </vt:variant>
      <vt:variant>
        <vt:lpwstr/>
      </vt:variant>
      <vt:variant>
        <vt:i4>983042</vt:i4>
      </vt:variant>
      <vt:variant>
        <vt:i4>396</vt:i4>
      </vt:variant>
      <vt:variant>
        <vt:i4>0</vt:i4>
      </vt:variant>
      <vt:variant>
        <vt:i4>5</vt:i4>
      </vt:variant>
      <vt:variant>
        <vt:lpwstr>https://www.wakefieldfamiliestogether.co.uk/community-support/youth-hubs/</vt:lpwstr>
      </vt:variant>
      <vt:variant>
        <vt:lpwstr/>
      </vt:variant>
      <vt:variant>
        <vt:i4>7012384</vt:i4>
      </vt:variant>
      <vt:variant>
        <vt:i4>393</vt:i4>
      </vt:variant>
      <vt:variant>
        <vt:i4>0</vt:i4>
      </vt:variant>
      <vt:variant>
        <vt:i4>5</vt:i4>
      </vt:variant>
      <vt:variant>
        <vt:lpwstr>https://www.wakefieldfamiliestogether.co.uk/community-support/family-hubs/</vt:lpwstr>
      </vt:variant>
      <vt:variant>
        <vt:lpwstr/>
      </vt:variant>
      <vt:variant>
        <vt:i4>5373983</vt:i4>
      </vt:variant>
      <vt:variant>
        <vt:i4>390</vt:i4>
      </vt:variant>
      <vt:variant>
        <vt:i4>0</vt:i4>
      </vt:variant>
      <vt:variant>
        <vt:i4>5</vt:i4>
      </vt:variant>
      <vt:variant>
        <vt:lpwstr>https://www.wakefieldfamiliestogether.co.uk/</vt:lpwstr>
      </vt:variant>
      <vt:variant>
        <vt:lpwstr/>
      </vt:variant>
      <vt:variant>
        <vt:i4>8060980</vt:i4>
      </vt:variant>
      <vt:variant>
        <vt:i4>387</vt:i4>
      </vt:variant>
      <vt:variant>
        <vt:i4>0</vt:i4>
      </vt:variant>
      <vt:variant>
        <vt:i4>5</vt:i4>
      </vt:variant>
      <vt:variant>
        <vt:lpwstr>https://westyorkscb.proceduresonline.com/contents.html</vt:lpwstr>
      </vt:variant>
      <vt:variant>
        <vt:lpwstr/>
      </vt:variant>
      <vt:variant>
        <vt:i4>5177417</vt:i4>
      </vt:variant>
      <vt:variant>
        <vt:i4>384</vt:i4>
      </vt:variant>
      <vt:variant>
        <vt:i4>0</vt:i4>
      </vt:variant>
      <vt:variant>
        <vt:i4>5</vt:i4>
      </vt:variant>
      <vt:variant>
        <vt:lpwstr>https://www.wakefieldscp.org.uk/professionals/key-safeguarding-forms-tools-standards-frameworks/</vt:lpwstr>
      </vt:variant>
      <vt:variant>
        <vt:lpwstr/>
      </vt:variant>
      <vt:variant>
        <vt:i4>7798885</vt:i4>
      </vt:variant>
      <vt:variant>
        <vt:i4>381</vt:i4>
      </vt:variant>
      <vt:variant>
        <vt:i4>0</vt:i4>
      </vt:variant>
      <vt:variant>
        <vt:i4>5</vt:i4>
      </vt:variant>
      <vt:variant>
        <vt:lpwstr>https://www.gov.uk/government/publications/data-protection-toolkit-for-schools</vt:lpwstr>
      </vt:variant>
      <vt:variant>
        <vt:lpwstr/>
      </vt:variant>
      <vt:variant>
        <vt:i4>4194394</vt:i4>
      </vt:variant>
      <vt:variant>
        <vt:i4>378</vt:i4>
      </vt:variant>
      <vt:variant>
        <vt:i4>0</vt:i4>
      </vt:variant>
      <vt:variant>
        <vt:i4>5</vt:i4>
      </vt:variant>
      <vt:variant>
        <vt:lpwstr>https://www.gov.uk/government/publications/safeguarding-practitioners-information-sharing-advice</vt:lpwstr>
      </vt:variant>
      <vt:variant>
        <vt:lpwstr/>
      </vt:variant>
      <vt:variant>
        <vt:i4>4522012</vt:i4>
      </vt:variant>
      <vt:variant>
        <vt:i4>375</vt:i4>
      </vt:variant>
      <vt:variant>
        <vt:i4>0</vt:i4>
      </vt:variant>
      <vt:variant>
        <vt:i4>5</vt:i4>
      </vt:variant>
      <vt:variant>
        <vt:lpwstr>https://www.wakefieldscp.org.uk/schools-colleges/key-links-resources/</vt:lpwstr>
      </vt:variant>
      <vt:variant>
        <vt:lpwstr/>
      </vt:variant>
      <vt:variant>
        <vt:i4>8323108</vt:i4>
      </vt:variant>
      <vt:variant>
        <vt:i4>372</vt:i4>
      </vt:variant>
      <vt:variant>
        <vt:i4>0</vt:i4>
      </vt:variant>
      <vt:variant>
        <vt:i4>5</vt:i4>
      </vt:variant>
      <vt:variant>
        <vt:lpwstr>https://www.westyorkshire.police.uk/partnership-intelligence-portal</vt:lpwstr>
      </vt:variant>
      <vt:variant>
        <vt:lpwstr/>
      </vt:variant>
      <vt:variant>
        <vt:i4>7602233</vt:i4>
      </vt:variant>
      <vt:variant>
        <vt:i4>369</vt:i4>
      </vt:variant>
      <vt:variant>
        <vt:i4>0</vt:i4>
      </vt:variant>
      <vt:variant>
        <vt:i4>5</vt:i4>
      </vt:variant>
      <vt:variant>
        <vt:lpwstr>https://www.npcc.police.uk/SysSiteAssets/media/downloads/publications/publications-log/2020/when-to-call-the-police--guidance-for-schools-and-colleges.pdf</vt:lpwstr>
      </vt:variant>
      <vt:variant>
        <vt:lpwstr/>
      </vt:variant>
      <vt:variant>
        <vt:i4>2424853</vt:i4>
      </vt:variant>
      <vt:variant>
        <vt:i4>366</vt:i4>
      </vt:variant>
      <vt:variant>
        <vt:i4>0</vt:i4>
      </vt:variant>
      <vt:variant>
        <vt:i4>5</vt:i4>
      </vt:variant>
      <vt:variant>
        <vt:lpwstr>https://westyorkscb.proceduresonline.com/p_res_profdisag.html?zoom_highlight=professional+disagreement</vt:lpwstr>
      </vt:variant>
      <vt:variant>
        <vt:lpwstr/>
      </vt:variant>
      <vt:variant>
        <vt:i4>2621536</vt:i4>
      </vt:variant>
      <vt:variant>
        <vt:i4>363</vt:i4>
      </vt:variant>
      <vt:variant>
        <vt:i4>0</vt:i4>
      </vt:variant>
      <vt:variant>
        <vt:i4>5</vt:i4>
      </vt:variant>
      <vt:variant>
        <vt:lpwstr>https://learning.nspcc.org.uk/research-resources/briefings/child-protection-records-retention-storage-guidance</vt:lpwstr>
      </vt:variant>
      <vt:variant>
        <vt:lpwstr/>
      </vt:variant>
      <vt:variant>
        <vt:i4>7274557</vt:i4>
      </vt:variant>
      <vt:variant>
        <vt:i4>360</vt:i4>
      </vt:variant>
      <vt:variant>
        <vt:i4>0</vt:i4>
      </vt:variant>
      <vt:variant>
        <vt:i4>5</vt:i4>
      </vt:variant>
      <vt:variant>
        <vt:lpwstr>https://www.wakefieldscp.org.uk/resources/neglect/</vt:lpwstr>
      </vt:variant>
      <vt:variant>
        <vt:lpwstr/>
      </vt:variant>
      <vt:variant>
        <vt:i4>8060980</vt:i4>
      </vt:variant>
      <vt:variant>
        <vt:i4>357</vt:i4>
      </vt:variant>
      <vt:variant>
        <vt:i4>0</vt:i4>
      </vt:variant>
      <vt:variant>
        <vt:i4>5</vt:i4>
      </vt:variant>
      <vt:variant>
        <vt:lpwstr>https://westyorkscb.proceduresonline.com/contents.html</vt:lpwstr>
      </vt:variant>
      <vt:variant>
        <vt:lpwstr/>
      </vt:variant>
      <vt:variant>
        <vt:i4>5373983</vt:i4>
      </vt:variant>
      <vt:variant>
        <vt:i4>354</vt:i4>
      </vt:variant>
      <vt:variant>
        <vt:i4>0</vt:i4>
      </vt:variant>
      <vt:variant>
        <vt:i4>5</vt:i4>
      </vt:variant>
      <vt:variant>
        <vt:lpwstr>https://www.wakefieldfamiliestogether.co.uk/</vt:lpwstr>
      </vt:variant>
      <vt:variant>
        <vt:lpwstr/>
      </vt:variant>
      <vt:variant>
        <vt:i4>1572929</vt:i4>
      </vt:variant>
      <vt:variant>
        <vt:i4>351</vt:i4>
      </vt:variant>
      <vt:variant>
        <vt:i4>0</vt:i4>
      </vt:variant>
      <vt:variant>
        <vt:i4>5</vt:i4>
      </vt:variant>
      <vt:variant>
        <vt:lpwstr>https://www.wakefieldscp.org.uk/</vt:lpwstr>
      </vt:variant>
      <vt:variant>
        <vt:lpwstr/>
      </vt:variant>
      <vt:variant>
        <vt:i4>3735669</vt:i4>
      </vt:variant>
      <vt:variant>
        <vt:i4>348</vt:i4>
      </vt:variant>
      <vt:variant>
        <vt:i4>0</vt:i4>
      </vt:variant>
      <vt:variant>
        <vt:i4>5</vt:i4>
      </vt:variant>
      <vt:variant>
        <vt:lpwstr>https://www.gov.uk/government/publications/providing-remote-education-guidance-for-schools</vt:lpwstr>
      </vt:variant>
      <vt:variant>
        <vt:lpwstr/>
      </vt:variant>
      <vt:variant>
        <vt:i4>524288</vt:i4>
      </vt:variant>
      <vt:variant>
        <vt:i4>345</vt:i4>
      </vt:variant>
      <vt:variant>
        <vt:i4>0</vt:i4>
      </vt:variant>
      <vt:variant>
        <vt:i4>5</vt:i4>
      </vt:variant>
      <vt:variant>
        <vt:lpwstr>https://educationservices.wakefield.gov.uk/Services/6405</vt:lpwstr>
      </vt:variant>
      <vt:variant>
        <vt:lpwstr/>
      </vt:variant>
      <vt:variant>
        <vt:i4>6684726</vt:i4>
      </vt:variant>
      <vt:variant>
        <vt:i4>342</vt:i4>
      </vt:variant>
      <vt:variant>
        <vt:i4>0</vt:i4>
      </vt:variant>
      <vt:variant>
        <vt:i4>5</vt:i4>
      </vt:variant>
      <vt:variant>
        <vt:lpwstr>https://www.gov.uk/government/publications/designated-teacher-for-looked-after-children</vt:lpwstr>
      </vt:variant>
      <vt:variant>
        <vt:lpwstr/>
      </vt:variant>
      <vt:variant>
        <vt:i4>3538997</vt:i4>
      </vt:variant>
      <vt:variant>
        <vt:i4>339</vt:i4>
      </vt:variant>
      <vt:variant>
        <vt:i4>0</vt:i4>
      </vt:variant>
      <vt:variant>
        <vt:i4>5</vt:i4>
      </vt:variant>
      <vt:variant>
        <vt:lpwstr>https://eur03.safelinks.protection.outlook.com/?url=https%3A%2F%2Fwww.gov.uk%2Fgovernment%2Fpublications%2Fpromoting-the-education-of-looked-after-children&amp;data=05%7C01%7CVMaybin%40wakefield.gov.uk%7Cd7ed7a1c3c69434a1bd608da85bd52e5%7Cd76faab796b740c79b253d2fbd4ac1f1%7C0%7C0%7C637969345420103651%7CUnknown%7CTWFpbGZsb3d8eyJWIjoiMC4wLjAwMDAiLCJQIjoiV2luMzIiLCJBTiI6Ik1haWwiLCJXVCI6Mn0%3D%7C3000%7C%7C%7C&amp;sdata=dyuyThhSp437vDZZjNh%2B3J0PrIwE1vhiGGL3jQOS%2BEM%3D&amp;reserved=0</vt:lpwstr>
      </vt:variant>
      <vt:variant>
        <vt:lpwstr/>
      </vt:variant>
      <vt:variant>
        <vt:i4>7340073</vt:i4>
      </vt:variant>
      <vt:variant>
        <vt:i4>336</vt:i4>
      </vt:variant>
      <vt:variant>
        <vt:i4>0</vt:i4>
      </vt:variant>
      <vt:variant>
        <vt:i4>5</vt:i4>
      </vt:variant>
      <vt:variant>
        <vt:lpwstr>https://thecpsu.org.uk/</vt:lpwstr>
      </vt:variant>
      <vt:variant>
        <vt:lpwstr/>
      </vt:variant>
      <vt:variant>
        <vt:i4>458768</vt:i4>
      </vt:variant>
      <vt:variant>
        <vt:i4>333</vt:i4>
      </vt:variant>
      <vt:variant>
        <vt:i4>0</vt:i4>
      </vt:variant>
      <vt:variant>
        <vt:i4>5</vt:i4>
      </vt:variant>
      <vt:variant>
        <vt:lpwstr>https://www.gov.uk/government/publications/supporting-pupils-at-school-with-medical-conditions--3</vt:lpwstr>
      </vt:variant>
      <vt:variant>
        <vt:lpwstr/>
      </vt:variant>
      <vt:variant>
        <vt:i4>4128890</vt:i4>
      </vt:variant>
      <vt:variant>
        <vt:i4>330</vt:i4>
      </vt:variant>
      <vt:variant>
        <vt:i4>0</vt:i4>
      </vt:variant>
      <vt:variant>
        <vt:i4>5</vt:i4>
      </vt:variant>
      <vt:variant>
        <vt:lpwstr>https://www.gov.uk/government/publications/reducing-the-need-for-restraint-and-restrictive-intervention</vt:lpwstr>
      </vt:variant>
      <vt:variant>
        <vt:lpwstr/>
      </vt:variant>
      <vt:variant>
        <vt:i4>4653075</vt:i4>
      </vt:variant>
      <vt:variant>
        <vt:i4>327</vt:i4>
      </vt:variant>
      <vt:variant>
        <vt:i4>0</vt:i4>
      </vt:variant>
      <vt:variant>
        <vt:i4>5</vt:i4>
      </vt:variant>
      <vt:variant>
        <vt:lpwstr>https://www.gov.uk/government/publications/use-of-reasonable-force-in-schools</vt:lpwstr>
      </vt:variant>
      <vt:variant>
        <vt:lpwstr/>
      </vt:variant>
      <vt:variant>
        <vt:i4>4456476</vt:i4>
      </vt:variant>
      <vt:variant>
        <vt:i4>324</vt:i4>
      </vt:variant>
      <vt:variant>
        <vt:i4>0</vt:i4>
      </vt:variant>
      <vt:variant>
        <vt:i4>5</vt:i4>
      </vt:variant>
      <vt:variant>
        <vt:lpwstr>https://www.gov.uk/government/publications/alternative-provision</vt:lpwstr>
      </vt:variant>
      <vt:variant>
        <vt:lpwstr/>
      </vt:variant>
      <vt:variant>
        <vt:i4>7864441</vt:i4>
      </vt:variant>
      <vt:variant>
        <vt:i4>321</vt:i4>
      </vt:variant>
      <vt:variant>
        <vt:i4>0</vt:i4>
      </vt:variant>
      <vt:variant>
        <vt:i4>5</vt:i4>
      </vt:variant>
      <vt:variant>
        <vt:lpwstr>https://www.gov.uk/government/publications/keeping-children-safe-in-out-of-school-settings-code-of-practice</vt:lpwstr>
      </vt:variant>
      <vt:variant>
        <vt:lpwstr/>
      </vt:variant>
      <vt:variant>
        <vt:i4>4849751</vt:i4>
      </vt:variant>
      <vt:variant>
        <vt:i4>318</vt:i4>
      </vt:variant>
      <vt:variant>
        <vt:i4>0</vt:i4>
      </vt:variant>
      <vt:variant>
        <vt:i4>5</vt:i4>
      </vt:variant>
      <vt:variant>
        <vt:lpwstr>https://www.gov.uk/government/publications/school-and-college-security/site-security-guidance</vt:lpwstr>
      </vt:variant>
      <vt:variant>
        <vt:lpwstr/>
      </vt:variant>
      <vt:variant>
        <vt:i4>2490416</vt:i4>
      </vt:variant>
      <vt:variant>
        <vt:i4>315</vt:i4>
      </vt:variant>
      <vt:variant>
        <vt:i4>0</vt:i4>
      </vt:variant>
      <vt:variant>
        <vt:i4>5</vt:i4>
      </vt:variant>
      <vt:variant>
        <vt:lpwstr>https://eur03.safelinks.protection.outlook.com/?url=https%3A%2F%2Fwww.tradedservices.wakefield.gov.uk%2FServices%2F5407&amp;data=05%7C01%7CVMaybin%40wakefield.gov.uk%7C2fcf9cfc539147b5339108da7c6d28a1%7Cd76faab796b740c79b253d2fbd4ac1f1%7C0%7C0%7C637959105510304210%7CUnknown%7CTWFpbGZsb3d8eyJWIjoiMC4wLjAwMDAiLCJQIjoiV2luMzIiLCJBTiI6Ik1haWwiLCJXVCI6Mn0%3D%7C3000%7C%7C%7C&amp;sdata=mYIFytvSXwvtlsmFI3AICpBB7hW7BHIC2qLw7UpYD2E%3D&amp;reserved=0</vt:lpwstr>
      </vt:variant>
      <vt:variant>
        <vt:lpwstr/>
      </vt:variant>
      <vt:variant>
        <vt:i4>2490416</vt:i4>
      </vt:variant>
      <vt:variant>
        <vt:i4>312</vt:i4>
      </vt:variant>
      <vt:variant>
        <vt:i4>0</vt:i4>
      </vt:variant>
      <vt:variant>
        <vt:i4>5</vt:i4>
      </vt:variant>
      <vt:variant>
        <vt:lpwstr>https://eur03.safelinks.protection.outlook.com/?url=https%3A%2F%2Fwww.tradedservices.wakefield.gov.uk%2FServices%2F5407&amp;data=05%7C01%7CVMaybin%40wakefield.gov.uk%7C2fcf9cfc539147b5339108da7c6d28a1%7Cd76faab796b740c79b253d2fbd4ac1f1%7C0%7C0%7C637959105510304210%7CUnknown%7CTWFpbGZsb3d8eyJWIjoiMC4wLjAwMDAiLCJQIjoiV2luMzIiLCJBTiI6Ik1haWwiLCJXVCI6Mn0%3D%7C3000%7C%7C%7C&amp;sdata=mYIFytvSXwvtlsmFI3AICpBB7hW7BHIC2qLw7UpYD2E%3D&amp;reserved=0</vt:lpwstr>
      </vt:variant>
      <vt:variant>
        <vt:lpwstr/>
      </vt:variant>
      <vt:variant>
        <vt:i4>524318</vt:i4>
      </vt:variant>
      <vt:variant>
        <vt:i4>309</vt:i4>
      </vt:variant>
      <vt:variant>
        <vt:i4>0</vt:i4>
      </vt:variant>
      <vt:variant>
        <vt:i4>5</vt:i4>
      </vt:variant>
      <vt:variant>
        <vt:lpwstr>https://www.wakefieldscp.org.uk/schools-colleges/schools-colleges-settings-learning-development/</vt:lpwstr>
      </vt:variant>
      <vt:variant>
        <vt:lpwstr/>
      </vt:variant>
      <vt:variant>
        <vt:i4>3080293</vt:i4>
      </vt:variant>
      <vt:variant>
        <vt:i4>306</vt:i4>
      </vt:variant>
      <vt:variant>
        <vt:i4>0</vt:i4>
      </vt:variant>
      <vt:variant>
        <vt:i4>5</vt:i4>
      </vt:variant>
      <vt:variant>
        <vt:lpwstr>https://www.saferrecruitmentconsortium.org/</vt:lpwstr>
      </vt:variant>
      <vt:variant>
        <vt:lpwstr/>
      </vt:variant>
      <vt:variant>
        <vt:i4>3866686</vt:i4>
      </vt:variant>
      <vt:variant>
        <vt:i4>303</vt:i4>
      </vt:variant>
      <vt:variant>
        <vt:i4>0</vt:i4>
      </vt:variant>
      <vt:variant>
        <vt:i4>5</vt:i4>
      </vt:variant>
      <vt:variant>
        <vt:lpwstr>https://www.farrer.co.uk/news-and-insights/developing-and-implementing-a-low-level-concerns-policy-a-guide-for-organisations-which-work-with-children2/</vt:lpwstr>
      </vt:variant>
      <vt:variant>
        <vt:lpwstr/>
      </vt:variant>
      <vt:variant>
        <vt:i4>5701727</vt:i4>
      </vt:variant>
      <vt:variant>
        <vt:i4>300</vt:i4>
      </vt:variant>
      <vt:variant>
        <vt:i4>0</vt:i4>
      </vt:variant>
      <vt:variant>
        <vt:i4>5</vt:i4>
      </vt:variant>
      <vt:variant>
        <vt:lpwstr>https://www.childline.org.uk/</vt:lpwstr>
      </vt:variant>
      <vt:variant>
        <vt:lpwstr/>
      </vt:variant>
      <vt:variant>
        <vt:i4>4980783</vt:i4>
      </vt:variant>
      <vt:variant>
        <vt:i4>297</vt:i4>
      </vt:variant>
      <vt:variant>
        <vt:i4>0</vt:i4>
      </vt:variant>
      <vt:variant>
        <vt:i4>5</vt:i4>
      </vt:variant>
      <vt:variant>
        <vt:lpwstr>https://learning.nspcc.org.uk/research-resources/schools/pants-teaching?_ga=2.44557920.518837480.1660747858-1256330803.1660141118</vt:lpwstr>
      </vt:variant>
      <vt:variant>
        <vt:lpwstr/>
      </vt:variant>
      <vt:variant>
        <vt:i4>5636183</vt:i4>
      </vt:variant>
      <vt:variant>
        <vt:i4>294</vt:i4>
      </vt:variant>
      <vt:variant>
        <vt:i4>0</vt:i4>
      </vt:variant>
      <vt:variant>
        <vt:i4>5</vt:i4>
      </vt:variant>
      <vt:variant>
        <vt:lpwstr>https://www.riskandresilience.org.uk/</vt:lpwstr>
      </vt:variant>
      <vt:variant>
        <vt:lpwstr/>
      </vt:variant>
      <vt:variant>
        <vt:i4>1572929</vt:i4>
      </vt:variant>
      <vt:variant>
        <vt:i4>291</vt:i4>
      </vt:variant>
      <vt:variant>
        <vt:i4>0</vt:i4>
      </vt:variant>
      <vt:variant>
        <vt:i4>5</vt:i4>
      </vt:variant>
      <vt:variant>
        <vt:lpwstr>https://www.wakefieldscp.org.uk/</vt:lpwstr>
      </vt:variant>
      <vt:variant>
        <vt:lpwstr/>
      </vt:variant>
      <vt:variant>
        <vt:i4>7274531</vt:i4>
      </vt:variant>
      <vt:variant>
        <vt:i4>288</vt:i4>
      </vt:variant>
      <vt:variant>
        <vt:i4>0</vt:i4>
      </vt:variant>
      <vt:variant>
        <vt:i4>5</vt:i4>
      </vt:variant>
      <vt:variant>
        <vt:lpwstr>https://www.gov.uk/government/publications/relationships-education-relationships-and-sex-education-rse-and-health-education</vt:lpwstr>
      </vt:variant>
      <vt:variant>
        <vt:lpwstr/>
      </vt:variant>
      <vt:variant>
        <vt:i4>4718605</vt:i4>
      </vt:variant>
      <vt:variant>
        <vt:i4>285</vt:i4>
      </vt:variant>
      <vt:variant>
        <vt:i4>0</vt:i4>
      </vt:variant>
      <vt:variant>
        <vt:i4>5</vt:i4>
      </vt:variant>
      <vt:variant>
        <vt:lpwstr>https://www.pol-ed.co.uk/</vt:lpwstr>
      </vt:variant>
      <vt:variant>
        <vt:lpwstr/>
      </vt:variant>
      <vt:variant>
        <vt:i4>7012468</vt:i4>
      </vt:variant>
      <vt:variant>
        <vt:i4>282</vt:i4>
      </vt:variant>
      <vt:variant>
        <vt:i4>0</vt:i4>
      </vt:variant>
      <vt:variant>
        <vt:i4>5</vt:i4>
      </vt:variant>
      <vt:variant>
        <vt:lpwstr>https://saferinternet.org.uk/guide-and-resource/teachers-and-school-staff/appropriate-filtering-and-monitoring</vt:lpwstr>
      </vt:variant>
      <vt:variant>
        <vt:lpwstr/>
      </vt:variant>
      <vt:variant>
        <vt:i4>7405666</vt:i4>
      </vt:variant>
      <vt:variant>
        <vt:i4>279</vt:i4>
      </vt:variant>
      <vt:variant>
        <vt:i4>0</vt:i4>
      </vt:variant>
      <vt:variant>
        <vt:i4>5</vt:i4>
      </vt:variant>
      <vt:variant>
        <vt:lpwstr>https://d1xsi6mgo67kia.cloudfront.net/uploads/2023/07/Questions-for-Governors-and-Trustees.pdf</vt:lpwstr>
      </vt:variant>
      <vt:variant>
        <vt:lpwstr/>
      </vt:variant>
      <vt:variant>
        <vt:i4>6094928</vt:i4>
      </vt:variant>
      <vt:variant>
        <vt:i4>276</vt:i4>
      </vt:variant>
      <vt:variant>
        <vt:i4>0</vt:i4>
      </vt:variant>
      <vt:variant>
        <vt:i4>5</vt:i4>
      </vt:variant>
      <vt:variant>
        <vt:lpwstr>https://swgfl.org.uk/resources/filtering-and-monitoring/</vt:lpwstr>
      </vt:variant>
      <vt:variant>
        <vt:lpwstr/>
      </vt:variant>
      <vt:variant>
        <vt:i4>4325383</vt:i4>
      </vt:variant>
      <vt:variant>
        <vt:i4>273</vt:i4>
      </vt:variant>
      <vt:variant>
        <vt:i4>0</vt:i4>
      </vt:variant>
      <vt:variant>
        <vt:i4>5</vt:i4>
      </vt:variant>
      <vt:variant>
        <vt:lpwstr>https://www.gov.uk/guidance/meeting-digital-and-technology-standards-in-schools-and-colleges</vt:lpwstr>
      </vt:variant>
      <vt:variant>
        <vt:lpwstr/>
      </vt:variant>
      <vt:variant>
        <vt:i4>851991</vt:i4>
      </vt:variant>
      <vt:variant>
        <vt:i4>270</vt:i4>
      </vt:variant>
      <vt:variant>
        <vt:i4>0</vt:i4>
      </vt:variant>
      <vt:variant>
        <vt:i4>5</vt:i4>
      </vt:variant>
      <vt:variant>
        <vt:lpwstr>https://projectevolve.co.uk/</vt:lpwstr>
      </vt:variant>
      <vt:variant>
        <vt:lpwstr/>
      </vt:variant>
      <vt:variant>
        <vt:i4>2424891</vt:i4>
      </vt:variant>
      <vt:variant>
        <vt:i4>267</vt:i4>
      </vt:variant>
      <vt:variant>
        <vt:i4>0</vt:i4>
      </vt:variant>
      <vt:variant>
        <vt:i4>5</vt:i4>
      </vt:variant>
      <vt:variant>
        <vt:lpwstr>https://www.gov.uk/government/publications/education-for-a-connected-world</vt:lpwstr>
      </vt:variant>
      <vt:variant>
        <vt:lpwstr/>
      </vt:variant>
      <vt:variant>
        <vt:i4>4587613</vt:i4>
      </vt:variant>
      <vt:variant>
        <vt:i4>264</vt:i4>
      </vt:variant>
      <vt:variant>
        <vt:i4>0</vt:i4>
      </vt:variant>
      <vt:variant>
        <vt:i4>5</vt:i4>
      </vt:variant>
      <vt:variant>
        <vt:lpwstr>https://www.gov.uk/government/publications/teaching-online-safety-in-schools</vt:lpwstr>
      </vt:variant>
      <vt:variant>
        <vt:lpwstr/>
      </vt:variant>
      <vt:variant>
        <vt:i4>262164</vt:i4>
      </vt:variant>
      <vt:variant>
        <vt:i4>261</vt:i4>
      </vt:variant>
      <vt:variant>
        <vt:i4>0</vt:i4>
      </vt:variant>
      <vt:variant>
        <vt:i4>5</vt:i4>
      </vt:variant>
      <vt:variant>
        <vt:lpwstr>https://reportharmfulcontent.com/</vt:lpwstr>
      </vt:variant>
      <vt:variant>
        <vt:lpwstr/>
      </vt:variant>
      <vt:variant>
        <vt:i4>4194370</vt:i4>
      </vt:variant>
      <vt:variant>
        <vt:i4>258</vt:i4>
      </vt:variant>
      <vt:variant>
        <vt:i4>0</vt:i4>
      </vt:variant>
      <vt:variant>
        <vt:i4>5</vt:i4>
      </vt:variant>
      <vt:variant>
        <vt:lpwstr>https://saferinternet.org.uk/guide-and-resource/managing-student-image-and-video-content</vt:lpwstr>
      </vt:variant>
      <vt:variant>
        <vt:lpwstr/>
      </vt:variant>
      <vt:variant>
        <vt:i4>3866751</vt:i4>
      </vt:variant>
      <vt:variant>
        <vt:i4>255</vt:i4>
      </vt:variant>
      <vt:variant>
        <vt:i4>0</vt:i4>
      </vt:variant>
      <vt:variant>
        <vt:i4>5</vt:i4>
      </vt:variant>
      <vt:variant>
        <vt:lpwstr>https://www.gov.uk/government/publications/harmful-online-challenges-and-online-hoaxes</vt:lpwstr>
      </vt:variant>
      <vt:variant>
        <vt:lpwstr/>
      </vt:variant>
      <vt:variant>
        <vt:i4>7733309</vt:i4>
      </vt:variant>
      <vt:variant>
        <vt:i4>252</vt:i4>
      </vt:variant>
      <vt:variant>
        <vt:i4>0</vt:i4>
      </vt:variant>
      <vt:variant>
        <vt:i4>5</vt:i4>
      </vt:variant>
      <vt:variant>
        <vt:lpwstr>https://www.gov.uk/government/publications/using-external-visitors-to-support-online-safety-education-guidance-for-educational-settings</vt:lpwstr>
      </vt:variant>
      <vt:variant>
        <vt:lpwstr/>
      </vt:variant>
      <vt:variant>
        <vt:i4>2818106</vt:i4>
      </vt:variant>
      <vt:variant>
        <vt:i4>249</vt:i4>
      </vt:variant>
      <vt:variant>
        <vt:i4>0</vt:i4>
      </vt:variant>
      <vt:variant>
        <vt:i4>5</vt:i4>
      </vt:variant>
      <vt:variant>
        <vt:lpwstr>https://360safe.org.uk/</vt:lpwstr>
      </vt:variant>
      <vt:variant>
        <vt:lpwstr/>
      </vt:variant>
      <vt:variant>
        <vt:i4>4784151</vt:i4>
      </vt:variant>
      <vt:variant>
        <vt:i4>246</vt:i4>
      </vt:variant>
      <vt:variant>
        <vt:i4>0</vt:i4>
      </vt:variant>
      <vt:variant>
        <vt:i4>5</vt:i4>
      </vt:variant>
      <vt:variant>
        <vt:lpwstr>https://saferinternet.org.uk/professionals-online-safety-helpline</vt:lpwstr>
      </vt:variant>
      <vt:variant>
        <vt:lpwstr/>
      </vt:variant>
      <vt:variant>
        <vt:i4>2359340</vt:i4>
      </vt:variant>
      <vt:variant>
        <vt:i4>243</vt:i4>
      </vt:variant>
      <vt:variant>
        <vt:i4>0</vt:i4>
      </vt:variant>
      <vt:variant>
        <vt:i4>5</vt:i4>
      </vt:variant>
      <vt:variant>
        <vt:lpwstr>https://www.gov.uk/government/collections/using-ai-in-education-settings-support-materials</vt:lpwstr>
      </vt:variant>
      <vt:variant>
        <vt:lpwstr/>
      </vt:variant>
      <vt:variant>
        <vt:i4>3932282</vt:i4>
      </vt:variant>
      <vt:variant>
        <vt:i4>240</vt:i4>
      </vt:variant>
      <vt:variant>
        <vt:i4>0</vt:i4>
      </vt:variant>
      <vt:variant>
        <vt:i4>5</vt:i4>
      </vt:variant>
      <vt:variant>
        <vt:lpwstr>https://www.gov.uk/government/publications/using-ai-in-education-support-for-school-and-college-leaders</vt:lpwstr>
      </vt:variant>
      <vt:variant>
        <vt:lpwstr/>
      </vt:variant>
      <vt:variant>
        <vt:i4>1441793</vt:i4>
      </vt:variant>
      <vt:variant>
        <vt:i4>237</vt:i4>
      </vt:variant>
      <vt:variant>
        <vt:i4>0</vt:i4>
      </vt:variant>
      <vt:variant>
        <vt:i4>5</vt:i4>
      </vt:variant>
      <vt:variant>
        <vt:lpwstr>https://www.gov.uk/government/publications/generative-artificial-intelligence-in-education/generative-artificial-intelligence-ai-in-education</vt:lpwstr>
      </vt:variant>
      <vt:variant>
        <vt:lpwstr/>
      </vt:variant>
      <vt:variant>
        <vt:i4>2752616</vt:i4>
      </vt:variant>
      <vt:variant>
        <vt:i4>234</vt:i4>
      </vt:variant>
      <vt:variant>
        <vt:i4>0</vt:i4>
      </vt:variant>
      <vt:variant>
        <vt:i4>5</vt:i4>
      </vt:variant>
      <vt:variant>
        <vt:lpwstr>https://www.wakefieldscp.org.uk/professionals/safeguarding-babies-infants/</vt:lpwstr>
      </vt:variant>
      <vt:variant>
        <vt:lpwstr/>
      </vt:variant>
      <vt:variant>
        <vt:i4>2621521</vt:i4>
      </vt:variant>
      <vt:variant>
        <vt:i4>231</vt:i4>
      </vt:variant>
      <vt:variant>
        <vt:i4>0</vt:i4>
      </vt:variant>
      <vt:variant>
        <vt:i4>5</vt:i4>
      </vt:variant>
      <vt:variant>
        <vt:lpwstr>https://westyorkscb.proceduresonline.com/p_fab_ind_ill.html</vt:lpwstr>
      </vt:variant>
      <vt:variant>
        <vt:lpwstr/>
      </vt:variant>
      <vt:variant>
        <vt:i4>6422653</vt:i4>
      </vt:variant>
      <vt:variant>
        <vt:i4>228</vt:i4>
      </vt:variant>
      <vt:variant>
        <vt:i4>0</vt:i4>
      </vt:variant>
      <vt:variant>
        <vt:i4>5</vt:i4>
      </vt:variant>
      <vt:variant>
        <vt:lpwstr>https://www.gov.uk/government/publications/dealing-with-issues-relating-to-parental-responsibility</vt:lpwstr>
      </vt:variant>
      <vt:variant>
        <vt:lpwstr/>
      </vt:variant>
      <vt:variant>
        <vt:i4>6225998</vt:i4>
      </vt:variant>
      <vt:variant>
        <vt:i4>225</vt:i4>
      </vt:variant>
      <vt:variant>
        <vt:i4>0</vt:i4>
      </vt:variant>
      <vt:variant>
        <vt:i4>5</vt:i4>
      </vt:variant>
      <vt:variant>
        <vt:lpwstr>https://www.talktofrank.com/</vt:lpwstr>
      </vt:variant>
      <vt:variant>
        <vt:lpwstr/>
      </vt:variant>
      <vt:variant>
        <vt:i4>655363</vt:i4>
      </vt:variant>
      <vt:variant>
        <vt:i4>222</vt:i4>
      </vt:variant>
      <vt:variant>
        <vt:i4>0</vt:i4>
      </vt:variant>
      <vt:variant>
        <vt:i4>5</vt:i4>
      </vt:variant>
      <vt:variant>
        <vt:lpwstr>https://www.turning-point.co.uk/</vt:lpwstr>
      </vt:variant>
      <vt:variant>
        <vt:lpwstr/>
      </vt:variant>
      <vt:variant>
        <vt:i4>8323107</vt:i4>
      </vt:variant>
      <vt:variant>
        <vt:i4>219</vt:i4>
      </vt:variant>
      <vt:variant>
        <vt:i4>0</vt:i4>
      </vt:variant>
      <vt:variant>
        <vt:i4>5</vt:i4>
      </vt:variant>
      <vt:variant>
        <vt:lpwstr>https://www.wakefield.gov.uk/children-and-families/safeguarding/accommodation-for-homeless-1617-year-olds/</vt:lpwstr>
      </vt:variant>
      <vt:variant>
        <vt:lpwstr/>
      </vt:variant>
      <vt:variant>
        <vt:i4>5308488</vt:i4>
      </vt:variant>
      <vt:variant>
        <vt:i4>216</vt:i4>
      </vt:variant>
      <vt:variant>
        <vt:i4>0</vt:i4>
      </vt:variant>
      <vt:variant>
        <vt:i4>5</vt:i4>
      </vt:variant>
      <vt:variant>
        <vt:lpwstr>https://www.wakefieldscp.org.uk/parents-carers/private-fostering/</vt:lpwstr>
      </vt:variant>
      <vt:variant>
        <vt:lpwstr/>
      </vt:variant>
      <vt:variant>
        <vt:i4>983104</vt:i4>
      </vt:variant>
      <vt:variant>
        <vt:i4>213</vt:i4>
      </vt:variant>
      <vt:variant>
        <vt:i4>0</vt:i4>
      </vt:variant>
      <vt:variant>
        <vt:i4>5</vt:i4>
      </vt:variant>
      <vt:variant>
        <vt:lpwstr>https://www.wakefield.gov.uk/our-people-and-communities/protecting-our-communities/prevent-in-wakefield/</vt:lpwstr>
      </vt:variant>
      <vt:variant>
        <vt:lpwstr/>
      </vt:variant>
      <vt:variant>
        <vt:i4>7471220</vt:i4>
      </vt:variant>
      <vt:variant>
        <vt:i4>210</vt:i4>
      </vt:variant>
      <vt:variant>
        <vt:i4>0</vt:i4>
      </vt:variant>
      <vt:variant>
        <vt:i4>5</vt:i4>
      </vt:variant>
      <vt:variant>
        <vt:lpwstr>https://educateagainsthate.com/</vt:lpwstr>
      </vt:variant>
      <vt:variant>
        <vt:lpwstr/>
      </vt:variant>
      <vt:variant>
        <vt:i4>5439568</vt:i4>
      </vt:variant>
      <vt:variant>
        <vt:i4>207</vt:i4>
      </vt:variant>
      <vt:variant>
        <vt:i4>0</vt:i4>
      </vt:variant>
      <vt:variant>
        <vt:i4>5</vt:i4>
      </vt:variant>
      <vt:variant>
        <vt:lpwstr>https://karmanirvana.org.uk/</vt:lpwstr>
      </vt:variant>
      <vt:variant>
        <vt:lpwstr/>
      </vt:variant>
      <vt:variant>
        <vt:i4>1441870</vt:i4>
      </vt:variant>
      <vt:variant>
        <vt:i4>204</vt:i4>
      </vt:variant>
      <vt:variant>
        <vt:i4>0</vt:i4>
      </vt:variant>
      <vt:variant>
        <vt:i4>5</vt:i4>
      </vt:variant>
      <vt:variant>
        <vt:lpwstr>https://www.gov.uk/government/publications/handling-cases-of-forced-marriage-multi-agency-practice-guidelines-english</vt:lpwstr>
      </vt:variant>
      <vt:variant>
        <vt:lpwstr/>
      </vt:variant>
      <vt:variant>
        <vt:i4>7733290</vt:i4>
      </vt:variant>
      <vt:variant>
        <vt:i4>201</vt:i4>
      </vt:variant>
      <vt:variant>
        <vt:i4>0</vt:i4>
      </vt:variant>
      <vt:variant>
        <vt:i4>5</vt:i4>
      </vt:variant>
      <vt:variant>
        <vt:lpwstr>http://nationalfgmcentre.org.uk/wp-content/uploads/2019/06/FGM-Schools-Guidance-National-FGM-Centre.pdf</vt:lpwstr>
      </vt:variant>
      <vt:variant>
        <vt:lpwstr/>
      </vt:variant>
      <vt:variant>
        <vt:i4>7340080</vt:i4>
      </vt:variant>
      <vt:variant>
        <vt:i4>198</vt:i4>
      </vt:variant>
      <vt:variant>
        <vt:i4>0</vt:i4>
      </vt:variant>
      <vt:variant>
        <vt:i4>5</vt:i4>
      </vt:variant>
      <vt:variant>
        <vt:lpwstr>https://www.gov.uk/government/publications/multi-agency-statutory-guidance-on-female-genital-mutilation</vt:lpwstr>
      </vt:variant>
      <vt:variant>
        <vt:lpwstr/>
      </vt:variant>
      <vt:variant>
        <vt:i4>7274550</vt:i4>
      </vt:variant>
      <vt:variant>
        <vt:i4>195</vt:i4>
      </vt:variant>
      <vt:variant>
        <vt:i4>0</vt:i4>
      </vt:variant>
      <vt:variant>
        <vt:i4>5</vt:i4>
      </vt:variant>
      <vt:variant>
        <vt:lpwstr>https://relationshipsmatter.org.uk/</vt:lpwstr>
      </vt:variant>
      <vt:variant>
        <vt:lpwstr/>
      </vt:variant>
      <vt:variant>
        <vt:i4>5898251</vt:i4>
      </vt:variant>
      <vt:variant>
        <vt:i4>192</vt:i4>
      </vt:variant>
      <vt:variant>
        <vt:i4>0</vt:i4>
      </vt:variant>
      <vt:variant>
        <vt:i4>5</vt:i4>
      </vt:variant>
      <vt:variant>
        <vt:lpwstr>http://thehideout.org.uk/</vt:lpwstr>
      </vt:variant>
      <vt:variant>
        <vt:lpwstr/>
      </vt:variant>
      <vt:variant>
        <vt:i4>983123</vt:i4>
      </vt:variant>
      <vt:variant>
        <vt:i4>189</vt:i4>
      </vt:variant>
      <vt:variant>
        <vt:i4>0</vt:i4>
      </vt:variant>
      <vt:variant>
        <vt:i4>5</vt:i4>
      </vt:variant>
      <vt:variant>
        <vt:lpwstr>https://www.ncdv.org.uk/</vt:lpwstr>
      </vt:variant>
      <vt:variant>
        <vt:lpwstr/>
      </vt:variant>
      <vt:variant>
        <vt:i4>6357118</vt:i4>
      </vt:variant>
      <vt:variant>
        <vt:i4>186</vt:i4>
      </vt:variant>
      <vt:variant>
        <vt:i4>0</vt:i4>
      </vt:variant>
      <vt:variant>
        <vt:i4>5</vt:i4>
      </vt:variant>
      <vt:variant>
        <vt:lpwstr>https://www.wakefield.gov.uk/our-people-and-communities/protecting-our-communities/domestic-abuse/</vt:lpwstr>
      </vt:variant>
      <vt:variant>
        <vt:lpwstr/>
      </vt:variant>
      <vt:variant>
        <vt:i4>2097266</vt:i4>
      </vt:variant>
      <vt:variant>
        <vt:i4>183</vt:i4>
      </vt:variant>
      <vt:variant>
        <vt:i4>0</vt:i4>
      </vt:variant>
      <vt:variant>
        <vt:i4>5</vt:i4>
      </vt:variant>
      <vt:variant>
        <vt:lpwstr>https://www.operationencompass.org/</vt:lpwstr>
      </vt:variant>
      <vt:variant>
        <vt:lpwstr/>
      </vt:variant>
      <vt:variant>
        <vt:i4>5439496</vt:i4>
      </vt:variant>
      <vt:variant>
        <vt:i4>180</vt:i4>
      </vt:variant>
      <vt:variant>
        <vt:i4>0</vt:i4>
      </vt:variant>
      <vt:variant>
        <vt:i4>5</vt:i4>
      </vt:variant>
      <vt:variant>
        <vt:lpwstr>https://westyorkscb.proceduresonline.com/p_sg_child_affect_gang_act.html?zoom_highlight=gangs</vt:lpwstr>
      </vt:variant>
      <vt:variant>
        <vt:lpwstr/>
      </vt:variant>
      <vt:variant>
        <vt:i4>3342442</vt:i4>
      </vt:variant>
      <vt:variant>
        <vt:i4>177</vt:i4>
      </vt:variant>
      <vt:variant>
        <vt:i4>0</vt:i4>
      </vt:variant>
      <vt:variant>
        <vt:i4>5</vt:i4>
      </vt:variant>
      <vt:variant>
        <vt:lpwstr>https://www.gov.uk/government/publications/searching-screening-and-confiscation</vt:lpwstr>
      </vt:variant>
      <vt:variant>
        <vt:lpwstr/>
      </vt:variant>
      <vt:variant>
        <vt:i4>4390931</vt:i4>
      </vt:variant>
      <vt:variant>
        <vt:i4>174</vt:i4>
      </vt:variant>
      <vt:variant>
        <vt:i4>0</vt:i4>
      </vt:variant>
      <vt:variant>
        <vt:i4>5</vt:i4>
      </vt:variant>
      <vt:variant>
        <vt:lpwstr>https://www.gov.uk/government/publications/advice-to-schools-and-colleges-on-gangs-and-youth-violence</vt:lpwstr>
      </vt:variant>
      <vt:variant>
        <vt:lpwstr/>
      </vt:variant>
      <vt:variant>
        <vt:i4>5767245</vt:i4>
      </vt:variant>
      <vt:variant>
        <vt:i4>171</vt:i4>
      </vt:variant>
      <vt:variant>
        <vt:i4>0</vt:i4>
      </vt:variant>
      <vt:variant>
        <vt:i4>5</vt:i4>
      </vt:variant>
      <vt:variant>
        <vt:lpwstr>https://hub.wakefieldscp.org.uk/welcome-page/</vt:lpwstr>
      </vt:variant>
      <vt:variant>
        <vt:lpwstr/>
      </vt:variant>
      <vt:variant>
        <vt:i4>589902</vt:i4>
      </vt:variant>
      <vt:variant>
        <vt:i4>168</vt:i4>
      </vt:variant>
      <vt:variant>
        <vt:i4>0</vt:i4>
      </vt:variant>
      <vt:variant>
        <vt:i4>5</vt:i4>
      </vt:variant>
      <vt:variant>
        <vt:lpwstr>https://www.wakefieldscp.org.uk/professionals/child-exploitation/</vt:lpwstr>
      </vt:variant>
      <vt:variant>
        <vt:lpwstr/>
      </vt:variant>
      <vt:variant>
        <vt:i4>3342387</vt:i4>
      </vt:variant>
      <vt:variant>
        <vt:i4>165</vt:i4>
      </vt:variant>
      <vt:variant>
        <vt:i4>0</vt:i4>
      </vt:variant>
      <vt:variant>
        <vt:i4>5</vt:i4>
      </vt:variant>
      <vt:variant>
        <vt:lpwstr>https://www.gov.uk/government/publications/criminal-exploitation-of-children-and-vulnerable-adults-county-lines</vt:lpwstr>
      </vt:variant>
      <vt:variant>
        <vt:lpwstr/>
      </vt:variant>
      <vt:variant>
        <vt:i4>6750242</vt:i4>
      </vt:variant>
      <vt:variant>
        <vt:i4>162</vt:i4>
      </vt:variant>
      <vt:variant>
        <vt:i4>0</vt:i4>
      </vt:variant>
      <vt:variant>
        <vt:i4>5</vt:i4>
      </vt:variant>
      <vt:variant>
        <vt:lpwstr>https://www.gov.uk/government/publications/child-sexual-exploitation-definition-and-guide-for-practitioners</vt:lpwstr>
      </vt:variant>
      <vt:variant>
        <vt:lpwstr/>
      </vt:variant>
      <vt:variant>
        <vt:i4>5832706</vt:i4>
      </vt:variant>
      <vt:variant>
        <vt:i4>159</vt:i4>
      </vt:variant>
      <vt:variant>
        <vt:i4>0</vt:i4>
      </vt:variant>
      <vt:variant>
        <vt:i4>5</vt:i4>
      </vt:variant>
      <vt:variant>
        <vt:lpwstr>https://www.childrenssociety.org.uk/information/professionals/resources/child-exploitation-language-guide</vt:lpwstr>
      </vt:variant>
      <vt:variant>
        <vt:lpwstr/>
      </vt:variant>
      <vt:variant>
        <vt:i4>4194335</vt:i4>
      </vt:variant>
      <vt:variant>
        <vt:i4>156</vt:i4>
      </vt:variant>
      <vt:variant>
        <vt:i4>0</vt:i4>
      </vt:variant>
      <vt:variant>
        <vt:i4>5</vt:i4>
      </vt:variant>
      <vt:variant>
        <vt:lpwstr>https://www.gov.uk/government/publications/working-together-to-improve-school-attendance</vt:lpwstr>
      </vt:variant>
      <vt:variant>
        <vt:lpwstr/>
      </vt:variant>
      <vt:variant>
        <vt:i4>6750258</vt:i4>
      </vt:variant>
      <vt:variant>
        <vt:i4>153</vt:i4>
      </vt:variant>
      <vt:variant>
        <vt:i4>0</vt:i4>
      </vt:variant>
      <vt:variant>
        <vt:i4>5</vt:i4>
      </vt:variant>
      <vt:variant>
        <vt:lpwstr>https://www.wakefield.gov.uk/schools-and-education/education/education-welfare-service/children-missing-education/</vt:lpwstr>
      </vt:variant>
      <vt:variant>
        <vt:lpwstr/>
      </vt:variant>
      <vt:variant>
        <vt:i4>7864382</vt:i4>
      </vt:variant>
      <vt:variant>
        <vt:i4>150</vt:i4>
      </vt:variant>
      <vt:variant>
        <vt:i4>0</vt:i4>
      </vt:variant>
      <vt:variant>
        <vt:i4>5</vt:i4>
      </vt:variant>
      <vt:variant>
        <vt:lpwstr>https://www.wakefield.gov.uk/schools-and-education/education/education-welfare-service/elective-home-education-ehe/</vt:lpwstr>
      </vt:variant>
      <vt:variant>
        <vt:lpwstr/>
      </vt:variant>
      <vt:variant>
        <vt:i4>4521991</vt:i4>
      </vt:variant>
      <vt:variant>
        <vt:i4>147</vt:i4>
      </vt:variant>
      <vt:variant>
        <vt:i4>0</vt:i4>
      </vt:variant>
      <vt:variant>
        <vt:i4>5</vt:i4>
      </vt:variant>
      <vt:variant>
        <vt:lpwstr>https://www.wakefieldscp.org.uk/professionals/one-minute-guides/</vt:lpwstr>
      </vt:variant>
      <vt:variant>
        <vt:lpwstr/>
      </vt:variant>
      <vt:variant>
        <vt:i4>6881384</vt:i4>
      </vt:variant>
      <vt:variant>
        <vt:i4>144</vt:i4>
      </vt:variant>
      <vt:variant>
        <vt:i4>0</vt:i4>
      </vt:variant>
      <vt:variant>
        <vt:i4>5</vt:i4>
      </vt:variant>
      <vt:variant>
        <vt:lpwstr>https://www.wakefieldscp.org.uk/professionals/neglect-in-wakefield/</vt:lpwstr>
      </vt:variant>
      <vt:variant>
        <vt:lpwstr/>
      </vt:variant>
      <vt:variant>
        <vt:i4>7077986</vt:i4>
      </vt:variant>
      <vt:variant>
        <vt:i4>141</vt:i4>
      </vt:variant>
      <vt:variant>
        <vt:i4>0</vt:i4>
      </vt:variant>
      <vt:variant>
        <vt:i4>5</vt:i4>
      </vt:variant>
      <vt:variant>
        <vt:lpwstr>https://www.gov.uk/government/case-studies/improving-attendance-good-practice-for-schools-and-multi-academy-trusts</vt:lpwstr>
      </vt:variant>
      <vt:variant>
        <vt:lpwstr/>
      </vt:variant>
      <vt:variant>
        <vt:i4>6291577</vt:i4>
      </vt:variant>
      <vt:variant>
        <vt:i4>138</vt:i4>
      </vt:variant>
      <vt:variant>
        <vt:i4>0</vt:i4>
      </vt:variant>
      <vt:variant>
        <vt:i4>5</vt:i4>
      </vt:variant>
      <vt:variant>
        <vt:lpwstr>https://www.wakefield.gov.uk/our-people-and-communities/protecting-our-communities/hate-crime/</vt:lpwstr>
      </vt:variant>
      <vt:variant>
        <vt:lpwstr/>
      </vt:variant>
      <vt:variant>
        <vt:i4>7143485</vt:i4>
      </vt:variant>
      <vt:variant>
        <vt:i4>135</vt:i4>
      </vt:variant>
      <vt:variant>
        <vt:i4>0</vt:i4>
      </vt:variant>
      <vt:variant>
        <vt:i4>5</vt:i4>
      </vt:variant>
      <vt:variant>
        <vt:lpwstr>https://www.contextualsafeguarding.org.uk/</vt:lpwstr>
      </vt:variant>
      <vt:variant>
        <vt:lpwstr/>
      </vt:variant>
      <vt:variant>
        <vt:i4>7602230</vt:i4>
      </vt:variant>
      <vt:variant>
        <vt:i4>132</vt:i4>
      </vt:variant>
      <vt:variant>
        <vt:i4>0</vt:i4>
      </vt:variant>
      <vt:variant>
        <vt:i4>5</vt:i4>
      </vt:variant>
      <vt:variant>
        <vt:lpwstr>https://www.childnet.com/resources/cyberbullying-guidance-for-schools/</vt:lpwstr>
      </vt:variant>
      <vt:variant>
        <vt:lpwstr/>
      </vt:variant>
      <vt:variant>
        <vt:i4>1704025</vt:i4>
      </vt:variant>
      <vt:variant>
        <vt:i4>129</vt:i4>
      </vt:variant>
      <vt:variant>
        <vt:i4>0</vt:i4>
      </vt:variant>
      <vt:variant>
        <vt:i4>5</vt:i4>
      </vt:variant>
      <vt:variant>
        <vt:lpwstr>https://anti-bullyingalliance.org.uk/tools-information/all-about-bullying/sexual-and-sexist-bullying?mc_cid=750788cf8d&amp;mc_eid=5f242682cd</vt:lpwstr>
      </vt:variant>
      <vt:variant>
        <vt:lpwstr/>
      </vt:variant>
      <vt:variant>
        <vt:i4>2490469</vt:i4>
      </vt:variant>
      <vt:variant>
        <vt:i4>126</vt:i4>
      </vt:variant>
      <vt:variant>
        <vt:i4>0</vt:i4>
      </vt:variant>
      <vt:variant>
        <vt:i4>5</vt:i4>
      </vt:variant>
      <vt:variant>
        <vt:lpwstr>https://www.gov.uk/government/publications/preventing-and-tackling-bullying</vt:lpwstr>
      </vt:variant>
      <vt:variant>
        <vt:lpwstr/>
      </vt:variant>
      <vt:variant>
        <vt:i4>7405673</vt:i4>
      </vt:variant>
      <vt:variant>
        <vt:i4>123</vt:i4>
      </vt:variant>
      <vt:variant>
        <vt:i4>0</vt:i4>
      </vt:variant>
      <vt:variant>
        <vt:i4>5</vt:i4>
      </vt:variant>
      <vt:variant>
        <vt:lpwstr>https://www.southwestyorkshire.nhs.uk/services/forensic-child-and-adolescent-mental-health-services-camhs/</vt:lpwstr>
      </vt:variant>
      <vt:variant>
        <vt:lpwstr/>
      </vt:variant>
      <vt:variant>
        <vt:i4>3014707</vt:i4>
      </vt:variant>
      <vt:variant>
        <vt:i4>120</vt:i4>
      </vt:variant>
      <vt:variant>
        <vt:i4>0</vt:i4>
      </vt:variant>
      <vt:variant>
        <vt:i4>5</vt:i4>
      </vt:variant>
      <vt:variant>
        <vt:lpwstr>https://shorespace.org.uk/</vt:lpwstr>
      </vt:variant>
      <vt:variant>
        <vt:lpwstr/>
      </vt:variant>
      <vt:variant>
        <vt:i4>5439552</vt:i4>
      </vt:variant>
      <vt:variant>
        <vt:i4>117</vt:i4>
      </vt:variant>
      <vt:variant>
        <vt:i4>0</vt:i4>
      </vt:variant>
      <vt:variant>
        <vt:i4>5</vt:i4>
      </vt:variant>
      <vt:variant>
        <vt:lpwstr>https://www.contextualsafeguarding.org.uk/toolkits/beyond-referrals/</vt:lpwstr>
      </vt:variant>
      <vt:variant>
        <vt:lpwstr>:~:text=Beyond%20Referrals%20was%20a%20four%20year%20project%20funded,four%20different%20parts%20to%20the%20Beyond%20Referrals%20project.</vt:lpwstr>
      </vt:variant>
      <vt:variant>
        <vt:i4>3342442</vt:i4>
      </vt:variant>
      <vt:variant>
        <vt:i4>114</vt:i4>
      </vt:variant>
      <vt:variant>
        <vt:i4>0</vt:i4>
      </vt:variant>
      <vt:variant>
        <vt:i4>5</vt:i4>
      </vt:variant>
      <vt:variant>
        <vt:lpwstr>https://www.gov.uk/government/publications/searching-screening-and-confiscation</vt:lpwstr>
      </vt:variant>
      <vt:variant>
        <vt:lpwstr/>
      </vt:variant>
      <vt:variant>
        <vt:i4>524369</vt:i4>
      </vt:variant>
      <vt:variant>
        <vt:i4>111</vt:i4>
      </vt:variant>
      <vt:variant>
        <vt:i4>0</vt:i4>
      </vt:variant>
      <vt:variant>
        <vt:i4>5</vt:i4>
      </vt:variant>
      <vt:variant>
        <vt:lpwstr>https://takeitdown.ncmec.org/</vt:lpwstr>
      </vt:variant>
      <vt:variant>
        <vt:lpwstr/>
      </vt:variant>
      <vt:variant>
        <vt:i4>5636178</vt:i4>
      </vt:variant>
      <vt:variant>
        <vt:i4>108</vt:i4>
      </vt:variant>
      <vt:variant>
        <vt:i4>0</vt:i4>
      </vt:variant>
      <vt:variant>
        <vt:i4>5</vt:i4>
      </vt:variant>
      <vt:variant>
        <vt:lpwstr>https://www.childline.org.uk/info-advice/bullying-abuse-safety/online-mobile-safety/remove-nude-image-shared-online/</vt:lpwstr>
      </vt:variant>
      <vt:variant>
        <vt:lpwstr/>
      </vt:variant>
      <vt:variant>
        <vt:i4>24</vt:i4>
      </vt:variant>
      <vt:variant>
        <vt:i4>105</vt:i4>
      </vt:variant>
      <vt:variant>
        <vt:i4>0</vt:i4>
      </vt:variant>
      <vt:variant>
        <vt:i4>5</vt:i4>
      </vt:variant>
      <vt:variant>
        <vt:lpwstr>https://www.gov.uk/government/publications/sharing-nudes-and-semi-nudes-advice-for-education-settings-working-with-children-and-young-people</vt:lpwstr>
      </vt:variant>
      <vt:variant>
        <vt:lpwstr/>
      </vt:variant>
      <vt:variant>
        <vt:i4>3145839</vt:i4>
      </vt:variant>
      <vt:variant>
        <vt:i4>102</vt:i4>
      </vt:variant>
      <vt:variant>
        <vt:i4>0</vt:i4>
      </vt:variant>
      <vt:variant>
        <vt:i4>5</vt:i4>
      </vt:variant>
      <vt:variant>
        <vt:lpwstr>https://www.kcrasac.co.uk/</vt:lpwstr>
      </vt:variant>
      <vt:variant>
        <vt:lpwstr/>
      </vt:variant>
      <vt:variant>
        <vt:i4>7995441</vt:i4>
      </vt:variant>
      <vt:variant>
        <vt:i4>99</vt:i4>
      </vt:variant>
      <vt:variant>
        <vt:i4>0</vt:i4>
      </vt:variant>
      <vt:variant>
        <vt:i4>5</vt:i4>
      </vt:variant>
      <vt:variant>
        <vt:lpwstr>https://hazlehurstcentre.org/professionals/</vt:lpwstr>
      </vt:variant>
      <vt:variant>
        <vt:lpwstr/>
      </vt:variant>
      <vt:variant>
        <vt:i4>8257590</vt:i4>
      </vt:variant>
      <vt:variant>
        <vt:i4>96</vt:i4>
      </vt:variant>
      <vt:variant>
        <vt:i4>0</vt:i4>
      </vt:variant>
      <vt:variant>
        <vt:i4>5</vt:i4>
      </vt:variant>
      <vt:variant>
        <vt:lpwstr>https://swgfl.org.uk/harmful-sexual-behaviour-support-service/</vt:lpwstr>
      </vt:variant>
      <vt:variant>
        <vt:lpwstr/>
      </vt:variant>
      <vt:variant>
        <vt:i4>1572893</vt:i4>
      </vt:variant>
      <vt:variant>
        <vt:i4>93</vt:i4>
      </vt:variant>
      <vt:variant>
        <vt:i4>0</vt:i4>
      </vt:variant>
      <vt:variant>
        <vt:i4>5</vt:i4>
      </vt:variant>
      <vt:variant>
        <vt:lpwstr>https://www.wakefieldscp.org.uk/professionals/understanding-sexual-behaviour/</vt:lpwstr>
      </vt:variant>
      <vt:variant>
        <vt:lpwstr/>
      </vt:variant>
      <vt:variant>
        <vt:i4>5111820</vt:i4>
      </vt:variant>
      <vt:variant>
        <vt:i4>90</vt:i4>
      </vt:variant>
      <vt:variant>
        <vt:i4>0</vt:i4>
      </vt:variant>
      <vt:variant>
        <vt:i4>5</vt:i4>
      </vt:variant>
      <vt:variant>
        <vt:lpwstr>https://npcc.police.uk/documents/Children and Young people/When to call the police guidance for schools and colleges.pdf</vt:lpwstr>
      </vt:variant>
      <vt:variant>
        <vt:lpwstr/>
      </vt:variant>
      <vt:variant>
        <vt:i4>5898255</vt:i4>
      </vt:variant>
      <vt:variant>
        <vt:i4>87</vt:i4>
      </vt:variant>
      <vt:variant>
        <vt:i4>0</vt:i4>
      </vt:variant>
      <vt:variant>
        <vt:i4>5</vt:i4>
      </vt:variant>
      <vt:variant>
        <vt:lpwstr>https://www.gov.uk/government/publications/keeping-children-safe-in-education--2</vt:lpwstr>
      </vt:variant>
      <vt:variant>
        <vt:lpwstr/>
      </vt:variant>
      <vt:variant>
        <vt:i4>8060980</vt:i4>
      </vt:variant>
      <vt:variant>
        <vt:i4>84</vt:i4>
      </vt:variant>
      <vt:variant>
        <vt:i4>0</vt:i4>
      </vt:variant>
      <vt:variant>
        <vt:i4>5</vt:i4>
      </vt:variant>
      <vt:variant>
        <vt:lpwstr>https://westyorkscb.proceduresonline.com/contents.html</vt:lpwstr>
      </vt:variant>
      <vt:variant>
        <vt:lpwstr/>
      </vt:variant>
      <vt:variant>
        <vt:i4>8192036</vt:i4>
      </vt:variant>
      <vt:variant>
        <vt:i4>81</vt:i4>
      </vt:variant>
      <vt:variant>
        <vt:i4>0</vt:i4>
      </vt:variant>
      <vt:variant>
        <vt:i4>5</vt:i4>
      </vt:variant>
      <vt:variant>
        <vt:lpwstr>http://www.wakefield.gov.uk/health-and-advice/mental-health-and-wellbeing/childrens-mental-health/</vt:lpwstr>
      </vt:variant>
      <vt:variant>
        <vt:lpwstr/>
      </vt:variant>
      <vt:variant>
        <vt:i4>2293815</vt:i4>
      </vt:variant>
      <vt:variant>
        <vt:i4>78</vt:i4>
      </vt:variant>
      <vt:variant>
        <vt:i4>0</vt:i4>
      </vt:variant>
      <vt:variant>
        <vt:i4>5</vt:i4>
      </vt:variant>
      <vt:variant>
        <vt:lpwstr>https://eur03.safelinks.protection.outlook.com/?url=https%3A%2F%2Fwww.samaritans.org%2Fhow-we-can-help%2Fschools%2Fstep-step%2Fstep-step-resources%2F&amp;data=05%7C01%7CVMaybin%40wakefield.gov.uk%7C97ae58e741ab4a0b85e908da7b70a4c8%7Cd76faab796b740c79b253d2fbd4ac1f1%7C0%7C0%7C637958020971860858%7CUnknown%7CTWFpbGZsb3d8eyJWIjoiMC4wLjAwMDAiLCJQIjoiV2luMzIiLCJBTiI6Ik1haWwiLCJXVCI6Mn0%3D%7C3000%7C%7C%7C&amp;sdata=cDHcLfHX327uFuYIA5JSrxyMk6p%2BAfeakxDVxdKWn8M%3D&amp;reserved=0</vt:lpwstr>
      </vt:variant>
      <vt:variant>
        <vt:lpwstr/>
      </vt:variant>
      <vt:variant>
        <vt:i4>6684711</vt:i4>
      </vt:variant>
      <vt:variant>
        <vt:i4>75</vt:i4>
      </vt:variant>
      <vt:variant>
        <vt:i4>0</vt:i4>
      </vt:variant>
      <vt:variant>
        <vt:i4>5</vt:i4>
      </vt:variant>
      <vt:variant>
        <vt:lpwstr>https://eur03.safelinks.protection.outlook.com/?url=https%3A%2F%2Fpapyrus-uk.org%2Fwp-content%2Fuploads%2F2018%2F10%2F400734-Schools-guide-PAPYRUS.pdf&amp;data=05%7C01%7CVMaybin%40wakefield.gov.uk%7C97ae58e741ab4a0b85e908da7b70a4c8%7Cd76faab796b740c79b253d2fbd4ac1f1%7C0%7C0%7C637958020971860858%7CUnknown%7CTWFpbGZsb3d8eyJWIjoiMC4wLjAwMDAiLCJQIjoiV2luMzIiLCJBTiI6Ik1haWwiLCJXVCI6Mn0%3D%7C3000%7C%7C%7C&amp;sdata=BL7%2BJdEjORxhfjpgY%2BNxD9Dk7uMCrlEj40ApYVpODTI%3D&amp;reserved=0</vt:lpwstr>
      </vt:variant>
      <vt:variant>
        <vt:lpwstr/>
      </vt:variant>
      <vt:variant>
        <vt:i4>3735675</vt:i4>
      </vt:variant>
      <vt:variant>
        <vt:i4>72</vt:i4>
      </vt:variant>
      <vt:variant>
        <vt:i4>0</vt:i4>
      </vt:variant>
      <vt:variant>
        <vt:i4>5</vt:i4>
      </vt:variant>
      <vt:variant>
        <vt:lpwstr>https://www.gov.uk/guidance/mental-health-and-wellbeing-support-in-schools-and-colleges</vt:lpwstr>
      </vt:variant>
      <vt:variant>
        <vt:lpwstr/>
      </vt:variant>
      <vt:variant>
        <vt:i4>5636183</vt:i4>
      </vt:variant>
      <vt:variant>
        <vt:i4>69</vt:i4>
      </vt:variant>
      <vt:variant>
        <vt:i4>0</vt:i4>
      </vt:variant>
      <vt:variant>
        <vt:i4>5</vt:i4>
      </vt:variant>
      <vt:variant>
        <vt:lpwstr>https://www.riskandresilience.org.uk/</vt:lpwstr>
      </vt:variant>
      <vt:variant>
        <vt:lpwstr/>
      </vt:variant>
      <vt:variant>
        <vt:i4>3473506</vt:i4>
      </vt:variant>
      <vt:variant>
        <vt:i4>66</vt:i4>
      </vt:variant>
      <vt:variant>
        <vt:i4>0</vt:i4>
      </vt:variant>
      <vt:variant>
        <vt:i4>5</vt:i4>
      </vt:variant>
      <vt:variant>
        <vt:lpwstr>https://wf-i-can.co.uk/</vt:lpwstr>
      </vt:variant>
      <vt:variant>
        <vt:lpwstr/>
      </vt:variant>
      <vt:variant>
        <vt:i4>1048594</vt:i4>
      </vt:variant>
      <vt:variant>
        <vt:i4>63</vt:i4>
      </vt:variant>
      <vt:variant>
        <vt:i4>0</vt:i4>
      </vt:variant>
      <vt:variant>
        <vt:i4>5</vt:i4>
      </vt:variant>
      <vt:variant>
        <vt:lpwstr>https://www.compass-uk.org/services/wakefield-children-and-young-peoples-emotional-health-and-wellbeing-service/</vt:lpwstr>
      </vt:variant>
      <vt:variant>
        <vt:lpwstr/>
      </vt:variant>
      <vt:variant>
        <vt:i4>458768</vt:i4>
      </vt:variant>
      <vt:variant>
        <vt:i4>60</vt:i4>
      </vt:variant>
      <vt:variant>
        <vt:i4>0</vt:i4>
      </vt:variant>
      <vt:variant>
        <vt:i4>5</vt:i4>
      </vt:variant>
      <vt:variant>
        <vt:lpwstr>https://www.gov.uk/government/publications/supporting-pupils-at-school-with-medical-conditions--3</vt:lpwstr>
      </vt:variant>
      <vt:variant>
        <vt:lpwstr/>
      </vt:variant>
      <vt:variant>
        <vt:i4>4128810</vt:i4>
      </vt:variant>
      <vt:variant>
        <vt:i4>57</vt:i4>
      </vt:variant>
      <vt:variant>
        <vt:i4>0</vt:i4>
      </vt:variant>
      <vt:variant>
        <vt:i4>5</vt:i4>
      </vt:variant>
      <vt:variant>
        <vt:lpwstr>https://wakefield.mylocaloffer.org/Home</vt:lpwstr>
      </vt:variant>
      <vt:variant>
        <vt:lpwstr/>
      </vt:variant>
      <vt:variant>
        <vt:i4>3080293</vt:i4>
      </vt:variant>
      <vt:variant>
        <vt:i4>54</vt:i4>
      </vt:variant>
      <vt:variant>
        <vt:i4>0</vt:i4>
      </vt:variant>
      <vt:variant>
        <vt:i4>5</vt:i4>
      </vt:variant>
      <vt:variant>
        <vt:lpwstr>https://www.saferrecruitmentconsortium.org/</vt:lpwstr>
      </vt:variant>
      <vt:variant>
        <vt:lpwstr/>
      </vt:variant>
      <vt:variant>
        <vt:i4>3080319</vt:i4>
      </vt:variant>
      <vt:variant>
        <vt:i4>45</vt:i4>
      </vt:variant>
      <vt:variant>
        <vt:i4>0</vt:i4>
      </vt:variant>
      <vt:variant>
        <vt:i4>5</vt:i4>
      </vt:variant>
      <vt:variant>
        <vt:lpwstr>https://www.gov.uk/government/publications/equality-act-2010-advice-for-schools</vt:lpwstr>
      </vt:variant>
      <vt:variant>
        <vt:lpwstr/>
      </vt:variant>
      <vt:variant>
        <vt:i4>24</vt:i4>
      </vt:variant>
      <vt:variant>
        <vt:i4>42</vt:i4>
      </vt:variant>
      <vt:variant>
        <vt:i4>0</vt:i4>
      </vt:variant>
      <vt:variant>
        <vt:i4>5</vt:i4>
      </vt:variant>
      <vt:variant>
        <vt:lpwstr>https://www.gov.uk/government/publications/sharing-nudes-and-semi-nudes-advice-for-education-settings-working-with-children-and-young-people</vt:lpwstr>
      </vt:variant>
      <vt:variant>
        <vt:lpwstr/>
      </vt:variant>
      <vt:variant>
        <vt:i4>4194394</vt:i4>
      </vt:variant>
      <vt:variant>
        <vt:i4>39</vt:i4>
      </vt:variant>
      <vt:variant>
        <vt:i4>0</vt:i4>
      </vt:variant>
      <vt:variant>
        <vt:i4>5</vt:i4>
      </vt:variant>
      <vt:variant>
        <vt:lpwstr>https://www.gov.uk/government/publications/safeguarding-practitioners-information-sharing-advice</vt:lpwstr>
      </vt:variant>
      <vt:variant>
        <vt:lpwstr/>
      </vt:variant>
      <vt:variant>
        <vt:i4>2949173</vt:i4>
      </vt:variant>
      <vt:variant>
        <vt:i4>36</vt:i4>
      </vt:variant>
      <vt:variant>
        <vt:i4>0</vt:i4>
      </vt:variant>
      <vt:variant>
        <vt:i4>5</vt:i4>
      </vt:variant>
      <vt:variant>
        <vt:lpwstr>https://www.gov.uk/government/publications/protecting-children-from-radicalisation-the-prevent-duty</vt:lpwstr>
      </vt:variant>
      <vt:variant>
        <vt:lpwstr/>
      </vt:variant>
      <vt:variant>
        <vt:i4>1835019</vt:i4>
      </vt:variant>
      <vt:variant>
        <vt:i4>33</vt:i4>
      </vt:variant>
      <vt:variant>
        <vt:i4>0</vt:i4>
      </vt:variant>
      <vt:variant>
        <vt:i4>5</vt:i4>
      </vt:variant>
      <vt:variant>
        <vt:lpwstr>https://www.gov.uk/government/publications/prevent-duty-guidance</vt:lpwstr>
      </vt:variant>
      <vt:variant>
        <vt:lpwstr/>
      </vt:variant>
      <vt:variant>
        <vt:i4>1507417</vt:i4>
      </vt:variant>
      <vt:variant>
        <vt:i4>27</vt:i4>
      </vt:variant>
      <vt:variant>
        <vt:i4>0</vt:i4>
      </vt:variant>
      <vt:variant>
        <vt:i4>5</vt:i4>
      </vt:variant>
      <vt:variant>
        <vt:lpwstr>https://www.gov.uk/government/publications/working-together-to-safeguard-children--2</vt:lpwstr>
      </vt:variant>
      <vt:variant>
        <vt:lpwstr/>
      </vt:variant>
      <vt:variant>
        <vt:i4>1572929</vt:i4>
      </vt:variant>
      <vt:variant>
        <vt:i4>24</vt:i4>
      </vt:variant>
      <vt:variant>
        <vt:i4>0</vt:i4>
      </vt:variant>
      <vt:variant>
        <vt:i4>5</vt:i4>
      </vt:variant>
      <vt:variant>
        <vt:lpwstr>https://www.wakefieldscp.org.uk/</vt:lpwstr>
      </vt:variant>
      <vt:variant>
        <vt:lpwstr/>
      </vt:variant>
      <vt:variant>
        <vt:i4>2162790</vt:i4>
      </vt:variant>
      <vt:variant>
        <vt:i4>21</vt:i4>
      </vt:variant>
      <vt:variant>
        <vt:i4>0</vt:i4>
      </vt:variant>
      <vt:variant>
        <vt:i4>5</vt:i4>
      </vt:variant>
      <vt:variant>
        <vt:lpwstr>https://westyorkscb.proceduresonline.com/index.htm</vt:lpwstr>
      </vt:variant>
      <vt:variant>
        <vt:lpwstr/>
      </vt:variant>
      <vt:variant>
        <vt:i4>3932217</vt:i4>
      </vt:variant>
      <vt:variant>
        <vt:i4>15</vt:i4>
      </vt:variant>
      <vt:variant>
        <vt:i4>0</vt:i4>
      </vt:variant>
      <vt:variant>
        <vt:i4>5</vt:i4>
      </vt:variant>
      <vt:variant>
        <vt:lpwstr>https://www.wakefield.gov.uk/health-and-advice/mental-health-and-wellbeing/childrens-mental-health/</vt:lpwstr>
      </vt:variant>
      <vt:variant>
        <vt:lpwstr/>
      </vt:variant>
      <vt:variant>
        <vt:i4>4128867</vt:i4>
      </vt:variant>
      <vt:variant>
        <vt:i4>12</vt:i4>
      </vt:variant>
      <vt:variant>
        <vt:i4>0</vt:i4>
      </vt:variant>
      <vt:variant>
        <vt:i4>5</vt:i4>
      </vt:variant>
      <vt:variant>
        <vt:lpwstr>https://www.gov.uk/government/publications/disqualification-under-the-childcare-act-2006/disqualification-under-the-childcare-act-2006</vt:lpwstr>
      </vt:variant>
      <vt:variant>
        <vt:lpwstr/>
      </vt:variant>
      <vt:variant>
        <vt:i4>7274591</vt:i4>
      </vt:variant>
      <vt:variant>
        <vt:i4>9</vt:i4>
      </vt:variant>
      <vt:variant>
        <vt:i4>0</vt:i4>
      </vt:variant>
      <vt:variant>
        <vt:i4>5</vt:i4>
      </vt:variant>
      <vt:variant>
        <vt:lpwstr>https://westyorkscb.proceduresonline.com/files/multi_age_bruises_scalds.pdf</vt:lpwstr>
      </vt:variant>
      <vt:variant>
        <vt:lpwstr/>
      </vt:variant>
      <vt:variant>
        <vt:i4>720918</vt:i4>
      </vt:variant>
      <vt:variant>
        <vt:i4>6</vt:i4>
      </vt:variant>
      <vt:variant>
        <vt:i4>0</vt:i4>
      </vt:variant>
      <vt:variant>
        <vt:i4>5</vt:i4>
      </vt:variant>
      <vt:variant>
        <vt:lpwstr>https://hub.wakefieldscp.org.uk/safeguarding-babies-infants/</vt:lpwstr>
      </vt:variant>
      <vt:variant>
        <vt:lpwstr/>
      </vt:variant>
      <vt:variant>
        <vt:i4>5177421</vt:i4>
      </vt:variant>
      <vt:variant>
        <vt:i4>3</vt:i4>
      </vt:variant>
      <vt:variant>
        <vt:i4>0</vt:i4>
      </vt:variant>
      <vt:variant>
        <vt:i4>5</vt:i4>
      </vt:variant>
      <vt:variant>
        <vt:lpwstr>https://foundationyears.org.uk/files/2024/10/Summary-of-EYFS-changes-for-publication-PDF.pdf</vt:lpwstr>
      </vt:variant>
      <vt:variant>
        <vt:lpwstr/>
      </vt:variant>
      <vt:variant>
        <vt:i4>6881398</vt:i4>
      </vt:variant>
      <vt:variant>
        <vt:i4>0</vt:i4>
      </vt:variant>
      <vt:variant>
        <vt:i4>0</vt:i4>
      </vt:variant>
      <vt:variant>
        <vt:i4>5</vt:i4>
      </vt:variant>
      <vt:variant>
        <vt:lpwstr>https://assets.publishing.service.gov.uk/media/687105a381dd8f70f5de3ea9/EYFS_framework_for_group_and_school_based_providers_.pdf</vt:lpwstr>
      </vt:variant>
      <vt:variant>
        <vt:lpwstr/>
      </vt:variant>
    </vt:vector>
  </HLinks>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Guide Template           Safeguarding Policy</dc:title>
  <dc:subject/>
  <dc:creator>alice.lewis</dc:creator>
  <cp:keywords/>
  <dc:description/>
  <cp:lastModifiedBy>D Birdsall</cp:lastModifiedBy>
  <cp:revision>6</cp:revision>
  <cp:lastPrinted>2019-08-09T12:54:00Z</cp:lastPrinted>
  <dcterms:created xsi:type="dcterms:W3CDTF">2026-08-31T19:03:00Z</dcterms:created>
  <dcterms:modified xsi:type="dcterms:W3CDTF">2026-09-24T21:07:00Z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PublishingExpirationDate">
    <vt:lpwstr/>
  </property>
  <property fmtid="{D5CDD505-2E9C-101B-9397-08002B2CF9AE}" pid="3" name="PublishingStartDate">
    <vt:lpwstr/>
  </property>
  <property fmtid="{D5CDD505-2E9C-101B-9397-08002B2CF9AE}" pid="4" name="display_urn:schemas-microsoft-com:office:office#Editor">
    <vt:lpwstr>Maybin, Victoria</vt:lpwstr>
  </property>
  <property fmtid="{D5CDD505-2E9C-101B-9397-08002B2CF9AE}" pid="5" name="display_urn:schemas-microsoft-com:office:office#Author">
    <vt:lpwstr>White, Stephen - Administrator</vt:lpwstr>
  </property>
</Properties>
</file>