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handoutMasterIdLst>
    <p:handoutMasterId r:id="rId18"/>
  </p:handoutMasterIdLst>
  <p:sldIdLst>
    <p:sldId id="256" r:id="rId5"/>
    <p:sldId id="258" r:id="rId6"/>
    <p:sldId id="261" r:id="rId7"/>
    <p:sldId id="265" r:id="rId8"/>
    <p:sldId id="266" r:id="rId9"/>
    <p:sldId id="262" r:id="rId10"/>
    <p:sldId id="260" r:id="rId11"/>
    <p:sldId id="263" r:id="rId12"/>
    <p:sldId id="267" r:id="rId13"/>
    <p:sldId id="259" r:id="rId14"/>
    <p:sldId id="268" r:id="rId15"/>
    <p:sldId id="264"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115" autoAdjust="0"/>
  </p:normalViewPr>
  <p:slideViewPr>
    <p:cSldViewPr>
      <p:cViewPr varScale="1">
        <p:scale>
          <a:sx n="69" d="100"/>
          <a:sy n="69" d="100"/>
        </p:scale>
        <p:origin x="1858"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a Godfrey" userId="4b92e1c2-8fd1-4cc2-97b0-cec2d19a7080" providerId="ADAL" clId="{2BFD65EF-7B91-4BB6-A84C-5944F27DA99C}"/>
    <pc:docChg chg="undo custSel addSld delSld modSld modNotesMaster modHandout">
      <pc:chgData name="Jenna Godfrey" userId="4b92e1c2-8fd1-4cc2-97b0-cec2d19a7080" providerId="ADAL" clId="{2BFD65EF-7B91-4BB6-A84C-5944F27DA99C}" dt="2024-06-10T17:15:55.798" v="326" actId="20577"/>
      <pc:docMkLst>
        <pc:docMk/>
      </pc:docMkLst>
      <pc:sldChg chg="delSp modSp del mod">
        <pc:chgData name="Jenna Godfrey" userId="4b92e1c2-8fd1-4cc2-97b0-cec2d19a7080" providerId="ADAL" clId="{2BFD65EF-7B91-4BB6-A84C-5944F27DA99C}" dt="2024-06-10T16:53:30.158" v="79" actId="47"/>
        <pc:sldMkLst>
          <pc:docMk/>
          <pc:sldMk cId="3701858179" sldId="257"/>
        </pc:sldMkLst>
        <pc:spChg chg="mod">
          <ac:chgData name="Jenna Godfrey" userId="4b92e1c2-8fd1-4cc2-97b0-cec2d19a7080" providerId="ADAL" clId="{2BFD65EF-7B91-4BB6-A84C-5944F27DA99C}" dt="2024-06-05T15:46:44.644" v="22" actId="1076"/>
          <ac:spMkLst>
            <pc:docMk/>
            <pc:sldMk cId="3701858179" sldId="257"/>
            <ac:spMk id="8" creationId="{DECDB1D5-2028-7EC8-36AD-881A26EA33DA}"/>
          </ac:spMkLst>
        </pc:spChg>
        <pc:spChg chg="del">
          <ac:chgData name="Jenna Godfrey" userId="4b92e1c2-8fd1-4cc2-97b0-cec2d19a7080" providerId="ADAL" clId="{2BFD65EF-7B91-4BB6-A84C-5944F27DA99C}" dt="2024-06-05T15:46:29.473" v="18" actId="478"/>
          <ac:spMkLst>
            <pc:docMk/>
            <pc:sldMk cId="3701858179" sldId="257"/>
            <ac:spMk id="14" creationId="{00000000-0000-0000-0000-000000000000}"/>
          </ac:spMkLst>
        </pc:spChg>
        <pc:spChg chg="mod">
          <ac:chgData name="Jenna Godfrey" userId="4b92e1c2-8fd1-4cc2-97b0-cec2d19a7080" providerId="ADAL" clId="{2BFD65EF-7B91-4BB6-A84C-5944F27DA99C}" dt="2024-06-05T15:46:36.473" v="20" actId="1076"/>
          <ac:spMkLst>
            <pc:docMk/>
            <pc:sldMk cId="3701858179" sldId="257"/>
            <ac:spMk id="19" creationId="{00000000-0000-0000-0000-000000000000}"/>
          </ac:spMkLst>
        </pc:spChg>
        <pc:picChg chg="del">
          <ac:chgData name="Jenna Godfrey" userId="4b92e1c2-8fd1-4cc2-97b0-cec2d19a7080" providerId="ADAL" clId="{2BFD65EF-7B91-4BB6-A84C-5944F27DA99C}" dt="2024-06-05T15:46:25.785" v="17" actId="478"/>
          <ac:picMkLst>
            <pc:docMk/>
            <pc:sldMk cId="3701858179" sldId="257"/>
            <ac:picMk id="4" creationId="{158521EA-2E71-45CE-F706-73E92D339B12}"/>
          </ac:picMkLst>
        </pc:picChg>
        <pc:picChg chg="mod">
          <ac:chgData name="Jenna Godfrey" userId="4b92e1c2-8fd1-4cc2-97b0-cec2d19a7080" providerId="ADAL" clId="{2BFD65EF-7B91-4BB6-A84C-5944F27DA99C}" dt="2024-06-05T15:46:41.113" v="21" actId="1076"/>
          <ac:picMkLst>
            <pc:docMk/>
            <pc:sldMk cId="3701858179" sldId="257"/>
            <ac:picMk id="6" creationId="{2D30FD0A-6D61-0CC4-68D5-CCAC96BE7449}"/>
          </ac:picMkLst>
        </pc:picChg>
        <pc:picChg chg="mod">
          <ac:chgData name="Jenna Godfrey" userId="4b92e1c2-8fd1-4cc2-97b0-cec2d19a7080" providerId="ADAL" clId="{2BFD65EF-7B91-4BB6-A84C-5944F27DA99C}" dt="2024-06-05T15:46:32.285" v="19" actId="1076"/>
          <ac:picMkLst>
            <pc:docMk/>
            <pc:sldMk cId="3701858179" sldId="257"/>
            <ac:picMk id="15" creationId="{CEDF3373-9236-4CF0-AFED-0902E06C2E7A}"/>
          </ac:picMkLst>
        </pc:picChg>
      </pc:sldChg>
      <pc:sldChg chg="modSp mod">
        <pc:chgData name="Jenna Godfrey" userId="4b92e1c2-8fd1-4cc2-97b0-cec2d19a7080" providerId="ADAL" clId="{2BFD65EF-7B91-4BB6-A84C-5944F27DA99C}" dt="2024-06-10T16:56:23.885" v="255" actId="20577"/>
        <pc:sldMkLst>
          <pc:docMk/>
          <pc:sldMk cId="2641156925" sldId="259"/>
        </pc:sldMkLst>
        <pc:spChg chg="mod">
          <ac:chgData name="Jenna Godfrey" userId="4b92e1c2-8fd1-4cc2-97b0-cec2d19a7080" providerId="ADAL" clId="{2BFD65EF-7B91-4BB6-A84C-5944F27DA99C}" dt="2024-06-10T16:56:23.885" v="255" actId="20577"/>
          <ac:spMkLst>
            <pc:docMk/>
            <pc:sldMk cId="2641156925" sldId="259"/>
            <ac:spMk id="3" creationId="{00000000-0000-0000-0000-000000000000}"/>
          </ac:spMkLst>
        </pc:spChg>
      </pc:sldChg>
      <pc:sldChg chg="modSp mod">
        <pc:chgData name="Jenna Godfrey" userId="4b92e1c2-8fd1-4cc2-97b0-cec2d19a7080" providerId="ADAL" clId="{2BFD65EF-7B91-4BB6-A84C-5944F27DA99C}" dt="2024-06-05T15:46:59.599" v="27" actId="20577"/>
        <pc:sldMkLst>
          <pc:docMk/>
          <pc:sldMk cId="2145927286" sldId="260"/>
        </pc:sldMkLst>
        <pc:spChg chg="mod">
          <ac:chgData name="Jenna Godfrey" userId="4b92e1c2-8fd1-4cc2-97b0-cec2d19a7080" providerId="ADAL" clId="{2BFD65EF-7B91-4BB6-A84C-5944F27DA99C}" dt="2024-06-05T15:46:59.599" v="27" actId="20577"/>
          <ac:spMkLst>
            <pc:docMk/>
            <pc:sldMk cId="2145927286" sldId="260"/>
            <ac:spMk id="3" creationId="{00000000-0000-0000-0000-000000000000}"/>
          </ac:spMkLst>
        </pc:spChg>
      </pc:sldChg>
      <pc:sldChg chg="modSp mod">
        <pc:chgData name="Jenna Godfrey" userId="4b92e1c2-8fd1-4cc2-97b0-cec2d19a7080" providerId="ADAL" clId="{2BFD65EF-7B91-4BB6-A84C-5944F27DA99C}" dt="2024-06-05T15:46:18.043" v="16" actId="20577"/>
        <pc:sldMkLst>
          <pc:docMk/>
          <pc:sldMk cId="1488952741" sldId="265"/>
        </pc:sldMkLst>
        <pc:spChg chg="mod">
          <ac:chgData name="Jenna Godfrey" userId="4b92e1c2-8fd1-4cc2-97b0-cec2d19a7080" providerId="ADAL" clId="{2BFD65EF-7B91-4BB6-A84C-5944F27DA99C}" dt="2024-06-05T15:46:18.043" v="16" actId="20577"/>
          <ac:spMkLst>
            <pc:docMk/>
            <pc:sldMk cId="1488952741" sldId="265"/>
            <ac:spMk id="3" creationId="{00000000-0000-0000-0000-000000000000}"/>
          </ac:spMkLst>
        </pc:spChg>
      </pc:sldChg>
      <pc:sldChg chg="modSp mod">
        <pc:chgData name="Jenna Godfrey" userId="4b92e1c2-8fd1-4cc2-97b0-cec2d19a7080" providerId="ADAL" clId="{2BFD65EF-7B91-4BB6-A84C-5944F27DA99C}" dt="2024-06-10T17:14:11.961" v="259" actId="20577"/>
        <pc:sldMkLst>
          <pc:docMk/>
          <pc:sldMk cId="2413172246" sldId="266"/>
        </pc:sldMkLst>
        <pc:spChg chg="mod">
          <ac:chgData name="Jenna Godfrey" userId="4b92e1c2-8fd1-4cc2-97b0-cec2d19a7080" providerId="ADAL" clId="{2BFD65EF-7B91-4BB6-A84C-5944F27DA99C}" dt="2024-06-10T17:14:11.961" v="259" actId="20577"/>
          <ac:spMkLst>
            <pc:docMk/>
            <pc:sldMk cId="2413172246" sldId="266"/>
            <ac:spMk id="3" creationId="{00000000-0000-0000-0000-000000000000}"/>
          </ac:spMkLst>
        </pc:spChg>
      </pc:sldChg>
      <pc:sldChg chg="modSp mod">
        <pc:chgData name="Jenna Godfrey" userId="4b92e1c2-8fd1-4cc2-97b0-cec2d19a7080" providerId="ADAL" clId="{2BFD65EF-7B91-4BB6-A84C-5944F27DA99C}" dt="2024-06-10T17:15:55.798" v="326" actId="20577"/>
        <pc:sldMkLst>
          <pc:docMk/>
          <pc:sldMk cId="576995478" sldId="267"/>
        </pc:sldMkLst>
        <pc:spChg chg="mod">
          <ac:chgData name="Jenna Godfrey" userId="4b92e1c2-8fd1-4cc2-97b0-cec2d19a7080" providerId="ADAL" clId="{2BFD65EF-7B91-4BB6-A84C-5944F27DA99C}" dt="2024-06-10T17:15:55.798" v="326" actId="20577"/>
          <ac:spMkLst>
            <pc:docMk/>
            <pc:sldMk cId="576995478" sldId="267"/>
            <ac:spMk id="3" creationId="{00000000-0000-0000-0000-000000000000}"/>
          </ac:spMkLst>
        </pc:spChg>
      </pc:sldChg>
      <pc:sldChg chg="modSp add mod">
        <pc:chgData name="Jenna Godfrey" userId="4b92e1c2-8fd1-4cc2-97b0-cec2d19a7080" providerId="ADAL" clId="{2BFD65EF-7B91-4BB6-A84C-5944F27DA99C}" dt="2024-06-10T16:55:39.795" v="181" actId="113"/>
        <pc:sldMkLst>
          <pc:docMk/>
          <pc:sldMk cId="226939132" sldId="268"/>
        </pc:sldMkLst>
        <pc:spChg chg="mod">
          <ac:chgData name="Jenna Godfrey" userId="4b92e1c2-8fd1-4cc2-97b0-cec2d19a7080" providerId="ADAL" clId="{2BFD65EF-7B91-4BB6-A84C-5944F27DA99C}" dt="2024-06-10T16:55:14.229" v="128" actId="20577"/>
          <ac:spMkLst>
            <pc:docMk/>
            <pc:sldMk cId="226939132" sldId="268"/>
            <ac:spMk id="2" creationId="{00000000-0000-0000-0000-000000000000}"/>
          </ac:spMkLst>
        </pc:spChg>
        <pc:spChg chg="mod">
          <ac:chgData name="Jenna Godfrey" userId="4b92e1c2-8fd1-4cc2-97b0-cec2d19a7080" providerId="ADAL" clId="{2BFD65EF-7B91-4BB6-A84C-5944F27DA99C}" dt="2024-06-10T16:55:39.795" v="181" actId="113"/>
          <ac:spMkLst>
            <pc:docMk/>
            <pc:sldMk cId="226939132" sldId="268"/>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805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0444" y="1"/>
            <a:ext cx="2945659" cy="498056"/>
          </a:xfrm>
          <a:prstGeom prst="rect">
            <a:avLst/>
          </a:prstGeom>
        </p:spPr>
        <p:txBody>
          <a:bodyPr vert="horz" lIns="91440" tIns="45720" rIns="91440" bIns="45720" rtlCol="0"/>
          <a:lstStyle>
            <a:lvl1pPr algn="r">
              <a:defRPr sz="1200"/>
            </a:lvl1pPr>
          </a:lstStyle>
          <a:p>
            <a:fld id="{8F01C1F5-542D-4A9B-84FF-C72ABA65A459}" type="datetimeFigureOut">
              <a:rPr lang="en-GB" smtClean="0"/>
              <a:t>10/06/2024</a:t>
            </a:fld>
            <a:endParaRPr lang="en-GB" dirty="0"/>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E55A8968-D24B-4336-959A-1CDAFAB58F4B}" type="slidenum">
              <a:rPr lang="en-GB" smtClean="0"/>
              <a:t>‹#›</a:t>
            </a:fld>
            <a:endParaRPr lang="en-GB" dirty="0"/>
          </a:p>
        </p:txBody>
      </p:sp>
    </p:spTree>
    <p:extLst>
      <p:ext uri="{BB962C8B-B14F-4D97-AF65-F5344CB8AC3E}">
        <p14:creationId xmlns:p14="http://schemas.microsoft.com/office/powerpoint/2010/main" val="14476627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B60F9325-B5B7-4696-A568-11EDAD26B856}" type="datetimeFigureOut">
              <a:rPr lang="en-GB" smtClean="0"/>
              <a:t>10/06/2024</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a:defRPr sz="1200"/>
            </a:lvl1pPr>
          </a:lstStyle>
          <a:p>
            <a:fld id="{ADB0C1A1-D48A-4151-AEDD-CE9A63C6EFC7}" type="slidenum">
              <a:rPr lang="en-GB" smtClean="0"/>
              <a:t>‹#›</a:t>
            </a:fld>
            <a:endParaRPr lang="en-GB" dirty="0"/>
          </a:p>
        </p:txBody>
      </p:sp>
    </p:spTree>
    <p:extLst>
      <p:ext uri="{BB962C8B-B14F-4D97-AF65-F5344CB8AC3E}">
        <p14:creationId xmlns:p14="http://schemas.microsoft.com/office/powerpoint/2010/main" val="1639133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a:p>
        </p:txBody>
      </p:sp>
      <p:sp>
        <p:nvSpPr>
          <p:cNvPr id="4" name="Slide Number Placeholder 3"/>
          <p:cNvSpPr>
            <a:spLocks noGrp="1"/>
          </p:cNvSpPr>
          <p:nvPr>
            <p:ph type="sldNum" sz="quarter" idx="10"/>
          </p:nvPr>
        </p:nvSpPr>
        <p:spPr/>
        <p:txBody>
          <a:bodyPr/>
          <a:lstStyle/>
          <a:p>
            <a:fld id="{ADB0C1A1-D48A-4151-AEDD-CE9A63C6EFC7}" type="slidenum">
              <a:rPr lang="en-GB" smtClean="0"/>
              <a:t>2</a:t>
            </a:fld>
            <a:endParaRPr lang="en-GB" dirty="0"/>
          </a:p>
        </p:txBody>
      </p:sp>
    </p:spTree>
    <p:extLst>
      <p:ext uri="{BB962C8B-B14F-4D97-AF65-F5344CB8AC3E}">
        <p14:creationId xmlns:p14="http://schemas.microsoft.com/office/powerpoint/2010/main" val="37797598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B0C1A1-D48A-4151-AEDD-CE9A63C6EFC7}" type="slidenum">
              <a:rPr lang="en-GB" smtClean="0"/>
              <a:t>12</a:t>
            </a:fld>
            <a:endParaRPr lang="en-GB" dirty="0"/>
          </a:p>
        </p:txBody>
      </p:sp>
    </p:spTree>
    <p:extLst>
      <p:ext uri="{BB962C8B-B14F-4D97-AF65-F5344CB8AC3E}">
        <p14:creationId xmlns:p14="http://schemas.microsoft.com/office/powerpoint/2010/main" val="738991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a:p>
        </p:txBody>
      </p:sp>
      <p:sp>
        <p:nvSpPr>
          <p:cNvPr id="4" name="Slide Number Placeholder 3"/>
          <p:cNvSpPr>
            <a:spLocks noGrp="1"/>
          </p:cNvSpPr>
          <p:nvPr>
            <p:ph type="sldNum" sz="quarter" idx="10"/>
          </p:nvPr>
        </p:nvSpPr>
        <p:spPr/>
        <p:txBody>
          <a:bodyPr/>
          <a:lstStyle/>
          <a:p>
            <a:fld id="{ADB0C1A1-D48A-4151-AEDD-CE9A63C6EFC7}" type="slidenum">
              <a:rPr lang="en-GB" smtClean="0"/>
              <a:t>3</a:t>
            </a:fld>
            <a:endParaRPr lang="en-GB" dirty="0"/>
          </a:p>
        </p:txBody>
      </p:sp>
    </p:spTree>
    <p:extLst>
      <p:ext uri="{BB962C8B-B14F-4D97-AF65-F5344CB8AC3E}">
        <p14:creationId xmlns:p14="http://schemas.microsoft.com/office/powerpoint/2010/main" val="1637865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a:p>
        </p:txBody>
      </p:sp>
      <p:sp>
        <p:nvSpPr>
          <p:cNvPr id="4" name="Slide Number Placeholder 3"/>
          <p:cNvSpPr>
            <a:spLocks noGrp="1"/>
          </p:cNvSpPr>
          <p:nvPr>
            <p:ph type="sldNum" sz="quarter" idx="10"/>
          </p:nvPr>
        </p:nvSpPr>
        <p:spPr/>
        <p:txBody>
          <a:bodyPr/>
          <a:lstStyle/>
          <a:p>
            <a:fld id="{ADB0C1A1-D48A-4151-AEDD-CE9A63C6EFC7}" type="slidenum">
              <a:rPr lang="en-GB" smtClean="0"/>
              <a:t>4</a:t>
            </a:fld>
            <a:endParaRPr lang="en-GB" dirty="0"/>
          </a:p>
        </p:txBody>
      </p:sp>
    </p:spTree>
    <p:extLst>
      <p:ext uri="{BB962C8B-B14F-4D97-AF65-F5344CB8AC3E}">
        <p14:creationId xmlns:p14="http://schemas.microsoft.com/office/powerpoint/2010/main" val="3427914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a:p>
        </p:txBody>
      </p:sp>
      <p:sp>
        <p:nvSpPr>
          <p:cNvPr id="4" name="Slide Number Placeholder 3"/>
          <p:cNvSpPr>
            <a:spLocks noGrp="1"/>
          </p:cNvSpPr>
          <p:nvPr>
            <p:ph type="sldNum" sz="quarter" idx="10"/>
          </p:nvPr>
        </p:nvSpPr>
        <p:spPr/>
        <p:txBody>
          <a:bodyPr/>
          <a:lstStyle/>
          <a:p>
            <a:fld id="{ADB0C1A1-D48A-4151-AEDD-CE9A63C6EFC7}" type="slidenum">
              <a:rPr lang="en-GB" smtClean="0"/>
              <a:t>6</a:t>
            </a:fld>
            <a:endParaRPr lang="en-GB"/>
          </a:p>
        </p:txBody>
      </p:sp>
    </p:spTree>
    <p:extLst>
      <p:ext uri="{BB962C8B-B14F-4D97-AF65-F5344CB8AC3E}">
        <p14:creationId xmlns:p14="http://schemas.microsoft.com/office/powerpoint/2010/main" val="17491394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B0C1A1-D48A-4151-AEDD-CE9A63C6EFC7}" type="slidenum">
              <a:rPr lang="en-GB" smtClean="0"/>
              <a:t>7</a:t>
            </a:fld>
            <a:endParaRPr lang="en-GB"/>
          </a:p>
        </p:txBody>
      </p:sp>
    </p:spTree>
    <p:extLst>
      <p:ext uri="{BB962C8B-B14F-4D97-AF65-F5344CB8AC3E}">
        <p14:creationId xmlns:p14="http://schemas.microsoft.com/office/powerpoint/2010/main" val="38633757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B0C1A1-D48A-4151-AEDD-CE9A63C6EFC7}" type="slidenum">
              <a:rPr lang="en-GB" smtClean="0"/>
              <a:t>8</a:t>
            </a:fld>
            <a:endParaRPr lang="en-GB"/>
          </a:p>
        </p:txBody>
      </p:sp>
    </p:spTree>
    <p:extLst>
      <p:ext uri="{BB962C8B-B14F-4D97-AF65-F5344CB8AC3E}">
        <p14:creationId xmlns:p14="http://schemas.microsoft.com/office/powerpoint/2010/main" val="36003305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B0C1A1-D48A-4151-AEDD-CE9A63C6EFC7}" type="slidenum">
              <a:rPr lang="en-GB" smtClean="0"/>
              <a:t>9</a:t>
            </a:fld>
            <a:endParaRPr lang="en-GB"/>
          </a:p>
        </p:txBody>
      </p:sp>
    </p:spTree>
    <p:extLst>
      <p:ext uri="{BB962C8B-B14F-4D97-AF65-F5344CB8AC3E}">
        <p14:creationId xmlns:p14="http://schemas.microsoft.com/office/powerpoint/2010/main" val="10839211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B0C1A1-D48A-4151-AEDD-CE9A63C6EFC7}" type="slidenum">
              <a:rPr lang="en-GB" smtClean="0"/>
              <a:t>10</a:t>
            </a:fld>
            <a:endParaRPr lang="en-GB" dirty="0"/>
          </a:p>
        </p:txBody>
      </p:sp>
    </p:spTree>
    <p:extLst>
      <p:ext uri="{BB962C8B-B14F-4D97-AF65-F5344CB8AC3E}">
        <p14:creationId xmlns:p14="http://schemas.microsoft.com/office/powerpoint/2010/main" val="37797598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B0C1A1-D48A-4151-AEDD-CE9A63C6EFC7}" type="slidenum">
              <a:rPr lang="en-GB" smtClean="0"/>
              <a:t>11</a:t>
            </a:fld>
            <a:endParaRPr lang="en-GB" dirty="0"/>
          </a:p>
        </p:txBody>
      </p:sp>
    </p:spTree>
    <p:extLst>
      <p:ext uri="{BB962C8B-B14F-4D97-AF65-F5344CB8AC3E}">
        <p14:creationId xmlns:p14="http://schemas.microsoft.com/office/powerpoint/2010/main" val="1824127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1EB17B9-3295-47F3-8A91-1DD8F40E1726}" type="datetimeFigureOut">
              <a:rPr lang="en-GB" smtClean="0"/>
              <a:t>10/06/2024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2107730-C862-4144-8145-97E59F0DFD56}" type="slidenum">
              <a:rPr lang="en-GB" smtClean="0"/>
              <a:t>‹#›</a:t>
            </a:fld>
            <a:endParaRPr lang="en-GB" dirty="0"/>
          </a:p>
        </p:txBody>
      </p:sp>
    </p:spTree>
    <p:extLst>
      <p:ext uri="{BB962C8B-B14F-4D97-AF65-F5344CB8AC3E}">
        <p14:creationId xmlns:p14="http://schemas.microsoft.com/office/powerpoint/2010/main" val="416363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1EB17B9-3295-47F3-8A91-1DD8F40E1726}" type="datetimeFigureOut">
              <a:rPr lang="en-GB" smtClean="0"/>
              <a:t>10/06/2024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2107730-C862-4144-8145-97E59F0DFD56}" type="slidenum">
              <a:rPr lang="en-GB" smtClean="0"/>
              <a:t>‹#›</a:t>
            </a:fld>
            <a:endParaRPr lang="en-GB" dirty="0"/>
          </a:p>
        </p:txBody>
      </p:sp>
    </p:spTree>
    <p:extLst>
      <p:ext uri="{BB962C8B-B14F-4D97-AF65-F5344CB8AC3E}">
        <p14:creationId xmlns:p14="http://schemas.microsoft.com/office/powerpoint/2010/main" val="384900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1EB17B9-3295-47F3-8A91-1DD8F40E1726}" type="datetimeFigureOut">
              <a:rPr lang="en-GB" smtClean="0"/>
              <a:t>10/06/2024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2107730-C862-4144-8145-97E59F0DFD56}" type="slidenum">
              <a:rPr lang="en-GB" smtClean="0"/>
              <a:t>‹#›</a:t>
            </a:fld>
            <a:endParaRPr lang="en-GB" dirty="0"/>
          </a:p>
        </p:txBody>
      </p:sp>
    </p:spTree>
    <p:extLst>
      <p:ext uri="{BB962C8B-B14F-4D97-AF65-F5344CB8AC3E}">
        <p14:creationId xmlns:p14="http://schemas.microsoft.com/office/powerpoint/2010/main" val="3628186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1EB17B9-3295-47F3-8A91-1DD8F40E1726}" type="datetimeFigureOut">
              <a:rPr lang="en-GB" smtClean="0"/>
              <a:t>10/06/2024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2107730-C862-4144-8145-97E59F0DFD56}" type="slidenum">
              <a:rPr lang="en-GB" smtClean="0"/>
              <a:t>‹#›</a:t>
            </a:fld>
            <a:endParaRPr lang="en-GB" dirty="0"/>
          </a:p>
        </p:txBody>
      </p:sp>
    </p:spTree>
    <p:extLst>
      <p:ext uri="{BB962C8B-B14F-4D97-AF65-F5344CB8AC3E}">
        <p14:creationId xmlns:p14="http://schemas.microsoft.com/office/powerpoint/2010/main" val="84359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EB17B9-3295-47F3-8A91-1DD8F40E1726}" type="datetimeFigureOut">
              <a:rPr lang="en-GB" smtClean="0"/>
              <a:t>10/06/2024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2107730-C862-4144-8145-97E59F0DFD56}" type="slidenum">
              <a:rPr lang="en-GB" smtClean="0"/>
              <a:t>‹#›</a:t>
            </a:fld>
            <a:endParaRPr lang="en-GB" dirty="0"/>
          </a:p>
        </p:txBody>
      </p:sp>
    </p:spTree>
    <p:extLst>
      <p:ext uri="{BB962C8B-B14F-4D97-AF65-F5344CB8AC3E}">
        <p14:creationId xmlns:p14="http://schemas.microsoft.com/office/powerpoint/2010/main" val="1447654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1EB17B9-3295-47F3-8A91-1DD8F40E1726}" type="datetimeFigureOut">
              <a:rPr lang="en-GB" smtClean="0"/>
              <a:t>10/06/2024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2107730-C862-4144-8145-97E59F0DFD56}" type="slidenum">
              <a:rPr lang="en-GB" smtClean="0"/>
              <a:t>‹#›</a:t>
            </a:fld>
            <a:endParaRPr lang="en-GB" dirty="0"/>
          </a:p>
        </p:txBody>
      </p:sp>
    </p:spTree>
    <p:extLst>
      <p:ext uri="{BB962C8B-B14F-4D97-AF65-F5344CB8AC3E}">
        <p14:creationId xmlns:p14="http://schemas.microsoft.com/office/powerpoint/2010/main" val="326893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1EB17B9-3295-47F3-8A91-1DD8F40E1726}" type="datetimeFigureOut">
              <a:rPr lang="en-GB" smtClean="0"/>
              <a:t>10/06/2024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E2107730-C862-4144-8145-97E59F0DFD56}" type="slidenum">
              <a:rPr lang="en-GB" smtClean="0"/>
              <a:t>‹#›</a:t>
            </a:fld>
            <a:endParaRPr lang="en-GB" dirty="0"/>
          </a:p>
        </p:txBody>
      </p:sp>
    </p:spTree>
    <p:extLst>
      <p:ext uri="{BB962C8B-B14F-4D97-AF65-F5344CB8AC3E}">
        <p14:creationId xmlns:p14="http://schemas.microsoft.com/office/powerpoint/2010/main" val="1055226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1EB17B9-3295-47F3-8A91-1DD8F40E1726}" type="datetimeFigureOut">
              <a:rPr lang="en-GB" smtClean="0"/>
              <a:t>10/06/2024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E2107730-C862-4144-8145-97E59F0DFD56}" type="slidenum">
              <a:rPr lang="en-GB" smtClean="0"/>
              <a:t>‹#›</a:t>
            </a:fld>
            <a:endParaRPr lang="en-GB" dirty="0"/>
          </a:p>
        </p:txBody>
      </p:sp>
    </p:spTree>
    <p:extLst>
      <p:ext uri="{BB962C8B-B14F-4D97-AF65-F5344CB8AC3E}">
        <p14:creationId xmlns:p14="http://schemas.microsoft.com/office/powerpoint/2010/main" val="1325352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EB17B9-3295-47F3-8A91-1DD8F40E1726}" type="datetimeFigureOut">
              <a:rPr lang="en-GB" smtClean="0"/>
              <a:t>10/06/2024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E2107730-C862-4144-8145-97E59F0DFD56}" type="slidenum">
              <a:rPr lang="en-GB" smtClean="0"/>
              <a:t>‹#›</a:t>
            </a:fld>
            <a:endParaRPr lang="en-GB" dirty="0"/>
          </a:p>
        </p:txBody>
      </p:sp>
    </p:spTree>
    <p:extLst>
      <p:ext uri="{BB962C8B-B14F-4D97-AF65-F5344CB8AC3E}">
        <p14:creationId xmlns:p14="http://schemas.microsoft.com/office/powerpoint/2010/main" val="2600703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EB17B9-3295-47F3-8A91-1DD8F40E1726}" type="datetimeFigureOut">
              <a:rPr lang="en-GB" smtClean="0"/>
              <a:t>10/06/2024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2107730-C862-4144-8145-97E59F0DFD56}" type="slidenum">
              <a:rPr lang="en-GB" smtClean="0"/>
              <a:t>‹#›</a:t>
            </a:fld>
            <a:endParaRPr lang="en-GB" dirty="0"/>
          </a:p>
        </p:txBody>
      </p:sp>
    </p:spTree>
    <p:extLst>
      <p:ext uri="{BB962C8B-B14F-4D97-AF65-F5344CB8AC3E}">
        <p14:creationId xmlns:p14="http://schemas.microsoft.com/office/powerpoint/2010/main" val="1043591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EB17B9-3295-47F3-8A91-1DD8F40E1726}" type="datetimeFigureOut">
              <a:rPr lang="en-GB" smtClean="0"/>
              <a:t>10/06/2024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2107730-C862-4144-8145-97E59F0DFD56}" type="slidenum">
              <a:rPr lang="en-GB" smtClean="0"/>
              <a:t>‹#›</a:t>
            </a:fld>
            <a:endParaRPr lang="en-GB" dirty="0"/>
          </a:p>
        </p:txBody>
      </p:sp>
    </p:spTree>
    <p:extLst>
      <p:ext uri="{BB962C8B-B14F-4D97-AF65-F5344CB8AC3E}">
        <p14:creationId xmlns:p14="http://schemas.microsoft.com/office/powerpoint/2010/main" val="1341550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alpha val="58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B17B9-3295-47F3-8A91-1DD8F40E1726}" type="datetimeFigureOut">
              <a:rPr lang="en-GB" smtClean="0"/>
              <a:t>10/06/2024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107730-C862-4144-8145-97E59F0DFD56}" type="slidenum">
              <a:rPr lang="en-GB" smtClean="0"/>
              <a:t>‹#›</a:t>
            </a:fld>
            <a:endParaRPr lang="en-GB" dirty="0"/>
          </a:p>
        </p:txBody>
      </p:sp>
    </p:spTree>
    <p:extLst>
      <p:ext uri="{BB962C8B-B14F-4D97-AF65-F5344CB8AC3E}">
        <p14:creationId xmlns:p14="http://schemas.microsoft.com/office/powerpoint/2010/main" val="14370746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hyperlink" Target="https://www.gov.uk/30-hours-free-childcare"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9518" y="1124744"/>
            <a:ext cx="7772400" cy="5184576"/>
          </a:xfrm>
        </p:spPr>
        <p:txBody>
          <a:bodyPr/>
          <a:lstStyle/>
          <a:p>
            <a:br>
              <a:rPr lang="en-US" dirty="0">
                <a:latin typeface="SassoonPrimaryInfant" pitchFamily="2" charset="0"/>
              </a:rPr>
            </a:br>
            <a:r>
              <a:rPr lang="en-US" b="1" dirty="0">
                <a:latin typeface="SassoonPrimaryInfant" pitchFamily="2" charset="0"/>
              </a:rPr>
              <a:t>Moredon Primary and Nursery School</a:t>
            </a:r>
            <a:br>
              <a:rPr lang="en-US" dirty="0">
                <a:latin typeface="SassoonPrimaryInfant" pitchFamily="2" charset="0"/>
              </a:rPr>
            </a:br>
            <a:br>
              <a:rPr lang="en-US" dirty="0">
                <a:latin typeface="SassoonPrimaryInfant" pitchFamily="2" charset="0"/>
              </a:rPr>
            </a:br>
            <a:r>
              <a:rPr lang="en-US" sz="4000" u="sng" dirty="0">
                <a:latin typeface="SassoonPrimaryInfant" pitchFamily="2" charset="0"/>
              </a:rPr>
              <a:t>Nursery Class Information</a:t>
            </a:r>
            <a:endParaRPr lang="en-GB" u="sng" dirty="0">
              <a:latin typeface="SassoonPrimaryInfant" pitchFamily="2" charset="0"/>
            </a:endParaRPr>
          </a:p>
        </p:txBody>
      </p:sp>
      <p:pic>
        <p:nvPicPr>
          <p:cNvPr id="5" name="Picture 4" descr="Moredon Primary and Nursery School logo"/>
          <p:cNvPicPr/>
          <p:nvPr/>
        </p:nvPicPr>
        <p:blipFill>
          <a:blip r:embed="rId3">
            <a:extLst>
              <a:ext uri="{28A0092B-C50C-407E-A947-70E740481C1C}">
                <a14:useLocalDpi xmlns:a14="http://schemas.microsoft.com/office/drawing/2010/main" val="0"/>
              </a:ext>
            </a:extLst>
          </a:blip>
          <a:srcRect/>
          <a:stretch>
            <a:fillRect/>
          </a:stretch>
        </p:blipFill>
        <p:spPr bwMode="auto">
          <a:xfrm>
            <a:off x="7092280" y="260648"/>
            <a:ext cx="1677670" cy="2209800"/>
          </a:xfrm>
          <a:prstGeom prst="rect">
            <a:avLst/>
          </a:prstGeom>
          <a:noFill/>
        </p:spPr>
      </p:pic>
    </p:spTree>
    <p:custDataLst>
      <p:tags r:id="rId1"/>
    </p:custDataLst>
    <p:extLst>
      <p:ext uri="{BB962C8B-B14F-4D97-AF65-F5344CB8AC3E}">
        <p14:creationId xmlns:p14="http://schemas.microsoft.com/office/powerpoint/2010/main" val="2065571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6632"/>
            <a:ext cx="7772400" cy="1470025"/>
          </a:xfrm>
        </p:spPr>
        <p:txBody>
          <a:bodyPr/>
          <a:lstStyle/>
          <a:p>
            <a:r>
              <a:rPr lang="en-US" u="sng" dirty="0">
                <a:latin typeface="SassoonPrimaryInfant" pitchFamily="2" charset="0"/>
              </a:rPr>
              <a:t>Paper Pack</a:t>
            </a:r>
            <a:endParaRPr lang="en-GB" u="sng" dirty="0">
              <a:latin typeface="SassoonPrimaryInfant" pitchFamily="2" charset="0"/>
            </a:endParaRPr>
          </a:p>
        </p:txBody>
      </p:sp>
      <p:sp>
        <p:nvSpPr>
          <p:cNvPr id="3" name="Subtitle 2"/>
          <p:cNvSpPr>
            <a:spLocks noGrp="1"/>
          </p:cNvSpPr>
          <p:nvPr>
            <p:ph type="subTitle" idx="1"/>
          </p:nvPr>
        </p:nvSpPr>
        <p:spPr>
          <a:xfrm>
            <a:off x="467544" y="1196752"/>
            <a:ext cx="8208912" cy="3168352"/>
          </a:xfrm>
        </p:spPr>
        <p:txBody>
          <a:bodyPr>
            <a:normAutofit fontScale="85000" lnSpcReduction="10000"/>
          </a:bodyPr>
          <a:lstStyle/>
          <a:p>
            <a:pPr marL="457200" indent="-457200" algn="l">
              <a:buFont typeface="Arial" panose="020B0604020202020204" pitchFamily="34" charset="0"/>
              <a:buChar char="•"/>
            </a:pPr>
            <a:r>
              <a:rPr lang="en-US" b="1" dirty="0">
                <a:solidFill>
                  <a:schemeClr val="tx1">
                    <a:lumMod val="95000"/>
                    <a:lumOff val="5000"/>
                  </a:schemeClr>
                </a:solidFill>
                <a:latin typeface="SassoonPrimaryInfant" pitchFamily="2" charset="0"/>
              </a:rPr>
              <a:t>This PowerPoint </a:t>
            </a:r>
          </a:p>
          <a:p>
            <a:pPr marL="457200" indent="-457200" algn="l">
              <a:buFont typeface="Arial" panose="020B0604020202020204" pitchFamily="34" charset="0"/>
              <a:buChar char="•"/>
            </a:pPr>
            <a:r>
              <a:rPr lang="en-US" b="1" dirty="0">
                <a:solidFill>
                  <a:schemeClr val="tx1">
                    <a:lumMod val="95000"/>
                    <a:lumOff val="5000"/>
                  </a:schemeClr>
                </a:solidFill>
                <a:latin typeface="SassoonPrimaryInfant" pitchFamily="2" charset="0"/>
              </a:rPr>
              <a:t>Home Visit and Induction day timings</a:t>
            </a:r>
          </a:p>
          <a:p>
            <a:pPr marL="457200" indent="-457200" algn="l">
              <a:buFont typeface="Arial" panose="020B0604020202020204" pitchFamily="34" charset="0"/>
              <a:buChar char="•"/>
            </a:pPr>
            <a:r>
              <a:rPr lang="en-US" b="1" dirty="0">
                <a:solidFill>
                  <a:schemeClr val="tx1">
                    <a:lumMod val="95000"/>
                    <a:lumOff val="5000"/>
                  </a:schemeClr>
                </a:solidFill>
                <a:latin typeface="SassoonPrimaryInfant" pitchFamily="2" charset="0"/>
              </a:rPr>
              <a:t>Nursery Prospectus </a:t>
            </a:r>
            <a:r>
              <a:rPr lang="en-US" dirty="0">
                <a:solidFill>
                  <a:schemeClr val="tx1">
                    <a:lumMod val="95000"/>
                    <a:lumOff val="5000"/>
                  </a:schemeClr>
                </a:solidFill>
                <a:latin typeface="SassoonPrimaryInfant" pitchFamily="2" charset="0"/>
              </a:rPr>
              <a:t>– lots more additional information in there to have a look through about Nursery, Early Years and the school as a whole.</a:t>
            </a:r>
          </a:p>
          <a:p>
            <a:pPr marL="457200" indent="-457200" algn="l">
              <a:buFont typeface="Arial" panose="020B0604020202020204" pitchFamily="34" charset="0"/>
              <a:buChar char="•"/>
            </a:pPr>
            <a:r>
              <a:rPr lang="en-US" b="1" dirty="0">
                <a:solidFill>
                  <a:schemeClr val="tx1">
                    <a:lumMod val="95000"/>
                    <a:lumOff val="5000"/>
                  </a:schemeClr>
                </a:solidFill>
                <a:latin typeface="SassoonPrimaryInfant" pitchFamily="2" charset="0"/>
              </a:rPr>
              <a:t>‘We expect children to…’ sheet </a:t>
            </a:r>
            <a:r>
              <a:rPr lang="en-US" dirty="0">
                <a:solidFill>
                  <a:schemeClr val="tx1">
                    <a:lumMod val="95000"/>
                    <a:lumOff val="5000"/>
                  </a:schemeClr>
                </a:solidFill>
                <a:latin typeface="SassoonPrimaryInfant" pitchFamily="2" charset="0"/>
              </a:rPr>
              <a:t>– skills to work on during the summer holiday.</a:t>
            </a:r>
          </a:p>
          <a:p>
            <a:pPr marL="457200" indent="-457200" algn="l">
              <a:buFont typeface="Arial" panose="020B0604020202020204" pitchFamily="34" charset="0"/>
              <a:buChar char="•"/>
            </a:pPr>
            <a:endParaRPr lang="en-US" dirty="0">
              <a:solidFill>
                <a:schemeClr val="tx1">
                  <a:lumMod val="95000"/>
                  <a:lumOff val="5000"/>
                </a:schemeClr>
              </a:solidFill>
              <a:latin typeface="SassoonPrimaryInfant" pitchFamily="2" charset="0"/>
            </a:endParaRPr>
          </a:p>
          <a:p>
            <a:pPr marL="457200" indent="-457200" algn="l">
              <a:buFont typeface="Arial" panose="020B0604020202020204" pitchFamily="34" charset="0"/>
              <a:buChar char="•"/>
            </a:pPr>
            <a:endParaRPr lang="en-US" dirty="0">
              <a:solidFill>
                <a:schemeClr val="tx1">
                  <a:lumMod val="95000"/>
                  <a:lumOff val="5000"/>
                </a:schemeClr>
              </a:solidFill>
              <a:latin typeface="SassoonPrimaryInfant" pitchFamily="2" charset="0"/>
            </a:endParaRPr>
          </a:p>
        </p:txBody>
      </p:sp>
    </p:spTree>
    <p:custDataLst>
      <p:tags r:id="rId1"/>
    </p:custDataLst>
    <p:extLst>
      <p:ext uri="{BB962C8B-B14F-4D97-AF65-F5344CB8AC3E}">
        <p14:creationId xmlns:p14="http://schemas.microsoft.com/office/powerpoint/2010/main" val="2641156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6632"/>
            <a:ext cx="7772400" cy="1470025"/>
          </a:xfrm>
        </p:spPr>
        <p:txBody>
          <a:bodyPr/>
          <a:lstStyle/>
          <a:p>
            <a:r>
              <a:rPr lang="en-US" u="sng" dirty="0">
                <a:latin typeface="SassoonPrimaryInfant" pitchFamily="2" charset="0"/>
              </a:rPr>
              <a:t>Home visit/via sibling</a:t>
            </a:r>
            <a:endParaRPr lang="en-GB" u="sng" dirty="0">
              <a:latin typeface="SassoonPrimaryInfant" pitchFamily="2" charset="0"/>
            </a:endParaRPr>
          </a:p>
        </p:txBody>
      </p:sp>
      <p:sp>
        <p:nvSpPr>
          <p:cNvPr id="3" name="Subtitle 2"/>
          <p:cNvSpPr>
            <a:spLocks noGrp="1"/>
          </p:cNvSpPr>
          <p:nvPr>
            <p:ph type="subTitle" idx="1"/>
          </p:nvPr>
        </p:nvSpPr>
        <p:spPr>
          <a:xfrm>
            <a:off x="467544" y="1196752"/>
            <a:ext cx="8208912" cy="3168352"/>
          </a:xfrm>
        </p:spPr>
        <p:txBody>
          <a:bodyPr>
            <a:normAutofit/>
          </a:bodyPr>
          <a:lstStyle/>
          <a:p>
            <a:pPr marL="457200" indent="-457200" algn="l">
              <a:buFont typeface="Arial" panose="020B0604020202020204" pitchFamily="34" charset="0"/>
              <a:buChar char="•"/>
            </a:pPr>
            <a:r>
              <a:rPr lang="en-US" b="1" dirty="0">
                <a:solidFill>
                  <a:schemeClr val="tx1">
                    <a:lumMod val="95000"/>
                    <a:lumOff val="5000"/>
                  </a:schemeClr>
                </a:solidFill>
                <a:latin typeface="SassoonPrimaryInfant" pitchFamily="2" charset="0"/>
              </a:rPr>
              <a:t>Child-friendly Nursery Information </a:t>
            </a:r>
            <a:r>
              <a:rPr lang="en-US" dirty="0">
                <a:solidFill>
                  <a:schemeClr val="tx1">
                    <a:lumMod val="95000"/>
                    <a:lumOff val="5000"/>
                  </a:schemeClr>
                </a:solidFill>
                <a:latin typeface="SassoonPrimaryInfant" pitchFamily="2" charset="0"/>
              </a:rPr>
              <a:t>–</a:t>
            </a:r>
            <a:r>
              <a:rPr lang="en-US" b="1" dirty="0">
                <a:solidFill>
                  <a:schemeClr val="tx1">
                    <a:lumMod val="95000"/>
                    <a:lumOff val="5000"/>
                  </a:schemeClr>
                </a:solidFill>
                <a:latin typeface="SassoonPrimaryInfant" pitchFamily="2" charset="0"/>
              </a:rPr>
              <a:t> </a:t>
            </a:r>
            <a:r>
              <a:rPr lang="en-US" dirty="0">
                <a:solidFill>
                  <a:schemeClr val="tx1">
                    <a:lumMod val="95000"/>
                    <a:lumOff val="5000"/>
                  </a:schemeClr>
                </a:solidFill>
                <a:latin typeface="SassoonPrimaryInfant" pitchFamily="2" charset="0"/>
              </a:rPr>
              <a:t>this has pictures of the staff, classroom, cloakroom and outdoor areas for you to share with your child.</a:t>
            </a:r>
          </a:p>
          <a:p>
            <a:pPr marL="457200" indent="-457200" algn="l">
              <a:buFont typeface="Arial" panose="020B0604020202020204" pitchFamily="34" charset="0"/>
              <a:buChar char="•"/>
            </a:pPr>
            <a:r>
              <a:rPr lang="en-US" b="1" dirty="0">
                <a:solidFill>
                  <a:schemeClr val="tx1">
                    <a:lumMod val="95000"/>
                    <a:lumOff val="5000"/>
                  </a:schemeClr>
                </a:solidFill>
                <a:latin typeface="SassoonPrimaryInfant" pitchFamily="2" charset="0"/>
              </a:rPr>
              <a:t>Dates and times </a:t>
            </a:r>
            <a:r>
              <a:rPr lang="en-US" dirty="0">
                <a:solidFill>
                  <a:schemeClr val="tx1">
                    <a:lumMod val="95000"/>
                    <a:lumOff val="5000"/>
                  </a:schemeClr>
                </a:solidFill>
                <a:latin typeface="SassoonPrimaryInfant" pitchFamily="2" charset="0"/>
              </a:rPr>
              <a:t>for the induction week, w/c 2.9.24</a:t>
            </a:r>
          </a:p>
        </p:txBody>
      </p:sp>
    </p:spTree>
    <p:custDataLst>
      <p:tags r:id="rId1"/>
    </p:custDataLst>
    <p:extLst>
      <p:ext uri="{BB962C8B-B14F-4D97-AF65-F5344CB8AC3E}">
        <p14:creationId xmlns:p14="http://schemas.microsoft.com/office/powerpoint/2010/main" val="226939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6632"/>
            <a:ext cx="7772400" cy="1470025"/>
          </a:xfrm>
        </p:spPr>
        <p:txBody>
          <a:bodyPr/>
          <a:lstStyle/>
          <a:p>
            <a:r>
              <a:rPr lang="en-US" u="sng" dirty="0">
                <a:latin typeface="SassoonPrimaryInfant" pitchFamily="2" charset="0"/>
              </a:rPr>
              <a:t>Thank you </a:t>
            </a:r>
            <a:r>
              <a:rPr lang="en-US" u="sng" dirty="0">
                <a:latin typeface="SassoonPrimaryInfant" pitchFamily="2" charset="0"/>
                <a:sym typeface="Wingdings" panose="05000000000000000000" pitchFamily="2" charset="2"/>
              </a:rPr>
              <a:t></a:t>
            </a:r>
            <a:endParaRPr lang="en-GB" u="sng" dirty="0">
              <a:latin typeface="SassoonPrimaryInfant" pitchFamily="2" charset="0"/>
            </a:endParaRPr>
          </a:p>
        </p:txBody>
      </p:sp>
      <p:sp>
        <p:nvSpPr>
          <p:cNvPr id="3" name="Subtitle 2"/>
          <p:cNvSpPr>
            <a:spLocks noGrp="1"/>
          </p:cNvSpPr>
          <p:nvPr>
            <p:ph type="subTitle" idx="1"/>
          </p:nvPr>
        </p:nvSpPr>
        <p:spPr>
          <a:xfrm>
            <a:off x="539552" y="1700808"/>
            <a:ext cx="8208912" cy="4608512"/>
          </a:xfrm>
        </p:spPr>
        <p:txBody>
          <a:bodyPr>
            <a:normAutofit fontScale="92500" lnSpcReduction="20000"/>
          </a:bodyPr>
          <a:lstStyle/>
          <a:p>
            <a:r>
              <a:rPr lang="en-US" dirty="0">
                <a:solidFill>
                  <a:schemeClr val="tx1">
                    <a:lumMod val="95000"/>
                    <a:lumOff val="5000"/>
                  </a:schemeClr>
                </a:solidFill>
                <a:latin typeface="SassoonPrimaryInfant" pitchFamily="2" charset="0"/>
              </a:rPr>
              <a:t>If there is anything personal you would specifically like to talk to the school about regarding your child, including Special Educational Needs, Speech and Language therapy, upcoming appointments/referrals, social care arrangements, etc. then you can discuss them with me briefly tonight and we can talk through these in more detail during the phone call.</a:t>
            </a:r>
          </a:p>
          <a:p>
            <a:endParaRPr lang="en-US" dirty="0">
              <a:solidFill>
                <a:schemeClr val="tx1">
                  <a:lumMod val="95000"/>
                  <a:lumOff val="5000"/>
                </a:schemeClr>
              </a:solidFill>
              <a:latin typeface="SassoonPrimaryInfant" pitchFamily="2" charset="0"/>
            </a:endParaRPr>
          </a:p>
          <a:p>
            <a:r>
              <a:rPr lang="en-US" dirty="0">
                <a:solidFill>
                  <a:schemeClr val="tx1">
                    <a:lumMod val="95000"/>
                    <a:lumOff val="5000"/>
                  </a:schemeClr>
                </a:solidFill>
                <a:latin typeface="SassoonPrimaryInfant" pitchFamily="2" charset="0"/>
              </a:rPr>
              <a:t>Thanks for your time this evening and enjoy exploring the environment. </a:t>
            </a:r>
            <a:r>
              <a:rPr lang="en-US" dirty="0">
                <a:solidFill>
                  <a:schemeClr val="tx1">
                    <a:lumMod val="95000"/>
                    <a:lumOff val="5000"/>
                  </a:schemeClr>
                </a:solidFill>
                <a:latin typeface="SassoonPrimaryInfant" pitchFamily="2" charset="0"/>
                <a:sym typeface="Wingdings" panose="05000000000000000000" pitchFamily="2" charset="2"/>
              </a:rPr>
              <a:t></a:t>
            </a:r>
            <a:endParaRPr lang="en-US" dirty="0">
              <a:solidFill>
                <a:schemeClr val="tx1">
                  <a:lumMod val="95000"/>
                  <a:lumOff val="5000"/>
                </a:schemeClr>
              </a:solidFill>
              <a:latin typeface="SassoonPrimaryInfant" pitchFamily="2" charset="0"/>
            </a:endParaRPr>
          </a:p>
        </p:txBody>
      </p:sp>
    </p:spTree>
    <p:custDataLst>
      <p:tags r:id="rId1"/>
    </p:custDataLst>
    <p:extLst>
      <p:ext uri="{BB962C8B-B14F-4D97-AF65-F5344CB8AC3E}">
        <p14:creationId xmlns:p14="http://schemas.microsoft.com/office/powerpoint/2010/main" val="268211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101699"/>
            <a:ext cx="7772400" cy="1470025"/>
          </a:xfrm>
        </p:spPr>
        <p:txBody>
          <a:bodyPr>
            <a:normAutofit/>
          </a:bodyPr>
          <a:lstStyle/>
          <a:p>
            <a:r>
              <a:rPr lang="en-US" u="sng" dirty="0">
                <a:latin typeface="SassoonPrimaryInfant" pitchFamily="2" charset="0"/>
              </a:rPr>
              <a:t>Nursery – Funding </a:t>
            </a:r>
            <a:endParaRPr lang="en-GB" u="sng" dirty="0">
              <a:latin typeface="SassoonPrimaryInfant" pitchFamily="2" charset="0"/>
            </a:endParaRPr>
          </a:p>
        </p:txBody>
      </p:sp>
      <p:sp>
        <p:nvSpPr>
          <p:cNvPr id="3" name="Subtitle 2"/>
          <p:cNvSpPr>
            <a:spLocks noGrp="1"/>
          </p:cNvSpPr>
          <p:nvPr>
            <p:ph type="subTitle" idx="1"/>
          </p:nvPr>
        </p:nvSpPr>
        <p:spPr>
          <a:xfrm>
            <a:off x="467543" y="836712"/>
            <a:ext cx="8208912" cy="5832648"/>
          </a:xfrm>
        </p:spPr>
        <p:txBody>
          <a:bodyPr>
            <a:normAutofit lnSpcReduction="10000"/>
          </a:bodyPr>
          <a:lstStyle/>
          <a:p>
            <a:pPr marL="457200" indent="-457200" algn="l">
              <a:buFont typeface="Arial" panose="020B0604020202020204" pitchFamily="34" charset="0"/>
              <a:buChar char="•"/>
            </a:pPr>
            <a:endParaRPr lang="en-US" dirty="0">
              <a:solidFill>
                <a:schemeClr val="tx1"/>
              </a:solidFill>
              <a:latin typeface="SassoonPrimaryInfant" pitchFamily="2" charset="0"/>
            </a:endParaRPr>
          </a:p>
          <a:p>
            <a:pPr marL="457200" indent="-457200" algn="l">
              <a:buFont typeface="Arial" panose="020B0604020202020204" pitchFamily="34" charset="0"/>
              <a:buChar char="•"/>
            </a:pPr>
            <a:r>
              <a:rPr lang="en-US" dirty="0">
                <a:solidFill>
                  <a:schemeClr val="tx1"/>
                </a:solidFill>
                <a:latin typeface="SassoonPrimaryInfant" pitchFamily="2" charset="0"/>
              </a:rPr>
              <a:t>We provide both 15 hour and 30 hour government funded placements. Visit </a:t>
            </a:r>
            <a:r>
              <a:rPr lang="en-GB" dirty="0">
                <a:solidFill>
                  <a:schemeClr val="tx1"/>
                </a:solidFill>
                <a:latin typeface="SassoonPrimaryInfant" pitchFamily="2" charset="0"/>
                <a:hlinkClick r:id="rId4"/>
              </a:rPr>
              <a:t>https://www.gov.uk/30-hours-free-childcare</a:t>
            </a:r>
            <a:r>
              <a:rPr lang="en-GB" dirty="0">
                <a:solidFill>
                  <a:schemeClr val="tx1"/>
                </a:solidFill>
                <a:latin typeface="SassoonPrimaryInfant" pitchFamily="2" charset="0"/>
              </a:rPr>
              <a:t> to see if you are eligible for 30 hours. </a:t>
            </a:r>
          </a:p>
          <a:p>
            <a:pPr marL="457200" indent="-457200" algn="l">
              <a:buFont typeface="Arial" panose="020B0604020202020204" pitchFamily="34" charset="0"/>
              <a:buChar char="•"/>
            </a:pPr>
            <a:r>
              <a:rPr lang="en-GB" dirty="0">
                <a:solidFill>
                  <a:schemeClr val="tx1"/>
                </a:solidFill>
                <a:latin typeface="SassoonPrimaryInfant" pitchFamily="2" charset="0"/>
              </a:rPr>
              <a:t>This usually means both parents need to be working more than 16 hours a week.</a:t>
            </a:r>
          </a:p>
          <a:p>
            <a:pPr marL="457200" indent="-457200" algn="l">
              <a:buFont typeface="Arial" panose="020B0604020202020204" pitchFamily="34" charset="0"/>
              <a:buChar char="•"/>
            </a:pPr>
            <a:r>
              <a:rPr lang="en-GB" dirty="0">
                <a:solidFill>
                  <a:schemeClr val="tx1"/>
                </a:solidFill>
                <a:latin typeface="SassoonPrimaryInfant" pitchFamily="2" charset="0"/>
              </a:rPr>
              <a:t>You can still be eligible for 30 hours if you are on parental leave for another child.</a:t>
            </a:r>
          </a:p>
          <a:p>
            <a:pPr marL="457200" indent="-457200" algn="l">
              <a:buFont typeface="Arial" panose="020B0604020202020204" pitchFamily="34" charset="0"/>
              <a:buChar char="•"/>
            </a:pPr>
            <a:r>
              <a:rPr lang="en-GB" dirty="0">
                <a:solidFill>
                  <a:schemeClr val="tx1"/>
                </a:solidFill>
                <a:latin typeface="SassoonPrimaryInfant" pitchFamily="2" charset="0"/>
              </a:rPr>
              <a:t>You need to keep reapplying every 3 months in case employment circumstances change.</a:t>
            </a:r>
          </a:p>
          <a:p>
            <a:pPr marL="457200" indent="-457200" algn="l">
              <a:buFont typeface="Arial" panose="020B0604020202020204" pitchFamily="34" charset="0"/>
              <a:buChar char="•"/>
            </a:pPr>
            <a:endParaRPr lang="en-US" dirty="0">
              <a:solidFill>
                <a:schemeClr val="tx1"/>
              </a:solidFill>
              <a:latin typeface="SassoonPrimaryInfant" pitchFamily="2" charset="0"/>
            </a:endParaRPr>
          </a:p>
        </p:txBody>
      </p:sp>
    </p:spTree>
    <p:custDataLst>
      <p:tags r:id="rId1"/>
    </p:custDataLst>
    <p:extLst>
      <p:ext uri="{BB962C8B-B14F-4D97-AF65-F5344CB8AC3E}">
        <p14:creationId xmlns:p14="http://schemas.microsoft.com/office/powerpoint/2010/main" val="2225255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6632"/>
            <a:ext cx="7772400" cy="1470025"/>
          </a:xfrm>
        </p:spPr>
        <p:txBody>
          <a:bodyPr>
            <a:normAutofit fontScale="90000"/>
          </a:bodyPr>
          <a:lstStyle/>
          <a:p>
            <a:br>
              <a:rPr lang="en-US" sz="100" u="sng" dirty="0">
                <a:latin typeface="SassoonPrimaryInfant" pitchFamily="2" charset="0"/>
              </a:rPr>
            </a:br>
            <a:br>
              <a:rPr lang="en-US" sz="100" u="sng" dirty="0">
                <a:latin typeface="SassoonPrimaryInfant" pitchFamily="2" charset="0"/>
              </a:rPr>
            </a:br>
            <a:br>
              <a:rPr lang="en-US" sz="100" u="sng" dirty="0">
                <a:latin typeface="SassoonPrimaryInfant" pitchFamily="2" charset="0"/>
              </a:rPr>
            </a:br>
            <a:br>
              <a:rPr lang="en-US" sz="100" u="sng" dirty="0">
                <a:latin typeface="SassoonPrimaryInfant" pitchFamily="2" charset="0"/>
              </a:rPr>
            </a:br>
            <a:br>
              <a:rPr lang="en-US" sz="100" u="sng" dirty="0">
                <a:latin typeface="SassoonPrimaryInfant" pitchFamily="2" charset="0"/>
              </a:rPr>
            </a:br>
            <a:br>
              <a:rPr lang="en-US" sz="100" u="sng" dirty="0">
                <a:latin typeface="SassoonPrimaryInfant" pitchFamily="2" charset="0"/>
              </a:rPr>
            </a:br>
            <a:br>
              <a:rPr lang="en-US" sz="100" u="sng" dirty="0">
                <a:latin typeface="SassoonPrimaryInfant" pitchFamily="2" charset="0"/>
              </a:rPr>
            </a:br>
            <a:br>
              <a:rPr lang="en-US" sz="100" u="sng" dirty="0">
                <a:latin typeface="SassoonPrimaryInfant" pitchFamily="2" charset="0"/>
              </a:rPr>
            </a:br>
            <a:br>
              <a:rPr lang="en-US" sz="100" u="sng" dirty="0">
                <a:latin typeface="SassoonPrimaryInfant" pitchFamily="2" charset="0"/>
              </a:rPr>
            </a:br>
            <a:br>
              <a:rPr lang="en-US" sz="100" u="sng" dirty="0">
                <a:latin typeface="SassoonPrimaryInfant" pitchFamily="2" charset="0"/>
              </a:rPr>
            </a:br>
            <a:br>
              <a:rPr lang="en-US" sz="100" u="sng" dirty="0">
                <a:latin typeface="SassoonPrimaryInfant" pitchFamily="2" charset="0"/>
              </a:rPr>
            </a:br>
            <a:br>
              <a:rPr lang="en-US" sz="100" u="sng" dirty="0">
                <a:latin typeface="SassoonPrimaryInfant" pitchFamily="2" charset="0"/>
              </a:rPr>
            </a:br>
            <a:br>
              <a:rPr lang="en-US" sz="100" u="sng" dirty="0">
                <a:latin typeface="SassoonPrimaryInfant" pitchFamily="2" charset="0"/>
              </a:rPr>
            </a:br>
            <a:br>
              <a:rPr lang="en-US" sz="100" u="sng" dirty="0">
                <a:latin typeface="SassoonPrimaryInfant" pitchFamily="2" charset="0"/>
              </a:rPr>
            </a:br>
            <a:br>
              <a:rPr lang="en-US" sz="100" u="sng" dirty="0">
                <a:latin typeface="SassoonPrimaryInfant" pitchFamily="2" charset="0"/>
              </a:rPr>
            </a:br>
            <a:br>
              <a:rPr lang="en-US" sz="100" u="sng" dirty="0">
                <a:latin typeface="SassoonPrimaryInfant" pitchFamily="2" charset="0"/>
              </a:rPr>
            </a:br>
            <a:br>
              <a:rPr lang="en-US" sz="100" u="sng" dirty="0">
                <a:latin typeface="SassoonPrimaryInfant" pitchFamily="2" charset="0"/>
              </a:rPr>
            </a:br>
            <a:br>
              <a:rPr lang="en-US" sz="100" u="sng" dirty="0">
                <a:latin typeface="SassoonPrimaryInfant" pitchFamily="2" charset="0"/>
              </a:rPr>
            </a:br>
            <a:br>
              <a:rPr lang="en-US" sz="100" u="sng" dirty="0">
                <a:latin typeface="SassoonPrimaryInfant" pitchFamily="2" charset="0"/>
              </a:rPr>
            </a:br>
            <a:br>
              <a:rPr lang="en-US" sz="100" u="sng" dirty="0">
                <a:latin typeface="SassoonPrimaryInfant" pitchFamily="2" charset="0"/>
              </a:rPr>
            </a:br>
            <a:br>
              <a:rPr lang="en-US" sz="100" u="sng" dirty="0">
                <a:latin typeface="SassoonPrimaryInfant" pitchFamily="2" charset="0"/>
              </a:rPr>
            </a:br>
            <a:br>
              <a:rPr lang="en-US" sz="100" u="sng" dirty="0">
                <a:latin typeface="SassoonPrimaryInfant" pitchFamily="2" charset="0"/>
              </a:rPr>
            </a:br>
            <a:r>
              <a:rPr lang="en-US" u="sng" dirty="0">
                <a:latin typeface="SassoonPrimaryInfant" pitchFamily="2" charset="0"/>
              </a:rPr>
              <a:t>Nursery - Timings</a:t>
            </a:r>
            <a:br>
              <a:rPr lang="en-US" u="sng" dirty="0">
                <a:latin typeface="SassoonPrimaryInfant" pitchFamily="2" charset="0"/>
              </a:rPr>
            </a:br>
            <a:endParaRPr lang="en-GB" u="sng" dirty="0">
              <a:latin typeface="SassoonPrimaryInfant" pitchFamily="2" charset="0"/>
            </a:endParaRPr>
          </a:p>
        </p:txBody>
      </p:sp>
      <p:sp>
        <p:nvSpPr>
          <p:cNvPr id="3" name="Subtitle 2"/>
          <p:cNvSpPr>
            <a:spLocks noGrp="1"/>
          </p:cNvSpPr>
          <p:nvPr>
            <p:ph type="subTitle" idx="1"/>
          </p:nvPr>
        </p:nvSpPr>
        <p:spPr>
          <a:xfrm>
            <a:off x="539552" y="1052736"/>
            <a:ext cx="8208912" cy="5616624"/>
          </a:xfrm>
        </p:spPr>
        <p:txBody>
          <a:bodyPr>
            <a:normAutofit fontScale="92500" lnSpcReduction="20000"/>
          </a:bodyPr>
          <a:lstStyle/>
          <a:p>
            <a:pPr marL="457200" indent="-457200" algn="l">
              <a:buFont typeface="Arial" panose="020B0604020202020204" pitchFamily="34" charset="0"/>
              <a:buChar char="•"/>
            </a:pPr>
            <a:endParaRPr lang="en-US" dirty="0">
              <a:solidFill>
                <a:schemeClr val="tx1">
                  <a:lumMod val="95000"/>
                  <a:lumOff val="5000"/>
                </a:schemeClr>
              </a:solidFill>
              <a:latin typeface="SassoonPrimaryInfant" pitchFamily="2" charset="0"/>
            </a:endParaRPr>
          </a:p>
          <a:p>
            <a:pPr marL="457200" indent="-457200" algn="l">
              <a:buFont typeface="Arial" panose="020B0604020202020204" pitchFamily="34" charset="0"/>
              <a:buChar char="•"/>
            </a:pPr>
            <a:r>
              <a:rPr lang="en-US" dirty="0">
                <a:solidFill>
                  <a:schemeClr val="tx1">
                    <a:lumMod val="95000"/>
                    <a:lumOff val="5000"/>
                  </a:schemeClr>
                </a:solidFill>
                <a:latin typeface="SassoonPrimaryInfant" pitchFamily="2" charset="0"/>
              </a:rPr>
              <a:t>These are the Nursery hours.</a:t>
            </a:r>
          </a:p>
          <a:p>
            <a:pPr marL="457200" indent="-457200" algn="l">
              <a:buFont typeface="Arial" panose="020B0604020202020204" pitchFamily="34" charset="0"/>
              <a:buChar char="•"/>
            </a:pPr>
            <a:endParaRPr lang="en-US" dirty="0">
              <a:solidFill>
                <a:schemeClr val="tx1">
                  <a:lumMod val="95000"/>
                  <a:lumOff val="5000"/>
                </a:schemeClr>
              </a:solidFill>
              <a:latin typeface="SassoonPrimaryInfant" pitchFamily="2" charset="0"/>
            </a:endParaRPr>
          </a:p>
          <a:p>
            <a:pPr marL="457200" indent="-457200" algn="l">
              <a:buFont typeface="Arial" panose="020B0604020202020204" pitchFamily="34" charset="0"/>
              <a:buChar char="•"/>
            </a:pPr>
            <a:endParaRPr lang="en-US" dirty="0">
              <a:solidFill>
                <a:schemeClr val="tx1">
                  <a:lumMod val="95000"/>
                  <a:lumOff val="5000"/>
                </a:schemeClr>
              </a:solidFill>
              <a:latin typeface="SassoonPrimaryInfant" pitchFamily="2" charset="0"/>
            </a:endParaRPr>
          </a:p>
          <a:p>
            <a:pPr marL="457200" indent="-457200" algn="l">
              <a:buFont typeface="Arial" panose="020B0604020202020204" pitchFamily="34" charset="0"/>
              <a:buChar char="•"/>
            </a:pPr>
            <a:endParaRPr lang="en-US" dirty="0">
              <a:solidFill>
                <a:schemeClr val="tx1"/>
              </a:solidFill>
              <a:latin typeface="SassoonPrimaryInfant" pitchFamily="2" charset="0"/>
            </a:endParaRPr>
          </a:p>
          <a:p>
            <a:pPr marL="457200" indent="-457200" algn="l">
              <a:buFont typeface="Arial" panose="020B0604020202020204" pitchFamily="34" charset="0"/>
              <a:buChar char="•"/>
            </a:pPr>
            <a:endParaRPr lang="en-US" dirty="0">
              <a:solidFill>
                <a:schemeClr val="tx1"/>
              </a:solidFill>
              <a:latin typeface="SassoonPrimaryInfant" pitchFamily="2" charset="0"/>
            </a:endParaRPr>
          </a:p>
          <a:p>
            <a:pPr marL="457200" indent="-457200" algn="l">
              <a:buFont typeface="Arial" panose="020B0604020202020204" pitchFamily="34" charset="0"/>
              <a:buChar char="•"/>
            </a:pPr>
            <a:r>
              <a:rPr lang="en-US" dirty="0">
                <a:solidFill>
                  <a:schemeClr val="tx1"/>
                </a:solidFill>
                <a:latin typeface="SassoonPrimaryInfant" pitchFamily="2" charset="0"/>
              </a:rPr>
              <a:t>The total hours offered for 30 hours children is slightly more than 30 hours but you will not be charged for this. </a:t>
            </a:r>
          </a:p>
          <a:p>
            <a:pPr marL="457200" indent="-457200" algn="l">
              <a:buFont typeface="Arial" panose="020B0604020202020204" pitchFamily="34" charset="0"/>
              <a:buChar char="•"/>
            </a:pPr>
            <a:r>
              <a:rPr lang="en-US" dirty="0">
                <a:solidFill>
                  <a:schemeClr val="tx1"/>
                </a:solidFill>
                <a:latin typeface="SassoonPrimaryInfant" pitchFamily="2" charset="0"/>
              </a:rPr>
              <a:t>We run sessions during term-time only.</a:t>
            </a:r>
          </a:p>
          <a:p>
            <a:pPr marL="457200" indent="-457200" algn="l">
              <a:buFont typeface="Arial" panose="020B0604020202020204" pitchFamily="34" charset="0"/>
              <a:buChar char="•"/>
            </a:pPr>
            <a:r>
              <a:rPr lang="en-US" dirty="0">
                <a:solidFill>
                  <a:schemeClr val="tx1"/>
                </a:solidFill>
                <a:latin typeface="SassoonPrimaryInfant" pitchFamily="2" charset="0"/>
              </a:rPr>
              <a:t>We only offer the times above which means we do not provide flexibility of days.</a:t>
            </a:r>
          </a:p>
          <a:p>
            <a:pPr marL="457200" indent="-457200" algn="l">
              <a:buFont typeface="Arial" panose="020B0604020202020204" pitchFamily="34" charset="0"/>
              <a:buChar char="•"/>
            </a:pPr>
            <a:endParaRPr lang="en-US" dirty="0">
              <a:solidFill>
                <a:schemeClr val="tx1">
                  <a:lumMod val="95000"/>
                  <a:lumOff val="5000"/>
                </a:schemeClr>
              </a:solidFill>
              <a:latin typeface="SassoonPrimaryInfant" pitchFamily="2"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05134798"/>
              </p:ext>
            </p:extLst>
          </p:nvPr>
        </p:nvGraphicFramePr>
        <p:xfrm>
          <a:off x="1043607" y="2060848"/>
          <a:ext cx="7200801" cy="1512168"/>
        </p:xfrm>
        <a:graphic>
          <a:graphicData uri="http://schemas.openxmlformats.org/drawingml/2006/table">
            <a:tbl>
              <a:tblPr firstRow="1" bandRow="1">
                <a:tableStyleId>{5C22544A-7EE6-4342-B048-85BDC9FD1C3A}</a:tableStyleId>
              </a:tblPr>
              <a:tblGrid>
                <a:gridCol w="2400267">
                  <a:extLst>
                    <a:ext uri="{9D8B030D-6E8A-4147-A177-3AD203B41FA5}">
                      <a16:colId xmlns:a16="http://schemas.microsoft.com/office/drawing/2014/main" val="1663460579"/>
                    </a:ext>
                  </a:extLst>
                </a:gridCol>
                <a:gridCol w="2400267">
                  <a:extLst>
                    <a:ext uri="{9D8B030D-6E8A-4147-A177-3AD203B41FA5}">
                      <a16:colId xmlns:a16="http://schemas.microsoft.com/office/drawing/2014/main" val="3929408920"/>
                    </a:ext>
                  </a:extLst>
                </a:gridCol>
                <a:gridCol w="2400267">
                  <a:extLst>
                    <a:ext uri="{9D8B030D-6E8A-4147-A177-3AD203B41FA5}">
                      <a16:colId xmlns:a16="http://schemas.microsoft.com/office/drawing/2014/main" val="3546222383"/>
                    </a:ext>
                  </a:extLst>
                </a:gridCol>
              </a:tblGrid>
              <a:tr h="504056">
                <a:tc>
                  <a:txBody>
                    <a:bodyPr/>
                    <a:lstStyle/>
                    <a:p>
                      <a:endParaRPr lang="en-GB" sz="2000" b="1" dirty="0">
                        <a:latin typeface="SassoonPrimaryInfant" pitchFamily="2" charset="0"/>
                      </a:endParaRPr>
                    </a:p>
                  </a:txBody>
                  <a:tcPr/>
                </a:tc>
                <a:tc>
                  <a:txBody>
                    <a:bodyPr/>
                    <a:lstStyle/>
                    <a:p>
                      <a:r>
                        <a:rPr lang="en-GB" sz="2000" b="1" dirty="0">
                          <a:latin typeface="SassoonPrimaryInfant" pitchFamily="2" charset="0"/>
                        </a:rPr>
                        <a:t>15 hours</a:t>
                      </a:r>
                    </a:p>
                  </a:txBody>
                  <a:tcPr/>
                </a:tc>
                <a:tc>
                  <a:txBody>
                    <a:bodyPr/>
                    <a:lstStyle/>
                    <a:p>
                      <a:r>
                        <a:rPr lang="en-GB" sz="2000" b="1" dirty="0">
                          <a:latin typeface="SassoonPrimaryInfant" pitchFamily="2" charset="0"/>
                        </a:rPr>
                        <a:t>30 hours</a:t>
                      </a:r>
                    </a:p>
                  </a:txBody>
                  <a:tcPr/>
                </a:tc>
                <a:extLst>
                  <a:ext uri="{0D108BD9-81ED-4DB2-BD59-A6C34878D82A}">
                    <a16:rowId xmlns:a16="http://schemas.microsoft.com/office/drawing/2014/main" val="2583220642"/>
                  </a:ext>
                </a:extLst>
              </a:tr>
              <a:tr h="504056">
                <a:tc>
                  <a:txBody>
                    <a:bodyPr/>
                    <a:lstStyle/>
                    <a:p>
                      <a:r>
                        <a:rPr lang="en-GB" sz="2000" b="1" dirty="0">
                          <a:latin typeface="SassoonPrimaryInfant" pitchFamily="2" charset="0"/>
                        </a:rPr>
                        <a:t>Monday-Thursday</a:t>
                      </a:r>
                    </a:p>
                  </a:txBody>
                  <a:tcPr/>
                </a:tc>
                <a:tc>
                  <a:txBody>
                    <a:bodyPr/>
                    <a:lstStyle/>
                    <a:p>
                      <a:r>
                        <a:rPr lang="en-GB" sz="2000" b="1" dirty="0">
                          <a:latin typeface="SassoonPrimaryInfant" pitchFamily="2" charset="0"/>
                        </a:rPr>
                        <a:t>8.45-11.45am</a:t>
                      </a:r>
                    </a:p>
                  </a:txBody>
                  <a:tcPr/>
                </a:tc>
                <a:tc>
                  <a:txBody>
                    <a:bodyPr/>
                    <a:lstStyle/>
                    <a:p>
                      <a:r>
                        <a:rPr lang="en-GB" sz="2000" b="1" dirty="0">
                          <a:latin typeface="SassoonPrimaryInfant" pitchFamily="2" charset="0"/>
                        </a:rPr>
                        <a:t>8.45-3.15pm</a:t>
                      </a:r>
                    </a:p>
                  </a:txBody>
                  <a:tcPr/>
                </a:tc>
                <a:extLst>
                  <a:ext uri="{0D108BD9-81ED-4DB2-BD59-A6C34878D82A}">
                    <a16:rowId xmlns:a16="http://schemas.microsoft.com/office/drawing/2014/main" val="3745015382"/>
                  </a:ext>
                </a:extLst>
              </a:tr>
              <a:tr h="504056">
                <a:tc>
                  <a:txBody>
                    <a:bodyPr/>
                    <a:lstStyle/>
                    <a:p>
                      <a:r>
                        <a:rPr lang="en-GB" sz="2000" b="1" dirty="0">
                          <a:latin typeface="SassoonPrimaryInfant" pitchFamily="2" charset="0"/>
                        </a:rPr>
                        <a:t>Friday</a:t>
                      </a:r>
                    </a:p>
                  </a:txBody>
                  <a:tcPr/>
                </a:tc>
                <a:tc>
                  <a:txBody>
                    <a:bodyPr/>
                    <a:lstStyle/>
                    <a:p>
                      <a:r>
                        <a:rPr lang="en-GB" sz="2000" b="1" dirty="0">
                          <a:latin typeface="SassoonPrimaryInfant" pitchFamily="2" charset="0"/>
                        </a:rPr>
                        <a:t>8.45-11.45am</a:t>
                      </a:r>
                    </a:p>
                  </a:txBody>
                  <a:tcPr/>
                </a:tc>
                <a:tc>
                  <a:txBody>
                    <a:bodyPr/>
                    <a:lstStyle/>
                    <a:p>
                      <a:r>
                        <a:rPr lang="en-GB" sz="2000" b="1" dirty="0">
                          <a:latin typeface="SassoonPrimaryInfant" pitchFamily="2" charset="0"/>
                        </a:rPr>
                        <a:t>8.45-1.30pm</a:t>
                      </a:r>
                    </a:p>
                  </a:txBody>
                  <a:tcPr/>
                </a:tc>
                <a:extLst>
                  <a:ext uri="{0D108BD9-81ED-4DB2-BD59-A6C34878D82A}">
                    <a16:rowId xmlns:a16="http://schemas.microsoft.com/office/drawing/2014/main" val="847720617"/>
                  </a:ext>
                </a:extLst>
              </a:tr>
            </a:tbl>
          </a:graphicData>
        </a:graphic>
      </p:graphicFrame>
    </p:spTree>
    <p:custDataLst>
      <p:tags r:id="rId1"/>
    </p:custDataLst>
    <p:extLst>
      <p:ext uri="{BB962C8B-B14F-4D97-AF65-F5344CB8AC3E}">
        <p14:creationId xmlns:p14="http://schemas.microsoft.com/office/powerpoint/2010/main" val="3380653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101699"/>
            <a:ext cx="7772400" cy="1470025"/>
          </a:xfrm>
        </p:spPr>
        <p:txBody>
          <a:bodyPr>
            <a:normAutofit/>
          </a:bodyPr>
          <a:lstStyle/>
          <a:p>
            <a:r>
              <a:rPr lang="en-US" u="sng" dirty="0">
                <a:latin typeface="SassoonPrimaryInfant" pitchFamily="2" charset="0"/>
              </a:rPr>
              <a:t>Nursery – Funding </a:t>
            </a:r>
            <a:endParaRPr lang="en-GB" u="sng" dirty="0">
              <a:latin typeface="SassoonPrimaryInfant" pitchFamily="2" charset="0"/>
            </a:endParaRPr>
          </a:p>
        </p:txBody>
      </p:sp>
      <p:sp>
        <p:nvSpPr>
          <p:cNvPr id="3" name="Subtitle 2"/>
          <p:cNvSpPr>
            <a:spLocks noGrp="1"/>
          </p:cNvSpPr>
          <p:nvPr>
            <p:ph type="subTitle" idx="1"/>
          </p:nvPr>
        </p:nvSpPr>
        <p:spPr>
          <a:xfrm>
            <a:off x="467543" y="1340768"/>
            <a:ext cx="8208912" cy="5832648"/>
          </a:xfrm>
        </p:spPr>
        <p:txBody>
          <a:bodyPr>
            <a:noAutofit/>
          </a:bodyPr>
          <a:lstStyle/>
          <a:p>
            <a:pPr marL="457200" indent="-457200" algn="l">
              <a:buFont typeface="Arial" panose="020B0604020202020204" pitchFamily="34" charset="0"/>
              <a:buChar char="•"/>
            </a:pPr>
            <a:r>
              <a:rPr lang="en-GB" sz="3000" dirty="0">
                <a:solidFill>
                  <a:schemeClr val="tx1"/>
                </a:solidFill>
                <a:latin typeface="SassoonPrimaryInfant" pitchFamily="2" charset="0"/>
              </a:rPr>
              <a:t>We now offer 15 hours AM parents, the opportunity to pay for their child to stay all day. The hourly rate is £5.20 and each afternoon session (Mon-Thurs) lasts 3.5 hours. Therefore, a single afternoon session will cost £18.20. </a:t>
            </a:r>
          </a:p>
          <a:p>
            <a:pPr marL="457200" indent="-457200" algn="l">
              <a:buFont typeface="Arial" panose="020B0604020202020204" pitchFamily="34" charset="0"/>
              <a:buChar char="•"/>
            </a:pPr>
            <a:r>
              <a:rPr lang="en-GB" sz="3000" dirty="0">
                <a:solidFill>
                  <a:schemeClr val="tx1"/>
                </a:solidFill>
                <a:latin typeface="SassoonPrimaryInfant" pitchFamily="2" charset="0"/>
              </a:rPr>
              <a:t>You </a:t>
            </a:r>
            <a:r>
              <a:rPr lang="en-GB" sz="3000" u="sng" dirty="0">
                <a:solidFill>
                  <a:schemeClr val="tx1"/>
                </a:solidFill>
                <a:latin typeface="SassoonPrimaryInfant" pitchFamily="2" charset="0"/>
              </a:rPr>
              <a:t>must</a:t>
            </a:r>
            <a:r>
              <a:rPr lang="en-GB" sz="3000" dirty="0">
                <a:solidFill>
                  <a:schemeClr val="tx1"/>
                </a:solidFill>
                <a:latin typeface="SassoonPrimaryInfant" pitchFamily="2" charset="0"/>
              </a:rPr>
              <a:t> book and pay (instalments are an option) for your child’s afternoon sessions </a:t>
            </a:r>
            <a:r>
              <a:rPr lang="en-GB" sz="3000" u="sng" dirty="0">
                <a:solidFill>
                  <a:schemeClr val="tx1"/>
                </a:solidFill>
                <a:latin typeface="SassoonPrimaryInfant" pitchFamily="2" charset="0"/>
              </a:rPr>
              <a:t>before</a:t>
            </a:r>
            <a:r>
              <a:rPr lang="en-GB" sz="3000" dirty="0">
                <a:solidFill>
                  <a:schemeClr val="tx1"/>
                </a:solidFill>
                <a:latin typeface="SassoonPrimaryInfant" pitchFamily="2" charset="0"/>
              </a:rPr>
              <a:t> the start of the following term. You must also provide your child with a packed lunch for the days they are staying for the afternoon.</a:t>
            </a:r>
          </a:p>
          <a:p>
            <a:pPr marL="457200" indent="-457200" algn="l">
              <a:buFont typeface="Arial" panose="020B0604020202020204" pitchFamily="34" charset="0"/>
              <a:buChar char="•"/>
            </a:pPr>
            <a:r>
              <a:rPr lang="en-GB" sz="3000" dirty="0">
                <a:solidFill>
                  <a:schemeClr val="tx1"/>
                </a:solidFill>
                <a:latin typeface="SassoonPrimaryInfant" pitchFamily="2" charset="0"/>
              </a:rPr>
              <a:t>See the prospectus for more information.</a:t>
            </a:r>
          </a:p>
          <a:p>
            <a:pPr algn="l"/>
            <a:r>
              <a:rPr lang="en-GB" sz="3000" b="1" dirty="0">
                <a:solidFill>
                  <a:schemeClr val="tx1"/>
                </a:solidFill>
                <a:latin typeface="SassoonPrimaryInfant" pitchFamily="2" charset="0"/>
              </a:rPr>
              <a:t> </a:t>
            </a:r>
            <a:endParaRPr lang="en-GB" sz="3000" dirty="0">
              <a:solidFill>
                <a:schemeClr val="tx1"/>
              </a:solidFill>
              <a:latin typeface="SassoonPrimaryInfant" pitchFamily="2" charset="0"/>
            </a:endParaRPr>
          </a:p>
          <a:p>
            <a:pPr marL="457200" indent="-457200" algn="l">
              <a:buFont typeface="Arial" panose="020B0604020202020204" pitchFamily="34" charset="0"/>
              <a:buChar char="•"/>
            </a:pPr>
            <a:endParaRPr lang="en-US" sz="3000" dirty="0">
              <a:solidFill>
                <a:schemeClr val="tx1"/>
              </a:solidFill>
              <a:latin typeface="SassoonPrimaryInfant" pitchFamily="2" charset="0"/>
            </a:endParaRPr>
          </a:p>
        </p:txBody>
      </p:sp>
    </p:spTree>
    <p:custDataLst>
      <p:tags r:id="rId1"/>
    </p:custDataLst>
    <p:extLst>
      <p:ext uri="{BB962C8B-B14F-4D97-AF65-F5344CB8AC3E}">
        <p14:creationId xmlns:p14="http://schemas.microsoft.com/office/powerpoint/2010/main" val="1488952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6632"/>
            <a:ext cx="7772400" cy="1470025"/>
          </a:xfrm>
        </p:spPr>
        <p:txBody>
          <a:bodyPr/>
          <a:lstStyle/>
          <a:p>
            <a:r>
              <a:rPr lang="en-US" u="sng" dirty="0">
                <a:latin typeface="SassoonPrimaryInfant" pitchFamily="2" charset="0"/>
              </a:rPr>
              <a:t>Key Workers</a:t>
            </a:r>
            <a:endParaRPr lang="en-GB" u="sng" dirty="0">
              <a:latin typeface="SassoonPrimaryInfant" pitchFamily="2" charset="0"/>
            </a:endParaRPr>
          </a:p>
        </p:txBody>
      </p:sp>
      <p:sp>
        <p:nvSpPr>
          <p:cNvPr id="11" name="Subtitle 2"/>
          <p:cNvSpPr txBox="1">
            <a:spLocks/>
          </p:cNvSpPr>
          <p:nvPr/>
        </p:nvSpPr>
        <p:spPr>
          <a:xfrm>
            <a:off x="2240770" y="5452378"/>
            <a:ext cx="2624336" cy="6949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GB" dirty="0">
              <a:solidFill>
                <a:schemeClr val="tx1">
                  <a:lumMod val="95000"/>
                  <a:lumOff val="5000"/>
                </a:schemeClr>
              </a:solidFill>
              <a:latin typeface="SassoonPrimaryInfant" pitchFamily="2" charset="0"/>
            </a:endParaRPr>
          </a:p>
        </p:txBody>
      </p:sp>
      <p:sp>
        <p:nvSpPr>
          <p:cNvPr id="10" name="Title 1"/>
          <p:cNvSpPr txBox="1">
            <a:spLocks/>
          </p:cNvSpPr>
          <p:nvPr/>
        </p:nvSpPr>
        <p:spPr>
          <a:xfrm>
            <a:off x="107504" y="5157356"/>
            <a:ext cx="9036496" cy="171504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GB" sz="2800" dirty="0">
              <a:solidFill>
                <a:srgbClr val="FF0000"/>
              </a:solidFill>
              <a:latin typeface="SassoonPrimaryInfant" pitchFamily="2" charset="0"/>
            </a:endParaRPr>
          </a:p>
        </p:txBody>
      </p:sp>
      <p:sp>
        <p:nvSpPr>
          <p:cNvPr id="3" name="TextBox 2"/>
          <p:cNvSpPr txBox="1"/>
          <p:nvPr/>
        </p:nvSpPr>
        <p:spPr>
          <a:xfrm>
            <a:off x="305272" y="1348136"/>
            <a:ext cx="8640960" cy="3323987"/>
          </a:xfrm>
          <a:prstGeom prst="rect">
            <a:avLst/>
          </a:prstGeom>
          <a:noFill/>
        </p:spPr>
        <p:txBody>
          <a:bodyPr wrap="square" rtlCol="0">
            <a:spAutoFit/>
          </a:bodyPr>
          <a:lstStyle/>
          <a:p>
            <a:pPr marL="457200" indent="-457200">
              <a:buFont typeface="Arial" panose="020B0604020202020204" pitchFamily="34" charset="0"/>
              <a:buChar char="•"/>
            </a:pPr>
            <a:r>
              <a:rPr lang="en-US" sz="3000" dirty="0">
                <a:latin typeface="SassoonPrimaryInfant" pitchFamily="2" charset="0"/>
              </a:rPr>
              <a:t>There are three </a:t>
            </a:r>
            <a:r>
              <a:rPr lang="en-US" sz="3000" dirty="0" err="1">
                <a:latin typeface="SassoonPrimaryInfant" pitchFamily="2" charset="0"/>
              </a:rPr>
              <a:t>colour</a:t>
            </a:r>
            <a:r>
              <a:rPr lang="en-US" sz="3000" dirty="0">
                <a:latin typeface="SassoonPrimaryInfant" pitchFamily="2" charset="0"/>
              </a:rPr>
              <a:t> groups in Nursery – red, yellow and blue. </a:t>
            </a:r>
          </a:p>
          <a:p>
            <a:pPr marL="457200" indent="-457200">
              <a:buFont typeface="Arial" panose="020B0604020202020204" pitchFamily="34" charset="0"/>
              <a:buChar char="•"/>
            </a:pPr>
            <a:r>
              <a:rPr lang="en-US" sz="3000" dirty="0">
                <a:latin typeface="SassoonPrimaryInfant" pitchFamily="2" charset="0"/>
              </a:rPr>
              <a:t>Your child will be in one of these groups and they will have a matching </a:t>
            </a:r>
            <a:r>
              <a:rPr lang="en-US" sz="3000" dirty="0" err="1">
                <a:latin typeface="SassoonPrimaryInfant" pitchFamily="2" charset="0"/>
              </a:rPr>
              <a:t>colour</a:t>
            </a:r>
            <a:r>
              <a:rPr lang="en-US" sz="3000" dirty="0">
                <a:latin typeface="SassoonPrimaryInfant" pitchFamily="2" charset="0"/>
              </a:rPr>
              <a:t> tag on their </a:t>
            </a:r>
            <a:r>
              <a:rPr lang="en-US" sz="3000" dirty="0" err="1">
                <a:latin typeface="SassoonPrimaryInfant" pitchFamily="2" charset="0"/>
              </a:rPr>
              <a:t>bookbag</a:t>
            </a:r>
            <a:r>
              <a:rPr lang="en-US" sz="3000" dirty="0">
                <a:latin typeface="SassoonPrimaryInfant" pitchFamily="2" charset="0"/>
              </a:rPr>
              <a:t>.</a:t>
            </a:r>
          </a:p>
          <a:p>
            <a:pPr marL="457200" indent="-457200">
              <a:buFont typeface="Arial" panose="020B0604020202020204" pitchFamily="34" charset="0"/>
              <a:buChar char="•"/>
            </a:pPr>
            <a:r>
              <a:rPr lang="en-US" sz="3000" dirty="0">
                <a:latin typeface="SassoonPrimaryInfant" pitchFamily="2" charset="0"/>
              </a:rPr>
              <a:t>Each member of staff is responsible for a </a:t>
            </a:r>
            <a:r>
              <a:rPr lang="en-US" sz="3000" dirty="0" err="1">
                <a:latin typeface="SassoonPrimaryInfant" pitchFamily="2" charset="0"/>
              </a:rPr>
              <a:t>colour</a:t>
            </a:r>
            <a:r>
              <a:rPr lang="en-US" sz="3000" dirty="0">
                <a:latin typeface="SassoonPrimaryInfant" pitchFamily="2" charset="0"/>
              </a:rPr>
              <a:t> group and carries out ‘next step’ activities with these children.</a:t>
            </a:r>
          </a:p>
        </p:txBody>
      </p:sp>
    </p:spTree>
    <p:custDataLst>
      <p:tags r:id="rId1"/>
    </p:custDataLst>
    <p:extLst>
      <p:ext uri="{BB962C8B-B14F-4D97-AF65-F5344CB8AC3E}">
        <p14:creationId xmlns:p14="http://schemas.microsoft.com/office/powerpoint/2010/main" val="2413172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6632"/>
            <a:ext cx="7772400" cy="1470025"/>
          </a:xfrm>
        </p:spPr>
        <p:txBody>
          <a:bodyPr/>
          <a:lstStyle/>
          <a:p>
            <a:r>
              <a:rPr lang="en-US" u="sng" dirty="0">
                <a:latin typeface="SassoonPrimaryInfant" pitchFamily="2" charset="0"/>
              </a:rPr>
              <a:t>Nursery – What we offer</a:t>
            </a:r>
            <a:br>
              <a:rPr lang="en-US" u="sng" dirty="0">
                <a:latin typeface="SassoonPrimaryInfant" pitchFamily="2" charset="0"/>
              </a:rPr>
            </a:br>
            <a:endParaRPr lang="en-GB" u="sng" dirty="0">
              <a:latin typeface="SassoonPrimaryInfant" pitchFamily="2" charset="0"/>
            </a:endParaRPr>
          </a:p>
        </p:txBody>
      </p:sp>
      <p:sp>
        <p:nvSpPr>
          <p:cNvPr id="3" name="Subtitle 2"/>
          <p:cNvSpPr>
            <a:spLocks noGrp="1"/>
          </p:cNvSpPr>
          <p:nvPr>
            <p:ph type="subTitle" idx="1"/>
          </p:nvPr>
        </p:nvSpPr>
        <p:spPr>
          <a:xfrm>
            <a:off x="323528" y="980728"/>
            <a:ext cx="8568952" cy="5544616"/>
          </a:xfrm>
        </p:spPr>
        <p:txBody>
          <a:bodyPr>
            <a:normAutofit/>
          </a:bodyPr>
          <a:lstStyle/>
          <a:p>
            <a:pPr marL="457200" indent="-457200" algn="l">
              <a:buFont typeface="Arial" panose="020B0604020202020204" pitchFamily="34" charset="0"/>
              <a:buChar char="•"/>
            </a:pPr>
            <a:r>
              <a:rPr lang="en-US" sz="2800" dirty="0">
                <a:solidFill>
                  <a:schemeClr val="tx1">
                    <a:lumMod val="95000"/>
                    <a:lumOff val="5000"/>
                  </a:schemeClr>
                </a:solidFill>
                <a:latin typeface="SassoonPrimaryInfant" pitchFamily="2" charset="0"/>
              </a:rPr>
              <a:t>We follow the Early Years Curriculum and provide opportunities for children to grow and develop in all seven areas of learning. </a:t>
            </a:r>
          </a:p>
          <a:p>
            <a:pPr marL="457200" indent="-457200" algn="l">
              <a:buFont typeface="Arial" panose="020B0604020202020204" pitchFamily="34" charset="0"/>
              <a:buChar char="•"/>
            </a:pPr>
            <a:r>
              <a:rPr lang="en-US" sz="2800" dirty="0">
                <a:solidFill>
                  <a:schemeClr val="tx1">
                    <a:lumMod val="95000"/>
                    <a:lumOff val="5000"/>
                  </a:schemeClr>
                </a:solidFill>
                <a:latin typeface="SassoonPrimaryInfant" pitchFamily="2" charset="0"/>
              </a:rPr>
              <a:t>We do this by having lots of different areas in the classroom including role-play areas, creative areas, an outside area, writing and </a:t>
            </a:r>
            <a:r>
              <a:rPr lang="en-US" sz="2800" dirty="0" err="1">
                <a:solidFill>
                  <a:schemeClr val="tx1">
                    <a:lumMod val="95000"/>
                    <a:lumOff val="5000"/>
                  </a:schemeClr>
                </a:solidFill>
                <a:latin typeface="SassoonPrimaryInfant" pitchFamily="2" charset="0"/>
              </a:rPr>
              <a:t>maths</a:t>
            </a:r>
            <a:r>
              <a:rPr lang="en-US" sz="2800" dirty="0">
                <a:solidFill>
                  <a:schemeClr val="tx1">
                    <a:lumMod val="95000"/>
                    <a:lumOff val="5000"/>
                  </a:schemeClr>
                </a:solidFill>
                <a:latin typeface="SassoonPrimaryInfant" pitchFamily="2" charset="0"/>
              </a:rPr>
              <a:t> opportunities, etc.</a:t>
            </a:r>
          </a:p>
          <a:p>
            <a:pPr marL="457200" indent="-457200" algn="l">
              <a:buFont typeface="Arial" panose="020B0604020202020204" pitchFamily="34" charset="0"/>
              <a:buChar char="•"/>
            </a:pPr>
            <a:r>
              <a:rPr lang="en-US" sz="2800" dirty="0">
                <a:solidFill>
                  <a:schemeClr val="tx1">
                    <a:lumMod val="95000"/>
                    <a:lumOff val="5000"/>
                  </a:schemeClr>
                </a:solidFill>
                <a:latin typeface="SassoonPrimaryInfant" pitchFamily="2" charset="0"/>
              </a:rPr>
              <a:t>We have some school expectations, e.g. a school uniform, a bookbag, daily reading at home, PE kit, etc.</a:t>
            </a:r>
          </a:p>
          <a:p>
            <a:pPr marL="457200" indent="-457200" algn="l">
              <a:buFont typeface="Arial" panose="020B0604020202020204" pitchFamily="34" charset="0"/>
              <a:buChar char="•"/>
            </a:pPr>
            <a:r>
              <a:rPr lang="en-US" sz="2800" dirty="0">
                <a:solidFill>
                  <a:schemeClr val="tx1">
                    <a:lumMod val="95000"/>
                    <a:lumOff val="5000"/>
                  </a:schemeClr>
                </a:solidFill>
                <a:latin typeface="SassoonPrimaryInfant" pitchFamily="2" charset="0"/>
              </a:rPr>
              <a:t>We take part in PE sessions and Welly Wednesday sessions.</a:t>
            </a:r>
          </a:p>
          <a:p>
            <a:pPr marL="457200" indent="-457200" algn="l">
              <a:buFont typeface="Arial" panose="020B0604020202020204" pitchFamily="34" charset="0"/>
              <a:buChar char="•"/>
            </a:pPr>
            <a:r>
              <a:rPr lang="en-US" sz="2800" dirty="0">
                <a:solidFill>
                  <a:schemeClr val="tx1">
                    <a:lumMod val="95000"/>
                    <a:lumOff val="5000"/>
                  </a:schemeClr>
                </a:solidFill>
                <a:latin typeface="SassoonPrimaryInfant" pitchFamily="2" charset="0"/>
              </a:rPr>
              <a:t>We focus on your child’s next steps through their play.</a:t>
            </a:r>
          </a:p>
          <a:p>
            <a:pPr algn="l"/>
            <a:endParaRPr lang="en-US" sz="2800" dirty="0">
              <a:solidFill>
                <a:schemeClr val="tx1">
                  <a:lumMod val="95000"/>
                  <a:lumOff val="5000"/>
                </a:schemeClr>
              </a:solidFill>
              <a:latin typeface="SassoonPrimaryInfant" pitchFamily="2" charset="0"/>
            </a:endParaRPr>
          </a:p>
        </p:txBody>
      </p:sp>
    </p:spTree>
    <p:custDataLst>
      <p:tags r:id="rId1"/>
    </p:custDataLst>
    <p:extLst>
      <p:ext uri="{BB962C8B-B14F-4D97-AF65-F5344CB8AC3E}">
        <p14:creationId xmlns:p14="http://schemas.microsoft.com/office/powerpoint/2010/main" val="499828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6632"/>
            <a:ext cx="7772400" cy="1470025"/>
          </a:xfrm>
        </p:spPr>
        <p:txBody>
          <a:bodyPr/>
          <a:lstStyle/>
          <a:p>
            <a:r>
              <a:rPr lang="en-US" u="sng" dirty="0">
                <a:latin typeface="SassoonPrimaryInfant" pitchFamily="2" charset="0"/>
              </a:rPr>
              <a:t>Nursery – What we offer</a:t>
            </a:r>
            <a:endParaRPr lang="en-GB" u="sng" dirty="0">
              <a:latin typeface="SassoonPrimaryInfant" pitchFamily="2" charset="0"/>
            </a:endParaRPr>
          </a:p>
        </p:txBody>
      </p:sp>
      <p:sp>
        <p:nvSpPr>
          <p:cNvPr id="3" name="Subtitle 2"/>
          <p:cNvSpPr>
            <a:spLocks noGrp="1"/>
          </p:cNvSpPr>
          <p:nvPr>
            <p:ph type="subTitle" idx="1"/>
          </p:nvPr>
        </p:nvSpPr>
        <p:spPr>
          <a:xfrm>
            <a:off x="539552" y="1268760"/>
            <a:ext cx="8208912" cy="5328592"/>
          </a:xfrm>
        </p:spPr>
        <p:txBody>
          <a:bodyPr>
            <a:normAutofit fontScale="85000" lnSpcReduction="20000"/>
          </a:bodyPr>
          <a:lstStyle/>
          <a:p>
            <a:pPr marL="457200" indent="-457200" algn="l">
              <a:buFont typeface="Arial" panose="020B0604020202020204" pitchFamily="34" charset="0"/>
              <a:buChar char="•"/>
            </a:pPr>
            <a:r>
              <a:rPr lang="en-US" dirty="0">
                <a:solidFill>
                  <a:schemeClr val="tx1">
                    <a:lumMod val="95000"/>
                    <a:lumOff val="5000"/>
                  </a:schemeClr>
                </a:solidFill>
                <a:latin typeface="SassoonPrimaryInfant" pitchFamily="2" charset="0"/>
              </a:rPr>
              <a:t>We take part in whole-school activities and these help with an easy transition into Reception. These include Thrilling Thursdays (where parents come in and take part in activities with their child), parent’s evenings, </a:t>
            </a:r>
            <a:r>
              <a:rPr lang="en-GB" dirty="0">
                <a:solidFill>
                  <a:schemeClr val="tx1">
                    <a:lumMod val="95000"/>
                    <a:lumOff val="5000"/>
                  </a:schemeClr>
                </a:solidFill>
                <a:latin typeface="SassoonPrimaryInfant" pitchFamily="2" charset="0"/>
              </a:rPr>
              <a:t>sports day, etc. </a:t>
            </a:r>
          </a:p>
          <a:p>
            <a:pPr marL="457200" indent="-457200" algn="l">
              <a:buFont typeface="Arial" panose="020B0604020202020204" pitchFamily="34" charset="0"/>
              <a:buChar char="•"/>
            </a:pPr>
            <a:r>
              <a:rPr lang="en-US" dirty="0">
                <a:solidFill>
                  <a:schemeClr val="tx1">
                    <a:lumMod val="95000"/>
                    <a:lumOff val="5000"/>
                  </a:schemeClr>
                </a:solidFill>
                <a:latin typeface="SassoonPrimaryInfant" pitchFamily="2" charset="0"/>
              </a:rPr>
              <a:t>We provide children with a daily fruit snack and milk and provide extra themed snack covered for by yourselves at the beginning of the year by an annual donation. With the extra money, we bake with the children and try a variety of food, e.g. noodles at Lunar New Year.</a:t>
            </a:r>
          </a:p>
          <a:p>
            <a:pPr marL="457200" indent="-457200" algn="l">
              <a:buFont typeface="Arial" panose="020B0604020202020204" pitchFamily="34" charset="0"/>
              <a:buChar char="•"/>
            </a:pPr>
            <a:r>
              <a:rPr lang="en-US" dirty="0">
                <a:solidFill>
                  <a:schemeClr val="tx1">
                    <a:lumMod val="95000"/>
                    <a:lumOff val="5000"/>
                  </a:schemeClr>
                </a:solidFill>
                <a:latin typeface="SassoonPrimaryInfant" pitchFamily="2" charset="0"/>
              </a:rPr>
              <a:t>We offer some in-school experiences and a school trip at the end of the year. These may incur extra costs but you will be notified of these if this is the case. There will also be some whole school charity events.</a:t>
            </a:r>
          </a:p>
          <a:p>
            <a:pPr algn="l"/>
            <a:endParaRPr lang="en-US" dirty="0">
              <a:solidFill>
                <a:schemeClr val="tx1">
                  <a:lumMod val="95000"/>
                  <a:lumOff val="5000"/>
                </a:schemeClr>
              </a:solidFill>
              <a:latin typeface="SassoonPrimaryInfant" pitchFamily="2" charset="0"/>
            </a:endParaRPr>
          </a:p>
        </p:txBody>
      </p:sp>
    </p:spTree>
    <p:custDataLst>
      <p:tags r:id="rId1"/>
    </p:custDataLst>
    <p:extLst>
      <p:ext uri="{BB962C8B-B14F-4D97-AF65-F5344CB8AC3E}">
        <p14:creationId xmlns:p14="http://schemas.microsoft.com/office/powerpoint/2010/main" val="2145927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6632"/>
            <a:ext cx="9144000" cy="1470025"/>
          </a:xfrm>
        </p:spPr>
        <p:txBody>
          <a:bodyPr/>
          <a:lstStyle/>
          <a:p>
            <a:r>
              <a:rPr lang="en-US" u="sng" dirty="0">
                <a:latin typeface="SassoonPrimaryInfant" pitchFamily="2" charset="0"/>
              </a:rPr>
              <a:t>Nursery – What we offer – </a:t>
            </a:r>
            <a:br>
              <a:rPr lang="en-US" u="sng" dirty="0">
                <a:latin typeface="SassoonPrimaryInfant" pitchFamily="2" charset="0"/>
              </a:rPr>
            </a:br>
            <a:r>
              <a:rPr lang="en-US" u="sng" dirty="0">
                <a:latin typeface="SassoonPrimaryInfant" pitchFamily="2" charset="0"/>
              </a:rPr>
              <a:t>30 hours/parent-funded sessions</a:t>
            </a:r>
            <a:endParaRPr lang="en-GB" u="sng" dirty="0">
              <a:latin typeface="SassoonPrimaryInfant" pitchFamily="2" charset="0"/>
            </a:endParaRPr>
          </a:p>
        </p:txBody>
      </p:sp>
      <p:sp>
        <p:nvSpPr>
          <p:cNvPr id="3" name="Subtitle 2"/>
          <p:cNvSpPr>
            <a:spLocks noGrp="1"/>
          </p:cNvSpPr>
          <p:nvPr>
            <p:ph type="subTitle" idx="1"/>
          </p:nvPr>
        </p:nvSpPr>
        <p:spPr>
          <a:xfrm>
            <a:off x="539552" y="1586656"/>
            <a:ext cx="8208912" cy="5010695"/>
          </a:xfrm>
        </p:spPr>
        <p:txBody>
          <a:bodyPr>
            <a:normAutofit/>
          </a:bodyPr>
          <a:lstStyle/>
          <a:p>
            <a:pPr marL="457200" indent="-457200" algn="l">
              <a:buFont typeface="Arial" panose="020B0604020202020204" pitchFamily="34" charset="0"/>
              <a:buChar char="•"/>
            </a:pPr>
            <a:r>
              <a:rPr lang="en-GB" dirty="0">
                <a:solidFill>
                  <a:schemeClr val="tx1">
                    <a:lumMod val="95000"/>
                    <a:lumOff val="5000"/>
                  </a:schemeClr>
                </a:solidFill>
                <a:latin typeface="SassoonPrimaryInfant" pitchFamily="2" charset="0"/>
              </a:rPr>
              <a:t>In addition to the previous slides, 30 hours/parent-funded children will need to bring a packed lunch to school. There is not an option for a hot cooked meal at lunchtime.</a:t>
            </a:r>
          </a:p>
          <a:p>
            <a:pPr marL="457200" indent="-457200" algn="l">
              <a:buFont typeface="Arial" panose="020B0604020202020204" pitchFamily="34" charset="0"/>
              <a:buChar char="•"/>
            </a:pPr>
            <a:r>
              <a:rPr lang="en-GB" dirty="0">
                <a:solidFill>
                  <a:schemeClr val="tx1">
                    <a:lumMod val="95000"/>
                    <a:lumOff val="5000"/>
                  </a:schemeClr>
                </a:solidFill>
                <a:latin typeface="SassoonPrimaryInfant" pitchFamily="2" charset="0"/>
              </a:rPr>
              <a:t>As the 30 hours/parent-funded children are in for longer, we plan extra activities for them which include going to for walks, visiting the local library, the local care home, etc. </a:t>
            </a:r>
            <a:endParaRPr lang="en-US" dirty="0">
              <a:solidFill>
                <a:schemeClr val="tx1">
                  <a:lumMod val="95000"/>
                  <a:lumOff val="5000"/>
                </a:schemeClr>
              </a:solidFill>
              <a:latin typeface="SassoonPrimaryInfant" pitchFamily="2" charset="0"/>
            </a:endParaRPr>
          </a:p>
        </p:txBody>
      </p:sp>
    </p:spTree>
    <p:custDataLst>
      <p:tags r:id="rId1"/>
    </p:custDataLst>
    <p:extLst>
      <p:ext uri="{BB962C8B-B14F-4D97-AF65-F5344CB8AC3E}">
        <p14:creationId xmlns:p14="http://schemas.microsoft.com/office/powerpoint/2010/main" val="219474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6632"/>
            <a:ext cx="9144000" cy="1470025"/>
          </a:xfrm>
        </p:spPr>
        <p:txBody>
          <a:bodyPr/>
          <a:lstStyle/>
          <a:p>
            <a:r>
              <a:rPr lang="en-US" u="sng" dirty="0">
                <a:latin typeface="SassoonPrimaryInfant" pitchFamily="2" charset="0"/>
              </a:rPr>
              <a:t>Home Visits and Transition Day</a:t>
            </a:r>
            <a:endParaRPr lang="en-GB" u="sng" dirty="0">
              <a:latin typeface="SassoonPrimaryInfant" pitchFamily="2" charset="0"/>
            </a:endParaRPr>
          </a:p>
        </p:txBody>
      </p:sp>
      <p:sp>
        <p:nvSpPr>
          <p:cNvPr id="3" name="Subtitle 2"/>
          <p:cNvSpPr>
            <a:spLocks noGrp="1"/>
          </p:cNvSpPr>
          <p:nvPr>
            <p:ph type="subTitle" idx="1"/>
          </p:nvPr>
        </p:nvSpPr>
        <p:spPr>
          <a:xfrm>
            <a:off x="539552" y="1586656"/>
            <a:ext cx="8208912" cy="5010695"/>
          </a:xfrm>
        </p:spPr>
        <p:txBody>
          <a:bodyPr>
            <a:normAutofit fontScale="92500" lnSpcReduction="10000"/>
          </a:bodyPr>
          <a:lstStyle/>
          <a:p>
            <a:pPr marL="457200" indent="-457200" algn="l">
              <a:buFont typeface="Arial" panose="020B0604020202020204" pitchFamily="34" charset="0"/>
              <a:buChar char="•"/>
            </a:pPr>
            <a:r>
              <a:rPr lang="en-GB" dirty="0">
                <a:solidFill>
                  <a:schemeClr val="tx1">
                    <a:lumMod val="95000"/>
                    <a:lumOff val="5000"/>
                  </a:schemeClr>
                </a:solidFill>
                <a:latin typeface="SassoonPrimaryInfant" pitchFamily="2" charset="0"/>
              </a:rPr>
              <a:t>In June/July, we carry out home visits/phone calls to meet your child/talk to you about your child and provide you with the opportunity to ask us any questions you may have.</a:t>
            </a:r>
          </a:p>
          <a:p>
            <a:pPr marL="457200" indent="-457200" algn="l">
              <a:buFont typeface="Arial" panose="020B0604020202020204" pitchFamily="34" charset="0"/>
              <a:buChar char="•"/>
            </a:pPr>
            <a:r>
              <a:rPr lang="en-GB" dirty="0">
                <a:solidFill>
                  <a:schemeClr val="tx1">
                    <a:lumMod val="95000"/>
                    <a:lumOff val="5000"/>
                  </a:schemeClr>
                </a:solidFill>
                <a:latin typeface="SassoonPrimaryInfant" pitchFamily="2" charset="0"/>
              </a:rPr>
              <a:t>There is a sign-up sheet and I will ask you all to choose a time slot before you leave this evening.</a:t>
            </a:r>
          </a:p>
          <a:p>
            <a:pPr marL="457200" indent="-457200" algn="l">
              <a:buFont typeface="Arial" panose="020B0604020202020204" pitchFamily="34" charset="0"/>
              <a:buChar char="•"/>
            </a:pPr>
            <a:r>
              <a:rPr lang="en-GB" dirty="0">
                <a:solidFill>
                  <a:schemeClr val="tx1">
                    <a:lumMod val="95000"/>
                    <a:lumOff val="5000"/>
                  </a:schemeClr>
                </a:solidFill>
                <a:latin typeface="SassoonPrimaryInfant" pitchFamily="2" charset="0"/>
              </a:rPr>
              <a:t>We also have a transition day on Wednesday 26</a:t>
            </a:r>
            <a:r>
              <a:rPr lang="en-GB" baseline="30000" dirty="0">
                <a:solidFill>
                  <a:schemeClr val="tx1">
                    <a:lumMod val="95000"/>
                    <a:lumOff val="5000"/>
                  </a:schemeClr>
                </a:solidFill>
                <a:latin typeface="SassoonPrimaryInfant" pitchFamily="2" charset="0"/>
              </a:rPr>
              <a:t>th</a:t>
            </a:r>
            <a:r>
              <a:rPr lang="en-GB" dirty="0">
                <a:solidFill>
                  <a:schemeClr val="tx1">
                    <a:lumMod val="95000"/>
                    <a:lumOff val="5000"/>
                  </a:schemeClr>
                </a:solidFill>
                <a:latin typeface="SassoonPrimaryInfant" pitchFamily="2" charset="0"/>
              </a:rPr>
              <a:t> June. During this time, you can come and visit the nursery with your child for a stay and play session. You will be given your time slot this evening.</a:t>
            </a:r>
          </a:p>
          <a:p>
            <a:pPr marL="457200" indent="-457200" algn="l">
              <a:buFont typeface="Arial" panose="020B0604020202020204" pitchFamily="34" charset="0"/>
              <a:buChar char="•"/>
            </a:pPr>
            <a:endParaRPr lang="en-GB" dirty="0">
              <a:solidFill>
                <a:schemeClr val="tx1">
                  <a:lumMod val="95000"/>
                  <a:lumOff val="5000"/>
                </a:schemeClr>
              </a:solidFill>
              <a:latin typeface="SassoonPrimaryInfant" pitchFamily="2" charset="0"/>
            </a:endParaRPr>
          </a:p>
        </p:txBody>
      </p:sp>
    </p:spTree>
    <p:custDataLst>
      <p:tags r:id="rId1"/>
    </p:custDataLst>
    <p:extLst>
      <p:ext uri="{BB962C8B-B14F-4D97-AF65-F5344CB8AC3E}">
        <p14:creationId xmlns:p14="http://schemas.microsoft.com/office/powerpoint/2010/main" val="57699547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b88ee3f3-bf12-4731-a702-0ae88c88b14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773A05E82889D41835D3715D1EDCC02" ma:contentTypeVersion="15" ma:contentTypeDescription="Create a new document." ma:contentTypeScope="" ma:versionID="18a50d69310b538f22b8e39d29be5250">
  <xsd:schema xmlns:xsd="http://www.w3.org/2001/XMLSchema" xmlns:xs="http://www.w3.org/2001/XMLSchema" xmlns:p="http://schemas.microsoft.com/office/2006/metadata/properties" xmlns:ns3="b88ee3f3-bf12-4731-a702-0ae88c88b14a" xmlns:ns4="d6e8b464-e396-4134-8017-7a9a620a5484" targetNamespace="http://schemas.microsoft.com/office/2006/metadata/properties" ma:root="true" ma:fieldsID="9255eac7a18fa28582e8f04fe1a9ed5d" ns3:_="" ns4:_="">
    <xsd:import namespace="b88ee3f3-bf12-4731-a702-0ae88c88b14a"/>
    <xsd:import namespace="d6e8b464-e396-4134-8017-7a9a620a548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SearchProperties" minOccurs="0"/>
                <xsd:element ref="ns3:_activity"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8ee3f3-bf12-4731-a702-0ae88c88b1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AutoTags" ma:index="17" nillable="true" ma:displayName="Tags" ma:internalName="MediaServiceAutoTag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_activity" ma:index="21" nillable="true" ma:displayName="_activity" ma:hidden="true" ma:internalName="_activity">
      <xsd:simpleType>
        <xsd:restriction base="dms:Note"/>
      </xsd:simpleType>
    </xsd:element>
    <xsd:element name="MediaServiceOCR" ma:index="2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6e8b464-e396-4134-8017-7a9a620a548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A165727-FBD1-42FD-A30A-7287621B6D6E}">
  <ds:schemaRefs>
    <ds:schemaRef ds:uri="http://schemas.openxmlformats.org/package/2006/metadata/core-properties"/>
    <ds:schemaRef ds:uri="http://www.w3.org/XML/1998/namespace"/>
    <ds:schemaRef ds:uri="http://schemas.microsoft.com/office/2006/documentManagement/types"/>
    <ds:schemaRef ds:uri="http://purl.org/dc/elements/1.1/"/>
    <ds:schemaRef ds:uri="b88ee3f3-bf12-4731-a702-0ae88c88b14a"/>
    <ds:schemaRef ds:uri="http://purl.org/dc/dcmitype/"/>
    <ds:schemaRef ds:uri="http://purl.org/dc/terms/"/>
    <ds:schemaRef ds:uri="http://schemas.microsoft.com/office/2006/metadata/properties"/>
    <ds:schemaRef ds:uri="http://schemas.microsoft.com/office/infopath/2007/PartnerControls"/>
    <ds:schemaRef ds:uri="d6e8b464-e396-4134-8017-7a9a620a5484"/>
  </ds:schemaRefs>
</ds:datastoreItem>
</file>

<file path=customXml/itemProps2.xml><?xml version="1.0" encoding="utf-8"?>
<ds:datastoreItem xmlns:ds="http://schemas.openxmlformats.org/officeDocument/2006/customXml" ds:itemID="{D401639D-E98D-4A4E-87DF-AA8085A1BF95}">
  <ds:schemaRefs>
    <ds:schemaRef ds:uri="http://schemas.microsoft.com/sharepoint/v3/contenttype/forms"/>
  </ds:schemaRefs>
</ds:datastoreItem>
</file>

<file path=customXml/itemProps3.xml><?xml version="1.0" encoding="utf-8"?>
<ds:datastoreItem xmlns:ds="http://schemas.openxmlformats.org/officeDocument/2006/customXml" ds:itemID="{0E8EA3DC-3B54-4C4E-BB99-14AFE18026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8ee3f3-bf12-4731-a702-0ae88c88b14a"/>
    <ds:schemaRef ds:uri="d6e8b464-e396-4134-8017-7a9a620a54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523</TotalTime>
  <Words>975</Words>
  <Application>Microsoft Office PowerPoint</Application>
  <PresentationFormat>On-screen Show (4:3)</PresentationFormat>
  <Paragraphs>73</Paragraphs>
  <Slides>12</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SassoonPrimaryInfant</vt:lpstr>
      <vt:lpstr>Office Theme</vt:lpstr>
      <vt:lpstr> Moredon Primary and Nursery School  Nursery Class Information</vt:lpstr>
      <vt:lpstr>Nursery – Funding </vt:lpstr>
      <vt:lpstr>                      Nursery - Timings </vt:lpstr>
      <vt:lpstr>Nursery – Funding </vt:lpstr>
      <vt:lpstr>Key Workers</vt:lpstr>
      <vt:lpstr>Nursery – What we offer </vt:lpstr>
      <vt:lpstr>Nursery – What we offer</vt:lpstr>
      <vt:lpstr>Nursery – What we offer –  30 hours/parent-funded sessions</vt:lpstr>
      <vt:lpstr>Home Visits and Transition Day</vt:lpstr>
      <vt:lpstr>Paper Pack</vt:lpstr>
      <vt:lpstr>Home visit/via sibling</vt:lpstr>
      <vt:lpstr>Thank you </vt:lpstr>
    </vt:vector>
  </TitlesOfParts>
  <Company>Moredon Primary and Nursery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Moredon Primary and Nursery School</dc:title>
  <dc:creator>Jenna Godfrey</dc:creator>
  <cp:lastModifiedBy>Jenna Godfrey</cp:lastModifiedBy>
  <cp:revision>29</cp:revision>
  <cp:lastPrinted>2024-06-10T16:56:53Z</cp:lastPrinted>
  <dcterms:created xsi:type="dcterms:W3CDTF">2017-04-20T10:54:46Z</dcterms:created>
  <dcterms:modified xsi:type="dcterms:W3CDTF">2024-06-10T17:16:39Z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0x0101005773A05E82889D41835D3715D1EDCC02</vt:lpwstr>
  </property>
</Properties>
</file>