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E0CB"/>
    <a:srgbClr val="C6EDEC"/>
    <a:srgbClr val="F1E5EF"/>
    <a:srgbClr val="E1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889A990-B585-4674-971A-DECC0ED67175}" type="datetimeFigureOut">
              <a:rPr lang="en-GB" smtClean="0"/>
              <a:t>13/03/2020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E44711-6AA8-477C-AAF1-B9AB01E6CAB5}" type="slidenum">
              <a:rPr lang="en-GB" smtClean="0"/>
              <a:t>‹#›</a:t>
            </a:fld>
            <a:endParaRPr lang="en-GB"/>
          </a:p>
        </p:txBody>
      </p:sp>
    </p:spTree>
    <p:extLst>
      <p:ext uri="{BB962C8B-B14F-4D97-AF65-F5344CB8AC3E}">
        <p14:creationId xmlns:p14="http://schemas.microsoft.com/office/powerpoint/2010/main" val="2782028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889A990-B585-4674-971A-DECC0ED67175}" type="datetimeFigureOut">
              <a:rPr lang="en-GB" smtClean="0"/>
              <a:t>13/03/2020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E44711-6AA8-477C-AAF1-B9AB01E6CAB5}" type="slidenum">
              <a:rPr lang="en-GB" smtClean="0"/>
              <a:t>‹#›</a:t>
            </a:fld>
            <a:endParaRPr lang="en-GB"/>
          </a:p>
        </p:txBody>
      </p:sp>
    </p:spTree>
    <p:extLst>
      <p:ext uri="{BB962C8B-B14F-4D97-AF65-F5344CB8AC3E}">
        <p14:creationId xmlns:p14="http://schemas.microsoft.com/office/powerpoint/2010/main" val="2140155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889A990-B585-4674-971A-DECC0ED67175}" type="datetimeFigureOut">
              <a:rPr lang="en-GB" smtClean="0"/>
              <a:t>13/03/2020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E44711-6AA8-477C-AAF1-B9AB01E6CAB5}" type="slidenum">
              <a:rPr lang="en-GB" smtClean="0"/>
              <a:t>‹#›</a:t>
            </a:fld>
            <a:endParaRPr lang="en-GB"/>
          </a:p>
        </p:txBody>
      </p:sp>
    </p:spTree>
    <p:extLst>
      <p:ext uri="{BB962C8B-B14F-4D97-AF65-F5344CB8AC3E}">
        <p14:creationId xmlns:p14="http://schemas.microsoft.com/office/powerpoint/2010/main" val="2554466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889A990-B585-4674-971A-DECC0ED67175}" type="datetimeFigureOut">
              <a:rPr lang="en-GB" smtClean="0"/>
              <a:t>13/03/2020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E44711-6AA8-477C-AAF1-B9AB01E6CAB5}" type="slidenum">
              <a:rPr lang="en-GB" smtClean="0"/>
              <a:t>‹#›</a:t>
            </a:fld>
            <a:endParaRPr lang="en-GB"/>
          </a:p>
        </p:txBody>
      </p:sp>
    </p:spTree>
    <p:extLst>
      <p:ext uri="{BB962C8B-B14F-4D97-AF65-F5344CB8AC3E}">
        <p14:creationId xmlns:p14="http://schemas.microsoft.com/office/powerpoint/2010/main" val="3553383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889A990-B585-4674-971A-DECC0ED67175}" type="datetimeFigureOut">
              <a:rPr lang="en-GB" smtClean="0"/>
              <a:t>13/03/2020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E44711-6AA8-477C-AAF1-B9AB01E6CAB5}" type="slidenum">
              <a:rPr lang="en-GB" smtClean="0"/>
              <a:t>‹#›</a:t>
            </a:fld>
            <a:endParaRPr lang="en-GB"/>
          </a:p>
        </p:txBody>
      </p:sp>
    </p:spTree>
    <p:extLst>
      <p:ext uri="{BB962C8B-B14F-4D97-AF65-F5344CB8AC3E}">
        <p14:creationId xmlns:p14="http://schemas.microsoft.com/office/powerpoint/2010/main" val="3870675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889A990-B585-4674-971A-DECC0ED67175}" type="datetimeFigureOut">
              <a:rPr lang="en-GB" smtClean="0"/>
              <a:t>13/03/2020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E44711-6AA8-477C-AAF1-B9AB01E6CAB5}" type="slidenum">
              <a:rPr lang="en-GB" smtClean="0"/>
              <a:t>‹#›</a:t>
            </a:fld>
            <a:endParaRPr lang="en-GB"/>
          </a:p>
        </p:txBody>
      </p:sp>
    </p:spTree>
    <p:extLst>
      <p:ext uri="{BB962C8B-B14F-4D97-AF65-F5344CB8AC3E}">
        <p14:creationId xmlns:p14="http://schemas.microsoft.com/office/powerpoint/2010/main" val="4195008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889A990-B585-4674-971A-DECC0ED67175}" type="datetimeFigureOut">
              <a:rPr lang="en-GB" smtClean="0"/>
              <a:t>13/03/2020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7E44711-6AA8-477C-AAF1-B9AB01E6CAB5}" type="slidenum">
              <a:rPr lang="en-GB" smtClean="0"/>
              <a:t>‹#›</a:t>
            </a:fld>
            <a:endParaRPr lang="en-GB"/>
          </a:p>
        </p:txBody>
      </p:sp>
    </p:spTree>
    <p:extLst>
      <p:ext uri="{BB962C8B-B14F-4D97-AF65-F5344CB8AC3E}">
        <p14:creationId xmlns:p14="http://schemas.microsoft.com/office/powerpoint/2010/main" val="3736322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889A990-B585-4674-971A-DECC0ED67175}" type="datetimeFigureOut">
              <a:rPr lang="en-GB" smtClean="0"/>
              <a:t>13/03/2020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7E44711-6AA8-477C-AAF1-B9AB01E6CAB5}" type="slidenum">
              <a:rPr lang="en-GB" smtClean="0"/>
              <a:t>‹#›</a:t>
            </a:fld>
            <a:endParaRPr lang="en-GB"/>
          </a:p>
        </p:txBody>
      </p:sp>
    </p:spTree>
    <p:extLst>
      <p:ext uri="{BB962C8B-B14F-4D97-AF65-F5344CB8AC3E}">
        <p14:creationId xmlns:p14="http://schemas.microsoft.com/office/powerpoint/2010/main" val="2681839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89A990-B585-4674-971A-DECC0ED67175}" type="datetimeFigureOut">
              <a:rPr lang="en-GB" smtClean="0"/>
              <a:t>13/03/2020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7E44711-6AA8-477C-AAF1-B9AB01E6CAB5}" type="slidenum">
              <a:rPr lang="en-GB" smtClean="0"/>
              <a:t>‹#›</a:t>
            </a:fld>
            <a:endParaRPr lang="en-GB"/>
          </a:p>
        </p:txBody>
      </p:sp>
    </p:spTree>
    <p:extLst>
      <p:ext uri="{BB962C8B-B14F-4D97-AF65-F5344CB8AC3E}">
        <p14:creationId xmlns:p14="http://schemas.microsoft.com/office/powerpoint/2010/main" val="3824037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889A990-B585-4674-971A-DECC0ED67175}" type="datetimeFigureOut">
              <a:rPr lang="en-GB" smtClean="0"/>
              <a:t>13/03/2020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E44711-6AA8-477C-AAF1-B9AB01E6CAB5}" type="slidenum">
              <a:rPr lang="en-GB" smtClean="0"/>
              <a:t>‹#›</a:t>
            </a:fld>
            <a:endParaRPr lang="en-GB"/>
          </a:p>
        </p:txBody>
      </p:sp>
    </p:spTree>
    <p:extLst>
      <p:ext uri="{BB962C8B-B14F-4D97-AF65-F5344CB8AC3E}">
        <p14:creationId xmlns:p14="http://schemas.microsoft.com/office/powerpoint/2010/main" val="316276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889A990-B585-4674-971A-DECC0ED67175}" type="datetimeFigureOut">
              <a:rPr lang="en-GB" smtClean="0"/>
              <a:t>13/03/2020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E44711-6AA8-477C-AAF1-B9AB01E6CAB5}" type="slidenum">
              <a:rPr lang="en-GB" smtClean="0"/>
              <a:t>‹#›</a:t>
            </a:fld>
            <a:endParaRPr lang="en-GB"/>
          </a:p>
        </p:txBody>
      </p:sp>
    </p:spTree>
    <p:extLst>
      <p:ext uri="{BB962C8B-B14F-4D97-AF65-F5344CB8AC3E}">
        <p14:creationId xmlns:p14="http://schemas.microsoft.com/office/powerpoint/2010/main" val="1478296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89A990-B585-4674-971A-DECC0ED67175}" type="datetimeFigureOut">
              <a:rPr lang="en-GB" smtClean="0"/>
              <a:t>13/03/2020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E44711-6AA8-477C-AAF1-B9AB01E6CAB5}" type="slidenum">
              <a:rPr lang="en-GB" smtClean="0"/>
              <a:t>‹#›</a:t>
            </a:fld>
            <a:endParaRPr lang="en-GB"/>
          </a:p>
        </p:txBody>
      </p:sp>
    </p:spTree>
    <p:extLst>
      <p:ext uri="{BB962C8B-B14F-4D97-AF65-F5344CB8AC3E}">
        <p14:creationId xmlns:p14="http://schemas.microsoft.com/office/powerpoint/2010/main" val="3069669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4066674"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4066674" y="0"/>
            <a:ext cx="4066674"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8133348" y="0"/>
            <a:ext cx="4066674"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36790" y="0"/>
            <a:ext cx="4091434" cy="400110"/>
          </a:xfrm>
          <a:prstGeom prst="rect">
            <a:avLst/>
          </a:prstGeom>
          <a:noFill/>
        </p:spPr>
        <p:txBody>
          <a:bodyPr wrap="square" rtlCol="0">
            <a:spAutoFit/>
          </a:bodyPr>
          <a:lstStyle/>
          <a:p>
            <a:pPr algn="ctr"/>
            <a:r>
              <a:rPr lang="en-GB" sz="2000" b="1" dirty="0" smtClean="0"/>
              <a:t>Storm on the island </a:t>
            </a:r>
            <a:r>
              <a:rPr lang="en-GB" dirty="0" smtClean="0"/>
              <a:t>– </a:t>
            </a:r>
            <a:r>
              <a:rPr lang="en-GB" i="1" dirty="0" smtClean="0"/>
              <a:t>Seamus Heaney </a:t>
            </a:r>
            <a:endParaRPr lang="en-GB" i="1" dirty="0"/>
          </a:p>
        </p:txBody>
      </p:sp>
      <p:sp>
        <p:nvSpPr>
          <p:cNvPr id="10" name="TextBox 9"/>
          <p:cNvSpPr txBox="1"/>
          <p:nvPr/>
        </p:nvSpPr>
        <p:spPr>
          <a:xfrm>
            <a:off x="4078704" y="0"/>
            <a:ext cx="4042614" cy="369332"/>
          </a:xfrm>
          <a:prstGeom prst="rect">
            <a:avLst/>
          </a:prstGeom>
          <a:noFill/>
        </p:spPr>
        <p:txBody>
          <a:bodyPr wrap="square" rtlCol="0">
            <a:spAutoFit/>
          </a:bodyPr>
          <a:lstStyle/>
          <a:p>
            <a:pPr algn="ctr"/>
            <a:r>
              <a:rPr lang="en-GB" b="1" dirty="0" smtClean="0"/>
              <a:t>The </a:t>
            </a:r>
            <a:r>
              <a:rPr lang="en-GB" b="1" dirty="0" err="1" smtClean="0"/>
              <a:t>Emigree</a:t>
            </a:r>
            <a:r>
              <a:rPr lang="en-GB" b="1" dirty="0" smtClean="0"/>
              <a:t> </a:t>
            </a:r>
            <a:r>
              <a:rPr lang="en-GB" dirty="0" smtClean="0"/>
              <a:t>– </a:t>
            </a:r>
            <a:r>
              <a:rPr lang="en-GB" i="1" dirty="0" smtClean="0"/>
              <a:t>Carol Rumens</a:t>
            </a:r>
            <a:endParaRPr lang="en-GB" i="1" dirty="0"/>
          </a:p>
        </p:txBody>
      </p:sp>
      <p:sp>
        <p:nvSpPr>
          <p:cNvPr id="11" name="TextBox 10"/>
          <p:cNvSpPr txBox="1"/>
          <p:nvPr/>
        </p:nvSpPr>
        <p:spPr>
          <a:xfrm>
            <a:off x="8169445" y="0"/>
            <a:ext cx="3982451" cy="369332"/>
          </a:xfrm>
          <a:prstGeom prst="rect">
            <a:avLst/>
          </a:prstGeom>
          <a:noFill/>
        </p:spPr>
        <p:txBody>
          <a:bodyPr wrap="square" rtlCol="0">
            <a:spAutoFit/>
          </a:bodyPr>
          <a:lstStyle/>
          <a:p>
            <a:pPr algn="ctr"/>
            <a:r>
              <a:rPr lang="en-GB" b="1" dirty="0" smtClean="0"/>
              <a:t>Kamikaze</a:t>
            </a:r>
            <a:r>
              <a:rPr lang="en-GB" dirty="0" smtClean="0"/>
              <a:t> – </a:t>
            </a:r>
            <a:r>
              <a:rPr lang="en-GB" i="1" dirty="0" smtClean="0"/>
              <a:t>Beatrice Garland</a:t>
            </a:r>
            <a:endParaRPr lang="en-GB" i="1" dirty="0"/>
          </a:p>
        </p:txBody>
      </p:sp>
      <p:sp>
        <p:nvSpPr>
          <p:cNvPr id="12" name="Rounded Rectangle 11"/>
          <p:cNvSpPr/>
          <p:nvPr/>
        </p:nvSpPr>
        <p:spPr>
          <a:xfrm>
            <a:off x="48128" y="393395"/>
            <a:ext cx="3946358" cy="126331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dirty="0" smtClean="0">
                <a:solidFill>
                  <a:schemeClr val="tx1"/>
                </a:solidFill>
              </a:rPr>
              <a:t>Who: </a:t>
            </a:r>
            <a:r>
              <a:rPr lang="en-GB" sz="1400" dirty="0" smtClean="0">
                <a:solidFill>
                  <a:schemeClr val="tx1"/>
                </a:solidFill>
              </a:rPr>
              <a:t>A community of people on an island </a:t>
            </a:r>
          </a:p>
          <a:p>
            <a:endParaRPr lang="en-GB" sz="1400" b="1" dirty="0">
              <a:solidFill>
                <a:schemeClr val="tx1"/>
              </a:solidFill>
            </a:endParaRPr>
          </a:p>
          <a:p>
            <a:r>
              <a:rPr lang="en-GB" sz="1400" b="1" dirty="0" smtClean="0">
                <a:solidFill>
                  <a:schemeClr val="tx1"/>
                </a:solidFill>
              </a:rPr>
              <a:t>What: </a:t>
            </a:r>
            <a:r>
              <a:rPr lang="en-GB" sz="1400" dirty="0" smtClean="0">
                <a:solidFill>
                  <a:schemeClr val="tx1"/>
                </a:solidFill>
              </a:rPr>
              <a:t>Preparing for a storm that is on the way. </a:t>
            </a:r>
          </a:p>
          <a:p>
            <a:endParaRPr lang="en-GB" sz="1400" b="1" dirty="0" smtClean="0">
              <a:solidFill>
                <a:schemeClr val="tx1"/>
              </a:solidFill>
            </a:endParaRPr>
          </a:p>
          <a:p>
            <a:r>
              <a:rPr lang="en-GB" sz="1400" b="1" dirty="0" smtClean="0">
                <a:solidFill>
                  <a:schemeClr val="tx1"/>
                </a:solidFill>
              </a:rPr>
              <a:t>Where: </a:t>
            </a:r>
            <a:r>
              <a:rPr lang="en-GB" sz="1400" dirty="0" smtClean="0">
                <a:solidFill>
                  <a:schemeClr val="tx1"/>
                </a:solidFill>
              </a:rPr>
              <a:t>A remote island. </a:t>
            </a:r>
            <a:endParaRPr lang="en-GB" sz="1400" dirty="0">
              <a:solidFill>
                <a:schemeClr val="tx1"/>
              </a:solidFill>
            </a:endParaRPr>
          </a:p>
        </p:txBody>
      </p:sp>
      <p:sp>
        <p:nvSpPr>
          <p:cNvPr id="13" name="Rounded Rectangle 12"/>
          <p:cNvSpPr/>
          <p:nvPr/>
        </p:nvSpPr>
        <p:spPr>
          <a:xfrm>
            <a:off x="4114801" y="369332"/>
            <a:ext cx="3953433" cy="1263315"/>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dirty="0" smtClean="0">
                <a:solidFill>
                  <a:schemeClr val="tx1"/>
                </a:solidFill>
              </a:rPr>
              <a:t>Who: </a:t>
            </a:r>
            <a:r>
              <a:rPr lang="en-GB" sz="1400" dirty="0" smtClean="0">
                <a:solidFill>
                  <a:schemeClr val="tx1"/>
                </a:solidFill>
              </a:rPr>
              <a:t>A woman who left her city as a child.</a:t>
            </a:r>
          </a:p>
          <a:p>
            <a:endParaRPr lang="en-GB" sz="1400" b="1" dirty="0" smtClean="0">
              <a:solidFill>
                <a:schemeClr val="tx1"/>
              </a:solidFill>
            </a:endParaRPr>
          </a:p>
          <a:p>
            <a:r>
              <a:rPr lang="en-GB" sz="1400" b="1" dirty="0" smtClean="0">
                <a:solidFill>
                  <a:schemeClr val="tx1"/>
                </a:solidFill>
              </a:rPr>
              <a:t>What: </a:t>
            </a:r>
            <a:r>
              <a:rPr lang="en-GB" sz="1400" dirty="0" smtClean="0">
                <a:solidFill>
                  <a:schemeClr val="tx1"/>
                </a:solidFill>
              </a:rPr>
              <a:t>Thinking about the positive memories of home</a:t>
            </a:r>
            <a:endParaRPr lang="en-GB" sz="1400" b="1" dirty="0" smtClean="0">
              <a:solidFill>
                <a:schemeClr val="tx1"/>
              </a:solidFill>
            </a:endParaRPr>
          </a:p>
          <a:p>
            <a:r>
              <a:rPr lang="en-GB" sz="1400" b="1" dirty="0" smtClean="0">
                <a:solidFill>
                  <a:schemeClr val="tx1"/>
                </a:solidFill>
              </a:rPr>
              <a:t>Where: </a:t>
            </a:r>
            <a:r>
              <a:rPr lang="en-GB" sz="1400" dirty="0" smtClean="0">
                <a:solidFill>
                  <a:schemeClr val="tx1"/>
                </a:solidFill>
              </a:rPr>
              <a:t>A place torn apart by war. </a:t>
            </a:r>
            <a:endParaRPr lang="en-GB" sz="1400" dirty="0">
              <a:solidFill>
                <a:schemeClr val="tx1"/>
              </a:solidFill>
            </a:endParaRPr>
          </a:p>
        </p:txBody>
      </p:sp>
      <p:sp>
        <p:nvSpPr>
          <p:cNvPr id="14" name="Rounded Rectangle 13"/>
          <p:cNvSpPr/>
          <p:nvPr/>
        </p:nvSpPr>
        <p:spPr>
          <a:xfrm>
            <a:off x="8181476" y="369331"/>
            <a:ext cx="3946358" cy="1263315"/>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dirty="0" smtClean="0">
                <a:solidFill>
                  <a:schemeClr val="tx1"/>
                </a:solidFill>
              </a:rPr>
              <a:t>Who</a:t>
            </a:r>
            <a:r>
              <a:rPr lang="en-GB" sz="1400" dirty="0" smtClean="0">
                <a:solidFill>
                  <a:schemeClr val="tx1"/>
                </a:solidFill>
              </a:rPr>
              <a:t>: A Japanese Kamikaze Pilot setting off on his mission. </a:t>
            </a:r>
            <a:endParaRPr lang="en-GB" sz="1400" b="1" dirty="0" smtClean="0">
              <a:solidFill>
                <a:schemeClr val="tx1"/>
              </a:solidFill>
            </a:endParaRPr>
          </a:p>
          <a:p>
            <a:r>
              <a:rPr lang="en-GB" sz="1400" b="1" dirty="0" smtClean="0">
                <a:solidFill>
                  <a:schemeClr val="tx1"/>
                </a:solidFill>
              </a:rPr>
              <a:t>What: </a:t>
            </a:r>
            <a:r>
              <a:rPr lang="en-GB" sz="1400" dirty="0" smtClean="0">
                <a:solidFill>
                  <a:schemeClr val="tx1"/>
                </a:solidFill>
              </a:rPr>
              <a:t>His daughter recalls that he decided not o go through with his mission. </a:t>
            </a:r>
            <a:endParaRPr lang="en-GB" sz="1400" b="1" dirty="0" smtClean="0">
              <a:solidFill>
                <a:schemeClr val="tx1"/>
              </a:solidFill>
            </a:endParaRPr>
          </a:p>
          <a:p>
            <a:r>
              <a:rPr lang="en-GB" sz="1400" b="1" dirty="0" smtClean="0">
                <a:solidFill>
                  <a:schemeClr val="tx1"/>
                </a:solidFill>
              </a:rPr>
              <a:t>Where:  </a:t>
            </a:r>
            <a:r>
              <a:rPr lang="en-GB" sz="1400" dirty="0" smtClean="0">
                <a:solidFill>
                  <a:schemeClr val="tx1"/>
                </a:solidFill>
              </a:rPr>
              <a:t>Japan – WW2</a:t>
            </a:r>
            <a:endParaRPr lang="en-GB" sz="1400" dirty="0">
              <a:solidFill>
                <a:schemeClr val="tx1"/>
              </a:solidFill>
            </a:endParaRPr>
          </a:p>
        </p:txBody>
      </p:sp>
      <p:sp>
        <p:nvSpPr>
          <p:cNvPr id="15" name="Rounded Rectangular Callout 14"/>
          <p:cNvSpPr/>
          <p:nvPr/>
        </p:nvSpPr>
        <p:spPr>
          <a:xfrm>
            <a:off x="60159" y="1758887"/>
            <a:ext cx="1263032" cy="1191126"/>
          </a:xfrm>
          <a:prstGeom prst="wedgeRoundRectCallout">
            <a:avLst>
              <a:gd name="adj1" fmla="val -37483"/>
              <a:gd name="adj2" fmla="val 66540"/>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i="1" dirty="0" smtClean="0">
                <a:solidFill>
                  <a:srgbClr val="C00000"/>
                </a:solidFill>
              </a:rPr>
              <a:t>“Leaves and branches can raise a tragic chorus”</a:t>
            </a:r>
            <a:endParaRPr lang="en-GB" sz="1400" b="1" i="1" dirty="0">
              <a:solidFill>
                <a:srgbClr val="C00000"/>
              </a:solidFill>
            </a:endParaRPr>
          </a:p>
        </p:txBody>
      </p:sp>
      <p:sp>
        <p:nvSpPr>
          <p:cNvPr id="19" name="Rounded Rectangular Callout 18"/>
          <p:cNvSpPr/>
          <p:nvPr/>
        </p:nvSpPr>
        <p:spPr>
          <a:xfrm>
            <a:off x="8177461" y="1755148"/>
            <a:ext cx="1234184" cy="1191126"/>
          </a:xfrm>
          <a:prstGeom prst="wedgeRoundRectCallout">
            <a:avLst>
              <a:gd name="adj1" fmla="val -37483"/>
              <a:gd name="adj2" fmla="val 66540"/>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i="1" dirty="0" smtClean="0">
                <a:solidFill>
                  <a:srgbClr val="C00000"/>
                </a:solidFill>
              </a:rPr>
              <a:t>“Her father embarked at sunrise…”</a:t>
            </a:r>
            <a:endParaRPr lang="en-GB" sz="1400" b="1" i="1" dirty="0">
              <a:solidFill>
                <a:srgbClr val="C00000"/>
              </a:solidFill>
            </a:endParaRPr>
          </a:p>
        </p:txBody>
      </p:sp>
      <p:sp>
        <p:nvSpPr>
          <p:cNvPr id="21" name="Rounded Rectangle 20"/>
          <p:cNvSpPr/>
          <p:nvPr/>
        </p:nvSpPr>
        <p:spPr>
          <a:xfrm>
            <a:off x="70186" y="3052190"/>
            <a:ext cx="3946358" cy="1050579"/>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400" b="1" dirty="0" smtClean="0">
              <a:solidFill>
                <a:srgbClr val="FF0000"/>
              </a:solidFill>
            </a:endParaRPr>
          </a:p>
          <a:p>
            <a:endParaRPr lang="en-GB" sz="1400" b="1" dirty="0">
              <a:solidFill>
                <a:schemeClr val="tx1"/>
              </a:solidFill>
            </a:endParaRPr>
          </a:p>
          <a:p>
            <a:r>
              <a:rPr lang="en-GB" sz="1400" b="1" dirty="0" smtClean="0">
                <a:solidFill>
                  <a:schemeClr val="tx1"/>
                </a:solidFill>
              </a:rPr>
              <a:t>Writers purpose</a:t>
            </a:r>
          </a:p>
          <a:p>
            <a:r>
              <a:rPr lang="en-GB" sz="1400" dirty="0" smtClean="0">
                <a:solidFill>
                  <a:schemeClr val="tx1"/>
                </a:solidFill>
              </a:rPr>
              <a:t>Nature is powerful and uncontrollable. It has the power to harm or end life. Their confidence turns to fear as they are scared of something invisible.</a:t>
            </a:r>
            <a:endParaRPr lang="en-GB" sz="1400" b="1" dirty="0">
              <a:solidFill>
                <a:schemeClr val="tx1"/>
              </a:solidFill>
            </a:endParaRPr>
          </a:p>
          <a:p>
            <a:endParaRPr lang="en-GB" sz="1400" b="1" dirty="0" smtClean="0">
              <a:solidFill>
                <a:schemeClr val="tx1"/>
              </a:solidFill>
            </a:endParaRPr>
          </a:p>
          <a:p>
            <a:endParaRPr lang="en-GB" sz="1400" b="1" dirty="0">
              <a:solidFill>
                <a:schemeClr val="tx1"/>
              </a:solidFill>
            </a:endParaRPr>
          </a:p>
        </p:txBody>
      </p:sp>
      <p:pic>
        <p:nvPicPr>
          <p:cNvPr id="24" name="Picture 23"/>
          <p:cNvPicPr>
            <a:picLocks noChangeAspect="1"/>
          </p:cNvPicPr>
          <p:nvPr/>
        </p:nvPicPr>
        <p:blipFill>
          <a:blip r:embed="rId2"/>
          <a:stretch>
            <a:fillRect/>
          </a:stretch>
        </p:blipFill>
        <p:spPr>
          <a:xfrm>
            <a:off x="70186" y="4169309"/>
            <a:ext cx="1750353" cy="1311075"/>
          </a:xfrm>
          <a:prstGeom prst="rect">
            <a:avLst/>
          </a:prstGeom>
        </p:spPr>
      </p:pic>
      <p:pic>
        <p:nvPicPr>
          <p:cNvPr id="25" name="Picture 24"/>
          <p:cNvPicPr>
            <a:picLocks noChangeAspect="1"/>
          </p:cNvPicPr>
          <p:nvPr/>
        </p:nvPicPr>
        <p:blipFill>
          <a:blip r:embed="rId3"/>
          <a:stretch>
            <a:fillRect/>
          </a:stretch>
        </p:blipFill>
        <p:spPr>
          <a:xfrm>
            <a:off x="4103464" y="4169309"/>
            <a:ext cx="1887170" cy="1255826"/>
          </a:xfrm>
          <a:prstGeom prst="rect">
            <a:avLst/>
          </a:prstGeom>
        </p:spPr>
      </p:pic>
      <p:pic>
        <p:nvPicPr>
          <p:cNvPr id="26" name="Picture 25"/>
          <p:cNvPicPr>
            <a:picLocks noChangeAspect="1"/>
          </p:cNvPicPr>
          <p:nvPr/>
        </p:nvPicPr>
        <p:blipFill>
          <a:blip r:embed="rId4"/>
          <a:stretch>
            <a:fillRect/>
          </a:stretch>
        </p:blipFill>
        <p:spPr>
          <a:xfrm>
            <a:off x="8206300" y="4169309"/>
            <a:ext cx="1851008" cy="1231762"/>
          </a:xfrm>
          <a:prstGeom prst="rect">
            <a:avLst/>
          </a:prstGeom>
        </p:spPr>
      </p:pic>
      <p:sp>
        <p:nvSpPr>
          <p:cNvPr id="27" name="Rounded Rectangle 26"/>
          <p:cNvSpPr/>
          <p:nvPr/>
        </p:nvSpPr>
        <p:spPr>
          <a:xfrm>
            <a:off x="1860022" y="4173850"/>
            <a:ext cx="2133700" cy="1306534"/>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u="sng" dirty="0" smtClean="0">
                <a:solidFill>
                  <a:schemeClr val="tx1"/>
                </a:solidFill>
              </a:rPr>
              <a:t>Perspective:</a:t>
            </a:r>
          </a:p>
          <a:p>
            <a:r>
              <a:rPr lang="en-GB" sz="1400" b="1" dirty="0" smtClean="0">
                <a:solidFill>
                  <a:schemeClr val="tx1"/>
                </a:solidFill>
              </a:rPr>
              <a:t>1</a:t>
            </a:r>
            <a:r>
              <a:rPr lang="en-GB" sz="1400" b="1" baseline="30000" dirty="0" smtClean="0">
                <a:solidFill>
                  <a:schemeClr val="tx1"/>
                </a:solidFill>
              </a:rPr>
              <a:t>st</a:t>
            </a:r>
            <a:r>
              <a:rPr lang="en-GB" sz="1400" b="1" dirty="0" smtClean="0">
                <a:solidFill>
                  <a:schemeClr val="tx1"/>
                </a:solidFill>
              </a:rPr>
              <a:t>  person</a:t>
            </a:r>
          </a:p>
          <a:p>
            <a:r>
              <a:rPr lang="en-GB" sz="1400" dirty="0" smtClean="0">
                <a:solidFill>
                  <a:schemeClr val="tx1"/>
                </a:solidFill>
              </a:rPr>
              <a:t>“</a:t>
            </a:r>
            <a:r>
              <a:rPr lang="en-GB" sz="1400" b="1" dirty="0" smtClean="0">
                <a:solidFill>
                  <a:schemeClr val="tx1"/>
                </a:solidFill>
              </a:rPr>
              <a:t>we</a:t>
            </a:r>
            <a:r>
              <a:rPr lang="en-GB" sz="1400" dirty="0" smtClean="0">
                <a:solidFill>
                  <a:schemeClr val="tx1"/>
                </a:solidFill>
              </a:rPr>
              <a:t>” and “</a:t>
            </a:r>
            <a:r>
              <a:rPr lang="en-GB" sz="1400" b="1" dirty="0" smtClean="0">
                <a:solidFill>
                  <a:schemeClr val="tx1"/>
                </a:solidFill>
              </a:rPr>
              <a:t>us</a:t>
            </a:r>
            <a:r>
              <a:rPr lang="en-GB" sz="1400" dirty="0" smtClean="0">
                <a:solidFill>
                  <a:schemeClr val="tx1"/>
                </a:solidFill>
              </a:rPr>
              <a:t>”  implies a collective experience. </a:t>
            </a:r>
          </a:p>
          <a:p>
            <a:pPr algn="ctr"/>
            <a:endParaRPr lang="en-GB" sz="1600" dirty="0"/>
          </a:p>
        </p:txBody>
      </p:sp>
      <p:sp>
        <p:nvSpPr>
          <p:cNvPr id="31" name="Rounded Rectangle 30"/>
          <p:cNvSpPr/>
          <p:nvPr/>
        </p:nvSpPr>
        <p:spPr>
          <a:xfrm>
            <a:off x="48128" y="5507847"/>
            <a:ext cx="1963153" cy="1306534"/>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u="sng" dirty="0" smtClean="0">
                <a:solidFill>
                  <a:schemeClr val="tx1"/>
                </a:solidFill>
              </a:rPr>
              <a:t>Form and Structure</a:t>
            </a:r>
          </a:p>
          <a:p>
            <a:pPr algn="ctr"/>
            <a:r>
              <a:rPr lang="en-GB" sz="1400" dirty="0" smtClean="0">
                <a:solidFill>
                  <a:schemeClr val="tx1"/>
                </a:solidFill>
              </a:rPr>
              <a:t>Written in blank verse.</a:t>
            </a:r>
          </a:p>
          <a:p>
            <a:pPr algn="ctr"/>
            <a:r>
              <a:rPr lang="en-GB" sz="1400" dirty="0" smtClean="0">
                <a:solidFill>
                  <a:schemeClr val="tx1"/>
                </a:solidFill>
              </a:rPr>
              <a:t>1 stanza – compact and sturdy like the houses.</a:t>
            </a:r>
            <a:endParaRPr lang="en-GB" sz="1600" dirty="0" smtClean="0">
              <a:solidFill>
                <a:schemeClr val="tx1"/>
              </a:solidFill>
            </a:endParaRPr>
          </a:p>
        </p:txBody>
      </p:sp>
      <p:sp>
        <p:nvSpPr>
          <p:cNvPr id="32" name="Rounded Rectangle 31"/>
          <p:cNvSpPr/>
          <p:nvPr/>
        </p:nvSpPr>
        <p:spPr>
          <a:xfrm>
            <a:off x="2043363" y="5515925"/>
            <a:ext cx="1963153" cy="1306534"/>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smtClean="0">
              <a:solidFill>
                <a:schemeClr val="tx1"/>
              </a:solidFill>
            </a:endParaRPr>
          </a:p>
          <a:p>
            <a:pPr algn="ctr"/>
            <a:endParaRPr lang="en-GB" sz="1600" dirty="0">
              <a:solidFill>
                <a:schemeClr val="tx1"/>
              </a:solidFill>
            </a:endParaRPr>
          </a:p>
          <a:p>
            <a:pPr algn="ctr"/>
            <a:r>
              <a:rPr lang="en-GB" sz="1600" b="1" dirty="0" smtClean="0">
                <a:solidFill>
                  <a:schemeClr val="tx1"/>
                </a:solidFill>
              </a:rPr>
              <a:t>Compare with…</a:t>
            </a:r>
          </a:p>
          <a:p>
            <a:pPr algn="ctr"/>
            <a:r>
              <a:rPr lang="en-GB" sz="1600" dirty="0" smtClean="0">
                <a:solidFill>
                  <a:schemeClr val="tx1"/>
                </a:solidFill>
              </a:rPr>
              <a:t>Exposure</a:t>
            </a:r>
          </a:p>
          <a:p>
            <a:pPr algn="ctr"/>
            <a:r>
              <a:rPr lang="en-GB" sz="1600" dirty="0" err="1" smtClean="0">
                <a:solidFill>
                  <a:schemeClr val="tx1"/>
                </a:solidFill>
              </a:rPr>
              <a:t>Ozymandias</a:t>
            </a:r>
            <a:endParaRPr lang="en-GB" sz="1600" dirty="0" smtClean="0">
              <a:solidFill>
                <a:schemeClr val="tx1"/>
              </a:solidFill>
            </a:endParaRPr>
          </a:p>
          <a:p>
            <a:pPr algn="ctr"/>
            <a:endParaRPr lang="en-GB" sz="1600" dirty="0" smtClean="0">
              <a:solidFill>
                <a:schemeClr val="tx1"/>
              </a:solidFill>
            </a:endParaRPr>
          </a:p>
          <a:p>
            <a:pPr algn="ctr"/>
            <a:endParaRPr lang="en-GB" sz="1600" dirty="0"/>
          </a:p>
        </p:txBody>
      </p:sp>
      <p:sp>
        <p:nvSpPr>
          <p:cNvPr id="33" name="Rounded Rectangle 32"/>
          <p:cNvSpPr/>
          <p:nvPr/>
        </p:nvSpPr>
        <p:spPr>
          <a:xfrm>
            <a:off x="6027424" y="4143955"/>
            <a:ext cx="2031994" cy="1306534"/>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u="sng" dirty="0" smtClean="0">
                <a:solidFill>
                  <a:schemeClr val="tx1"/>
                </a:solidFill>
              </a:rPr>
              <a:t>Perspective:</a:t>
            </a:r>
          </a:p>
          <a:p>
            <a:r>
              <a:rPr lang="en-GB" sz="1400" b="1" dirty="0" smtClean="0">
                <a:solidFill>
                  <a:schemeClr val="tx1"/>
                </a:solidFill>
              </a:rPr>
              <a:t>1</a:t>
            </a:r>
            <a:r>
              <a:rPr lang="en-GB" sz="1400" b="1" baseline="30000" dirty="0" smtClean="0">
                <a:solidFill>
                  <a:schemeClr val="tx1"/>
                </a:solidFill>
              </a:rPr>
              <a:t>st</a:t>
            </a:r>
            <a:r>
              <a:rPr lang="en-GB" sz="1400" b="1" dirty="0" smtClean="0">
                <a:solidFill>
                  <a:schemeClr val="tx1"/>
                </a:solidFill>
              </a:rPr>
              <a:t> person </a:t>
            </a:r>
          </a:p>
          <a:p>
            <a:r>
              <a:rPr lang="en-GB" sz="1400" dirty="0" smtClean="0">
                <a:solidFill>
                  <a:schemeClr val="tx1"/>
                </a:solidFill>
              </a:rPr>
              <a:t>She shares her memories of her home.</a:t>
            </a:r>
          </a:p>
        </p:txBody>
      </p:sp>
      <p:sp>
        <p:nvSpPr>
          <p:cNvPr id="34" name="Rounded Rectangle 33"/>
          <p:cNvSpPr/>
          <p:nvPr/>
        </p:nvSpPr>
        <p:spPr>
          <a:xfrm>
            <a:off x="10105434" y="4154697"/>
            <a:ext cx="2031994" cy="1306534"/>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u="sng" dirty="0" smtClean="0">
                <a:solidFill>
                  <a:schemeClr val="tx1"/>
                </a:solidFill>
              </a:rPr>
              <a:t>Perspective:</a:t>
            </a:r>
          </a:p>
          <a:p>
            <a:r>
              <a:rPr lang="en-GB" sz="1400" baseline="30000" dirty="0" smtClean="0">
                <a:solidFill>
                  <a:schemeClr val="tx1"/>
                </a:solidFill>
              </a:rPr>
              <a:t>3rd</a:t>
            </a:r>
            <a:r>
              <a:rPr lang="en-GB" sz="1400" dirty="0" smtClean="0">
                <a:solidFill>
                  <a:schemeClr val="tx1"/>
                </a:solidFill>
              </a:rPr>
              <a:t> Person – narrating the daughters thoughts and feelings. </a:t>
            </a:r>
          </a:p>
        </p:txBody>
      </p:sp>
      <p:sp>
        <p:nvSpPr>
          <p:cNvPr id="35" name="Rounded Rectangle 34"/>
          <p:cNvSpPr/>
          <p:nvPr/>
        </p:nvSpPr>
        <p:spPr>
          <a:xfrm>
            <a:off x="4124828" y="5500977"/>
            <a:ext cx="1963153" cy="1306534"/>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u="sng" dirty="0" smtClean="0">
                <a:solidFill>
                  <a:schemeClr val="tx1"/>
                </a:solidFill>
              </a:rPr>
              <a:t>Form and Structure</a:t>
            </a:r>
          </a:p>
          <a:p>
            <a:pPr algn="ctr"/>
            <a:r>
              <a:rPr lang="en-GB" sz="1400" dirty="0" smtClean="0">
                <a:solidFill>
                  <a:schemeClr val="tx1"/>
                </a:solidFill>
              </a:rPr>
              <a:t>The first line is written like a story – anecdotal. </a:t>
            </a:r>
          </a:p>
          <a:p>
            <a:pPr algn="ctr"/>
            <a:r>
              <a:rPr lang="en-GB" sz="1400" dirty="0" smtClean="0">
                <a:solidFill>
                  <a:schemeClr val="tx1"/>
                </a:solidFill>
              </a:rPr>
              <a:t>Each stanza ends with ‘sunlight’ </a:t>
            </a:r>
            <a:endParaRPr lang="en-GB" sz="1600" dirty="0" smtClean="0">
              <a:solidFill>
                <a:schemeClr val="tx1"/>
              </a:solidFill>
            </a:endParaRPr>
          </a:p>
        </p:txBody>
      </p:sp>
      <p:sp>
        <p:nvSpPr>
          <p:cNvPr id="37" name="Rounded Rectangle 36"/>
          <p:cNvSpPr/>
          <p:nvPr/>
        </p:nvSpPr>
        <p:spPr>
          <a:xfrm>
            <a:off x="6120064" y="5500977"/>
            <a:ext cx="1963153" cy="1306534"/>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solidFill>
                  <a:schemeClr val="tx1"/>
                </a:solidFill>
              </a:rPr>
              <a:t>Compare with…</a:t>
            </a:r>
            <a:endParaRPr lang="en-GB" sz="1600" b="1" dirty="0">
              <a:solidFill>
                <a:schemeClr val="tx1"/>
              </a:solidFill>
            </a:endParaRPr>
          </a:p>
          <a:p>
            <a:pPr algn="ctr"/>
            <a:r>
              <a:rPr lang="en-GB" sz="1400" dirty="0" err="1" smtClean="0">
                <a:solidFill>
                  <a:schemeClr val="tx1"/>
                </a:solidFill>
              </a:rPr>
              <a:t>Kamizaze</a:t>
            </a:r>
            <a:endParaRPr lang="en-GB" sz="1400" dirty="0" smtClean="0">
              <a:solidFill>
                <a:schemeClr val="tx1"/>
              </a:solidFill>
            </a:endParaRPr>
          </a:p>
          <a:p>
            <a:pPr algn="ctr"/>
            <a:r>
              <a:rPr lang="en-GB" sz="1400" dirty="0" smtClean="0">
                <a:solidFill>
                  <a:schemeClr val="tx1"/>
                </a:solidFill>
              </a:rPr>
              <a:t>Tissue</a:t>
            </a:r>
          </a:p>
          <a:p>
            <a:pPr algn="ctr"/>
            <a:r>
              <a:rPr lang="en-GB" sz="1400" dirty="0" smtClean="0">
                <a:solidFill>
                  <a:schemeClr val="tx1"/>
                </a:solidFill>
              </a:rPr>
              <a:t>Checking out me History</a:t>
            </a:r>
            <a:endParaRPr lang="en-GB" sz="1600" dirty="0" smtClean="0">
              <a:solidFill>
                <a:schemeClr val="tx1"/>
              </a:solidFill>
            </a:endParaRPr>
          </a:p>
        </p:txBody>
      </p:sp>
      <p:sp>
        <p:nvSpPr>
          <p:cNvPr id="38" name="Rounded Rectangle 37"/>
          <p:cNvSpPr/>
          <p:nvPr/>
        </p:nvSpPr>
        <p:spPr>
          <a:xfrm>
            <a:off x="8177460" y="5480279"/>
            <a:ext cx="1963153" cy="1306534"/>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u="sng" dirty="0" smtClean="0">
                <a:solidFill>
                  <a:schemeClr val="tx1"/>
                </a:solidFill>
              </a:rPr>
              <a:t>Form and Structure</a:t>
            </a:r>
          </a:p>
          <a:p>
            <a:pPr algn="ctr"/>
            <a:r>
              <a:rPr lang="en-GB" sz="1400" dirty="0" smtClean="0">
                <a:solidFill>
                  <a:schemeClr val="tx1"/>
                </a:solidFill>
              </a:rPr>
              <a:t>The pilot is not the speaker to show that he has been cut off from society</a:t>
            </a:r>
            <a:r>
              <a:rPr lang="en-GB" sz="1600" dirty="0" smtClean="0">
                <a:solidFill>
                  <a:schemeClr val="tx1"/>
                </a:solidFill>
              </a:rPr>
              <a:t>. </a:t>
            </a:r>
          </a:p>
          <a:p>
            <a:pPr algn="ctr"/>
            <a:endParaRPr lang="en-GB" sz="1600" dirty="0"/>
          </a:p>
        </p:txBody>
      </p:sp>
      <p:sp>
        <p:nvSpPr>
          <p:cNvPr id="39" name="Rounded Rectangle 38"/>
          <p:cNvSpPr/>
          <p:nvPr/>
        </p:nvSpPr>
        <p:spPr>
          <a:xfrm>
            <a:off x="10188743" y="5500977"/>
            <a:ext cx="1963153" cy="1306534"/>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solidFill>
                  <a:schemeClr val="tx1"/>
                </a:solidFill>
              </a:rPr>
              <a:t>Compare with…</a:t>
            </a:r>
          </a:p>
          <a:p>
            <a:pPr algn="ctr"/>
            <a:r>
              <a:rPr lang="en-GB" sz="1600" dirty="0" smtClean="0">
                <a:solidFill>
                  <a:schemeClr val="tx1"/>
                </a:solidFill>
              </a:rPr>
              <a:t>Remains </a:t>
            </a:r>
          </a:p>
          <a:p>
            <a:pPr algn="ctr"/>
            <a:r>
              <a:rPr lang="en-GB" sz="1600" dirty="0" smtClean="0">
                <a:solidFill>
                  <a:schemeClr val="tx1"/>
                </a:solidFill>
              </a:rPr>
              <a:t>Poppies </a:t>
            </a:r>
          </a:p>
          <a:p>
            <a:pPr algn="ctr"/>
            <a:r>
              <a:rPr lang="en-GB" sz="1600" dirty="0" smtClean="0">
                <a:solidFill>
                  <a:schemeClr val="tx1"/>
                </a:solidFill>
              </a:rPr>
              <a:t>The </a:t>
            </a:r>
            <a:r>
              <a:rPr lang="en-GB" sz="1600" dirty="0" err="1" smtClean="0">
                <a:solidFill>
                  <a:schemeClr val="tx1"/>
                </a:solidFill>
              </a:rPr>
              <a:t>Emigree</a:t>
            </a:r>
            <a:endParaRPr lang="en-GB" sz="1600" dirty="0" smtClean="0">
              <a:solidFill>
                <a:schemeClr val="tx1"/>
              </a:solidFill>
            </a:endParaRPr>
          </a:p>
        </p:txBody>
      </p:sp>
      <p:sp>
        <p:nvSpPr>
          <p:cNvPr id="36" name="Rounded Rectangular Callout 35"/>
          <p:cNvSpPr/>
          <p:nvPr/>
        </p:nvSpPr>
        <p:spPr>
          <a:xfrm>
            <a:off x="1412276" y="1758887"/>
            <a:ext cx="1263032" cy="1191126"/>
          </a:xfrm>
          <a:prstGeom prst="wedgeRoundRectCallout">
            <a:avLst>
              <a:gd name="adj1" fmla="val -37483"/>
              <a:gd name="adj2" fmla="val 66540"/>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smtClean="0">
                <a:solidFill>
                  <a:srgbClr val="C00000"/>
                </a:solidFill>
              </a:rPr>
              <a:t>“Spits like a tame cat Turned savage”</a:t>
            </a:r>
            <a:r>
              <a:rPr lang="en-GB" sz="1600" dirty="0" smtClean="0">
                <a:solidFill>
                  <a:srgbClr val="C00000"/>
                </a:solidFill>
              </a:rPr>
              <a:t>”</a:t>
            </a:r>
            <a:endParaRPr lang="en-GB" sz="1600" dirty="0">
              <a:solidFill>
                <a:srgbClr val="C00000"/>
              </a:solidFill>
            </a:endParaRPr>
          </a:p>
        </p:txBody>
      </p:sp>
      <p:sp>
        <p:nvSpPr>
          <p:cNvPr id="40" name="Rounded Rectangular Callout 39"/>
          <p:cNvSpPr/>
          <p:nvPr/>
        </p:nvSpPr>
        <p:spPr>
          <a:xfrm>
            <a:off x="2739475" y="1758887"/>
            <a:ext cx="1263032" cy="1191126"/>
          </a:xfrm>
          <a:prstGeom prst="wedgeRoundRectCallout">
            <a:avLst>
              <a:gd name="adj1" fmla="val -37483"/>
              <a:gd name="adj2" fmla="val 66540"/>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i="1" dirty="0" smtClean="0">
                <a:solidFill>
                  <a:srgbClr val="C00000"/>
                </a:solidFill>
              </a:rPr>
              <a:t>“It is a huge nothing that we fear”</a:t>
            </a:r>
            <a:endParaRPr lang="en-GB" sz="1600" b="1" i="1" dirty="0">
              <a:solidFill>
                <a:srgbClr val="C00000"/>
              </a:solidFill>
            </a:endParaRPr>
          </a:p>
        </p:txBody>
      </p:sp>
      <p:sp>
        <p:nvSpPr>
          <p:cNvPr id="42" name="Rounded Rectangle 41"/>
          <p:cNvSpPr/>
          <p:nvPr/>
        </p:nvSpPr>
        <p:spPr>
          <a:xfrm>
            <a:off x="4117809" y="3022116"/>
            <a:ext cx="3946358" cy="1080653"/>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400" b="1" dirty="0" smtClean="0">
              <a:solidFill>
                <a:schemeClr val="tx1"/>
              </a:solidFill>
            </a:endParaRPr>
          </a:p>
          <a:p>
            <a:endParaRPr lang="en-GB" sz="1400" b="1" dirty="0">
              <a:solidFill>
                <a:schemeClr val="tx1"/>
              </a:solidFill>
            </a:endParaRPr>
          </a:p>
          <a:p>
            <a:r>
              <a:rPr lang="en-GB" sz="1400" b="1" dirty="0" smtClean="0">
                <a:solidFill>
                  <a:schemeClr val="tx1"/>
                </a:solidFill>
              </a:rPr>
              <a:t>Writers purpose</a:t>
            </a:r>
          </a:p>
          <a:p>
            <a:r>
              <a:rPr lang="en-GB" sz="1400" dirty="0" smtClean="0">
                <a:solidFill>
                  <a:schemeClr val="tx1"/>
                </a:solidFill>
              </a:rPr>
              <a:t>The speaker’s views of her home city remain positive no matter what she hears about it. She chooses to ignore the negative things and hold on to only positive thoughts. </a:t>
            </a:r>
            <a:endParaRPr lang="en-GB" sz="1400" b="1" dirty="0">
              <a:solidFill>
                <a:schemeClr val="tx1"/>
              </a:solidFill>
            </a:endParaRPr>
          </a:p>
          <a:p>
            <a:endParaRPr lang="en-GB" sz="1400" b="1" dirty="0" smtClean="0">
              <a:solidFill>
                <a:schemeClr val="tx1"/>
              </a:solidFill>
            </a:endParaRPr>
          </a:p>
          <a:p>
            <a:endParaRPr lang="en-GB" sz="1400" b="1" dirty="0">
              <a:solidFill>
                <a:schemeClr val="tx1"/>
              </a:solidFill>
            </a:endParaRPr>
          </a:p>
        </p:txBody>
      </p:sp>
      <p:sp>
        <p:nvSpPr>
          <p:cNvPr id="44" name="Rounded Rectangular Callout 43"/>
          <p:cNvSpPr/>
          <p:nvPr/>
        </p:nvSpPr>
        <p:spPr>
          <a:xfrm>
            <a:off x="4118082" y="1727449"/>
            <a:ext cx="1263032" cy="1191126"/>
          </a:xfrm>
          <a:prstGeom prst="wedgeRoundRectCallout">
            <a:avLst>
              <a:gd name="adj1" fmla="val -44297"/>
              <a:gd name="adj2" fmla="val 62927"/>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i="1" dirty="0" smtClean="0">
                <a:solidFill>
                  <a:srgbClr val="C00000"/>
                </a:solidFill>
              </a:rPr>
              <a:t>“There once was a country I left it as a child”</a:t>
            </a:r>
            <a:endParaRPr lang="en-GB" sz="1600" b="1" i="1" dirty="0">
              <a:solidFill>
                <a:srgbClr val="C00000"/>
              </a:solidFill>
            </a:endParaRPr>
          </a:p>
        </p:txBody>
      </p:sp>
      <p:sp>
        <p:nvSpPr>
          <p:cNvPr id="45" name="Rounded Rectangular Callout 44"/>
          <p:cNvSpPr/>
          <p:nvPr/>
        </p:nvSpPr>
        <p:spPr>
          <a:xfrm>
            <a:off x="5433203" y="1727449"/>
            <a:ext cx="1263032" cy="1191126"/>
          </a:xfrm>
          <a:prstGeom prst="wedgeRoundRectCallout">
            <a:avLst>
              <a:gd name="adj1" fmla="val -37483"/>
              <a:gd name="adj2" fmla="val 66540"/>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i="1" dirty="0" smtClean="0">
                <a:solidFill>
                  <a:srgbClr val="C00000"/>
                </a:solidFill>
              </a:rPr>
              <a:t>“I am branded by an impression of sunlight</a:t>
            </a:r>
            <a:r>
              <a:rPr lang="en-GB" sz="1400" b="1" i="1" dirty="0" smtClean="0">
                <a:solidFill>
                  <a:srgbClr val="FF0000"/>
                </a:solidFill>
              </a:rPr>
              <a:t>”</a:t>
            </a:r>
            <a:endParaRPr lang="en-GB" sz="1400" b="1" i="1" dirty="0">
              <a:solidFill>
                <a:srgbClr val="FF0000"/>
              </a:solidFill>
            </a:endParaRPr>
          </a:p>
        </p:txBody>
      </p:sp>
      <p:sp>
        <p:nvSpPr>
          <p:cNvPr id="46" name="Rounded Rectangular Callout 45"/>
          <p:cNvSpPr/>
          <p:nvPr/>
        </p:nvSpPr>
        <p:spPr>
          <a:xfrm>
            <a:off x="6782083" y="1743116"/>
            <a:ext cx="1263032" cy="1191126"/>
          </a:xfrm>
          <a:prstGeom prst="wedgeRoundRectCallout">
            <a:avLst>
              <a:gd name="adj1" fmla="val -37483"/>
              <a:gd name="adj2" fmla="val 66540"/>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i="1" dirty="0" smtClean="0">
                <a:solidFill>
                  <a:srgbClr val="C00000"/>
                </a:solidFill>
              </a:rPr>
              <a:t>“my city comes to me in its own white plane”</a:t>
            </a:r>
            <a:endParaRPr lang="en-GB" sz="1600" b="1" i="1" dirty="0">
              <a:solidFill>
                <a:srgbClr val="C00000"/>
              </a:solidFill>
            </a:endParaRPr>
          </a:p>
        </p:txBody>
      </p:sp>
      <p:sp>
        <p:nvSpPr>
          <p:cNvPr id="41" name="Rounded Rectangle 40"/>
          <p:cNvSpPr/>
          <p:nvPr/>
        </p:nvSpPr>
        <p:spPr>
          <a:xfrm>
            <a:off x="8193506" y="2988934"/>
            <a:ext cx="3946358" cy="1297229"/>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400" b="1" dirty="0" smtClean="0">
              <a:solidFill>
                <a:schemeClr val="tx1"/>
              </a:solidFill>
            </a:endParaRPr>
          </a:p>
          <a:p>
            <a:endParaRPr lang="en-GB" sz="1400" b="1" dirty="0">
              <a:solidFill>
                <a:schemeClr val="tx1"/>
              </a:solidFill>
            </a:endParaRPr>
          </a:p>
          <a:p>
            <a:r>
              <a:rPr lang="en-GB" sz="1400" b="1" dirty="0" smtClean="0">
                <a:solidFill>
                  <a:schemeClr val="tx1"/>
                </a:solidFill>
              </a:rPr>
              <a:t>Writers purpose</a:t>
            </a:r>
          </a:p>
          <a:p>
            <a:r>
              <a:rPr lang="en-GB" sz="1400" dirty="0" smtClean="0">
                <a:solidFill>
                  <a:schemeClr val="tx1"/>
                </a:solidFill>
              </a:rPr>
              <a:t>The speaker shows us that pilot’s wife is ashamed of her husband and he wonders if it was better to go through with it and die a hero with a family who loved him. The daughter and the pilot feel regret.</a:t>
            </a:r>
            <a:endParaRPr lang="en-GB" sz="1400" dirty="0">
              <a:solidFill>
                <a:schemeClr val="tx1"/>
              </a:solidFill>
            </a:endParaRPr>
          </a:p>
          <a:p>
            <a:endParaRPr lang="en-GB" sz="1400" b="1" dirty="0" smtClean="0">
              <a:solidFill>
                <a:schemeClr val="tx1"/>
              </a:solidFill>
            </a:endParaRPr>
          </a:p>
          <a:p>
            <a:endParaRPr lang="en-GB" sz="1400" b="1" dirty="0">
              <a:solidFill>
                <a:schemeClr val="tx1"/>
              </a:solidFill>
            </a:endParaRPr>
          </a:p>
        </p:txBody>
      </p:sp>
      <p:sp>
        <p:nvSpPr>
          <p:cNvPr id="43" name="Rounded Rectangular Callout 42"/>
          <p:cNvSpPr/>
          <p:nvPr/>
        </p:nvSpPr>
        <p:spPr>
          <a:xfrm>
            <a:off x="9501688" y="1735467"/>
            <a:ext cx="1234184" cy="1191126"/>
          </a:xfrm>
          <a:prstGeom prst="wedgeRoundRectCallout">
            <a:avLst>
              <a:gd name="adj1" fmla="val -37483"/>
              <a:gd name="adj2" fmla="val 66540"/>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i="1" dirty="0" smtClean="0">
                <a:solidFill>
                  <a:srgbClr val="C00000"/>
                </a:solidFill>
              </a:rPr>
              <a:t>“the little fishing boats strung out like bunting”</a:t>
            </a:r>
            <a:endParaRPr lang="en-GB" sz="1400" b="1" i="1" dirty="0">
              <a:solidFill>
                <a:srgbClr val="C00000"/>
              </a:solidFill>
            </a:endParaRPr>
          </a:p>
        </p:txBody>
      </p:sp>
      <p:sp>
        <p:nvSpPr>
          <p:cNvPr id="49" name="Rounded Rectangular Callout 48"/>
          <p:cNvSpPr/>
          <p:nvPr/>
        </p:nvSpPr>
        <p:spPr>
          <a:xfrm>
            <a:off x="10839919" y="1693346"/>
            <a:ext cx="1304959" cy="1337508"/>
          </a:xfrm>
          <a:prstGeom prst="wedgeRoundRectCallout">
            <a:avLst>
              <a:gd name="adj1" fmla="val -41605"/>
              <a:gd name="adj2" fmla="val 61714"/>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i="1" dirty="0" smtClean="0">
                <a:solidFill>
                  <a:srgbClr val="C00000"/>
                </a:solidFill>
              </a:rPr>
              <a:t>“and sometimes, she said, he must have wondered which had been the better way to die”</a:t>
            </a:r>
            <a:endParaRPr lang="en-GB" sz="1200" b="1" i="1" dirty="0">
              <a:solidFill>
                <a:srgbClr val="C00000"/>
              </a:solidFill>
            </a:endParaRPr>
          </a:p>
        </p:txBody>
      </p:sp>
    </p:spTree>
    <p:extLst>
      <p:ext uri="{BB962C8B-B14F-4D97-AF65-F5344CB8AC3E}">
        <p14:creationId xmlns:p14="http://schemas.microsoft.com/office/powerpoint/2010/main" val="658654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78100" y="-504"/>
            <a:ext cx="4066674"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8133348" y="0"/>
            <a:ext cx="4066674"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71706" y="0"/>
            <a:ext cx="3921775" cy="369332"/>
          </a:xfrm>
          <a:prstGeom prst="rect">
            <a:avLst/>
          </a:prstGeom>
          <a:noFill/>
        </p:spPr>
        <p:txBody>
          <a:bodyPr wrap="square" rtlCol="0">
            <a:spAutoFit/>
          </a:bodyPr>
          <a:lstStyle/>
          <a:p>
            <a:pPr algn="ctr"/>
            <a:r>
              <a:rPr lang="en-GB" b="1" dirty="0" smtClean="0"/>
              <a:t>Remains  - </a:t>
            </a:r>
            <a:r>
              <a:rPr lang="en-GB" i="1" dirty="0" smtClean="0"/>
              <a:t>Simon Armitage</a:t>
            </a:r>
            <a:endParaRPr lang="en-GB" i="1" dirty="0"/>
          </a:p>
        </p:txBody>
      </p:sp>
      <p:sp>
        <p:nvSpPr>
          <p:cNvPr id="6" name="TextBox 5"/>
          <p:cNvSpPr txBox="1"/>
          <p:nvPr/>
        </p:nvSpPr>
        <p:spPr>
          <a:xfrm>
            <a:off x="8225896" y="-32266"/>
            <a:ext cx="3911960" cy="369332"/>
          </a:xfrm>
          <a:prstGeom prst="rect">
            <a:avLst/>
          </a:prstGeom>
          <a:noFill/>
        </p:spPr>
        <p:txBody>
          <a:bodyPr wrap="square" rtlCol="0">
            <a:spAutoFit/>
          </a:bodyPr>
          <a:lstStyle/>
          <a:p>
            <a:pPr algn="ctr"/>
            <a:r>
              <a:rPr lang="en-GB" b="1" dirty="0" smtClean="0"/>
              <a:t>London</a:t>
            </a:r>
            <a:r>
              <a:rPr lang="en-GB" dirty="0" smtClean="0"/>
              <a:t> – </a:t>
            </a:r>
            <a:r>
              <a:rPr lang="en-GB" i="1" dirty="0" smtClean="0"/>
              <a:t>William Blake</a:t>
            </a:r>
            <a:endParaRPr lang="en-GB" i="1" dirty="0"/>
          </a:p>
        </p:txBody>
      </p:sp>
      <p:sp>
        <p:nvSpPr>
          <p:cNvPr id="9" name="TextBox 8"/>
          <p:cNvSpPr txBox="1"/>
          <p:nvPr/>
        </p:nvSpPr>
        <p:spPr>
          <a:xfrm>
            <a:off x="4136159" y="-32266"/>
            <a:ext cx="3947059" cy="369332"/>
          </a:xfrm>
          <a:prstGeom prst="rect">
            <a:avLst/>
          </a:prstGeom>
          <a:noFill/>
        </p:spPr>
        <p:txBody>
          <a:bodyPr wrap="square" rtlCol="0">
            <a:spAutoFit/>
          </a:bodyPr>
          <a:lstStyle/>
          <a:p>
            <a:pPr algn="ctr"/>
            <a:r>
              <a:rPr lang="en-GB" b="1" dirty="0" err="1" smtClean="0"/>
              <a:t>Ozymandias</a:t>
            </a:r>
            <a:r>
              <a:rPr lang="en-GB" b="1" dirty="0" smtClean="0"/>
              <a:t> – </a:t>
            </a:r>
            <a:r>
              <a:rPr lang="en-GB" i="1" dirty="0" smtClean="0"/>
              <a:t>Percy Bysshe Shelley </a:t>
            </a:r>
            <a:endParaRPr lang="en-GB" i="1" dirty="0"/>
          </a:p>
        </p:txBody>
      </p:sp>
      <p:sp>
        <p:nvSpPr>
          <p:cNvPr id="10" name="Rounded Rectangle 9"/>
          <p:cNvSpPr/>
          <p:nvPr/>
        </p:nvSpPr>
        <p:spPr>
          <a:xfrm>
            <a:off x="48127" y="337066"/>
            <a:ext cx="3946358" cy="1511074"/>
          </a:xfrm>
          <a:prstGeom prst="roundRect">
            <a:avLst/>
          </a:prstGeom>
          <a:solidFill>
            <a:srgbClr val="F1E5E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dirty="0" smtClean="0">
                <a:solidFill>
                  <a:schemeClr val="tx1"/>
                </a:solidFill>
              </a:rPr>
              <a:t>Who: </a:t>
            </a:r>
            <a:r>
              <a:rPr lang="en-GB" sz="1400" dirty="0" smtClean="0">
                <a:solidFill>
                  <a:schemeClr val="tx1"/>
                </a:solidFill>
              </a:rPr>
              <a:t>A soldier who has come home from war remembering a raid where a group of soldier shoot a man.  </a:t>
            </a:r>
            <a:endParaRPr lang="en-GB" sz="1400" b="1" dirty="0" smtClean="0">
              <a:solidFill>
                <a:schemeClr val="tx1"/>
              </a:solidFill>
            </a:endParaRPr>
          </a:p>
          <a:p>
            <a:r>
              <a:rPr lang="en-GB" sz="1400" b="1" dirty="0" smtClean="0">
                <a:solidFill>
                  <a:schemeClr val="tx1"/>
                </a:solidFill>
              </a:rPr>
              <a:t>What: </a:t>
            </a:r>
            <a:r>
              <a:rPr lang="en-GB" sz="1400" dirty="0" smtClean="0">
                <a:solidFill>
                  <a:schemeClr val="tx1"/>
                </a:solidFill>
              </a:rPr>
              <a:t>He is experiencing PTSD due to the impact war had on him</a:t>
            </a:r>
          </a:p>
          <a:p>
            <a:r>
              <a:rPr lang="en-GB" sz="1400" b="1" dirty="0" smtClean="0">
                <a:solidFill>
                  <a:schemeClr val="tx1"/>
                </a:solidFill>
              </a:rPr>
              <a:t>Where: </a:t>
            </a:r>
            <a:r>
              <a:rPr lang="en-GB" sz="1400" dirty="0" smtClean="0">
                <a:solidFill>
                  <a:schemeClr val="tx1"/>
                </a:solidFill>
              </a:rPr>
              <a:t>Much of the poem is his memories of his time at war. </a:t>
            </a:r>
            <a:endParaRPr lang="en-GB" sz="1400" dirty="0">
              <a:solidFill>
                <a:schemeClr val="tx1"/>
              </a:solidFill>
            </a:endParaRPr>
          </a:p>
        </p:txBody>
      </p:sp>
      <p:sp>
        <p:nvSpPr>
          <p:cNvPr id="11" name="Rounded Rectangle 10"/>
          <p:cNvSpPr/>
          <p:nvPr/>
        </p:nvSpPr>
        <p:spPr>
          <a:xfrm>
            <a:off x="4126832" y="337065"/>
            <a:ext cx="3946358" cy="1263315"/>
          </a:xfrm>
          <a:prstGeom prst="roundRect">
            <a:avLst/>
          </a:prstGeom>
          <a:solidFill>
            <a:srgbClr val="C6EDE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dirty="0" smtClean="0">
                <a:solidFill>
                  <a:schemeClr val="tx1"/>
                </a:solidFill>
              </a:rPr>
              <a:t>Who</a:t>
            </a:r>
            <a:r>
              <a:rPr lang="en-GB" sz="1400" dirty="0" smtClean="0">
                <a:solidFill>
                  <a:schemeClr val="tx1"/>
                </a:solidFill>
              </a:rPr>
              <a:t>: A traveller who tells the story of a statue that he found standing in the dessert.</a:t>
            </a:r>
          </a:p>
          <a:p>
            <a:r>
              <a:rPr lang="en-GB" sz="1400" b="1" dirty="0" smtClean="0">
                <a:solidFill>
                  <a:schemeClr val="tx1"/>
                </a:solidFill>
              </a:rPr>
              <a:t>What: </a:t>
            </a:r>
            <a:r>
              <a:rPr lang="en-GB" sz="1400" dirty="0" smtClean="0">
                <a:solidFill>
                  <a:schemeClr val="tx1"/>
                </a:solidFill>
              </a:rPr>
              <a:t>The statue is of a king that ruled a past civilisation. He was proud of his work but also arrogant. </a:t>
            </a:r>
          </a:p>
          <a:p>
            <a:r>
              <a:rPr lang="en-GB" sz="1400" b="1" dirty="0" smtClean="0">
                <a:solidFill>
                  <a:schemeClr val="tx1"/>
                </a:solidFill>
              </a:rPr>
              <a:t>Where</a:t>
            </a:r>
            <a:r>
              <a:rPr lang="en-GB" sz="1400" dirty="0" smtClean="0">
                <a:solidFill>
                  <a:schemeClr val="tx1"/>
                </a:solidFill>
              </a:rPr>
              <a:t>:  A far away desert land. </a:t>
            </a:r>
            <a:endParaRPr lang="en-GB" sz="1400" dirty="0">
              <a:solidFill>
                <a:schemeClr val="tx1"/>
              </a:solidFill>
            </a:endParaRPr>
          </a:p>
        </p:txBody>
      </p:sp>
      <p:sp>
        <p:nvSpPr>
          <p:cNvPr id="12" name="Rounded Rectangle 11"/>
          <p:cNvSpPr/>
          <p:nvPr/>
        </p:nvSpPr>
        <p:spPr>
          <a:xfrm>
            <a:off x="8173450" y="337065"/>
            <a:ext cx="3946358" cy="1263315"/>
          </a:xfrm>
          <a:prstGeom prst="roundRect">
            <a:avLst/>
          </a:prstGeom>
          <a:solidFill>
            <a:srgbClr val="F5E0C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dirty="0" smtClean="0">
                <a:solidFill>
                  <a:schemeClr val="tx1"/>
                </a:solidFill>
              </a:rPr>
              <a:t>Who: </a:t>
            </a:r>
            <a:r>
              <a:rPr lang="en-GB" sz="1400" dirty="0" smtClean="0">
                <a:solidFill>
                  <a:schemeClr val="tx1"/>
                </a:solidFill>
              </a:rPr>
              <a:t>The speaker is walking through the city streets. </a:t>
            </a:r>
          </a:p>
          <a:p>
            <a:r>
              <a:rPr lang="en-GB" sz="1400" b="1" dirty="0" smtClean="0">
                <a:solidFill>
                  <a:schemeClr val="tx1"/>
                </a:solidFill>
              </a:rPr>
              <a:t>What: </a:t>
            </a:r>
            <a:r>
              <a:rPr lang="en-GB" sz="1400" dirty="0" smtClean="0">
                <a:solidFill>
                  <a:schemeClr val="tx1"/>
                </a:solidFill>
              </a:rPr>
              <a:t>He talks about the misery and despair that he sees on his journey. </a:t>
            </a:r>
          </a:p>
          <a:p>
            <a:r>
              <a:rPr lang="en-GB" sz="1400" b="1" dirty="0" smtClean="0">
                <a:solidFill>
                  <a:schemeClr val="tx1"/>
                </a:solidFill>
              </a:rPr>
              <a:t>Where</a:t>
            </a:r>
            <a:r>
              <a:rPr lang="en-GB" sz="1400" dirty="0" smtClean="0">
                <a:solidFill>
                  <a:schemeClr val="tx1"/>
                </a:solidFill>
              </a:rPr>
              <a:t>: London in 1794</a:t>
            </a:r>
            <a:endParaRPr lang="en-GB" sz="1400" dirty="0">
              <a:solidFill>
                <a:schemeClr val="tx1"/>
              </a:solidFill>
            </a:endParaRPr>
          </a:p>
        </p:txBody>
      </p:sp>
      <p:sp>
        <p:nvSpPr>
          <p:cNvPr id="18" name="Rounded Rectangle 17"/>
          <p:cNvSpPr/>
          <p:nvPr/>
        </p:nvSpPr>
        <p:spPr>
          <a:xfrm>
            <a:off x="68197" y="3190988"/>
            <a:ext cx="3946358" cy="866969"/>
          </a:xfrm>
          <a:prstGeom prst="roundRect">
            <a:avLst/>
          </a:prstGeom>
          <a:solidFill>
            <a:srgbClr val="F1E5E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400" b="1" dirty="0" smtClean="0">
              <a:solidFill>
                <a:schemeClr val="tx1"/>
              </a:solidFill>
            </a:endParaRPr>
          </a:p>
          <a:p>
            <a:endParaRPr lang="en-GB" sz="1400" b="1" dirty="0">
              <a:solidFill>
                <a:schemeClr val="tx1"/>
              </a:solidFill>
            </a:endParaRPr>
          </a:p>
          <a:p>
            <a:r>
              <a:rPr lang="en-GB" sz="1400" b="1" dirty="0" smtClean="0">
                <a:solidFill>
                  <a:schemeClr val="tx1"/>
                </a:solidFill>
              </a:rPr>
              <a:t>Writers purpose</a:t>
            </a:r>
          </a:p>
          <a:p>
            <a:r>
              <a:rPr lang="en-GB" sz="1400" dirty="0" smtClean="0">
                <a:solidFill>
                  <a:schemeClr val="tx1"/>
                </a:solidFill>
              </a:rPr>
              <a:t>The poem in based on an account of a British soldier who served in Iraq to show the impact that war can have on a soldiers mental state.</a:t>
            </a:r>
            <a:endParaRPr lang="en-GB" sz="1400" dirty="0">
              <a:solidFill>
                <a:schemeClr val="tx1"/>
              </a:solidFill>
            </a:endParaRPr>
          </a:p>
          <a:p>
            <a:endParaRPr lang="en-GB" sz="1400" b="1" dirty="0" smtClean="0">
              <a:solidFill>
                <a:schemeClr val="tx1"/>
              </a:solidFill>
            </a:endParaRPr>
          </a:p>
          <a:p>
            <a:endParaRPr lang="en-GB" sz="1400" b="1" dirty="0">
              <a:solidFill>
                <a:schemeClr val="tx1"/>
              </a:solidFill>
            </a:endParaRPr>
          </a:p>
        </p:txBody>
      </p:sp>
      <p:pic>
        <p:nvPicPr>
          <p:cNvPr id="21" name="Picture 20"/>
          <p:cNvPicPr>
            <a:picLocks noChangeAspect="1"/>
          </p:cNvPicPr>
          <p:nvPr/>
        </p:nvPicPr>
        <p:blipFill>
          <a:blip r:embed="rId2"/>
          <a:stretch>
            <a:fillRect/>
          </a:stretch>
        </p:blipFill>
        <p:spPr>
          <a:xfrm>
            <a:off x="68197" y="4082543"/>
            <a:ext cx="1952126" cy="1417704"/>
          </a:xfrm>
          <a:prstGeom prst="rect">
            <a:avLst/>
          </a:prstGeom>
        </p:spPr>
      </p:pic>
      <p:pic>
        <p:nvPicPr>
          <p:cNvPr id="22" name="Picture 21"/>
          <p:cNvPicPr>
            <a:picLocks noChangeAspect="1"/>
          </p:cNvPicPr>
          <p:nvPr/>
        </p:nvPicPr>
        <p:blipFill rotWithShape="1">
          <a:blip r:embed="rId3"/>
          <a:srcRect t="5148" b="11538"/>
          <a:stretch/>
        </p:blipFill>
        <p:spPr>
          <a:xfrm>
            <a:off x="4140871" y="4072414"/>
            <a:ext cx="1729205" cy="1359569"/>
          </a:xfrm>
          <a:prstGeom prst="rect">
            <a:avLst/>
          </a:prstGeom>
        </p:spPr>
      </p:pic>
      <p:pic>
        <p:nvPicPr>
          <p:cNvPr id="23" name="Picture 22"/>
          <p:cNvPicPr>
            <a:picLocks noChangeAspect="1"/>
          </p:cNvPicPr>
          <p:nvPr/>
        </p:nvPicPr>
        <p:blipFill>
          <a:blip r:embed="rId4"/>
          <a:stretch>
            <a:fillRect/>
          </a:stretch>
        </p:blipFill>
        <p:spPr>
          <a:xfrm>
            <a:off x="8205537" y="4098404"/>
            <a:ext cx="1694699" cy="1269388"/>
          </a:xfrm>
          <a:prstGeom prst="rect">
            <a:avLst/>
          </a:prstGeom>
        </p:spPr>
      </p:pic>
      <p:sp>
        <p:nvSpPr>
          <p:cNvPr id="24" name="Rounded Rectangle 23"/>
          <p:cNvSpPr/>
          <p:nvPr/>
        </p:nvSpPr>
        <p:spPr>
          <a:xfrm>
            <a:off x="2004601" y="4082543"/>
            <a:ext cx="2031994" cy="1306534"/>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u="sng" dirty="0" smtClean="0">
                <a:solidFill>
                  <a:schemeClr val="tx1"/>
                </a:solidFill>
              </a:rPr>
              <a:t>Perspective: </a:t>
            </a:r>
          </a:p>
          <a:p>
            <a:pPr algn="ctr"/>
            <a:r>
              <a:rPr lang="en-GB" sz="1400" dirty="0">
                <a:solidFill>
                  <a:schemeClr val="tx1"/>
                </a:solidFill>
              </a:rPr>
              <a:t>1</a:t>
            </a:r>
            <a:r>
              <a:rPr lang="en-GB" sz="1400" dirty="0" smtClean="0">
                <a:solidFill>
                  <a:schemeClr val="tx1"/>
                </a:solidFill>
              </a:rPr>
              <a:t>st Person perspective</a:t>
            </a:r>
          </a:p>
          <a:p>
            <a:pPr algn="ctr"/>
            <a:r>
              <a:rPr lang="en-GB" sz="1400" dirty="0" smtClean="0">
                <a:solidFill>
                  <a:schemeClr val="tx1"/>
                </a:solidFill>
              </a:rPr>
              <a:t>Starts with “we” but changes to “I” to make it more personal. </a:t>
            </a:r>
          </a:p>
        </p:txBody>
      </p:sp>
      <p:sp>
        <p:nvSpPr>
          <p:cNvPr id="25" name="Rounded Rectangle 24"/>
          <p:cNvSpPr/>
          <p:nvPr/>
        </p:nvSpPr>
        <p:spPr>
          <a:xfrm>
            <a:off x="5974264" y="4092796"/>
            <a:ext cx="2031994" cy="1306534"/>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u="sng" dirty="0" smtClean="0">
                <a:solidFill>
                  <a:schemeClr val="tx1"/>
                </a:solidFill>
              </a:rPr>
              <a:t>Perspective: </a:t>
            </a:r>
          </a:p>
          <a:p>
            <a:pPr algn="ctr"/>
            <a:r>
              <a:rPr lang="en-GB" sz="1400" dirty="0" smtClean="0">
                <a:solidFill>
                  <a:schemeClr val="tx1"/>
                </a:solidFill>
              </a:rPr>
              <a:t>Written in 1</a:t>
            </a:r>
            <a:r>
              <a:rPr lang="en-GB" sz="1400" baseline="30000" dirty="0" smtClean="0">
                <a:solidFill>
                  <a:schemeClr val="tx1"/>
                </a:solidFill>
              </a:rPr>
              <a:t>st</a:t>
            </a:r>
            <a:r>
              <a:rPr lang="en-GB" sz="1400" dirty="0" smtClean="0">
                <a:solidFill>
                  <a:schemeClr val="tx1"/>
                </a:solidFill>
              </a:rPr>
              <a:t> person  - the narrator talks about meeting the traveller who came across the statue </a:t>
            </a:r>
          </a:p>
        </p:txBody>
      </p:sp>
      <p:sp>
        <p:nvSpPr>
          <p:cNvPr id="27" name="Rounded Rectangle 26"/>
          <p:cNvSpPr/>
          <p:nvPr/>
        </p:nvSpPr>
        <p:spPr>
          <a:xfrm>
            <a:off x="10004424" y="4092796"/>
            <a:ext cx="2031994" cy="1306534"/>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u="sng" dirty="0" smtClean="0">
                <a:solidFill>
                  <a:schemeClr val="tx1"/>
                </a:solidFill>
              </a:rPr>
              <a:t>Perspective:</a:t>
            </a:r>
          </a:p>
          <a:p>
            <a:pPr algn="ctr"/>
            <a:r>
              <a:rPr lang="en-GB" sz="1400" dirty="0" smtClean="0">
                <a:solidFill>
                  <a:schemeClr val="tx1"/>
                </a:solidFill>
              </a:rPr>
              <a:t>1</a:t>
            </a:r>
            <a:r>
              <a:rPr lang="en-GB" sz="1400" baseline="30000" dirty="0" smtClean="0">
                <a:solidFill>
                  <a:schemeClr val="tx1"/>
                </a:solidFill>
              </a:rPr>
              <a:t>st</a:t>
            </a:r>
            <a:r>
              <a:rPr lang="en-GB" sz="1400" dirty="0" smtClean="0">
                <a:solidFill>
                  <a:schemeClr val="tx1"/>
                </a:solidFill>
              </a:rPr>
              <a:t> person  - dramatic monologue</a:t>
            </a:r>
          </a:p>
        </p:txBody>
      </p:sp>
      <p:sp>
        <p:nvSpPr>
          <p:cNvPr id="28" name="Rounded Rectangle 27"/>
          <p:cNvSpPr/>
          <p:nvPr/>
        </p:nvSpPr>
        <p:spPr>
          <a:xfrm>
            <a:off x="4136160" y="5469593"/>
            <a:ext cx="1963153" cy="1306534"/>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u="sng" dirty="0" smtClean="0">
                <a:solidFill>
                  <a:schemeClr val="tx1"/>
                </a:solidFill>
              </a:rPr>
              <a:t>Form and Structure</a:t>
            </a:r>
          </a:p>
          <a:p>
            <a:pPr algn="ctr"/>
            <a:r>
              <a:rPr lang="en-GB" sz="1400" dirty="0" smtClean="0">
                <a:solidFill>
                  <a:schemeClr val="tx1"/>
                </a:solidFill>
              </a:rPr>
              <a:t>Sonnet – 14 lines and iambic pentameter </a:t>
            </a:r>
          </a:p>
          <a:p>
            <a:pPr algn="ctr"/>
            <a:r>
              <a:rPr lang="en-GB" sz="1400" dirty="0" smtClean="0">
                <a:solidFill>
                  <a:schemeClr val="tx1"/>
                </a:solidFill>
              </a:rPr>
              <a:t>Volta (turning point) line 9.</a:t>
            </a:r>
            <a:endParaRPr lang="en-GB" sz="1600" dirty="0" smtClean="0">
              <a:solidFill>
                <a:schemeClr val="tx1"/>
              </a:solidFill>
            </a:endParaRPr>
          </a:p>
        </p:txBody>
      </p:sp>
      <p:sp>
        <p:nvSpPr>
          <p:cNvPr id="29" name="Rounded Rectangle 28"/>
          <p:cNvSpPr/>
          <p:nvPr/>
        </p:nvSpPr>
        <p:spPr>
          <a:xfrm>
            <a:off x="8173450" y="5484078"/>
            <a:ext cx="1963153" cy="1306534"/>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u="sng" dirty="0" smtClean="0">
                <a:solidFill>
                  <a:schemeClr val="tx1"/>
                </a:solidFill>
              </a:rPr>
              <a:t>Form and Structure</a:t>
            </a:r>
          </a:p>
          <a:p>
            <a:pPr algn="ctr"/>
            <a:r>
              <a:rPr lang="en-GB" sz="1400" dirty="0" smtClean="0">
                <a:solidFill>
                  <a:schemeClr val="tx1"/>
                </a:solidFill>
              </a:rPr>
              <a:t>Unbroken rhyme scheme</a:t>
            </a:r>
          </a:p>
          <a:p>
            <a:pPr algn="ctr"/>
            <a:r>
              <a:rPr lang="en-GB" sz="1400" dirty="0" smtClean="0">
                <a:solidFill>
                  <a:schemeClr val="tx1"/>
                </a:solidFill>
              </a:rPr>
              <a:t>Rhythm that reflect his feet as he walks</a:t>
            </a:r>
            <a:endParaRPr lang="en-GB" sz="1600" dirty="0" smtClean="0">
              <a:solidFill>
                <a:schemeClr val="tx1"/>
              </a:solidFill>
            </a:endParaRPr>
          </a:p>
        </p:txBody>
      </p:sp>
      <p:sp>
        <p:nvSpPr>
          <p:cNvPr id="30" name="Rounded Rectangle 29"/>
          <p:cNvSpPr/>
          <p:nvPr/>
        </p:nvSpPr>
        <p:spPr>
          <a:xfrm>
            <a:off x="71706" y="5500432"/>
            <a:ext cx="2240552" cy="1306534"/>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u="sng" dirty="0" smtClean="0">
                <a:solidFill>
                  <a:schemeClr val="tx1"/>
                </a:solidFill>
              </a:rPr>
              <a:t>Form and Structure</a:t>
            </a:r>
          </a:p>
          <a:p>
            <a:pPr algn="ctr"/>
            <a:r>
              <a:rPr lang="en-GB" sz="1400" dirty="0" smtClean="0">
                <a:solidFill>
                  <a:schemeClr val="tx1"/>
                </a:solidFill>
              </a:rPr>
              <a:t>Anecdotal – written like a story </a:t>
            </a:r>
          </a:p>
          <a:p>
            <a:pPr algn="ctr"/>
            <a:r>
              <a:rPr lang="en-GB" sz="1400" dirty="0" smtClean="0">
                <a:solidFill>
                  <a:schemeClr val="tx1"/>
                </a:solidFill>
              </a:rPr>
              <a:t>No regular rhyme scheme</a:t>
            </a:r>
          </a:p>
          <a:p>
            <a:pPr algn="ctr"/>
            <a:r>
              <a:rPr lang="en-GB" sz="1400" dirty="0" smtClean="0">
                <a:solidFill>
                  <a:schemeClr val="tx1"/>
                </a:solidFill>
              </a:rPr>
              <a:t>Starts </a:t>
            </a:r>
            <a:r>
              <a:rPr lang="en-GB" sz="1400" dirty="0">
                <a:solidFill>
                  <a:schemeClr val="tx1"/>
                </a:solidFill>
              </a:rPr>
              <a:t>with “we” but changes to </a:t>
            </a:r>
            <a:endParaRPr lang="en-GB" sz="1600" dirty="0" smtClean="0">
              <a:solidFill>
                <a:schemeClr val="tx1"/>
              </a:solidFill>
            </a:endParaRPr>
          </a:p>
        </p:txBody>
      </p:sp>
      <p:sp>
        <p:nvSpPr>
          <p:cNvPr id="31" name="Rounded Rectangle 30"/>
          <p:cNvSpPr/>
          <p:nvPr/>
        </p:nvSpPr>
        <p:spPr>
          <a:xfrm>
            <a:off x="6120066" y="5471673"/>
            <a:ext cx="1963153" cy="1306534"/>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solidFill>
                  <a:schemeClr val="tx1"/>
                </a:solidFill>
              </a:rPr>
              <a:t>Compare with…</a:t>
            </a:r>
          </a:p>
          <a:p>
            <a:pPr algn="ctr"/>
            <a:r>
              <a:rPr lang="en-GB" sz="1600" dirty="0" smtClean="0">
                <a:solidFill>
                  <a:schemeClr val="tx1"/>
                </a:solidFill>
              </a:rPr>
              <a:t>Exposure</a:t>
            </a:r>
          </a:p>
          <a:p>
            <a:pPr algn="ctr"/>
            <a:r>
              <a:rPr lang="en-GB" sz="1600" dirty="0" smtClean="0">
                <a:solidFill>
                  <a:schemeClr val="tx1"/>
                </a:solidFill>
              </a:rPr>
              <a:t>Storm on the Island</a:t>
            </a:r>
          </a:p>
          <a:p>
            <a:pPr algn="ctr"/>
            <a:r>
              <a:rPr lang="en-GB" sz="1600" dirty="0" smtClean="0">
                <a:solidFill>
                  <a:schemeClr val="tx1"/>
                </a:solidFill>
              </a:rPr>
              <a:t>My Last Duchess</a:t>
            </a:r>
          </a:p>
          <a:p>
            <a:pPr algn="ctr"/>
            <a:endParaRPr lang="en-GB" sz="1600" dirty="0"/>
          </a:p>
        </p:txBody>
      </p:sp>
      <p:sp>
        <p:nvSpPr>
          <p:cNvPr id="32" name="Rounded Rectangle 31"/>
          <p:cNvSpPr/>
          <p:nvPr/>
        </p:nvSpPr>
        <p:spPr>
          <a:xfrm>
            <a:off x="10177401" y="5471673"/>
            <a:ext cx="1963153" cy="1306534"/>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solidFill>
                  <a:schemeClr val="tx1"/>
                </a:solidFill>
              </a:rPr>
              <a:t>Compare with…</a:t>
            </a:r>
          </a:p>
          <a:p>
            <a:pPr algn="ctr"/>
            <a:r>
              <a:rPr lang="en-GB" sz="1600" dirty="0" smtClean="0">
                <a:solidFill>
                  <a:schemeClr val="tx1"/>
                </a:solidFill>
              </a:rPr>
              <a:t>The Prelude</a:t>
            </a:r>
          </a:p>
          <a:p>
            <a:pPr algn="ctr"/>
            <a:r>
              <a:rPr lang="en-GB" sz="1600" dirty="0" smtClean="0">
                <a:solidFill>
                  <a:schemeClr val="tx1"/>
                </a:solidFill>
              </a:rPr>
              <a:t>The </a:t>
            </a:r>
            <a:r>
              <a:rPr lang="en-GB" sz="1600" dirty="0" err="1" smtClean="0">
                <a:solidFill>
                  <a:schemeClr val="tx1"/>
                </a:solidFill>
              </a:rPr>
              <a:t>Emigree</a:t>
            </a:r>
            <a:endParaRPr lang="en-GB" sz="1600" dirty="0" smtClean="0">
              <a:solidFill>
                <a:schemeClr val="tx1"/>
              </a:solidFill>
            </a:endParaRPr>
          </a:p>
          <a:p>
            <a:pPr algn="ctr"/>
            <a:endParaRPr lang="en-GB" sz="1600" dirty="0"/>
          </a:p>
        </p:txBody>
      </p:sp>
      <p:sp>
        <p:nvSpPr>
          <p:cNvPr id="33" name="Rounded Rectangle 32"/>
          <p:cNvSpPr/>
          <p:nvPr/>
        </p:nvSpPr>
        <p:spPr>
          <a:xfrm>
            <a:off x="2373021" y="5500432"/>
            <a:ext cx="1672996" cy="1306534"/>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solidFill>
                  <a:schemeClr val="tx1"/>
                </a:solidFill>
              </a:rPr>
              <a:t>Compare with…</a:t>
            </a:r>
          </a:p>
          <a:p>
            <a:pPr algn="ctr"/>
            <a:r>
              <a:rPr lang="en-GB" sz="1600" dirty="0" smtClean="0">
                <a:solidFill>
                  <a:schemeClr val="tx1"/>
                </a:solidFill>
              </a:rPr>
              <a:t>Poppies</a:t>
            </a:r>
          </a:p>
          <a:p>
            <a:pPr algn="ctr"/>
            <a:r>
              <a:rPr lang="en-GB" sz="1600" dirty="0" smtClean="0">
                <a:solidFill>
                  <a:schemeClr val="tx1"/>
                </a:solidFill>
              </a:rPr>
              <a:t>Kamikaze</a:t>
            </a:r>
          </a:p>
          <a:p>
            <a:pPr algn="ctr"/>
            <a:r>
              <a:rPr lang="en-GB" sz="1600" dirty="0" smtClean="0">
                <a:solidFill>
                  <a:schemeClr val="tx1"/>
                </a:solidFill>
              </a:rPr>
              <a:t>Exposure</a:t>
            </a:r>
          </a:p>
          <a:p>
            <a:pPr algn="ctr"/>
            <a:endParaRPr lang="en-GB" sz="1600" dirty="0"/>
          </a:p>
        </p:txBody>
      </p:sp>
      <p:sp>
        <p:nvSpPr>
          <p:cNvPr id="34" name="Rounded Rectangular Callout 33"/>
          <p:cNvSpPr/>
          <p:nvPr/>
        </p:nvSpPr>
        <p:spPr>
          <a:xfrm>
            <a:off x="77400" y="1909407"/>
            <a:ext cx="1263032" cy="1191126"/>
          </a:xfrm>
          <a:prstGeom prst="wedgeRoundRectCallout">
            <a:avLst>
              <a:gd name="adj1" fmla="val -37483"/>
              <a:gd name="adj2" fmla="val 66540"/>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i="1" dirty="0" smtClean="0">
                <a:solidFill>
                  <a:srgbClr val="C00000"/>
                </a:solidFill>
              </a:rPr>
              <a:t>“probably armed, possibly not”</a:t>
            </a:r>
            <a:endParaRPr lang="en-GB" sz="1600" b="1" i="1" dirty="0">
              <a:solidFill>
                <a:srgbClr val="C00000"/>
              </a:solidFill>
            </a:endParaRPr>
          </a:p>
        </p:txBody>
      </p:sp>
      <p:sp>
        <p:nvSpPr>
          <p:cNvPr id="35" name="Rounded Rectangular Callout 34"/>
          <p:cNvSpPr/>
          <p:nvPr/>
        </p:nvSpPr>
        <p:spPr>
          <a:xfrm>
            <a:off x="2742951" y="1888507"/>
            <a:ext cx="1263032" cy="1191126"/>
          </a:xfrm>
          <a:prstGeom prst="wedgeRoundRectCallout">
            <a:avLst>
              <a:gd name="adj1" fmla="val -37483"/>
              <a:gd name="adj2" fmla="val 66540"/>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i="1" dirty="0" smtClean="0">
                <a:solidFill>
                  <a:srgbClr val="C00000"/>
                </a:solidFill>
              </a:rPr>
              <a:t>“his bloody life in my bloody hands”</a:t>
            </a:r>
            <a:endParaRPr lang="en-GB" sz="1600" b="1" i="1" dirty="0">
              <a:solidFill>
                <a:srgbClr val="C00000"/>
              </a:solidFill>
            </a:endParaRPr>
          </a:p>
        </p:txBody>
      </p:sp>
      <p:sp>
        <p:nvSpPr>
          <p:cNvPr id="36" name="Rounded Rectangular Callout 35"/>
          <p:cNvSpPr/>
          <p:nvPr/>
        </p:nvSpPr>
        <p:spPr>
          <a:xfrm>
            <a:off x="1401077" y="1909407"/>
            <a:ext cx="1263032" cy="1191126"/>
          </a:xfrm>
          <a:prstGeom prst="wedgeRoundRectCallout">
            <a:avLst>
              <a:gd name="adj1" fmla="val -37483"/>
              <a:gd name="adj2" fmla="val 66540"/>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i="1" dirty="0" smtClean="0">
                <a:solidFill>
                  <a:srgbClr val="C00000"/>
                </a:solidFill>
              </a:rPr>
              <a:t>“and tosses his guts back into his body. Then he’s carted off in the back of a lorry”</a:t>
            </a:r>
            <a:endParaRPr lang="en-GB" sz="1200" b="1" i="1" dirty="0">
              <a:solidFill>
                <a:srgbClr val="C00000"/>
              </a:solidFill>
            </a:endParaRPr>
          </a:p>
        </p:txBody>
      </p:sp>
      <p:sp>
        <p:nvSpPr>
          <p:cNvPr id="37" name="Rounded Rectangular Callout 36"/>
          <p:cNvSpPr/>
          <p:nvPr/>
        </p:nvSpPr>
        <p:spPr>
          <a:xfrm>
            <a:off x="4160805" y="1681500"/>
            <a:ext cx="1263032" cy="1191126"/>
          </a:xfrm>
          <a:prstGeom prst="wedgeRoundRectCallout">
            <a:avLst>
              <a:gd name="adj1" fmla="val -37483"/>
              <a:gd name="adj2" fmla="val 66540"/>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i="1" dirty="0" smtClean="0">
                <a:solidFill>
                  <a:srgbClr val="C00000"/>
                </a:solidFill>
              </a:rPr>
              <a:t>“Two vast </a:t>
            </a:r>
            <a:r>
              <a:rPr lang="en-GB" sz="1600" b="1" i="1" dirty="0" err="1" smtClean="0">
                <a:solidFill>
                  <a:srgbClr val="C00000"/>
                </a:solidFill>
              </a:rPr>
              <a:t>trunkless</a:t>
            </a:r>
            <a:r>
              <a:rPr lang="en-GB" sz="1600" b="1" i="1" dirty="0" smtClean="0">
                <a:solidFill>
                  <a:srgbClr val="C00000"/>
                </a:solidFill>
              </a:rPr>
              <a:t> legs of stone”</a:t>
            </a:r>
            <a:endParaRPr lang="en-GB" sz="1600" b="1" i="1" dirty="0">
              <a:solidFill>
                <a:srgbClr val="C00000"/>
              </a:solidFill>
            </a:endParaRPr>
          </a:p>
        </p:txBody>
      </p:sp>
      <p:sp>
        <p:nvSpPr>
          <p:cNvPr id="40" name="Rounded Rectangle 39"/>
          <p:cNvSpPr/>
          <p:nvPr/>
        </p:nvSpPr>
        <p:spPr>
          <a:xfrm>
            <a:off x="4136861" y="2904900"/>
            <a:ext cx="3946358" cy="1133342"/>
          </a:xfrm>
          <a:prstGeom prst="roundRect">
            <a:avLst/>
          </a:prstGeom>
          <a:solidFill>
            <a:srgbClr val="C6EDE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400" b="1" dirty="0" smtClean="0">
              <a:solidFill>
                <a:schemeClr val="tx1"/>
              </a:solidFill>
            </a:endParaRPr>
          </a:p>
          <a:p>
            <a:endParaRPr lang="en-GB" sz="1400" b="1" dirty="0">
              <a:solidFill>
                <a:schemeClr val="tx1"/>
              </a:solidFill>
            </a:endParaRPr>
          </a:p>
          <a:p>
            <a:r>
              <a:rPr lang="en-GB" sz="1400" b="1" dirty="0" smtClean="0">
                <a:solidFill>
                  <a:schemeClr val="tx1"/>
                </a:solidFill>
              </a:rPr>
              <a:t>Writers purpose</a:t>
            </a:r>
          </a:p>
          <a:p>
            <a:r>
              <a:rPr lang="en-GB" sz="1400" dirty="0" smtClean="0">
                <a:solidFill>
                  <a:schemeClr val="tx1"/>
                </a:solidFill>
              </a:rPr>
              <a:t>Nature and time made the statue crumble. Shelley wanted to show that no matter how strong something or someone is  - nature and time will have more power than anything else. </a:t>
            </a:r>
            <a:endParaRPr lang="en-GB" sz="1400" b="1" dirty="0">
              <a:solidFill>
                <a:schemeClr val="tx1"/>
              </a:solidFill>
            </a:endParaRPr>
          </a:p>
          <a:p>
            <a:endParaRPr lang="en-GB" sz="1400" b="1" dirty="0" smtClean="0">
              <a:solidFill>
                <a:schemeClr val="tx1"/>
              </a:solidFill>
            </a:endParaRPr>
          </a:p>
          <a:p>
            <a:endParaRPr lang="en-GB" sz="1400" b="1" dirty="0">
              <a:solidFill>
                <a:schemeClr val="tx1"/>
              </a:solidFill>
            </a:endParaRPr>
          </a:p>
        </p:txBody>
      </p:sp>
      <p:sp>
        <p:nvSpPr>
          <p:cNvPr id="41" name="Rounded Rectangular Callout 40"/>
          <p:cNvSpPr/>
          <p:nvPr/>
        </p:nvSpPr>
        <p:spPr>
          <a:xfrm>
            <a:off x="5485863" y="1684006"/>
            <a:ext cx="1263032" cy="1191126"/>
          </a:xfrm>
          <a:prstGeom prst="wedgeRoundRectCallout">
            <a:avLst>
              <a:gd name="adj1" fmla="val -37483"/>
              <a:gd name="adj2" fmla="val 66540"/>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i="1" dirty="0" smtClean="0">
                <a:solidFill>
                  <a:srgbClr val="C00000"/>
                </a:solidFill>
              </a:rPr>
              <a:t>“And wrinkled lip, and sneer of cold command” </a:t>
            </a:r>
            <a:endParaRPr lang="en-GB" sz="1400" b="1" i="1" dirty="0">
              <a:solidFill>
                <a:srgbClr val="C00000"/>
              </a:solidFill>
            </a:endParaRPr>
          </a:p>
        </p:txBody>
      </p:sp>
      <p:sp>
        <p:nvSpPr>
          <p:cNvPr id="42" name="Rounded Rectangular Callout 41"/>
          <p:cNvSpPr/>
          <p:nvPr/>
        </p:nvSpPr>
        <p:spPr>
          <a:xfrm>
            <a:off x="6798198" y="1684006"/>
            <a:ext cx="1285019" cy="1191126"/>
          </a:xfrm>
          <a:prstGeom prst="wedgeRoundRectCallout">
            <a:avLst>
              <a:gd name="adj1" fmla="val -37483"/>
              <a:gd name="adj2" fmla="val 66540"/>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i="1" dirty="0" smtClean="0">
                <a:solidFill>
                  <a:srgbClr val="C00000"/>
                </a:solidFill>
              </a:rPr>
              <a:t>“My name is </a:t>
            </a:r>
            <a:r>
              <a:rPr lang="en-GB" sz="1600" b="1" i="1" dirty="0" err="1" smtClean="0">
                <a:solidFill>
                  <a:srgbClr val="C00000"/>
                </a:solidFill>
              </a:rPr>
              <a:t>Ozymandis</a:t>
            </a:r>
            <a:r>
              <a:rPr lang="en-GB" sz="1600" b="1" i="1" dirty="0">
                <a:solidFill>
                  <a:srgbClr val="C00000"/>
                </a:solidFill>
              </a:rPr>
              <a:t>,</a:t>
            </a:r>
            <a:r>
              <a:rPr lang="en-GB" sz="1600" b="1" i="1" dirty="0" smtClean="0">
                <a:solidFill>
                  <a:srgbClr val="C00000"/>
                </a:solidFill>
              </a:rPr>
              <a:t> king of kings”</a:t>
            </a:r>
            <a:endParaRPr lang="en-GB" sz="1600" b="1" i="1" dirty="0">
              <a:solidFill>
                <a:srgbClr val="C00000"/>
              </a:solidFill>
            </a:endParaRPr>
          </a:p>
        </p:txBody>
      </p:sp>
      <p:sp>
        <p:nvSpPr>
          <p:cNvPr id="45" name="Rounded Rectangular Callout 44"/>
          <p:cNvSpPr/>
          <p:nvPr/>
        </p:nvSpPr>
        <p:spPr>
          <a:xfrm>
            <a:off x="8222297" y="1632646"/>
            <a:ext cx="1263032" cy="1191126"/>
          </a:xfrm>
          <a:prstGeom prst="wedgeRoundRectCallout">
            <a:avLst>
              <a:gd name="adj1" fmla="val -37483"/>
              <a:gd name="adj2" fmla="val 66540"/>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i="1" dirty="0" smtClean="0">
                <a:solidFill>
                  <a:srgbClr val="C00000"/>
                </a:solidFill>
              </a:rPr>
              <a:t>“I wander through each chartered street”</a:t>
            </a:r>
            <a:endParaRPr lang="en-GB" sz="1600" b="1" i="1" dirty="0">
              <a:solidFill>
                <a:srgbClr val="C00000"/>
              </a:solidFill>
            </a:endParaRPr>
          </a:p>
        </p:txBody>
      </p:sp>
      <p:sp>
        <p:nvSpPr>
          <p:cNvPr id="46" name="Rounded Rectangle 45"/>
          <p:cNvSpPr/>
          <p:nvPr/>
        </p:nvSpPr>
        <p:spPr>
          <a:xfrm>
            <a:off x="8210309" y="2856038"/>
            <a:ext cx="3946358" cy="1233359"/>
          </a:xfrm>
          <a:prstGeom prst="roundRect">
            <a:avLst/>
          </a:prstGeom>
          <a:solidFill>
            <a:srgbClr val="F5E0C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400" b="1" dirty="0" smtClean="0">
              <a:solidFill>
                <a:schemeClr val="tx1"/>
              </a:solidFill>
            </a:endParaRPr>
          </a:p>
          <a:p>
            <a:endParaRPr lang="en-GB" sz="1400" b="1" dirty="0">
              <a:solidFill>
                <a:schemeClr val="tx1"/>
              </a:solidFill>
            </a:endParaRPr>
          </a:p>
          <a:p>
            <a:r>
              <a:rPr lang="en-GB" sz="1400" b="1" dirty="0" smtClean="0">
                <a:solidFill>
                  <a:schemeClr val="tx1"/>
                </a:solidFill>
              </a:rPr>
              <a:t>Writers purpose</a:t>
            </a:r>
          </a:p>
          <a:p>
            <a:r>
              <a:rPr lang="en-GB" sz="1400" dirty="0" smtClean="0">
                <a:solidFill>
                  <a:schemeClr val="tx1"/>
                </a:solidFill>
              </a:rPr>
              <a:t>Blake shows that he is angry at people who are in power because they could do something to help but they don’t. His message is that the people are also to blame because they need to help themselves if they want things to change. </a:t>
            </a:r>
            <a:endParaRPr lang="en-GB" sz="1400" b="1" dirty="0">
              <a:solidFill>
                <a:schemeClr val="tx1"/>
              </a:solidFill>
            </a:endParaRPr>
          </a:p>
          <a:p>
            <a:endParaRPr lang="en-GB" sz="1400" b="1" dirty="0" smtClean="0">
              <a:solidFill>
                <a:schemeClr val="tx1"/>
              </a:solidFill>
            </a:endParaRPr>
          </a:p>
          <a:p>
            <a:endParaRPr lang="en-GB" sz="1400" b="1" dirty="0">
              <a:solidFill>
                <a:schemeClr val="tx1"/>
              </a:solidFill>
            </a:endParaRPr>
          </a:p>
        </p:txBody>
      </p:sp>
      <p:sp>
        <p:nvSpPr>
          <p:cNvPr id="47" name="Rounded Rectangular Callout 46"/>
          <p:cNvSpPr/>
          <p:nvPr/>
        </p:nvSpPr>
        <p:spPr>
          <a:xfrm>
            <a:off x="9541111" y="1636045"/>
            <a:ext cx="1263032" cy="1191126"/>
          </a:xfrm>
          <a:prstGeom prst="wedgeRoundRectCallout">
            <a:avLst>
              <a:gd name="adj1" fmla="val -37483"/>
              <a:gd name="adj2" fmla="val 66540"/>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i="1" dirty="0" smtClean="0">
                <a:solidFill>
                  <a:srgbClr val="C00000"/>
                </a:solidFill>
              </a:rPr>
              <a:t>“In every cry of every man, in every infants cry of fear”</a:t>
            </a:r>
            <a:endParaRPr lang="en-GB" sz="1400" b="1" i="1" dirty="0">
              <a:solidFill>
                <a:srgbClr val="C00000"/>
              </a:solidFill>
            </a:endParaRPr>
          </a:p>
        </p:txBody>
      </p:sp>
      <p:sp>
        <p:nvSpPr>
          <p:cNvPr id="48" name="Rounded Rectangular Callout 47"/>
          <p:cNvSpPr/>
          <p:nvPr/>
        </p:nvSpPr>
        <p:spPr>
          <a:xfrm>
            <a:off x="10874824" y="1632646"/>
            <a:ext cx="1263032" cy="1191126"/>
          </a:xfrm>
          <a:prstGeom prst="wedgeRoundRectCallout">
            <a:avLst>
              <a:gd name="adj1" fmla="val -37483"/>
              <a:gd name="adj2" fmla="val 66540"/>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i="1" dirty="0" smtClean="0">
                <a:solidFill>
                  <a:srgbClr val="C00000"/>
                </a:solidFill>
              </a:rPr>
              <a:t>“runs in blood down palace walls”</a:t>
            </a:r>
            <a:endParaRPr lang="en-GB" sz="1600" b="1" i="1" dirty="0">
              <a:solidFill>
                <a:srgbClr val="C00000"/>
              </a:solidFill>
            </a:endParaRPr>
          </a:p>
        </p:txBody>
      </p:sp>
    </p:spTree>
    <p:extLst>
      <p:ext uri="{BB962C8B-B14F-4D97-AF65-F5344CB8AC3E}">
        <p14:creationId xmlns:p14="http://schemas.microsoft.com/office/powerpoint/2010/main" val="4847630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TotalTime>
  <Words>920</Words>
  <Application>Microsoft Office PowerPoint</Application>
  <PresentationFormat>Widescreen</PresentationFormat>
  <Paragraphs>126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The Prospere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Gemma Keating</dc:creator>
  <cp:lastModifiedBy>Rebecca Bennett</cp:lastModifiedBy>
  <cp:revision>18</cp:revision>
  <dcterms:created xsi:type="dcterms:W3CDTF">2020-02-06T11:47:07Z</dcterms:created>
  <dcterms:modified xsi:type="dcterms:W3CDTF">2020-03-13T15:13:13Z</dcterms:modified>
</cp:coreProperties>
</file>