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4" r:id="rId2"/>
    <p:sldId id="275" r:id="rId3"/>
    <p:sldId id="259" r:id="rId4"/>
    <p:sldId id="267" r:id="rId5"/>
    <p:sldId id="276" r:id="rId6"/>
    <p:sldId id="268" r:id="rId7"/>
    <p:sldId id="269" r:id="rId8"/>
    <p:sldId id="266" r:id="rId9"/>
    <p:sldId id="270" r:id="rId10"/>
    <p:sldId id="271" r:id="rId11"/>
    <p:sldId id="272" r:id="rId12"/>
    <p:sldId id="277" r:id="rId13"/>
    <p:sldId id="278" r:id="rId14"/>
    <p:sldId id="279" r:id="rId15"/>
    <p:sldId id="28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A1E3"/>
    <a:srgbClr val="15EB29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602CF-ADF0-4194-B8CC-2A0BA461CFC6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640A4-9B3A-4543-9886-599C785EB0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1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0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79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32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81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38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1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34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17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67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29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04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6E42E-1996-4B45-83C6-CC0C94DA83D5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3B10F-2139-44C1-A674-42048A8BA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7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848872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Typical questions</a:t>
            </a:r>
          </a:p>
          <a:p>
            <a:pPr algn="ctr"/>
            <a:endParaRPr lang="en-GB" sz="2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451132" y="1772816"/>
            <a:ext cx="7848872" cy="378565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Historical 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Natural 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Cultural 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Place 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People –</a:t>
            </a:r>
          </a:p>
          <a:p>
            <a:endParaRPr lang="en-GB" sz="24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132" y="6309320"/>
            <a:ext cx="736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L.O: To compare and contrast how poems present themes and ideas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7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Explore </a:t>
            </a:r>
            <a:r>
              <a:rPr lang="en-GB" b="1" dirty="0"/>
              <a:t>the ways conflict </a:t>
            </a:r>
            <a:r>
              <a:rPr lang="en-GB" b="1" u="sng" dirty="0"/>
              <a:t>between people </a:t>
            </a:r>
            <a:r>
              <a:rPr lang="en-GB" b="1" dirty="0"/>
              <a:t>is presented in My Last Duchess and one other poem of your choice.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16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Explore the ways </a:t>
            </a:r>
            <a:r>
              <a:rPr lang="en-GB" b="1" u="sng" dirty="0"/>
              <a:t>views of war </a:t>
            </a:r>
            <a:r>
              <a:rPr lang="en-GB" b="1" dirty="0"/>
              <a:t>are presented in Charge of the Light Brigade and one other poem of your choice.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06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</a:t>
            </a:r>
            <a:r>
              <a:rPr lang="en-GB" b="1" dirty="0" err="1"/>
              <a:t>Checkin</a:t>
            </a:r>
            <a:r>
              <a:rPr lang="en-GB" b="1" dirty="0"/>
              <a:t> out of History</a:t>
            </a:r>
            <a:r>
              <a:rPr lang="en-GB" dirty="0"/>
              <a:t> and one other poem present conflict over identity.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4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</a:t>
            </a:r>
            <a:r>
              <a:rPr lang="en-GB" b="1" dirty="0"/>
              <a:t>War Photographer</a:t>
            </a:r>
            <a:r>
              <a:rPr lang="en-GB" dirty="0"/>
              <a:t> and one other poem present attitudes to conflict.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8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</a:t>
            </a:r>
            <a:r>
              <a:rPr lang="en-GB" b="1" dirty="0"/>
              <a:t>Exposure</a:t>
            </a:r>
            <a:r>
              <a:rPr lang="en-GB" dirty="0"/>
              <a:t> and one other poem present ideas about suffering in conflict.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03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the poets in</a:t>
            </a:r>
            <a:r>
              <a:rPr lang="en-GB" b="1" dirty="0"/>
              <a:t> London</a:t>
            </a:r>
            <a:r>
              <a:rPr lang="en-GB" dirty="0"/>
              <a:t> and one other poem present the power of place.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</a:t>
            </a:r>
            <a:r>
              <a:rPr lang="en-GB" b="1" dirty="0"/>
              <a:t>Charge of the Light Brigade</a:t>
            </a:r>
            <a:r>
              <a:rPr lang="en-GB" dirty="0"/>
              <a:t> and one other poem present ideas about conflict.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7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</a:t>
            </a:r>
            <a:r>
              <a:rPr lang="en-GB" b="1" dirty="0"/>
              <a:t>Storm on the Island </a:t>
            </a:r>
            <a:r>
              <a:rPr lang="en-GB" dirty="0"/>
              <a:t>and one other poem present conflict with nature.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0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poets in </a:t>
            </a:r>
            <a:r>
              <a:rPr lang="en-GB" b="1" dirty="0"/>
              <a:t>Bayonet Charge</a:t>
            </a:r>
            <a:r>
              <a:rPr lang="en-GB" dirty="0"/>
              <a:t> and one other poem present conflict in war.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</a:t>
            </a:r>
            <a:r>
              <a:rPr lang="en-GB" b="1" dirty="0" err="1"/>
              <a:t>Emigree</a:t>
            </a:r>
            <a:r>
              <a:rPr lang="en-GB" dirty="0"/>
              <a:t> and one other poem present conflict between past and present.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6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7848872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/>
              <a:t>Linking poems by themes</a:t>
            </a:r>
          </a:p>
          <a:p>
            <a:pPr algn="ctr"/>
            <a:endParaRPr lang="en-GB" sz="28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95536" y="2274838"/>
            <a:ext cx="7848872" cy="34163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Historical -  Charge of LB, Exposure, Bayonet Charge, MLD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Natural – Exposure, Kamikaze, Ozymandias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Cultural –Kamikaze, </a:t>
            </a:r>
            <a:r>
              <a:rPr lang="en-GB" sz="2400" dirty="0" err="1">
                <a:solidFill>
                  <a:srgbClr val="FF0000"/>
                </a:solidFill>
              </a:rPr>
              <a:t>E</a:t>
            </a:r>
            <a:r>
              <a:rPr lang="en-GB" sz="2400" dirty="0" err="1" smtClean="0">
                <a:solidFill>
                  <a:srgbClr val="FF0000"/>
                </a:solidFill>
              </a:rPr>
              <a:t>migree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en-GB" sz="2400" dirty="0" err="1" smtClean="0">
                <a:solidFill>
                  <a:srgbClr val="FF0000"/>
                </a:solidFill>
              </a:rPr>
              <a:t>Checkin</a:t>
            </a:r>
            <a:r>
              <a:rPr lang="en-GB" sz="2400" dirty="0" smtClean="0">
                <a:solidFill>
                  <a:srgbClr val="FF0000"/>
                </a:solidFill>
              </a:rPr>
              <a:t> out me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Place – London, Kamikaze,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People – London, My L D, War Phot,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132" y="6309320"/>
            <a:ext cx="7361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L.O: To compare and contrast how poems present themes and ideas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poets in</a:t>
            </a:r>
            <a:r>
              <a:rPr lang="en-GB" b="1" dirty="0"/>
              <a:t> Kamikaze</a:t>
            </a:r>
            <a:r>
              <a:rPr lang="en-GB" dirty="0"/>
              <a:t> and one other poem present internal conflict.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</a:t>
            </a:r>
            <a:r>
              <a:rPr lang="en-GB" b="1" dirty="0"/>
              <a:t>Prelude</a:t>
            </a:r>
            <a:r>
              <a:rPr lang="en-GB" dirty="0"/>
              <a:t> and one other poem presents nature’s power.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the poets in </a:t>
            </a:r>
            <a:r>
              <a:rPr lang="en-GB" b="1" dirty="0"/>
              <a:t>Tissue</a:t>
            </a:r>
            <a:r>
              <a:rPr lang="en-GB" dirty="0"/>
              <a:t> and one other poem present ideas about conflict.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</a:t>
            </a:r>
            <a:r>
              <a:rPr lang="en-GB" smtClean="0"/>
              <a:t>the easiest.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the ways poets in</a:t>
            </a:r>
            <a:r>
              <a:rPr lang="en-GB" b="1" dirty="0"/>
              <a:t> Remains</a:t>
            </a:r>
            <a:r>
              <a:rPr lang="en-GB" dirty="0"/>
              <a:t> and one other poem explore individual experiences.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9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16"/>
            <a:ext cx="7886700" cy="1325563"/>
          </a:xfr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u="sng" dirty="0" smtClean="0">
                <a:solidFill>
                  <a:srgbClr val="FFFFFF"/>
                </a:solidFill>
                <a:latin typeface="Calibri"/>
                <a:cs typeface="Calibri"/>
              </a:rPr>
              <a:t>Assessment Objectives – </a:t>
            </a:r>
            <a:r>
              <a:rPr lang="en-US" sz="3200" u="sng" dirty="0" smtClean="0">
                <a:solidFill>
                  <a:srgbClr val="FFFFFF"/>
                </a:solidFill>
                <a:latin typeface="Calibri"/>
                <a:cs typeface="Calibri"/>
              </a:rPr>
              <a:t>How you will answer the question!</a:t>
            </a:r>
            <a:endParaRPr lang="en-US" sz="3200" u="sng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805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200" dirty="0">
                <a:solidFill>
                  <a:srgbClr val="FF0000"/>
                </a:solidFill>
                <a:latin typeface="Calibri"/>
                <a:cs typeface="Calibri"/>
              </a:rPr>
              <a:t>AO1: Read, understand and respond to texts. Students should be able to</a:t>
            </a:r>
            <a:r>
              <a:rPr lang="en-GB" sz="2200" dirty="0" smtClean="0">
                <a:solidFill>
                  <a:srgbClr val="FF0000"/>
                </a:solidFill>
                <a:latin typeface="Calibri"/>
                <a:cs typeface="Calibri"/>
              </a:rPr>
              <a:t>:</a:t>
            </a:r>
          </a:p>
          <a:p>
            <a:pPr>
              <a:buNone/>
            </a:pPr>
            <a:r>
              <a:rPr lang="en-GB" sz="2200" dirty="0">
                <a:solidFill>
                  <a:srgbClr val="FF0000"/>
                </a:solidFill>
                <a:latin typeface="Calibri"/>
                <a:cs typeface="Calibri"/>
              </a:rPr>
              <a:t>• maintain a critical style and develop an informed personal response</a:t>
            </a:r>
          </a:p>
          <a:p>
            <a:pPr>
              <a:buNone/>
            </a:pPr>
            <a:r>
              <a:rPr lang="en-GB" sz="2200" dirty="0">
                <a:solidFill>
                  <a:srgbClr val="FF0000"/>
                </a:solidFill>
                <a:latin typeface="Calibri"/>
                <a:cs typeface="Calibri"/>
              </a:rPr>
              <a:t>• use textual references, including quotations, to support and illustrate </a:t>
            </a:r>
            <a:r>
              <a:rPr lang="en-GB" sz="2200" dirty="0" smtClean="0">
                <a:solidFill>
                  <a:srgbClr val="FF0000"/>
                </a:solidFill>
                <a:latin typeface="Calibri"/>
                <a:cs typeface="Calibri"/>
              </a:rPr>
              <a:t>interpretations</a:t>
            </a:r>
          </a:p>
          <a:p>
            <a:pPr>
              <a:buNone/>
            </a:pPr>
            <a:endParaRPr lang="en-GB" sz="22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lvl="0">
              <a:buNone/>
              <a:defRPr/>
            </a:pPr>
            <a:r>
              <a:rPr lang="en-GB" sz="2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AO2: Analyse the language, form and structure used by a writer to create meanings and effects, using relevant subject terminology where appropriate.</a:t>
            </a:r>
          </a:p>
          <a:p>
            <a:pPr lvl="0">
              <a:buNone/>
              <a:defRPr/>
            </a:pPr>
            <a:r>
              <a:rPr lang="en-GB" sz="2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 </a:t>
            </a:r>
          </a:p>
          <a:p>
            <a:pPr lvl="0">
              <a:buNone/>
              <a:defRPr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AO3: Show understanding of the relationships between texts and the contexts in which they were written.</a:t>
            </a:r>
          </a:p>
          <a:p>
            <a:pPr lvl="0">
              <a:buNone/>
              <a:defRPr/>
            </a:pPr>
            <a:r>
              <a:rPr lang="en-GB" sz="2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 </a:t>
            </a:r>
          </a:p>
          <a:p>
            <a:pPr lvl="0">
              <a:buNone/>
              <a:defRPr/>
            </a:pPr>
            <a:r>
              <a:rPr lang="en-GB" sz="2200" dirty="0">
                <a:solidFill>
                  <a:schemeClr val="accent4"/>
                </a:solidFill>
                <a:latin typeface="Calibri"/>
                <a:cs typeface="Calibri"/>
              </a:rPr>
              <a:t>AO4: Use a range of vocabulary and sentence structures for clarity, purpose and effect, with accurate spelling and punctuation.</a:t>
            </a:r>
          </a:p>
          <a:p>
            <a:pPr>
              <a:buNone/>
            </a:pPr>
            <a:endParaRPr lang="en-US" sz="2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493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C7A1E3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Compare the ways poets present ideas about power in ‘My Last Duchess’ </a:t>
            </a:r>
            <a:r>
              <a:rPr lang="en-GB" dirty="0"/>
              <a:t>and in </a:t>
            </a:r>
            <a:r>
              <a:rPr lang="en-GB" b="1" dirty="0"/>
              <a:t>one</a:t>
            </a:r>
            <a:r>
              <a:rPr lang="en-GB" dirty="0"/>
              <a:t> other poem from ‘Power and conflict’.</a:t>
            </a:r>
          </a:p>
        </p:txBody>
      </p:sp>
    </p:spTree>
    <p:extLst>
      <p:ext uri="{BB962C8B-B14F-4D97-AF65-F5344CB8AC3E}">
        <p14:creationId xmlns:p14="http://schemas.microsoft.com/office/powerpoint/2010/main" val="37501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To compare and contrast how poems present themes and ideas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3528" y="332656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2000" b="1" dirty="0" smtClean="0">
                <a:solidFill>
                  <a:srgbClr val="FF0000"/>
                </a:solidFill>
              </a:rPr>
              <a:t> Read both examples. Which is better and why?</a:t>
            </a:r>
          </a:p>
          <a:p>
            <a:pPr fontAlgn="base"/>
            <a:endParaRPr lang="en-GB" sz="2000" b="1" dirty="0"/>
          </a:p>
          <a:p>
            <a:pPr fontAlgn="base"/>
            <a:r>
              <a:rPr lang="en-GB" sz="2000" b="1" dirty="0" smtClean="0"/>
              <a:t>Example </a:t>
            </a:r>
            <a:r>
              <a:rPr lang="en-GB" sz="2000" b="1" dirty="0"/>
              <a:t>A</a:t>
            </a:r>
          </a:p>
          <a:p>
            <a:pPr fontAlgn="base"/>
            <a:r>
              <a:rPr lang="en-GB" sz="2000" dirty="0"/>
              <a:t>Byron uses a simile ‘like a wolf on the fold’ which shows how strong the army is. He compares it to a wolf attacking sheep. However, Wilfred Owen does not use a simile which makes his opening less powerful.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38488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2000" b="1" dirty="0"/>
              <a:t>Example B</a:t>
            </a:r>
          </a:p>
          <a:p>
            <a:pPr fontAlgn="base"/>
            <a:r>
              <a:rPr lang="en-GB" sz="2000" dirty="0"/>
              <a:t>Both poets create a strong visual impression in the opening lines. Byron does this through the simile ‘like a wolf on the fold’, comparing the army to a wolf attacking helpless sheep and showing the army’s power. Owen’s use of ‘merciless iced east winds’ shows the bitter cold of the wind, and the image of it ‘</a:t>
            </a:r>
            <a:r>
              <a:rPr lang="en-GB" sz="2000" dirty="0" err="1"/>
              <a:t>kniving</a:t>
            </a:r>
            <a:r>
              <a:rPr lang="en-GB" sz="2000" dirty="0"/>
              <a:t>’ the soldiers shows its violence.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4437112"/>
            <a:ext cx="7488832" cy="193899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GB" sz="2000" b="1" dirty="0">
                <a:solidFill>
                  <a:srgbClr val="FF0000"/>
                </a:solidFill>
              </a:rPr>
              <a:t>Feedback</a:t>
            </a:r>
          </a:p>
          <a:p>
            <a:pPr fontAlgn="base"/>
            <a:r>
              <a:rPr lang="en-GB" sz="2000" dirty="0">
                <a:solidFill>
                  <a:srgbClr val="FF0000"/>
                </a:solidFill>
              </a:rPr>
              <a:t>Example B is the strongest response. Although example A appreciates the power of Byron’s opening, the understanding is weaker because it tries to match up the use of a simile too directly with Owen. Owen’s opening is not </a:t>
            </a:r>
            <a:r>
              <a:rPr lang="en-GB" sz="2000" i="1" dirty="0">
                <a:solidFill>
                  <a:srgbClr val="FF0000"/>
                </a:solidFill>
              </a:rPr>
              <a:t>less</a:t>
            </a:r>
            <a:r>
              <a:rPr lang="en-GB" sz="2000" dirty="0">
                <a:solidFill>
                  <a:srgbClr val="FF0000"/>
                </a:solidFill>
              </a:rPr>
              <a:t> powerful because it does not have a simile, the poet has just chosen a different approach</a:t>
            </a:r>
            <a:r>
              <a:rPr lang="en-GB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5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 dirty="0"/>
              <a:t>Compare how the reality of battle is presented in ‘The Charge of the Light Brigade’ and one other poem.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6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GB"/>
              <a:t>Compare how the effects of conflict are presented in ‘Poppies’ and one other poem.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3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9979" y="2000974"/>
            <a:ext cx="6147681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</p:spTree>
    <p:extLst>
      <p:ext uri="{BB962C8B-B14F-4D97-AF65-F5344CB8AC3E}">
        <p14:creationId xmlns:p14="http://schemas.microsoft.com/office/powerpoint/2010/main" val="129491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595" y="37974"/>
            <a:ext cx="7886700" cy="98659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 smtClean="0"/>
              <a:t>Example question – You should recognise this from your Mock exam!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820383" y="2608675"/>
            <a:ext cx="2179237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2.  (www.language.org)</a:t>
            </a:r>
          </a:p>
          <a:p>
            <a:r>
              <a:rPr lang="en-GB" dirty="0" smtClean="0"/>
              <a:t>Work out Who</a:t>
            </a:r>
          </a:p>
          <a:p>
            <a:r>
              <a:rPr lang="en-GB" dirty="0" smtClean="0"/>
              <a:t>What </a:t>
            </a:r>
          </a:p>
          <a:p>
            <a:r>
              <a:rPr lang="en-GB" dirty="0" smtClean="0"/>
              <a:t>Where for the GIVEN poem</a:t>
            </a:r>
            <a:r>
              <a:rPr lang="en-GB" dirty="0"/>
              <a:t>.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20384" y="1233382"/>
            <a:ext cx="1650911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1. Circle the key words in the question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905" y="1145599"/>
            <a:ext cx="208693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 smtClean="0"/>
              <a:t>Read the LIST of poems GIVEN to you in the exam.</a:t>
            </a:r>
          </a:p>
          <a:p>
            <a:r>
              <a:rPr lang="en-GB" dirty="0" smtClean="0"/>
              <a:t>TICK the ones that match the question.</a:t>
            </a:r>
          </a:p>
          <a:p>
            <a:r>
              <a:rPr lang="en-GB" dirty="0" smtClean="0"/>
              <a:t>X  the ones that don’t.</a:t>
            </a:r>
          </a:p>
          <a:p>
            <a:r>
              <a:rPr lang="en-GB" dirty="0" smtClean="0"/>
              <a:t>CHOOSE the </a:t>
            </a:r>
            <a:r>
              <a:rPr lang="en-GB" dirty="0" err="1" smtClean="0"/>
              <a:t>easiet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5722" y="3574958"/>
            <a:ext cx="2094115" cy="175432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5. Do</a:t>
            </a:r>
          </a:p>
          <a:p>
            <a:r>
              <a:rPr lang="en-GB" dirty="0" smtClean="0"/>
              <a:t>Who what where on your SECOND poem and write down 2 quotes you can remember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820383" y="4618992"/>
            <a:ext cx="179016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3. </a:t>
            </a:r>
          </a:p>
          <a:p>
            <a:r>
              <a:rPr lang="en-GB" dirty="0" smtClean="0"/>
              <a:t>Language – Highlight 2-3 quotes and annotate with the techniques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92905" y="5471466"/>
            <a:ext cx="20869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6. Quickly jot down – similar or different and how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94" y="1825625"/>
            <a:ext cx="3308685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/>
              <a:t>1. Compare the ways conflict between </a:t>
            </a:r>
            <a:r>
              <a:rPr lang="en-GB" b="1" u="sng" dirty="0"/>
              <a:t>man and nature </a:t>
            </a:r>
            <a:r>
              <a:rPr lang="en-GB" b="1" dirty="0"/>
              <a:t>are presented in The Prelude and one other poem of your choice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1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2688</Words>
  <Application>Microsoft Office PowerPoint</Application>
  <PresentationFormat>On-screen Show (4:3)</PresentationFormat>
  <Paragraphs>344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Assessment Objectives – How you will answer the question!</vt:lpstr>
      <vt:lpstr>Example question – You should recognise this from your Mock exam!</vt:lpstr>
      <vt:lpstr>PowerPoint Presentation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  <vt:lpstr>Example question – You should recognise this from your Mock exam!</vt:lpstr>
    </vt:vector>
  </TitlesOfParts>
  <Company>Newall Green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Child</dc:creator>
  <cp:lastModifiedBy>Rebecca Bennett</cp:lastModifiedBy>
  <cp:revision>24</cp:revision>
  <cp:lastPrinted>2016-09-26T14:47:47Z</cp:lastPrinted>
  <dcterms:created xsi:type="dcterms:W3CDTF">2016-09-06T08:31:30Z</dcterms:created>
  <dcterms:modified xsi:type="dcterms:W3CDTF">2020-03-13T15:08:34Z</dcterms:modified>
</cp:coreProperties>
</file>