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A4FE"/>
    <a:srgbClr val="A9FDD1"/>
    <a:srgbClr val="FEA8A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82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72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6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5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46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0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36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98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98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19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91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7212F-D64B-46B7-89FD-A37F966AF05D}" type="datetimeFigureOut">
              <a:rPr lang="en-GB" smtClean="0"/>
              <a:t>13/03/2020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64D3E-8A7B-4673-86C0-9EC112A70F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83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Compare the ways poets present conflict in ‘Bayonet Charge’ and one other poem.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2600" dirty="0" smtClean="0"/>
              <a:t>Bayonet Charge</a:t>
            </a:r>
            <a:endParaRPr lang="en-GB" sz="2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4024514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WWW</a:t>
            </a:r>
          </a:p>
          <a:p>
            <a:r>
              <a:rPr lang="en-GB" dirty="0" smtClean="0"/>
              <a:t>Who</a:t>
            </a:r>
          </a:p>
          <a:p>
            <a:r>
              <a:rPr lang="en-GB" dirty="0" smtClean="0"/>
              <a:t>Where –</a:t>
            </a:r>
          </a:p>
          <a:p>
            <a:r>
              <a:rPr lang="en-GB" dirty="0" smtClean="0"/>
              <a:t>What –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Message –</a:t>
            </a:r>
          </a:p>
          <a:p>
            <a:r>
              <a:rPr lang="en-GB" b="1" u="sng" dirty="0" smtClean="0"/>
              <a:t>Language –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solidFill>
            <a:srgbClr val="D1A4FE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4024514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/>
              <a:t>WWW</a:t>
            </a:r>
          </a:p>
          <a:p>
            <a:r>
              <a:rPr lang="en-GB" dirty="0" smtClean="0"/>
              <a:t>Who – </a:t>
            </a:r>
          </a:p>
          <a:p>
            <a:r>
              <a:rPr lang="en-GB" dirty="0" smtClean="0"/>
              <a:t>Where –</a:t>
            </a:r>
          </a:p>
          <a:p>
            <a:r>
              <a:rPr lang="en-GB" dirty="0" smtClean="0"/>
              <a:t>What –</a:t>
            </a:r>
          </a:p>
          <a:p>
            <a:r>
              <a:rPr lang="en-GB" b="1" dirty="0" smtClean="0">
                <a:solidFill>
                  <a:srgbClr val="C00000"/>
                </a:solidFill>
              </a:rPr>
              <a:t>Message –</a:t>
            </a:r>
          </a:p>
          <a:p>
            <a:r>
              <a:rPr lang="en-GB" b="1" u="sng" dirty="0" smtClean="0"/>
              <a:t>Language: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92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86" y="79372"/>
            <a:ext cx="3090929" cy="1601570"/>
          </a:xfr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/>
              <a:t>Compare the ways poets present conflict in ‘Bayonet Charge’ and one other poem.</a:t>
            </a:r>
            <a:endParaRPr lang="en-GB" sz="2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67426" y="1876286"/>
            <a:ext cx="3090929" cy="4498974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STRUCTURE</a:t>
            </a:r>
          </a:p>
          <a:p>
            <a:pPr marL="457200" indent="-45720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Quick introduction stating the poems you will compare.</a:t>
            </a:r>
          </a:p>
          <a:p>
            <a:pPr marL="457200" indent="-457200">
              <a:buAutoNum type="arabicPeriod"/>
            </a:pPr>
            <a:r>
              <a:rPr lang="en-GB" b="1" dirty="0" smtClean="0">
                <a:solidFill>
                  <a:srgbClr val="0070C0"/>
                </a:solidFill>
              </a:rPr>
              <a:t>Quickly introduce the named poem</a:t>
            </a:r>
          </a:p>
          <a:p>
            <a:pPr marL="457200" indent="-457200">
              <a:buAutoNum type="arabicPeriod"/>
            </a:pPr>
            <a:r>
              <a:rPr lang="en-GB" b="1" dirty="0" smtClean="0">
                <a:solidFill>
                  <a:srgbClr val="00B050"/>
                </a:solidFill>
              </a:rPr>
              <a:t>PEEWALL on Poem 1 – Storm on the Island</a:t>
            </a:r>
          </a:p>
          <a:p>
            <a:pPr marL="457200" indent="-457200">
              <a:buAutoNum type="arabicPeriod"/>
            </a:pPr>
            <a:r>
              <a:rPr lang="en-GB" dirty="0" smtClean="0">
                <a:solidFill>
                  <a:srgbClr val="7030A0"/>
                </a:solidFill>
              </a:rPr>
              <a:t>COMPARISON connective making a direct comparison between the two poems. Discuss and compare both poems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3400018" y="79372"/>
            <a:ext cx="5567279" cy="730539"/>
          </a:xfrm>
          <a:solidFill>
            <a:srgbClr val="FEA8A8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I will compare USE THE WORDS FROM THE QUESTION in_________ and ____________.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400017" y="1540450"/>
            <a:ext cx="5567279" cy="2585323"/>
          </a:xfrm>
          <a:prstGeom prst="rect">
            <a:avLst/>
          </a:prstGeom>
          <a:solidFill>
            <a:srgbClr val="A9FDD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In NAME OF POEM the </a:t>
            </a:r>
            <a:r>
              <a:rPr lang="en-GB" dirty="0" smtClean="0"/>
              <a:t>________ “</a:t>
            </a:r>
            <a:r>
              <a:rPr lang="en-GB" dirty="0"/>
              <a:t>QUOTE”</a:t>
            </a:r>
          </a:p>
          <a:p>
            <a:r>
              <a:rPr lang="en-GB" dirty="0"/>
              <a:t>This </a:t>
            </a:r>
            <a:r>
              <a:rPr lang="en-GB" dirty="0" err="1"/>
              <a:t>shows_____________and</a:t>
            </a:r>
            <a:r>
              <a:rPr lang="en-GB" dirty="0"/>
              <a:t>________________</a:t>
            </a:r>
          </a:p>
          <a:p>
            <a:r>
              <a:rPr lang="en-GB" dirty="0"/>
              <a:t>The use of the word ‘_________’ shows______________</a:t>
            </a:r>
          </a:p>
          <a:p>
            <a:r>
              <a:rPr lang="en-GB" dirty="0"/>
              <a:t>Another idea could be that________________________ and</a:t>
            </a:r>
            <a:r>
              <a:rPr lang="en-GB" dirty="0" smtClean="0"/>
              <a:t>______________ This </a:t>
            </a:r>
            <a:r>
              <a:rPr lang="en-GB" dirty="0"/>
              <a:t>links to “QUOTE” because___________ and________ It suggests</a:t>
            </a:r>
            <a:r>
              <a:rPr lang="en-GB" dirty="0" smtClean="0"/>
              <a:t>_______ _______________</a:t>
            </a:r>
            <a:r>
              <a:rPr lang="en-GB" dirty="0"/>
              <a:t>and</a:t>
            </a:r>
            <a:r>
              <a:rPr lang="en-GB" dirty="0" smtClean="0"/>
              <a:t>____________ The </a:t>
            </a:r>
            <a:r>
              <a:rPr lang="en-GB" dirty="0"/>
              <a:t>power of the natural world is therefore shown </a:t>
            </a:r>
            <a:r>
              <a:rPr lang="en-GB" dirty="0" smtClean="0"/>
              <a:t>________ </a:t>
            </a:r>
            <a:r>
              <a:rPr lang="en-GB" dirty="0"/>
              <a:t>and_____________________________________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3400018" y="809911"/>
            <a:ext cx="5567279" cy="7305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POEM is about_________________ The poet is showing______________ and the message is_____________________________________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400017" y="4125773"/>
            <a:ext cx="5567279" cy="2585323"/>
          </a:xfrm>
          <a:prstGeom prst="rect">
            <a:avLst/>
          </a:prstGeom>
          <a:solidFill>
            <a:srgbClr val="D1A4FE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b="1" dirty="0" smtClean="0"/>
              <a:t>NAME of Poem </a:t>
            </a:r>
            <a:r>
              <a:rPr lang="en-GB" dirty="0" smtClean="0"/>
              <a:t>is </a:t>
            </a:r>
            <a:r>
              <a:rPr lang="en-GB" b="1" dirty="0" smtClean="0">
                <a:solidFill>
                  <a:srgbClr val="0070C0"/>
                </a:solidFill>
              </a:rPr>
              <a:t>SIMILAR/</a:t>
            </a:r>
            <a:r>
              <a:rPr lang="en-GB" b="1" dirty="0" smtClean="0">
                <a:solidFill>
                  <a:srgbClr val="C00000"/>
                </a:solidFill>
              </a:rPr>
              <a:t>DIFFERENT</a:t>
            </a:r>
            <a:r>
              <a:rPr lang="en-GB" dirty="0" smtClean="0"/>
              <a:t> to </a:t>
            </a:r>
            <a:r>
              <a:rPr lang="en-GB" b="1" dirty="0" smtClean="0"/>
              <a:t>NAME OF POEM 2</a:t>
            </a:r>
            <a:r>
              <a:rPr lang="en-GB" dirty="0" smtClean="0"/>
              <a:t> because__________________ Both poems talk about_______________________________ </a:t>
            </a:r>
            <a:r>
              <a:rPr lang="en-GB" dirty="0" smtClean="0">
                <a:solidFill>
                  <a:srgbClr val="C00000"/>
                </a:solidFill>
              </a:rPr>
              <a:t>but </a:t>
            </a:r>
            <a:r>
              <a:rPr lang="en-GB" b="1" dirty="0" smtClean="0">
                <a:solidFill>
                  <a:srgbClr val="C00000"/>
                </a:solidFill>
              </a:rPr>
              <a:t>in a </a:t>
            </a:r>
            <a:r>
              <a:rPr lang="en-GB" b="1" u="sng" dirty="0" smtClean="0">
                <a:solidFill>
                  <a:srgbClr val="C00000"/>
                </a:solidFill>
              </a:rPr>
              <a:t>different/</a:t>
            </a:r>
            <a:r>
              <a:rPr lang="en-GB" b="1" u="sng" dirty="0" smtClean="0">
                <a:solidFill>
                  <a:srgbClr val="0070C0"/>
                </a:solidFill>
              </a:rPr>
              <a:t>and in the same way</a:t>
            </a:r>
            <a:r>
              <a:rPr lang="en-GB" b="1" u="sng" dirty="0" smtClean="0"/>
              <a:t>.</a:t>
            </a:r>
            <a:r>
              <a:rPr lang="en-GB" dirty="0" smtClean="0"/>
              <a:t> In POEM 2 it talks about____________ and says “_______________”. This </a:t>
            </a:r>
            <a:r>
              <a:rPr lang="en-GB" dirty="0" err="1" smtClean="0"/>
              <a:t>shows___________and</a:t>
            </a:r>
            <a:r>
              <a:rPr lang="en-GB" dirty="0" smtClean="0"/>
              <a:t> _______. This </a:t>
            </a:r>
            <a:r>
              <a:rPr lang="en-GB" b="1" dirty="0" smtClean="0">
                <a:solidFill>
                  <a:srgbClr val="0070C0"/>
                </a:solidFill>
              </a:rPr>
              <a:t>links </a:t>
            </a:r>
            <a:r>
              <a:rPr lang="en-GB" dirty="0" smtClean="0">
                <a:solidFill>
                  <a:srgbClr val="C00000"/>
                </a:solidFill>
              </a:rPr>
              <a:t>to/contrasts with</a:t>
            </a:r>
            <a:r>
              <a:rPr lang="en-GB" dirty="0" smtClean="0"/>
              <a:t> poem 1 because_____________ In poem 1 it says. “____________________” which shows__________ and_____________________. LINK TO Q.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4836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245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Compare the ways poets present conflict in ‘Bayonet Charge’ and one other poem.</vt:lpstr>
      <vt:lpstr>Compare the ways poets present conflict in ‘Bayonet Charge’ and one other poem.</vt:lpstr>
    </vt:vector>
  </TitlesOfParts>
  <Company>Newall Green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PEEWALL</dc:title>
  <dc:creator>Rebecca Child</dc:creator>
  <cp:lastModifiedBy>Rebecca Bennett</cp:lastModifiedBy>
  <cp:revision>7</cp:revision>
  <dcterms:created xsi:type="dcterms:W3CDTF">2017-01-30T13:24:40Z</dcterms:created>
  <dcterms:modified xsi:type="dcterms:W3CDTF">2020-03-13T15:08:01Z</dcterms:modified>
</cp:coreProperties>
</file>