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70" r:id="rId8"/>
    <p:sldId id="261" r:id="rId9"/>
    <p:sldId id="262" r:id="rId10"/>
    <p:sldId id="263" r:id="rId11"/>
    <p:sldId id="264" r:id="rId12"/>
    <p:sldId id="268"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6A2C"/>
    <a:srgbClr val="FFFFCC"/>
    <a:srgbClr val="9207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C2D1-EDBD-4EB6-8679-B475EB3A8C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AD8F90-47BF-49E0-B88F-F02E6BD6C0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B84917-3974-4ED8-B9C2-6632117D87C9}"/>
              </a:ext>
            </a:extLst>
          </p:cNvPr>
          <p:cNvSpPr>
            <a:spLocks noGrp="1"/>
          </p:cNvSpPr>
          <p:nvPr>
            <p:ph type="dt" sz="half" idx="10"/>
          </p:nvPr>
        </p:nvSpPr>
        <p:spPr/>
        <p:txBody>
          <a:bodyPr/>
          <a:lstStyle/>
          <a:p>
            <a:fld id="{8FF2E246-CA27-46F5-9561-DA61CA12CF07}" type="datetimeFigureOut">
              <a:rPr lang="en-GB" smtClean="0"/>
              <a:t>22/07/2025</a:t>
            </a:fld>
            <a:endParaRPr lang="en-GB"/>
          </a:p>
        </p:txBody>
      </p:sp>
      <p:sp>
        <p:nvSpPr>
          <p:cNvPr id="5" name="Footer Placeholder 4">
            <a:extLst>
              <a:ext uri="{FF2B5EF4-FFF2-40B4-BE49-F238E27FC236}">
                <a16:creationId xmlns:a16="http://schemas.microsoft.com/office/drawing/2014/main" id="{490E5998-626D-4E20-B451-F7CCA7F0E1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3565A2-6605-49DF-8285-9DAD05B0C89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48621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0C8E-2F19-4566-AE74-A5B6F1ADD6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67DEA9-EB59-4A86-A210-902F935BC0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8ADDED-FA2C-4C74-B6B3-91CBD9CEB899}"/>
              </a:ext>
            </a:extLst>
          </p:cNvPr>
          <p:cNvSpPr>
            <a:spLocks noGrp="1"/>
          </p:cNvSpPr>
          <p:nvPr>
            <p:ph type="dt" sz="half" idx="10"/>
          </p:nvPr>
        </p:nvSpPr>
        <p:spPr/>
        <p:txBody>
          <a:bodyPr/>
          <a:lstStyle/>
          <a:p>
            <a:fld id="{8FF2E246-CA27-46F5-9561-DA61CA12CF07}" type="datetimeFigureOut">
              <a:rPr lang="en-GB" smtClean="0"/>
              <a:t>22/07/2025</a:t>
            </a:fld>
            <a:endParaRPr lang="en-GB"/>
          </a:p>
        </p:txBody>
      </p:sp>
      <p:sp>
        <p:nvSpPr>
          <p:cNvPr id="5" name="Footer Placeholder 4">
            <a:extLst>
              <a:ext uri="{FF2B5EF4-FFF2-40B4-BE49-F238E27FC236}">
                <a16:creationId xmlns:a16="http://schemas.microsoft.com/office/drawing/2014/main" id="{AE0DBACA-1D5B-4863-873B-6F165BCBD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48E2BD-6D3C-4151-A47F-FC961C81034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237714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D9776-04FB-4CAC-B18D-86A17A2C0B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30BE7C-F146-4384-8505-0914163240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CB3F9A-E354-4A81-9345-0D25D32AC42A}"/>
              </a:ext>
            </a:extLst>
          </p:cNvPr>
          <p:cNvSpPr>
            <a:spLocks noGrp="1"/>
          </p:cNvSpPr>
          <p:nvPr>
            <p:ph type="dt" sz="half" idx="10"/>
          </p:nvPr>
        </p:nvSpPr>
        <p:spPr/>
        <p:txBody>
          <a:bodyPr/>
          <a:lstStyle/>
          <a:p>
            <a:fld id="{8FF2E246-CA27-46F5-9561-DA61CA12CF07}" type="datetimeFigureOut">
              <a:rPr lang="en-GB" smtClean="0"/>
              <a:t>22/07/2025</a:t>
            </a:fld>
            <a:endParaRPr lang="en-GB"/>
          </a:p>
        </p:txBody>
      </p:sp>
      <p:sp>
        <p:nvSpPr>
          <p:cNvPr id="5" name="Footer Placeholder 4">
            <a:extLst>
              <a:ext uri="{FF2B5EF4-FFF2-40B4-BE49-F238E27FC236}">
                <a16:creationId xmlns:a16="http://schemas.microsoft.com/office/drawing/2014/main" id="{75D5DDFB-703E-4243-AB6A-B075712E58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37D0D-04C2-499E-832A-76ACF4CD48E2}"/>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68574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5FE9-CE9E-45D0-8E1A-452BAFF111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20FC8D-7E19-4179-BD74-B9D812159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0B360F-CE0D-4DC4-9B27-1BB109DE7B4C}"/>
              </a:ext>
            </a:extLst>
          </p:cNvPr>
          <p:cNvSpPr>
            <a:spLocks noGrp="1"/>
          </p:cNvSpPr>
          <p:nvPr>
            <p:ph type="dt" sz="half" idx="10"/>
          </p:nvPr>
        </p:nvSpPr>
        <p:spPr/>
        <p:txBody>
          <a:bodyPr/>
          <a:lstStyle/>
          <a:p>
            <a:fld id="{8FF2E246-CA27-46F5-9561-DA61CA12CF07}" type="datetimeFigureOut">
              <a:rPr lang="en-GB" smtClean="0"/>
              <a:t>22/07/2025</a:t>
            </a:fld>
            <a:endParaRPr lang="en-GB"/>
          </a:p>
        </p:txBody>
      </p:sp>
      <p:sp>
        <p:nvSpPr>
          <p:cNvPr id="5" name="Footer Placeholder 4">
            <a:extLst>
              <a:ext uri="{FF2B5EF4-FFF2-40B4-BE49-F238E27FC236}">
                <a16:creationId xmlns:a16="http://schemas.microsoft.com/office/drawing/2014/main" id="{D70BBD10-B3CF-4F71-9854-867A6E0881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12E84-2FB1-4703-B7E5-31EE5A952EA3}"/>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10754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CAB1-9ED7-45CB-80A0-9C2F63DF1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5E0BD2-12B0-41CF-8ABE-F40C924A02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B07248-3280-4E4B-8D4D-B25A8322249B}"/>
              </a:ext>
            </a:extLst>
          </p:cNvPr>
          <p:cNvSpPr>
            <a:spLocks noGrp="1"/>
          </p:cNvSpPr>
          <p:nvPr>
            <p:ph type="dt" sz="half" idx="10"/>
          </p:nvPr>
        </p:nvSpPr>
        <p:spPr/>
        <p:txBody>
          <a:bodyPr/>
          <a:lstStyle/>
          <a:p>
            <a:fld id="{8FF2E246-CA27-46F5-9561-DA61CA12CF07}" type="datetimeFigureOut">
              <a:rPr lang="en-GB" smtClean="0"/>
              <a:t>22/07/2025</a:t>
            </a:fld>
            <a:endParaRPr lang="en-GB"/>
          </a:p>
        </p:txBody>
      </p:sp>
      <p:sp>
        <p:nvSpPr>
          <p:cNvPr id="5" name="Footer Placeholder 4">
            <a:extLst>
              <a:ext uri="{FF2B5EF4-FFF2-40B4-BE49-F238E27FC236}">
                <a16:creationId xmlns:a16="http://schemas.microsoft.com/office/drawing/2014/main" id="{857019F6-E5E9-4329-900B-8804C20CC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5F2C8-4D88-47BB-86A5-8EF3D4DA2884}"/>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58561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018E-2C3F-44F8-9944-360A0EC245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7B290-DA66-45A3-A8AB-8ED2A0873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FEF685-1C26-426A-A0C0-165B660AB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BE4DA7-CDA9-4A07-992C-E15848C3867E}"/>
              </a:ext>
            </a:extLst>
          </p:cNvPr>
          <p:cNvSpPr>
            <a:spLocks noGrp="1"/>
          </p:cNvSpPr>
          <p:nvPr>
            <p:ph type="dt" sz="half" idx="10"/>
          </p:nvPr>
        </p:nvSpPr>
        <p:spPr/>
        <p:txBody>
          <a:bodyPr/>
          <a:lstStyle/>
          <a:p>
            <a:fld id="{8FF2E246-CA27-46F5-9561-DA61CA12CF07}" type="datetimeFigureOut">
              <a:rPr lang="en-GB" smtClean="0"/>
              <a:t>22/07/2025</a:t>
            </a:fld>
            <a:endParaRPr lang="en-GB"/>
          </a:p>
        </p:txBody>
      </p:sp>
      <p:sp>
        <p:nvSpPr>
          <p:cNvPr id="6" name="Footer Placeholder 5">
            <a:extLst>
              <a:ext uri="{FF2B5EF4-FFF2-40B4-BE49-F238E27FC236}">
                <a16:creationId xmlns:a16="http://schemas.microsoft.com/office/drawing/2014/main" id="{9BFE7803-7A9F-4588-9A9F-FAE4F478E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E7A121-BF2D-4DBA-9087-672E14B0601E}"/>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94325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170B-56F0-4C03-B940-C737B3DB9C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678EE-F3FE-4CFE-96F0-3256FB6894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18D91E-18D5-4BAD-A104-EE7CA8373C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FA1B51-5FB9-421C-A014-017A5D235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BEB4D-BBA0-4F6B-8DE9-0C629F1C0A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BCF92A-62ED-4EC6-83CA-A24CCB3758F9}"/>
              </a:ext>
            </a:extLst>
          </p:cNvPr>
          <p:cNvSpPr>
            <a:spLocks noGrp="1"/>
          </p:cNvSpPr>
          <p:nvPr>
            <p:ph type="dt" sz="half" idx="10"/>
          </p:nvPr>
        </p:nvSpPr>
        <p:spPr/>
        <p:txBody>
          <a:bodyPr/>
          <a:lstStyle/>
          <a:p>
            <a:fld id="{8FF2E246-CA27-46F5-9561-DA61CA12CF07}" type="datetimeFigureOut">
              <a:rPr lang="en-GB" smtClean="0"/>
              <a:t>22/07/2025</a:t>
            </a:fld>
            <a:endParaRPr lang="en-GB"/>
          </a:p>
        </p:txBody>
      </p:sp>
      <p:sp>
        <p:nvSpPr>
          <p:cNvPr id="8" name="Footer Placeholder 7">
            <a:extLst>
              <a:ext uri="{FF2B5EF4-FFF2-40B4-BE49-F238E27FC236}">
                <a16:creationId xmlns:a16="http://schemas.microsoft.com/office/drawing/2014/main" id="{55E0DAF3-B1DF-4F02-B33D-80F6EA8D70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5236DF-390D-4025-B8C6-A6DF20ED9185}"/>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64384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E7A7-76AF-472C-BBF0-1580F44C3C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73B388-8F18-4AFD-A585-308E977E3336}"/>
              </a:ext>
            </a:extLst>
          </p:cNvPr>
          <p:cNvSpPr>
            <a:spLocks noGrp="1"/>
          </p:cNvSpPr>
          <p:nvPr>
            <p:ph type="dt" sz="half" idx="10"/>
          </p:nvPr>
        </p:nvSpPr>
        <p:spPr/>
        <p:txBody>
          <a:bodyPr/>
          <a:lstStyle/>
          <a:p>
            <a:fld id="{8FF2E246-CA27-46F5-9561-DA61CA12CF07}" type="datetimeFigureOut">
              <a:rPr lang="en-GB" smtClean="0"/>
              <a:t>22/07/2025</a:t>
            </a:fld>
            <a:endParaRPr lang="en-GB"/>
          </a:p>
        </p:txBody>
      </p:sp>
      <p:sp>
        <p:nvSpPr>
          <p:cNvPr id="4" name="Footer Placeholder 3">
            <a:extLst>
              <a:ext uri="{FF2B5EF4-FFF2-40B4-BE49-F238E27FC236}">
                <a16:creationId xmlns:a16="http://schemas.microsoft.com/office/drawing/2014/main" id="{6542539A-9576-48D9-9C3E-744BA8F525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03DF2A-B90B-4A7D-9065-91CC7479AB1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58038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01342-1F8F-4C7A-A192-5B5181A8A41C}"/>
              </a:ext>
            </a:extLst>
          </p:cNvPr>
          <p:cNvSpPr>
            <a:spLocks noGrp="1"/>
          </p:cNvSpPr>
          <p:nvPr>
            <p:ph type="dt" sz="half" idx="10"/>
          </p:nvPr>
        </p:nvSpPr>
        <p:spPr/>
        <p:txBody>
          <a:bodyPr/>
          <a:lstStyle/>
          <a:p>
            <a:fld id="{8FF2E246-CA27-46F5-9561-DA61CA12CF07}" type="datetimeFigureOut">
              <a:rPr lang="en-GB" smtClean="0"/>
              <a:t>22/07/2025</a:t>
            </a:fld>
            <a:endParaRPr lang="en-GB"/>
          </a:p>
        </p:txBody>
      </p:sp>
      <p:sp>
        <p:nvSpPr>
          <p:cNvPr id="3" name="Footer Placeholder 2">
            <a:extLst>
              <a:ext uri="{FF2B5EF4-FFF2-40B4-BE49-F238E27FC236}">
                <a16:creationId xmlns:a16="http://schemas.microsoft.com/office/drawing/2014/main" id="{152F4592-F1F3-46F4-A8B8-41AF446A9F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BB1A18-1E4F-45E2-8AA8-7A59EB4ACC4C}"/>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53806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A848-BA1A-4807-A5A0-EC5CB1ADF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64AD1E-7BC9-4EEC-A88D-9169A4B7C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5A03B5-8414-4C3B-B009-B912EF0F4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FE0E6-D9CC-4E3C-AEEA-D1C2C06C07EF}"/>
              </a:ext>
            </a:extLst>
          </p:cNvPr>
          <p:cNvSpPr>
            <a:spLocks noGrp="1"/>
          </p:cNvSpPr>
          <p:nvPr>
            <p:ph type="dt" sz="half" idx="10"/>
          </p:nvPr>
        </p:nvSpPr>
        <p:spPr/>
        <p:txBody>
          <a:bodyPr/>
          <a:lstStyle/>
          <a:p>
            <a:fld id="{8FF2E246-CA27-46F5-9561-DA61CA12CF07}" type="datetimeFigureOut">
              <a:rPr lang="en-GB" smtClean="0"/>
              <a:t>22/07/2025</a:t>
            </a:fld>
            <a:endParaRPr lang="en-GB"/>
          </a:p>
        </p:txBody>
      </p:sp>
      <p:sp>
        <p:nvSpPr>
          <p:cNvPr id="6" name="Footer Placeholder 5">
            <a:extLst>
              <a:ext uri="{FF2B5EF4-FFF2-40B4-BE49-F238E27FC236}">
                <a16:creationId xmlns:a16="http://schemas.microsoft.com/office/drawing/2014/main" id="{64B156E4-975A-460E-8D12-69C4E39C64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F137E1-13A0-4036-A2D0-E6D9EE466F64}"/>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281402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61C5-96E7-4990-BAAE-1FA958770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F95BF9-DCA0-4809-A364-3EDD5D4F5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A39EB0-B85A-4FC5-A3BB-A611C1CFB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AEF416-FEC7-4A10-802F-54ACCD430BB2}"/>
              </a:ext>
            </a:extLst>
          </p:cNvPr>
          <p:cNvSpPr>
            <a:spLocks noGrp="1"/>
          </p:cNvSpPr>
          <p:nvPr>
            <p:ph type="dt" sz="half" idx="10"/>
          </p:nvPr>
        </p:nvSpPr>
        <p:spPr/>
        <p:txBody>
          <a:bodyPr/>
          <a:lstStyle/>
          <a:p>
            <a:fld id="{8FF2E246-CA27-46F5-9561-DA61CA12CF07}" type="datetimeFigureOut">
              <a:rPr lang="en-GB" smtClean="0"/>
              <a:t>22/07/2025</a:t>
            </a:fld>
            <a:endParaRPr lang="en-GB"/>
          </a:p>
        </p:txBody>
      </p:sp>
      <p:sp>
        <p:nvSpPr>
          <p:cNvPr id="6" name="Footer Placeholder 5">
            <a:extLst>
              <a:ext uri="{FF2B5EF4-FFF2-40B4-BE49-F238E27FC236}">
                <a16:creationId xmlns:a16="http://schemas.microsoft.com/office/drawing/2014/main" id="{6E25BAE0-843A-411B-B744-9A9CC4DAE2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942A63-143B-4643-AC00-22009D1B78FD}"/>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37374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D3118-6867-4E44-A511-4D163998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E4DBF6-5399-49D7-90A9-DC3C6DCAD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AFA48C-5529-471C-9219-FFC13DEDE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2E246-CA27-46F5-9561-DA61CA12CF07}" type="datetimeFigureOut">
              <a:rPr lang="en-GB" smtClean="0"/>
              <a:t>22/07/2025</a:t>
            </a:fld>
            <a:endParaRPr lang="en-GB"/>
          </a:p>
        </p:txBody>
      </p:sp>
      <p:sp>
        <p:nvSpPr>
          <p:cNvPr id="5" name="Footer Placeholder 4">
            <a:extLst>
              <a:ext uri="{FF2B5EF4-FFF2-40B4-BE49-F238E27FC236}">
                <a16:creationId xmlns:a16="http://schemas.microsoft.com/office/drawing/2014/main" id="{532B60D8-82D9-4C6D-92EC-FA632090D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EE4C9F-8F8A-4ACA-B8F6-A62046E93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5362F-D321-48BD-9CE1-F3C2A32B57F4}" type="slidenum">
              <a:rPr lang="en-GB" smtClean="0"/>
              <a:t>‹#›</a:t>
            </a:fld>
            <a:endParaRPr lang="en-GB"/>
          </a:p>
        </p:txBody>
      </p:sp>
    </p:spTree>
    <p:extLst>
      <p:ext uri="{BB962C8B-B14F-4D97-AF65-F5344CB8AC3E}">
        <p14:creationId xmlns:p14="http://schemas.microsoft.com/office/powerpoint/2010/main" val="3298044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18.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990438-2699-47B0-BFFE-3B8380590E31}"/>
              </a:ext>
            </a:extLst>
          </p:cNvPr>
          <p:cNvPicPr>
            <a:picLocks noChangeAspect="1"/>
          </p:cNvPicPr>
          <p:nvPr/>
        </p:nvPicPr>
        <p:blipFill>
          <a:blip r:embed="rId2"/>
          <a:stretch>
            <a:fillRect/>
          </a:stretch>
        </p:blipFill>
        <p:spPr>
          <a:xfrm>
            <a:off x="0" y="0"/>
            <a:ext cx="12192000" cy="6885410"/>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E309BE33-5C8C-45DE-AF41-4B442C0B271B}"/>
              </a:ext>
            </a:extLst>
          </p:cNvPr>
          <p:cNvPicPr>
            <a:picLocks noChangeAspect="1"/>
          </p:cNvPicPr>
          <p:nvPr/>
        </p:nvPicPr>
        <p:blipFill rotWithShape="1">
          <a:blip r:embed="rId3"/>
          <a:srcRect l="4811" t="9043" r="6175" b="11044"/>
          <a:stretch/>
        </p:blipFill>
        <p:spPr>
          <a:xfrm>
            <a:off x="4713706" y="939801"/>
            <a:ext cx="2764588" cy="1396999"/>
          </a:xfrm>
          <a:prstGeom prst="rect">
            <a:avLst/>
          </a:prstGeom>
        </p:spPr>
      </p:pic>
      <p:sp>
        <p:nvSpPr>
          <p:cNvPr id="8" name="TextBox 7">
            <a:extLst>
              <a:ext uri="{FF2B5EF4-FFF2-40B4-BE49-F238E27FC236}">
                <a16:creationId xmlns:a16="http://schemas.microsoft.com/office/drawing/2014/main" id="{52F2E664-62BC-4AFF-BF60-7DFB01204664}"/>
              </a:ext>
            </a:extLst>
          </p:cNvPr>
          <p:cNvSpPr txBox="1"/>
          <p:nvPr/>
        </p:nvSpPr>
        <p:spPr>
          <a:xfrm>
            <a:off x="2834530" y="2738901"/>
            <a:ext cx="6522940" cy="1600438"/>
          </a:xfrm>
          <a:prstGeom prst="rect">
            <a:avLst/>
          </a:prstGeom>
          <a:noFill/>
        </p:spPr>
        <p:txBody>
          <a:bodyPr wrap="none" rtlCol="0">
            <a:spAutoFit/>
          </a:bodyPr>
          <a:lstStyle/>
          <a:p>
            <a:r>
              <a:rPr lang="en-GB" sz="6600" dirty="0">
                <a:solidFill>
                  <a:schemeClr val="bg1"/>
                </a:solidFill>
                <a:latin typeface="Twinkl" panose="02000000000000000000" pitchFamily="2" charset="0"/>
              </a:rPr>
              <a:t>Meet the Teacher</a:t>
            </a:r>
          </a:p>
          <a:p>
            <a:pPr algn="ctr"/>
            <a:r>
              <a:rPr lang="en-GB" sz="3200" dirty="0">
                <a:solidFill>
                  <a:schemeClr val="bg1"/>
                </a:solidFill>
                <a:latin typeface="Twinkl" panose="02000000000000000000" pitchFamily="2" charset="0"/>
              </a:rPr>
              <a:t>2025-26</a:t>
            </a:r>
          </a:p>
        </p:txBody>
      </p:sp>
    </p:spTree>
    <p:extLst>
      <p:ext uri="{BB962C8B-B14F-4D97-AF65-F5344CB8AC3E}">
        <p14:creationId xmlns:p14="http://schemas.microsoft.com/office/powerpoint/2010/main" val="360534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781904" y="127000"/>
            <a:ext cx="462819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DAYS TO REMEMBER</a:t>
            </a:r>
          </a:p>
        </p:txBody>
      </p:sp>
      <p:sp>
        <p:nvSpPr>
          <p:cNvPr id="7" name="TextBox 6">
            <a:extLst>
              <a:ext uri="{FF2B5EF4-FFF2-40B4-BE49-F238E27FC236}">
                <a16:creationId xmlns:a16="http://schemas.microsoft.com/office/drawing/2014/main" id="{D5F39C8A-6174-4D7C-81DF-08C3BACCBF1A}"/>
              </a:ext>
            </a:extLst>
          </p:cNvPr>
          <p:cNvSpPr txBox="1"/>
          <p:nvPr/>
        </p:nvSpPr>
        <p:spPr>
          <a:xfrm>
            <a:off x="673099" y="1218072"/>
            <a:ext cx="10845800" cy="1200329"/>
          </a:xfrm>
          <a:prstGeom prst="rect">
            <a:avLst/>
          </a:prstGeom>
          <a:solidFill>
            <a:srgbClr val="FFFFCC"/>
          </a:solidFill>
          <a:ln>
            <a:noFill/>
          </a:ln>
        </p:spPr>
        <p:txBody>
          <a:bodyPr wrap="square" rtlCol="0">
            <a:spAutoFit/>
          </a:bodyPr>
          <a:lstStyle/>
          <a:p>
            <a:r>
              <a:rPr lang="en-GB" sz="2400" b="1" dirty="0">
                <a:latin typeface="Twinkl" panose="02000000000000000000" pitchFamily="2" charset="0"/>
              </a:rPr>
              <a:t>P.E.</a:t>
            </a:r>
            <a:r>
              <a:rPr lang="en-GB" sz="2400" dirty="0">
                <a:latin typeface="Twinkl" panose="02000000000000000000" pitchFamily="2" charset="0"/>
              </a:rPr>
              <a:t> will be on a Tuesday and Friday. The children will come to school in their P.E. kit. </a:t>
            </a:r>
          </a:p>
          <a:p>
            <a:endParaRPr lang="en-GB" sz="2400" dirty="0">
              <a:latin typeface="Twinkl" panose="02000000000000000000" pitchFamily="2" charset="0"/>
            </a:endParaRPr>
          </a:p>
        </p:txBody>
      </p:sp>
      <p:sp>
        <p:nvSpPr>
          <p:cNvPr id="8" name="TextBox 7">
            <a:extLst>
              <a:ext uri="{FF2B5EF4-FFF2-40B4-BE49-F238E27FC236}">
                <a16:creationId xmlns:a16="http://schemas.microsoft.com/office/drawing/2014/main" id="{F419919A-A4CC-4133-8826-58DE6F442AC3}"/>
              </a:ext>
            </a:extLst>
          </p:cNvPr>
          <p:cNvSpPr txBox="1"/>
          <p:nvPr/>
        </p:nvSpPr>
        <p:spPr>
          <a:xfrm>
            <a:off x="673099" y="2634563"/>
            <a:ext cx="10845800" cy="830997"/>
          </a:xfrm>
          <a:prstGeom prst="rect">
            <a:avLst/>
          </a:prstGeom>
          <a:solidFill>
            <a:schemeClr val="accent6">
              <a:lumMod val="20000"/>
              <a:lumOff val="80000"/>
            </a:schemeClr>
          </a:solidFill>
          <a:ln>
            <a:noFill/>
          </a:ln>
        </p:spPr>
        <p:txBody>
          <a:bodyPr wrap="square" rtlCol="0">
            <a:spAutoFit/>
          </a:bodyPr>
          <a:lstStyle/>
          <a:p>
            <a:r>
              <a:rPr lang="en-GB" sz="2400" b="1" dirty="0">
                <a:latin typeface="Twinkl" panose="02000000000000000000" pitchFamily="2" charset="0"/>
              </a:rPr>
              <a:t>Book change </a:t>
            </a:r>
            <a:r>
              <a:rPr lang="en-GB" sz="2400" dirty="0">
                <a:latin typeface="Twinkl" panose="02000000000000000000" pitchFamily="2" charset="0"/>
              </a:rPr>
              <a:t>will be on a Monday. The children will need their book bag in school </a:t>
            </a:r>
            <a:r>
              <a:rPr lang="en-GB" sz="2400" b="1" dirty="0">
                <a:latin typeface="Twinkl" panose="02000000000000000000" pitchFamily="2" charset="0"/>
              </a:rPr>
              <a:t>every day</a:t>
            </a:r>
            <a:r>
              <a:rPr lang="en-GB" sz="2400" dirty="0">
                <a:latin typeface="Twinkl" panose="02000000000000000000" pitchFamily="2" charset="0"/>
              </a:rPr>
              <a:t>.</a:t>
            </a:r>
          </a:p>
        </p:txBody>
      </p:sp>
      <p:sp>
        <p:nvSpPr>
          <p:cNvPr id="10" name="TextBox 9">
            <a:extLst>
              <a:ext uri="{FF2B5EF4-FFF2-40B4-BE49-F238E27FC236}">
                <a16:creationId xmlns:a16="http://schemas.microsoft.com/office/drawing/2014/main" id="{33632CEA-921B-4A14-9FFC-CDF81567B81B}"/>
              </a:ext>
            </a:extLst>
          </p:cNvPr>
          <p:cNvSpPr txBox="1"/>
          <p:nvPr/>
        </p:nvSpPr>
        <p:spPr>
          <a:xfrm>
            <a:off x="673099" y="3681722"/>
            <a:ext cx="10845800" cy="1569660"/>
          </a:xfrm>
          <a:prstGeom prst="rect">
            <a:avLst/>
          </a:prstGeom>
          <a:solidFill>
            <a:schemeClr val="accent5">
              <a:lumMod val="40000"/>
              <a:lumOff val="60000"/>
            </a:schemeClr>
          </a:solidFill>
          <a:ln>
            <a:noFill/>
          </a:ln>
        </p:spPr>
        <p:txBody>
          <a:bodyPr wrap="square" rtlCol="0">
            <a:spAutoFit/>
          </a:bodyPr>
          <a:lstStyle/>
          <a:p>
            <a:r>
              <a:rPr lang="en-GB" sz="2400" dirty="0">
                <a:latin typeface="Twinkl" panose="02000000000000000000" pitchFamily="2" charset="0"/>
              </a:rPr>
              <a:t>Throughout the year, we will have </a:t>
            </a:r>
            <a:r>
              <a:rPr lang="en-GB" sz="2400" b="1" dirty="0">
                <a:latin typeface="Twinkl" panose="02000000000000000000" pitchFamily="2" charset="0"/>
              </a:rPr>
              <a:t>season days. </a:t>
            </a:r>
            <a:r>
              <a:rPr lang="en-GB" sz="2400" dirty="0">
                <a:latin typeface="Twinkl" panose="02000000000000000000" pitchFamily="2" charset="0"/>
              </a:rPr>
              <a:t>On these days, we will study how the season effects us and our surroundings. Children will need to wear clothes that you don’t mind getting muddy and that are appropriate for the weather.</a:t>
            </a:r>
          </a:p>
        </p:txBody>
      </p:sp>
    </p:spTree>
    <p:extLst>
      <p:ext uri="{BB962C8B-B14F-4D97-AF65-F5344CB8AC3E}">
        <p14:creationId xmlns:p14="http://schemas.microsoft.com/office/powerpoint/2010/main" val="270884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56A2C">
            <a:alpha val="54000"/>
          </a:srgbClr>
        </a:solidFill>
        <a:effectLst/>
      </p:bgPr>
    </p:bg>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id="{7107742E-460F-41AF-9503-8E1A357E6AE6}"/>
              </a:ext>
            </a:extLst>
          </p:cNvPr>
          <p:cNvGrpSpPr/>
          <p:nvPr/>
        </p:nvGrpSpPr>
        <p:grpSpPr>
          <a:xfrm>
            <a:off x="415045" y="2322401"/>
            <a:ext cx="3421267" cy="4535599"/>
            <a:chOff x="-116950" y="345948"/>
            <a:chExt cx="1194552" cy="2078493"/>
          </a:xfrm>
        </p:grpSpPr>
        <p:sp>
          <p:nvSpPr>
            <p:cNvPr id="15" name="Freeform 3">
              <a:extLst>
                <a:ext uri="{FF2B5EF4-FFF2-40B4-BE49-F238E27FC236}">
                  <a16:creationId xmlns:a16="http://schemas.microsoft.com/office/drawing/2014/main" id="{22B27816-FAC7-4AEF-81B5-DDC845254E82}"/>
                </a:ext>
              </a:extLst>
            </p:cNvPr>
            <p:cNvSpPr/>
            <p:nvPr/>
          </p:nvSpPr>
          <p:spPr>
            <a:xfrm>
              <a:off x="-116950" y="345948"/>
              <a:ext cx="1171680" cy="1877851"/>
            </a:xfrm>
            <a:custGeom>
              <a:avLst/>
              <a:gdLst/>
              <a:ahLst/>
              <a:cxnLst/>
              <a:rect l="l" t="t" r="r" b="b"/>
              <a:pathLst>
                <a:path w="1171680" h="1877851">
                  <a:moveTo>
                    <a:pt x="3481" y="0"/>
                  </a:moveTo>
                  <a:lnTo>
                    <a:pt x="1168200" y="0"/>
                  </a:lnTo>
                  <a:cubicBezTo>
                    <a:pt x="1169123" y="0"/>
                    <a:pt x="1170008" y="367"/>
                    <a:pt x="1170661" y="1019"/>
                  </a:cubicBezTo>
                  <a:cubicBezTo>
                    <a:pt x="1171313" y="1672"/>
                    <a:pt x="1171680" y="2557"/>
                    <a:pt x="1171680" y="3481"/>
                  </a:cubicBezTo>
                  <a:lnTo>
                    <a:pt x="1171680" y="1874371"/>
                  </a:lnTo>
                  <a:cubicBezTo>
                    <a:pt x="1171680" y="1875294"/>
                    <a:pt x="1171313" y="1876179"/>
                    <a:pt x="1170661" y="1876832"/>
                  </a:cubicBezTo>
                  <a:cubicBezTo>
                    <a:pt x="1170008" y="1877484"/>
                    <a:pt x="1169123" y="1877851"/>
                    <a:pt x="1168200" y="1877851"/>
                  </a:cubicBezTo>
                  <a:lnTo>
                    <a:pt x="3481" y="1877851"/>
                  </a:lnTo>
                  <a:cubicBezTo>
                    <a:pt x="2557" y="1877851"/>
                    <a:pt x="1672" y="1877484"/>
                    <a:pt x="1019" y="1876832"/>
                  </a:cubicBezTo>
                  <a:cubicBezTo>
                    <a:pt x="367" y="1876179"/>
                    <a:pt x="0" y="1875294"/>
                    <a:pt x="0" y="1874371"/>
                  </a:cubicBezTo>
                  <a:lnTo>
                    <a:pt x="0" y="3481"/>
                  </a:lnTo>
                  <a:cubicBezTo>
                    <a:pt x="0" y="2557"/>
                    <a:pt x="367" y="1672"/>
                    <a:pt x="1019" y="1019"/>
                  </a:cubicBezTo>
                  <a:cubicBezTo>
                    <a:pt x="1672" y="367"/>
                    <a:pt x="2557" y="0"/>
                    <a:pt x="3481" y="0"/>
                  </a:cubicBezTo>
                  <a:close/>
                </a:path>
              </a:pathLst>
            </a:custGeom>
            <a:solidFill>
              <a:srgbClr val="FFFFFF"/>
            </a:solidFill>
            <a:ln cap="sq">
              <a:solidFill>
                <a:schemeClr val="bg1">
                  <a:lumMod val="65000"/>
                </a:schemeClr>
              </a:solidFill>
              <a:prstDash val="solid"/>
              <a:miter/>
            </a:ln>
          </p:spPr>
          <p:txBody>
            <a:bodyPr/>
            <a:lstStyle/>
            <a:p>
              <a:endParaRPr lang="en-GB" dirty="0"/>
            </a:p>
          </p:txBody>
        </p:sp>
        <p:sp>
          <p:nvSpPr>
            <p:cNvPr id="16" name="TextBox 4">
              <a:extLst>
                <a:ext uri="{FF2B5EF4-FFF2-40B4-BE49-F238E27FC236}">
                  <a16:creationId xmlns:a16="http://schemas.microsoft.com/office/drawing/2014/main" id="{12F42C39-31A4-4305-869B-629678F46B7D}"/>
                </a:ext>
              </a:extLst>
            </p:cNvPr>
            <p:cNvSpPr txBox="1"/>
            <p:nvPr/>
          </p:nvSpPr>
          <p:spPr>
            <a:xfrm>
              <a:off x="-94078" y="508490"/>
              <a:ext cx="1171680" cy="1915951"/>
            </a:xfrm>
            <a:prstGeom prst="rect">
              <a:avLst/>
            </a:prstGeom>
          </p:spPr>
          <p:txBody>
            <a:bodyPr lIns="50800" tIns="50800" rIns="50800" bIns="50800" rtlCol="0" anchor="ctr"/>
            <a:lstStyle/>
            <a:p>
              <a:pPr>
                <a:lnSpc>
                  <a:spcPts val="2659"/>
                </a:lnSpc>
                <a:spcBef>
                  <a:spcPct val="0"/>
                </a:spcBef>
              </a:pPr>
              <a:r>
                <a:rPr lang="en-GB" b="1" i="1" dirty="0">
                  <a:latin typeface="Twinkl" panose="02000000000000000000" pitchFamily="2" charset="0"/>
                </a:rPr>
                <a:t>The children will wear:</a:t>
              </a:r>
            </a:p>
            <a:p>
              <a:pPr>
                <a:lnSpc>
                  <a:spcPts val="2659"/>
                </a:lnSpc>
                <a:spcBef>
                  <a:spcPct val="0"/>
                </a:spcBef>
              </a:pPr>
              <a:r>
                <a:rPr lang="en-GB" sz="1600" dirty="0">
                  <a:latin typeface="Twinkl" panose="02000000000000000000" pitchFamily="2" charset="0"/>
                </a:rPr>
                <a:t>Long sleeve top</a:t>
              </a:r>
            </a:p>
            <a:p>
              <a:pPr>
                <a:lnSpc>
                  <a:spcPts val="2659"/>
                </a:lnSpc>
                <a:spcBef>
                  <a:spcPct val="0"/>
                </a:spcBef>
              </a:pPr>
              <a:r>
                <a:rPr lang="en-GB" sz="1600" dirty="0">
                  <a:latin typeface="Twinkl" panose="02000000000000000000" pitchFamily="2" charset="0"/>
                </a:rPr>
                <a:t>Full length trousers</a:t>
              </a:r>
            </a:p>
            <a:p>
              <a:pPr>
                <a:lnSpc>
                  <a:spcPts val="2659"/>
                </a:lnSpc>
                <a:spcBef>
                  <a:spcPct val="0"/>
                </a:spcBef>
              </a:pPr>
              <a:r>
                <a:rPr lang="en-GB" sz="1600" dirty="0">
                  <a:latin typeface="Twinkl" panose="02000000000000000000" pitchFamily="2" charset="0"/>
                </a:rPr>
                <a:t>Trainers</a:t>
              </a:r>
            </a:p>
            <a:p>
              <a:pPr>
                <a:lnSpc>
                  <a:spcPts val="2659"/>
                </a:lnSpc>
                <a:spcBef>
                  <a:spcPct val="0"/>
                </a:spcBef>
              </a:pPr>
              <a:r>
                <a:rPr lang="en-GB" sz="1600" b="1" i="1" dirty="0">
                  <a:latin typeface="Twinkl" panose="02000000000000000000" pitchFamily="2" charset="0"/>
                </a:rPr>
                <a:t>To bring:</a:t>
              </a:r>
            </a:p>
            <a:p>
              <a:pPr>
                <a:lnSpc>
                  <a:spcPts val="2659"/>
                </a:lnSpc>
                <a:spcBef>
                  <a:spcPct val="0"/>
                </a:spcBef>
              </a:pPr>
              <a:r>
                <a:rPr lang="en-GB" sz="1600" dirty="0">
                  <a:latin typeface="Twinkl" panose="02000000000000000000" pitchFamily="2" charset="0"/>
                </a:rPr>
                <a:t>Wellies in a plastic carrier bag</a:t>
              </a:r>
            </a:p>
            <a:p>
              <a:pPr>
                <a:lnSpc>
                  <a:spcPts val="2659"/>
                </a:lnSpc>
                <a:spcBef>
                  <a:spcPct val="0"/>
                </a:spcBef>
              </a:pPr>
              <a:r>
                <a:rPr lang="en-GB" sz="1600" dirty="0">
                  <a:latin typeface="Twinkl" panose="02000000000000000000" pitchFamily="2" charset="0"/>
                </a:rPr>
                <a:t>Waterproof trousers and coat in a large bag.</a:t>
              </a:r>
            </a:p>
            <a:p>
              <a:pPr>
                <a:lnSpc>
                  <a:spcPts val="2659"/>
                </a:lnSpc>
                <a:spcBef>
                  <a:spcPct val="0"/>
                </a:spcBef>
              </a:pPr>
              <a:r>
                <a:rPr lang="en-GB" sz="1600" dirty="0">
                  <a:latin typeface="Twinkl" panose="02000000000000000000" pitchFamily="2" charset="0"/>
                </a:rPr>
                <a:t>Hat and gloves in cold weather.</a:t>
              </a:r>
            </a:p>
            <a:p>
              <a:pPr algn="ctr">
                <a:lnSpc>
                  <a:spcPts val="2659"/>
                </a:lnSpc>
                <a:spcBef>
                  <a:spcPct val="0"/>
                </a:spcBef>
              </a:pPr>
              <a:endParaRPr sz="1600" b="1" dirty="0"/>
            </a:p>
          </p:txBody>
        </p:sp>
      </p:grpSp>
      <p:sp>
        <p:nvSpPr>
          <p:cNvPr id="17" name="Freeform 5">
            <a:extLst>
              <a:ext uri="{FF2B5EF4-FFF2-40B4-BE49-F238E27FC236}">
                <a16:creationId xmlns:a16="http://schemas.microsoft.com/office/drawing/2014/main" id="{EC86163A-BE14-4504-8B6D-3B8BE31E2EE6}"/>
              </a:ext>
            </a:extLst>
          </p:cNvPr>
          <p:cNvSpPr/>
          <p:nvPr/>
        </p:nvSpPr>
        <p:spPr>
          <a:xfrm rot="-1841840">
            <a:off x="-8437" y="2458404"/>
            <a:ext cx="1359802"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18" name="Freeform 6">
            <a:extLst>
              <a:ext uri="{FF2B5EF4-FFF2-40B4-BE49-F238E27FC236}">
                <a16:creationId xmlns:a16="http://schemas.microsoft.com/office/drawing/2014/main" id="{0E3F3558-8338-496B-B134-2A2745219FF1}"/>
              </a:ext>
            </a:extLst>
          </p:cNvPr>
          <p:cNvSpPr/>
          <p:nvPr/>
        </p:nvSpPr>
        <p:spPr>
          <a:xfrm rot="1402288">
            <a:off x="2734263" y="2358252"/>
            <a:ext cx="1359803"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29" name="Freeform 17">
            <a:extLst>
              <a:ext uri="{FF2B5EF4-FFF2-40B4-BE49-F238E27FC236}">
                <a16:creationId xmlns:a16="http://schemas.microsoft.com/office/drawing/2014/main" id="{D4ED9145-D9FB-4A36-B008-AEEB46B0BF2D}"/>
              </a:ext>
            </a:extLst>
          </p:cNvPr>
          <p:cNvSpPr/>
          <p:nvPr/>
        </p:nvSpPr>
        <p:spPr>
          <a:xfrm>
            <a:off x="382488" y="4767548"/>
            <a:ext cx="3388317" cy="1652222"/>
          </a:xfrm>
          <a:custGeom>
            <a:avLst/>
            <a:gdLst/>
            <a:ahLst/>
            <a:cxnLst/>
            <a:rect l="l" t="t" r="r" b="b"/>
            <a:pathLst>
              <a:path w="4491884" h="2874806">
                <a:moveTo>
                  <a:pt x="0" y="0"/>
                </a:moveTo>
                <a:lnTo>
                  <a:pt x="4491884" y="0"/>
                </a:lnTo>
                <a:lnTo>
                  <a:pt x="4491884" y="2874806"/>
                </a:lnTo>
                <a:lnTo>
                  <a:pt x="0" y="2874806"/>
                </a:lnTo>
                <a:lnTo>
                  <a:pt x="0" y="0"/>
                </a:lnTo>
                <a:close/>
              </a:path>
            </a:pathLst>
          </a:custGeom>
          <a:blipFill>
            <a:blip r:embed="rId4">
              <a:alphaModFix amt="20000"/>
              <a:extLst>
                <a:ext uri="{96DAC541-7B7A-43D3-8B79-37D633B846F1}">
                  <asvg:svgBlip xmlns:asvg="http://schemas.microsoft.com/office/drawing/2016/SVG/main" r:embed="rId5"/>
                </a:ext>
              </a:extLst>
            </a:blip>
            <a:stretch>
              <a:fillRect/>
            </a:stretch>
          </a:blipFill>
        </p:spPr>
        <p:txBody>
          <a:bodyPr/>
          <a:lstStyle/>
          <a:p>
            <a:endParaRPr lang="en-GB" dirty="0"/>
          </a:p>
        </p:txBody>
      </p:sp>
      <p:grpSp>
        <p:nvGrpSpPr>
          <p:cNvPr id="35" name="Group 2">
            <a:extLst>
              <a:ext uri="{FF2B5EF4-FFF2-40B4-BE49-F238E27FC236}">
                <a16:creationId xmlns:a16="http://schemas.microsoft.com/office/drawing/2014/main" id="{DA060517-25A7-46F2-B36B-426FD07A144C}"/>
              </a:ext>
            </a:extLst>
          </p:cNvPr>
          <p:cNvGrpSpPr/>
          <p:nvPr/>
        </p:nvGrpSpPr>
        <p:grpSpPr>
          <a:xfrm>
            <a:off x="4419956" y="1484348"/>
            <a:ext cx="3690712" cy="4935820"/>
            <a:chOff x="-116950" y="-38100"/>
            <a:chExt cx="1288630" cy="2261899"/>
          </a:xfrm>
        </p:grpSpPr>
        <p:sp>
          <p:nvSpPr>
            <p:cNvPr id="36" name="Freeform 3">
              <a:extLst>
                <a:ext uri="{FF2B5EF4-FFF2-40B4-BE49-F238E27FC236}">
                  <a16:creationId xmlns:a16="http://schemas.microsoft.com/office/drawing/2014/main" id="{4280D92A-5EDB-4F4A-B539-CF281B850745}"/>
                </a:ext>
              </a:extLst>
            </p:cNvPr>
            <p:cNvSpPr/>
            <p:nvPr/>
          </p:nvSpPr>
          <p:spPr>
            <a:xfrm>
              <a:off x="-116950" y="345948"/>
              <a:ext cx="1171680" cy="1877851"/>
            </a:xfrm>
            <a:custGeom>
              <a:avLst/>
              <a:gdLst/>
              <a:ahLst/>
              <a:cxnLst/>
              <a:rect l="l" t="t" r="r" b="b"/>
              <a:pathLst>
                <a:path w="1171680" h="1877851">
                  <a:moveTo>
                    <a:pt x="3481" y="0"/>
                  </a:moveTo>
                  <a:lnTo>
                    <a:pt x="1168200" y="0"/>
                  </a:lnTo>
                  <a:cubicBezTo>
                    <a:pt x="1169123" y="0"/>
                    <a:pt x="1170008" y="367"/>
                    <a:pt x="1170661" y="1019"/>
                  </a:cubicBezTo>
                  <a:cubicBezTo>
                    <a:pt x="1171313" y="1672"/>
                    <a:pt x="1171680" y="2557"/>
                    <a:pt x="1171680" y="3481"/>
                  </a:cubicBezTo>
                  <a:lnTo>
                    <a:pt x="1171680" y="1874371"/>
                  </a:lnTo>
                  <a:cubicBezTo>
                    <a:pt x="1171680" y="1875294"/>
                    <a:pt x="1171313" y="1876179"/>
                    <a:pt x="1170661" y="1876832"/>
                  </a:cubicBezTo>
                  <a:cubicBezTo>
                    <a:pt x="1170008" y="1877484"/>
                    <a:pt x="1169123" y="1877851"/>
                    <a:pt x="1168200" y="1877851"/>
                  </a:cubicBezTo>
                  <a:lnTo>
                    <a:pt x="3481" y="1877851"/>
                  </a:lnTo>
                  <a:cubicBezTo>
                    <a:pt x="2557" y="1877851"/>
                    <a:pt x="1672" y="1877484"/>
                    <a:pt x="1019" y="1876832"/>
                  </a:cubicBezTo>
                  <a:cubicBezTo>
                    <a:pt x="367" y="1876179"/>
                    <a:pt x="0" y="1875294"/>
                    <a:pt x="0" y="1874371"/>
                  </a:cubicBezTo>
                  <a:lnTo>
                    <a:pt x="0" y="3481"/>
                  </a:lnTo>
                  <a:cubicBezTo>
                    <a:pt x="0" y="2557"/>
                    <a:pt x="367" y="1672"/>
                    <a:pt x="1019" y="1019"/>
                  </a:cubicBezTo>
                  <a:cubicBezTo>
                    <a:pt x="1672" y="367"/>
                    <a:pt x="2557" y="0"/>
                    <a:pt x="3481" y="0"/>
                  </a:cubicBezTo>
                  <a:close/>
                </a:path>
              </a:pathLst>
            </a:custGeom>
            <a:solidFill>
              <a:srgbClr val="FFFFFF"/>
            </a:solidFill>
            <a:ln cap="sq">
              <a:solidFill>
                <a:schemeClr val="bg1">
                  <a:lumMod val="65000"/>
                </a:schemeClr>
              </a:solidFill>
              <a:prstDash val="solid"/>
              <a:miter/>
            </a:ln>
          </p:spPr>
          <p:txBody>
            <a:bodyPr/>
            <a:lstStyle/>
            <a:p>
              <a:endParaRPr lang="en-GB" dirty="0"/>
            </a:p>
          </p:txBody>
        </p:sp>
        <p:sp>
          <p:nvSpPr>
            <p:cNvPr id="37" name="TextBox 4">
              <a:extLst>
                <a:ext uri="{FF2B5EF4-FFF2-40B4-BE49-F238E27FC236}">
                  <a16:creationId xmlns:a16="http://schemas.microsoft.com/office/drawing/2014/main" id="{0B9F5E1F-8A15-494A-B351-D7A4EA99D94C}"/>
                </a:ext>
              </a:extLst>
            </p:cNvPr>
            <p:cNvSpPr txBox="1"/>
            <p:nvPr/>
          </p:nvSpPr>
          <p:spPr>
            <a:xfrm>
              <a:off x="0" y="-38100"/>
              <a:ext cx="1171680" cy="1915951"/>
            </a:xfrm>
            <a:prstGeom prst="rect">
              <a:avLst/>
            </a:prstGeom>
          </p:spPr>
          <p:txBody>
            <a:bodyPr lIns="50800" tIns="50800" rIns="50800" bIns="50800" rtlCol="0" anchor="ctr"/>
            <a:lstStyle/>
            <a:p>
              <a:pPr algn="ctr">
                <a:lnSpc>
                  <a:spcPts val="2659"/>
                </a:lnSpc>
                <a:spcBef>
                  <a:spcPct val="0"/>
                </a:spcBef>
              </a:pPr>
              <a:endParaRPr/>
            </a:p>
          </p:txBody>
        </p:sp>
      </p:grpSp>
      <p:sp>
        <p:nvSpPr>
          <p:cNvPr id="38" name="Freeform 5">
            <a:extLst>
              <a:ext uri="{FF2B5EF4-FFF2-40B4-BE49-F238E27FC236}">
                <a16:creationId xmlns:a16="http://schemas.microsoft.com/office/drawing/2014/main" id="{8AA67996-7410-4769-A719-136489454239}"/>
              </a:ext>
            </a:extLst>
          </p:cNvPr>
          <p:cNvSpPr/>
          <p:nvPr/>
        </p:nvSpPr>
        <p:spPr>
          <a:xfrm rot="-1841840">
            <a:off x="3996473" y="2388378"/>
            <a:ext cx="1359802"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39" name="Freeform 6">
            <a:extLst>
              <a:ext uri="{FF2B5EF4-FFF2-40B4-BE49-F238E27FC236}">
                <a16:creationId xmlns:a16="http://schemas.microsoft.com/office/drawing/2014/main" id="{B42E96C1-302D-43F2-ABC1-41BAF44D60B8}"/>
              </a:ext>
            </a:extLst>
          </p:cNvPr>
          <p:cNvSpPr/>
          <p:nvPr/>
        </p:nvSpPr>
        <p:spPr>
          <a:xfrm rot="1402288">
            <a:off x="6750760" y="2320874"/>
            <a:ext cx="1359803"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grpSp>
        <p:nvGrpSpPr>
          <p:cNvPr id="40" name="Group 2">
            <a:extLst>
              <a:ext uri="{FF2B5EF4-FFF2-40B4-BE49-F238E27FC236}">
                <a16:creationId xmlns:a16="http://schemas.microsoft.com/office/drawing/2014/main" id="{9314AFA9-06F9-4940-8274-FF67639CC2DE}"/>
              </a:ext>
            </a:extLst>
          </p:cNvPr>
          <p:cNvGrpSpPr/>
          <p:nvPr/>
        </p:nvGrpSpPr>
        <p:grpSpPr>
          <a:xfrm>
            <a:off x="8397504" y="1484348"/>
            <a:ext cx="3690712" cy="4935820"/>
            <a:chOff x="-116950" y="-38100"/>
            <a:chExt cx="1288630" cy="2261899"/>
          </a:xfrm>
        </p:grpSpPr>
        <p:sp>
          <p:nvSpPr>
            <p:cNvPr id="41" name="Freeform 3">
              <a:extLst>
                <a:ext uri="{FF2B5EF4-FFF2-40B4-BE49-F238E27FC236}">
                  <a16:creationId xmlns:a16="http://schemas.microsoft.com/office/drawing/2014/main" id="{2F1E773F-1F55-4453-B2C7-DC3CCFA7B2EC}"/>
                </a:ext>
              </a:extLst>
            </p:cNvPr>
            <p:cNvSpPr/>
            <p:nvPr/>
          </p:nvSpPr>
          <p:spPr>
            <a:xfrm>
              <a:off x="-116950" y="345948"/>
              <a:ext cx="1171680" cy="1877851"/>
            </a:xfrm>
            <a:custGeom>
              <a:avLst/>
              <a:gdLst/>
              <a:ahLst/>
              <a:cxnLst/>
              <a:rect l="l" t="t" r="r" b="b"/>
              <a:pathLst>
                <a:path w="1171680" h="1877851">
                  <a:moveTo>
                    <a:pt x="3481" y="0"/>
                  </a:moveTo>
                  <a:lnTo>
                    <a:pt x="1168200" y="0"/>
                  </a:lnTo>
                  <a:cubicBezTo>
                    <a:pt x="1169123" y="0"/>
                    <a:pt x="1170008" y="367"/>
                    <a:pt x="1170661" y="1019"/>
                  </a:cubicBezTo>
                  <a:cubicBezTo>
                    <a:pt x="1171313" y="1672"/>
                    <a:pt x="1171680" y="2557"/>
                    <a:pt x="1171680" y="3481"/>
                  </a:cubicBezTo>
                  <a:lnTo>
                    <a:pt x="1171680" y="1874371"/>
                  </a:lnTo>
                  <a:cubicBezTo>
                    <a:pt x="1171680" y="1875294"/>
                    <a:pt x="1171313" y="1876179"/>
                    <a:pt x="1170661" y="1876832"/>
                  </a:cubicBezTo>
                  <a:cubicBezTo>
                    <a:pt x="1170008" y="1877484"/>
                    <a:pt x="1169123" y="1877851"/>
                    <a:pt x="1168200" y="1877851"/>
                  </a:cubicBezTo>
                  <a:lnTo>
                    <a:pt x="3481" y="1877851"/>
                  </a:lnTo>
                  <a:cubicBezTo>
                    <a:pt x="2557" y="1877851"/>
                    <a:pt x="1672" y="1877484"/>
                    <a:pt x="1019" y="1876832"/>
                  </a:cubicBezTo>
                  <a:cubicBezTo>
                    <a:pt x="367" y="1876179"/>
                    <a:pt x="0" y="1875294"/>
                    <a:pt x="0" y="1874371"/>
                  </a:cubicBezTo>
                  <a:lnTo>
                    <a:pt x="0" y="3481"/>
                  </a:lnTo>
                  <a:cubicBezTo>
                    <a:pt x="0" y="2557"/>
                    <a:pt x="367" y="1672"/>
                    <a:pt x="1019" y="1019"/>
                  </a:cubicBezTo>
                  <a:cubicBezTo>
                    <a:pt x="1672" y="367"/>
                    <a:pt x="2557" y="0"/>
                    <a:pt x="3481" y="0"/>
                  </a:cubicBezTo>
                  <a:close/>
                </a:path>
              </a:pathLst>
            </a:custGeom>
            <a:solidFill>
              <a:srgbClr val="FFFFFF"/>
            </a:solidFill>
            <a:ln cap="sq">
              <a:solidFill>
                <a:schemeClr val="bg1">
                  <a:lumMod val="65000"/>
                </a:schemeClr>
              </a:solidFill>
              <a:prstDash val="solid"/>
              <a:miter/>
            </a:ln>
          </p:spPr>
          <p:txBody>
            <a:bodyPr/>
            <a:lstStyle/>
            <a:p>
              <a:endParaRPr lang="en-GB" dirty="0"/>
            </a:p>
          </p:txBody>
        </p:sp>
        <p:sp>
          <p:nvSpPr>
            <p:cNvPr id="42" name="TextBox 4">
              <a:extLst>
                <a:ext uri="{FF2B5EF4-FFF2-40B4-BE49-F238E27FC236}">
                  <a16:creationId xmlns:a16="http://schemas.microsoft.com/office/drawing/2014/main" id="{614B57DF-0DF1-45A3-91BE-8A171FC98D9E}"/>
                </a:ext>
              </a:extLst>
            </p:cNvPr>
            <p:cNvSpPr txBox="1"/>
            <p:nvPr/>
          </p:nvSpPr>
          <p:spPr>
            <a:xfrm>
              <a:off x="0" y="-38100"/>
              <a:ext cx="1171680" cy="1915951"/>
            </a:xfrm>
            <a:prstGeom prst="rect">
              <a:avLst/>
            </a:prstGeom>
          </p:spPr>
          <p:txBody>
            <a:bodyPr lIns="50800" tIns="50800" rIns="50800" bIns="50800" rtlCol="0" anchor="ctr"/>
            <a:lstStyle/>
            <a:p>
              <a:pPr algn="ctr">
                <a:lnSpc>
                  <a:spcPts val="2659"/>
                </a:lnSpc>
                <a:spcBef>
                  <a:spcPct val="0"/>
                </a:spcBef>
              </a:pPr>
              <a:endParaRPr/>
            </a:p>
          </p:txBody>
        </p:sp>
      </p:grpSp>
      <p:sp>
        <p:nvSpPr>
          <p:cNvPr id="43" name="Freeform 5">
            <a:extLst>
              <a:ext uri="{FF2B5EF4-FFF2-40B4-BE49-F238E27FC236}">
                <a16:creationId xmlns:a16="http://schemas.microsoft.com/office/drawing/2014/main" id="{0CC84C3E-FBB2-40F3-8FD9-8AD45ADCE501}"/>
              </a:ext>
            </a:extLst>
          </p:cNvPr>
          <p:cNvSpPr/>
          <p:nvPr/>
        </p:nvSpPr>
        <p:spPr>
          <a:xfrm rot="-1841840">
            <a:off x="8009334" y="2388378"/>
            <a:ext cx="1359802"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44" name="Freeform 6">
            <a:extLst>
              <a:ext uri="{FF2B5EF4-FFF2-40B4-BE49-F238E27FC236}">
                <a16:creationId xmlns:a16="http://schemas.microsoft.com/office/drawing/2014/main" id="{990CFF21-48AE-4312-AF01-441F70309CF9}"/>
              </a:ext>
            </a:extLst>
          </p:cNvPr>
          <p:cNvSpPr/>
          <p:nvPr/>
        </p:nvSpPr>
        <p:spPr>
          <a:xfrm rot="1402288">
            <a:off x="10765223" y="2411689"/>
            <a:ext cx="1359803"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46" name="Freeform 18">
            <a:extLst>
              <a:ext uri="{FF2B5EF4-FFF2-40B4-BE49-F238E27FC236}">
                <a16:creationId xmlns:a16="http://schemas.microsoft.com/office/drawing/2014/main" id="{7435172D-E99E-4E89-B91B-EF733FDDA385}"/>
              </a:ext>
            </a:extLst>
          </p:cNvPr>
          <p:cNvSpPr/>
          <p:nvPr/>
        </p:nvSpPr>
        <p:spPr>
          <a:xfrm>
            <a:off x="4637775" y="4371284"/>
            <a:ext cx="2916449" cy="2048486"/>
          </a:xfrm>
          <a:custGeom>
            <a:avLst/>
            <a:gdLst/>
            <a:ahLst/>
            <a:cxnLst/>
            <a:rect l="l" t="t" r="r" b="b"/>
            <a:pathLst>
              <a:path w="3389932" h="2330578">
                <a:moveTo>
                  <a:pt x="0" y="0"/>
                </a:moveTo>
                <a:lnTo>
                  <a:pt x="3389932" y="0"/>
                </a:lnTo>
                <a:lnTo>
                  <a:pt x="3389932" y="2330578"/>
                </a:lnTo>
                <a:lnTo>
                  <a:pt x="0" y="2330578"/>
                </a:lnTo>
                <a:lnTo>
                  <a:pt x="0" y="0"/>
                </a:lnTo>
                <a:close/>
              </a:path>
            </a:pathLst>
          </a:custGeom>
          <a:blipFill>
            <a:blip r:embed="rId6">
              <a:alphaModFix amt="20000"/>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47" name="Freeform 19">
            <a:extLst>
              <a:ext uri="{FF2B5EF4-FFF2-40B4-BE49-F238E27FC236}">
                <a16:creationId xmlns:a16="http://schemas.microsoft.com/office/drawing/2014/main" id="{EBFB38FF-D57D-4C80-B6D1-5D0A160DD211}"/>
              </a:ext>
            </a:extLst>
          </p:cNvPr>
          <p:cNvSpPr/>
          <p:nvPr/>
        </p:nvSpPr>
        <p:spPr>
          <a:xfrm>
            <a:off x="8421197" y="4891163"/>
            <a:ext cx="3352088" cy="1548184"/>
          </a:xfrm>
          <a:custGeom>
            <a:avLst/>
            <a:gdLst/>
            <a:ahLst/>
            <a:cxnLst/>
            <a:rect l="l" t="t" r="r" b="b"/>
            <a:pathLst>
              <a:path w="3885503" h="1918467">
                <a:moveTo>
                  <a:pt x="0" y="0"/>
                </a:moveTo>
                <a:lnTo>
                  <a:pt x="3885503" y="0"/>
                </a:lnTo>
                <a:lnTo>
                  <a:pt x="3885503" y="1918467"/>
                </a:lnTo>
                <a:lnTo>
                  <a:pt x="0" y="1918467"/>
                </a:lnTo>
                <a:lnTo>
                  <a:pt x="0" y="0"/>
                </a:lnTo>
                <a:close/>
              </a:path>
            </a:pathLst>
          </a:custGeom>
          <a:blipFill>
            <a:blip r:embed="rId8">
              <a:alphaModFix amt="17000"/>
            </a:blip>
            <a:stretch>
              <a:fillRect/>
            </a:stretch>
          </a:blipFill>
        </p:spPr>
        <p:txBody>
          <a:bodyPr/>
          <a:lstStyle/>
          <a:p>
            <a:endParaRPr lang="en-GB" dirty="0"/>
          </a:p>
        </p:txBody>
      </p:sp>
      <p:sp>
        <p:nvSpPr>
          <p:cNvPr id="49" name="TextBox 48">
            <a:extLst>
              <a:ext uri="{FF2B5EF4-FFF2-40B4-BE49-F238E27FC236}">
                <a16:creationId xmlns:a16="http://schemas.microsoft.com/office/drawing/2014/main" id="{0DB0C37B-2108-40F9-A25F-DD7AE8AE1DAF}"/>
              </a:ext>
            </a:extLst>
          </p:cNvPr>
          <p:cNvSpPr txBox="1"/>
          <p:nvPr/>
        </p:nvSpPr>
        <p:spPr>
          <a:xfrm>
            <a:off x="4465681" y="3121849"/>
            <a:ext cx="6093724" cy="2831544"/>
          </a:xfrm>
          <a:prstGeom prst="rect">
            <a:avLst/>
          </a:prstGeom>
          <a:noFill/>
        </p:spPr>
        <p:txBody>
          <a:bodyPr wrap="square">
            <a:spAutoFit/>
          </a:bodyPr>
          <a:lstStyle/>
          <a:p>
            <a:r>
              <a:rPr lang="en-GB" b="1" i="1" dirty="0">
                <a:latin typeface="Twinkl" panose="02000000000000000000" pitchFamily="2" charset="0"/>
              </a:rPr>
              <a:t>The children will wear:</a:t>
            </a:r>
          </a:p>
          <a:p>
            <a:endParaRPr lang="en-GB" sz="1600" dirty="0">
              <a:latin typeface="Twinkl" panose="02000000000000000000" pitchFamily="2" charset="0"/>
            </a:endParaRPr>
          </a:p>
          <a:p>
            <a:r>
              <a:rPr lang="en-GB" sz="1600" dirty="0">
                <a:latin typeface="Twinkl" panose="02000000000000000000" pitchFamily="2" charset="0"/>
              </a:rPr>
              <a:t>House colour P.E. t shirt</a:t>
            </a:r>
          </a:p>
          <a:p>
            <a:endParaRPr lang="en-GB" sz="1600" dirty="0">
              <a:latin typeface="Twinkl" panose="02000000000000000000" pitchFamily="2" charset="0"/>
            </a:endParaRPr>
          </a:p>
          <a:p>
            <a:r>
              <a:rPr lang="en-GB" sz="1600" dirty="0">
                <a:latin typeface="Twinkl" panose="02000000000000000000" pitchFamily="2" charset="0"/>
              </a:rPr>
              <a:t>School sweatshirt/cardigan</a:t>
            </a:r>
          </a:p>
          <a:p>
            <a:endParaRPr lang="en-GB" sz="1600" dirty="0">
              <a:latin typeface="Twinkl" panose="02000000000000000000" pitchFamily="2" charset="0"/>
            </a:endParaRPr>
          </a:p>
          <a:p>
            <a:r>
              <a:rPr lang="en-GB" sz="1600" dirty="0">
                <a:latin typeface="Twinkl" panose="02000000000000000000" pitchFamily="2" charset="0"/>
              </a:rPr>
              <a:t>Black shorts/leggings</a:t>
            </a:r>
          </a:p>
          <a:p>
            <a:endParaRPr lang="en-GB" sz="1600" dirty="0">
              <a:latin typeface="Twinkl" panose="02000000000000000000" pitchFamily="2" charset="0"/>
            </a:endParaRPr>
          </a:p>
          <a:p>
            <a:r>
              <a:rPr lang="en-GB" sz="1600" dirty="0">
                <a:latin typeface="Twinkl" panose="02000000000000000000" pitchFamily="2" charset="0"/>
              </a:rPr>
              <a:t>Trainers/daps</a:t>
            </a:r>
          </a:p>
          <a:p>
            <a:endParaRPr lang="en-GB" sz="1600" dirty="0">
              <a:latin typeface="Twinkl" panose="02000000000000000000" pitchFamily="2" charset="0"/>
            </a:endParaRPr>
          </a:p>
          <a:p>
            <a:r>
              <a:rPr lang="en-GB" sz="1600" dirty="0">
                <a:latin typeface="Twinkl" panose="02000000000000000000" pitchFamily="2" charset="0"/>
              </a:rPr>
              <a:t>Don’t forget a coat!</a:t>
            </a:r>
          </a:p>
        </p:txBody>
      </p:sp>
      <p:sp>
        <p:nvSpPr>
          <p:cNvPr id="52" name="TextBox 51">
            <a:extLst>
              <a:ext uri="{FF2B5EF4-FFF2-40B4-BE49-F238E27FC236}">
                <a16:creationId xmlns:a16="http://schemas.microsoft.com/office/drawing/2014/main" id="{2AC15049-FC58-478B-B56C-A9A66F6A87DF}"/>
              </a:ext>
            </a:extLst>
          </p:cNvPr>
          <p:cNvSpPr txBox="1"/>
          <p:nvPr/>
        </p:nvSpPr>
        <p:spPr>
          <a:xfrm>
            <a:off x="8449297" y="3051823"/>
            <a:ext cx="3137652" cy="3354765"/>
          </a:xfrm>
          <a:prstGeom prst="rect">
            <a:avLst/>
          </a:prstGeom>
          <a:noFill/>
        </p:spPr>
        <p:txBody>
          <a:bodyPr wrap="square">
            <a:spAutoFit/>
          </a:bodyPr>
          <a:lstStyle/>
          <a:p>
            <a:r>
              <a:rPr lang="en-GB" b="1" i="1" dirty="0">
                <a:latin typeface="Twinkl" panose="02000000000000000000" pitchFamily="2" charset="0"/>
              </a:rPr>
              <a:t>The children will bring:</a:t>
            </a:r>
          </a:p>
          <a:p>
            <a:endParaRPr lang="en-GB" b="1" i="1" dirty="0">
              <a:latin typeface="Twinkl" panose="02000000000000000000" pitchFamily="2" charset="0"/>
            </a:endParaRPr>
          </a:p>
          <a:p>
            <a:r>
              <a:rPr lang="en-GB" sz="1600" dirty="0">
                <a:latin typeface="Twinkl" panose="02000000000000000000" pitchFamily="2" charset="0"/>
              </a:rPr>
              <a:t>Book bag (with reading books and reading record)</a:t>
            </a:r>
          </a:p>
          <a:p>
            <a:endParaRPr lang="en-GB" sz="1600" dirty="0">
              <a:latin typeface="Twinkl" panose="02000000000000000000" pitchFamily="2" charset="0"/>
            </a:endParaRPr>
          </a:p>
          <a:p>
            <a:r>
              <a:rPr lang="en-GB" sz="1600" dirty="0">
                <a:latin typeface="Twinkl" panose="02000000000000000000" pitchFamily="2" charset="0"/>
              </a:rPr>
              <a:t>Filled water bottle</a:t>
            </a:r>
          </a:p>
          <a:p>
            <a:endParaRPr lang="en-GB" sz="1600" dirty="0">
              <a:latin typeface="Twinkl" panose="02000000000000000000" pitchFamily="2" charset="0"/>
            </a:endParaRPr>
          </a:p>
          <a:p>
            <a:r>
              <a:rPr lang="en-GB" sz="1600" dirty="0">
                <a:latin typeface="Twinkl" panose="02000000000000000000" pitchFamily="2" charset="0"/>
              </a:rPr>
              <a:t>Waterproof coat (every day please)</a:t>
            </a:r>
          </a:p>
          <a:p>
            <a:endParaRPr lang="en-GB" sz="1600" dirty="0">
              <a:latin typeface="Twinkl" panose="02000000000000000000" pitchFamily="2" charset="0"/>
            </a:endParaRPr>
          </a:p>
          <a:p>
            <a:r>
              <a:rPr lang="en-GB" sz="1600" i="1" dirty="0">
                <a:latin typeface="Twinkl" panose="02000000000000000000" pitchFamily="2" charset="0"/>
              </a:rPr>
              <a:t>Weather dependent:</a:t>
            </a:r>
          </a:p>
          <a:p>
            <a:r>
              <a:rPr lang="en-GB" sz="1600" dirty="0">
                <a:latin typeface="Twinkl" panose="02000000000000000000" pitchFamily="2" charset="0"/>
              </a:rPr>
              <a:t>Cap</a:t>
            </a:r>
          </a:p>
          <a:p>
            <a:r>
              <a:rPr lang="en-GB" sz="1600" dirty="0">
                <a:latin typeface="Twinkl" panose="02000000000000000000" pitchFamily="2" charset="0"/>
              </a:rPr>
              <a:t>Hat and gloves</a:t>
            </a:r>
          </a:p>
        </p:txBody>
      </p:sp>
      <p:sp>
        <p:nvSpPr>
          <p:cNvPr id="53" name="TextBox 52">
            <a:extLst>
              <a:ext uri="{FF2B5EF4-FFF2-40B4-BE49-F238E27FC236}">
                <a16:creationId xmlns:a16="http://schemas.microsoft.com/office/drawing/2014/main" id="{C2BFEBF2-B221-4B6C-BA2D-01A7CDCA2D53}"/>
              </a:ext>
            </a:extLst>
          </p:cNvPr>
          <p:cNvSpPr txBox="1"/>
          <p:nvPr/>
        </p:nvSpPr>
        <p:spPr>
          <a:xfrm>
            <a:off x="3781904" y="127000"/>
            <a:ext cx="4857420" cy="923330"/>
          </a:xfrm>
          <a:prstGeom prst="rect">
            <a:avLst/>
          </a:prstGeom>
          <a:noFill/>
        </p:spPr>
        <p:txBody>
          <a:bodyPr wrap="none" rtlCol="0">
            <a:spAutoFit/>
          </a:bodyPr>
          <a:lstStyle/>
          <a:p>
            <a:r>
              <a:rPr lang="en-GB" sz="5400" b="1" dirty="0">
                <a:solidFill>
                  <a:schemeClr val="bg1"/>
                </a:solidFill>
                <a:latin typeface="Bahnschrift SemiBold Condensed" panose="020B0502040204020203" pitchFamily="34" charset="0"/>
              </a:rPr>
              <a:t>WHAT DO THEY NEED?</a:t>
            </a:r>
          </a:p>
        </p:txBody>
      </p:sp>
      <p:sp>
        <p:nvSpPr>
          <p:cNvPr id="54" name="TextBox 53">
            <a:extLst>
              <a:ext uri="{FF2B5EF4-FFF2-40B4-BE49-F238E27FC236}">
                <a16:creationId xmlns:a16="http://schemas.microsoft.com/office/drawing/2014/main" id="{72FAD7E2-ECF0-4A6F-ABD4-598EF6F3D7CB}"/>
              </a:ext>
            </a:extLst>
          </p:cNvPr>
          <p:cNvSpPr txBox="1"/>
          <p:nvPr/>
        </p:nvSpPr>
        <p:spPr>
          <a:xfrm>
            <a:off x="801966" y="1551638"/>
            <a:ext cx="2406428" cy="584775"/>
          </a:xfrm>
          <a:prstGeom prst="rect">
            <a:avLst/>
          </a:prstGeom>
          <a:noFill/>
        </p:spPr>
        <p:txBody>
          <a:bodyPr wrap="none" rtlCol="0">
            <a:spAutoFit/>
          </a:bodyPr>
          <a:lstStyle/>
          <a:p>
            <a:r>
              <a:rPr lang="en-GB" sz="3200" dirty="0">
                <a:solidFill>
                  <a:schemeClr val="bg1"/>
                </a:solidFill>
                <a:latin typeface="Twinkl" panose="02000000000000000000" pitchFamily="2" charset="0"/>
              </a:rPr>
              <a:t>Season days</a:t>
            </a:r>
          </a:p>
        </p:txBody>
      </p:sp>
      <p:sp>
        <p:nvSpPr>
          <p:cNvPr id="55" name="TextBox 54">
            <a:extLst>
              <a:ext uri="{FF2B5EF4-FFF2-40B4-BE49-F238E27FC236}">
                <a16:creationId xmlns:a16="http://schemas.microsoft.com/office/drawing/2014/main" id="{91D2E3F5-29E0-4AAD-BCAB-4AC9C825906E}"/>
              </a:ext>
            </a:extLst>
          </p:cNvPr>
          <p:cNvSpPr txBox="1"/>
          <p:nvPr/>
        </p:nvSpPr>
        <p:spPr>
          <a:xfrm>
            <a:off x="5671556" y="1517722"/>
            <a:ext cx="856325" cy="584775"/>
          </a:xfrm>
          <a:prstGeom prst="rect">
            <a:avLst/>
          </a:prstGeom>
          <a:noFill/>
        </p:spPr>
        <p:txBody>
          <a:bodyPr wrap="none" rtlCol="0">
            <a:spAutoFit/>
          </a:bodyPr>
          <a:lstStyle/>
          <a:p>
            <a:r>
              <a:rPr lang="en-GB" sz="3200" dirty="0">
                <a:solidFill>
                  <a:schemeClr val="bg1"/>
                </a:solidFill>
                <a:latin typeface="Twinkl" panose="02000000000000000000" pitchFamily="2" charset="0"/>
              </a:rPr>
              <a:t>P.E.</a:t>
            </a:r>
          </a:p>
        </p:txBody>
      </p:sp>
      <p:sp>
        <p:nvSpPr>
          <p:cNvPr id="56" name="TextBox 55">
            <a:extLst>
              <a:ext uri="{FF2B5EF4-FFF2-40B4-BE49-F238E27FC236}">
                <a16:creationId xmlns:a16="http://schemas.microsoft.com/office/drawing/2014/main" id="{0CE6531B-CFF2-4F03-B6FD-BDD626F283BA}"/>
              </a:ext>
            </a:extLst>
          </p:cNvPr>
          <p:cNvSpPr txBox="1"/>
          <p:nvPr/>
        </p:nvSpPr>
        <p:spPr>
          <a:xfrm>
            <a:off x="9079139" y="1571158"/>
            <a:ext cx="2044149" cy="584775"/>
          </a:xfrm>
          <a:prstGeom prst="rect">
            <a:avLst/>
          </a:prstGeom>
          <a:noFill/>
        </p:spPr>
        <p:txBody>
          <a:bodyPr wrap="none" rtlCol="0">
            <a:spAutoFit/>
          </a:bodyPr>
          <a:lstStyle/>
          <a:p>
            <a:r>
              <a:rPr lang="en-GB" sz="3200" dirty="0">
                <a:solidFill>
                  <a:schemeClr val="bg1"/>
                </a:solidFill>
                <a:latin typeface="Twinkl" panose="02000000000000000000" pitchFamily="2" charset="0"/>
              </a:rPr>
              <a:t>Every Day</a:t>
            </a:r>
          </a:p>
        </p:txBody>
      </p:sp>
    </p:spTree>
    <p:extLst>
      <p:ext uri="{BB962C8B-B14F-4D97-AF65-F5344CB8AC3E}">
        <p14:creationId xmlns:p14="http://schemas.microsoft.com/office/powerpoint/2010/main" val="108658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344558" y="153348"/>
            <a:ext cx="3502882"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ONLINE SAFETY</a:t>
            </a:r>
          </a:p>
        </p:txBody>
      </p:sp>
      <p:sp>
        <p:nvSpPr>
          <p:cNvPr id="7" name="TextBox 6">
            <a:extLst>
              <a:ext uri="{FF2B5EF4-FFF2-40B4-BE49-F238E27FC236}">
                <a16:creationId xmlns:a16="http://schemas.microsoft.com/office/drawing/2014/main" id="{8E0D5003-A125-4316-9C4A-9BDB2E6F791A}"/>
              </a:ext>
            </a:extLst>
          </p:cNvPr>
          <p:cNvSpPr txBox="1"/>
          <p:nvPr/>
        </p:nvSpPr>
        <p:spPr>
          <a:xfrm>
            <a:off x="180833" y="1548304"/>
            <a:ext cx="11515299" cy="1200329"/>
          </a:xfrm>
          <a:prstGeom prst="rect">
            <a:avLst/>
          </a:prstGeom>
          <a:noFill/>
        </p:spPr>
        <p:txBody>
          <a:bodyPr wrap="square">
            <a:spAutoFit/>
          </a:bodyPr>
          <a:lstStyle/>
          <a:p>
            <a:r>
              <a:rPr lang="en-GB" sz="2400" dirty="0">
                <a:solidFill>
                  <a:srgbClr val="000000"/>
                </a:solidFill>
                <a:effectLst/>
                <a:latin typeface="Twinkl" panose="02000000000000000000" pitchFamily="2" charset="0"/>
              </a:rPr>
              <a:t>Each term, one of our computing lessons is dedicated to online safety. Within these sessions we will focus on teaching children the knowledge and behaviours they need in order to conduct themselves in a safe and responsible way online.</a:t>
            </a:r>
            <a:endParaRPr lang="en-GB" sz="2400" dirty="0">
              <a:latin typeface="Twinkl" panose="02000000000000000000" pitchFamily="2" charset="0"/>
            </a:endParaRPr>
          </a:p>
        </p:txBody>
      </p:sp>
      <p:sp>
        <p:nvSpPr>
          <p:cNvPr id="8" name="TextBox 7">
            <a:extLst>
              <a:ext uri="{FF2B5EF4-FFF2-40B4-BE49-F238E27FC236}">
                <a16:creationId xmlns:a16="http://schemas.microsoft.com/office/drawing/2014/main" id="{6C03FE30-3ECA-4505-963A-7A5E82E7268B}"/>
              </a:ext>
            </a:extLst>
          </p:cNvPr>
          <p:cNvSpPr txBox="1"/>
          <p:nvPr/>
        </p:nvSpPr>
        <p:spPr>
          <a:xfrm>
            <a:off x="180833" y="2965458"/>
            <a:ext cx="9986749" cy="3046988"/>
          </a:xfrm>
          <a:prstGeom prst="rect">
            <a:avLst/>
          </a:prstGeom>
          <a:noFill/>
        </p:spPr>
        <p:txBody>
          <a:bodyPr wrap="square">
            <a:spAutoFit/>
          </a:bodyPr>
          <a:lstStyle/>
          <a:p>
            <a:r>
              <a:rPr lang="en-GB" sz="2400" dirty="0">
                <a:effectLst/>
                <a:latin typeface="Twinkl" panose="02000000000000000000" pitchFamily="2" charset="0"/>
              </a:rPr>
              <a:t>You can support your child's online safety learning by </a:t>
            </a:r>
            <a:r>
              <a:rPr lang="en-GB" sz="2400" b="1" dirty="0">
                <a:effectLst/>
                <a:latin typeface="Twinkl" panose="02000000000000000000" pitchFamily="2" charset="0"/>
              </a:rPr>
              <a:t>regularly talking about how, why and when we use technology</a:t>
            </a:r>
            <a:r>
              <a:rPr lang="en-GB" sz="2400" dirty="0">
                <a:effectLst/>
                <a:latin typeface="Twinkl" panose="02000000000000000000" pitchFamily="2" charset="0"/>
              </a:rPr>
              <a:t>. </a:t>
            </a:r>
          </a:p>
          <a:p>
            <a:endParaRPr lang="en-GB" sz="2400" dirty="0">
              <a:latin typeface="Twinkl" panose="02000000000000000000" pitchFamily="2" charset="0"/>
            </a:endParaRPr>
          </a:p>
          <a:p>
            <a:r>
              <a:rPr lang="en-GB" sz="2400" dirty="0">
                <a:latin typeface="Twinkl" panose="02000000000000000000" pitchFamily="2" charset="0"/>
              </a:rPr>
              <a:t>Understanding all there is to know about online safety can feel daunting, especially with the speed in which changes occur. There will be an online safety training session for parents, organised by Knowsley City Learning Centres on Wednesday 1</a:t>
            </a:r>
            <a:r>
              <a:rPr lang="en-GB" sz="2400" baseline="30000" dirty="0">
                <a:latin typeface="Twinkl" panose="02000000000000000000" pitchFamily="2" charset="0"/>
              </a:rPr>
              <a:t>st</a:t>
            </a:r>
            <a:r>
              <a:rPr lang="en-GB" sz="2400" dirty="0">
                <a:latin typeface="Twinkl" panose="02000000000000000000" pitchFamily="2" charset="0"/>
              </a:rPr>
              <a:t> October 4-4:45pm. Please look out for a link for this nearer the time.</a:t>
            </a:r>
          </a:p>
        </p:txBody>
      </p:sp>
      <p:pic>
        <p:nvPicPr>
          <p:cNvPr id="10" name="Picture 9">
            <a:extLst>
              <a:ext uri="{FF2B5EF4-FFF2-40B4-BE49-F238E27FC236}">
                <a16:creationId xmlns:a16="http://schemas.microsoft.com/office/drawing/2014/main" id="{B8E10189-4AC5-4853-9C3B-77CFB56B191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164" b="94591" l="9563" r="89813">
                        <a14:foregroundMark x1="54678" y1="6289" x2="54678" y2="6289"/>
                        <a14:foregroundMark x1="47401" y1="53082" x2="45322" y2="75094"/>
                        <a14:foregroundMark x1="23285" y1="61006" x2="70062" y2="61887"/>
                        <a14:foregroundMark x1="16008" y1="89308" x2="76715" y2="88428"/>
                        <a14:foregroundMark x1="76715" y1="88428" x2="77339" y2="88428"/>
                        <a14:foregroundMark x1="87526" y1="88805" x2="86071" y2="77358"/>
                        <a14:foregroundMark x1="14553" y1="80881" x2="14553" y2="92830"/>
                        <a14:foregroundMark x1="41580" y1="94591" x2="70062" y2="94591"/>
                        <a14:foregroundMark x1="24740" y1="81384" x2="78794" y2="80503"/>
                        <a14:foregroundMark x1="40125" y1="56604" x2="54678" y2="56604"/>
                        <a14:foregroundMark x1="35135" y1="53459" x2="59875" y2="53459"/>
                      </a14:backgroundRemoval>
                    </a14:imgEffect>
                  </a14:imgLayer>
                </a14:imgProps>
              </a:ext>
            </a:extLst>
          </a:blip>
          <a:srcRect b="4615"/>
          <a:stretch/>
        </p:blipFill>
        <p:spPr>
          <a:xfrm>
            <a:off x="9808191" y="3099844"/>
            <a:ext cx="2383809" cy="3758156"/>
          </a:xfrm>
          <a:prstGeom prst="rect">
            <a:avLst/>
          </a:prstGeom>
        </p:spPr>
      </p:pic>
      <p:sp>
        <p:nvSpPr>
          <p:cNvPr id="3" name="Rectangle 2">
            <a:extLst>
              <a:ext uri="{FF2B5EF4-FFF2-40B4-BE49-F238E27FC236}">
                <a16:creationId xmlns:a16="http://schemas.microsoft.com/office/drawing/2014/main" id="{B419C576-FCF3-4A70-A4C8-390E3F9D551C}"/>
              </a:ext>
            </a:extLst>
          </p:cNvPr>
          <p:cNvSpPr>
            <a:spLocks noChangeArrowheads="1"/>
          </p:cNvSpPr>
          <p:nvPr/>
        </p:nvSpPr>
        <p:spPr bwMode="auto">
          <a:xfrm>
            <a:off x="0" y="-138499"/>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546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143909" y="153348"/>
            <a:ext cx="590418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ADDITIONAL INFORMATION</a:t>
            </a:r>
          </a:p>
        </p:txBody>
      </p:sp>
      <p:sp>
        <p:nvSpPr>
          <p:cNvPr id="9" name="TextBox 8">
            <a:extLst>
              <a:ext uri="{FF2B5EF4-FFF2-40B4-BE49-F238E27FC236}">
                <a16:creationId xmlns:a16="http://schemas.microsoft.com/office/drawing/2014/main" id="{128A9C72-E423-487E-A759-44D2A8701E1A}"/>
              </a:ext>
            </a:extLst>
          </p:cNvPr>
          <p:cNvSpPr txBox="1"/>
          <p:nvPr/>
        </p:nvSpPr>
        <p:spPr>
          <a:xfrm>
            <a:off x="153155" y="1400212"/>
            <a:ext cx="11885687" cy="4093428"/>
          </a:xfrm>
          <a:prstGeom prst="rect">
            <a:avLst/>
          </a:prstGeom>
          <a:noFill/>
        </p:spPr>
        <p:txBody>
          <a:bodyPr wrap="square">
            <a:spAutoFit/>
          </a:bodyPr>
          <a:lstStyle/>
          <a:p>
            <a:r>
              <a:rPr lang="en-GB" sz="2000" b="1" dirty="0">
                <a:latin typeface="Twinkl" panose="02000000000000000000" pitchFamily="2" charset="0"/>
              </a:rPr>
              <a:t>Medication</a:t>
            </a:r>
            <a:r>
              <a:rPr lang="en-GB" sz="2000" dirty="0">
                <a:latin typeface="Twinkl" panose="02000000000000000000" pitchFamily="2" charset="0"/>
              </a:rPr>
              <a:t> - any medication (including medicine, medicated creams, medicated lip balms etc) all need to go through the school office before we are able to use these in the classroom with the children.</a:t>
            </a:r>
          </a:p>
          <a:p>
            <a:endParaRPr lang="en-GB" sz="2000" dirty="0">
              <a:latin typeface="Twinkl" panose="02000000000000000000" pitchFamily="2" charset="0"/>
            </a:endParaRPr>
          </a:p>
          <a:p>
            <a:r>
              <a:rPr lang="en-GB" sz="2000" b="1" dirty="0">
                <a:latin typeface="Twinkl" panose="02000000000000000000" pitchFamily="2" charset="0"/>
              </a:rPr>
              <a:t>Spare clothes </a:t>
            </a:r>
            <a:r>
              <a:rPr lang="en-GB" sz="2000" dirty="0">
                <a:latin typeface="Twinkl" panose="02000000000000000000" pitchFamily="2" charset="0"/>
              </a:rPr>
              <a:t>- if your child is likely to have a toileting accident, it would be helpful if you could please provide named spare clothing in their book bags.</a:t>
            </a:r>
          </a:p>
          <a:p>
            <a:endParaRPr lang="en-GB" sz="2000" dirty="0">
              <a:latin typeface="Twinkl" panose="02000000000000000000" pitchFamily="2" charset="0"/>
            </a:endParaRPr>
          </a:p>
          <a:p>
            <a:r>
              <a:rPr lang="en-GB" sz="2000" b="1" dirty="0">
                <a:latin typeface="Twinkl" panose="02000000000000000000" pitchFamily="2" charset="0"/>
              </a:rPr>
              <a:t>Named items </a:t>
            </a:r>
            <a:r>
              <a:rPr lang="en-GB" sz="2000" dirty="0">
                <a:latin typeface="Twinkl" panose="02000000000000000000" pitchFamily="2" charset="0"/>
              </a:rPr>
              <a:t>- please can all items be named (including shoes, socks, jumpers, cardigans, coats, water bottles)</a:t>
            </a:r>
          </a:p>
          <a:p>
            <a:endParaRPr lang="en-GB" sz="2000" dirty="0">
              <a:latin typeface="Twinkl" panose="02000000000000000000" pitchFamily="2" charset="0"/>
            </a:endParaRPr>
          </a:p>
          <a:p>
            <a:r>
              <a:rPr lang="en-GB" sz="2000" b="1" dirty="0">
                <a:latin typeface="Twinkl" panose="02000000000000000000" pitchFamily="2" charset="0"/>
              </a:rPr>
              <a:t>Collecting children </a:t>
            </a:r>
            <a:r>
              <a:rPr lang="en-GB" sz="2000" dirty="0">
                <a:latin typeface="Twinkl" panose="02000000000000000000" pitchFamily="2" charset="0"/>
              </a:rPr>
              <a:t>- If your child is not being picked up by someone who is already authorised by the school office, please remember to email the school with details of who will be picking up.</a:t>
            </a:r>
          </a:p>
          <a:p>
            <a:endParaRPr lang="en-GB" sz="2000" dirty="0">
              <a:latin typeface="Twinkl" panose="02000000000000000000" pitchFamily="2" charset="0"/>
            </a:endParaRPr>
          </a:p>
          <a:p>
            <a:r>
              <a:rPr lang="en-GB" sz="2000" b="1" dirty="0">
                <a:latin typeface="Twinkl" panose="02000000000000000000" pitchFamily="2" charset="0"/>
              </a:rPr>
              <a:t>Packed lunches </a:t>
            </a:r>
            <a:r>
              <a:rPr lang="en-GB" sz="2000" dirty="0">
                <a:latin typeface="Twinkl" panose="02000000000000000000" pitchFamily="2" charset="0"/>
              </a:rPr>
              <a:t>- Please ensure there are no nuts in packed lunches. </a:t>
            </a:r>
          </a:p>
        </p:txBody>
      </p:sp>
    </p:spTree>
    <p:extLst>
      <p:ext uri="{BB962C8B-B14F-4D97-AF65-F5344CB8AC3E}">
        <p14:creationId xmlns:p14="http://schemas.microsoft.com/office/powerpoint/2010/main" val="360008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719387" y="153348"/>
            <a:ext cx="4753224"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KEEPING IN CONTACT</a:t>
            </a:r>
          </a:p>
        </p:txBody>
      </p:sp>
      <p:sp>
        <p:nvSpPr>
          <p:cNvPr id="7" name="Freeform 2">
            <a:extLst>
              <a:ext uri="{FF2B5EF4-FFF2-40B4-BE49-F238E27FC236}">
                <a16:creationId xmlns:a16="http://schemas.microsoft.com/office/drawing/2014/main" id="{C64A9CA0-C47A-441D-8046-A4CE1CFD27E8}"/>
              </a:ext>
            </a:extLst>
          </p:cNvPr>
          <p:cNvSpPr/>
          <p:nvPr/>
        </p:nvSpPr>
        <p:spPr>
          <a:xfrm>
            <a:off x="223267" y="1173897"/>
            <a:ext cx="2098138" cy="1407215"/>
          </a:xfrm>
          <a:custGeom>
            <a:avLst/>
            <a:gdLst/>
            <a:ahLst/>
            <a:cxnLst/>
            <a:rect l="l" t="t" r="r" b="b"/>
            <a:pathLst>
              <a:path w="2871895" h="2008179">
                <a:moveTo>
                  <a:pt x="0" y="0"/>
                </a:moveTo>
                <a:lnTo>
                  <a:pt x="2871895" y="0"/>
                </a:lnTo>
                <a:lnTo>
                  <a:pt x="2871895" y="2008179"/>
                </a:lnTo>
                <a:lnTo>
                  <a:pt x="0" y="2008179"/>
                </a:lnTo>
                <a:lnTo>
                  <a:pt x="0" y="0"/>
                </a:lnTo>
                <a:close/>
              </a:path>
            </a:pathLst>
          </a:custGeom>
          <a:blipFill>
            <a:blip r:embed="rId3"/>
            <a:stretch>
              <a:fillRect l="-13721" t="-1902" r="-12955"/>
            </a:stretch>
          </a:blipFill>
        </p:spPr>
      </p:sp>
      <p:sp>
        <p:nvSpPr>
          <p:cNvPr id="8" name="Freeform 3">
            <a:extLst>
              <a:ext uri="{FF2B5EF4-FFF2-40B4-BE49-F238E27FC236}">
                <a16:creationId xmlns:a16="http://schemas.microsoft.com/office/drawing/2014/main" id="{63FADBCC-102C-468A-A484-EF355B8385D8}"/>
              </a:ext>
            </a:extLst>
          </p:cNvPr>
          <p:cNvSpPr/>
          <p:nvPr/>
        </p:nvSpPr>
        <p:spPr>
          <a:xfrm>
            <a:off x="620337" y="2891809"/>
            <a:ext cx="1303998" cy="1524926"/>
          </a:xfrm>
          <a:custGeom>
            <a:avLst/>
            <a:gdLst/>
            <a:ahLst/>
            <a:cxnLst/>
            <a:rect l="l" t="t" r="r" b="b"/>
            <a:pathLst>
              <a:path w="2004299" h="2444267">
                <a:moveTo>
                  <a:pt x="0" y="0"/>
                </a:moveTo>
                <a:lnTo>
                  <a:pt x="2004299" y="0"/>
                </a:lnTo>
                <a:lnTo>
                  <a:pt x="2004299" y="2444267"/>
                </a:lnTo>
                <a:lnTo>
                  <a:pt x="0" y="2444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026" name="Picture 2" descr="Email-clip-art-animation-free-clipart-images-2-1 – Vaasa Hacklab">
            <a:extLst>
              <a:ext uri="{FF2B5EF4-FFF2-40B4-BE49-F238E27FC236}">
                <a16:creationId xmlns:a16="http://schemas.microsoft.com/office/drawing/2014/main" id="{67806D19-AD45-4585-8EBE-10143AD5F290}"/>
              </a:ext>
            </a:extLst>
          </p:cNvPr>
          <p:cNvPicPr>
            <a:picLocks noChangeAspect="1" noChangeArrowheads="1"/>
          </p:cNvPicPr>
          <p:nvPr/>
        </p:nvPicPr>
        <p:blipFill>
          <a:blip r:embed="rId6">
            <a:alphaModFix amt="65000"/>
            <a:extLst>
              <a:ext uri="{28A0092B-C50C-407E-A947-70E740481C1C}">
                <a14:useLocalDpi xmlns:a14="http://schemas.microsoft.com/office/drawing/2010/main" val="0"/>
              </a:ext>
            </a:extLst>
          </a:blip>
          <a:srcRect/>
          <a:stretch>
            <a:fillRect/>
          </a:stretch>
        </p:blipFill>
        <p:spPr bwMode="auto">
          <a:xfrm>
            <a:off x="497257" y="4606287"/>
            <a:ext cx="1550158" cy="15501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D38941C-2ED3-4357-A542-9C6DBAF9E23D}"/>
              </a:ext>
            </a:extLst>
          </p:cNvPr>
          <p:cNvSpPr txBox="1"/>
          <p:nvPr/>
        </p:nvSpPr>
        <p:spPr>
          <a:xfrm>
            <a:off x="2574784" y="1149298"/>
            <a:ext cx="9298415" cy="1569660"/>
          </a:xfrm>
          <a:prstGeom prst="rect">
            <a:avLst/>
          </a:prstGeom>
          <a:noFill/>
        </p:spPr>
        <p:txBody>
          <a:bodyPr wrap="square">
            <a:spAutoFit/>
          </a:bodyPr>
          <a:lstStyle/>
          <a:p>
            <a:r>
              <a:rPr lang="en-GB" sz="2400" dirty="0">
                <a:latin typeface="Twinkl" panose="02000000000000000000" pitchFamily="2" charset="0"/>
              </a:rPr>
              <a:t>We post updates on </a:t>
            </a:r>
            <a:r>
              <a:rPr lang="en-GB" sz="2400" b="1" dirty="0">
                <a:latin typeface="Twinkl" panose="02000000000000000000" pitchFamily="2" charset="0"/>
              </a:rPr>
              <a:t>Google Classroom </a:t>
            </a:r>
            <a:r>
              <a:rPr lang="en-GB" sz="2400" dirty="0">
                <a:latin typeface="Twinkl" panose="02000000000000000000" pitchFamily="2" charset="0"/>
              </a:rPr>
              <a:t>every Friday. This contains a blog about the week, messages from the teachers and key dates/information. If you need any help accessing this, please ask the school office.</a:t>
            </a:r>
          </a:p>
        </p:txBody>
      </p:sp>
      <p:sp>
        <p:nvSpPr>
          <p:cNvPr id="15" name="TextBox 14">
            <a:extLst>
              <a:ext uri="{FF2B5EF4-FFF2-40B4-BE49-F238E27FC236}">
                <a16:creationId xmlns:a16="http://schemas.microsoft.com/office/drawing/2014/main" id="{EA35D194-07F9-4E1B-9303-118B10A54F41}"/>
              </a:ext>
            </a:extLst>
          </p:cNvPr>
          <p:cNvSpPr txBox="1"/>
          <p:nvPr/>
        </p:nvSpPr>
        <p:spPr>
          <a:xfrm>
            <a:off x="2574784" y="3136332"/>
            <a:ext cx="8294427" cy="1200329"/>
          </a:xfrm>
          <a:prstGeom prst="rect">
            <a:avLst/>
          </a:prstGeom>
          <a:noFill/>
        </p:spPr>
        <p:txBody>
          <a:bodyPr wrap="square">
            <a:spAutoFit/>
          </a:bodyPr>
          <a:lstStyle/>
          <a:p>
            <a:r>
              <a:rPr lang="en-GB" sz="2400" dirty="0">
                <a:latin typeface="Twinkl" panose="02000000000000000000" pitchFamily="2" charset="0"/>
              </a:rPr>
              <a:t>Come and chat to us! The teachers will be outside their classrooms at the end of each day if you have anything you’d like to ask.</a:t>
            </a:r>
          </a:p>
        </p:txBody>
      </p:sp>
      <p:sp>
        <p:nvSpPr>
          <p:cNvPr id="19" name="TextBox 18">
            <a:extLst>
              <a:ext uri="{FF2B5EF4-FFF2-40B4-BE49-F238E27FC236}">
                <a16:creationId xmlns:a16="http://schemas.microsoft.com/office/drawing/2014/main" id="{638A7B50-635A-4907-BCFD-7ED161F801E4}"/>
              </a:ext>
            </a:extLst>
          </p:cNvPr>
          <p:cNvSpPr txBox="1"/>
          <p:nvPr/>
        </p:nvSpPr>
        <p:spPr>
          <a:xfrm>
            <a:off x="2544672" y="4965867"/>
            <a:ext cx="8324539" cy="830997"/>
          </a:xfrm>
          <a:prstGeom prst="rect">
            <a:avLst/>
          </a:prstGeom>
          <a:noFill/>
        </p:spPr>
        <p:txBody>
          <a:bodyPr wrap="square">
            <a:spAutoFit/>
          </a:bodyPr>
          <a:lstStyle/>
          <a:p>
            <a:r>
              <a:rPr lang="en-GB" sz="2400" dirty="0">
                <a:latin typeface="Twinkl" panose="02000000000000000000" pitchFamily="2" charset="0"/>
              </a:rPr>
              <a:t>Please do email the school office FAO your class teacher if you need to get in contact.</a:t>
            </a:r>
          </a:p>
        </p:txBody>
      </p:sp>
    </p:spTree>
    <p:extLst>
      <p:ext uri="{BB962C8B-B14F-4D97-AF65-F5344CB8AC3E}">
        <p14:creationId xmlns:p14="http://schemas.microsoft.com/office/powerpoint/2010/main" val="208465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1FA4C-56C7-47FF-8740-534B0710DD68}"/>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085209"/>
            <a:ext cx="12192000" cy="1625600"/>
          </a:xfrm>
          <a:prstGeom prst="rect">
            <a:avLst/>
          </a:prstGeom>
          <a:noFill/>
          <a:ln>
            <a:noFill/>
          </a:ln>
        </p:spPr>
      </p:pic>
      <p:sp>
        <p:nvSpPr>
          <p:cNvPr id="5" name="TextBox 4">
            <a:extLst>
              <a:ext uri="{FF2B5EF4-FFF2-40B4-BE49-F238E27FC236}">
                <a16:creationId xmlns:a16="http://schemas.microsoft.com/office/drawing/2014/main" id="{73FC6BBB-06FD-4D8F-B460-05480D857451}"/>
              </a:ext>
            </a:extLst>
          </p:cNvPr>
          <p:cNvSpPr txBox="1"/>
          <p:nvPr/>
        </p:nvSpPr>
        <p:spPr>
          <a:xfrm>
            <a:off x="2874605" y="185316"/>
            <a:ext cx="6442789" cy="923330"/>
          </a:xfrm>
          <a:prstGeom prst="rect">
            <a:avLst/>
          </a:prstGeom>
          <a:noFill/>
        </p:spPr>
        <p:txBody>
          <a:bodyPr wrap="none" rtlCol="0">
            <a:spAutoFit/>
          </a:bodyPr>
          <a:lstStyle/>
          <a:p>
            <a:r>
              <a:rPr lang="en-GB" sz="5400" dirty="0">
                <a:solidFill>
                  <a:srgbClr val="920704"/>
                </a:solidFill>
                <a:latin typeface="Bahnschrift SemiBold Condensed" panose="020B0502040204020203" pitchFamily="34" charset="0"/>
              </a:rPr>
              <a:t>INTRODUCING THE TEACHERS</a:t>
            </a:r>
          </a:p>
        </p:txBody>
      </p:sp>
      <p:sp>
        <p:nvSpPr>
          <p:cNvPr id="6" name="TextBox 5">
            <a:extLst>
              <a:ext uri="{FF2B5EF4-FFF2-40B4-BE49-F238E27FC236}">
                <a16:creationId xmlns:a16="http://schemas.microsoft.com/office/drawing/2014/main" id="{5DA64B59-D53F-4A03-846E-5E00358B2384}"/>
              </a:ext>
            </a:extLst>
          </p:cNvPr>
          <p:cNvSpPr txBox="1"/>
          <p:nvPr/>
        </p:nvSpPr>
        <p:spPr>
          <a:xfrm>
            <a:off x="1442585" y="4804087"/>
            <a:ext cx="2270173" cy="1077218"/>
          </a:xfrm>
          <a:prstGeom prst="rect">
            <a:avLst/>
          </a:prstGeom>
          <a:noFill/>
        </p:spPr>
        <p:txBody>
          <a:bodyPr wrap="none" rtlCol="0">
            <a:spAutoFit/>
          </a:bodyPr>
          <a:lstStyle/>
          <a:p>
            <a:pPr algn="ctr"/>
            <a:r>
              <a:rPr lang="en-GB" sz="3200" b="1" dirty="0">
                <a:latin typeface="Twinkl" panose="02000000000000000000" pitchFamily="2" charset="0"/>
              </a:rPr>
              <a:t>Mrs Derrien</a:t>
            </a:r>
          </a:p>
          <a:p>
            <a:pPr algn="ctr"/>
            <a:r>
              <a:rPr lang="en-GB" sz="3200" dirty="0">
                <a:latin typeface="Twinkl" panose="02000000000000000000" pitchFamily="2" charset="0"/>
              </a:rPr>
              <a:t>1DB</a:t>
            </a:r>
          </a:p>
        </p:txBody>
      </p:sp>
      <p:sp>
        <p:nvSpPr>
          <p:cNvPr id="7" name="Rectangle 6">
            <a:extLst>
              <a:ext uri="{FF2B5EF4-FFF2-40B4-BE49-F238E27FC236}">
                <a16:creationId xmlns:a16="http://schemas.microsoft.com/office/drawing/2014/main" id="{CE179302-4803-4DB1-8FB3-CA860692F702}"/>
              </a:ext>
            </a:extLst>
          </p:cNvPr>
          <p:cNvSpPr/>
          <p:nvPr/>
        </p:nvSpPr>
        <p:spPr>
          <a:xfrm>
            <a:off x="1350558" y="1382721"/>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451205E-D13E-4F8F-A6E1-29B1FBC57C16}"/>
              </a:ext>
            </a:extLst>
          </p:cNvPr>
          <p:cNvSpPr/>
          <p:nvPr/>
        </p:nvSpPr>
        <p:spPr>
          <a:xfrm>
            <a:off x="7691965" y="1381416"/>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5BBF7411-4DA7-4F9B-9BC7-A89F6FD4575E}"/>
              </a:ext>
            </a:extLst>
          </p:cNvPr>
          <p:cNvSpPr txBox="1"/>
          <p:nvPr/>
        </p:nvSpPr>
        <p:spPr>
          <a:xfrm>
            <a:off x="7927999" y="4848800"/>
            <a:ext cx="1712328" cy="1077218"/>
          </a:xfrm>
          <a:prstGeom prst="rect">
            <a:avLst/>
          </a:prstGeom>
          <a:noFill/>
        </p:spPr>
        <p:txBody>
          <a:bodyPr wrap="none" rtlCol="0">
            <a:spAutoFit/>
          </a:bodyPr>
          <a:lstStyle/>
          <a:p>
            <a:pPr algn="ctr"/>
            <a:r>
              <a:rPr lang="en-GB" sz="3200" b="1" dirty="0">
                <a:latin typeface="Twinkl" panose="02000000000000000000" pitchFamily="2" charset="0"/>
              </a:rPr>
              <a:t>Miss Hill</a:t>
            </a:r>
          </a:p>
          <a:p>
            <a:pPr algn="ctr"/>
            <a:r>
              <a:rPr lang="en-GB" sz="3200" dirty="0">
                <a:latin typeface="Twinkl" panose="02000000000000000000" pitchFamily="2" charset="0"/>
              </a:rPr>
              <a:t>1H</a:t>
            </a:r>
          </a:p>
        </p:txBody>
      </p:sp>
      <p:pic>
        <p:nvPicPr>
          <p:cNvPr id="11" name="Picture 10" descr="1DO  -  Mrs Fran Derrien">
            <a:extLst>
              <a:ext uri="{FF2B5EF4-FFF2-40B4-BE49-F238E27FC236}">
                <a16:creationId xmlns:a16="http://schemas.microsoft.com/office/drawing/2014/main" id="{37EA148B-845B-4D77-ADF7-0D98801AC7D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91756" y="1482154"/>
            <a:ext cx="2257502" cy="3115245"/>
          </a:xfrm>
          <a:prstGeom prst="rect">
            <a:avLst/>
          </a:prstGeom>
          <a:noFill/>
          <a:ln>
            <a:noFill/>
          </a:ln>
        </p:spPr>
      </p:pic>
      <p:pic>
        <p:nvPicPr>
          <p:cNvPr id="13" name="Picture 12" descr="Bee Class  -  Miss Amy Hill">
            <a:extLst>
              <a:ext uri="{FF2B5EF4-FFF2-40B4-BE49-F238E27FC236}">
                <a16:creationId xmlns:a16="http://schemas.microsoft.com/office/drawing/2014/main" id="{9349CE16-6917-4D97-B48F-057CC22DABF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85101" y="1482154"/>
            <a:ext cx="2171699" cy="3115245"/>
          </a:xfrm>
          <a:prstGeom prst="rect">
            <a:avLst/>
          </a:prstGeom>
          <a:noFill/>
          <a:ln>
            <a:noFill/>
          </a:ln>
        </p:spPr>
      </p:pic>
      <p:sp>
        <p:nvSpPr>
          <p:cNvPr id="14" name="Rectangle 13">
            <a:extLst>
              <a:ext uri="{FF2B5EF4-FFF2-40B4-BE49-F238E27FC236}">
                <a16:creationId xmlns:a16="http://schemas.microsoft.com/office/drawing/2014/main" id="{F5BE39F2-D9E2-459E-8FD5-D475E2046D41}"/>
              </a:ext>
            </a:extLst>
          </p:cNvPr>
          <p:cNvSpPr/>
          <p:nvPr/>
        </p:nvSpPr>
        <p:spPr>
          <a:xfrm>
            <a:off x="4412087" y="1373064"/>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5HK - Mrs Sophie Berridge">
            <a:extLst>
              <a:ext uri="{FF2B5EF4-FFF2-40B4-BE49-F238E27FC236}">
                <a16:creationId xmlns:a16="http://schemas.microsoft.com/office/drawing/2014/main" id="{1448ADFB-873F-4FE4-8707-9047285FFED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440617" y="1455354"/>
            <a:ext cx="2226884" cy="3142045"/>
          </a:xfrm>
          <a:prstGeom prst="rect">
            <a:avLst/>
          </a:prstGeom>
          <a:noFill/>
          <a:ln>
            <a:noFill/>
          </a:ln>
        </p:spPr>
      </p:pic>
      <p:sp>
        <p:nvSpPr>
          <p:cNvPr id="15" name="TextBox 14">
            <a:extLst>
              <a:ext uri="{FF2B5EF4-FFF2-40B4-BE49-F238E27FC236}">
                <a16:creationId xmlns:a16="http://schemas.microsoft.com/office/drawing/2014/main" id="{32286670-6AE5-474B-AB68-AAB1CF87FC81}"/>
              </a:ext>
            </a:extLst>
          </p:cNvPr>
          <p:cNvSpPr txBox="1"/>
          <p:nvPr/>
        </p:nvSpPr>
        <p:spPr>
          <a:xfrm>
            <a:off x="4311568" y="4856162"/>
            <a:ext cx="2441694" cy="1077218"/>
          </a:xfrm>
          <a:prstGeom prst="rect">
            <a:avLst/>
          </a:prstGeom>
          <a:noFill/>
        </p:spPr>
        <p:txBody>
          <a:bodyPr wrap="none" rtlCol="0">
            <a:spAutoFit/>
          </a:bodyPr>
          <a:lstStyle/>
          <a:p>
            <a:pPr algn="ctr"/>
            <a:r>
              <a:rPr lang="en-GB" sz="3200" b="1" dirty="0">
                <a:latin typeface="Twinkl" panose="02000000000000000000" pitchFamily="2" charset="0"/>
              </a:rPr>
              <a:t>Mrs </a:t>
            </a:r>
            <a:r>
              <a:rPr lang="en-GB" sz="3200" b="1" dirty="0" err="1">
                <a:latin typeface="Twinkl" panose="02000000000000000000" pitchFamily="2" charset="0"/>
              </a:rPr>
              <a:t>Berridge</a:t>
            </a:r>
            <a:endParaRPr lang="en-GB" sz="3200" b="1" dirty="0">
              <a:latin typeface="Twinkl" panose="02000000000000000000" pitchFamily="2" charset="0"/>
            </a:endParaRPr>
          </a:p>
          <a:p>
            <a:pPr algn="ctr"/>
            <a:r>
              <a:rPr lang="en-GB" sz="3200" dirty="0">
                <a:latin typeface="Twinkl" panose="02000000000000000000" pitchFamily="2" charset="0"/>
              </a:rPr>
              <a:t>1DB</a:t>
            </a:r>
          </a:p>
        </p:txBody>
      </p:sp>
    </p:spTree>
    <p:extLst>
      <p:ext uri="{BB962C8B-B14F-4D97-AF65-F5344CB8AC3E}">
        <p14:creationId xmlns:p14="http://schemas.microsoft.com/office/powerpoint/2010/main" val="184321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rotWithShape="1">
          <a:blip r:embed="rId2">
            <a:alphaModFix amt="67000"/>
            <a:extLst>
              <a:ext uri="{28A0092B-C50C-407E-A947-70E740481C1C}">
                <a14:useLocalDpi xmlns:a14="http://schemas.microsoft.com/office/drawing/2010/main" val="0"/>
              </a:ext>
            </a:extLst>
          </a:blip>
          <a:srcRect r="3839"/>
          <a:stretch/>
        </p:blipFill>
        <p:spPr bwMode="auto">
          <a:xfrm>
            <a:off x="0" y="4619751"/>
            <a:ext cx="12192000" cy="2238249"/>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98072" y="127000"/>
            <a:ext cx="3595856"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MEET THE TEAM</a:t>
            </a:r>
          </a:p>
        </p:txBody>
      </p:sp>
      <p:pic>
        <p:nvPicPr>
          <p:cNvPr id="7" name="Picture 6">
            <a:extLst>
              <a:ext uri="{FF2B5EF4-FFF2-40B4-BE49-F238E27FC236}">
                <a16:creationId xmlns:a16="http://schemas.microsoft.com/office/drawing/2014/main" id="{99C62F16-403B-48D8-8528-D57F5B4B399A}"/>
              </a:ext>
            </a:extLst>
          </p:cNvPr>
          <p:cNvPicPr>
            <a:picLocks noChangeAspect="1"/>
          </p:cNvPicPr>
          <p:nvPr/>
        </p:nvPicPr>
        <p:blipFill>
          <a:blip r:embed="rId3"/>
          <a:stretch>
            <a:fillRect/>
          </a:stretch>
        </p:blipFill>
        <p:spPr>
          <a:xfrm>
            <a:off x="363134" y="1722146"/>
            <a:ext cx="1588656" cy="2175375"/>
          </a:xfrm>
          <a:prstGeom prst="rect">
            <a:avLst/>
          </a:prstGeom>
          <a:ln w="57150">
            <a:solidFill>
              <a:srgbClr val="920704"/>
            </a:solidFill>
          </a:ln>
        </p:spPr>
      </p:pic>
      <p:pic>
        <p:nvPicPr>
          <p:cNvPr id="9" name="Picture 8">
            <a:extLst>
              <a:ext uri="{FF2B5EF4-FFF2-40B4-BE49-F238E27FC236}">
                <a16:creationId xmlns:a16="http://schemas.microsoft.com/office/drawing/2014/main" id="{E4E1CD40-422E-4DE3-8A4E-E8D74D497CE4}"/>
              </a:ext>
            </a:extLst>
          </p:cNvPr>
          <p:cNvPicPr>
            <a:picLocks noChangeAspect="1"/>
          </p:cNvPicPr>
          <p:nvPr/>
        </p:nvPicPr>
        <p:blipFill>
          <a:blip r:embed="rId4"/>
          <a:stretch>
            <a:fillRect/>
          </a:stretch>
        </p:blipFill>
        <p:spPr>
          <a:xfrm>
            <a:off x="2329676" y="1747353"/>
            <a:ext cx="1598994" cy="2175375"/>
          </a:xfrm>
          <a:prstGeom prst="rect">
            <a:avLst/>
          </a:prstGeom>
          <a:ln w="57150">
            <a:solidFill>
              <a:srgbClr val="920704"/>
            </a:solidFill>
          </a:ln>
        </p:spPr>
      </p:pic>
      <p:pic>
        <p:nvPicPr>
          <p:cNvPr id="11" name="Picture 10">
            <a:extLst>
              <a:ext uri="{FF2B5EF4-FFF2-40B4-BE49-F238E27FC236}">
                <a16:creationId xmlns:a16="http://schemas.microsoft.com/office/drawing/2014/main" id="{42890D97-5CD5-43CB-91D0-480277EFDF16}"/>
              </a:ext>
            </a:extLst>
          </p:cNvPr>
          <p:cNvPicPr>
            <a:picLocks noChangeAspect="1"/>
          </p:cNvPicPr>
          <p:nvPr/>
        </p:nvPicPr>
        <p:blipFill rotWithShape="1">
          <a:blip r:embed="rId5"/>
          <a:srcRect t="3001"/>
          <a:stretch/>
        </p:blipFill>
        <p:spPr>
          <a:xfrm>
            <a:off x="6275784" y="1747353"/>
            <a:ext cx="1535953" cy="2175375"/>
          </a:xfrm>
          <a:prstGeom prst="rect">
            <a:avLst/>
          </a:prstGeom>
          <a:ln w="57150">
            <a:solidFill>
              <a:srgbClr val="920704"/>
            </a:solidFill>
          </a:ln>
        </p:spPr>
      </p:pic>
      <p:pic>
        <p:nvPicPr>
          <p:cNvPr id="13" name="Picture 12">
            <a:extLst>
              <a:ext uri="{FF2B5EF4-FFF2-40B4-BE49-F238E27FC236}">
                <a16:creationId xmlns:a16="http://schemas.microsoft.com/office/drawing/2014/main" id="{B6F3966E-F8EF-4865-B8A2-7B33EEDA244B}"/>
              </a:ext>
            </a:extLst>
          </p:cNvPr>
          <p:cNvPicPr>
            <a:picLocks noChangeAspect="1"/>
          </p:cNvPicPr>
          <p:nvPr/>
        </p:nvPicPr>
        <p:blipFill>
          <a:blip r:embed="rId6"/>
          <a:stretch>
            <a:fillRect/>
          </a:stretch>
        </p:blipFill>
        <p:spPr>
          <a:xfrm>
            <a:off x="4331355" y="1736034"/>
            <a:ext cx="1500259" cy="2175375"/>
          </a:xfrm>
          <a:prstGeom prst="rect">
            <a:avLst/>
          </a:prstGeom>
          <a:ln w="57150">
            <a:solidFill>
              <a:srgbClr val="920704"/>
            </a:solidFill>
          </a:ln>
        </p:spPr>
      </p:pic>
      <p:pic>
        <p:nvPicPr>
          <p:cNvPr id="15" name="Picture 14">
            <a:extLst>
              <a:ext uri="{FF2B5EF4-FFF2-40B4-BE49-F238E27FC236}">
                <a16:creationId xmlns:a16="http://schemas.microsoft.com/office/drawing/2014/main" id="{5F1ED612-E591-47BC-A907-C9B994F5A8A0}"/>
              </a:ext>
            </a:extLst>
          </p:cNvPr>
          <p:cNvPicPr>
            <a:picLocks noChangeAspect="1"/>
          </p:cNvPicPr>
          <p:nvPr/>
        </p:nvPicPr>
        <p:blipFill rotWithShape="1">
          <a:blip r:embed="rId7"/>
          <a:srcRect l="4885" t="-1" b="5029"/>
          <a:stretch/>
        </p:blipFill>
        <p:spPr>
          <a:xfrm>
            <a:off x="8220213" y="1722146"/>
            <a:ext cx="1634260" cy="2200582"/>
          </a:xfrm>
          <a:prstGeom prst="rect">
            <a:avLst/>
          </a:prstGeom>
          <a:ln w="57150">
            <a:solidFill>
              <a:srgbClr val="920704"/>
            </a:solidFill>
          </a:ln>
        </p:spPr>
      </p:pic>
      <p:pic>
        <p:nvPicPr>
          <p:cNvPr id="17" name="Picture 16">
            <a:extLst>
              <a:ext uri="{FF2B5EF4-FFF2-40B4-BE49-F238E27FC236}">
                <a16:creationId xmlns:a16="http://schemas.microsoft.com/office/drawing/2014/main" id="{A80FF8C5-17D5-47A6-B80B-595160C4E8C4}"/>
              </a:ext>
            </a:extLst>
          </p:cNvPr>
          <p:cNvPicPr>
            <a:picLocks noChangeAspect="1"/>
          </p:cNvPicPr>
          <p:nvPr/>
        </p:nvPicPr>
        <p:blipFill rotWithShape="1">
          <a:blip r:embed="rId8"/>
          <a:srcRect l="2223"/>
          <a:stretch/>
        </p:blipFill>
        <p:spPr>
          <a:xfrm>
            <a:off x="10232359" y="1736034"/>
            <a:ext cx="1611427" cy="2200582"/>
          </a:xfrm>
          <a:prstGeom prst="rect">
            <a:avLst/>
          </a:prstGeom>
          <a:ln w="57150">
            <a:solidFill>
              <a:srgbClr val="920704"/>
            </a:solidFill>
          </a:ln>
        </p:spPr>
      </p:pic>
      <p:sp>
        <p:nvSpPr>
          <p:cNvPr id="18" name="TextBox 17">
            <a:extLst>
              <a:ext uri="{FF2B5EF4-FFF2-40B4-BE49-F238E27FC236}">
                <a16:creationId xmlns:a16="http://schemas.microsoft.com/office/drawing/2014/main" id="{C963FEEF-43B4-4148-856F-FA82B74F6E5E}"/>
              </a:ext>
            </a:extLst>
          </p:cNvPr>
          <p:cNvSpPr txBox="1"/>
          <p:nvPr/>
        </p:nvSpPr>
        <p:spPr>
          <a:xfrm>
            <a:off x="315725" y="4047842"/>
            <a:ext cx="1683474" cy="646331"/>
          </a:xfrm>
          <a:prstGeom prst="rect">
            <a:avLst/>
          </a:prstGeom>
          <a:noFill/>
        </p:spPr>
        <p:txBody>
          <a:bodyPr wrap="none" rtlCol="0">
            <a:spAutoFit/>
          </a:bodyPr>
          <a:lstStyle/>
          <a:p>
            <a:pPr algn="ctr"/>
            <a:r>
              <a:rPr lang="en-GB" b="1" dirty="0">
                <a:latin typeface="Twinkl" panose="02000000000000000000" pitchFamily="2" charset="0"/>
              </a:rPr>
              <a:t>Gill </a:t>
            </a:r>
            <a:r>
              <a:rPr lang="en-GB" b="1" dirty="0" err="1">
                <a:latin typeface="Twinkl" panose="02000000000000000000" pitchFamily="2" charset="0"/>
              </a:rPr>
              <a:t>Kennaugh</a:t>
            </a:r>
            <a:endParaRPr lang="en-GB" b="1" dirty="0">
              <a:latin typeface="Twinkl" panose="02000000000000000000" pitchFamily="2" charset="0"/>
            </a:endParaRPr>
          </a:p>
          <a:p>
            <a:pPr algn="ctr"/>
            <a:r>
              <a:rPr lang="en-GB" dirty="0">
                <a:latin typeface="Twinkl" panose="02000000000000000000" pitchFamily="2" charset="0"/>
              </a:rPr>
              <a:t>Headteacher</a:t>
            </a:r>
          </a:p>
        </p:txBody>
      </p:sp>
      <p:sp>
        <p:nvSpPr>
          <p:cNvPr id="19" name="TextBox 18">
            <a:extLst>
              <a:ext uri="{FF2B5EF4-FFF2-40B4-BE49-F238E27FC236}">
                <a16:creationId xmlns:a16="http://schemas.microsoft.com/office/drawing/2014/main" id="{9CCEADD9-EC04-4BA3-8D34-CFC9AC3474BF}"/>
              </a:ext>
            </a:extLst>
          </p:cNvPr>
          <p:cNvSpPr txBox="1"/>
          <p:nvPr/>
        </p:nvSpPr>
        <p:spPr>
          <a:xfrm>
            <a:off x="2146371" y="4047842"/>
            <a:ext cx="1965603" cy="1231106"/>
          </a:xfrm>
          <a:prstGeom prst="rect">
            <a:avLst/>
          </a:prstGeom>
          <a:noFill/>
        </p:spPr>
        <p:txBody>
          <a:bodyPr wrap="none" rtlCol="0">
            <a:spAutoFit/>
          </a:bodyPr>
          <a:lstStyle/>
          <a:p>
            <a:pPr algn="ctr"/>
            <a:r>
              <a:rPr lang="en-GB" b="1" dirty="0">
                <a:latin typeface="Twinkl" panose="02000000000000000000" pitchFamily="2" charset="0"/>
              </a:rPr>
              <a:t>Jacky Hansard</a:t>
            </a:r>
          </a:p>
          <a:p>
            <a:pPr marL="285750" indent="-285750">
              <a:buFont typeface="Arial" panose="020B0604020202020204" pitchFamily="34" charset="0"/>
              <a:buChar char="•"/>
            </a:pPr>
            <a:r>
              <a:rPr lang="en-GB" sz="1400" dirty="0">
                <a:latin typeface="Twinkl" panose="02000000000000000000" pitchFamily="2" charset="0"/>
              </a:rPr>
              <a:t>Deputy Head</a:t>
            </a:r>
          </a:p>
          <a:p>
            <a:pPr marL="285750" indent="-285750">
              <a:buFont typeface="Arial" panose="020B0604020202020204" pitchFamily="34" charset="0"/>
              <a:buChar char="•"/>
            </a:pPr>
            <a:r>
              <a:rPr lang="en-GB" sz="1400" dirty="0">
                <a:latin typeface="Twinkl" panose="02000000000000000000" pitchFamily="2" charset="0"/>
              </a:rPr>
              <a:t>Lower School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Attendance Officer</a:t>
            </a:r>
          </a:p>
        </p:txBody>
      </p:sp>
      <p:sp>
        <p:nvSpPr>
          <p:cNvPr id="20" name="TextBox 19">
            <a:extLst>
              <a:ext uri="{FF2B5EF4-FFF2-40B4-BE49-F238E27FC236}">
                <a16:creationId xmlns:a16="http://schemas.microsoft.com/office/drawing/2014/main" id="{A24E45B4-F057-4643-BA60-2B6C20E0C13F}"/>
              </a:ext>
            </a:extLst>
          </p:cNvPr>
          <p:cNvSpPr txBox="1"/>
          <p:nvPr/>
        </p:nvSpPr>
        <p:spPr>
          <a:xfrm>
            <a:off x="5948288" y="4077925"/>
            <a:ext cx="1988045" cy="1508105"/>
          </a:xfrm>
          <a:prstGeom prst="rect">
            <a:avLst/>
          </a:prstGeom>
          <a:noFill/>
        </p:spPr>
        <p:txBody>
          <a:bodyPr wrap="none" rtlCol="0">
            <a:spAutoFit/>
          </a:bodyPr>
          <a:lstStyle/>
          <a:p>
            <a:pPr algn="ctr"/>
            <a:r>
              <a:rPr lang="en-GB" b="1" dirty="0">
                <a:latin typeface="Twinkl" panose="02000000000000000000" pitchFamily="2" charset="0"/>
              </a:rPr>
              <a:t>Joe Newman</a:t>
            </a:r>
          </a:p>
          <a:p>
            <a:pPr marL="285750" indent="-285750">
              <a:buFont typeface="Arial" panose="020B0604020202020204" pitchFamily="34" charset="0"/>
              <a:buChar char="•"/>
            </a:pPr>
            <a:r>
              <a:rPr lang="en-GB" sz="1400" dirty="0">
                <a:latin typeface="Twinkl" panose="02000000000000000000" pitchFamily="2" charset="0"/>
              </a:rPr>
              <a:t>Lower Key Stage 2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Teaching and </a:t>
            </a:r>
          </a:p>
          <a:p>
            <a:r>
              <a:rPr lang="en-GB" sz="1400" dirty="0">
                <a:latin typeface="Twinkl" panose="02000000000000000000" pitchFamily="2" charset="0"/>
              </a:rPr>
              <a:t>     Learning Leader</a:t>
            </a:r>
          </a:p>
          <a:p>
            <a:pPr algn="ctr"/>
            <a:endParaRPr lang="en-GB" dirty="0">
              <a:latin typeface="Twinkl" panose="02000000000000000000" pitchFamily="2" charset="0"/>
            </a:endParaRPr>
          </a:p>
        </p:txBody>
      </p:sp>
      <p:sp>
        <p:nvSpPr>
          <p:cNvPr id="21" name="TextBox 20">
            <a:extLst>
              <a:ext uri="{FF2B5EF4-FFF2-40B4-BE49-F238E27FC236}">
                <a16:creationId xmlns:a16="http://schemas.microsoft.com/office/drawing/2014/main" id="{4BF62487-8CFF-4627-9598-CD592DEE4AFC}"/>
              </a:ext>
            </a:extLst>
          </p:cNvPr>
          <p:cNvSpPr txBox="1"/>
          <p:nvPr/>
        </p:nvSpPr>
        <p:spPr>
          <a:xfrm>
            <a:off x="3986866" y="4083231"/>
            <a:ext cx="1978427" cy="1508105"/>
          </a:xfrm>
          <a:prstGeom prst="rect">
            <a:avLst/>
          </a:prstGeom>
          <a:noFill/>
        </p:spPr>
        <p:txBody>
          <a:bodyPr wrap="none" rtlCol="0">
            <a:spAutoFit/>
          </a:bodyPr>
          <a:lstStyle/>
          <a:p>
            <a:pPr algn="ctr"/>
            <a:r>
              <a:rPr lang="en-GB" b="1" dirty="0">
                <a:latin typeface="Twinkl" panose="02000000000000000000" pitchFamily="2" charset="0"/>
              </a:rPr>
              <a:t>Ali Bartlett</a:t>
            </a:r>
          </a:p>
          <a:p>
            <a:pPr marL="285750" indent="-285750">
              <a:buFont typeface="Arial" panose="020B0604020202020204" pitchFamily="34" charset="0"/>
              <a:buChar char="•"/>
            </a:pPr>
            <a:r>
              <a:rPr lang="en-GB" sz="1400" dirty="0">
                <a:latin typeface="Twinkl" panose="02000000000000000000" pitchFamily="2" charset="0"/>
              </a:rPr>
              <a:t>Upper Key Stage 2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Pupil Premium </a:t>
            </a:r>
          </a:p>
          <a:p>
            <a:r>
              <a:rPr lang="en-GB" sz="1400" dirty="0">
                <a:latin typeface="Twinkl" panose="02000000000000000000" pitchFamily="2" charset="0"/>
              </a:rPr>
              <a:t>     Leader</a:t>
            </a:r>
          </a:p>
          <a:p>
            <a:pPr algn="ctr"/>
            <a:endParaRPr lang="en-GB" dirty="0">
              <a:latin typeface="Twinkl" panose="02000000000000000000" pitchFamily="2" charset="0"/>
            </a:endParaRPr>
          </a:p>
        </p:txBody>
      </p:sp>
      <p:sp>
        <p:nvSpPr>
          <p:cNvPr id="22" name="TextBox 21">
            <a:extLst>
              <a:ext uri="{FF2B5EF4-FFF2-40B4-BE49-F238E27FC236}">
                <a16:creationId xmlns:a16="http://schemas.microsoft.com/office/drawing/2014/main" id="{DC09A19A-0DB8-43BD-9959-FCC7B0C4D9AA}"/>
              </a:ext>
            </a:extLst>
          </p:cNvPr>
          <p:cNvSpPr txBox="1"/>
          <p:nvPr/>
        </p:nvSpPr>
        <p:spPr>
          <a:xfrm>
            <a:off x="8033461" y="4109494"/>
            <a:ext cx="1935145" cy="1077218"/>
          </a:xfrm>
          <a:prstGeom prst="rect">
            <a:avLst/>
          </a:prstGeom>
          <a:noFill/>
        </p:spPr>
        <p:txBody>
          <a:bodyPr wrap="none" rtlCol="0">
            <a:spAutoFit/>
          </a:bodyPr>
          <a:lstStyle/>
          <a:p>
            <a:pPr algn="ctr"/>
            <a:r>
              <a:rPr lang="en-GB" b="1" dirty="0">
                <a:latin typeface="Twinkl" panose="02000000000000000000" pitchFamily="2" charset="0"/>
              </a:rPr>
              <a:t>Emma Mylan</a:t>
            </a:r>
          </a:p>
          <a:p>
            <a:pPr marL="285750" indent="-285750">
              <a:buFont typeface="Arial" panose="020B0604020202020204" pitchFamily="34" charset="0"/>
              <a:buChar char="•"/>
            </a:pPr>
            <a:r>
              <a:rPr lang="en-GB" sz="1400" dirty="0">
                <a:latin typeface="Twinkl" panose="02000000000000000000" pitchFamily="2" charset="0"/>
              </a:rPr>
              <a:t>EYFS Leader</a:t>
            </a:r>
          </a:p>
          <a:p>
            <a:pPr marL="285750" indent="-285750">
              <a:buFont typeface="Arial" panose="020B0604020202020204" pitchFamily="34" charset="0"/>
              <a:buChar char="•"/>
            </a:pPr>
            <a:r>
              <a:rPr lang="en-GB" sz="1400" dirty="0">
                <a:latin typeface="Twinkl" panose="02000000000000000000" pitchFamily="2" charset="0"/>
              </a:rPr>
              <a:t>Assessment Leader</a:t>
            </a:r>
          </a:p>
          <a:p>
            <a:pPr algn="ctr"/>
            <a:endParaRPr lang="en-GB" dirty="0">
              <a:latin typeface="Twinkl" panose="02000000000000000000" pitchFamily="2" charset="0"/>
            </a:endParaRPr>
          </a:p>
        </p:txBody>
      </p:sp>
      <p:sp>
        <p:nvSpPr>
          <p:cNvPr id="23" name="TextBox 22">
            <a:extLst>
              <a:ext uri="{FF2B5EF4-FFF2-40B4-BE49-F238E27FC236}">
                <a16:creationId xmlns:a16="http://schemas.microsoft.com/office/drawing/2014/main" id="{27FD8864-B302-4939-B059-5A78CF8FE62F}"/>
              </a:ext>
            </a:extLst>
          </p:cNvPr>
          <p:cNvSpPr txBox="1"/>
          <p:nvPr/>
        </p:nvSpPr>
        <p:spPr>
          <a:xfrm>
            <a:off x="10149046" y="4102100"/>
            <a:ext cx="1778051" cy="1077218"/>
          </a:xfrm>
          <a:prstGeom prst="rect">
            <a:avLst/>
          </a:prstGeom>
          <a:noFill/>
        </p:spPr>
        <p:txBody>
          <a:bodyPr wrap="none" rtlCol="0">
            <a:spAutoFit/>
          </a:bodyPr>
          <a:lstStyle/>
          <a:p>
            <a:pPr algn="ctr"/>
            <a:r>
              <a:rPr lang="en-GB" b="1" dirty="0">
                <a:latin typeface="Twinkl" panose="02000000000000000000" pitchFamily="2" charset="0"/>
              </a:rPr>
              <a:t>Alex Bacon</a:t>
            </a:r>
          </a:p>
          <a:p>
            <a:pPr marL="285750" indent="-285750">
              <a:buFont typeface="Arial" panose="020B0604020202020204" pitchFamily="34" charset="0"/>
              <a:buChar char="•"/>
            </a:pPr>
            <a:r>
              <a:rPr lang="en-GB" sz="1400" dirty="0">
                <a:latin typeface="Twinkl" panose="02000000000000000000" pitchFamily="2" charset="0"/>
              </a:rPr>
              <a:t>SENDCO</a:t>
            </a:r>
          </a:p>
          <a:p>
            <a:pPr marL="285750" indent="-285750">
              <a:buFont typeface="Arial" panose="020B0604020202020204" pitchFamily="34" charset="0"/>
              <a:buChar char="•"/>
            </a:pPr>
            <a:r>
              <a:rPr lang="en-GB" sz="1400" dirty="0">
                <a:latin typeface="Twinkl" panose="02000000000000000000" pitchFamily="2" charset="0"/>
              </a:rPr>
              <a:t>Inclusion Leader</a:t>
            </a:r>
          </a:p>
          <a:p>
            <a:pPr algn="ctr"/>
            <a:endParaRPr lang="en-GB" dirty="0">
              <a:latin typeface="Twinkl" panose="02000000000000000000" pitchFamily="2" charset="0"/>
            </a:endParaRPr>
          </a:p>
        </p:txBody>
      </p:sp>
    </p:spTree>
    <p:extLst>
      <p:ext uri="{BB962C8B-B14F-4D97-AF65-F5344CB8AC3E}">
        <p14:creationId xmlns:p14="http://schemas.microsoft.com/office/powerpoint/2010/main" val="344648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4632211"/>
            <a:ext cx="12192000" cy="2200582"/>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98072" y="127000"/>
            <a:ext cx="3595856"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MEET THE TEAM</a:t>
            </a:r>
          </a:p>
        </p:txBody>
      </p:sp>
      <p:sp>
        <p:nvSpPr>
          <p:cNvPr id="18" name="TextBox 17">
            <a:extLst>
              <a:ext uri="{FF2B5EF4-FFF2-40B4-BE49-F238E27FC236}">
                <a16:creationId xmlns:a16="http://schemas.microsoft.com/office/drawing/2014/main" id="{C963FEEF-43B4-4148-856F-FA82B74F6E5E}"/>
              </a:ext>
            </a:extLst>
          </p:cNvPr>
          <p:cNvSpPr txBox="1"/>
          <p:nvPr/>
        </p:nvSpPr>
        <p:spPr>
          <a:xfrm>
            <a:off x="678944" y="4237782"/>
            <a:ext cx="1247457" cy="646331"/>
          </a:xfrm>
          <a:prstGeom prst="rect">
            <a:avLst/>
          </a:prstGeom>
          <a:noFill/>
        </p:spPr>
        <p:txBody>
          <a:bodyPr wrap="none" rtlCol="0">
            <a:spAutoFit/>
          </a:bodyPr>
          <a:lstStyle/>
          <a:p>
            <a:pPr algn="ctr"/>
            <a:r>
              <a:rPr lang="en-GB" b="1" dirty="0">
                <a:latin typeface="Twinkl" panose="02000000000000000000" pitchFamily="2" charset="0"/>
              </a:rPr>
              <a:t>Viki Stock</a:t>
            </a:r>
          </a:p>
          <a:p>
            <a:pPr algn="ctr"/>
            <a:r>
              <a:rPr lang="en-GB" dirty="0">
                <a:latin typeface="Twinkl" panose="02000000000000000000" pitchFamily="2" charset="0"/>
              </a:rPr>
              <a:t>ELSA</a:t>
            </a:r>
          </a:p>
        </p:txBody>
      </p:sp>
      <p:sp>
        <p:nvSpPr>
          <p:cNvPr id="21" name="TextBox 20">
            <a:extLst>
              <a:ext uri="{FF2B5EF4-FFF2-40B4-BE49-F238E27FC236}">
                <a16:creationId xmlns:a16="http://schemas.microsoft.com/office/drawing/2014/main" id="{4BF62487-8CFF-4627-9598-CD592DEE4AFC}"/>
              </a:ext>
            </a:extLst>
          </p:cNvPr>
          <p:cNvSpPr txBox="1"/>
          <p:nvPr/>
        </p:nvSpPr>
        <p:spPr>
          <a:xfrm>
            <a:off x="5654212" y="4237782"/>
            <a:ext cx="883575" cy="861774"/>
          </a:xfrm>
          <a:prstGeom prst="rect">
            <a:avLst/>
          </a:prstGeom>
          <a:noFill/>
        </p:spPr>
        <p:txBody>
          <a:bodyPr wrap="none" rtlCol="0">
            <a:spAutoFit/>
          </a:bodyPr>
          <a:lstStyle/>
          <a:p>
            <a:pPr algn="ctr"/>
            <a:r>
              <a:rPr lang="en-GB" b="1" dirty="0">
                <a:latin typeface="Twinkl" panose="02000000000000000000" pitchFamily="2" charset="0"/>
              </a:rPr>
              <a:t>Ms Hill</a:t>
            </a:r>
          </a:p>
          <a:p>
            <a:pPr algn="ctr"/>
            <a:r>
              <a:rPr lang="en-GB" sz="1400" dirty="0">
                <a:latin typeface="Twinkl" panose="02000000000000000000" pitchFamily="2" charset="0"/>
              </a:rPr>
              <a:t>1DB</a:t>
            </a:r>
          </a:p>
          <a:p>
            <a:pPr algn="ctr"/>
            <a:endParaRPr lang="en-GB" dirty="0">
              <a:latin typeface="Twinkl" panose="02000000000000000000" pitchFamily="2" charset="0"/>
            </a:endParaRPr>
          </a:p>
        </p:txBody>
      </p:sp>
      <p:pic>
        <p:nvPicPr>
          <p:cNvPr id="3" name="Picture 2">
            <a:extLst>
              <a:ext uri="{FF2B5EF4-FFF2-40B4-BE49-F238E27FC236}">
                <a16:creationId xmlns:a16="http://schemas.microsoft.com/office/drawing/2014/main" id="{037781DF-1AB6-49A0-9994-CE8187FEEB52}"/>
              </a:ext>
            </a:extLst>
          </p:cNvPr>
          <p:cNvPicPr>
            <a:picLocks noChangeAspect="1"/>
          </p:cNvPicPr>
          <p:nvPr/>
        </p:nvPicPr>
        <p:blipFill>
          <a:blip r:embed="rId3"/>
          <a:stretch>
            <a:fillRect/>
          </a:stretch>
        </p:blipFill>
        <p:spPr>
          <a:xfrm>
            <a:off x="488172" y="1788905"/>
            <a:ext cx="1629002" cy="2200582"/>
          </a:xfrm>
          <a:prstGeom prst="rect">
            <a:avLst/>
          </a:prstGeom>
          <a:ln w="57150">
            <a:solidFill>
              <a:srgbClr val="920704"/>
            </a:solidFill>
          </a:ln>
        </p:spPr>
      </p:pic>
      <p:sp>
        <p:nvSpPr>
          <p:cNvPr id="24" name="TextBox 23">
            <a:extLst>
              <a:ext uri="{FF2B5EF4-FFF2-40B4-BE49-F238E27FC236}">
                <a16:creationId xmlns:a16="http://schemas.microsoft.com/office/drawing/2014/main" id="{18E699F3-D8A9-4FE4-8F6E-7A3AACFDEE3D}"/>
              </a:ext>
            </a:extLst>
          </p:cNvPr>
          <p:cNvSpPr txBox="1"/>
          <p:nvPr/>
        </p:nvSpPr>
        <p:spPr>
          <a:xfrm>
            <a:off x="3039068" y="4237782"/>
            <a:ext cx="1263486" cy="861774"/>
          </a:xfrm>
          <a:prstGeom prst="rect">
            <a:avLst/>
          </a:prstGeom>
          <a:noFill/>
        </p:spPr>
        <p:txBody>
          <a:bodyPr wrap="none" rtlCol="0">
            <a:spAutoFit/>
          </a:bodyPr>
          <a:lstStyle/>
          <a:p>
            <a:pPr algn="ctr"/>
            <a:r>
              <a:rPr lang="en-GB" b="1" dirty="0">
                <a:latin typeface="Twinkl" panose="02000000000000000000" pitchFamily="2" charset="0"/>
              </a:rPr>
              <a:t>Mrs Kamal</a:t>
            </a:r>
          </a:p>
          <a:p>
            <a:pPr algn="ctr"/>
            <a:r>
              <a:rPr lang="en-GB" sz="1400" dirty="0">
                <a:latin typeface="Twinkl" panose="02000000000000000000" pitchFamily="2" charset="0"/>
              </a:rPr>
              <a:t>1H</a:t>
            </a:r>
          </a:p>
          <a:p>
            <a:pPr algn="ctr"/>
            <a:endParaRPr lang="en-GB" dirty="0">
              <a:latin typeface="Twinkl" panose="02000000000000000000" pitchFamily="2" charset="0"/>
            </a:endParaRPr>
          </a:p>
        </p:txBody>
      </p:sp>
      <p:sp>
        <p:nvSpPr>
          <p:cNvPr id="25" name="TextBox 24">
            <a:extLst>
              <a:ext uri="{FF2B5EF4-FFF2-40B4-BE49-F238E27FC236}">
                <a16:creationId xmlns:a16="http://schemas.microsoft.com/office/drawing/2014/main" id="{6D605AE2-67BE-439F-B32B-7D8412AF6121}"/>
              </a:ext>
            </a:extLst>
          </p:cNvPr>
          <p:cNvSpPr txBox="1"/>
          <p:nvPr/>
        </p:nvSpPr>
        <p:spPr>
          <a:xfrm>
            <a:off x="7918775" y="4237782"/>
            <a:ext cx="1462260" cy="861774"/>
          </a:xfrm>
          <a:prstGeom prst="rect">
            <a:avLst/>
          </a:prstGeom>
          <a:noFill/>
        </p:spPr>
        <p:txBody>
          <a:bodyPr wrap="none" rtlCol="0">
            <a:spAutoFit/>
          </a:bodyPr>
          <a:lstStyle/>
          <a:p>
            <a:pPr algn="ctr"/>
            <a:r>
              <a:rPr lang="en-GB" b="1" dirty="0">
                <a:latin typeface="Twinkl" panose="02000000000000000000" pitchFamily="2" charset="0"/>
              </a:rPr>
              <a:t>Mrs Hansard</a:t>
            </a:r>
          </a:p>
          <a:p>
            <a:pPr algn="ctr"/>
            <a:r>
              <a:rPr lang="en-GB" sz="1400" dirty="0">
                <a:latin typeface="Twinkl" panose="02000000000000000000" pitchFamily="2" charset="0"/>
              </a:rPr>
              <a:t>PPA Teacher</a:t>
            </a:r>
          </a:p>
          <a:p>
            <a:pPr algn="ctr"/>
            <a:endParaRPr lang="en-GB" dirty="0">
              <a:latin typeface="Twinkl" panose="02000000000000000000" pitchFamily="2" charset="0"/>
            </a:endParaRPr>
          </a:p>
        </p:txBody>
      </p:sp>
      <p:sp>
        <p:nvSpPr>
          <p:cNvPr id="26" name="TextBox 25">
            <a:extLst>
              <a:ext uri="{FF2B5EF4-FFF2-40B4-BE49-F238E27FC236}">
                <a16:creationId xmlns:a16="http://schemas.microsoft.com/office/drawing/2014/main" id="{F4231249-237A-49CF-ADD5-90A8DA857DC9}"/>
              </a:ext>
            </a:extLst>
          </p:cNvPr>
          <p:cNvSpPr txBox="1"/>
          <p:nvPr/>
        </p:nvSpPr>
        <p:spPr>
          <a:xfrm>
            <a:off x="10303269" y="4237782"/>
            <a:ext cx="1172117" cy="861774"/>
          </a:xfrm>
          <a:prstGeom prst="rect">
            <a:avLst/>
          </a:prstGeom>
          <a:noFill/>
        </p:spPr>
        <p:txBody>
          <a:bodyPr wrap="none" rtlCol="0">
            <a:spAutoFit/>
          </a:bodyPr>
          <a:lstStyle/>
          <a:p>
            <a:pPr algn="ctr"/>
            <a:r>
              <a:rPr lang="en-GB" b="1" dirty="0">
                <a:latin typeface="Twinkl" panose="02000000000000000000" pitchFamily="2" charset="0"/>
              </a:rPr>
              <a:t>Ms Auld</a:t>
            </a:r>
          </a:p>
          <a:p>
            <a:pPr algn="ctr"/>
            <a:r>
              <a:rPr lang="en-GB" sz="1400" dirty="0">
                <a:latin typeface="Twinkl" panose="02000000000000000000" pitchFamily="2" charset="0"/>
              </a:rPr>
              <a:t>PPA Teacher</a:t>
            </a:r>
          </a:p>
          <a:p>
            <a:pPr algn="ctr"/>
            <a:endParaRPr lang="en-GB" dirty="0">
              <a:latin typeface="Twinkl" panose="02000000000000000000" pitchFamily="2" charset="0"/>
            </a:endParaRPr>
          </a:p>
        </p:txBody>
      </p:sp>
      <p:sp>
        <p:nvSpPr>
          <p:cNvPr id="6" name="Rectangle 5">
            <a:extLst>
              <a:ext uri="{FF2B5EF4-FFF2-40B4-BE49-F238E27FC236}">
                <a16:creationId xmlns:a16="http://schemas.microsoft.com/office/drawing/2014/main" id="{E376498C-F230-4495-8AF0-2002D9EA9CEB}"/>
              </a:ext>
            </a:extLst>
          </p:cNvPr>
          <p:cNvSpPr/>
          <p:nvPr/>
        </p:nvSpPr>
        <p:spPr>
          <a:xfrm>
            <a:off x="2856310" y="1757384"/>
            <a:ext cx="1629002" cy="2200582"/>
          </a:xfrm>
          <a:prstGeom prst="rect">
            <a:avLst/>
          </a:prstGeom>
          <a:solidFill>
            <a:schemeClr val="bg1"/>
          </a:solidFill>
          <a:ln w="5715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2263C6D5-18B2-4F9A-B20E-6C8BC318A519}"/>
              </a:ext>
            </a:extLst>
          </p:cNvPr>
          <p:cNvSpPr/>
          <p:nvPr/>
        </p:nvSpPr>
        <p:spPr>
          <a:xfrm>
            <a:off x="5281499" y="1757384"/>
            <a:ext cx="1629002" cy="2200582"/>
          </a:xfrm>
          <a:prstGeom prst="rect">
            <a:avLst/>
          </a:prstGeom>
          <a:solidFill>
            <a:schemeClr val="bg1"/>
          </a:solidFill>
          <a:ln w="5715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075ABFED-2E02-499F-842F-A1C57B71BDD8}"/>
              </a:ext>
            </a:extLst>
          </p:cNvPr>
          <p:cNvSpPr/>
          <p:nvPr/>
        </p:nvSpPr>
        <p:spPr>
          <a:xfrm>
            <a:off x="10074826" y="1757384"/>
            <a:ext cx="1629002" cy="2200582"/>
          </a:xfrm>
          <a:prstGeom prst="rect">
            <a:avLst/>
          </a:prstGeom>
          <a:solidFill>
            <a:schemeClr val="bg1"/>
          </a:solidFill>
          <a:ln w="5715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8919CCBA-ED84-449C-B56B-574405CDF28F}"/>
              </a:ext>
            </a:extLst>
          </p:cNvPr>
          <p:cNvPicPr>
            <a:picLocks noChangeAspect="1"/>
          </p:cNvPicPr>
          <p:nvPr/>
        </p:nvPicPr>
        <p:blipFill>
          <a:blip r:embed="rId4"/>
          <a:stretch>
            <a:fillRect/>
          </a:stretch>
        </p:blipFill>
        <p:spPr>
          <a:xfrm>
            <a:off x="7812256" y="1769987"/>
            <a:ext cx="1598994" cy="2175375"/>
          </a:xfrm>
          <a:prstGeom prst="rect">
            <a:avLst/>
          </a:prstGeom>
          <a:ln w="57150">
            <a:solidFill>
              <a:srgbClr val="920704"/>
            </a:solidFill>
          </a:ln>
        </p:spPr>
      </p:pic>
      <p:pic>
        <p:nvPicPr>
          <p:cNvPr id="16" name="Picture 15" descr="Ms Amanda Hill">
            <a:extLst>
              <a:ext uri="{FF2B5EF4-FFF2-40B4-BE49-F238E27FC236}">
                <a16:creationId xmlns:a16="http://schemas.microsoft.com/office/drawing/2014/main" id="{3F977DF7-4F55-4221-830E-CA1E3008456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355754" y="1788905"/>
            <a:ext cx="1524740" cy="2156457"/>
          </a:xfrm>
          <a:prstGeom prst="rect">
            <a:avLst/>
          </a:prstGeom>
          <a:noFill/>
          <a:ln>
            <a:noFill/>
          </a:ln>
        </p:spPr>
      </p:pic>
      <p:pic>
        <p:nvPicPr>
          <p:cNvPr id="17" name="Picture 16" descr="Mrs Linda Kamal">
            <a:extLst>
              <a:ext uri="{FF2B5EF4-FFF2-40B4-BE49-F238E27FC236}">
                <a16:creationId xmlns:a16="http://schemas.microsoft.com/office/drawing/2014/main" id="{9B4A46AD-A555-4776-A722-1F6FA232E72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913361" y="1788905"/>
            <a:ext cx="1540638" cy="2156457"/>
          </a:xfrm>
          <a:prstGeom prst="rect">
            <a:avLst/>
          </a:prstGeom>
          <a:noFill/>
          <a:ln>
            <a:noFill/>
          </a:ln>
        </p:spPr>
      </p:pic>
      <p:pic>
        <p:nvPicPr>
          <p:cNvPr id="1026" name="Picture 2" descr="Ms Kate Auld">
            <a:extLst>
              <a:ext uri="{FF2B5EF4-FFF2-40B4-BE49-F238E27FC236}">
                <a16:creationId xmlns:a16="http://schemas.microsoft.com/office/drawing/2014/main" id="{05F35782-8336-48B4-863C-D70A473891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3349" y="1788905"/>
            <a:ext cx="1537353" cy="215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94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30746" y="88900"/>
            <a:ext cx="4028667"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A week in Year 1</a:t>
            </a:r>
          </a:p>
        </p:txBody>
      </p:sp>
      <p:sp>
        <p:nvSpPr>
          <p:cNvPr id="7" name="TextBox 6">
            <a:extLst>
              <a:ext uri="{FF2B5EF4-FFF2-40B4-BE49-F238E27FC236}">
                <a16:creationId xmlns:a16="http://schemas.microsoft.com/office/drawing/2014/main" id="{92E5AA31-6DD6-4B39-8998-CB5FAEECE70F}"/>
              </a:ext>
            </a:extLst>
          </p:cNvPr>
          <p:cNvSpPr txBox="1"/>
          <p:nvPr/>
        </p:nvSpPr>
        <p:spPr>
          <a:xfrm>
            <a:off x="3701325" y="1469861"/>
            <a:ext cx="5910565" cy="4247317"/>
          </a:xfrm>
          <a:prstGeom prst="rect">
            <a:avLst/>
          </a:prstGeom>
          <a:noFill/>
        </p:spPr>
        <p:txBody>
          <a:bodyPr wrap="square" rtlCol="0">
            <a:spAutoFit/>
          </a:bodyPr>
          <a:lstStyle/>
          <a:p>
            <a:r>
              <a:rPr lang="en-GB" sz="5400" b="1" dirty="0">
                <a:latin typeface="Twinkl" panose="02000000000000000000" pitchFamily="2" charset="0"/>
              </a:rPr>
              <a:t>Monday –</a:t>
            </a:r>
          </a:p>
          <a:p>
            <a:r>
              <a:rPr lang="en-GB" sz="5400" b="1" dirty="0">
                <a:latin typeface="Twinkl" panose="02000000000000000000" pitchFamily="2" charset="0"/>
              </a:rPr>
              <a:t>Tuesday –</a:t>
            </a:r>
          </a:p>
          <a:p>
            <a:r>
              <a:rPr lang="en-GB" sz="5400" b="1" dirty="0">
                <a:latin typeface="Twinkl" panose="02000000000000000000" pitchFamily="2" charset="0"/>
              </a:rPr>
              <a:t>Wednesday – </a:t>
            </a:r>
          </a:p>
          <a:p>
            <a:r>
              <a:rPr lang="en-GB" sz="5400" b="1" dirty="0">
                <a:latin typeface="Twinkl" panose="02000000000000000000" pitchFamily="2" charset="0"/>
              </a:rPr>
              <a:t>Thursday – </a:t>
            </a:r>
          </a:p>
          <a:p>
            <a:r>
              <a:rPr lang="en-GB" sz="5400" b="1" dirty="0">
                <a:latin typeface="Twinkl" panose="02000000000000000000" pitchFamily="2" charset="0"/>
              </a:rPr>
              <a:t>Friday - </a:t>
            </a:r>
            <a:endParaRPr lang="en-GB" sz="5400" dirty="0">
              <a:latin typeface="Twinkl" panose="02000000000000000000" pitchFamily="2" charset="0"/>
            </a:endParaRPr>
          </a:p>
        </p:txBody>
      </p:sp>
      <p:sp>
        <p:nvSpPr>
          <p:cNvPr id="6" name="Freeform 2">
            <a:extLst>
              <a:ext uri="{FF2B5EF4-FFF2-40B4-BE49-F238E27FC236}">
                <a16:creationId xmlns:a16="http://schemas.microsoft.com/office/drawing/2014/main" id="{B4CF0C7F-4EE1-40C5-9381-F216F04849C2}"/>
              </a:ext>
            </a:extLst>
          </p:cNvPr>
          <p:cNvSpPr/>
          <p:nvPr/>
        </p:nvSpPr>
        <p:spPr>
          <a:xfrm>
            <a:off x="0" y="0"/>
            <a:ext cx="3701325" cy="6023419"/>
          </a:xfrm>
          <a:custGeom>
            <a:avLst/>
            <a:gdLst/>
            <a:ahLst/>
            <a:cxnLst/>
            <a:rect l="l" t="t" r="r" b="b"/>
            <a:pathLst>
              <a:path w="8482362" h="8767624">
                <a:moveTo>
                  <a:pt x="0" y="0"/>
                </a:moveTo>
                <a:lnTo>
                  <a:pt x="8482362" y="0"/>
                </a:lnTo>
                <a:lnTo>
                  <a:pt x="8482362" y="8767624"/>
                </a:lnTo>
                <a:lnTo>
                  <a:pt x="0" y="8767624"/>
                </a:lnTo>
                <a:lnTo>
                  <a:pt x="0" y="0"/>
                </a:lnTo>
                <a:close/>
              </a:path>
            </a:pathLst>
          </a:custGeom>
          <a:blipFill>
            <a:blip r:embed="rId3">
              <a:extLst>
                <a:ext uri="{96DAC541-7B7A-43D3-8B79-37D633B846F1}">
                  <asvg:svgBlip xmlns:asvg="http://schemas.microsoft.com/office/drawing/2016/SVG/main" r:embed="rId4"/>
                </a:ext>
              </a:extLst>
            </a:blip>
            <a:stretch>
              <a:fillRect l="-47692"/>
            </a:stretch>
          </a:blipFill>
        </p:spPr>
        <p:txBody>
          <a:bodyPr/>
          <a:lstStyle/>
          <a:p>
            <a:endParaRPr lang="en-GB" dirty="0"/>
          </a:p>
        </p:txBody>
      </p:sp>
      <p:sp>
        <p:nvSpPr>
          <p:cNvPr id="8" name="Freeform 6">
            <a:extLst>
              <a:ext uri="{FF2B5EF4-FFF2-40B4-BE49-F238E27FC236}">
                <a16:creationId xmlns:a16="http://schemas.microsoft.com/office/drawing/2014/main" id="{A68C7CBF-0258-4A87-AF58-6E01800356CA}"/>
              </a:ext>
            </a:extLst>
          </p:cNvPr>
          <p:cNvSpPr/>
          <p:nvPr/>
        </p:nvSpPr>
        <p:spPr>
          <a:xfrm>
            <a:off x="8707270" y="218365"/>
            <a:ext cx="3225421" cy="1992573"/>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a:stretch>
          </a:blipFill>
        </p:spPr>
      </p:sp>
      <p:sp>
        <p:nvSpPr>
          <p:cNvPr id="9" name="Freeform 6">
            <a:extLst>
              <a:ext uri="{FF2B5EF4-FFF2-40B4-BE49-F238E27FC236}">
                <a16:creationId xmlns:a16="http://schemas.microsoft.com/office/drawing/2014/main" id="{61DFBA7E-7699-4586-B8C9-693A4F1BF38F}"/>
              </a:ext>
            </a:extLst>
          </p:cNvPr>
          <p:cNvSpPr/>
          <p:nvPr/>
        </p:nvSpPr>
        <p:spPr>
          <a:xfrm>
            <a:off x="11006412" y="2668568"/>
            <a:ext cx="1185588" cy="2106201"/>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r="-224320"/>
            </a:stretch>
          </a:blipFill>
        </p:spPr>
        <p:txBody>
          <a:bodyPr/>
          <a:lstStyle/>
          <a:p>
            <a:endParaRPr lang="en-GB" dirty="0"/>
          </a:p>
        </p:txBody>
      </p:sp>
      <p:pic>
        <p:nvPicPr>
          <p:cNvPr id="19" name="Picture 18">
            <a:extLst>
              <a:ext uri="{FF2B5EF4-FFF2-40B4-BE49-F238E27FC236}">
                <a16:creationId xmlns:a16="http://schemas.microsoft.com/office/drawing/2014/main" id="{EB8F0176-8A16-450C-93E2-D7563F55EC7C}"/>
              </a:ext>
            </a:extLst>
          </p:cNvPr>
          <p:cNvPicPr>
            <a:picLocks noChangeAspect="1"/>
          </p:cNvPicPr>
          <p:nvPr/>
        </p:nvPicPr>
        <p:blipFill>
          <a:blip r:embed="rId6"/>
          <a:stretch>
            <a:fillRect/>
          </a:stretch>
        </p:blipFill>
        <p:spPr>
          <a:xfrm>
            <a:off x="6840959" y="1350183"/>
            <a:ext cx="1935579" cy="1013875"/>
          </a:xfrm>
          <a:prstGeom prst="rect">
            <a:avLst/>
          </a:prstGeom>
        </p:spPr>
      </p:pic>
      <p:pic>
        <p:nvPicPr>
          <p:cNvPr id="21" name="Picture 20">
            <a:extLst>
              <a:ext uri="{FF2B5EF4-FFF2-40B4-BE49-F238E27FC236}">
                <a16:creationId xmlns:a16="http://schemas.microsoft.com/office/drawing/2014/main" id="{C3D72D1B-20D5-40F6-9A7E-6E18F0296926}"/>
              </a:ext>
            </a:extLst>
          </p:cNvPr>
          <p:cNvPicPr>
            <a:picLocks noChangeAspect="1"/>
          </p:cNvPicPr>
          <p:nvPr/>
        </p:nvPicPr>
        <p:blipFill>
          <a:blip r:embed="rId7"/>
          <a:stretch>
            <a:fillRect/>
          </a:stretch>
        </p:blipFill>
        <p:spPr>
          <a:xfrm>
            <a:off x="7237166" y="2299361"/>
            <a:ext cx="738275" cy="1196515"/>
          </a:xfrm>
          <a:prstGeom prst="rect">
            <a:avLst/>
          </a:prstGeom>
        </p:spPr>
      </p:pic>
      <p:pic>
        <p:nvPicPr>
          <p:cNvPr id="23" name="Picture 22">
            <a:extLst>
              <a:ext uri="{FF2B5EF4-FFF2-40B4-BE49-F238E27FC236}">
                <a16:creationId xmlns:a16="http://schemas.microsoft.com/office/drawing/2014/main" id="{E5B49577-CAB5-4CDA-87B2-DA8E68C7926D}"/>
              </a:ext>
            </a:extLst>
          </p:cNvPr>
          <p:cNvPicPr>
            <a:picLocks noChangeAspect="1"/>
          </p:cNvPicPr>
          <p:nvPr/>
        </p:nvPicPr>
        <p:blipFill>
          <a:blip r:embed="rId7"/>
          <a:stretch>
            <a:fillRect/>
          </a:stretch>
        </p:blipFill>
        <p:spPr>
          <a:xfrm>
            <a:off x="6349218" y="4787262"/>
            <a:ext cx="738275" cy="1196515"/>
          </a:xfrm>
          <a:prstGeom prst="rect">
            <a:avLst/>
          </a:prstGeom>
        </p:spPr>
      </p:pic>
      <p:pic>
        <p:nvPicPr>
          <p:cNvPr id="24" name="Picture 23">
            <a:extLst>
              <a:ext uri="{FF2B5EF4-FFF2-40B4-BE49-F238E27FC236}">
                <a16:creationId xmlns:a16="http://schemas.microsoft.com/office/drawing/2014/main" id="{6EC5CE2A-317F-49FF-8B50-E5CC1CBEA351}"/>
              </a:ext>
            </a:extLst>
          </p:cNvPr>
          <p:cNvPicPr>
            <a:picLocks noChangeAspect="1"/>
          </p:cNvPicPr>
          <p:nvPr/>
        </p:nvPicPr>
        <p:blipFill>
          <a:blip r:embed="rId8"/>
          <a:stretch>
            <a:fillRect/>
          </a:stretch>
        </p:blipFill>
        <p:spPr>
          <a:xfrm>
            <a:off x="7830115" y="2887005"/>
            <a:ext cx="1539848" cy="1302948"/>
          </a:xfrm>
          <a:prstGeom prst="rect">
            <a:avLst/>
          </a:prstGeom>
        </p:spPr>
      </p:pic>
      <p:pic>
        <p:nvPicPr>
          <p:cNvPr id="26" name="Picture 25">
            <a:extLst>
              <a:ext uri="{FF2B5EF4-FFF2-40B4-BE49-F238E27FC236}">
                <a16:creationId xmlns:a16="http://schemas.microsoft.com/office/drawing/2014/main" id="{7AB66317-CD52-4FD7-90FF-E041765DEE95}"/>
              </a:ext>
            </a:extLst>
          </p:cNvPr>
          <p:cNvPicPr>
            <a:picLocks noChangeAspect="1"/>
          </p:cNvPicPr>
          <p:nvPr/>
        </p:nvPicPr>
        <p:blipFill>
          <a:blip r:embed="rId9"/>
          <a:stretch>
            <a:fillRect/>
          </a:stretch>
        </p:blipFill>
        <p:spPr>
          <a:xfrm>
            <a:off x="7074678" y="4756812"/>
            <a:ext cx="1233690" cy="1080044"/>
          </a:xfrm>
          <a:prstGeom prst="rect">
            <a:avLst/>
          </a:prstGeom>
        </p:spPr>
      </p:pic>
    </p:spTree>
    <p:extLst>
      <p:ext uri="{BB962C8B-B14F-4D97-AF65-F5344CB8AC3E}">
        <p14:creationId xmlns:p14="http://schemas.microsoft.com/office/powerpoint/2010/main" val="102785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30746" y="88900"/>
            <a:ext cx="3494867"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A day in Year 1</a:t>
            </a:r>
          </a:p>
        </p:txBody>
      </p:sp>
      <p:sp>
        <p:nvSpPr>
          <p:cNvPr id="7" name="TextBox 6">
            <a:extLst>
              <a:ext uri="{FF2B5EF4-FFF2-40B4-BE49-F238E27FC236}">
                <a16:creationId xmlns:a16="http://schemas.microsoft.com/office/drawing/2014/main" id="{92E5AA31-6DD6-4B39-8998-CB5FAEECE70F}"/>
              </a:ext>
            </a:extLst>
          </p:cNvPr>
          <p:cNvSpPr txBox="1"/>
          <p:nvPr/>
        </p:nvSpPr>
        <p:spPr>
          <a:xfrm>
            <a:off x="3716034" y="985609"/>
            <a:ext cx="5910565" cy="5170646"/>
          </a:xfrm>
          <a:prstGeom prst="rect">
            <a:avLst/>
          </a:prstGeom>
          <a:noFill/>
        </p:spPr>
        <p:txBody>
          <a:bodyPr wrap="square" rtlCol="0">
            <a:spAutoFit/>
          </a:bodyPr>
          <a:lstStyle/>
          <a:p>
            <a:r>
              <a:rPr lang="en-GB" sz="2200" b="1" dirty="0">
                <a:latin typeface="Twinkl" panose="02000000000000000000" pitchFamily="2" charset="0"/>
              </a:rPr>
              <a:t>8:45</a:t>
            </a:r>
            <a:r>
              <a:rPr lang="en-GB" sz="2200" dirty="0">
                <a:latin typeface="Twinkl" panose="02000000000000000000" pitchFamily="2" charset="0"/>
              </a:rPr>
              <a:t> – Fine motor skills</a:t>
            </a:r>
          </a:p>
          <a:p>
            <a:r>
              <a:rPr lang="en-GB" sz="2200" b="1" dirty="0">
                <a:latin typeface="Twinkl" panose="02000000000000000000" pitchFamily="2" charset="0"/>
              </a:rPr>
              <a:t>8:55</a:t>
            </a:r>
            <a:r>
              <a:rPr lang="en-GB" sz="2200" dirty="0">
                <a:latin typeface="Twinkl" panose="02000000000000000000" pitchFamily="2" charset="0"/>
              </a:rPr>
              <a:t> – Register</a:t>
            </a:r>
          </a:p>
          <a:p>
            <a:r>
              <a:rPr lang="en-GB" sz="2200" b="1" dirty="0">
                <a:latin typeface="Twinkl" panose="02000000000000000000" pitchFamily="2" charset="0"/>
              </a:rPr>
              <a:t>9:00</a:t>
            </a:r>
            <a:r>
              <a:rPr lang="en-GB" sz="2200" dirty="0">
                <a:latin typeface="Twinkl" panose="02000000000000000000" pitchFamily="2" charset="0"/>
              </a:rPr>
              <a:t> – Handwriting</a:t>
            </a:r>
          </a:p>
          <a:p>
            <a:r>
              <a:rPr lang="en-GB" sz="2200" b="1" dirty="0">
                <a:latin typeface="Twinkl" panose="02000000000000000000" pitchFamily="2" charset="0"/>
              </a:rPr>
              <a:t>9:15</a:t>
            </a:r>
            <a:r>
              <a:rPr lang="en-GB" sz="2200" dirty="0">
                <a:latin typeface="Twinkl" panose="02000000000000000000" pitchFamily="2" charset="0"/>
              </a:rPr>
              <a:t> – Phonics</a:t>
            </a:r>
          </a:p>
          <a:p>
            <a:r>
              <a:rPr lang="en-GB" sz="2200" b="1" dirty="0">
                <a:latin typeface="Twinkl" panose="02000000000000000000" pitchFamily="2" charset="0"/>
              </a:rPr>
              <a:t>9:45 </a:t>
            </a:r>
            <a:r>
              <a:rPr lang="en-GB" sz="2200" dirty="0">
                <a:latin typeface="Twinkl" panose="02000000000000000000" pitchFamily="2" charset="0"/>
              </a:rPr>
              <a:t>– English</a:t>
            </a:r>
          </a:p>
          <a:p>
            <a:r>
              <a:rPr lang="en-GB" sz="2200" b="1" dirty="0">
                <a:solidFill>
                  <a:srgbClr val="FF0000"/>
                </a:solidFill>
                <a:latin typeface="Twinkl" panose="02000000000000000000" pitchFamily="2" charset="0"/>
              </a:rPr>
              <a:t>10:20 </a:t>
            </a:r>
            <a:r>
              <a:rPr lang="en-GB" sz="2200" dirty="0">
                <a:solidFill>
                  <a:srgbClr val="FF0000"/>
                </a:solidFill>
                <a:latin typeface="Twinkl" panose="02000000000000000000" pitchFamily="2" charset="0"/>
              </a:rPr>
              <a:t>– Playtime</a:t>
            </a:r>
          </a:p>
          <a:p>
            <a:r>
              <a:rPr lang="en-GB" sz="2200" b="1" dirty="0">
                <a:latin typeface="Twinkl" panose="02000000000000000000" pitchFamily="2" charset="0"/>
              </a:rPr>
              <a:t>10:35</a:t>
            </a:r>
            <a:r>
              <a:rPr lang="en-GB" sz="2200" dirty="0">
                <a:latin typeface="Twinkl" panose="02000000000000000000" pitchFamily="2" charset="0"/>
              </a:rPr>
              <a:t> – Snack and Show and Tell</a:t>
            </a:r>
          </a:p>
          <a:p>
            <a:r>
              <a:rPr lang="en-GB" sz="2200" b="1" dirty="0">
                <a:latin typeface="Twinkl" panose="02000000000000000000" pitchFamily="2" charset="0"/>
              </a:rPr>
              <a:t>10:55</a:t>
            </a:r>
            <a:r>
              <a:rPr lang="en-GB" sz="2200" dirty="0">
                <a:latin typeface="Twinkl" panose="02000000000000000000" pitchFamily="2" charset="0"/>
              </a:rPr>
              <a:t> – Maths</a:t>
            </a:r>
          </a:p>
          <a:p>
            <a:r>
              <a:rPr lang="en-GB" sz="2200" b="1" dirty="0">
                <a:latin typeface="Twinkl" panose="02000000000000000000" pitchFamily="2" charset="0"/>
              </a:rPr>
              <a:t>11:35</a:t>
            </a:r>
            <a:r>
              <a:rPr lang="en-GB" sz="2200" dirty="0">
                <a:latin typeface="Twinkl" panose="02000000000000000000" pitchFamily="2" charset="0"/>
              </a:rPr>
              <a:t> – Guided reading</a:t>
            </a:r>
          </a:p>
          <a:p>
            <a:r>
              <a:rPr lang="en-GB" sz="2200" b="1" dirty="0">
                <a:solidFill>
                  <a:srgbClr val="FF0000"/>
                </a:solidFill>
                <a:latin typeface="Twinkl" panose="02000000000000000000" pitchFamily="2" charset="0"/>
              </a:rPr>
              <a:t>12:00</a:t>
            </a:r>
            <a:r>
              <a:rPr lang="en-GB" sz="2200" dirty="0">
                <a:solidFill>
                  <a:srgbClr val="FF0000"/>
                </a:solidFill>
                <a:latin typeface="Twinkl" panose="02000000000000000000" pitchFamily="2" charset="0"/>
              </a:rPr>
              <a:t> – Lunch</a:t>
            </a:r>
          </a:p>
          <a:p>
            <a:r>
              <a:rPr lang="en-GB" sz="2200" b="1" dirty="0">
                <a:latin typeface="Twinkl" panose="02000000000000000000" pitchFamily="2" charset="0"/>
              </a:rPr>
              <a:t>1:00 </a:t>
            </a:r>
            <a:r>
              <a:rPr lang="en-GB" sz="2200" dirty="0">
                <a:latin typeface="Twinkl" panose="02000000000000000000" pitchFamily="2" charset="0"/>
              </a:rPr>
              <a:t>– Quick Maths</a:t>
            </a:r>
          </a:p>
          <a:p>
            <a:r>
              <a:rPr lang="en-GB" sz="2200" b="1" dirty="0">
                <a:latin typeface="Twinkl" panose="02000000000000000000" pitchFamily="2" charset="0"/>
              </a:rPr>
              <a:t>1:15</a:t>
            </a:r>
            <a:r>
              <a:rPr lang="en-GB" sz="2200" dirty="0">
                <a:latin typeface="Twinkl" panose="02000000000000000000" pitchFamily="2" charset="0"/>
              </a:rPr>
              <a:t> – Curriculum lesson</a:t>
            </a:r>
          </a:p>
          <a:p>
            <a:r>
              <a:rPr lang="en-GB" sz="2200" b="1" dirty="0">
                <a:latin typeface="Twinkl" panose="02000000000000000000" pitchFamily="2" charset="0"/>
              </a:rPr>
              <a:t>2:00</a:t>
            </a:r>
            <a:r>
              <a:rPr lang="en-GB" sz="2200" dirty="0">
                <a:latin typeface="Twinkl" panose="02000000000000000000" pitchFamily="2" charset="0"/>
              </a:rPr>
              <a:t> – Drawing Club</a:t>
            </a:r>
          </a:p>
          <a:p>
            <a:r>
              <a:rPr lang="en-GB" sz="2200" b="1" dirty="0">
                <a:solidFill>
                  <a:srgbClr val="FF0000"/>
                </a:solidFill>
                <a:latin typeface="Twinkl" panose="02000000000000000000" pitchFamily="2" charset="0"/>
              </a:rPr>
              <a:t>2:30</a:t>
            </a:r>
            <a:r>
              <a:rPr lang="en-GB" sz="2200" dirty="0">
                <a:solidFill>
                  <a:srgbClr val="FF0000"/>
                </a:solidFill>
                <a:latin typeface="Twinkl" panose="02000000000000000000" pitchFamily="2" charset="0"/>
              </a:rPr>
              <a:t> – Playtime</a:t>
            </a:r>
          </a:p>
          <a:p>
            <a:r>
              <a:rPr lang="en-GB" sz="2200" b="1" dirty="0">
                <a:latin typeface="Twinkl" panose="02000000000000000000" pitchFamily="2" charset="0"/>
              </a:rPr>
              <a:t>2:45</a:t>
            </a:r>
            <a:r>
              <a:rPr lang="en-GB" sz="2200" dirty="0">
                <a:latin typeface="Twinkl" panose="02000000000000000000" pitchFamily="2" charset="0"/>
              </a:rPr>
              <a:t> – Story time/assembly</a:t>
            </a:r>
          </a:p>
        </p:txBody>
      </p:sp>
      <p:sp>
        <p:nvSpPr>
          <p:cNvPr id="6" name="Freeform 2">
            <a:extLst>
              <a:ext uri="{FF2B5EF4-FFF2-40B4-BE49-F238E27FC236}">
                <a16:creationId xmlns:a16="http://schemas.microsoft.com/office/drawing/2014/main" id="{B4CF0C7F-4EE1-40C5-9381-F216F04849C2}"/>
              </a:ext>
            </a:extLst>
          </p:cNvPr>
          <p:cNvSpPr/>
          <p:nvPr/>
        </p:nvSpPr>
        <p:spPr>
          <a:xfrm>
            <a:off x="0" y="0"/>
            <a:ext cx="3701325" cy="6023419"/>
          </a:xfrm>
          <a:custGeom>
            <a:avLst/>
            <a:gdLst/>
            <a:ahLst/>
            <a:cxnLst/>
            <a:rect l="l" t="t" r="r" b="b"/>
            <a:pathLst>
              <a:path w="8482362" h="8767624">
                <a:moveTo>
                  <a:pt x="0" y="0"/>
                </a:moveTo>
                <a:lnTo>
                  <a:pt x="8482362" y="0"/>
                </a:lnTo>
                <a:lnTo>
                  <a:pt x="8482362" y="8767624"/>
                </a:lnTo>
                <a:lnTo>
                  <a:pt x="0" y="8767624"/>
                </a:lnTo>
                <a:lnTo>
                  <a:pt x="0" y="0"/>
                </a:lnTo>
                <a:close/>
              </a:path>
            </a:pathLst>
          </a:custGeom>
          <a:blipFill>
            <a:blip r:embed="rId3">
              <a:extLst>
                <a:ext uri="{96DAC541-7B7A-43D3-8B79-37D633B846F1}">
                  <asvg:svgBlip xmlns:asvg="http://schemas.microsoft.com/office/drawing/2016/SVG/main" r:embed="rId4"/>
                </a:ext>
              </a:extLst>
            </a:blip>
            <a:stretch>
              <a:fillRect l="-47692"/>
            </a:stretch>
          </a:blipFill>
        </p:spPr>
        <p:txBody>
          <a:bodyPr/>
          <a:lstStyle/>
          <a:p>
            <a:endParaRPr lang="en-GB" dirty="0"/>
          </a:p>
        </p:txBody>
      </p:sp>
      <p:sp>
        <p:nvSpPr>
          <p:cNvPr id="8" name="Freeform 6">
            <a:extLst>
              <a:ext uri="{FF2B5EF4-FFF2-40B4-BE49-F238E27FC236}">
                <a16:creationId xmlns:a16="http://schemas.microsoft.com/office/drawing/2014/main" id="{A68C7CBF-0258-4A87-AF58-6E01800356CA}"/>
              </a:ext>
            </a:extLst>
          </p:cNvPr>
          <p:cNvSpPr/>
          <p:nvPr/>
        </p:nvSpPr>
        <p:spPr>
          <a:xfrm>
            <a:off x="8707270" y="218365"/>
            <a:ext cx="3225421" cy="1992573"/>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a:stretch>
          </a:blipFill>
        </p:spPr>
      </p:sp>
      <p:sp>
        <p:nvSpPr>
          <p:cNvPr id="9" name="Freeform 6">
            <a:extLst>
              <a:ext uri="{FF2B5EF4-FFF2-40B4-BE49-F238E27FC236}">
                <a16:creationId xmlns:a16="http://schemas.microsoft.com/office/drawing/2014/main" id="{61DFBA7E-7699-4586-B8C9-693A4F1BF38F}"/>
              </a:ext>
            </a:extLst>
          </p:cNvPr>
          <p:cNvSpPr/>
          <p:nvPr/>
        </p:nvSpPr>
        <p:spPr>
          <a:xfrm>
            <a:off x="11006412" y="2668568"/>
            <a:ext cx="1185588" cy="2106201"/>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r="-224320"/>
            </a:stretch>
          </a:blipFill>
        </p:spPr>
        <p:txBody>
          <a:bodyPr/>
          <a:lstStyle/>
          <a:p>
            <a:endParaRPr lang="en-GB" dirty="0"/>
          </a:p>
        </p:txBody>
      </p:sp>
      <p:pic>
        <p:nvPicPr>
          <p:cNvPr id="3" name="Picture 2">
            <a:extLst>
              <a:ext uri="{FF2B5EF4-FFF2-40B4-BE49-F238E27FC236}">
                <a16:creationId xmlns:a16="http://schemas.microsoft.com/office/drawing/2014/main" id="{0626C96C-1D27-4F29-BDDC-4E51FFF93E7D}"/>
              </a:ext>
            </a:extLst>
          </p:cNvPr>
          <p:cNvPicPr>
            <a:picLocks noChangeAspect="1"/>
          </p:cNvPicPr>
          <p:nvPr/>
        </p:nvPicPr>
        <p:blipFill>
          <a:blip r:embed="rId6"/>
          <a:stretch>
            <a:fillRect/>
          </a:stretch>
        </p:blipFill>
        <p:spPr>
          <a:xfrm>
            <a:off x="10434402" y="5435101"/>
            <a:ext cx="1176635" cy="1176635"/>
          </a:xfrm>
          <a:prstGeom prst="rect">
            <a:avLst/>
          </a:prstGeom>
        </p:spPr>
      </p:pic>
      <p:pic>
        <p:nvPicPr>
          <p:cNvPr id="11" name="Picture 10">
            <a:extLst>
              <a:ext uri="{FF2B5EF4-FFF2-40B4-BE49-F238E27FC236}">
                <a16:creationId xmlns:a16="http://schemas.microsoft.com/office/drawing/2014/main" id="{47D12DBE-3815-4B3C-9BCD-911D30075E96}"/>
              </a:ext>
            </a:extLst>
          </p:cNvPr>
          <p:cNvPicPr>
            <a:picLocks noChangeAspect="1"/>
          </p:cNvPicPr>
          <p:nvPr/>
        </p:nvPicPr>
        <p:blipFill>
          <a:blip r:embed="rId7"/>
          <a:stretch>
            <a:fillRect/>
          </a:stretch>
        </p:blipFill>
        <p:spPr>
          <a:xfrm>
            <a:off x="7576127" y="4188345"/>
            <a:ext cx="1826919" cy="1545855"/>
          </a:xfrm>
          <a:prstGeom prst="rect">
            <a:avLst/>
          </a:prstGeom>
        </p:spPr>
      </p:pic>
      <p:pic>
        <p:nvPicPr>
          <p:cNvPr id="13" name="Picture 12">
            <a:extLst>
              <a:ext uri="{FF2B5EF4-FFF2-40B4-BE49-F238E27FC236}">
                <a16:creationId xmlns:a16="http://schemas.microsoft.com/office/drawing/2014/main" id="{4E66C6D6-3CC2-41CB-98A4-CC11208A10B4}"/>
              </a:ext>
            </a:extLst>
          </p:cNvPr>
          <p:cNvPicPr>
            <a:picLocks noChangeAspect="1"/>
          </p:cNvPicPr>
          <p:nvPr/>
        </p:nvPicPr>
        <p:blipFill>
          <a:blip r:embed="rId8"/>
          <a:stretch>
            <a:fillRect/>
          </a:stretch>
        </p:blipFill>
        <p:spPr>
          <a:xfrm>
            <a:off x="9411838" y="3885007"/>
            <a:ext cx="1526076" cy="1291295"/>
          </a:xfrm>
          <a:prstGeom prst="rect">
            <a:avLst/>
          </a:prstGeom>
        </p:spPr>
      </p:pic>
      <p:pic>
        <p:nvPicPr>
          <p:cNvPr id="15" name="Picture 14">
            <a:extLst>
              <a:ext uri="{FF2B5EF4-FFF2-40B4-BE49-F238E27FC236}">
                <a16:creationId xmlns:a16="http://schemas.microsoft.com/office/drawing/2014/main" id="{ABFA18E1-0F2F-4339-BB42-68DBD5205C73}"/>
              </a:ext>
            </a:extLst>
          </p:cNvPr>
          <p:cNvPicPr>
            <a:picLocks noChangeAspect="1"/>
          </p:cNvPicPr>
          <p:nvPr/>
        </p:nvPicPr>
        <p:blipFill>
          <a:blip r:embed="rId9"/>
          <a:stretch>
            <a:fillRect/>
          </a:stretch>
        </p:blipFill>
        <p:spPr>
          <a:xfrm>
            <a:off x="8452997" y="2265508"/>
            <a:ext cx="1981405" cy="1676573"/>
          </a:xfrm>
          <a:prstGeom prst="rect">
            <a:avLst/>
          </a:prstGeom>
        </p:spPr>
      </p:pic>
      <p:pic>
        <p:nvPicPr>
          <p:cNvPr id="17" name="Picture 16">
            <a:extLst>
              <a:ext uri="{FF2B5EF4-FFF2-40B4-BE49-F238E27FC236}">
                <a16:creationId xmlns:a16="http://schemas.microsoft.com/office/drawing/2014/main" id="{E7CA300D-F47C-4E1C-B082-70CE424632BC}"/>
              </a:ext>
            </a:extLst>
          </p:cNvPr>
          <p:cNvPicPr>
            <a:picLocks noChangeAspect="1"/>
          </p:cNvPicPr>
          <p:nvPr/>
        </p:nvPicPr>
        <p:blipFill>
          <a:blip r:embed="rId10"/>
          <a:stretch>
            <a:fillRect/>
          </a:stretch>
        </p:blipFill>
        <p:spPr>
          <a:xfrm>
            <a:off x="6771397" y="1123800"/>
            <a:ext cx="1921164" cy="1625600"/>
          </a:xfrm>
          <a:prstGeom prst="rect">
            <a:avLst/>
          </a:prstGeom>
        </p:spPr>
      </p:pic>
    </p:spTree>
    <p:extLst>
      <p:ext uri="{BB962C8B-B14F-4D97-AF65-F5344CB8AC3E}">
        <p14:creationId xmlns:p14="http://schemas.microsoft.com/office/powerpoint/2010/main" val="12571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30746" y="88900"/>
            <a:ext cx="4466287"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Learning Enquiries</a:t>
            </a:r>
          </a:p>
        </p:txBody>
      </p:sp>
      <p:sp>
        <p:nvSpPr>
          <p:cNvPr id="6" name="Freeform 2">
            <a:extLst>
              <a:ext uri="{FF2B5EF4-FFF2-40B4-BE49-F238E27FC236}">
                <a16:creationId xmlns:a16="http://schemas.microsoft.com/office/drawing/2014/main" id="{B4CF0C7F-4EE1-40C5-9381-F216F04849C2}"/>
              </a:ext>
            </a:extLst>
          </p:cNvPr>
          <p:cNvSpPr/>
          <p:nvPr/>
        </p:nvSpPr>
        <p:spPr>
          <a:xfrm>
            <a:off x="0" y="0"/>
            <a:ext cx="3701325" cy="6023419"/>
          </a:xfrm>
          <a:custGeom>
            <a:avLst/>
            <a:gdLst/>
            <a:ahLst/>
            <a:cxnLst/>
            <a:rect l="l" t="t" r="r" b="b"/>
            <a:pathLst>
              <a:path w="8482362" h="8767624">
                <a:moveTo>
                  <a:pt x="0" y="0"/>
                </a:moveTo>
                <a:lnTo>
                  <a:pt x="8482362" y="0"/>
                </a:lnTo>
                <a:lnTo>
                  <a:pt x="8482362" y="8767624"/>
                </a:lnTo>
                <a:lnTo>
                  <a:pt x="0" y="8767624"/>
                </a:lnTo>
                <a:lnTo>
                  <a:pt x="0" y="0"/>
                </a:lnTo>
                <a:close/>
              </a:path>
            </a:pathLst>
          </a:custGeom>
          <a:blipFill>
            <a:blip r:embed="rId3">
              <a:extLst>
                <a:ext uri="{96DAC541-7B7A-43D3-8B79-37D633B846F1}">
                  <asvg:svgBlip xmlns:asvg="http://schemas.microsoft.com/office/drawing/2016/SVG/main" r:embed="rId4"/>
                </a:ext>
              </a:extLst>
            </a:blip>
            <a:stretch>
              <a:fillRect l="-47692"/>
            </a:stretch>
          </a:blipFill>
        </p:spPr>
        <p:txBody>
          <a:bodyPr/>
          <a:lstStyle/>
          <a:p>
            <a:endParaRPr lang="en-GB" dirty="0"/>
          </a:p>
        </p:txBody>
      </p:sp>
      <p:sp>
        <p:nvSpPr>
          <p:cNvPr id="8" name="Freeform 6">
            <a:extLst>
              <a:ext uri="{FF2B5EF4-FFF2-40B4-BE49-F238E27FC236}">
                <a16:creationId xmlns:a16="http://schemas.microsoft.com/office/drawing/2014/main" id="{A68C7CBF-0258-4A87-AF58-6E01800356CA}"/>
              </a:ext>
            </a:extLst>
          </p:cNvPr>
          <p:cNvSpPr/>
          <p:nvPr/>
        </p:nvSpPr>
        <p:spPr>
          <a:xfrm>
            <a:off x="8707270" y="218365"/>
            <a:ext cx="3225421" cy="1992573"/>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a:stretch>
          </a:blipFill>
        </p:spPr>
      </p:sp>
      <p:sp>
        <p:nvSpPr>
          <p:cNvPr id="9" name="Freeform 6">
            <a:extLst>
              <a:ext uri="{FF2B5EF4-FFF2-40B4-BE49-F238E27FC236}">
                <a16:creationId xmlns:a16="http://schemas.microsoft.com/office/drawing/2014/main" id="{61DFBA7E-7699-4586-B8C9-693A4F1BF38F}"/>
              </a:ext>
            </a:extLst>
          </p:cNvPr>
          <p:cNvSpPr/>
          <p:nvPr/>
        </p:nvSpPr>
        <p:spPr>
          <a:xfrm>
            <a:off x="11006412" y="2668568"/>
            <a:ext cx="1185588" cy="2106201"/>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r="-224320"/>
            </a:stretch>
          </a:blipFill>
        </p:spPr>
        <p:txBody>
          <a:bodyPr/>
          <a:lstStyle/>
          <a:p>
            <a:endParaRPr lang="en-GB" dirty="0"/>
          </a:p>
        </p:txBody>
      </p:sp>
      <p:sp>
        <p:nvSpPr>
          <p:cNvPr id="14" name="TextBox 13">
            <a:extLst>
              <a:ext uri="{FF2B5EF4-FFF2-40B4-BE49-F238E27FC236}">
                <a16:creationId xmlns:a16="http://schemas.microsoft.com/office/drawing/2014/main" id="{CDFEE1F1-956F-43C1-A2A0-6E4BEA3EB065}"/>
              </a:ext>
            </a:extLst>
          </p:cNvPr>
          <p:cNvSpPr txBox="1"/>
          <p:nvPr/>
        </p:nvSpPr>
        <p:spPr>
          <a:xfrm>
            <a:off x="3711562" y="1453822"/>
            <a:ext cx="6096000" cy="4401205"/>
          </a:xfrm>
          <a:prstGeom prst="rect">
            <a:avLst/>
          </a:prstGeom>
          <a:noFill/>
        </p:spPr>
        <p:txBody>
          <a:bodyPr wrap="square">
            <a:spAutoFit/>
          </a:bodyPr>
          <a:lstStyle/>
          <a:p>
            <a:r>
              <a:rPr lang="en-GB" sz="4000" dirty="0">
                <a:solidFill>
                  <a:srgbClr val="0000FF"/>
                </a:solidFill>
                <a:effectLst/>
                <a:latin typeface="Twinkl" panose="02000000000000000000" pitchFamily="2" charset="0"/>
              </a:rPr>
              <a:t>What makes a hero?</a:t>
            </a:r>
            <a:endParaRPr lang="en-GB" sz="4000" dirty="0">
              <a:effectLst/>
            </a:endParaRPr>
          </a:p>
          <a:p>
            <a:r>
              <a:rPr lang="en-GB" sz="4000" dirty="0">
                <a:solidFill>
                  <a:srgbClr val="C800FF"/>
                </a:solidFill>
                <a:effectLst/>
                <a:latin typeface="Twinkl" panose="02000000000000000000" pitchFamily="2" charset="0"/>
              </a:rPr>
              <a:t>How can we keep safe?</a:t>
            </a:r>
            <a:endParaRPr lang="en-GB" sz="4000" dirty="0">
              <a:effectLst/>
            </a:endParaRPr>
          </a:p>
          <a:p>
            <a:r>
              <a:rPr lang="en-GB" sz="4000" dirty="0">
                <a:solidFill>
                  <a:srgbClr val="009600"/>
                </a:solidFill>
                <a:effectLst/>
                <a:latin typeface="Twinkl" panose="02000000000000000000" pitchFamily="2" charset="0"/>
              </a:rPr>
              <a:t>Whatever next?</a:t>
            </a:r>
            <a:endParaRPr lang="en-GB" sz="4000" dirty="0">
              <a:effectLst/>
            </a:endParaRPr>
          </a:p>
          <a:p>
            <a:r>
              <a:rPr lang="en-GB" sz="4000" dirty="0">
                <a:solidFill>
                  <a:srgbClr val="FF0000"/>
                </a:solidFill>
                <a:effectLst/>
                <a:latin typeface="Twinkl" panose="02000000000000000000" pitchFamily="2" charset="0"/>
              </a:rPr>
              <a:t>Can you see it?</a:t>
            </a:r>
            <a:endParaRPr lang="en-GB" sz="4000" dirty="0">
              <a:effectLst/>
            </a:endParaRPr>
          </a:p>
          <a:p>
            <a:r>
              <a:rPr lang="en-GB" sz="4000" dirty="0">
                <a:solidFill>
                  <a:srgbClr val="FFAA00"/>
                </a:solidFill>
                <a:effectLst/>
                <a:latin typeface="Twinkl" panose="02000000000000000000" pitchFamily="2" charset="0"/>
              </a:rPr>
              <a:t>How can we look after our planet?</a:t>
            </a:r>
            <a:endParaRPr lang="en-GB" sz="4000" dirty="0">
              <a:effectLst/>
            </a:endParaRPr>
          </a:p>
          <a:p>
            <a:r>
              <a:rPr lang="en-GB" sz="4000" dirty="0">
                <a:solidFill>
                  <a:srgbClr val="FF00FF"/>
                </a:solidFill>
                <a:effectLst/>
                <a:latin typeface="Twinkl" panose="02000000000000000000" pitchFamily="2" charset="0"/>
              </a:rPr>
              <a:t>Why is this place special?</a:t>
            </a:r>
            <a:endParaRPr lang="en-GB" sz="4000" dirty="0"/>
          </a:p>
        </p:txBody>
      </p:sp>
    </p:spTree>
    <p:extLst>
      <p:ext uri="{BB962C8B-B14F-4D97-AF65-F5344CB8AC3E}">
        <p14:creationId xmlns:p14="http://schemas.microsoft.com/office/powerpoint/2010/main" val="318002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13113" y="139700"/>
            <a:ext cx="3765774"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HOME LEARNING</a:t>
            </a:r>
          </a:p>
        </p:txBody>
      </p:sp>
      <p:sp>
        <p:nvSpPr>
          <p:cNvPr id="7" name="Freeform 2">
            <a:extLst>
              <a:ext uri="{FF2B5EF4-FFF2-40B4-BE49-F238E27FC236}">
                <a16:creationId xmlns:a16="http://schemas.microsoft.com/office/drawing/2014/main" id="{822AAF82-C672-4537-A733-2EFEBADD795D}"/>
              </a:ext>
            </a:extLst>
          </p:cNvPr>
          <p:cNvSpPr/>
          <p:nvPr/>
        </p:nvSpPr>
        <p:spPr>
          <a:xfrm>
            <a:off x="8082435" y="3358565"/>
            <a:ext cx="4109565" cy="3499435"/>
          </a:xfrm>
          <a:custGeom>
            <a:avLst/>
            <a:gdLst/>
            <a:ahLst/>
            <a:cxnLst/>
            <a:rect l="l" t="t" r="r" b="b"/>
            <a:pathLst>
              <a:path w="6443332" h="5533212">
                <a:moveTo>
                  <a:pt x="0" y="0"/>
                </a:moveTo>
                <a:lnTo>
                  <a:pt x="6443332" y="0"/>
                </a:lnTo>
                <a:lnTo>
                  <a:pt x="6443332" y="5533212"/>
                </a:lnTo>
                <a:lnTo>
                  <a:pt x="0" y="5533212"/>
                </a:lnTo>
                <a:lnTo>
                  <a:pt x="0" y="0"/>
                </a:lnTo>
                <a:close/>
              </a:path>
            </a:pathLst>
          </a:custGeom>
          <a:blipFill>
            <a:blip r:embed="rId3"/>
            <a:stretch>
              <a:fillRect/>
            </a:stretch>
          </a:blipFill>
        </p:spPr>
      </p:sp>
      <p:graphicFrame>
        <p:nvGraphicFramePr>
          <p:cNvPr id="2" name="Table 1">
            <a:extLst>
              <a:ext uri="{FF2B5EF4-FFF2-40B4-BE49-F238E27FC236}">
                <a16:creationId xmlns:a16="http://schemas.microsoft.com/office/drawing/2014/main" id="{3A55FE39-5C53-4D60-8543-7738CD2AC5E6}"/>
              </a:ext>
            </a:extLst>
          </p:cNvPr>
          <p:cNvGraphicFramePr>
            <a:graphicFrameLocks noGrp="1"/>
          </p:cNvGraphicFramePr>
          <p:nvPr>
            <p:extLst>
              <p:ext uri="{D42A27DB-BD31-4B8C-83A1-F6EECF244321}">
                <p14:modId xmlns:p14="http://schemas.microsoft.com/office/powerpoint/2010/main" val="4194757520"/>
              </p:ext>
            </p:extLst>
          </p:nvPr>
        </p:nvGraphicFramePr>
        <p:xfrm>
          <a:off x="695974" y="1248222"/>
          <a:ext cx="9098252" cy="8702676"/>
        </p:xfrm>
        <a:graphic>
          <a:graphicData uri="http://schemas.openxmlformats.org/drawingml/2006/table">
            <a:tbl>
              <a:tblPr/>
              <a:tblGrid>
                <a:gridCol w="9098252">
                  <a:extLst>
                    <a:ext uri="{9D8B030D-6E8A-4147-A177-3AD203B41FA5}">
                      <a16:colId xmlns:a16="http://schemas.microsoft.com/office/drawing/2014/main" val="840782482"/>
                    </a:ext>
                  </a:extLst>
                </a:gridCol>
              </a:tblGrid>
              <a:tr h="4351338">
                <a:tc>
                  <a:txBody>
                    <a:bodyPr/>
                    <a:lstStyle/>
                    <a:p>
                      <a:r>
                        <a:rPr lang="en-GB" sz="4400" dirty="0">
                          <a:solidFill>
                            <a:srgbClr val="FF0000"/>
                          </a:solidFill>
                          <a:effectLst/>
                          <a:latin typeface="Twinkl" panose="02000000000000000000" pitchFamily="2" charset="0"/>
                        </a:rPr>
                        <a:t>Reading</a:t>
                      </a:r>
                      <a:endParaRPr lang="en-GB" sz="4400" dirty="0">
                        <a:solidFill>
                          <a:srgbClr val="000000"/>
                        </a:solidFill>
                        <a:effectLst/>
                        <a:latin typeface="Twinkl" panose="02000000000000000000" pitchFamily="2" charset="0"/>
                      </a:endParaRPr>
                    </a:p>
                    <a:p>
                      <a:r>
                        <a:rPr lang="en-GB" sz="2800" dirty="0">
                          <a:solidFill>
                            <a:srgbClr val="000000"/>
                          </a:solidFill>
                          <a:effectLst/>
                          <a:latin typeface="Twinkl" panose="02000000000000000000" pitchFamily="2" charset="0"/>
                        </a:rPr>
                        <a:t>3 books sent home each week</a:t>
                      </a:r>
                      <a:endParaRPr lang="en-GB" sz="1400" dirty="0">
                        <a:effectLst/>
                      </a:endParaRPr>
                    </a:p>
                    <a:p>
                      <a:r>
                        <a:rPr lang="en-GB" sz="2800" dirty="0">
                          <a:solidFill>
                            <a:srgbClr val="000000"/>
                          </a:solidFill>
                          <a:effectLst/>
                          <a:latin typeface="Twinkl" panose="02000000000000000000" pitchFamily="2" charset="0"/>
                        </a:rPr>
                        <a:t>3 times a week</a:t>
                      </a:r>
                      <a:endParaRPr lang="en-GB" sz="1400" dirty="0">
                        <a:effectLst/>
                      </a:endParaRPr>
                    </a:p>
                    <a:p>
                      <a:r>
                        <a:rPr lang="en-GB" sz="2800" dirty="0">
                          <a:solidFill>
                            <a:srgbClr val="000000"/>
                          </a:solidFill>
                          <a:effectLst/>
                          <a:latin typeface="Twinkl" panose="02000000000000000000" pitchFamily="2" charset="0"/>
                        </a:rPr>
                        <a:t>Reading Record</a:t>
                      </a:r>
                      <a:br>
                        <a:rPr lang="en-GB" sz="4400" dirty="0">
                          <a:solidFill>
                            <a:srgbClr val="000000"/>
                          </a:solidFill>
                          <a:effectLst/>
                          <a:latin typeface="Twinkl" panose="02000000000000000000" pitchFamily="2" charset="0"/>
                        </a:rPr>
                      </a:br>
                      <a:endParaRPr lang="en-GB" sz="4400" dirty="0">
                        <a:solidFill>
                          <a:srgbClr val="000000"/>
                        </a:solidFill>
                        <a:effectLst/>
                        <a:latin typeface="Twinkl" panose="02000000000000000000" pitchFamily="2" charset="0"/>
                      </a:endParaRPr>
                    </a:p>
                    <a:p>
                      <a:r>
                        <a:rPr lang="en-GB" sz="4400" dirty="0" err="1">
                          <a:solidFill>
                            <a:srgbClr val="FF0000"/>
                          </a:solidFill>
                          <a:effectLst/>
                          <a:latin typeface="Twinkl" panose="02000000000000000000" pitchFamily="2" charset="0"/>
                        </a:rPr>
                        <a:t>Numbots</a:t>
                      </a:r>
                      <a:r>
                        <a:rPr lang="en-GB" sz="4400" dirty="0">
                          <a:solidFill>
                            <a:srgbClr val="000000"/>
                          </a:solidFill>
                          <a:effectLst/>
                          <a:latin typeface="Twinkl" panose="02000000000000000000" pitchFamily="2" charset="0"/>
                        </a:rPr>
                        <a:t> </a:t>
                      </a:r>
                    </a:p>
                    <a:p>
                      <a:r>
                        <a:rPr lang="en-GB" sz="2800" dirty="0">
                          <a:solidFill>
                            <a:srgbClr val="000000"/>
                          </a:solidFill>
                          <a:effectLst/>
                          <a:latin typeface="Twinkl" panose="02000000000000000000" pitchFamily="2" charset="0"/>
                        </a:rPr>
                        <a:t>Login details</a:t>
                      </a:r>
                      <a:endParaRPr lang="en-GB" sz="1400" dirty="0">
                        <a:effectLst/>
                      </a:endParaRPr>
                    </a:p>
                    <a:p>
                      <a:r>
                        <a:rPr lang="en-GB" sz="2800" dirty="0">
                          <a:solidFill>
                            <a:srgbClr val="000000"/>
                          </a:solidFill>
                          <a:effectLst/>
                          <a:latin typeface="Twinkl" panose="02000000000000000000" pitchFamily="2" charset="0"/>
                        </a:rPr>
                        <a:t>Little and often</a:t>
                      </a:r>
                      <a:endParaRPr lang="en-GB" sz="1400" dirty="0">
                        <a:effectLst/>
                      </a:endParaRPr>
                    </a:p>
                  </a:txBody>
                  <a:tcPr marL="79115" marR="79115" marT="39558" marB="39558" anchor="ctr">
                    <a:lnL>
                      <a:noFill/>
                    </a:lnL>
                    <a:lnR>
                      <a:noFill/>
                    </a:lnR>
                    <a:lnT>
                      <a:noFill/>
                    </a:lnT>
                    <a:lnB>
                      <a:noFill/>
                    </a:lnB>
                  </a:tcPr>
                </a:tc>
                <a:extLst>
                  <a:ext uri="{0D108BD9-81ED-4DB2-BD59-A6C34878D82A}">
                    <a16:rowId xmlns:a16="http://schemas.microsoft.com/office/drawing/2014/main" val="2330904822"/>
                  </a:ext>
                </a:extLst>
              </a:tr>
              <a:tr h="4351338">
                <a:tc>
                  <a:txBody>
                    <a:bodyPr/>
                    <a:lstStyle/>
                    <a:p>
                      <a:endParaRPr lang="en-GB" sz="1600" dirty="0">
                        <a:effectLst/>
                      </a:endParaRPr>
                    </a:p>
                  </a:txBody>
                  <a:tcPr marL="79115" marR="79115" marT="39558" marB="39558" anchor="ctr">
                    <a:lnL>
                      <a:noFill/>
                    </a:lnL>
                    <a:lnR>
                      <a:noFill/>
                    </a:lnR>
                    <a:lnT>
                      <a:noFill/>
                    </a:lnT>
                    <a:lnB>
                      <a:noFill/>
                    </a:lnB>
                  </a:tcPr>
                </a:tc>
                <a:extLst>
                  <a:ext uri="{0D108BD9-81ED-4DB2-BD59-A6C34878D82A}">
                    <a16:rowId xmlns:a16="http://schemas.microsoft.com/office/drawing/2014/main" val="3433045350"/>
                  </a:ext>
                </a:extLst>
              </a:tr>
            </a:tbl>
          </a:graphicData>
        </a:graphic>
      </p:graphicFrame>
      <p:pic>
        <p:nvPicPr>
          <p:cNvPr id="8" name="Picture 7">
            <a:extLst>
              <a:ext uri="{FF2B5EF4-FFF2-40B4-BE49-F238E27FC236}">
                <a16:creationId xmlns:a16="http://schemas.microsoft.com/office/drawing/2014/main" id="{077C1D95-0476-4F2A-BEA8-6B6D0AF82862}"/>
              </a:ext>
            </a:extLst>
          </p:cNvPr>
          <p:cNvPicPr>
            <a:picLocks noChangeAspect="1"/>
          </p:cNvPicPr>
          <p:nvPr/>
        </p:nvPicPr>
        <p:blipFill>
          <a:blip r:embed="rId4"/>
          <a:stretch>
            <a:fillRect/>
          </a:stretch>
        </p:blipFill>
        <p:spPr>
          <a:xfrm>
            <a:off x="3740338" y="4143476"/>
            <a:ext cx="3009524" cy="1619048"/>
          </a:xfrm>
          <a:prstGeom prst="rect">
            <a:avLst/>
          </a:prstGeom>
        </p:spPr>
      </p:pic>
      <p:pic>
        <p:nvPicPr>
          <p:cNvPr id="10" name="Picture 9">
            <a:extLst>
              <a:ext uri="{FF2B5EF4-FFF2-40B4-BE49-F238E27FC236}">
                <a16:creationId xmlns:a16="http://schemas.microsoft.com/office/drawing/2014/main" id="{E2950189-17B4-43B6-BA68-65A20649C2ED}"/>
              </a:ext>
            </a:extLst>
          </p:cNvPr>
          <p:cNvPicPr>
            <a:picLocks noChangeAspect="1"/>
          </p:cNvPicPr>
          <p:nvPr/>
        </p:nvPicPr>
        <p:blipFill>
          <a:blip r:embed="rId5"/>
          <a:stretch>
            <a:fillRect/>
          </a:stretch>
        </p:blipFill>
        <p:spPr>
          <a:xfrm>
            <a:off x="5702395" y="1479194"/>
            <a:ext cx="1523810" cy="1828571"/>
          </a:xfrm>
          <a:prstGeom prst="rect">
            <a:avLst/>
          </a:prstGeom>
        </p:spPr>
      </p:pic>
    </p:spTree>
    <p:extLst>
      <p:ext uri="{BB962C8B-B14F-4D97-AF65-F5344CB8AC3E}">
        <p14:creationId xmlns:p14="http://schemas.microsoft.com/office/powerpoint/2010/main" val="281620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081391" y="0"/>
            <a:ext cx="6029215"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BEHAVIOUR AT NEWBRIDGE</a:t>
            </a:r>
          </a:p>
        </p:txBody>
      </p:sp>
      <p:pic>
        <p:nvPicPr>
          <p:cNvPr id="7" name="Picture 6">
            <a:extLst>
              <a:ext uri="{FF2B5EF4-FFF2-40B4-BE49-F238E27FC236}">
                <a16:creationId xmlns:a16="http://schemas.microsoft.com/office/drawing/2014/main" id="{C1D058E3-C0EF-4930-8F17-C9581A44FB7B}"/>
              </a:ext>
            </a:extLst>
          </p:cNvPr>
          <p:cNvPicPr>
            <a:picLocks noChangeAspect="1"/>
          </p:cNvPicPr>
          <p:nvPr/>
        </p:nvPicPr>
        <p:blipFill>
          <a:blip r:embed="rId3"/>
          <a:stretch>
            <a:fillRect/>
          </a:stretch>
        </p:blipFill>
        <p:spPr>
          <a:xfrm>
            <a:off x="109682" y="1037951"/>
            <a:ext cx="4917993" cy="3423736"/>
          </a:xfrm>
          <a:prstGeom prst="rect">
            <a:avLst/>
          </a:prstGeom>
        </p:spPr>
      </p:pic>
      <p:pic>
        <p:nvPicPr>
          <p:cNvPr id="3" name="Picture 2">
            <a:extLst>
              <a:ext uri="{FF2B5EF4-FFF2-40B4-BE49-F238E27FC236}">
                <a16:creationId xmlns:a16="http://schemas.microsoft.com/office/drawing/2014/main" id="{4773C6C5-5E50-4135-969A-3CE5443AD18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6" b="96102" l="2773" r="96794">
                        <a14:foregroundMark x1="2773" y1="92804" x2="18544" y2="55772"/>
                        <a14:foregroundMark x1="18544" y1="55772" x2="18718" y2="24738"/>
                        <a14:foregroundMark x1="16291" y1="17241" x2="16291" y2="17241"/>
                        <a14:foregroundMark x1="11265" y1="12144" x2="22357" y2="17091"/>
                        <a14:foregroundMark x1="22357" y1="17091" x2="28336" y2="29235"/>
                        <a14:foregroundMark x1="28336" y1="29235" x2="29983" y2="30435"/>
                        <a14:foregroundMark x1="66914" y1="81456" x2="85269" y2="83508"/>
                        <a14:foregroundMark x1="37176" y1="78134" x2="63958" y2="81127"/>
                        <a14:foregroundMark x1="18198" y1="76012" x2="34228" y2="77804"/>
                        <a14:foregroundMark x1="66756" y1="90630" x2="81629" y2="90705"/>
                        <a14:foregroundMark x1="21837" y1="90405" x2="63797" y2="90616"/>
                        <a14:foregroundMark x1="2426" y1="96402" x2="14731" y2="96252"/>
                        <a14:foregroundMark x1="14731" y1="96252" x2="63432" y2="97151"/>
                        <a14:foregroundMark x1="63432" y1="97151" x2="95321" y2="96102"/>
                        <a14:foregroundMark x1="95321" y1="96102" x2="96880" y2="96102"/>
                        <a14:foregroundMark x1="84402" y1="90705" x2="85095" y2="25337"/>
                        <a14:foregroundMark x1="80763" y1="69415" x2="90121" y2="69415"/>
                        <a14:foregroundMark x1="79549" y1="67616" x2="80416" y2="64618"/>
                        <a14:foregroundMark x1="44541" y1="63418" x2="55286" y2="63118"/>
                        <a14:foregroundMark x1="55286" y1="63118" x2="55633" y2="63118"/>
                        <a14:foregroundMark x1="19237" y1="64018" x2="23050" y2="65517"/>
                        <a14:foregroundMark x1="47487" y1="7646" x2="51473" y2="7046"/>
                        <a14:foregroundMark x1="42114" y1="67616" x2="57192" y2="68516"/>
                        <a14:foregroundMark x1="74350" y1="66717" x2="77123" y2="80660"/>
                        <a14:foregroundMark x1="77123" y1="80660" x2="77123" y2="80810"/>
                        <a14:foregroundMark x1="17331" y1="79010" x2="8492" y2="86207"/>
                        <a14:foregroundMark x1="23224" y1="63418" x2="29809" y2="73913"/>
                        <a14:foregroundMark x1="29809" y1="73913" x2="29809" y2="73913"/>
                        <a14:backgroundMark x1="35875" y1="80210" x2="35875" y2="80210"/>
                        <a14:backgroundMark x1="64991" y1="89205" x2="65685" y2="78411"/>
                        <a14:backgroundMark x1="65511" y1="80510" x2="65338" y2="82309"/>
                        <a14:backgroundMark x1="65165" y1="91304" x2="65165" y2="91304"/>
                        <a14:backgroundMark x1="36049" y1="79910" x2="36395" y2="76012"/>
                        <a14:backgroundMark x1="35702" y1="75712" x2="35702" y2="79310"/>
                        <a14:backgroundMark x1="65165" y1="88306" x2="65338" y2="91904"/>
                      </a14:backgroundRemoval>
                    </a14:imgEffect>
                  </a14:imgLayer>
                </a14:imgProps>
              </a:ext>
            </a:extLst>
          </a:blip>
          <a:stretch>
            <a:fillRect/>
          </a:stretch>
        </p:blipFill>
        <p:spPr>
          <a:xfrm>
            <a:off x="4866508" y="2623942"/>
            <a:ext cx="7325492" cy="4234058"/>
          </a:xfrm>
          <a:prstGeom prst="rect">
            <a:avLst/>
          </a:prstGeom>
        </p:spPr>
      </p:pic>
      <p:sp>
        <p:nvSpPr>
          <p:cNvPr id="6" name="TextBox 5">
            <a:extLst>
              <a:ext uri="{FF2B5EF4-FFF2-40B4-BE49-F238E27FC236}">
                <a16:creationId xmlns:a16="http://schemas.microsoft.com/office/drawing/2014/main" id="{BD5A67D9-672D-4736-8FFF-5A745F9143B4}"/>
              </a:ext>
            </a:extLst>
          </p:cNvPr>
          <p:cNvSpPr txBox="1"/>
          <p:nvPr/>
        </p:nvSpPr>
        <p:spPr>
          <a:xfrm>
            <a:off x="5291471" y="1918823"/>
            <a:ext cx="1718740" cy="830997"/>
          </a:xfrm>
          <a:prstGeom prst="rect">
            <a:avLst/>
          </a:prstGeom>
          <a:noFill/>
        </p:spPr>
        <p:txBody>
          <a:bodyPr wrap="none" rtlCol="0">
            <a:spAutoFit/>
          </a:bodyPr>
          <a:lstStyle/>
          <a:p>
            <a:pPr algn="ctr"/>
            <a:r>
              <a:rPr lang="en-GB" sz="2400" b="1" dirty="0">
                <a:latin typeface="Twinkl" panose="02000000000000000000" pitchFamily="2" charset="0"/>
              </a:rPr>
              <a:t>Respectful</a:t>
            </a:r>
            <a:r>
              <a:rPr lang="en-GB" sz="2400" dirty="0">
                <a:latin typeface="Twinkl" panose="02000000000000000000" pitchFamily="2" charset="0"/>
              </a:rPr>
              <a:t> </a:t>
            </a:r>
          </a:p>
          <a:p>
            <a:pPr algn="ctr"/>
            <a:r>
              <a:rPr lang="en-GB" sz="2400" dirty="0">
                <a:latin typeface="Twinkl" panose="02000000000000000000" pitchFamily="2" charset="0"/>
              </a:rPr>
              <a:t>Robin</a:t>
            </a:r>
          </a:p>
        </p:txBody>
      </p:sp>
      <p:sp>
        <p:nvSpPr>
          <p:cNvPr id="8" name="TextBox 7">
            <a:extLst>
              <a:ext uri="{FF2B5EF4-FFF2-40B4-BE49-F238E27FC236}">
                <a16:creationId xmlns:a16="http://schemas.microsoft.com/office/drawing/2014/main" id="{52375F4D-83DC-46B2-83AB-0F7ABDAE4A0B}"/>
              </a:ext>
            </a:extLst>
          </p:cNvPr>
          <p:cNvSpPr txBox="1"/>
          <p:nvPr/>
        </p:nvSpPr>
        <p:spPr>
          <a:xfrm>
            <a:off x="7571299" y="1918822"/>
            <a:ext cx="1915909" cy="830997"/>
          </a:xfrm>
          <a:prstGeom prst="rect">
            <a:avLst/>
          </a:prstGeom>
          <a:noFill/>
        </p:spPr>
        <p:txBody>
          <a:bodyPr wrap="none" rtlCol="0">
            <a:spAutoFit/>
          </a:bodyPr>
          <a:lstStyle/>
          <a:p>
            <a:pPr algn="ctr"/>
            <a:r>
              <a:rPr lang="en-GB" sz="2400" b="1" dirty="0">
                <a:latin typeface="Twinkl" panose="02000000000000000000" pitchFamily="2" charset="0"/>
              </a:rPr>
              <a:t>Responsible</a:t>
            </a:r>
            <a:r>
              <a:rPr lang="en-GB" sz="2400" dirty="0">
                <a:latin typeface="Twinkl" panose="02000000000000000000" pitchFamily="2" charset="0"/>
              </a:rPr>
              <a:t> </a:t>
            </a:r>
          </a:p>
          <a:p>
            <a:pPr algn="ctr"/>
            <a:r>
              <a:rPr lang="en-GB" sz="2400" dirty="0">
                <a:latin typeface="Twinkl" panose="02000000000000000000" pitchFamily="2" charset="0"/>
              </a:rPr>
              <a:t>Ravi</a:t>
            </a:r>
          </a:p>
        </p:txBody>
      </p:sp>
      <p:sp>
        <p:nvSpPr>
          <p:cNvPr id="9" name="TextBox 8">
            <a:extLst>
              <a:ext uri="{FF2B5EF4-FFF2-40B4-BE49-F238E27FC236}">
                <a16:creationId xmlns:a16="http://schemas.microsoft.com/office/drawing/2014/main" id="{C305301A-F153-46D9-ABBA-4A633FAEA8D0}"/>
              </a:ext>
            </a:extLst>
          </p:cNvPr>
          <p:cNvSpPr txBox="1"/>
          <p:nvPr/>
        </p:nvSpPr>
        <p:spPr>
          <a:xfrm>
            <a:off x="10573958" y="1918822"/>
            <a:ext cx="886781" cy="830997"/>
          </a:xfrm>
          <a:prstGeom prst="rect">
            <a:avLst/>
          </a:prstGeom>
          <a:noFill/>
        </p:spPr>
        <p:txBody>
          <a:bodyPr wrap="none" rtlCol="0">
            <a:spAutoFit/>
          </a:bodyPr>
          <a:lstStyle/>
          <a:p>
            <a:pPr algn="ctr"/>
            <a:r>
              <a:rPr lang="en-GB" sz="2400" b="1" dirty="0">
                <a:latin typeface="Twinkl" panose="02000000000000000000" pitchFamily="2" charset="0"/>
              </a:rPr>
              <a:t>Safe</a:t>
            </a:r>
            <a:r>
              <a:rPr lang="en-GB" sz="2400" dirty="0">
                <a:latin typeface="Twinkl" panose="02000000000000000000" pitchFamily="2" charset="0"/>
              </a:rPr>
              <a:t> </a:t>
            </a:r>
          </a:p>
          <a:p>
            <a:pPr algn="ctr"/>
            <a:r>
              <a:rPr lang="en-GB" sz="2400" dirty="0">
                <a:latin typeface="Twinkl" panose="02000000000000000000" pitchFamily="2" charset="0"/>
              </a:rPr>
              <a:t>Sam</a:t>
            </a:r>
          </a:p>
        </p:txBody>
      </p:sp>
    </p:spTree>
    <p:extLst>
      <p:ext uri="{BB962C8B-B14F-4D97-AF65-F5344CB8AC3E}">
        <p14:creationId xmlns:p14="http://schemas.microsoft.com/office/powerpoint/2010/main" val="1278977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799</Words>
  <Application>Microsoft Office PowerPoint</Application>
  <PresentationFormat>Widescreen</PresentationFormat>
  <Paragraphs>146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Bahnschrift SemiBold Condensed</vt:lpstr>
      <vt:lpstr>Calibri</vt:lpstr>
      <vt:lpstr>Calibri Light</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Mylan</dc:creator>
  <cp:lastModifiedBy>Fran Derrien</cp:lastModifiedBy>
  <cp:revision>17</cp:revision>
  <dcterms:created xsi:type="dcterms:W3CDTF">2025-07-01T12:26:03Z</dcterms:created>
  <dcterms:modified xsi:type="dcterms:W3CDTF">2025-07-22T11:20:30Z</dcterms:modified>
</cp:coreProperties>
</file>