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704"/>
    <a:srgbClr val="456A2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43ABB-5DCF-4E04-B754-9584DEEEC4B2}"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EB6AF-B22B-4B1D-818C-126FA9A4C757}" type="slidenum">
              <a:rPr lang="en-GB" smtClean="0"/>
              <a:t>‹#›</a:t>
            </a:fld>
            <a:endParaRPr lang="en-GB"/>
          </a:p>
        </p:txBody>
      </p:sp>
    </p:spTree>
    <p:extLst>
      <p:ext uri="{BB962C8B-B14F-4D97-AF65-F5344CB8AC3E}">
        <p14:creationId xmlns:p14="http://schemas.microsoft.com/office/powerpoint/2010/main" val="237340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C2D1-EDBD-4EB6-8679-B475EB3A8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AD8F90-47BF-49E0-B88F-F02E6BD6C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B84917-3974-4ED8-B9C2-6632117D87C9}"/>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490E5998-626D-4E20-B451-F7CCA7F0E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565A2-6605-49DF-8285-9DAD05B0C89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4862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0C8E-2F19-4566-AE74-A5B6F1ADD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67DEA9-EB59-4A86-A210-902F935BC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ADDED-FA2C-4C74-B6B3-91CBD9CEB899}"/>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AE0DBACA-1D5B-4863-873B-6F165BCB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E2BD-6D3C-4151-A47F-FC961C81034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3771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9776-04FB-4CAC-B18D-86A17A2C0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0BE7C-F146-4384-8505-091416324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B3F9A-E354-4A81-9345-0D25D32AC42A}"/>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75D5DDFB-703E-4243-AB6A-B075712E5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37D0D-04C2-499E-832A-76ACF4CD48E2}"/>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6857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5FE9-CE9E-45D0-8E1A-452BAFF11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FC8D-7E19-4179-BD74-B9D81215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B360F-CE0D-4DC4-9B27-1BB109DE7B4C}"/>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D70BBD10-B3CF-4F71-9854-867A6E088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12E84-2FB1-4703-B7E5-31EE5A952EA3}"/>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1075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CAB1-9ED7-45CB-80A0-9C2F63DF1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E0BD2-12B0-41CF-8ABE-F40C924A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07248-3280-4E4B-8D4D-B25A8322249B}"/>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857019F6-E5E9-4329-900B-8804C20CC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5F2C8-4D88-47BB-86A5-8EF3D4DA288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56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18E-2C3F-44F8-9944-360A0EC245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7B290-DA66-45A3-A8AB-8ED2A0873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FEF685-1C26-426A-A0C0-165B660AB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BE4DA7-CDA9-4A07-992C-E15848C3867E}"/>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6" name="Footer Placeholder 5">
            <a:extLst>
              <a:ext uri="{FF2B5EF4-FFF2-40B4-BE49-F238E27FC236}">
                <a16:creationId xmlns:a16="http://schemas.microsoft.com/office/drawing/2014/main" id="{9BFE7803-7A9F-4588-9A9F-FAE4F478E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A121-BF2D-4DBA-9087-672E14B0601E}"/>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94325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170B-56F0-4C03-B940-C737B3DB9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678EE-F3FE-4CFE-96F0-3256FB689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8D91E-18D5-4BAD-A104-EE7CA8373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A1B51-5FB9-421C-A014-017A5D235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BEB4D-BBA0-4F6B-8DE9-0C629F1C0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BCF92A-62ED-4EC6-83CA-A24CCB3758F9}"/>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8" name="Footer Placeholder 7">
            <a:extLst>
              <a:ext uri="{FF2B5EF4-FFF2-40B4-BE49-F238E27FC236}">
                <a16:creationId xmlns:a16="http://schemas.microsoft.com/office/drawing/2014/main" id="{55E0DAF3-B1DF-4F02-B33D-80F6EA8D70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5236DF-390D-4025-B8C6-A6DF20ED9185}"/>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6438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E7A7-76AF-472C-BBF0-1580F44C3C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3B388-8F18-4AFD-A585-308E977E3336}"/>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4" name="Footer Placeholder 3">
            <a:extLst>
              <a:ext uri="{FF2B5EF4-FFF2-40B4-BE49-F238E27FC236}">
                <a16:creationId xmlns:a16="http://schemas.microsoft.com/office/drawing/2014/main" id="{6542539A-9576-48D9-9C3E-744BA8F52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03DF2A-B90B-4A7D-9065-91CC7479AB1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038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01342-1F8F-4C7A-A192-5B5181A8A41C}"/>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3" name="Footer Placeholder 2">
            <a:extLst>
              <a:ext uri="{FF2B5EF4-FFF2-40B4-BE49-F238E27FC236}">
                <a16:creationId xmlns:a16="http://schemas.microsoft.com/office/drawing/2014/main" id="{152F4592-F1F3-46F4-A8B8-41AF446A9F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BB1A18-1E4F-45E2-8AA8-7A59EB4ACC4C}"/>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53806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A848-BA1A-4807-A5A0-EC5CB1ADF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4AD1E-7BC9-4EEC-A88D-9169A4B7C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5A03B5-8414-4C3B-B009-B912EF0F4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E0E6-D9CC-4E3C-AEEA-D1C2C06C07EF}"/>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6" name="Footer Placeholder 5">
            <a:extLst>
              <a:ext uri="{FF2B5EF4-FFF2-40B4-BE49-F238E27FC236}">
                <a16:creationId xmlns:a16="http://schemas.microsoft.com/office/drawing/2014/main" id="{64B156E4-975A-460E-8D12-69C4E39C6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F137E1-13A0-4036-A2D0-E6D9EE466F6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8140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61C5-96E7-4990-BAAE-1FA958770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5BF9-DCA0-4809-A364-3EDD5D4F5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39EB0-B85A-4FC5-A3BB-A611C1CF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EF416-FEC7-4A10-802F-54ACCD430BB2}"/>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6" name="Footer Placeholder 5">
            <a:extLst>
              <a:ext uri="{FF2B5EF4-FFF2-40B4-BE49-F238E27FC236}">
                <a16:creationId xmlns:a16="http://schemas.microsoft.com/office/drawing/2014/main" id="{6E25BAE0-843A-411B-B744-9A9CC4DAE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942A63-143B-4643-AC00-22009D1B78FD}"/>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37374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D3118-6867-4E44-A511-4D163998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E4DBF6-5399-49D7-90A9-DC3C6DCA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FA48C-5529-471C-9219-FFC13DEDE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532B60D8-82D9-4C6D-92EC-FA632090D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EE4C9F-8F8A-4ACA-B8F6-A62046E9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5362F-D321-48BD-9CE1-F3C2A32B57F4}" type="slidenum">
              <a:rPr lang="en-GB" smtClean="0"/>
              <a:t>‹#›</a:t>
            </a:fld>
            <a:endParaRPr lang="en-GB"/>
          </a:p>
        </p:txBody>
      </p:sp>
    </p:spTree>
    <p:extLst>
      <p:ext uri="{BB962C8B-B14F-4D97-AF65-F5344CB8AC3E}">
        <p14:creationId xmlns:p14="http://schemas.microsoft.com/office/powerpoint/2010/main" val="329804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vle.mathswatch.co.uk/vl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90438-2699-47B0-BFFE-3B8380590E31}"/>
              </a:ext>
            </a:extLst>
          </p:cNvPr>
          <p:cNvPicPr>
            <a:picLocks noChangeAspect="1"/>
          </p:cNvPicPr>
          <p:nvPr/>
        </p:nvPicPr>
        <p:blipFill>
          <a:blip r:embed="rId2"/>
          <a:stretch>
            <a:fillRect/>
          </a:stretch>
        </p:blipFill>
        <p:spPr>
          <a:xfrm>
            <a:off x="0" y="-27410"/>
            <a:ext cx="12192000" cy="688541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309BE33-5C8C-45DE-AF41-4B442C0B271B}"/>
              </a:ext>
            </a:extLst>
          </p:cNvPr>
          <p:cNvPicPr>
            <a:picLocks noChangeAspect="1"/>
          </p:cNvPicPr>
          <p:nvPr/>
        </p:nvPicPr>
        <p:blipFill rotWithShape="1">
          <a:blip r:embed="rId3"/>
          <a:srcRect l="4811" t="9043" r="6175" b="11044"/>
          <a:stretch/>
        </p:blipFill>
        <p:spPr>
          <a:xfrm>
            <a:off x="4713706" y="939801"/>
            <a:ext cx="2764588" cy="1396999"/>
          </a:xfrm>
          <a:prstGeom prst="rect">
            <a:avLst/>
          </a:prstGeom>
        </p:spPr>
      </p:pic>
      <p:sp>
        <p:nvSpPr>
          <p:cNvPr id="8" name="TextBox 7">
            <a:extLst>
              <a:ext uri="{FF2B5EF4-FFF2-40B4-BE49-F238E27FC236}">
                <a16:creationId xmlns:a16="http://schemas.microsoft.com/office/drawing/2014/main" id="{52F2E664-62BC-4AFF-BF60-7DFB01204664}"/>
              </a:ext>
            </a:extLst>
          </p:cNvPr>
          <p:cNvSpPr txBox="1"/>
          <p:nvPr/>
        </p:nvSpPr>
        <p:spPr>
          <a:xfrm>
            <a:off x="1665941" y="2615076"/>
            <a:ext cx="8244565" cy="1969770"/>
          </a:xfrm>
          <a:prstGeom prst="rect">
            <a:avLst/>
          </a:prstGeom>
          <a:noFill/>
        </p:spPr>
        <p:txBody>
          <a:bodyPr wrap="none" rtlCol="0">
            <a:spAutoFit/>
          </a:bodyPr>
          <a:lstStyle/>
          <a:p>
            <a:r>
              <a:rPr lang="en-GB" sz="6600" dirty="0">
                <a:solidFill>
                  <a:schemeClr val="bg1"/>
                </a:solidFill>
                <a:latin typeface="Twinkl" panose="02000000000000000000" pitchFamily="2" charset="0"/>
              </a:rPr>
              <a:t>Back to School Meeting</a:t>
            </a:r>
          </a:p>
          <a:p>
            <a:pPr algn="ctr"/>
            <a:r>
              <a:rPr lang="en-GB" sz="3200" dirty="0">
                <a:solidFill>
                  <a:schemeClr val="bg1"/>
                </a:solidFill>
                <a:latin typeface="Twinkl" panose="02000000000000000000" pitchFamily="2" charset="0"/>
              </a:rPr>
              <a:t>Friday 5</a:t>
            </a:r>
            <a:r>
              <a:rPr lang="en-GB" sz="3200" baseline="30000" dirty="0">
                <a:solidFill>
                  <a:schemeClr val="bg1"/>
                </a:solidFill>
                <a:latin typeface="Twinkl" panose="02000000000000000000" pitchFamily="2" charset="0"/>
              </a:rPr>
              <a:t>th</a:t>
            </a:r>
            <a:r>
              <a:rPr lang="en-GB" sz="3200" dirty="0">
                <a:solidFill>
                  <a:schemeClr val="bg1"/>
                </a:solidFill>
                <a:latin typeface="Twinkl" panose="02000000000000000000" pitchFamily="2" charset="0"/>
              </a:rPr>
              <a:t> September</a:t>
            </a:r>
          </a:p>
          <a:p>
            <a:pPr algn="ctr"/>
            <a:r>
              <a:rPr lang="en-GB" sz="2400" dirty="0">
                <a:solidFill>
                  <a:schemeClr val="bg1"/>
                </a:solidFill>
                <a:latin typeface="Twinkl" panose="02000000000000000000" pitchFamily="2" charset="0"/>
              </a:rPr>
              <a:t>2.45pm - 3.10pm</a:t>
            </a:r>
          </a:p>
        </p:txBody>
      </p:sp>
    </p:spTree>
    <p:extLst>
      <p:ext uri="{BB962C8B-B14F-4D97-AF65-F5344CB8AC3E}">
        <p14:creationId xmlns:p14="http://schemas.microsoft.com/office/powerpoint/2010/main" val="360534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336269" y="153348"/>
            <a:ext cx="551946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YEAR GROUP MESSAGES</a:t>
            </a:r>
          </a:p>
        </p:txBody>
      </p:sp>
      <p:pic>
        <p:nvPicPr>
          <p:cNvPr id="3078" name="Picture 6" descr="Greatwood Camp — Roderick James Architects">
            <a:extLst>
              <a:ext uri="{FF2B5EF4-FFF2-40B4-BE49-F238E27FC236}">
                <a16:creationId xmlns:a16="http://schemas.microsoft.com/office/drawing/2014/main" id="{F95B8A5F-0568-4C90-8097-DCEC3A3B2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930" y="1258793"/>
            <a:ext cx="6904140" cy="26366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E6A85D-93E9-4B78-9208-E1273E43AE74}"/>
              </a:ext>
            </a:extLst>
          </p:cNvPr>
          <p:cNvSpPr txBox="1"/>
          <p:nvPr/>
        </p:nvSpPr>
        <p:spPr>
          <a:xfrm>
            <a:off x="274030" y="4002105"/>
            <a:ext cx="11515299" cy="461665"/>
          </a:xfrm>
          <a:prstGeom prst="rect">
            <a:avLst/>
          </a:prstGeom>
          <a:noFill/>
        </p:spPr>
        <p:txBody>
          <a:bodyPr wrap="square">
            <a:spAutoFit/>
          </a:bodyPr>
          <a:lstStyle/>
          <a:p>
            <a:r>
              <a:rPr lang="en-GB" sz="2400" dirty="0">
                <a:solidFill>
                  <a:srgbClr val="000000"/>
                </a:solidFill>
                <a:latin typeface="Twinkl" panose="02000000000000000000" pitchFamily="2" charset="0"/>
              </a:rPr>
              <a:t>Our </a:t>
            </a:r>
            <a:r>
              <a:rPr lang="en-GB" sz="2400" b="1" dirty="0">
                <a:solidFill>
                  <a:srgbClr val="000000"/>
                </a:solidFill>
                <a:latin typeface="Twinkl" panose="02000000000000000000" pitchFamily="2" charset="0"/>
              </a:rPr>
              <a:t>Residential visit</a:t>
            </a:r>
            <a:r>
              <a:rPr lang="en-GB" sz="2400" dirty="0">
                <a:solidFill>
                  <a:srgbClr val="000000"/>
                </a:solidFill>
                <a:latin typeface="Twinkl" panose="02000000000000000000" pitchFamily="2" charset="0"/>
              </a:rPr>
              <a:t> to Great Wood Camp is booked for Wednesday 22</a:t>
            </a:r>
            <a:r>
              <a:rPr lang="en-GB" sz="2400" baseline="30000" dirty="0">
                <a:solidFill>
                  <a:srgbClr val="000000"/>
                </a:solidFill>
                <a:latin typeface="Twinkl" panose="02000000000000000000" pitchFamily="2" charset="0"/>
              </a:rPr>
              <a:t>nd</a:t>
            </a:r>
            <a:r>
              <a:rPr lang="en-GB" sz="2400" dirty="0">
                <a:solidFill>
                  <a:srgbClr val="000000"/>
                </a:solidFill>
                <a:latin typeface="Twinkl" panose="02000000000000000000" pitchFamily="2" charset="0"/>
              </a:rPr>
              <a:t> – Friday 24</a:t>
            </a:r>
            <a:r>
              <a:rPr lang="en-GB" sz="2400" baseline="30000" dirty="0">
                <a:solidFill>
                  <a:srgbClr val="000000"/>
                </a:solidFill>
                <a:latin typeface="Twinkl" panose="02000000000000000000" pitchFamily="2" charset="0"/>
              </a:rPr>
              <a:t>th</a:t>
            </a:r>
            <a:r>
              <a:rPr lang="en-GB" sz="2400" dirty="0">
                <a:solidFill>
                  <a:srgbClr val="000000"/>
                </a:solidFill>
                <a:latin typeface="Twinkl" panose="02000000000000000000" pitchFamily="2" charset="0"/>
              </a:rPr>
              <a:t> April.</a:t>
            </a:r>
            <a:endParaRPr lang="en-GB" sz="2400" b="1" dirty="0">
              <a:latin typeface="Twinkl" panose="02000000000000000000" pitchFamily="2" charset="0"/>
            </a:endParaRPr>
          </a:p>
        </p:txBody>
      </p:sp>
    </p:spTree>
    <p:extLst>
      <p:ext uri="{BB962C8B-B14F-4D97-AF65-F5344CB8AC3E}">
        <p14:creationId xmlns:p14="http://schemas.microsoft.com/office/powerpoint/2010/main" val="7389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344558" y="153348"/>
            <a:ext cx="3502882"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ONLINE SAFETY</a:t>
            </a:r>
          </a:p>
        </p:txBody>
      </p:sp>
      <p:sp>
        <p:nvSpPr>
          <p:cNvPr id="7" name="TextBox 6">
            <a:extLst>
              <a:ext uri="{FF2B5EF4-FFF2-40B4-BE49-F238E27FC236}">
                <a16:creationId xmlns:a16="http://schemas.microsoft.com/office/drawing/2014/main" id="{8E0D5003-A125-4316-9C4A-9BDB2E6F791A}"/>
              </a:ext>
            </a:extLst>
          </p:cNvPr>
          <p:cNvSpPr txBox="1"/>
          <p:nvPr/>
        </p:nvSpPr>
        <p:spPr>
          <a:xfrm>
            <a:off x="180833" y="1548304"/>
            <a:ext cx="11515299" cy="1200329"/>
          </a:xfrm>
          <a:prstGeom prst="rect">
            <a:avLst/>
          </a:prstGeom>
          <a:noFill/>
        </p:spPr>
        <p:txBody>
          <a:bodyPr wrap="square">
            <a:spAutoFit/>
          </a:bodyPr>
          <a:lstStyle/>
          <a:p>
            <a:r>
              <a:rPr lang="en-GB" sz="2400" dirty="0">
                <a:solidFill>
                  <a:srgbClr val="000000"/>
                </a:solidFill>
                <a:effectLst/>
                <a:latin typeface="Twinkl" panose="02000000000000000000" pitchFamily="2" charset="0"/>
              </a:rPr>
              <a:t>Each term, one of our computing lessons is dedicated to online safety. Within these sessions we will focus on teaching children the knowledge and behaviours they need in order to conduct themselves in a safe and responsible way online.</a:t>
            </a:r>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6C03FE30-3ECA-4505-963A-7A5E82E7268B}"/>
              </a:ext>
            </a:extLst>
          </p:cNvPr>
          <p:cNvSpPr txBox="1"/>
          <p:nvPr/>
        </p:nvSpPr>
        <p:spPr>
          <a:xfrm>
            <a:off x="180833" y="2965458"/>
            <a:ext cx="9986749" cy="2677656"/>
          </a:xfrm>
          <a:prstGeom prst="rect">
            <a:avLst/>
          </a:prstGeom>
          <a:noFill/>
        </p:spPr>
        <p:txBody>
          <a:bodyPr wrap="square">
            <a:spAutoFit/>
          </a:bodyPr>
          <a:lstStyle/>
          <a:p>
            <a:r>
              <a:rPr lang="en-GB" sz="2400" dirty="0">
                <a:effectLst/>
                <a:latin typeface="Twinkl" panose="02000000000000000000" pitchFamily="2" charset="0"/>
              </a:rPr>
              <a:t>You can support your child's online safety learning by </a:t>
            </a:r>
            <a:r>
              <a:rPr lang="en-GB" sz="2400" b="1" dirty="0">
                <a:effectLst/>
                <a:latin typeface="Twinkl" panose="02000000000000000000" pitchFamily="2" charset="0"/>
              </a:rPr>
              <a:t>regularly talking about how, why and when we use technology</a:t>
            </a:r>
            <a:r>
              <a:rPr lang="en-GB" sz="2400" dirty="0">
                <a:effectLst/>
                <a:latin typeface="Twinkl" panose="02000000000000000000" pitchFamily="2" charset="0"/>
              </a:rPr>
              <a:t>. </a:t>
            </a:r>
          </a:p>
          <a:p>
            <a:endParaRPr lang="en-GB" sz="2400" dirty="0">
              <a:latin typeface="Twinkl" panose="02000000000000000000" pitchFamily="2" charset="0"/>
            </a:endParaRPr>
          </a:p>
          <a:p>
            <a:r>
              <a:rPr lang="en-GB" sz="2400" dirty="0">
                <a:latin typeface="Twinkl" panose="02000000000000000000" pitchFamily="2" charset="0"/>
              </a:rPr>
              <a:t>Understanding all there is to know about online safety can feel daunting, especially with the speed in which changes occur. We have arranged an online safety training session for parents and carers on Wednesday 1</a:t>
            </a:r>
            <a:r>
              <a:rPr lang="en-GB" sz="2400" baseline="30000" dirty="0">
                <a:latin typeface="Twinkl" panose="02000000000000000000" pitchFamily="2" charset="0"/>
              </a:rPr>
              <a:t>st</a:t>
            </a:r>
            <a:r>
              <a:rPr lang="en-GB" sz="2400" dirty="0">
                <a:latin typeface="Twinkl" panose="02000000000000000000" pitchFamily="2" charset="0"/>
              </a:rPr>
              <a:t> October, 4.00pm – 4.45pm. </a:t>
            </a:r>
          </a:p>
        </p:txBody>
      </p:sp>
      <p:pic>
        <p:nvPicPr>
          <p:cNvPr id="10" name="Picture 9">
            <a:extLst>
              <a:ext uri="{FF2B5EF4-FFF2-40B4-BE49-F238E27FC236}">
                <a16:creationId xmlns:a16="http://schemas.microsoft.com/office/drawing/2014/main" id="{B8E10189-4AC5-4853-9C3B-77CFB56B19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164" b="94591" l="9563" r="89813">
                        <a14:foregroundMark x1="54678" y1="6289" x2="54678" y2="6289"/>
                        <a14:foregroundMark x1="47401" y1="53082" x2="45322" y2="75094"/>
                        <a14:foregroundMark x1="23285" y1="61006" x2="70062" y2="61887"/>
                        <a14:foregroundMark x1="16008" y1="89308" x2="76715" y2="88428"/>
                        <a14:foregroundMark x1="76715" y1="88428" x2="77339" y2="88428"/>
                        <a14:foregroundMark x1="87526" y1="88805" x2="86071" y2="77358"/>
                        <a14:foregroundMark x1="14553" y1="80881" x2="14553" y2="92830"/>
                        <a14:foregroundMark x1="41580" y1="94591" x2="70062" y2="94591"/>
                        <a14:foregroundMark x1="24740" y1="81384" x2="78794" y2="80503"/>
                        <a14:foregroundMark x1="40125" y1="56604" x2="54678" y2="56604"/>
                        <a14:foregroundMark x1="35135" y1="53459" x2="59875" y2="53459"/>
                      </a14:backgroundRemoval>
                    </a14:imgEffect>
                  </a14:imgLayer>
                </a14:imgProps>
              </a:ext>
            </a:extLst>
          </a:blip>
          <a:srcRect b="4615"/>
          <a:stretch/>
        </p:blipFill>
        <p:spPr>
          <a:xfrm>
            <a:off x="9808191" y="3099844"/>
            <a:ext cx="2383809" cy="3758156"/>
          </a:xfrm>
          <a:prstGeom prst="rect">
            <a:avLst/>
          </a:prstGeom>
        </p:spPr>
      </p:pic>
    </p:spTree>
    <p:extLst>
      <p:ext uri="{BB962C8B-B14F-4D97-AF65-F5344CB8AC3E}">
        <p14:creationId xmlns:p14="http://schemas.microsoft.com/office/powerpoint/2010/main" val="241546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143909" y="153348"/>
            <a:ext cx="590418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ADDITIONAL INFORMATION</a:t>
            </a:r>
          </a:p>
        </p:txBody>
      </p:sp>
      <p:sp>
        <p:nvSpPr>
          <p:cNvPr id="9" name="TextBox 8">
            <a:extLst>
              <a:ext uri="{FF2B5EF4-FFF2-40B4-BE49-F238E27FC236}">
                <a16:creationId xmlns:a16="http://schemas.microsoft.com/office/drawing/2014/main" id="{128A9C72-E423-487E-A759-44D2A8701E1A}"/>
              </a:ext>
            </a:extLst>
          </p:cNvPr>
          <p:cNvSpPr txBox="1"/>
          <p:nvPr/>
        </p:nvSpPr>
        <p:spPr>
          <a:xfrm>
            <a:off x="153155" y="1400212"/>
            <a:ext cx="11885687" cy="2862322"/>
          </a:xfrm>
          <a:prstGeom prst="rect">
            <a:avLst/>
          </a:prstGeom>
          <a:noFill/>
        </p:spPr>
        <p:txBody>
          <a:bodyPr wrap="square">
            <a:spAutoFit/>
          </a:bodyPr>
          <a:lstStyle/>
          <a:p>
            <a:r>
              <a:rPr lang="en-GB" sz="2000" b="1" dirty="0">
                <a:latin typeface="Twinkl" panose="02000000000000000000" pitchFamily="2" charset="0"/>
              </a:rPr>
              <a:t>Medication</a:t>
            </a:r>
            <a:r>
              <a:rPr lang="en-GB" sz="2000" dirty="0">
                <a:latin typeface="Twinkl" panose="02000000000000000000" pitchFamily="2" charset="0"/>
              </a:rPr>
              <a:t> - any medication (including medicine, medicated creams, medicated lip balms etc) all need to go through the school office before we are able to use these in the classroom with the children.</a:t>
            </a:r>
          </a:p>
          <a:p>
            <a:endParaRPr lang="en-GB" sz="2000" dirty="0">
              <a:latin typeface="Twinkl" panose="02000000000000000000" pitchFamily="2" charset="0"/>
            </a:endParaRPr>
          </a:p>
          <a:p>
            <a:r>
              <a:rPr lang="en-GB" sz="2000" b="1" dirty="0">
                <a:latin typeface="Twinkl" panose="02000000000000000000" pitchFamily="2" charset="0"/>
              </a:rPr>
              <a:t>Named items </a:t>
            </a:r>
            <a:r>
              <a:rPr lang="en-GB" sz="2000" dirty="0">
                <a:latin typeface="Twinkl" panose="02000000000000000000" pitchFamily="2" charset="0"/>
              </a:rPr>
              <a:t>- please can all items be named (including shoes, socks, jumpers, cardigans, coats, water bottles)</a:t>
            </a:r>
          </a:p>
          <a:p>
            <a:endParaRPr lang="en-GB" sz="2000" dirty="0">
              <a:latin typeface="Twinkl" panose="02000000000000000000" pitchFamily="2" charset="0"/>
            </a:endParaRPr>
          </a:p>
          <a:p>
            <a:r>
              <a:rPr lang="en-GB" sz="2000" b="1" dirty="0">
                <a:latin typeface="Twinkl" panose="02000000000000000000" pitchFamily="2" charset="0"/>
              </a:rPr>
              <a:t>Collecting children </a:t>
            </a:r>
            <a:r>
              <a:rPr lang="en-GB" sz="2000" dirty="0">
                <a:latin typeface="Twinkl" panose="02000000000000000000" pitchFamily="2" charset="0"/>
              </a:rPr>
              <a:t>- If your child is not being picked up by someone who is already authorised by the school office, please remember to email the school with details of who will be picking up.</a:t>
            </a:r>
          </a:p>
          <a:p>
            <a:endParaRPr lang="en-GB" sz="2000" dirty="0">
              <a:latin typeface="Twinkl" panose="02000000000000000000" pitchFamily="2" charset="0"/>
            </a:endParaRPr>
          </a:p>
          <a:p>
            <a:r>
              <a:rPr lang="en-GB" sz="2000" b="1" dirty="0">
                <a:latin typeface="Twinkl" panose="02000000000000000000" pitchFamily="2" charset="0"/>
              </a:rPr>
              <a:t>Packed lunches </a:t>
            </a:r>
            <a:r>
              <a:rPr lang="en-GB" sz="2000" dirty="0">
                <a:latin typeface="Twinkl" panose="02000000000000000000" pitchFamily="2" charset="0"/>
              </a:rPr>
              <a:t>- Please ensure there are no nuts in packed lunches. </a:t>
            </a:r>
          </a:p>
        </p:txBody>
      </p:sp>
    </p:spTree>
    <p:extLst>
      <p:ext uri="{BB962C8B-B14F-4D97-AF65-F5344CB8AC3E}">
        <p14:creationId xmlns:p14="http://schemas.microsoft.com/office/powerpoint/2010/main" val="360008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19387" y="153348"/>
            <a:ext cx="475322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KEEPING IN CONTACT</a:t>
            </a:r>
          </a:p>
        </p:txBody>
      </p:sp>
      <p:sp>
        <p:nvSpPr>
          <p:cNvPr id="7" name="Freeform 2">
            <a:extLst>
              <a:ext uri="{FF2B5EF4-FFF2-40B4-BE49-F238E27FC236}">
                <a16:creationId xmlns:a16="http://schemas.microsoft.com/office/drawing/2014/main" id="{C64A9CA0-C47A-441D-8046-A4CE1CFD27E8}"/>
              </a:ext>
            </a:extLst>
          </p:cNvPr>
          <p:cNvSpPr/>
          <p:nvPr/>
        </p:nvSpPr>
        <p:spPr>
          <a:xfrm>
            <a:off x="223267" y="1173897"/>
            <a:ext cx="2098138" cy="1407215"/>
          </a:xfrm>
          <a:custGeom>
            <a:avLst/>
            <a:gdLst/>
            <a:ahLst/>
            <a:cxnLst/>
            <a:rect l="l" t="t" r="r" b="b"/>
            <a:pathLst>
              <a:path w="2871895" h="2008179">
                <a:moveTo>
                  <a:pt x="0" y="0"/>
                </a:moveTo>
                <a:lnTo>
                  <a:pt x="2871895" y="0"/>
                </a:lnTo>
                <a:lnTo>
                  <a:pt x="2871895" y="2008179"/>
                </a:lnTo>
                <a:lnTo>
                  <a:pt x="0" y="2008179"/>
                </a:lnTo>
                <a:lnTo>
                  <a:pt x="0" y="0"/>
                </a:lnTo>
                <a:close/>
              </a:path>
            </a:pathLst>
          </a:custGeom>
          <a:blipFill>
            <a:blip r:embed="rId3"/>
            <a:stretch>
              <a:fillRect l="-13721" t="-1902" r="-12955"/>
            </a:stretch>
          </a:blipFill>
        </p:spPr>
      </p:sp>
      <p:sp>
        <p:nvSpPr>
          <p:cNvPr id="8" name="Freeform 3">
            <a:extLst>
              <a:ext uri="{FF2B5EF4-FFF2-40B4-BE49-F238E27FC236}">
                <a16:creationId xmlns:a16="http://schemas.microsoft.com/office/drawing/2014/main" id="{63FADBCC-102C-468A-A484-EF355B8385D8}"/>
              </a:ext>
            </a:extLst>
          </p:cNvPr>
          <p:cNvSpPr/>
          <p:nvPr/>
        </p:nvSpPr>
        <p:spPr>
          <a:xfrm>
            <a:off x="620337" y="2891809"/>
            <a:ext cx="1303998" cy="1524926"/>
          </a:xfrm>
          <a:custGeom>
            <a:avLst/>
            <a:gdLst/>
            <a:ahLst/>
            <a:cxnLst/>
            <a:rect l="l" t="t" r="r" b="b"/>
            <a:pathLst>
              <a:path w="2004299" h="2444267">
                <a:moveTo>
                  <a:pt x="0" y="0"/>
                </a:moveTo>
                <a:lnTo>
                  <a:pt x="2004299" y="0"/>
                </a:lnTo>
                <a:lnTo>
                  <a:pt x="2004299" y="2444267"/>
                </a:lnTo>
                <a:lnTo>
                  <a:pt x="0" y="2444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26" name="Picture 2" descr="Email-clip-art-animation-free-clipart-images-2-1 – Vaasa Hacklab">
            <a:extLst>
              <a:ext uri="{FF2B5EF4-FFF2-40B4-BE49-F238E27FC236}">
                <a16:creationId xmlns:a16="http://schemas.microsoft.com/office/drawing/2014/main" id="{67806D19-AD45-4585-8EBE-10143AD5F290}"/>
              </a:ext>
            </a:extLst>
          </p:cNvPr>
          <p:cNvPicPr>
            <a:picLocks noChangeAspect="1" noChangeArrowheads="1"/>
          </p:cNvPicPr>
          <p:nvPr/>
        </p:nvPicPr>
        <p:blipFill>
          <a:blip r:embed="rId6">
            <a:alphaModFix amt="65000"/>
            <a:extLst>
              <a:ext uri="{28A0092B-C50C-407E-A947-70E740481C1C}">
                <a14:useLocalDpi xmlns:a14="http://schemas.microsoft.com/office/drawing/2010/main" val="0"/>
              </a:ext>
            </a:extLst>
          </a:blip>
          <a:srcRect/>
          <a:stretch>
            <a:fillRect/>
          </a:stretch>
        </p:blipFill>
        <p:spPr bwMode="auto">
          <a:xfrm>
            <a:off x="497257" y="4606287"/>
            <a:ext cx="1550158" cy="15501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38941C-2ED3-4357-A542-9C6DBAF9E23D}"/>
              </a:ext>
            </a:extLst>
          </p:cNvPr>
          <p:cNvSpPr txBox="1"/>
          <p:nvPr/>
        </p:nvSpPr>
        <p:spPr>
          <a:xfrm>
            <a:off x="2574784" y="1149298"/>
            <a:ext cx="9298415" cy="1569660"/>
          </a:xfrm>
          <a:prstGeom prst="rect">
            <a:avLst/>
          </a:prstGeom>
          <a:noFill/>
        </p:spPr>
        <p:txBody>
          <a:bodyPr wrap="square">
            <a:spAutoFit/>
          </a:bodyPr>
          <a:lstStyle/>
          <a:p>
            <a:r>
              <a:rPr lang="en-GB" sz="2400" dirty="0">
                <a:latin typeface="Twinkl" panose="02000000000000000000" pitchFamily="2" charset="0"/>
              </a:rPr>
              <a:t>We post updates on </a:t>
            </a:r>
            <a:r>
              <a:rPr lang="en-GB" sz="2400" b="1" dirty="0">
                <a:latin typeface="Twinkl" panose="02000000000000000000" pitchFamily="2" charset="0"/>
              </a:rPr>
              <a:t>Google Classroom </a:t>
            </a:r>
            <a:r>
              <a:rPr lang="en-GB" sz="2400" dirty="0">
                <a:latin typeface="Twinkl" panose="02000000000000000000" pitchFamily="2" charset="0"/>
              </a:rPr>
              <a:t>every Friday. This contains a blog about the week, messages from the teachers and key dates/information. If you need any help accessing this, please ask the school office.</a:t>
            </a:r>
          </a:p>
        </p:txBody>
      </p:sp>
      <p:sp>
        <p:nvSpPr>
          <p:cNvPr id="15" name="TextBox 14">
            <a:extLst>
              <a:ext uri="{FF2B5EF4-FFF2-40B4-BE49-F238E27FC236}">
                <a16:creationId xmlns:a16="http://schemas.microsoft.com/office/drawing/2014/main" id="{EA35D194-07F9-4E1B-9303-118B10A54F41}"/>
              </a:ext>
            </a:extLst>
          </p:cNvPr>
          <p:cNvSpPr txBox="1"/>
          <p:nvPr/>
        </p:nvSpPr>
        <p:spPr>
          <a:xfrm>
            <a:off x="2574784" y="3136332"/>
            <a:ext cx="8294427" cy="1200329"/>
          </a:xfrm>
          <a:prstGeom prst="rect">
            <a:avLst/>
          </a:prstGeom>
          <a:noFill/>
        </p:spPr>
        <p:txBody>
          <a:bodyPr wrap="square">
            <a:spAutoFit/>
          </a:bodyPr>
          <a:lstStyle/>
          <a:p>
            <a:r>
              <a:rPr lang="en-GB" sz="2400" dirty="0">
                <a:latin typeface="Twinkl" panose="02000000000000000000" pitchFamily="2" charset="0"/>
              </a:rPr>
              <a:t>Come and chat to us! The teachers will be outside their classrooms at the end of each day if you have anything you’d like to ask.</a:t>
            </a:r>
          </a:p>
        </p:txBody>
      </p:sp>
      <p:sp>
        <p:nvSpPr>
          <p:cNvPr id="19" name="TextBox 18">
            <a:extLst>
              <a:ext uri="{FF2B5EF4-FFF2-40B4-BE49-F238E27FC236}">
                <a16:creationId xmlns:a16="http://schemas.microsoft.com/office/drawing/2014/main" id="{638A7B50-635A-4907-BCFD-7ED161F801E4}"/>
              </a:ext>
            </a:extLst>
          </p:cNvPr>
          <p:cNvSpPr txBox="1"/>
          <p:nvPr/>
        </p:nvSpPr>
        <p:spPr>
          <a:xfrm>
            <a:off x="2544672" y="4965867"/>
            <a:ext cx="8324539" cy="830997"/>
          </a:xfrm>
          <a:prstGeom prst="rect">
            <a:avLst/>
          </a:prstGeom>
          <a:noFill/>
        </p:spPr>
        <p:txBody>
          <a:bodyPr wrap="square">
            <a:spAutoFit/>
          </a:bodyPr>
          <a:lstStyle/>
          <a:p>
            <a:r>
              <a:rPr lang="en-GB" sz="2400" dirty="0">
                <a:latin typeface="Twinkl" panose="02000000000000000000" pitchFamily="2" charset="0"/>
              </a:rPr>
              <a:t>Please do email the school office FAO your class teacher if you need to get in contact. enquiries@newbridge.bathnes.sch.uk</a:t>
            </a:r>
          </a:p>
        </p:txBody>
      </p:sp>
    </p:spTree>
    <p:extLst>
      <p:ext uri="{BB962C8B-B14F-4D97-AF65-F5344CB8AC3E}">
        <p14:creationId xmlns:p14="http://schemas.microsoft.com/office/powerpoint/2010/main" val="208465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1FA4C-56C7-47FF-8740-534B0710DD68}"/>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73FC6BBB-06FD-4D8F-B460-05480D857451}"/>
              </a:ext>
            </a:extLst>
          </p:cNvPr>
          <p:cNvSpPr txBox="1"/>
          <p:nvPr/>
        </p:nvSpPr>
        <p:spPr>
          <a:xfrm>
            <a:off x="2874605" y="185316"/>
            <a:ext cx="6442789" cy="923330"/>
          </a:xfrm>
          <a:prstGeom prst="rect">
            <a:avLst/>
          </a:prstGeom>
          <a:noFill/>
        </p:spPr>
        <p:txBody>
          <a:bodyPr wrap="none" rtlCol="0">
            <a:spAutoFit/>
          </a:bodyPr>
          <a:lstStyle/>
          <a:p>
            <a:r>
              <a:rPr lang="en-GB" sz="5400" dirty="0">
                <a:solidFill>
                  <a:srgbClr val="920704"/>
                </a:solidFill>
                <a:latin typeface="Bahnschrift SemiBold Condensed" panose="020B0502040204020203" pitchFamily="34" charset="0"/>
              </a:rPr>
              <a:t>INTRODUCING THE TEACHERS</a:t>
            </a:r>
          </a:p>
        </p:txBody>
      </p:sp>
      <p:sp>
        <p:nvSpPr>
          <p:cNvPr id="6" name="TextBox 5">
            <a:extLst>
              <a:ext uri="{FF2B5EF4-FFF2-40B4-BE49-F238E27FC236}">
                <a16:creationId xmlns:a16="http://schemas.microsoft.com/office/drawing/2014/main" id="{5DA64B59-D53F-4A03-846E-5E00358B2384}"/>
              </a:ext>
            </a:extLst>
          </p:cNvPr>
          <p:cNvSpPr txBox="1"/>
          <p:nvPr/>
        </p:nvSpPr>
        <p:spPr>
          <a:xfrm>
            <a:off x="1254144" y="4796815"/>
            <a:ext cx="2287806" cy="1077218"/>
          </a:xfrm>
          <a:prstGeom prst="rect">
            <a:avLst/>
          </a:prstGeom>
          <a:noFill/>
        </p:spPr>
        <p:txBody>
          <a:bodyPr wrap="none" rtlCol="0">
            <a:spAutoFit/>
          </a:bodyPr>
          <a:lstStyle/>
          <a:p>
            <a:pPr algn="ctr"/>
            <a:r>
              <a:rPr lang="en-GB" sz="3200" b="1" dirty="0">
                <a:latin typeface="Twinkl" panose="02000000000000000000" pitchFamily="2" charset="0"/>
              </a:rPr>
              <a:t>Mr Handson</a:t>
            </a:r>
          </a:p>
          <a:p>
            <a:pPr algn="ctr"/>
            <a:r>
              <a:rPr lang="en-GB" sz="3200" dirty="0">
                <a:latin typeface="Twinkl" panose="02000000000000000000" pitchFamily="2" charset="0"/>
              </a:rPr>
              <a:t>Class 5HK</a:t>
            </a:r>
          </a:p>
        </p:txBody>
      </p:sp>
      <p:sp>
        <p:nvSpPr>
          <p:cNvPr id="7" name="Rectangle 6">
            <a:extLst>
              <a:ext uri="{FF2B5EF4-FFF2-40B4-BE49-F238E27FC236}">
                <a16:creationId xmlns:a16="http://schemas.microsoft.com/office/drawing/2014/main" id="{CE179302-4803-4DB1-8FB3-CA860692F702}"/>
              </a:ext>
            </a:extLst>
          </p:cNvPr>
          <p:cNvSpPr/>
          <p:nvPr/>
        </p:nvSpPr>
        <p:spPr>
          <a:xfrm>
            <a:off x="1125832" y="1381414"/>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51205E-D13E-4F8F-A6E1-29B1FBC57C16}"/>
              </a:ext>
            </a:extLst>
          </p:cNvPr>
          <p:cNvSpPr/>
          <p:nvPr/>
        </p:nvSpPr>
        <p:spPr>
          <a:xfrm>
            <a:off x="7449521" y="1381413"/>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BF7411-4DA7-4F9B-9BC7-A89F6FD4575E}"/>
              </a:ext>
            </a:extLst>
          </p:cNvPr>
          <p:cNvSpPr txBox="1"/>
          <p:nvPr/>
        </p:nvSpPr>
        <p:spPr>
          <a:xfrm>
            <a:off x="7886766" y="4827149"/>
            <a:ext cx="1526572" cy="1077218"/>
          </a:xfrm>
          <a:prstGeom prst="rect">
            <a:avLst/>
          </a:prstGeom>
          <a:noFill/>
        </p:spPr>
        <p:txBody>
          <a:bodyPr wrap="none" rtlCol="0">
            <a:spAutoFit/>
          </a:bodyPr>
          <a:lstStyle/>
          <a:p>
            <a:pPr algn="ctr"/>
            <a:r>
              <a:rPr lang="en-GB" sz="3200" b="1" dirty="0">
                <a:latin typeface="Twinkl" panose="02000000000000000000" pitchFamily="2" charset="0"/>
              </a:rPr>
              <a:t>Mr Free</a:t>
            </a:r>
          </a:p>
          <a:p>
            <a:pPr algn="ctr"/>
            <a:r>
              <a:rPr lang="en-GB" sz="3200" dirty="0">
                <a:latin typeface="Twinkl" panose="02000000000000000000" pitchFamily="2" charset="0"/>
              </a:rPr>
              <a:t>Class 5F</a:t>
            </a:r>
          </a:p>
        </p:txBody>
      </p:sp>
      <p:pic>
        <p:nvPicPr>
          <p:cNvPr id="3" name="Picture 2">
            <a:extLst>
              <a:ext uri="{FF2B5EF4-FFF2-40B4-BE49-F238E27FC236}">
                <a16:creationId xmlns:a16="http://schemas.microsoft.com/office/drawing/2014/main" id="{5BE226CD-397A-465C-927A-6A47156B2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0" y="1522576"/>
            <a:ext cx="2070942" cy="3106414"/>
          </a:xfrm>
          <a:prstGeom prst="rect">
            <a:avLst/>
          </a:prstGeom>
        </p:spPr>
      </p:pic>
      <p:pic>
        <p:nvPicPr>
          <p:cNvPr id="1026" name="Picture 2" descr="5F - Mr Andrew Free">
            <a:extLst>
              <a:ext uri="{FF2B5EF4-FFF2-40B4-BE49-F238E27FC236}">
                <a16:creationId xmlns:a16="http://schemas.microsoft.com/office/drawing/2014/main" id="{9312E589-C7CF-4BCE-B102-C47098F6E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733" y="1492242"/>
            <a:ext cx="2221861" cy="31367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FD01B01-E505-4F85-84A8-D991EE661E08}"/>
              </a:ext>
            </a:extLst>
          </p:cNvPr>
          <p:cNvSpPr/>
          <p:nvPr/>
        </p:nvSpPr>
        <p:spPr>
          <a:xfrm>
            <a:off x="3724333" y="1381137"/>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descr="Mrs Sarah Keep">
            <a:extLst>
              <a:ext uri="{FF2B5EF4-FFF2-40B4-BE49-F238E27FC236}">
                <a16:creationId xmlns:a16="http://schemas.microsoft.com/office/drawing/2014/main" id="{4D8B004F-F22C-4490-B7EB-30E635EE8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802" y="1483739"/>
            <a:ext cx="2205262" cy="31133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E51E58-6F73-4360-9487-B65A00EA583E}"/>
              </a:ext>
            </a:extLst>
          </p:cNvPr>
          <p:cNvSpPr txBox="1"/>
          <p:nvPr/>
        </p:nvSpPr>
        <p:spPr>
          <a:xfrm>
            <a:off x="4308330" y="4835536"/>
            <a:ext cx="1787669" cy="1077218"/>
          </a:xfrm>
          <a:prstGeom prst="rect">
            <a:avLst/>
          </a:prstGeom>
          <a:noFill/>
        </p:spPr>
        <p:txBody>
          <a:bodyPr wrap="none" rtlCol="0">
            <a:spAutoFit/>
          </a:bodyPr>
          <a:lstStyle/>
          <a:p>
            <a:pPr algn="ctr"/>
            <a:r>
              <a:rPr lang="en-GB" sz="3200" b="1" dirty="0">
                <a:latin typeface="Twinkl" panose="02000000000000000000" pitchFamily="2" charset="0"/>
              </a:rPr>
              <a:t>Mrs Keep</a:t>
            </a:r>
          </a:p>
          <a:p>
            <a:pPr algn="ctr"/>
            <a:r>
              <a:rPr lang="en-GB" sz="3200" dirty="0">
                <a:latin typeface="Twinkl" panose="02000000000000000000" pitchFamily="2" charset="0"/>
              </a:rPr>
              <a:t>Class 5HK</a:t>
            </a:r>
          </a:p>
        </p:txBody>
      </p:sp>
    </p:spTree>
    <p:extLst>
      <p:ext uri="{BB962C8B-B14F-4D97-AF65-F5344CB8AC3E}">
        <p14:creationId xmlns:p14="http://schemas.microsoft.com/office/powerpoint/2010/main" val="18432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rotWithShape="1">
          <a:blip r:embed="rId2">
            <a:alphaModFix amt="67000"/>
            <a:extLst>
              <a:ext uri="{28A0092B-C50C-407E-A947-70E740481C1C}">
                <a14:useLocalDpi xmlns:a14="http://schemas.microsoft.com/office/drawing/2010/main" val="0"/>
              </a:ext>
            </a:extLst>
          </a:blip>
          <a:srcRect r="3839"/>
          <a:stretch/>
        </p:blipFill>
        <p:spPr bwMode="auto">
          <a:xfrm>
            <a:off x="0" y="4619751"/>
            <a:ext cx="12192000" cy="2238249"/>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pic>
        <p:nvPicPr>
          <p:cNvPr id="7" name="Picture 6">
            <a:extLst>
              <a:ext uri="{FF2B5EF4-FFF2-40B4-BE49-F238E27FC236}">
                <a16:creationId xmlns:a16="http://schemas.microsoft.com/office/drawing/2014/main" id="{99C62F16-403B-48D8-8528-D57F5B4B399A}"/>
              </a:ext>
            </a:extLst>
          </p:cNvPr>
          <p:cNvPicPr>
            <a:picLocks noChangeAspect="1"/>
          </p:cNvPicPr>
          <p:nvPr/>
        </p:nvPicPr>
        <p:blipFill>
          <a:blip r:embed="rId3"/>
          <a:stretch>
            <a:fillRect/>
          </a:stretch>
        </p:blipFill>
        <p:spPr>
          <a:xfrm>
            <a:off x="363134" y="1722146"/>
            <a:ext cx="1588656" cy="2175375"/>
          </a:xfrm>
          <a:prstGeom prst="rect">
            <a:avLst/>
          </a:prstGeom>
          <a:ln w="57150">
            <a:solidFill>
              <a:srgbClr val="920704"/>
            </a:solidFill>
          </a:ln>
        </p:spPr>
      </p:pic>
      <p:pic>
        <p:nvPicPr>
          <p:cNvPr id="9" name="Picture 8">
            <a:extLst>
              <a:ext uri="{FF2B5EF4-FFF2-40B4-BE49-F238E27FC236}">
                <a16:creationId xmlns:a16="http://schemas.microsoft.com/office/drawing/2014/main" id="{E4E1CD40-422E-4DE3-8A4E-E8D74D497CE4}"/>
              </a:ext>
            </a:extLst>
          </p:cNvPr>
          <p:cNvPicPr>
            <a:picLocks noChangeAspect="1"/>
          </p:cNvPicPr>
          <p:nvPr/>
        </p:nvPicPr>
        <p:blipFill>
          <a:blip r:embed="rId4"/>
          <a:stretch>
            <a:fillRect/>
          </a:stretch>
        </p:blipFill>
        <p:spPr>
          <a:xfrm>
            <a:off x="2329676" y="1747353"/>
            <a:ext cx="1598994" cy="2175375"/>
          </a:xfrm>
          <a:prstGeom prst="rect">
            <a:avLst/>
          </a:prstGeom>
          <a:ln w="57150">
            <a:solidFill>
              <a:srgbClr val="920704"/>
            </a:solidFill>
          </a:ln>
        </p:spPr>
      </p:pic>
      <p:pic>
        <p:nvPicPr>
          <p:cNvPr id="11" name="Picture 10">
            <a:extLst>
              <a:ext uri="{FF2B5EF4-FFF2-40B4-BE49-F238E27FC236}">
                <a16:creationId xmlns:a16="http://schemas.microsoft.com/office/drawing/2014/main" id="{42890D97-5CD5-43CB-91D0-480277EFDF16}"/>
              </a:ext>
            </a:extLst>
          </p:cNvPr>
          <p:cNvPicPr>
            <a:picLocks noChangeAspect="1"/>
          </p:cNvPicPr>
          <p:nvPr/>
        </p:nvPicPr>
        <p:blipFill rotWithShape="1">
          <a:blip r:embed="rId5"/>
          <a:srcRect t="3001"/>
          <a:stretch/>
        </p:blipFill>
        <p:spPr>
          <a:xfrm>
            <a:off x="6275784" y="1747353"/>
            <a:ext cx="1535953" cy="2175375"/>
          </a:xfrm>
          <a:prstGeom prst="rect">
            <a:avLst/>
          </a:prstGeom>
          <a:ln w="57150">
            <a:solidFill>
              <a:srgbClr val="920704"/>
            </a:solidFill>
          </a:ln>
        </p:spPr>
      </p:pic>
      <p:pic>
        <p:nvPicPr>
          <p:cNvPr id="13" name="Picture 12">
            <a:extLst>
              <a:ext uri="{FF2B5EF4-FFF2-40B4-BE49-F238E27FC236}">
                <a16:creationId xmlns:a16="http://schemas.microsoft.com/office/drawing/2014/main" id="{B6F3966E-F8EF-4865-B8A2-7B33EEDA244B}"/>
              </a:ext>
            </a:extLst>
          </p:cNvPr>
          <p:cNvPicPr>
            <a:picLocks noChangeAspect="1"/>
          </p:cNvPicPr>
          <p:nvPr/>
        </p:nvPicPr>
        <p:blipFill>
          <a:blip r:embed="rId6"/>
          <a:stretch>
            <a:fillRect/>
          </a:stretch>
        </p:blipFill>
        <p:spPr>
          <a:xfrm>
            <a:off x="4331355" y="1736034"/>
            <a:ext cx="1500259" cy="2175375"/>
          </a:xfrm>
          <a:prstGeom prst="rect">
            <a:avLst/>
          </a:prstGeom>
          <a:ln w="57150">
            <a:solidFill>
              <a:srgbClr val="920704"/>
            </a:solidFill>
          </a:ln>
        </p:spPr>
      </p:pic>
      <p:pic>
        <p:nvPicPr>
          <p:cNvPr id="15" name="Picture 14">
            <a:extLst>
              <a:ext uri="{FF2B5EF4-FFF2-40B4-BE49-F238E27FC236}">
                <a16:creationId xmlns:a16="http://schemas.microsoft.com/office/drawing/2014/main" id="{5F1ED612-E591-47BC-A907-C9B994F5A8A0}"/>
              </a:ext>
            </a:extLst>
          </p:cNvPr>
          <p:cNvPicPr>
            <a:picLocks noChangeAspect="1"/>
          </p:cNvPicPr>
          <p:nvPr/>
        </p:nvPicPr>
        <p:blipFill rotWithShape="1">
          <a:blip r:embed="rId7"/>
          <a:srcRect l="4885" t="-1" b="5029"/>
          <a:stretch/>
        </p:blipFill>
        <p:spPr>
          <a:xfrm>
            <a:off x="8220213" y="1722146"/>
            <a:ext cx="1634260" cy="2200582"/>
          </a:xfrm>
          <a:prstGeom prst="rect">
            <a:avLst/>
          </a:prstGeom>
          <a:ln w="57150">
            <a:solidFill>
              <a:srgbClr val="920704"/>
            </a:solidFill>
          </a:ln>
        </p:spPr>
      </p:pic>
      <p:pic>
        <p:nvPicPr>
          <p:cNvPr id="17" name="Picture 16">
            <a:extLst>
              <a:ext uri="{FF2B5EF4-FFF2-40B4-BE49-F238E27FC236}">
                <a16:creationId xmlns:a16="http://schemas.microsoft.com/office/drawing/2014/main" id="{A80FF8C5-17D5-47A6-B80B-595160C4E8C4}"/>
              </a:ext>
            </a:extLst>
          </p:cNvPr>
          <p:cNvPicPr>
            <a:picLocks noChangeAspect="1"/>
          </p:cNvPicPr>
          <p:nvPr/>
        </p:nvPicPr>
        <p:blipFill rotWithShape="1">
          <a:blip r:embed="rId8"/>
          <a:srcRect l="2223"/>
          <a:stretch/>
        </p:blipFill>
        <p:spPr>
          <a:xfrm>
            <a:off x="10232359" y="1736034"/>
            <a:ext cx="1611427" cy="2200582"/>
          </a:xfrm>
          <a:prstGeom prst="rect">
            <a:avLst/>
          </a:prstGeom>
          <a:ln w="57150">
            <a:solidFill>
              <a:srgbClr val="920704"/>
            </a:solidFill>
          </a:ln>
        </p:spPr>
      </p:pic>
      <p:sp>
        <p:nvSpPr>
          <p:cNvPr id="18" name="TextBox 17">
            <a:extLst>
              <a:ext uri="{FF2B5EF4-FFF2-40B4-BE49-F238E27FC236}">
                <a16:creationId xmlns:a16="http://schemas.microsoft.com/office/drawing/2014/main" id="{C963FEEF-43B4-4148-856F-FA82B74F6E5E}"/>
              </a:ext>
            </a:extLst>
          </p:cNvPr>
          <p:cNvSpPr txBox="1"/>
          <p:nvPr/>
        </p:nvSpPr>
        <p:spPr>
          <a:xfrm>
            <a:off x="315725" y="4047842"/>
            <a:ext cx="1683474" cy="646331"/>
          </a:xfrm>
          <a:prstGeom prst="rect">
            <a:avLst/>
          </a:prstGeom>
          <a:noFill/>
        </p:spPr>
        <p:txBody>
          <a:bodyPr wrap="none" rtlCol="0">
            <a:spAutoFit/>
          </a:bodyPr>
          <a:lstStyle/>
          <a:p>
            <a:pPr algn="ctr"/>
            <a:r>
              <a:rPr lang="en-GB" b="1" dirty="0">
                <a:latin typeface="Twinkl" panose="02000000000000000000" pitchFamily="2" charset="0"/>
              </a:rPr>
              <a:t>Gill </a:t>
            </a:r>
            <a:r>
              <a:rPr lang="en-GB" b="1" dirty="0" err="1">
                <a:latin typeface="Twinkl" panose="02000000000000000000" pitchFamily="2" charset="0"/>
              </a:rPr>
              <a:t>Kennaugh</a:t>
            </a:r>
            <a:endParaRPr lang="en-GB" b="1" dirty="0">
              <a:latin typeface="Twinkl" panose="02000000000000000000" pitchFamily="2" charset="0"/>
            </a:endParaRPr>
          </a:p>
          <a:p>
            <a:pPr algn="ctr"/>
            <a:r>
              <a:rPr lang="en-GB" dirty="0">
                <a:latin typeface="Twinkl" panose="02000000000000000000" pitchFamily="2" charset="0"/>
              </a:rPr>
              <a:t>Headteacher</a:t>
            </a:r>
          </a:p>
        </p:txBody>
      </p:sp>
      <p:sp>
        <p:nvSpPr>
          <p:cNvPr id="19" name="TextBox 18">
            <a:extLst>
              <a:ext uri="{FF2B5EF4-FFF2-40B4-BE49-F238E27FC236}">
                <a16:creationId xmlns:a16="http://schemas.microsoft.com/office/drawing/2014/main" id="{9CCEADD9-EC04-4BA3-8D34-CFC9AC3474BF}"/>
              </a:ext>
            </a:extLst>
          </p:cNvPr>
          <p:cNvSpPr txBox="1"/>
          <p:nvPr/>
        </p:nvSpPr>
        <p:spPr>
          <a:xfrm>
            <a:off x="2146371" y="4047842"/>
            <a:ext cx="1965603" cy="1231106"/>
          </a:xfrm>
          <a:prstGeom prst="rect">
            <a:avLst/>
          </a:prstGeom>
          <a:noFill/>
        </p:spPr>
        <p:txBody>
          <a:bodyPr wrap="none" rtlCol="0">
            <a:spAutoFit/>
          </a:bodyPr>
          <a:lstStyle/>
          <a:p>
            <a:pPr algn="ctr"/>
            <a:r>
              <a:rPr lang="en-GB" b="1" dirty="0">
                <a:latin typeface="Twinkl" panose="02000000000000000000" pitchFamily="2" charset="0"/>
              </a:rPr>
              <a:t>Jacky Hansard</a:t>
            </a:r>
          </a:p>
          <a:p>
            <a:pPr marL="285750" indent="-285750">
              <a:buFont typeface="Arial" panose="020B0604020202020204" pitchFamily="34" charset="0"/>
              <a:buChar char="•"/>
            </a:pPr>
            <a:r>
              <a:rPr lang="en-GB" sz="1400" dirty="0">
                <a:latin typeface="Twinkl" panose="02000000000000000000" pitchFamily="2" charset="0"/>
              </a:rPr>
              <a:t>Deputy Head</a:t>
            </a:r>
          </a:p>
          <a:p>
            <a:pPr marL="285750" indent="-285750">
              <a:buFont typeface="Arial" panose="020B0604020202020204" pitchFamily="34" charset="0"/>
              <a:buChar char="•"/>
            </a:pPr>
            <a:r>
              <a:rPr lang="en-GB" sz="1400" dirty="0">
                <a:latin typeface="Twinkl" panose="02000000000000000000" pitchFamily="2" charset="0"/>
              </a:rPr>
              <a:t>Lower School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Attendance Officer</a:t>
            </a:r>
          </a:p>
        </p:txBody>
      </p:sp>
      <p:sp>
        <p:nvSpPr>
          <p:cNvPr id="20" name="TextBox 19">
            <a:extLst>
              <a:ext uri="{FF2B5EF4-FFF2-40B4-BE49-F238E27FC236}">
                <a16:creationId xmlns:a16="http://schemas.microsoft.com/office/drawing/2014/main" id="{A24E45B4-F057-4643-BA60-2B6C20E0C13F}"/>
              </a:ext>
            </a:extLst>
          </p:cNvPr>
          <p:cNvSpPr txBox="1"/>
          <p:nvPr/>
        </p:nvSpPr>
        <p:spPr>
          <a:xfrm>
            <a:off x="5948288" y="4077925"/>
            <a:ext cx="1988045" cy="1508105"/>
          </a:xfrm>
          <a:prstGeom prst="rect">
            <a:avLst/>
          </a:prstGeom>
          <a:noFill/>
        </p:spPr>
        <p:txBody>
          <a:bodyPr wrap="none" rtlCol="0">
            <a:spAutoFit/>
          </a:bodyPr>
          <a:lstStyle/>
          <a:p>
            <a:pPr algn="ctr"/>
            <a:r>
              <a:rPr lang="en-GB" b="1" dirty="0">
                <a:latin typeface="Twinkl" panose="02000000000000000000" pitchFamily="2" charset="0"/>
              </a:rPr>
              <a:t>Joe Newman</a:t>
            </a:r>
          </a:p>
          <a:p>
            <a:pPr marL="285750" indent="-285750">
              <a:buFont typeface="Arial" panose="020B0604020202020204" pitchFamily="34" charset="0"/>
              <a:buChar char="•"/>
            </a:pPr>
            <a:r>
              <a:rPr lang="en-GB" sz="1400" dirty="0">
                <a:latin typeface="Twinkl" panose="02000000000000000000" pitchFamily="2" charset="0"/>
              </a:rPr>
              <a:t>Lower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Teaching and </a:t>
            </a:r>
          </a:p>
          <a:p>
            <a:r>
              <a:rPr lang="en-GB" sz="1400" dirty="0">
                <a:latin typeface="Twinkl" panose="02000000000000000000" pitchFamily="2" charset="0"/>
              </a:rPr>
              <a:t>     Learning Leader</a:t>
            </a:r>
          </a:p>
          <a:p>
            <a:pPr algn="ctr"/>
            <a:endParaRPr lang="en-GB" dirty="0">
              <a:latin typeface="Twinkl" panose="02000000000000000000" pitchFamily="2" charset="0"/>
            </a:endParaRPr>
          </a:p>
        </p:txBody>
      </p:sp>
      <p:sp>
        <p:nvSpPr>
          <p:cNvPr id="21" name="TextBox 20">
            <a:extLst>
              <a:ext uri="{FF2B5EF4-FFF2-40B4-BE49-F238E27FC236}">
                <a16:creationId xmlns:a16="http://schemas.microsoft.com/office/drawing/2014/main" id="{4BF62487-8CFF-4627-9598-CD592DEE4AFC}"/>
              </a:ext>
            </a:extLst>
          </p:cNvPr>
          <p:cNvSpPr txBox="1"/>
          <p:nvPr/>
        </p:nvSpPr>
        <p:spPr>
          <a:xfrm>
            <a:off x="3986866" y="4083231"/>
            <a:ext cx="1978427" cy="1508105"/>
          </a:xfrm>
          <a:prstGeom prst="rect">
            <a:avLst/>
          </a:prstGeom>
          <a:noFill/>
        </p:spPr>
        <p:txBody>
          <a:bodyPr wrap="none" rtlCol="0">
            <a:spAutoFit/>
          </a:bodyPr>
          <a:lstStyle/>
          <a:p>
            <a:pPr algn="ctr"/>
            <a:r>
              <a:rPr lang="en-GB" b="1" dirty="0">
                <a:latin typeface="Twinkl" panose="02000000000000000000" pitchFamily="2" charset="0"/>
              </a:rPr>
              <a:t>Ali Bartlett</a:t>
            </a:r>
          </a:p>
          <a:p>
            <a:pPr marL="285750" indent="-285750">
              <a:buFont typeface="Arial" panose="020B0604020202020204" pitchFamily="34" charset="0"/>
              <a:buChar char="•"/>
            </a:pPr>
            <a:r>
              <a:rPr lang="en-GB" sz="1400" dirty="0">
                <a:latin typeface="Twinkl" panose="02000000000000000000" pitchFamily="2" charset="0"/>
              </a:rPr>
              <a:t>Upper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Pupil Premium </a:t>
            </a:r>
          </a:p>
          <a:p>
            <a:r>
              <a:rPr lang="en-GB" sz="1400" dirty="0">
                <a:latin typeface="Twinkl" panose="02000000000000000000" pitchFamily="2" charset="0"/>
              </a:rPr>
              <a:t>     Leader</a:t>
            </a:r>
          </a:p>
          <a:p>
            <a:pPr algn="ctr"/>
            <a:endParaRPr lang="en-GB" dirty="0">
              <a:latin typeface="Twinkl" panose="02000000000000000000" pitchFamily="2" charset="0"/>
            </a:endParaRPr>
          </a:p>
        </p:txBody>
      </p:sp>
      <p:sp>
        <p:nvSpPr>
          <p:cNvPr id="22" name="TextBox 21">
            <a:extLst>
              <a:ext uri="{FF2B5EF4-FFF2-40B4-BE49-F238E27FC236}">
                <a16:creationId xmlns:a16="http://schemas.microsoft.com/office/drawing/2014/main" id="{DC09A19A-0DB8-43BD-9959-FCC7B0C4D9AA}"/>
              </a:ext>
            </a:extLst>
          </p:cNvPr>
          <p:cNvSpPr txBox="1"/>
          <p:nvPr/>
        </p:nvSpPr>
        <p:spPr>
          <a:xfrm>
            <a:off x="8033461" y="4109494"/>
            <a:ext cx="1935145" cy="1077218"/>
          </a:xfrm>
          <a:prstGeom prst="rect">
            <a:avLst/>
          </a:prstGeom>
          <a:noFill/>
        </p:spPr>
        <p:txBody>
          <a:bodyPr wrap="none" rtlCol="0">
            <a:spAutoFit/>
          </a:bodyPr>
          <a:lstStyle/>
          <a:p>
            <a:pPr algn="ctr"/>
            <a:r>
              <a:rPr lang="en-GB" b="1" dirty="0">
                <a:latin typeface="Twinkl" panose="02000000000000000000" pitchFamily="2" charset="0"/>
              </a:rPr>
              <a:t>Emma Mylan</a:t>
            </a:r>
          </a:p>
          <a:p>
            <a:pPr marL="285750" indent="-285750">
              <a:buFont typeface="Arial" panose="020B0604020202020204" pitchFamily="34" charset="0"/>
              <a:buChar char="•"/>
            </a:pPr>
            <a:r>
              <a:rPr lang="en-GB" sz="1400" dirty="0">
                <a:latin typeface="Twinkl" panose="02000000000000000000" pitchFamily="2" charset="0"/>
              </a:rPr>
              <a:t>EYFS Leader</a:t>
            </a:r>
          </a:p>
          <a:p>
            <a:pPr marL="285750" indent="-285750">
              <a:buFont typeface="Arial" panose="020B0604020202020204" pitchFamily="34" charset="0"/>
              <a:buChar char="•"/>
            </a:pPr>
            <a:r>
              <a:rPr lang="en-GB" sz="1400" dirty="0">
                <a:latin typeface="Twinkl" panose="02000000000000000000" pitchFamily="2" charset="0"/>
              </a:rPr>
              <a:t>Assessment Leader</a:t>
            </a:r>
          </a:p>
          <a:p>
            <a:pPr algn="ctr"/>
            <a:endParaRPr lang="en-GB" dirty="0">
              <a:latin typeface="Twinkl" panose="02000000000000000000" pitchFamily="2" charset="0"/>
            </a:endParaRPr>
          </a:p>
        </p:txBody>
      </p:sp>
      <p:sp>
        <p:nvSpPr>
          <p:cNvPr id="23" name="TextBox 22">
            <a:extLst>
              <a:ext uri="{FF2B5EF4-FFF2-40B4-BE49-F238E27FC236}">
                <a16:creationId xmlns:a16="http://schemas.microsoft.com/office/drawing/2014/main" id="{27FD8864-B302-4939-B059-5A78CF8FE62F}"/>
              </a:ext>
            </a:extLst>
          </p:cNvPr>
          <p:cNvSpPr txBox="1"/>
          <p:nvPr/>
        </p:nvSpPr>
        <p:spPr>
          <a:xfrm>
            <a:off x="10149046" y="4102100"/>
            <a:ext cx="1778051" cy="1077218"/>
          </a:xfrm>
          <a:prstGeom prst="rect">
            <a:avLst/>
          </a:prstGeom>
          <a:noFill/>
        </p:spPr>
        <p:txBody>
          <a:bodyPr wrap="none" rtlCol="0">
            <a:spAutoFit/>
          </a:bodyPr>
          <a:lstStyle/>
          <a:p>
            <a:pPr algn="ctr"/>
            <a:r>
              <a:rPr lang="en-GB" b="1" dirty="0">
                <a:latin typeface="Twinkl" panose="02000000000000000000" pitchFamily="2" charset="0"/>
              </a:rPr>
              <a:t>Alex Bacon</a:t>
            </a:r>
          </a:p>
          <a:p>
            <a:pPr marL="285750" indent="-285750">
              <a:buFont typeface="Arial" panose="020B0604020202020204" pitchFamily="34" charset="0"/>
              <a:buChar char="•"/>
            </a:pPr>
            <a:r>
              <a:rPr lang="en-GB" sz="1400" dirty="0">
                <a:latin typeface="Twinkl" panose="02000000000000000000" pitchFamily="2" charset="0"/>
              </a:rPr>
              <a:t>SENDCO</a:t>
            </a:r>
          </a:p>
          <a:p>
            <a:pPr marL="285750" indent="-285750">
              <a:buFont typeface="Arial" panose="020B0604020202020204" pitchFamily="34" charset="0"/>
              <a:buChar char="•"/>
            </a:pPr>
            <a:r>
              <a:rPr lang="en-GB" sz="1400" dirty="0">
                <a:latin typeface="Twinkl" panose="02000000000000000000" pitchFamily="2" charset="0"/>
              </a:rPr>
              <a:t>Inclusion Leader</a:t>
            </a:r>
          </a:p>
          <a:p>
            <a:pPr algn="ctr"/>
            <a:endParaRPr lang="en-GB" dirty="0">
              <a:latin typeface="Twinkl" panose="02000000000000000000" pitchFamily="2" charset="0"/>
            </a:endParaRPr>
          </a:p>
        </p:txBody>
      </p:sp>
    </p:spTree>
    <p:extLst>
      <p:ext uri="{BB962C8B-B14F-4D97-AF65-F5344CB8AC3E}">
        <p14:creationId xmlns:p14="http://schemas.microsoft.com/office/powerpoint/2010/main" val="34464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4657418"/>
            <a:ext cx="12192000" cy="2200582"/>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sp>
        <p:nvSpPr>
          <p:cNvPr id="18" name="TextBox 17">
            <a:extLst>
              <a:ext uri="{FF2B5EF4-FFF2-40B4-BE49-F238E27FC236}">
                <a16:creationId xmlns:a16="http://schemas.microsoft.com/office/drawing/2014/main" id="{C963FEEF-43B4-4148-856F-FA82B74F6E5E}"/>
              </a:ext>
            </a:extLst>
          </p:cNvPr>
          <p:cNvSpPr txBox="1"/>
          <p:nvPr/>
        </p:nvSpPr>
        <p:spPr>
          <a:xfrm>
            <a:off x="356327" y="4237782"/>
            <a:ext cx="1892698" cy="646331"/>
          </a:xfrm>
          <a:prstGeom prst="rect">
            <a:avLst/>
          </a:prstGeom>
          <a:noFill/>
        </p:spPr>
        <p:txBody>
          <a:bodyPr wrap="none" rtlCol="0">
            <a:spAutoFit/>
          </a:bodyPr>
          <a:lstStyle/>
          <a:p>
            <a:pPr algn="ctr"/>
            <a:r>
              <a:rPr lang="en-GB" b="1" dirty="0">
                <a:latin typeface="Twinkl" panose="02000000000000000000" pitchFamily="2" charset="0"/>
              </a:rPr>
              <a:t>Mrs Dennis</a:t>
            </a:r>
          </a:p>
          <a:p>
            <a:pPr algn="ctr"/>
            <a:r>
              <a:rPr lang="en-GB" dirty="0">
                <a:latin typeface="Twinkl" panose="02000000000000000000" pitchFamily="2" charset="0"/>
              </a:rPr>
              <a:t>Teaching Assistant</a:t>
            </a:r>
          </a:p>
        </p:txBody>
      </p:sp>
      <p:sp>
        <p:nvSpPr>
          <p:cNvPr id="21" name="TextBox 20">
            <a:extLst>
              <a:ext uri="{FF2B5EF4-FFF2-40B4-BE49-F238E27FC236}">
                <a16:creationId xmlns:a16="http://schemas.microsoft.com/office/drawing/2014/main" id="{4BF62487-8CFF-4627-9598-CD592DEE4AFC}"/>
              </a:ext>
            </a:extLst>
          </p:cNvPr>
          <p:cNvSpPr txBox="1"/>
          <p:nvPr/>
        </p:nvSpPr>
        <p:spPr>
          <a:xfrm>
            <a:off x="5149651" y="4237782"/>
            <a:ext cx="1892698" cy="646331"/>
          </a:xfrm>
          <a:prstGeom prst="rect">
            <a:avLst/>
          </a:prstGeom>
          <a:noFill/>
        </p:spPr>
        <p:txBody>
          <a:bodyPr wrap="none" rtlCol="0">
            <a:spAutoFit/>
          </a:bodyPr>
          <a:lstStyle/>
          <a:p>
            <a:pPr algn="ctr"/>
            <a:r>
              <a:rPr lang="en-GB" b="1" dirty="0">
                <a:latin typeface="Twinkl" panose="02000000000000000000" pitchFamily="2" charset="0"/>
              </a:rPr>
              <a:t>Mrs Van </a:t>
            </a:r>
            <a:r>
              <a:rPr lang="en-GB" b="1" dirty="0" err="1">
                <a:latin typeface="Twinkl" panose="02000000000000000000" pitchFamily="2" charset="0"/>
              </a:rPr>
              <a:t>Gelderen</a:t>
            </a:r>
            <a:endParaRPr lang="en-GB" b="1" dirty="0">
              <a:latin typeface="Twinkl" panose="02000000000000000000" pitchFamily="2" charset="0"/>
            </a:endParaRPr>
          </a:p>
          <a:p>
            <a:pPr algn="ctr"/>
            <a:r>
              <a:rPr lang="en-GB" dirty="0">
                <a:latin typeface="Twinkl" panose="02000000000000000000" pitchFamily="2" charset="0"/>
              </a:rPr>
              <a:t>Teaching Assistant</a:t>
            </a:r>
          </a:p>
        </p:txBody>
      </p:sp>
      <p:sp>
        <p:nvSpPr>
          <p:cNvPr id="24" name="TextBox 23">
            <a:extLst>
              <a:ext uri="{FF2B5EF4-FFF2-40B4-BE49-F238E27FC236}">
                <a16:creationId xmlns:a16="http://schemas.microsoft.com/office/drawing/2014/main" id="{18E699F3-D8A9-4FE4-8F6E-7A3AACFDEE3D}"/>
              </a:ext>
            </a:extLst>
          </p:cNvPr>
          <p:cNvSpPr txBox="1"/>
          <p:nvPr/>
        </p:nvSpPr>
        <p:spPr>
          <a:xfrm>
            <a:off x="2724462" y="4237782"/>
            <a:ext cx="1892698" cy="646331"/>
          </a:xfrm>
          <a:prstGeom prst="rect">
            <a:avLst/>
          </a:prstGeom>
          <a:noFill/>
        </p:spPr>
        <p:txBody>
          <a:bodyPr wrap="none" rtlCol="0">
            <a:spAutoFit/>
          </a:bodyPr>
          <a:lstStyle/>
          <a:p>
            <a:pPr algn="ctr"/>
            <a:r>
              <a:rPr lang="en-GB" b="1" dirty="0">
                <a:latin typeface="Twinkl" panose="02000000000000000000" pitchFamily="2" charset="0"/>
              </a:rPr>
              <a:t>Mr Ward</a:t>
            </a:r>
          </a:p>
          <a:p>
            <a:pPr algn="ctr"/>
            <a:r>
              <a:rPr lang="en-GB" dirty="0">
                <a:latin typeface="Twinkl" panose="02000000000000000000" pitchFamily="2" charset="0"/>
              </a:rPr>
              <a:t>Teaching Assistant</a:t>
            </a:r>
          </a:p>
        </p:txBody>
      </p:sp>
      <p:sp>
        <p:nvSpPr>
          <p:cNvPr id="25" name="TextBox 24">
            <a:extLst>
              <a:ext uri="{FF2B5EF4-FFF2-40B4-BE49-F238E27FC236}">
                <a16:creationId xmlns:a16="http://schemas.microsoft.com/office/drawing/2014/main" id="{6D605AE2-67BE-439F-B32B-7D8412AF6121}"/>
              </a:ext>
            </a:extLst>
          </p:cNvPr>
          <p:cNvSpPr txBox="1"/>
          <p:nvPr/>
        </p:nvSpPr>
        <p:spPr>
          <a:xfrm>
            <a:off x="7988024" y="4237782"/>
            <a:ext cx="1323759" cy="646331"/>
          </a:xfrm>
          <a:prstGeom prst="rect">
            <a:avLst/>
          </a:prstGeom>
          <a:noFill/>
        </p:spPr>
        <p:txBody>
          <a:bodyPr wrap="none" rtlCol="0">
            <a:spAutoFit/>
          </a:bodyPr>
          <a:lstStyle/>
          <a:p>
            <a:pPr algn="ctr"/>
            <a:r>
              <a:rPr lang="en-GB" b="1" dirty="0">
                <a:latin typeface="Twinkl" panose="02000000000000000000" pitchFamily="2" charset="0"/>
              </a:rPr>
              <a:t>Mr Wallace</a:t>
            </a:r>
          </a:p>
          <a:p>
            <a:pPr algn="ctr"/>
            <a:r>
              <a:rPr lang="en-GB" dirty="0">
                <a:latin typeface="Twinkl" panose="02000000000000000000" pitchFamily="2" charset="0"/>
              </a:rPr>
              <a:t>PPA Teacher</a:t>
            </a:r>
          </a:p>
        </p:txBody>
      </p:sp>
      <p:sp>
        <p:nvSpPr>
          <p:cNvPr id="26" name="TextBox 25">
            <a:extLst>
              <a:ext uri="{FF2B5EF4-FFF2-40B4-BE49-F238E27FC236}">
                <a16:creationId xmlns:a16="http://schemas.microsoft.com/office/drawing/2014/main" id="{F4231249-237A-49CF-ADD5-90A8DA857DC9}"/>
              </a:ext>
            </a:extLst>
          </p:cNvPr>
          <p:cNvSpPr txBox="1"/>
          <p:nvPr/>
        </p:nvSpPr>
        <p:spPr>
          <a:xfrm>
            <a:off x="10227447" y="4237782"/>
            <a:ext cx="1323759" cy="646331"/>
          </a:xfrm>
          <a:prstGeom prst="rect">
            <a:avLst/>
          </a:prstGeom>
          <a:noFill/>
        </p:spPr>
        <p:txBody>
          <a:bodyPr wrap="none" rtlCol="0">
            <a:spAutoFit/>
          </a:bodyPr>
          <a:lstStyle/>
          <a:p>
            <a:pPr algn="ctr"/>
            <a:r>
              <a:rPr lang="en-GB" b="1" dirty="0">
                <a:latin typeface="Twinkl" panose="02000000000000000000" pitchFamily="2" charset="0"/>
              </a:rPr>
              <a:t>Mrs Davies</a:t>
            </a:r>
          </a:p>
          <a:p>
            <a:pPr algn="ctr"/>
            <a:r>
              <a:rPr lang="en-GB" dirty="0">
                <a:latin typeface="Twinkl" panose="02000000000000000000" pitchFamily="2" charset="0"/>
              </a:rPr>
              <a:t>PPA Teacher</a:t>
            </a:r>
          </a:p>
        </p:txBody>
      </p:sp>
      <p:sp>
        <p:nvSpPr>
          <p:cNvPr id="29" name="Rectangle 28">
            <a:extLst>
              <a:ext uri="{FF2B5EF4-FFF2-40B4-BE49-F238E27FC236}">
                <a16:creationId xmlns:a16="http://schemas.microsoft.com/office/drawing/2014/main" id="{075ABFED-2E02-499F-842F-A1C57B71BDD8}"/>
              </a:ext>
            </a:extLst>
          </p:cNvPr>
          <p:cNvSpPr/>
          <p:nvPr/>
        </p:nvSpPr>
        <p:spPr>
          <a:xfrm>
            <a:off x="10074825" y="1646799"/>
            <a:ext cx="1629002" cy="2341686"/>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Mrs Emma Dennis">
            <a:extLst>
              <a:ext uri="{FF2B5EF4-FFF2-40B4-BE49-F238E27FC236}">
                <a16:creationId xmlns:a16="http://schemas.microsoft.com/office/drawing/2014/main" id="{4A11325D-1B8D-4F9D-903B-C5DEAF09E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74" y="1759491"/>
            <a:ext cx="1557253" cy="2198475"/>
          </a:xfrm>
          <a:prstGeom prst="rect">
            <a:avLst/>
          </a:prstGeom>
          <a:noFill/>
          <a:ln w="57150">
            <a:solidFill>
              <a:srgbClr val="920704"/>
            </a:solidFill>
          </a:ln>
          <a:extLst>
            <a:ext uri="{909E8E84-426E-40DD-AFC4-6F175D3DCCD1}">
              <a14:hiddenFill xmlns:a14="http://schemas.microsoft.com/office/drawing/2010/main">
                <a:solidFill>
                  <a:srgbClr val="FFFFFF"/>
                </a:solidFill>
              </a14:hiddenFill>
            </a:ext>
          </a:extLst>
        </p:spPr>
      </p:pic>
      <p:pic>
        <p:nvPicPr>
          <p:cNvPr id="2054" name="Picture 6" descr="Mr Simon Ward">
            <a:extLst>
              <a:ext uri="{FF2B5EF4-FFF2-40B4-BE49-F238E27FC236}">
                <a16:creationId xmlns:a16="http://schemas.microsoft.com/office/drawing/2014/main" id="{B9393E88-9493-4D0F-B221-A79DB91C5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438" y="1710874"/>
            <a:ext cx="1619250" cy="2286000"/>
          </a:xfrm>
          <a:prstGeom prst="rect">
            <a:avLst/>
          </a:prstGeom>
          <a:noFill/>
          <a:ln w="57150">
            <a:solidFill>
              <a:srgbClr val="920704"/>
            </a:solidFill>
          </a:ln>
          <a:extLst>
            <a:ext uri="{909E8E84-426E-40DD-AFC4-6F175D3DCCD1}">
              <a14:hiddenFill xmlns:a14="http://schemas.microsoft.com/office/drawing/2010/main">
                <a:solidFill>
                  <a:srgbClr val="FFFFFF"/>
                </a:solidFill>
              </a14:hiddenFill>
            </a:ext>
          </a:extLst>
        </p:spPr>
      </p:pic>
      <p:pic>
        <p:nvPicPr>
          <p:cNvPr id="2056" name="Picture 8" descr="Mrs Marjan Van Gelderen">
            <a:extLst>
              <a:ext uri="{FF2B5EF4-FFF2-40B4-BE49-F238E27FC236}">
                <a16:creationId xmlns:a16="http://schemas.microsoft.com/office/drawing/2014/main" id="{74FB3672-86B3-44D2-909F-8BF957172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627" y="1671966"/>
            <a:ext cx="1619250" cy="2286000"/>
          </a:xfrm>
          <a:prstGeom prst="rect">
            <a:avLst/>
          </a:prstGeom>
          <a:noFill/>
          <a:ln w="57150">
            <a:solidFill>
              <a:srgbClr val="920704"/>
            </a:solidFill>
          </a:ln>
          <a:extLst>
            <a:ext uri="{909E8E84-426E-40DD-AFC4-6F175D3DCCD1}">
              <a14:hiddenFill xmlns:a14="http://schemas.microsoft.com/office/drawing/2010/main">
                <a:solidFill>
                  <a:srgbClr val="FFFFFF"/>
                </a:solidFill>
              </a14:hiddenFill>
            </a:ext>
          </a:extLst>
        </p:spPr>
      </p:pic>
      <p:pic>
        <p:nvPicPr>
          <p:cNvPr id="2058" name="Picture 10" descr="Mr David Wallace">
            <a:extLst>
              <a:ext uri="{FF2B5EF4-FFF2-40B4-BE49-F238E27FC236}">
                <a16:creationId xmlns:a16="http://schemas.microsoft.com/office/drawing/2014/main" id="{84567A83-CCC5-4D51-956C-5EB9603863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5726" y="1671966"/>
            <a:ext cx="1619250" cy="2286000"/>
          </a:xfrm>
          <a:prstGeom prst="rect">
            <a:avLst/>
          </a:prstGeom>
          <a:noFill/>
          <a:ln w="57150">
            <a:solidFill>
              <a:srgbClr val="92070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4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374173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 DAY IN YEAR 5</a:t>
            </a: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pic>
        <p:nvPicPr>
          <p:cNvPr id="7" name="Picture 6">
            <a:extLst>
              <a:ext uri="{FF2B5EF4-FFF2-40B4-BE49-F238E27FC236}">
                <a16:creationId xmlns:a16="http://schemas.microsoft.com/office/drawing/2014/main" id="{DFB35919-2D8F-4DB7-91BC-581FB9B63A64}"/>
              </a:ext>
            </a:extLst>
          </p:cNvPr>
          <p:cNvPicPr>
            <a:picLocks noChangeAspect="1"/>
          </p:cNvPicPr>
          <p:nvPr/>
        </p:nvPicPr>
        <p:blipFill rotWithShape="1">
          <a:blip r:embed="rId6"/>
          <a:srcRect l="28555" t="26667" r="9725" b="13150"/>
          <a:stretch/>
        </p:blipFill>
        <p:spPr>
          <a:xfrm>
            <a:off x="2197914" y="1105017"/>
            <a:ext cx="7810151" cy="4283796"/>
          </a:xfrm>
          <a:prstGeom prst="rect">
            <a:avLst/>
          </a:prstGeom>
        </p:spPr>
      </p:pic>
      <p:sp>
        <p:nvSpPr>
          <p:cNvPr id="2" name="Footer Placeholder 1">
            <a:extLst>
              <a:ext uri="{FF2B5EF4-FFF2-40B4-BE49-F238E27FC236}">
                <a16:creationId xmlns:a16="http://schemas.microsoft.com/office/drawing/2014/main" id="{CA7BEC3F-D83C-4D48-B885-163FFDAC2A1A}"/>
              </a:ext>
            </a:extLst>
          </p:cNvPr>
          <p:cNvSpPr>
            <a:spLocks noGrp="1"/>
          </p:cNvSpPr>
          <p:nvPr>
            <p:ph type="ftr" sz="quarter" idx="11"/>
          </p:nvPr>
        </p:nvSpPr>
        <p:spPr>
          <a:xfrm>
            <a:off x="220717" y="6244630"/>
            <a:ext cx="11971283" cy="476845"/>
          </a:xfrm>
        </p:spPr>
        <p:txBody>
          <a:bodyPr/>
          <a:lstStyle/>
          <a:p>
            <a:r>
              <a:rPr lang="en-GB" sz="2400" dirty="0">
                <a:solidFill>
                  <a:schemeClr val="tx1"/>
                </a:solidFill>
              </a:rPr>
              <a:t>The children are grouped for maths.  The groups are flexible and change throughout the year.</a:t>
            </a:r>
          </a:p>
        </p:txBody>
      </p:sp>
    </p:spTree>
    <p:extLst>
      <p:ext uri="{BB962C8B-B14F-4D97-AF65-F5344CB8AC3E}">
        <p14:creationId xmlns:p14="http://schemas.microsoft.com/office/powerpoint/2010/main" val="102785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081391" y="0"/>
            <a:ext cx="6029215"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BEHAVIOUR AT NEWBRIDGE</a:t>
            </a:r>
          </a:p>
        </p:txBody>
      </p:sp>
      <p:pic>
        <p:nvPicPr>
          <p:cNvPr id="7" name="Picture 6">
            <a:extLst>
              <a:ext uri="{FF2B5EF4-FFF2-40B4-BE49-F238E27FC236}">
                <a16:creationId xmlns:a16="http://schemas.microsoft.com/office/drawing/2014/main" id="{C1D058E3-C0EF-4930-8F17-C9581A44FB7B}"/>
              </a:ext>
            </a:extLst>
          </p:cNvPr>
          <p:cNvPicPr>
            <a:picLocks noChangeAspect="1"/>
          </p:cNvPicPr>
          <p:nvPr/>
        </p:nvPicPr>
        <p:blipFill>
          <a:blip r:embed="rId3"/>
          <a:stretch>
            <a:fillRect/>
          </a:stretch>
        </p:blipFill>
        <p:spPr>
          <a:xfrm>
            <a:off x="109682" y="1037951"/>
            <a:ext cx="4917993" cy="3423736"/>
          </a:xfrm>
          <a:prstGeom prst="rect">
            <a:avLst/>
          </a:prstGeom>
        </p:spPr>
      </p:pic>
      <p:pic>
        <p:nvPicPr>
          <p:cNvPr id="3" name="Picture 2">
            <a:extLst>
              <a:ext uri="{FF2B5EF4-FFF2-40B4-BE49-F238E27FC236}">
                <a16:creationId xmlns:a16="http://schemas.microsoft.com/office/drawing/2014/main" id="{4773C6C5-5E50-4135-969A-3CE5443AD1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6" b="96102" l="2773" r="96794">
                        <a14:foregroundMark x1="2773" y1="92804" x2="18544" y2="55772"/>
                        <a14:foregroundMark x1="18544" y1="55772" x2="18718" y2="24738"/>
                        <a14:foregroundMark x1="16291" y1="17241" x2="16291" y2="17241"/>
                        <a14:foregroundMark x1="11265" y1="12144" x2="22357" y2="17091"/>
                        <a14:foregroundMark x1="22357" y1="17091" x2="28336" y2="29235"/>
                        <a14:foregroundMark x1="28336" y1="29235" x2="29983" y2="30435"/>
                        <a14:foregroundMark x1="66914" y1="81456" x2="85269" y2="83508"/>
                        <a14:foregroundMark x1="37176" y1="78134" x2="63958" y2="81127"/>
                        <a14:foregroundMark x1="18198" y1="76012" x2="34228" y2="77804"/>
                        <a14:foregroundMark x1="66756" y1="90630" x2="81629" y2="90705"/>
                        <a14:foregroundMark x1="21837" y1="90405" x2="63797" y2="90616"/>
                        <a14:foregroundMark x1="2426" y1="96402" x2="14731" y2="96252"/>
                        <a14:foregroundMark x1="14731" y1="96252" x2="63432" y2="97151"/>
                        <a14:foregroundMark x1="63432" y1="97151" x2="95321" y2="96102"/>
                        <a14:foregroundMark x1="95321" y1="96102" x2="96880" y2="96102"/>
                        <a14:foregroundMark x1="84402" y1="90705" x2="85095" y2="25337"/>
                        <a14:foregroundMark x1="80763" y1="69415" x2="90121" y2="69415"/>
                        <a14:foregroundMark x1="79549" y1="67616" x2="80416" y2="64618"/>
                        <a14:foregroundMark x1="44541" y1="63418" x2="55286" y2="63118"/>
                        <a14:foregroundMark x1="55286" y1="63118" x2="55633" y2="63118"/>
                        <a14:foregroundMark x1="19237" y1="64018" x2="23050" y2="65517"/>
                        <a14:foregroundMark x1="47487" y1="7646" x2="51473" y2="7046"/>
                        <a14:foregroundMark x1="42114" y1="67616" x2="57192" y2="68516"/>
                        <a14:foregroundMark x1="74350" y1="66717" x2="77123" y2="80660"/>
                        <a14:foregroundMark x1="77123" y1="80660" x2="77123" y2="80810"/>
                        <a14:foregroundMark x1="17331" y1="79010" x2="8492" y2="86207"/>
                        <a14:foregroundMark x1="23224" y1="63418" x2="29809" y2="73913"/>
                        <a14:foregroundMark x1="29809" y1="73913" x2="29809" y2="73913"/>
                        <a14:backgroundMark x1="35875" y1="80210" x2="35875" y2="80210"/>
                        <a14:backgroundMark x1="64991" y1="89205" x2="65685" y2="78411"/>
                        <a14:backgroundMark x1="65511" y1="80510" x2="65338" y2="82309"/>
                        <a14:backgroundMark x1="65165" y1="91304" x2="65165" y2="91304"/>
                        <a14:backgroundMark x1="36049" y1="79910" x2="36395" y2="76012"/>
                        <a14:backgroundMark x1="35702" y1="75712" x2="35702" y2="79310"/>
                        <a14:backgroundMark x1="65165" y1="88306" x2="65338" y2="91904"/>
                      </a14:backgroundRemoval>
                    </a14:imgEffect>
                  </a14:imgLayer>
                </a14:imgProps>
              </a:ext>
            </a:extLst>
          </a:blip>
          <a:stretch>
            <a:fillRect/>
          </a:stretch>
        </p:blipFill>
        <p:spPr>
          <a:xfrm>
            <a:off x="4866508" y="2623942"/>
            <a:ext cx="7325492" cy="4234058"/>
          </a:xfrm>
          <a:prstGeom prst="rect">
            <a:avLst/>
          </a:prstGeom>
        </p:spPr>
      </p:pic>
      <p:sp>
        <p:nvSpPr>
          <p:cNvPr id="6" name="TextBox 5">
            <a:extLst>
              <a:ext uri="{FF2B5EF4-FFF2-40B4-BE49-F238E27FC236}">
                <a16:creationId xmlns:a16="http://schemas.microsoft.com/office/drawing/2014/main" id="{BD5A67D9-672D-4736-8FFF-5A745F9143B4}"/>
              </a:ext>
            </a:extLst>
          </p:cNvPr>
          <p:cNvSpPr txBox="1"/>
          <p:nvPr/>
        </p:nvSpPr>
        <p:spPr>
          <a:xfrm>
            <a:off x="5291471" y="1918823"/>
            <a:ext cx="1718740" cy="830997"/>
          </a:xfrm>
          <a:prstGeom prst="rect">
            <a:avLst/>
          </a:prstGeom>
          <a:noFill/>
        </p:spPr>
        <p:txBody>
          <a:bodyPr wrap="none" rtlCol="0">
            <a:spAutoFit/>
          </a:bodyPr>
          <a:lstStyle/>
          <a:p>
            <a:pPr algn="ctr"/>
            <a:r>
              <a:rPr lang="en-GB" sz="2400" b="1" dirty="0">
                <a:latin typeface="Twinkl" panose="02000000000000000000" pitchFamily="2" charset="0"/>
              </a:rPr>
              <a:t>Respectful</a:t>
            </a:r>
            <a:r>
              <a:rPr lang="en-GB" sz="2400" dirty="0">
                <a:latin typeface="Twinkl" panose="02000000000000000000" pitchFamily="2" charset="0"/>
              </a:rPr>
              <a:t> </a:t>
            </a:r>
          </a:p>
          <a:p>
            <a:pPr algn="ctr"/>
            <a:r>
              <a:rPr lang="en-GB" sz="2400" dirty="0">
                <a:latin typeface="Twinkl" panose="02000000000000000000" pitchFamily="2" charset="0"/>
              </a:rPr>
              <a:t>Robin</a:t>
            </a:r>
          </a:p>
        </p:txBody>
      </p:sp>
      <p:sp>
        <p:nvSpPr>
          <p:cNvPr id="8" name="TextBox 7">
            <a:extLst>
              <a:ext uri="{FF2B5EF4-FFF2-40B4-BE49-F238E27FC236}">
                <a16:creationId xmlns:a16="http://schemas.microsoft.com/office/drawing/2014/main" id="{52375F4D-83DC-46B2-83AB-0F7ABDAE4A0B}"/>
              </a:ext>
            </a:extLst>
          </p:cNvPr>
          <p:cNvSpPr txBox="1"/>
          <p:nvPr/>
        </p:nvSpPr>
        <p:spPr>
          <a:xfrm>
            <a:off x="7571299" y="1918822"/>
            <a:ext cx="1915909" cy="830997"/>
          </a:xfrm>
          <a:prstGeom prst="rect">
            <a:avLst/>
          </a:prstGeom>
          <a:noFill/>
        </p:spPr>
        <p:txBody>
          <a:bodyPr wrap="none" rtlCol="0">
            <a:spAutoFit/>
          </a:bodyPr>
          <a:lstStyle/>
          <a:p>
            <a:pPr algn="ctr"/>
            <a:r>
              <a:rPr lang="en-GB" sz="2400" b="1" dirty="0">
                <a:latin typeface="Twinkl" panose="02000000000000000000" pitchFamily="2" charset="0"/>
              </a:rPr>
              <a:t>Responsible</a:t>
            </a:r>
            <a:r>
              <a:rPr lang="en-GB" sz="2400" dirty="0">
                <a:latin typeface="Twinkl" panose="02000000000000000000" pitchFamily="2" charset="0"/>
              </a:rPr>
              <a:t> </a:t>
            </a:r>
          </a:p>
          <a:p>
            <a:pPr algn="ctr"/>
            <a:r>
              <a:rPr lang="en-GB" sz="2400" dirty="0">
                <a:latin typeface="Twinkl" panose="02000000000000000000" pitchFamily="2" charset="0"/>
              </a:rPr>
              <a:t>Ravi</a:t>
            </a:r>
          </a:p>
        </p:txBody>
      </p:sp>
      <p:sp>
        <p:nvSpPr>
          <p:cNvPr id="9" name="TextBox 8">
            <a:extLst>
              <a:ext uri="{FF2B5EF4-FFF2-40B4-BE49-F238E27FC236}">
                <a16:creationId xmlns:a16="http://schemas.microsoft.com/office/drawing/2014/main" id="{C305301A-F153-46D9-ABBA-4A633FAEA8D0}"/>
              </a:ext>
            </a:extLst>
          </p:cNvPr>
          <p:cNvSpPr txBox="1"/>
          <p:nvPr/>
        </p:nvSpPr>
        <p:spPr>
          <a:xfrm>
            <a:off x="10573958" y="1918822"/>
            <a:ext cx="886781" cy="830997"/>
          </a:xfrm>
          <a:prstGeom prst="rect">
            <a:avLst/>
          </a:prstGeom>
          <a:noFill/>
        </p:spPr>
        <p:txBody>
          <a:bodyPr wrap="none" rtlCol="0">
            <a:spAutoFit/>
          </a:bodyPr>
          <a:lstStyle/>
          <a:p>
            <a:pPr algn="ctr"/>
            <a:r>
              <a:rPr lang="en-GB" sz="2400" b="1" dirty="0">
                <a:latin typeface="Twinkl" panose="02000000000000000000" pitchFamily="2" charset="0"/>
              </a:rPr>
              <a:t>Safe</a:t>
            </a:r>
            <a:r>
              <a:rPr lang="en-GB" sz="2400" dirty="0">
                <a:latin typeface="Twinkl" panose="02000000000000000000" pitchFamily="2" charset="0"/>
              </a:rPr>
              <a:t> </a:t>
            </a:r>
          </a:p>
          <a:p>
            <a:pPr algn="ctr"/>
            <a:r>
              <a:rPr lang="en-GB" sz="2400" dirty="0">
                <a:latin typeface="Twinkl" panose="02000000000000000000" pitchFamily="2" charset="0"/>
              </a:rPr>
              <a:t>Sam</a:t>
            </a:r>
          </a:p>
        </p:txBody>
      </p:sp>
    </p:spTree>
    <p:extLst>
      <p:ext uri="{BB962C8B-B14F-4D97-AF65-F5344CB8AC3E}">
        <p14:creationId xmlns:p14="http://schemas.microsoft.com/office/powerpoint/2010/main" val="12789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13113" y="139700"/>
            <a:ext cx="376577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HOME LEARNING</a:t>
            </a:r>
          </a:p>
        </p:txBody>
      </p:sp>
      <p:sp>
        <p:nvSpPr>
          <p:cNvPr id="7" name="Freeform 2">
            <a:extLst>
              <a:ext uri="{FF2B5EF4-FFF2-40B4-BE49-F238E27FC236}">
                <a16:creationId xmlns:a16="http://schemas.microsoft.com/office/drawing/2014/main" id="{822AAF82-C672-4537-A733-2EFEBADD795D}"/>
              </a:ext>
            </a:extLst>
          </p:cNvPr>
          <p:cNvSpPr/>
          <p:nvPr/>
        </p:nvSpPr>
        <p:spPr>
          <a:xfrm>
            <a:off x="8082435" y="3358565"/>
            <a:ext cx="4109565" cy="3499435"/>
          </a:xfrm>
          <a:custGeom>
            <a:avLst/>
            <a:gdLst/>
            <a:ahLst/>
            <a:cxnLst/>
            <a:rect l="l" t="t" r="r" b="b"/>
            <a:pathLst>
              <a:path w="6443332" h="5533212">
                <a:moveTo>
                  <a:pt x="0" y="0"/>
                </a:moveTo>
                <a:lnTo>
                  <a:pt x="6443332" y="0"/>
                </a:lnTo>
                <a:lnTo>
                  <a:pt x="6443332" y="5533212"/>
                </a:lnTo>
                <a:lnTo>
                  <a:pt x="0" y="5533212"/>
                </a:lnTo>
                <a:lnTo>
                  <a:pt x="0" y="0"/>
                </a:lnTo>
                <a:close/>
              </a:path>
            </a:pathLst>
          </a:custGeom>
          <a:blipFill>
            <a:blip r:embed="rId3"/>
            <a:stretch>
              <a:fillRect/>
            </a:stretch>
          </a:blipFill>
        </p:spPr>
      </p:sp>
      <p:sp>
        <p:nvSpPr>
          <p:cNvPr id="8" name="TextBox 7">
            <a:extLst>
              <a:ext uri="{FF2B5EF4-FFF2-40B4-BE49-F238E27FC236}">
                <a16:creationId xmlns:a16="http://schemas.microsoft.com/office/drawing/2014/main" id="{1327ACFD-C3C3-475C-99B2-A38D003E6899}"/>
              </a:ext>
            </a:extLst>
          </p:cNvPr>
          <p:cNvSpPr txBox="1"/>
          <p:nvPr/>
        </p:nvSpPr>
        <p:spPr>
          <a:xfrm>
            <a:off x="366907" y="1137964"/>
            <a:ext cx="936432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winkl" panose="02000000000000000000"/>
              </a:rPr>
              <a:t>Weekly homework is set on a </a:t>
            </a:r>
            <a:r>
              <a:rPr lang="en-US" sz="2400" b="1" dirty="0">
                <a:latin typeface="Twinkl" panose="02000000000000000000"/>
              </a:rPr>
              <a:t>Monday </a:t>
            </a:r>
            <a:r>
              <a:rPr lang="en-US" sz="2400" dirty="0">
                <a:latin typeface="Twinkl" panose="02000000000000000000"/>
              </a:rPr>
              <a:t>and alternates between </a:t>
            </a:r>
            <a:r>
              <a:rPr lang="en-US" sz="2400" dirty="0" err="1">
                <a:latin typeface="Twinkl" panose="02000000000000000000"/>
              </a:rPr>
              <a:t>maths</a:t>
            </a:r>
            <a:r>
              <a:rPr lang="en-US" sz="2400" dirty="0">
                <a:latin typeface="Twinkl" panose="02000000000000000000"/>
              </a:rPr>
              <a:t> and English/reading comprehension.</a:t>
            </a:r>
          </a:p>
          <a:p>
            <a:pPr marL="285750" indent="-285750">
              <a:buFont typeface="Arial" panose="020B0604020202020204" pitchFamily="34" charset="0"/>
              <a:buChar char="•"/>
            </a:pPr>
            <a:r>
              <a:rPr lang="en-US" sz="2400" dirty="0" err="1">
                <a:latin typeface="Twinkl" panose="02000000000000000000"/>
              </a:rPr>
              <a:t>Maths</a:t>
            </a:r>
            <a:r>
              <a:rPr lang="en-US" sz="2400" dirty="0">
                <a:latin typeface="Twinkl" panose="02000000000000000000"/>
              </a:rPr>
              <a:t> </a:t>
            </a:r>
          </a:p>
          <a:p>
            <a:pPr marL="742950" lvl="1" indent="-285750">
              <a:buFont typeface="Arial" panose="020B0604020202020204" pitchFamily="34" charset="0"/>
              <a:buChar char="•"/>
            </a:pPr>
            <a:r>
              <a:rPr lang="en-US" b="1" dirty="0">
                <a:latin typeface="Twinkl" panose="02000000000000000000"/>
              </a:rPr>
              <a:t>Set every two weeks</a:t>
            </a:r>
          </a:p>
          <a:p>
            <a:pPr marL="742950" lvl="1" indent="-285750">
              <a:buFont typeface="Arial" panose="020B0604020202020204" pitchFamily="34" charset="0"/>
              <a:buChar char="•"/>
            </a:pPr>
            <a:r>
              <a:rPr lang="en-US" dirty="0">
                <a:latin typeface="Twinkl" panose="02000000000000000000"/>
              </a:rPr>
              <a:t>Accessible via </a:t>
            </a:r>
            <a:r>
              <a:rPr lang="en-US" dirty="0" err="1">
                <a:latin typeface="Twinkl" panose="02000000000000000000"/>
              </a:rPr>
              <a:t>Mathswatch</a:t>
            </a:r>
            <a:r>
              <a:rPr lang="en-US" dirty="0">
                <a:latin typeface="Twinkl" panose="02000000000000000000"/>
              </a:rPr>
              <a:t> (</a:t>
            </a:r>
            <a:r>
              <a:rPr lang="en-US" dirty="0">
                <a:latin typeface="Twinkl" panose="02000000000000000000"/>
                <a:hlinkClick r:id="rId4"/>
              </a:rPr>
              <a:t>https://vle.mathswatch.co.uk/vle/</a:t>
            </a:r>
            <a:r>
              <a:rPr lang="en-US" dirty="0">
                <a:latin typeface="Twinkl" panose="02000000000000000000"/>
              </a:rPr>
              <a:t>)</a:t>
            </a:r>
          </a:p>
          <a:p>
            <a:pPr marL="742950" lvl="1" indent="-285750">
              <a:buFont typeface="Arial" panose="020B0604020202020204" pitchFamily="34" charset="0"/>
              <a:buChar char="•"/>
            </a:pPr>
            <a:r>
              <a:rPr lang="en-US" dirty="0">
                <a:latin typeface="Twinkl" panose="02000000000000000000"/>
              </a:rPr>
              <a:t>Paper copies can also be provided if needed</a:t>
            </a:r>
          </a:p>
          <a:p>
            <a:pPr marL="742950" lvl="1" indent="-285750">
              <a:buFont typeface="Arial" panose="020B0604020202020204" pitchFamily="34" charset="0"/>
              <a:buChar char="•"/>
            </a:pPr>
            <a:r>
              <a:rPr lang="en-US" dirty="0">
                <a:latin typeface="Twinkl" panose="02000000000000000000"/>
              </a:rPr>
              <a:t>Please contact the class teacher via the office if you are unable to access the website</a:t>
            </a:r>
          </a:p>
          <a:p>
            <a:pPr marL="285750" indent="-285750">
              <a:buFont typeface="Arial" panose="020B0604020202020204" pitchFamily="34" charset="0"/>
              <a:buChar char="•"/>
            </a:pPr>
            <a:r>
              <a:rPr lang="en-US" sz="2400" dirty="0">
                <a:latin typeface="Twinkl" panose="02000000000000000000"/>
              </a:rPr>
              <a:t>Each piece of homework is due in the following Monday</a:t>
            </a:r>
          </a:p>
          <a:p>
            <a:pPr marL="285750" indent="-285750">
              <a:buFont typeface="Arial" panose="020B0604020202020204" pitchFamily="34" charset="0"/>
              <a:buChar char="•"/>
            </a:pPr>
            <a:r>
              <a:rPr lang="en-US" sz="2400" dirty="0">
                <a:latin typeface="Twinkl" panose="02000000000000000000"/>
              </a:rPr>
              <a:t>It is marked in class</a:t>
            </a:r>
          </a:p>
          <a:p>
            <a:pPr marL="285750" indent="-285750">
              <a:buFont typeface="Arial" panose="020B0604020202020204" pitchFamily="34" charset="0"/>
              <a:buChar char="•"/>
            </a:pPr>
            <a:r>
              <a:rPr lang="en-US" sz="2400" dirty="0">
                <a:latin typeface="Twinkl" panose="02000000000000000000"/>
              </a:rPr>
              <a:t>Weekly spelling test</a:t>
            </a:r>
          </a:p>
          <a:p>
            <a:pPr marL="285750" indent="-285750">
              <a:buFont typeface="Arial" panose="020B0604020202020204" pitchFamily="34" charset="0"/>
              <a:buChar char="•"/>
            </a:pPr>
            <a:r>
              <a:rPr lang="en-US" sz="2400" dirty="0">
                <a:latin typeface="Twinkl" panose="02000000000000000000"/>
              </a:rPr>
              <a:t>Independent reading at least three-four times per week – reading</a:t>
            </a:r>
          </a:p>
          <a:p>
            <a:r>
              <a:rPr lang="en-US" sz="2400" dirty="0">
                <a:latin typeface="Twinkl" panose="02000000000000000000"/>
              </a:rPr>
              <a:t>records are checked every Friday</a:t>
            </a:r>
          </a:p>
          <a:p>
            <a:pPr marL="285750" indent="-285750">
              <a:buFont typeface="Arial" panose="020B0604020202020204" pitchFamily="34" charset="0"/>
              <a:buChar char="•"/>
            </a:pPr>
            <a:r>
              <a:rPr lang="en-US" sz="2400" dirty="0">
                <a:latin typeface="Twinkl" panose="02000000000000000000"/>
              </a:rPr>
              <a:t>Times Table Rockstars</a:t>
            </a:r>
          </a:p>
          <a:p>
            <a:pPr marL="285750" indent="-285750">
              <a:buFont typeface="Arial" panose="020B0604020202020204" pitchFamily="34" charset="0"/>
              <a:buChar char="•"/>
            </a:pPr>
            <a:endParaRPr lang="en-US" sz="2400" dirty="0">
              <a:latin typeface="Bahnschrift" panose="020B0502040204020203" pitchFamily="34" charset="0"/>
            </a:endParaRPr>
          </a:p>
        </p:txBody>
      </p:sp>
    </p:spTree>
    <p:extLst>
      <p:ext uri="{BB962C8B-B14F-4D97-AF65-F5344CB8AC3E}">
        <p14:creationId xmlns:p14="http://schemas.microsoft.com/office/powerpoint/2010/main" val="281620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81904" y="127000"/>
            <a:ext cx="462819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DAYS TO REMEMBER</a:t>
            </a:r>
          </a:p>
        </p:txBody>
      </p:sp>
      <p:sp>
        <p:nvSpPr>
          <p:cNvPr id="3" name="TextBox 2">
            <a:extLst>
              <a:ext uri="{FF2B5EF4-FFF2-40B4-BE49-F238E27FC236}">
                <a16:creationId xmlns:a16="http://schemas.microsoft.com/office/drawing/2014/main" id="{DACB34B7-8043-4F5F-ADA1-21BA1183D87E}"/>
              </a:ext>
            </a:extLst>
          </p:cNvPr>
          <p:cNvSpPr txBox="1"/>
          <p:nvPr/>
        </p:nvSpPr>
        <p:spPr>
          <a:xfrm>
            <a:off x="673099" y="1228130"/>
            <a:ext cx="10845800" cy="830997"/>
          </a:xfrm>
          <a:prstGeom prst="rect">
            <a:avLst/>
          </a:prstGeom>
          <a:solidFill>
            <a:schemeClr val="accent2">
              <a:lumMod val="40000"/>
              <a:lumOff val="60000"/>
            </a:schemeClr>
          </a:solidFill>
          <a:ln>
            <a:noFill/>
          </a:ln>
        </p:spPr>
        <p:txBody>
          <a:bodyPr wrap="square" rtlCol="0">
            <a:spAutoFit/>
          </a:bodyPr>
          <a:lstStyle/>
          <a:p>
            <a:r>
              <a:rPr lang="en-GB" sz="2400" b="1" dirty="0">
                <a:latin typeface="Twinkl" panose="02000000000000000000" pitchFamily="2" charset="0"/>
              </a:rPr>
              <a:t>Spellings </a:t>
            </a:r>
            <a:r>
              <a:rPr lang="en-GB" sz="2400" dirty="0">
                <a:latin typeface="Twinkl" panose="02000000000000000000" pitchFamily="2" charset="0"/>
              </a:rPr>
              <a:t>will be provided on the school website at the start of each term. </a:t>
            </a:r>
          </a:p>
          <a:p>
            <a:r>
              <a:rPr lang="en-GB" sz="2400" dirty="0">
                <a:latin typeface="Twinkl" panose="02000000000000000000" pitchFamily="2" charset="0"/>
              </a:rPr>
              <a:t>The children will practise a different set each week and then be tested on </a:t>
            </a:r>
            <a:r>
              <a:rPr lang="en-GB" sz="2400" b="1" dirty="0">
                <a:latin typeface="Twinkl" panose="02000000000000000000" pitchFamily="2" charset="0"/>
              </a:rPr>
              <a:t>Fridays</a:t>
            </a:r>
            <a:r>
              <a:rPr lang="en-GB" sz="2400" dirty="0">
                <a:latin typeface="Twinkl" panose="02000000000000000000" pitchFamily="2" charset="0"/>
              </a:rPr>
              <a:t>.</a:t>
            </a:r>
          </a:p>
        </p:txBody>
      </p:sp>
      <p:sp>
        <p:nvSpPr>
          <p:cNvPr id="7" name="TextBox 6">
            <a:extLst>
              <a:ext uri="{FF2B5EF4-FFF2-40B4-BE49-F238E27FC236}">
                <a16:creationId xmlns:a16="http://schemas.microsoft.com/office/drawing/2014/main" id="{D5F39C8A-6174-4D7C-81DF-08C3BACCBF1A}"/>
              </a:ext>
            </a:extLst>
          </p:cNvPr>
          <p:cNvSpPr txBox="1"/>
          <p:nvPr/>
        </p:nvSpPr>
        <p:spPr>
          <a:xfrm>
            <a:off x="673099" y="2236927"/>
            <a:ext cx="10845800" cy="1200329"/>
          </a:xfrm>
          <a:prstGeom prst="rect">
            <a:avLst/>
          </a:prstGeom>
          <a:solidFill>
            <a:srgbClr val="FFFFCC"/>
          </a:solidFill>
          <a:ln>
            <a:noFill/>
          </a:ln>
        </p:spPr>
        <p:txBody>
          <a:bodyPr wrap="square" rtlCol="0">
            <a:spAutoFit/>
          </a:bodyPr>
          <a:lstStyle/>
          <a:p>
            <a:r>
              <a:rPr lang="en-GB" sz="2400" b="1" dirty="0">
                <a:latin typeface="Twinkl" panose="02000000000000000000" pitchFamily="2" charset="0"/>
              </a:rPr>
              <a:t>P.E.</a:t>
            </a:r>
            <a:r>
              <a:rPr lang="en-GB" sz="2400" dirty="0">
                <a:latin typeface="Twinkl" panose="02000000000000000000" pitchFamily="2" charset="0"/>
              </a:rPr>
              <a:t> will be on </a:t>
            </a:r>
            <a:r>
              <a:rPr lang="en-GB" sz="2400" b="1" dirty="0">
                <a:latin typeface="Twinkl" panose="02000000000000000000" pitchFamily="2" charset="0"/>
              </a:rPr>
              <a:t>Wednesday </a:t>
            </a:r>
            <a:r>
              <a:rPr lang="en-GB" sz="2400" dirty="0">
                <a:latin typeface="Twinkl" panose="02000000000000000000" pitchFamily="2" charset="0"/>
              </a:rPr>
              <a:t>and </a:t>
            </a:r>
            <a:r>
              <a:rPr lang="en-GB" sz="2400" b="1" dirty="0">
                <a:latin typeface="Twinkl" panose="02000000000000000000" pitchFamily="2" charset="0"/>
              </a:rPr>
              <a:t>Thursday </a:t>
            </a:r>
            <a:r>
              <a:rPr lang="en-GB" sz="2400" dirty="0">
                <a:latin typeface="Twinkl" panose="02000000000000000000" pitchFamily="2" charset="0"/>
              </a:rPr>
              <a:t>afternoons. On these days, the children will come to school in their P.E. kit. </a:t>
            </a:r>
            <a:r>
              <a:rPr lang="en-GB" sz="2400" b="1" dirty="0">
                <a:latin typeface="Twinkl" panose="02000000000000000000" pitchFamily="2" charset="0"/>
              </a:rPr>
              <a:t>Swimming </a:t>
            </a:r>
            <a:r>
              <a:rPr lang="en-GB" sz="2400" dirty="0">
                <a:latin typeface="Twinkl" panose="02000000000000000000" pitchFamily="2" charset="0"/>
              </a:rPr>
              <a:t>will take place on the week beginning 22.09.2025 for 5HK and week beginning 29.09.2025 for 5F.</a:t>
            </a:r>
          </a:p>
        </p:txBody>
      </p:sp>
      <p:sp>
        <p:nvSpPr>
          <p:cNvPr id="8" name="TextBox 7">
            <a:extLst>
              <a:ext uri="{FF2B5EF4-FFF2-40B4-BE49-F238E27FC236}">
                <a16:creationId xmlns:a16="http://schemas.microsoft.com/office/drawing/2014/main" id="{F419919A-A4CC-4133-8826-58DE6F442AC3}"/>
              </a:ext>
            </a:extLst>
          </p:cNvPr>
          <p:cNvSpPr txBox="1"/>
          <p:nvPr/>
        </p:nvSpPr>
        <p:spPr>
          <a:xfrm>
            <a:off x="673099" y="3570406"/>
            <a:ext cx="10845800" cy="1200329"/>
          </a:xfrm>
          <a:prstGeom prst="rect">
            <a:avLst/>
          </a:prstGeom>
          <a:solidFill>
            <a:schemeClr val="accent6">
              <a:lumMod val="20000"/>
              <a:lumOff val="80000"/>
            </a:schemeClr>
          </a:solidFill>
          <a:ln>
            <a:noFill/>
          </a:ln>
        </p:spPr>
        <p:txBody>
          <a:bodyPr wrap="square" rtlCol="0">
            <a:spAutoFit/>
          </a:bodyPr>
          <a:lstStyle/>
          <a:p>
            <a:r>
              <a:rPr lang="en-GB" sz="2400" b="1" dirty="0">
                <a:latin typeface="Twinkl" panose="02000000000000000000" pitchFamily="2" charset="0"/>
              </a:rPr>
              <a:t>Reading Records </a:t>
            </a:r>
            <a:r>
              <a:rPr lang="en-GB" sz="2400" dirty="0">
                <a:latin typeface="Twinkl" panose="02000000000000000000" pitchFamily="2" charset="0"/>
              </a:rPr>
              <a:t>will be collected, then handed back to each child, on a </a:t>
            </a:r>
            <a:r>
              <a:rPr lang="en-GB" sz="2400" b="1" dirty="0">
                <a:latin typeface="Twinkl" panose="02000000000000000000" pitchFamily="2" charset="0"/>
              </a:rPr>
              <a:t>Friday</a:t>
            </a:r>
            <a:r>
              <a:rPr lang="en-GB" sz="2400" dirty="0">
                <a:latin typeface="Twinkl" panose="02000000000000000000" pitchFamily="2" charset="0"/>
              </a:rPr>
              <a:t>.</a:t>
            </a:r>
          </a:p>
          <a:p>
            <a:r>
              <a:rPr lang="en-GB" sz="2400" dirty="0">
                <a:latin typeface="Twinkl" panose="02000000000000000000" pitchFamily="2" charset="0"/>
              </a:rPr>
              <a:t>The class teacher will go through each Reading Record book and give out a house point for every child who shows they have read at least 3 times in a week.</a:t>
            </a:r>
          </a:p>
        </p:txBody>
      </p:sp>
    </p:spTree>
    <p:extLst>
      <p:ext uri="{BB962C8B-B14F-4D97-AF65-F5344CB8AC3E}">
        <p14:creationId xmlns:p14="http://schemas.microsoft.com/office/powerpoint/2010/main" val="270884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56A2C">
            <a:alpha val="54000"/>
          </a:srgbClr>
        </a:solidFill>
        <a:effectLst/>
      </p:bgPr>
    </p:bg>
    <p:spTree>
      <p:nvGrpSpPr>
        <p:cNvPr id="1" name=""/>
        <p:cNvGrpSpPr/>
        <p:nvPr/>
      </p:nvGrpSpPr>
      <p:grpSpPr>
        <a:xfrm>
          <a:off x="0" y="0"/>
          <a:ext cx="0" cy="0"/>
          <a:chOff x="0" y="0"/>
          <a:chExt cx="0" cy="0"/>
        </a:xfrm>
      </p:grpSpPr>
      <p:grpSp>
        <p:nvGrpSpPr>
          <p:cNvPr id="35" name="Group 2">
            <a:extLst>
              <a:ext uri="{FF2B5EF4-FFF2-40B4-BE49-F238E27FC236}">
                <a16:creationId xmlns:a16="http://schemas.microsoft.com/office/drawing/2014/main" id="{DA060517-25A7-46F2-B36B-426FD07A144C}"/>
              </a:ext>
            </a:extLst>
          </p:cNvPr>
          <p:cNvGrpSpPr/>
          <p:nvPr/>
        </p:nvGrpSpPr>
        <p:grpSpPr>
          <a:xfrm>
            <a:off x="2406599" y="1484348"/>
            <a:ext cx="3690712" cy="4935820"/>
            <a:chOff x="-116950" y="-38100"/>
            <a:chExt cx="1288630" cy="2261899"/>
          </a:xfrm>
        </p:grpSpPr>
        <p:sp>
          <p:nvSpPr>
            <p:cNvPr id="36" name="Freeform 3">
              <a:extLst>
                <a:ext uri="{FF2B5EF4-FFF2-40B4-BE49-F238E27FC236}">
                  <a16:creationId xmlns:a16="http://schemas.microsoft.com/office/drawing/2014/main" id="{4280D92A-5EDB-4F4A-B539-CF281B850745}"/>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37" name="TextBox 4">
              <a:extLst>
                <a:ext uri="{FF2B5EF4-FFF2-40B4-BE49-F238E27FC236}">
                  <a16:creationId xmlns:a16="http://schemas.microsoft.com/office/drawing/2014/main" id="{0B9F5E1F-8A15-494A-B351-D7A4EA99D94C}"/>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5">
            <a:extLst>
              <a:ext uri="{FF2B5EF4-FFF2-40B4-BE49-F238E27FC236}">
                <a16:creationId xmlns:a16="http://schemas.microsoft.com/office/drawing/2014/main" id="{8AA67996-7410-4769-A719-136489454239}"/>
              </a:ext>
            </a:extLst>
          </p:cNvPr>
          <p:cNvSpPr/>
          <p:nvPr/>
        </p:nvSpPr>
        <p:spPr>
          <a:xfrm rot="-1841840">
            <a:off x="1983116"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39" name="Freeform 6">
            <a:extLst>
              <a:ext uri="{FF2B5EF4-FFF2-40B4-BE49-F238E27FC236}">
                <a16:creationId xmlns:a16="http://schemas.microsoft.com/office/drawing/2014/main" id="{B42E96C1-302D-43F2-ABC1-41BAF44D60B8}"/>
              </a:ext>
            </a:extLst>
          </p:cNvPr>
          <p:cNvSpPr/>
          <p:nvPr/>
        </p:nvSpPr>
        <p:spPr>
          <a:xfrm rot="1402288">
            <a:off x="4737403" y="2320874"/>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grpSp>
        <p:nvGrpSpPr>
          <p:cNvPr id="40" name="Group 2">
            <a:extLst>
              <a:ext uri="{FF2B5EF4-FFF2-40B4-BE49-F238E27FC236}">
                <a16:creationId xmlns:a16="http://schemas.microsoft.com/office/drawing/2014/main" id="{9314AFA9-06F9-4940-8274-FF67639CC2DE}"/>
              </a:ext>
            </a:extLst>
          </p:cNvPr>
          <p:cNvGrpSpPr/>
          <p:nvPr/>
        </p:nvGrpSpPr>
        <p:grpSpPr>
          <a:xfrm>
            <a:off x="6384147" y="1484348"/>
            <a:ext cx="3690712" cy="4935820"/>
            <a:chOff x="-116950" y="-38100"/>
            <a:chExt cx="1288630" cy="2261899"/>
          </a:xfrm>
        </p:grpSpPr>
        <p:sp>
          <p:nvSpPr>
            <p:cNvPr id="41" name="Freeform 3">
              <a:extLst>
                <a:ext uri="{FF2B5EF4-FFF2-40B4-BE49-F238E27FC236}">
                  <a16:creationId xmlns:a16="http://schemas.microsoft.com/office/drawing/2014/main" id="{2F1E773F-1F55-4453-B2C7-DC3CCFA7B2EC}"/>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42" name="TextBox 4">
              <a:extLst>
                <a:ext uri="{FF2B5EF4-FFF2-40B4-BE49-F238E27FC236}">
                  <a16:creationId xmlns:a16="http://schemas.microsoft.com/office/drawing/2014/main" id="{614B57DF-0DF1-45A3-91BE-8A171FC98D9E}"/>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5">
            <a:extLst>
              <a:ext uri="{FF2B5EF4-FFF2-40B4-BE49-F238E27FC236}">
                <a16:creationId xmlns:a16="http://schemas.microsoft.com/office/drawing/2014/main" id="{0CC84C3E-FBB2-40F3-8FD9-8AD45ADCE501}"/>
              </a:ext>
            </a:extLst>
          </p:cNvPr>
          <p:cNvSpPr/>
          <p:nvPr/>
        </p:nvSpPr>
        <p:spPr>
          <a:xfrm rot="-1841840">
            <a:off x="5995977"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4" name="Freeform 6">
            <a:extLst>
              <a:ext uri="{FF2B5EF4-FFF2-40B4-BE49-F238E27FC236}">
                <a16:creationId xmlns:a16="http://schemas.microsoft.com/office/drawing/2014/main" id="{990CFF21-48AE-4312-AF01-441F70309CF9}"/>
              </a:ext>
            </a:extLst>
          </p:cNvPr>
          <p:cNvSpPr/>
          <p:nvPr/>
        </p:nvSpPr>
        <p:spPr>
          <a:xfrm rot="1402288">
            <a:off x="8637733" y="2388377"/>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6" name="Freeform 18">
            <a:extLst>
              <a:ext uri="{FF2B5EF4-FFF2-40B4-BE49-F238E27FC236}">
                <a16:creationId xmlns:a16="http://schemas.microsoft.com/office/drawing/2014/main" id="{7435172D-E99E-4E89-B91B-EF733FDDA385}"/>
              </a:ext>
            </a:extLst>
          </p:cNvPr>
          <p:cNvSpPr/>
          <p:nvPr/>
        </p:nvSpPr>
        <p:spPr>
          <a:xfrm>
            <a:off x="2624418" y="4371284"/>
            <a:ext cx="2916449" cy="2048486"/>
          </a:xfrm>
          <a:custGeom>
            <a:avLst/>
            <a:gdLst/>
            <a:ahLst/>
            <a:cxnLst/>
            <a:rect l="l" t="t" r="r" b="b"/>
            <a:pathLst>
              <a:path w="3389932" h="2330578">
                <a:moveTo>
                  <a:pt x="0" y="0"/>
                </a:moveTo>
                <a:lnTo>
                  <a:pt x="3389932" y="0"/>
                </a:lnTo>
                <a:lnTo>
                  <a:pt x="3389932" y="2330578"/>
                </a:lnTo>
                <a:lnTo>
                  <a:pt x="0" y="2330578"/>
                </a:lnTo>
                <a:lnTo>
                  <a:pt x="0" y="0"/>
                </a:lnTo>
                <a:close/>
              </a:path>
            </a:pathLst>
          </a:custGeom>
          <a:blipFill>
            <a:blip r:embed="rId4">
              <a:alphaModFix amt="20000"/>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47" name="Freeform 19">
            <a:extLst>
              <a:ext uri="{FF2B5EF4-FFF2-40B4-BE49-F238E27FC236}">
                <a16:creationId xmlns:a16="http://schemas.microsoft.com/office/drawing/2014/main" id="{EBFB38FF-D57D-4C80-B6D1-5D0A160DD211}"/>
              </a:ext>
            </a:extLst>
          </p:cNvPr>
          <p:cNvSpPr/>
          <p:nvPr/>
        </p:nvSpPr>
        <p:spPr>
          <a:xfrm>
            <a:off x="6407840" y="4891163"/>
            <a:ext cx="3352088" cy="1548184"/>
          </a:xfrm>
          <a:custGeom>
            <a:avLst/>
            <a:gdLst/>
            <a:ahLst/>
            <a:cxnLst/>
            <a:rect l="l" t="t" r="r" b="b"/>
            <a:pathLst>
              <a:path w="3885503" h="1918467">
                <a:moveTo>
                  <a:pt x="0" y="0"/>
                </a:moveTo>
                <a:lnTo>
                  <a:pt x="3885503" y="0"/>
                </a:lnTo>
                <a:lnTo>
                  <a:pt x="3885503" y="1918467"/>
                </a:lnTo>
                <a:lnTo>
                  <a:pt x="0" y="1918467"/>
                </a:lnTo>
                <a:lnTo>
                  <a:pt x="0" y="0"/>
                </a:lnTo>
                <a:close/>
              </a:path>
            </a:pathLst>
          </a:custGeom>
          <a:blipFill>
            <a:blip r:embed="rId6">
              <a:alphaModFix amt="17000"/>
            </a:blip>
            <a:stretch>
              <a:fillRect/>
            </a:stretch>
          </a:blipFill>
        </p:spPr>
        <p:txBody>
          <a:bodyPr/>
          <a:lstStyle/>
          <a:p>
            <a:endParaRPr lang="en-GB" dirty="0"/>
          </a:p>
        </p:txBody>
      </p:sp>
      <p:sp>
        <p:nvSpPr>
          <p:cNvPr id="49" name="TextBox 48">
            <a:extLst>
              <a:ext uri="{FF2B5EF4-FFF2-40B4-BE49-F238E27FC236}">
                <a16:creationId xmlns:a16="http://schemas.microsoft.com/office/drawing/2014/main" id="{0DB0C37B-2108-40F9-A25F-DD7AE8AE1DAF}"/>
              </a:ext>
            </a:extLst>
          </p:cNvPr>
          <p:cNvSpPr txBox="1"/>
          <p:nvPr/>
        </p:nvSpPr>
        <p:spPr>
          <a:xfrm>
            <a:off x="2452324" y="3121849"/>
            <a:ext cx="6093724" cy="2831544"/>
          </a:xfrm>
          <a:prstGeom prst="rect">
            <a:avLst/>
          </a:prstGeom>
          <a:noFill/>
        </p:spPr>
        <p:txBody>
          <a:bodyPr wrap="square">
            <a:spAutoFit/>
          </a:bodyPr>
          <a:lstStyle/>
          <a:p>
            <a:r>
              <a:rPr lang="en-GB" b="1" i="1" dirty="0">
                <a:latin typeface="Twinkl" panose="02000000000000000000" pitchFamily="2" charset="0"/>
              </a:rPr>
              <a:t>The children will wear:</a:t>
            </a:r>
          </a:p>
          <a:p>
            <a:endParaRPr lang="en-GB" sz="1600" dirty="0">
              <a:latin typeface="Twinkl" panose="02000000000000000000" pitchFamily="2" charset="0"/>
            </a:endParaRPr>
          </a:p>
          <a:p>
            <a:r>
              <a:rPr lang="en-GB" sz="1600" dirty="0">
                <a:latin typeface="Twinkl" panose="02000000000000000000" pitchFamily="2" charset="0"/>
              </a:rPr>
              <a:t>House colour P.E. t shirt</a:t>
            </a:r>
          </a:p>
          <a:p>
            <a:endParaRPr lang="en-GB" sz="1600" dirty="0">
              <a:latin typeface="Twinkl" panose="02000000000000000000" pitchFamily="2" charset="0"/>
            </a:endParaRPr>
          </a:p>
          <a:p>
            <a:r>
              <a:rPr lang="en-GB" sz="1600" dirty="0">
                <a:latin typeface="Twinkl" panose="02000000000000000000" pitchFamily="2" charset="0"/>
              </a:rPr>
              <a:t>School sweatshirt/cardigan</a:t>
            </a:r>
          </a:p>
          <a:p>
            <a:endParaRPr lang="en-GB" sz="1600" dirty="0">
              <a:latin typeface="Twinkl" panose="02000000000000000000" pitchFamily="2" charset="0"/>
            </a:endParaRPr>
          </a:p>
          <a:p>
            <a:r>
              <a:rPr lang="en-GB" sz="1600" dirty="0">
                <a:latin typeface="Twinkl" panose="02000000000000000000" pitchFamily="2" charset="0"/>
              </a:rPr>
              <a:t>Black shorts/leggings</a:t>
            </a:r>
          </a:p>
          <a:p>
            <a:endParaRPr lang="en-GB" sz="1600" dirty="0">
              <a:latin typeface="Twinkl" panose="02000000000000000000" pitchFamily="2" charset="0"/>
            </a:endParaRPr>
          </a:p>
          <a:p>
            <a:r>
              <a:rPr lang="en-GB" sz="1600" dirty="0">
                <a:latin typeface="Twinkl" panose="02000000000000000000" pitchFamily="2" charset="0"/>
              </a:rPr>
              <a:t>Trainers/daps</a:t>
            </a:r>
          </a:p>
          <a:p>
            <a:endParaRPr lang="en-GB" sz="1600" dirty="0">
              <a:latin typeface="Twinkl" panose="02000000000000000000" pitchFamily="2" charset="0"/>
            </a:endParaRPr>
          </a:p>
          <a:p>
            <a:r>
              <a:rPr lang="en-GB" sz="1600" dirty="0">
                <a:latin typeface="Twinkl" panose="02000000000000000000" pitchFamily="2" charset="0"/>
              </a:rPr>
              <a:t>Don’t forget a coat!</a:t>
            </a:r>
          </a:p>
        </p:txBody>
      </p:sp>
      <p:sp>
        <p:nvSpPr>
          <p:cNvPr id="52" name="TextBox 51">
            <a:extLst>
              <a:ext uri="{FF2B5EF4-FFF2-40B4-BE49-F238E27FC236}">
                <a16:creationId xmlns:a16="http://schemas.microsoft.com/office/drawing/2014/main" id="{2AC15049-FC58-478B-B56C-A9A66F6A87DF}"/>
              </a:ext>
            </a:extLst>
          </p:cNvPr>
          <p:cNvSpPr txBox="1"/>
          <p:nvPr/>
        </p:nvSpPr>
        <p:spPr>
          <a:xfrm>
            <a:off x="6435940" y="3051823"/>
            <a:ext cx="3137652" cy="3108543"/>
          </a:xfrm>
          <a:prstGeom prst="rect">
            <a:avLst/>
          </a:prstGeom>
          <a:noFill/>
        </p:spPr>
        <p:txBody>
          <a:bodyPr wrap="square">
            <a:spAutoFit/>
          </a:bodyPr>
          <a:lstStyle/>
          <a:p>
            <a:r>
              <a:rPr lang="en-GB" b="1" i="1" dirty="0">
                <a:latin typeface="Twinkl" panose="02000000000000000000" pitchFamily="2" charset="0"/>
              </a:rPr>
              <a:t>The children will bring:</a:t>
            </a:r>
          </a:p>
          <a:p>
            <a:endParaRPr lang="en-GB" b="1" i="1" dirty="0">
              <a:latin typeface="Twinkl" panose="02000000000000000000" pitchFamily="2" charset="0"/>
            </a:endParaRPr>
          </a:p>
          <a:p>
            <a:r>
              <a:rPr lang="en-GB" sz="1600" dirty="0">
                <a:latin typeface="Twinkl" panose="02000000000000000000" pitchFamily="2" charset="0"/>
              </a:rPr>
              <a:t>A back pack (with their reading book and reading record)</a:t>
            </a:r>
          </a:p>
          <a:p>
            <a:endParaRPr lang="en-GB" sz="1600" dirty="0">
              <a:latin typeface="Twinkl" panose="02000000000000000000" pitchFamily="2" charset="0"/>
            </a:endParaRPr>
          </a:p>
          <a:p>
            <a:r>
              <a:rPr lang="en-GB" sz="1600" dirty="0">
                <a:latin typeface="Twinkl" panose="02000000000000000000" pitchFamily="2" charset="0"/>
              </a:rPr>
              <a:t>Filled water bottle</a:t>
            </a:r>
          </a:p>
          <a:p>
            <a:endParaRPr lang="en-GB" sz="1600" dirty="0">
              <a:latin typeface="Twinkl" panose="02000000000000000000" pitchFamily="2" charset="0"/>
            </a:endParaRPr>
          </a:p>
          <a:p>
            <a:r>
              <a:rPr lang="en-GB" sz="1600" dirty="0">
                <a:latin typeface="Twinkl" panose="02000000000000000000" pitchFamily="2" charset="0"/>
              </a:rPr>
              <a:t>Waterproof coat (every day please)</a:t>
            </a:r>
          </a:p>
          <a:p>
            <a:endParaRPr lang="en-GB" sz="1600" dirty="0">
              <a:latin typeface="Twinkl" panose="02000000000000000000" pitchFamily="2" charset="0"/>
            </a:endParaRPr>
          </a:p>
          <a:p>
            <a:r>
              <a:rPr lang="en-GB" sz="1600" i="1" dirty="0">
                <a:latin typeface="Twinkl" panose="02000000000000000000" pitchFamily="2" charset="0"/>
              </a:rPr>
              <a:t>Weather dependent:</a:t>
            </a:r>
          </a:p>
          <a:p>
            <a:r>
              <a:rPr lang="en-GB" sz="1600" dirty="0">
                <a:latin typeface="Twinkl" panose="02000000000000000000" pitchFamily="2" charset="0"/>
              </a:rPr>
              <a:t>Cap</a:t>
            </a:r>
          </a:p>
          <a:p>
            <a:r>
              <a:rPr lang="en-GB" sz="1600" dirty="0">
                <a:latin typeface="Twinkl" panose="02000000000000000000" pitchFamily="2" charset="0"/>
              </a:rPr>
              <a:t>Hat and gloves</a:t>
            </a:r>
          </a:p>
        </p:txBody>
      </p:sp>
      <p:sp>
        <p:nvSpPr>
          <p:cNvPr id="53" name="TextBox 52">
            <a:extLst>
              <a:ext uri="{FF2B5EF4-FFF2-40B4-BE49-F238E27FC236}">
                <a16:creationId xmlns:a16="http://schemas.microsoft.com/office/drawing/2014/main" id="{C2BFEBF2-B221-4B6C-BA2D-01A7CDCA2D53}"/>
              </a:ext>
            </a:extLst>
          </p:cNvPr>
          <p:cNvSpPr txBox="1"/>
          <p:nvPr/>
        </p:nvSpPr>
        <p:spPr>
          <a:xfrm>
            <a:off x="3781904" y="127000"/>
            <a:ext cx="4857420" cy="923330"/>
          </a:xfrm>
          <a:prstGeom prst="rect">
            <a:avLst/>
          </a:prstGeom>
          <a:noFill/>
        </p:spPr>
        <p:txBody>
          <a:bodyPr wrap="none" rtlCol="0">
            <a:spAutoFit/>
          </a:bodyPr>
          <a:lstStyle/>
          <a:p>
            <a:r>
              <a:rPr lang="en-GB" sz="5400" b="1" dirty="0">
                <a:solidFill>
                  <a:schemeClr val="bg1"/>
                </a:solidFill>
                <a:latin typeface="Bahnschrift SemiBold Condensed" panose="020B0502040204020203" pitchFamily="34" charset="0"/>
              </a:rPr>
              <a:t>WHAT DO THEY NEED?</a:t>
            </a:r>
          </a:p>
        </p:txBody>
      </p:sp>
      <p:sp>
        <p:nvSpPr>
          <p:cNvPr id="55" name="TextBox 54">
            <a:extLst>
              <a:ext uri="{FF2B5EF4-FFF2-40B4-BE49-F238E27FC236}">
                <a16:creationId xmlns:a16="http://schemas.microsoft.com/office/drawing/2014/main" id="{91D2E3F5-29E0-4AAD-BCAB-4AC9C825906E}"/>
              </a:ext>
            </a:extLst>
          </p:cNvPr>
          <p:cNvSpPr txBox="1"/>
          <p:nvPr/>
        </p:nvSpPr>
        <p:spPr>
          <a:xfrm>
            <a:off x="3658199" y="1517722"/>
            <a:ext cx="856325"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P.E.</a:t>
            </a:r>
          </a:p>
        </p:txBody>
      </p:sp>
      <p:sp>
        <p:nvSpPr>
          <p:cNvPr id="56" name="TextBox 55">
            <a:extLst>
              <a:ext uri="{FF2B5EF4-FFF2-40B4-BE49-F238E27FC236}">
                <a16:creationId xmlns:a16="http://schemas.microsoft.com/office/drawing/2014/main" id="{0CE6531B-CFF2-4F03-B6FD-BDD626F283BA}"/>
              </a:ext>
            </a:extLst>
          </p:cNvPr>
          <p:cNvSpPr txBox="1"/>
          <p:nvPr/>
        </p:nvSpPr>
        <p:spPr>
          <a:xfrm>
            <a:off x="7065782" y="1571158"/>
            <a:ext cx="2044149"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Every Day</a:t>
            </a:r>
          </a:p>
        </p:txBody>
      </p:sp>
    </p:spTree>
    <p:extLst>
      <p:ext uri="{BB962C8B-B14F-4D97-AF65-F5344CB8AC3E}">
        <p14:creationId xmlns:p14="http://schemas.microsoft.com/office/powerpoint/2010/main" val="10865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781</Words>
  <Application>Microsoft Office PowerPoint</Application>
  <PresentationFormat>Widescreen</PresentationFormat>
  <Paragraphs>117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Bahnschrift</vt:lpstr>
      <vt:lpstr>Bahnschrift SemiBold Condensed</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Mylan</dc:creator>
  <cp:lastModifiedBy>Andrew Free</cp:lastModifiedBy>
  <cp:revision>31</cp:revision>
  <dcterms:created xsi:type="dcterms:W3CDTF">2025-07-01T12:26:03Z</dcterms:created>
  <dcterms:modified xsi:type="dcterms:W3CDTF">2025-09-03T13:58:59Z</dcterms:modified>
</cp:coreProperties>
</file>