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6A2C"/>
    <a:srgbClr val="FFFFCC"/>
    <a:srgbClr val="9207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C2D1-EDBD-4EB6-8679-B475EB3A8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AD8F90-47BF-49E0-B88F-F02E6BD6C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B84917-3974-4ED8-B9C2-6632117D87C9}"/>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5" name="Footer Placeholder 4">
            <a:extLst>
              <a:ext uri="{FF2B5EF4-FFF2-40B4-BE49-F238E27FC236}">
                <a16:creationId xmlns:a16="http://schemas.microsoft.com/office/drawing/2014/main" id="{490E5998-626D-4E20-B451-F7CCA7F0E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565A2-6605-49DF-8285-9DAD05B0C89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4862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0C8E-2F19-4566-AE74-A5B6F1ADD6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67DEA9-EB59-4A86-A210-902F935BC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ADDED-FA2C-4C74-B6B3-91CBD9CEB899}"/>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5" name="Footer Placeholder 4">
            <a:extLst>
              <a:ext uri="{FF2B5EF4-FFF2-40B4-BE49-F238E27FC236}">
                <a16:creationId xmlns:a16="http://schemas.microsoft.com/office/drawing/2014/main" id="{AE0DBACA-1D5B-4863-873B-6F165BCBD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E2BD-6D3C-4151-A47F-FC961C81034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3771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D9776-04FB-4CAC-B18D-86A17A2C0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0BE7C-F146-4384-8505-091416324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B3F9A-E354-4A81-9345-0D25D32AC42A}"/>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5" name="Footer Placeholder 4">
            <a:extLst>
              <a:ext uri="{FF2B5EF4-FFF2-40B4-BE49-F238E27FC236}">
                <a16:creationId xmlns:a16="http://schemas.microsoft.com/office/drawing/2014/main" id="{75D5DDFB-703E-4243-AB6A-B075712E5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37D0D-04C2-499E-832A-76ACF4CD48E2}"/>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68574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5FE9-CE9E-45D0-8E1A-452BAFF11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0FC8D-7E19-4179-BD74-B9D81215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B360F-CE0D-4DC4-9B27-1BB109DE7B4C}"/>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5" name="Footer Placeholder 4">
            <a:extLst>
              <a:ext uri="{FF2B5EF4-FFF2-40B4-BE49-F238E27FC236}">
                <a16:creationId xmlns:a16="http://schemas.microsoft.com/office/drawing/2014/main" id="{D70BBD10-B3CF-4F71-9854-867A6E088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12E84-2FB1-4703-B7E5-31EE5A952EA3}"/>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1075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CAB1-9ED7-45CB-80A0-9C2F63DF1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E0BD2-12B0-41CF-8ABE-F40C924A0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07248-3280-4E4B-8D4D-B25A8322249B}"/>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5" name="Footer Placeholder 4">
            <a:extLst>
              <a:ext uri="{FF2B5EF4-FFF2-40B4-BE49-F238E27FC236}">
                <a16:creationId xmlns:a16="http://schemas.microsoft.com/office/drawing/2014/main" id="{857019F6-E5E9-4329-900B-8804C20CC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5F2C8-4D88-47BB-86A5-8EF3D4DA288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56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18E-2C3F-44F8-9944-360A0EC245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7B290-DA66-45A3-A8AB-8ED2A0873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FEF685-1C26-426A-A0C0-165B660AB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BE4DA7-CDA9-4A07-992C-E15848C3867E}"/>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6" name="Footer Placeholder 5">
            <a:extLst>
              <a:ext uri="{FF2B5EF4-FFF2-40B4-BE49-F238E27FC236}">
                <a16:creationId xmlns:a16="http://schemas.microsoft.com/office/drawing/2014/main" id="{9BFE7803-7A9F-4588-9A9F-FAE4F478E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7A121-BF2D-4DBA-9087-672E14B0601E}"/>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94325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170B-56F0-4C03-B940-C737B3DB9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678EE-F3FE-4CFE-96F0-3256FB689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8D91E-18D5-4BAD-A104-EE7CA8373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FA1B51-5FB9-421C-A014-017A5D235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BEB4D-BBA0-4F6B-8DE9-0C629F1C0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BCF92A-62ED-4EC6-83CA-A24CCB3758F9}"/>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8" name="Footer Placeholder 7">
            <a:extLst>
              <a:ext uri="{FF2B5EF4-FFF2-40B4-BE49-F238E27FC236}">
                <a16:creationId xmlns:a16="http://schemas.microsoft.com/office/drawing/2014/main" id="{55E0DAF3-B1DF-4F02-B33D-80F6EA8D70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5236DF-390D-4025-B8C6-A6DF20ED9185}"/>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6438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E7A7-76AF-472C-BBF0-1580F44C3C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3B388-8F18-4AFD-A585-308E977E3336}"/>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4" name="Footer Placeholder 3">
            <a:extLst>
              <a:ext uri="{FF2B5EF4-FFF2-40B4-BE49-F238E27FC236}">
                <a16:creationId xmlns:a16="http://schemas.microsoft.com/office/drawing/2014/main" id="{6542539A-9576-48D9-9C3E-744BA8F52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03DF2A-B90B-4A7D-9065-91CC7479AB1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038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01342-1F8F-4C7A-A192-5B5181A8A41C}"/>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3" name="Footer Placeholder 2">
            <a:extLst>
              <a:ext uri="{FF2B5EF4-FFF2-40B4-BE49-F238E27FC236}">
                <a16:creationId xmlns:a16="http://schemas.microsoft.com/office/drawing/2014/main" id="{152F4592-F1F3-46F4-A8B8-41AF446A9F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BB1A18-1E4F-45E2-8AA8-7A59EB4ACC4C}"/>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53806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A848-BA1A-4807-A5A0-EC5CB1ADF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64AD1E-7BC9-4EEC-A88D-9169A4B7C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5A03B5-8414-4C3B-B009-B912EF0F4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FE0E6-D9CC-4E3C-AEEA-D1C2C06C07EF}"/>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6" name="Footer Placeholder 5">
            <a:extLst>
              <a:ext uri="{FF2B5EF4-FFF2-40B4-BE49-F238E27FC236}">
                <a16:creationId xmlns:a16="http://schemas.microsoft.com/office/drawing/2014/main" id="{64B156E4-975A-460E-8D12-69C4E39C6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F137E1-13A0-4036-A2D0-E6D9EE466F6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8140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61C5-96E7-4990-BAAE-1FA958770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95BF9-DCA0-4809-A364-3EDD5D4F5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A39EB0-B85A-4FC5-A3BB-A611C1CF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EF416-FEC7-4A10-802F-54ACCD430BB2}"/>
              </a:ext>
            </a:extLst>
          </p:cNvPr>
          <p:cNvSpPr>
            <a:spLocks noGrp="1"/>
          </p:cNvSpPr>
          <p:nvPr>
            <p:ph type="dt" sz="half" idx="10"/>
          </p:nvPr>
        </p:nvSpPr>
        <p:spPr/>
        <p:txBody>
          <a:bodyPr/>
          <a:lstStyle/>
          <a:p>
            <a:fld id="{8FF2E246-CA27-46F5-9561-DA61CA12CF07}" type="datetimeFigureOut">
              <a:rPr lang="en-GB" smtClean="0"/>
              <a:t>04/09/2025</a:t>
            </a:fld>
            <a:endParaRPr lang="en-GB"/>
          </a:p>
        </p:txBody>
      </p:sp>
      <p:sp>
        <p:nvSpPr>
          <p:cNvPr id="6" name="Footer Placeholder 5">
            <a:extLst>
              <a:ext uri="{FF2B5EF4-FFF2-40B4-BE49-F238E27FC236}">
                <a16:creationId xmlns:a16="http://schemas.microsoft.com/office/drawing/2014/main" id="{6E25BAE0-843A-411B-B744-9A9CC4DAE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942A63-143B-4643-AC00-22009D1B78FD}"/>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37374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D3118-6867-4E44-A511-4D163998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E4DBF6-5399-49D7-90A9-DC3C6DCAD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FA48C-5529-471C-9219-FFC13DEDE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E246-CA27-46F5-9561-DA61CA12CF07}" type="datetimeFigureOut">
              <a:rPr lang="en-GB" smtClean="0"/>
              <a:t>04/09/2025</a:t>
            </a:fld>
            <a:endParaRPr lang="en-GB"/>
          </a:p>
        </p:txBody>
      </p:sp>
      <p:sp>
        <p:nvSpPr>
          <p:cNvPr id="5" name="Footer Placeholder 4">
            <a:extLst>
              <a:ext uri="{FF2B5EF4-FFF2-40B4-BE49-F238E27FC236}">
                <a16:creationId xmlns:a16="http://schemas.microsoft.com/office/drawing/2014/main" id="{532B60D8-82D9-4C6D-92EC-FA632090D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EE4C9F-8F8A-4ACA-B8F6-A62046E9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5362F-D321-48BD-9CE1-F3C2A32B57F4}" type="slidenum">
              <a:rPr lang="en-GB" smtClean="0"/>
              <a:t>‹#›</a:t>
            </a:fld>
            <a:endParaRPr lang="en-GB"/>
          </a:p>
        </p:txBody>
      </p:sp>
    </p:spTree>
    <p:extLst>
      <p:ext uri="{BB962C8B-B14F-4D97-AF65-F5344CB8AC3E}">
        <p14:creationId xmlns:p14="http://schemas.microsoft.com/office/powerpoint/2010/main" val="329804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90438-2699-47B0-BFFE-3B8380590E31}"/>
              </a:ext>
            </a:extLst>
          </p:cNvPr>
          <p:cNvPicPr>
            <a:picLocks noChangeAspect="1"/>
          </p:cNvPicPr>
          <p:nvPr/>
        </p:nvPicPr>
        <p:blipFill>
          <a:blip r:embed="rId2"/>
          <a:stretch>
            <a:fillRect/>
          </a:stretch>
        </p:blipFill>
        <p:spPr>
          <a:xfrm>
            <a:off x="0" y="0"/>
            <a:ext cx="12192000" cy="688541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E309BE33-5C8C-45DE-AF41-4B442C0B271B}"/>
              </a:ext>
            </a:extLst>
          </p:cNvPr>
          <p:cNvPicPr>
            <a:picLocks noChangeAspect="1"/>
          </p:cNvPicPr>
          <p:nvPr/>
        </p:nvPicPr>
        <p:blipFill rotWithShape="1">
          <a:blip r:embed="rId3"/>
          <a:srcRect l="4811" t="9043" r="6175" b="11044"/>
          <a:stretch/>
        </p:blipFill>
        <p:spPr>
          <a:xfrm>
            <a:off x="4713706" y="939801"/>
            <a:ext cx="2764588" cy="1396999"/>
          </a:xfrm>
          <a:prstGeom prst="rect">
            <a:avLst/>
          </a:prstGeom>
        </p:spPr>
      </p:pic>
      <p:sp>
        <p:nvSpPr>
          <p:cNvPr id="8" name="TextBox 7">
            <a:extLst>
              <a:ext uri="{FF2B5EF4-FFF2-40B4-BE49-F238E27FC236}">
                <a16:creationId xmlns:a16="http://schemas.microsoft.com/office/drawing/2014/main" id="{52F2E664-62BC-4AFF-BF60-7DFB01204664}"/>
              </a:ext>
            </a:extLst>
          </p:cNvPr>
          <p:cNvSpPr txBox="1"/>
          <p:nvPr/>
        </p:nvSpPr>
        <p:spPr>
          <a:xfrm>
            <a:off x="2834530" y="2738901"/>
            <a:ext cx="6522940" cy="1600438"/>
          </a:xfrm>
          <a:prstGeom prst="rect">
            <a:avLst/>
          </a:prstGeom>
          <a:noFill/>
        </p:spPr>
        <p:txBody>
          <a:bodyPr wrap="none" rtlCol="0">
            <a:spAutoFit/>
          </a:bodyPr>
          <a:lstStyle/>
          <a:p>
            <a:r>
              <a:rPr lang="en-GB" sz="6600" dirty="0">
                <a:solidFill>
                  <a:schemeClr val="bg1"/>
                </a:solidFill>
                <a:latin typeface="Twinkl" panose="02000000000000000000" pitchFamily="2" charset="0"/>
              </a:rPr>
              <a:t>Meet the Teacher</a:t>
            </a:r>
          </a:p>
          <a:p>
            <a:pPr algn="ctr"/>
            <a:r>
              <a:rPr lang="en-GB" sz="3200" dirty="0">
                <a:solidFill>
                  <a:schemeClr val="bg1"/>
                </a:solidFill>
                <a:latin typeface="Twinkl" panose="02000000000000000000" pitchFamily="2" charset="0"/>
              </a:rPr>
              <a:t>2025-26</a:t>
            </a:r>
          </a:p>
        </p:txBody>
      </p:sp>
    </p:spTree>
    <p:extLst>
      <p:ext uri="{BB962C8B-B14F-4D97-AF65-F5344CB8AC3E}">
        <p14:creationId xmlns:p14="http://schemas.microsoft.com/office/powerpoint/2010/main" val="360534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336269" y="153348"/>
            <a:ext cx="551946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YEAR GROUP MESSAGES</a:t>
            </a:r>
          </a:p>
        </p:txBody>
      </p:sp>
      <p:sp>
        <p:nvSpPr>
          <p:cNvPr id="7" name="TextBox 6">
            <a:extLst>
              <a:ext uri="{FF2B5EF4-FFF2-40B4-BE49-F238E27FC236}">
                <a16:creationId xmlns:a16="http://schemas.microsoft.com/office/drawing/2014/main" id="{4C36819F-C485-466C-AB2B-038B77928849}"/>
              </a:ext>
            </a:extLst>
          </p:cNvPr>
          <p:cNvSpPr txBox="1"/>
          <p:nvPr/>
        </p:nvSpPr>
        <p:spPr>
          <a:xfrm>
            <a:off x="656438" y="1062787"/>
            <a:ext cx="10517698" cy="4801314"/>
          </a:xfrm>
          <a:prstGeom prst="rect">
            <a:avLst/>
          </a:prstGeom>
          <a:noFill/>
        </p:spPr>
        <p:txBody>
          <a:bodyPr wrap="square">
            <a:spAutoFit/>
          </a:bodyPr>
          <a:lstStyle/>
          <a:p>
            <a:pPr algn="l"/>
            <a:r>
              <a:rPr lang="en-GB" dirty="0">
                <a:solidFill>
                  <a:srgbClr val="000000"/>
                </a:solidFill>
                <a:latin typeface="Twinkl" panose="02000000000000000000" pitchFamily="2" charset="0"/>
              </a:rPr>
              <a:t>Planning, Preparation and Assessment (PPA) All teachers are entitled to 10% Planning, Preparation and Assessment (PPA) time. For Terms 1-3 PPA will be on Thursday mornings. Both classes will be taught alternately by Mrs Hansard and Ms Auld.</a:t>
            </a:r>
          </a:p>
          <a:p>
            <a:pPr algn="l"/>
            <a:endParaRPr lang="en-GB" dirty="0">
              <a:solidFill>
                <a:srgbClr val="000000"/>
              </a:solidFill>
              <a:latin typeface="Twinkl" panose="02000000000000000000" pitchFamily="2" charset="0"/>
            </a:endParaRPr>
          </a:p>
          <a:p>
            <a:r>
              <a:rPr lang="en-GB" dirty="0">
                <a:solidFill>
                  <a:srgbClr val="000000"/>
                </a:solidFill>
                <a:latin typeface="Twinkl" panose="02000000000000000000" pitchFamily="2" charset="0"/>
              </a:rPr>
              <a:t>Please send your child in with a bottle filled with water every day. Snacks are provided every morning by the school.</a:t>
            </a:r>
          </a:p>
          <a:p>
            <a:pPr algn="l"/>
            <a:endParaRPr lang="en-GB" b="0" i="0" dirty="0">
              <a:solidFill>
                <a:srgbClr val="000000"/>
              </a:solidFill>
              <a:effectLst/>
              <a:latin typeface="Twinkl" panose="02000000000000000000" pitchFamily="2" charset="0"/>
            </a:endParaRPr>
          </a:p>
          <a:p>
            <a:pPr algn="l"/>
            <a:r>
              <a:rPr lang="en-GB" b="0" i="0" dirty="0">
                <a:solidFill>
                  <a:srgbClr val="000000"/>
                </a:solidFill>
                <a:effectLst/>
                <a:latin typeface="Twinkl" panose="02000000000000000000" pitchFamily="2" charset="0"/>
              </a:rPr>
              <a:t>Learning in Year 2 In Term 1, our enquiry is ‘What makes me special?’ This means we will have the opportunity to learn about each child as an individual, where they come from and who they want to be. You may even like to have a discussion with your child about what they would like to be when they grow up.</a:t>
            </a:r>
          </a:p>
          <a:p>
            <a:pPr algn="l"/>
            <a:r>
              <a:rPr lang="en-GB" b="0" i="0" dirty="0">
                <a:solidFill>
                  <a:srgbClr val="000000"/>
                </a:solidFill>
                <a:effectLst/>
                <a:latin typeface="Twinkl" panose="02000000000000000000" pitchFamily="2" charset="0"/>
              </a:rPr>
              <a:t>Our enquiries for the year include:</a:t>
            </a:r>
          </a:p>
          <a:p>
            <a:pPr algn="l"/>
            <a:r>
              <a:rPr lang="en-GB" b="0" i="0" dirty="0">
                <a:solidFill>
                  <a:srgbClr val="000000"/>
                </a:solidFill>
                <a:effectLst/>
                <a:latin typeface="Twinkl" panose="02000000000000000000" pitchFamily="2" charset="0"/>
              </a:rPr>
              <a:t>Term 2 - What makes a great team?</a:t>
            </a:r>
          </a:p>
          <a:p>
            <a:pPr algn="l"/>
            <a:r>
              <a:rPr lang="en-GB" b="0" i="0" dirty="0">
                <a:solidFill>
                  <a:srgbClr val="000000"/>
                </a:solidFill>
                <a:effectLst/>
                <a:latin typeface="Twinkl" panose="02000000000000000000" pitchFamily="2" charset="0"/>
              </a:rPr>
              <a:t>Term 3 - What is survival?</a:t>
            </a:r>
          </a:p>
          <a:p>
            <a:pPr algn="l"/>
            <a:r>
              <a:rPr lang="en-GB" b="0" i="0" dirty="0">
                <a:solidFill>
                  <a:srgbClr val="000000"/>
                </a:solidFill>
                <a:effectLst/>
                <a:latin typeface="Twinkl" panose="02000000000000000000" pitchFamily="2" charset="0"/>
              </a:rPr>
              <a:t>Term 4 – Where does my food come from?</a:t>
            </a:r>
          </a:p>
          <a:p>
            <a:pPr algn="l"/>
            <a:r>
              <a:rPr lang="en-GB" b="0" i="0" dirty="0">
                <a:solidFill>
                  <a:srgbClr val="000000"/>
                </a:solidFill>
                <a:effectLst/>
                <a:latin typeface="Twinkl" panose="02000000000000000000" pitchFamily="2" charset="0"/>
              </a:rPr>
              <a:t>Term 5 – Why do we have money?</a:t>
            </a:r>
          </a:p>
          <a:p>
            <a:pPr algn="l"/>
            <a:r>
              <a:rPr lang="en-GB" b="0" i="0" dirty="0">
                <a:solidFill>
                  <a:srgbClr val="000000"/>
                </a:solidFill>
                <a:effectLst/>
                <a:latin typeface="Twinkl" panose="02000000000000000000" pitchFamily="2" charset="0"/>
              </a:rPr>
              <a:t>Term 6 – What makes Bath beautiful?</a:t>
            </a:r>
          </a:p>
        </p:txBody>
      </p:sp>
    </p:spTree>
    <p:extLst>
      <p:ext uri="{BB962C8B-B14F-4D97-AF65-F5344CB8AC3E}">
        <p14:creationId xmlns:p14="http://schemas.microsoft.com/office/powerpoint/2010/main" val="7389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344558" y="153348"/>
            <a:ext cx="3502882"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ONLINE SAFETY</a:t>
            </a:r>
          </a:p>
        </p:txBody>
      </p:sp>
      <p:sp>
        <p:nvSpPr>
          <p:cNvPr id="7" name="TextBox 6">
            <a:extLst>
              <a:ext uri="{FF2B5EF4-FFF2-40B4-BE49-F238E27FC236}">
                <a16:creationId xmlns:a16="http://schemas.microsoft.com/office/drawing/2014/main" id="{8E0D5003-A125-4316-9C4A-9BDB2E6F791A}"/>
              </a:ext>
            </a:extLst>
          </p:cNvPr>
          <p:cNvSpPr txBox="1"/>
          <p:nvPr/>
        </p:nvSpPr>
        <p:spPr>
          <a:xfrm>
            <a:off x="180833" y="1548304"/>
            <a:ext cx="11515299" cy="1200329"/>
          </a:xfrm>
          <a:prstGeom prst="rect">
            <a:avLst/>
          </a:prstGeom>
          <a:noFill/>
        </p:spPr>
        <p:txBody>
          <a:bodyPr wrap="square">
            <a:spAutoFit/>
          </a:bodyPr>
          <a:lstStyle/>
          <a:p>
            <a:r>
              <a:rPr lang="en-GB" sz="2400" dirty="0">
                <a:solidFill>
                  <a:srgbClr val="000000"/>
                </a:solidFill>
                <a:effectLst/>
                <a:latin typeface="Twinkl" panose="02000000000000000000" pitchFamily="2" charset="0"/>
              </a:rPr>
              <a:t>Each term, one of our computing lessons is dedicated to online safety. Within these sessions we will focus on teaching children the knowledge and behaviours they need in order to conduct themselves in a safe and responsible way online.</a:t>
            </a:r>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6C03FE30-3ECA-4505-963A-7A5E82E7268B}"/>
              </a:ext>
            </a:extLst>
          </p:cNvPr>
          <p:cNvSpPr txBox="1"/>
          <p:nvPr/>
        </p:nvSpPr>
        <p:spPr>
          <a:xfrm>
            <a:off x="180833" y="2965458"/>
            <a:ext cx="9986749" cy="2677656"/>
          </a:xfrm>
          <a:prstGeom prst="rect">
            <a:avLst/>
          </a:prstGeom>
          <a:noFill/>
        </p:spPr>
        <p:txBody>
          <a:bodyPr wrap="square">
            <a:spAutoFit/>
          </a:bodyPr>
          <a:lstStyle/>
          <a:p>
            <a:r>
              <a:rPr lang="en-GB" sz="2400" dirty="0">
                <a:effectLst/>
                <a:latin typeface="Twinkl" panose="02000000000000000000" pitchFamily="2" charset="0"/>
              </a:rPr>
              <a:t>You can support your child's online safety learning by </a:t>
            </a:r>
            <a:r>
              <a:rPr lang="en-GB" sz="2400" b="1" dirty="0">
                <a:effectLst/>
                <a:latin typeface="Twinkl" panose="02000000000000000000" pitchFamily="2" charset="0"/>
              </a:rPr>
              <a:t>regularly talking about how, why and when we use technology</a:t>
            </a:r>
            <a:r>
              <a:rPr lang="en-GB" sz="2400" dirty="0">
                <a:effectLst/>
                <a:latin typeface="Twinkl" panose="02000000000000000000" pitchFamily="2" charset="0"/>
              </a:rPr>
              <a:t>. </a:t>
            </a:r>
          </a:p>
          <a:p>
            <a:endParaRPr lang="en-GB" sz="2400" dirty="0">
              <a:latin typeface="Twinkl" panose="02000000000000000000" pitchFamily="2" charset="0"/>
            </a:endParaRPr>
          </a:p>
          <a:p>
            <a:r>
              <a:rPr lang="en-GB" sz="2400" dirty="0">
                <a:latin typeface="Twinkl" panose="02000000000000000000" pitchFamily="2" charset="0"/>
              </a:rPr>
              <a:t>Understanding all there is to know about online safety can feel daunting, especially with the speed in which changes occur. We have arranged an online safety training session for parents and carers on Tuesday 22nd October, 5:30-7pm </a:t>
            </a:r>
          </a:p>
        </p:txBody>
      </p:sp>
      <p:pic>
        <p:nvPicPr>
          <p:cNvPr id="10" name="Picture 9">
            <a:extLst>
              <a:ext uri="{FF2B5EF4-FFF2-40B4-BE49-F238E27FC236}">
                <a16:creationId xmlns:a16="http://schemas.microsoft.com/office/drawing/2014/main" id="{B8E10189-4AC5-4853-9C3B-77CFB56B19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164" b="94591" l="9563" r="89813">
                        <a14:foregroundMark x1="54678" y1="6289" x2="54678" y2="6289"/>
                        <a14:foregroundMark x1="47401" y1="53082" x2="45322" y2="75094"/>
                        <a14:foregroundMark x1="23285" y1="61006" x2="70062" y2="61887"/>
                        <a14:foregroundMark x1="16008" y1="89308" x2="76715" y2="88428"/>
                        <a14:foregroundMark x1="76715" y1="88428" x2="77339" y2="88428"/>
                        <a14:foregroundMark x1="87526" y1="88805" x2="86071" y2="77358"/>
                        <a14:foregroundMark x1="14553" y1="80881" x2="14553" y2="92830"/>
                        <a14:foregroundMark x1="41580" y1="94591" x2="70062" y2="94591"/>
                        <a14:foregroundMark x1="24740" y1="81384" x2="78794" y2="80503"/>
                        <a14:foregroundMark x1="40125" y1="56604" x2="54678" y2="56604"/>
                        <a14:foregroundMark x1="35135" y1="53459" x2="59875" y2="53459"/>
                      </a14:backgroundRemoval>
                    </a14:imgEffect>
                  </a14:imgLayer>
                </a14:imgProps>
              </a:ext>
            </a:extLst>
          </a:blip>
          <a:srcRect b="4615"/>
          <a:stretch/>
        </p:blipFill>
        <p:spPr>
          <a:xfrm>
            <a:off x="9808191" y="3099844"/>
            <a:ext cx="2383809" cy="3758156"/>
          </a:xfrm>
          <a:prstGeom prst="rect">
            <a:avLst/>
          </a:prstGeom>
        </p:spPr>
      </p:pic>
    </p:spTree>
    <p:extLst>
      <p:ext uri="{BB962C8B-B14F-4D97-AF65-F5344CB8AC3E}">
        <p14:creationId xmlns:p14="http://schemas.microsoft.com/office/powerpoint/2010/main" val="241546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143909" y="153348"/>
            <a:ext cx="590418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ADDITIONAL INFORMATION</a:t>
            </a:r>
          </a:p>
        </p:txBody>
      </p:sp>
      <p:sp>
        <p:nvSpPr>
          <p:cNvPr id="9" name="TextBox 8">
            <a:extLst>
              <a:ext uri="{FF2B5EF4-FFF2-40B4-BE49-F238E27FC236}">
                <a16:creationId xmlns:a16="http://schemas.microsoft.com/office/drawing/2014/main" id="{128A9C72-E423-487E-A759-44D2A8701E1A}"/>
              </a:ext>
            </a:extLst>
          </p:cNvPr>
          <p:cNvSpPr txBox="1"/>
          <p:nvPr/>
        </p:nvSpPr>
        <p:spPr>
          <a:xfrm>
            <a:off x="153155" y="1076678"/>
            <a:ext cx="11885687" cy="5324535"/>
          </a:xfrm>
          <a:prstGeom prst="rect">
            <a:avLst/>
          </a:prstGeom>
          <a:noFill/>
        </p:spPr>
        <p:txBody>
          <a:bodyPr wrap="square">
            <a:spAutoFit/>
          </a:bodyPr>
          <a:lstStyle/>
          <a:p>
            <a:r>
              <a:rPr lang="en-GB" sz="2000" b="1" dirty="0">
                <a:latin typeface="Twinkl" panose="02000000000000000000" pitchFamily="2" charset="0"/>
              </a:rPr>
              <a:t>Medication</a:t>
            </a:r>
            <a:r>
              <a:rPr lang="en-GB" sz="2000" dirty="0">
                <a:latin typeface="Twinkl" panose="02000000000000000000" pitchFamily="2" charset="0"/>
              </a:rPr>
              <a:t> - any medication (including medicine, medicated creams, medicated lip balms etc) all need to go through the school office before we are able to use these in the classroom with the children.</a:t>
            </a:r>
          </a:p>
          <a:p>
            <a:endParaRPr lang="en-GB" sz="2000" dirty="0">
              <a:latin typeface="Twinkl" panose="02000000000000000000" pitchFamily="2" charset="0"/>
            </a:endParaRPr>
          </a:p>
          <a:p>
            <a:r>
              <a:rPr lang="en-GB" sz="2000" b="1" dirty="0">
                <a:latin typeface="Twinkl" panose="02000000000000000000" pitchFamily="2" charset="0"/>
              </a:rPr>
              <a:t>Spare clothes </a:t>
            </a:r>
            <a:r>
              <a:rPr lang="en-GB" sz="2000" dirty="0">
                <a:latin typeface="Twinkl" panose="02000000000000000000" pitchFamily="2" charset="0"/>
              </a:rPr>
              <a:t>- if your child is likely to have a toileting accident, it would be helpful if you could please provide named spare clothing in their book bags.</a:t>
            </a:r>
          </a:p>
          <a:p>
            <a:endParaRPr lang="en-GB" sz="2000" dirty="0">
              <a:latin typeface="Twinkl" panose="02000000000000000000" pitchFamily="2" charset="0"/>
            </a:endParaRPr>
          </a:p>
          <a:p>
            <a:r>
              <a:rPr lang="en-GB" sz="2000" b="1" dirty="0">
                <a:latin typeface="Twinkl" panose="02000000000000000000" pitchFamily="2" charset="0"/>
              </a:rPr>
              <a:t>Named items </a:t>
            </a:r>
            <a:r>
              <a:rPr lang="en-GB" sz="2000" dirty="0">
                <a:latin typeface="Twinkl" panose="02000000000000000000" pitchFamily="2" charset="0"/>
              </a:rPr>
              <a:t>- please can all items be named (including shoes, socks, jumpers, cardigans, coats, water bottles)</a:t>
            </a:r>
          </a:p>
          <a:p>
            <a:endParaRPr lang="en-GB" sz="2000" dirty="0">
              <a:latin typeface="Twinkl" panose="02000000000000000000" pitchFamily="2" charset="0"/>
            </a:endParaRPr>
          </a:p>
          <a:p>
            <a:r>
              <a:rPr lang="en-GB" sz="2000" b="1" dirty="0">
                <a:latin typeface="Twinkl" panose="02000000000000000000" pitchFamily="2" charset="0"/>
              </a:rPr>
              <a:t>Collecting children </a:t>
            </a:r>
            <a:r>
              <a:rPr lang="en-GB" sz="2000" dirty="0">
                <a:latin typeface="Twinkl" panose="02000000000000000000" pitchFamily="2" charset="0"/>
              </a:rPr>
              <a:t>- If your child is not being picked up by someone who is already authorised by the school office, please remember to email the school with details of who will be picking up.</a:t>
            </a:r>
          </a:p>
          <a:p>
            <a:endParaRPr lang="en-GB" sz="2000" dirty="0">
              <a:latin typeface="Twinkl" panose="02000000000000000000" pitchFamily="2" charset="0"/>
            </a:endParaRPr>
          </a:p>
          <a:p>
            <a:r>
              <a:rPr lang="en-GB" sz="2000" b="1" dirty="0">
                <a:latin typeface="Twinkl" panose="02000000000000000000" pitchFamily="2" charset="0"/>
              </a:rPr>
              <a:t>Packed lunches </a:t>
            </a:r>
            <a:r>
              <a:rPr lang="en-GB" sz="2000" dirty="0">
                <a:latin typeface="Twinkl" panose="02000000000000000000" pitchFamily="2" charset="0"/>
              </a:rPr>
              <a:t>- Please ensure there are no nuts in packed lunches. </a:t>
            </a:r>
          </a:p>
          <a:p>
            <a:endParaRPr lang="en-GB" sz="2000" dirty="0">
              <a:latin typeface="Twinkl" panose="02000000000000000000" pitchFamily="2" charset="0"/>
            </a:endParaRPr>
          </a:p>
          <a:p>
            <a:r>
              <a:rPr lang="en-GB" sz="2000" b="1" dirty="0">
                <a:latin typeface="Twinkl" panose="02000000000000000000" pitchFamily="2" charset="0"/>
              </a:rPr>
              <a:t>Pick up location – </a:t>
            </a:r>
            <a:r>
              <a:rPr lang="en-GB" sz="2000" dirty="0">
                <a:latin typeface="Twinkl" panose="02000000000000000000" pitchFamily="2" charset="0"/>
              </a:rPr>
              <a:t>Please could 2KO and 2OG parents stand separately to ensure a speedy handover.</a:t>
            </a:r>
          </a:p>
          <a:p>
            <a:r>
              <a:rPr lang="en-GB" sz="2000" dirty="0">
                <a:latin typeface="Twinkl" panose="02000000000000000000" pitchFamily="2" charset="0"/>
              </a:rPr>
              <a:t>2KO under the walkway by the staff room and 2OG under the walkway towards the hall. Please keep the path to the office clear.</a:t>
            </a:r>
          </a:p>
        </p:txBody>
      </p:sp>
    </p:spTree>
    <p:extLst>
      <p:ext uri="{BB962C8B-B14F-4D97-AF65-F5344CB8AC3E}">
        <p14:creationId xmlns:p14="http://schemas.microsoft.com/office/powerpoint/2010/main" val="360008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19387" y="153348"/>
            <a:ext cx="475322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KEEPING IN CONTACT</a:t>
            </a:r>
          </a:p>
        </p:txBody>
      </p:sp>
      <p:sp>
        <p:nvSpPr>
          <p:cNvPr id="7" name="Freeform 2">
            <a:extLst>
              <a:ext uri="{FF2B5EF4-FFF2-40B4-BE49-F238E27FC236}">
                <a16:creationId xmlns:a16="http://schemas.microsoft.com/office/drawing/2014/main" id="{C64A9CA0-C47A-441D-8046-A4CE1CFD27E8}"/>
              </a:ext>
            </a:extLst>
          </p:cNvPr>
          <p:cNvSpPr/>
          <p:nvPr/>
        </p:nvSpPr>
        <p:spPr>
          <a:xfrm>
            <a:off x="223267" y="1173897"/>
            <a:ext cx="2098138" cy="1407215"/>
          </a:xfrm>
          <a:custGeom>
            <a:avLst/>
            <a:gdLst/>
            <a:ahLst/>
            <a:cxnLst/>
            <a:rect l="l" t="t" r="r" b="b"/>
            <a:pathLst>
              <a:path w="2871895" h="2008179">
                <a:moveTo>
                  <a:pt x="0" y="0"/>
                </a:moveTo>
                <a:lnTo>
                  <a:pt x="2871895" y="0"/>
                </a:lnTo>
                <a:lnTo>
                  <a:pt x="2871895" y="2008179"/>
                </a:lnTo>
                <a:lnTo>
                  <a:pt x="0" y="2008179"/>
                </a:lnTo>
                <a:lnTo>
                  <a:pt x="0" y="0"/>
                </a:lnTo>
                <a:close/>
              </a:path>
            </a:pathLst>
          </a:custGeom>
          <a:blipFill>
            <a:blip r:embed="rId3"/>
            <a:stretch>
              <a:fillRect l="-13721" t="-1902" r="-12955"/>
            </a:stretch>
          </a:blipFill>
        </p:spPr>
      </p:sp>
      <p:sp>
        <p:nvSpPr>
          <p:cNvPr id="8" name="Freeform 3">
            <a:extLst>
              <a:ext uri="{FF2B5EF4-FFF2-40B4-BE49-F238E27FC236}">
                <a16:creationId xmlns:a16="http://schemas.microsoft.com/office/drawing/2014/main" id="{63FADBCC-102C-468A-A484-EF355B8385D8}"/>
              </a:ext>
            </a:extLst>
          </p:cNvPr>
          <p:cNvSpPr/>
          <p:nvPr/>
        </p:nvSpPr>
        <p:spPr>
          <a:xfrm>
            <a:off x="620337" y="2891809"/>
            <a:ext cx="1303998" cy="1524926"/>
          </a:xfrm>
          <a:custGeom>
            <a:avLst/>
            <a:gdLst/>
            <a:ahLst/>
            <a:cxnLst/>
            <a:rect l="l" t="t" r="r" b="b"/>
            <a:pathLst>
              <a:path w="2004299" h="2444267">
                <a:moveTo>
                  <a:pt x="0" y="0"/>
                </a:moveTo>
                <a:lnTo>
                  <a:pt x="2004299" y="0"/>
                </a:lnTo>
                <a:lnTo>
                  <a:pt x="2004299" y="2444267"/>
                </a:lnTo>
                <a:lnTo>
                  <a:pt x="0" y="2444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26" name="Picture 2" descr="Email-clip-art-animation-free-clipart-images-2-1 – Vaasa Hacklab">
            <a:extLst>
              <a:ext uri="{FF2B5EF4-FFF2-40B4-BE49-F238E27FC236}">
                <a16:creationId xmlns:a16="http://schemas.microsoft.com/office/drawing/2014/main" id="{67806D19-AD45-4585-8EBE-10143AD5F290}"/>
              </a:ext>
            </a:extLst>
          </p:cNvPr>
          <p:cNvPicPr>
            <a:picLocks noChangeAspect="1" noChangeArrowheads="1"/>
          </p:cNvPicPr>
          <p:nvPr/>
        </p:nvPicPr>
        <p:blipFill>
          <a:blip r:embed="rId6">
            <a:alphaModFix amt="65000"/>
            <a:extLst>
              <a:ext uri="{28A0092B-C50C-407E-A947-70E740481C1C}">
                <a14:useLocalDpi xmlns:a14="http://schemas.microsoft.com/office/drawing/2010/main" val="0"/>
              </a:ext>
            </a:extLst>
          </a:blip>
          <a:srcRect/>
          <a:stretch>
            <a:fillRect/>
          </a:stretch>
        </p:blipFill>
        <p:spPr bwMode="auto">
          <a:xfrm>
            <a:off x="497257" y="4606287"/>
            <a:ext cx="1550158" cy="15501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38941C-2ED3-4357-A542-9C6DBAF9E23D}"/>
              </a:ext>
            </a:extLst>
          </p:cNvPr>
          <p:cNvSpPr txBox="1"/>
          <p:nvPr/>
        </p:nvSpPr>
        <p:spPr>
          <a:xfrm>
            <a:off x="2574784" y="1149298"/>
            <a:ext cx="9298415" cy="1569660"/>
          </a:xfrm>
          <a:prstGeom prst="rect">
            <a:avLst/>
          </a:prstGeom>
          <a:noFill/>
        </p:spPr>
        <p:txBody>
          <a:bodyPr wrap="square">
            <a:spAutoFit/>
          </a:bodyPr>
          <a:lstStyle/>
          <a:p>
            <a:r>
              <a:rPr lang="en-GB" sz="2400" dirty="0">
                <a:latin typeface="Twinkl" panose="02000000000000000000" pitchFamily="2" charset="0"/>
              </a:rPr>
              <a:t>We post updates on </a:t>
            </a:r>
            <a:r>
              <a:rPr lang="en-GB" sz="2400" b="1" dirty="0">
                <a:latin typeface="Twinkl" panose="02000000000000000000" pitchFamily="2" charset="0"/>
              </a:rPr>
              <a:t>Google Classroom </a:t>
            </a:r>
            <a:r>
              <a:rPr lang="en-GB" sz="2400" dirty="0">
                <a:latin typeface="Twinkl" panose="02000000000000000000" pitchFamily="2" charset="0"/>
              </a:rPr>
              <a:t>every Friday. This contains a blog about the week, messages from the teachers and key dates/information. If you need any help accessing this, please ask the school office.</a:t>
            </a:r>
          </a:p>
        </p:txBody>
      </p:sp>
      <p:sp>
        <p:nvSpPr>
          <p:cNvPr id="15" name="TextBox 14">
            <a:extLst>
              <a:ext uri="{FF2B5EF4-FFF2-40B4-BE49-F238E27FC236}">
                <a16:creationId xmlns:a16="http://schemas.microsoft.com/office/drawing/2014/main" id="{EA35D194-07F9-4E1B-9303-118B10A54F41}"/>
              </a:ext>
            </a:extLst>
          </p:cNvPr>
          <p:cNvSpPr txBox="1"/>
          <p:nvPr/>
        </p:nvSpPr>
        <p:spPr>
          <a:xfrm>
            <a:off x="2574784" y="3136332"/>
            <a:ext cx="8294427" cy="1200329"/>
          </a:xfrm>
          <a:prstGeom prst="rect">
            <a:avLst/>
          </a:prstGeom>
          <a:noFill/>
        </p:spPr>
        <p:txBody>
          <a:bodyPr wrap="square">
            <a:spAutoFit/>
          </a:bodyPr>
          <a:lstStyle/>
          <a:p>
            <a:r>
              <a:rPr lang="en-GB" sz="2400" dirty="0">
                <a:latin typeface="Twinkl" panose="02000000000000000000" pitchFamily="2" charset="0"/>
              </a:rPr>
              <a:t>Come and chat to us! The teachers will be outside their classrooms at the end of each day if you have anything you’d like to ask.</a:t>
            </a:r>
          </a:p>
        </p:txBody>
      </p:sp>
      <p:sp>
        <p:nvSpPr>
          <p:cNvPr id="19" name="TextBox 18">
            <a:extLst>
              <a:ext uri="{FF2B5EF4-FFF2-40B4-BE49-F238E27FC236}">
                <a16:creationId xmlns:a16="http://schemas.microsoft.com/office/drawing/2014/main" id="{638A7B50-635A-4907-BCFD-7ED161F801E4}"/>
              </a:ext>
            </a:extLst>
          </p:cNvPr>
          <p:cNvSpPr txBox="1"/>
          <p:nvPr/>
        </p:nvSpPr>
        <p:spPr>
          <a:xfrm>
            <a:off x="2544672" y="4965867"/>
            <a:ext cx="8324539" cy="830997"/>
          </a:xfrm>
          <a:prstGeom prst="rect">
            <a:avLst/>
          </a:prstGeom>
          <a:noFill/>
        </p:spPr>
        <p:txBody>
          <a:bodyPr wrap="square">
            <a:spAutoFit/>
          </a:bodyPr>
          <a:lstStyle/>
          <a:p>
            <a:r>
              <a:rPr lang="en-GB" sz="2400" dirty="0">
                <a:latin typeface="Twinkl" panose="02000000000000000000" pitchFamily="2" charset="0"/>
              </a:rPr>
              <a:t>Please do email the school office FAO your class teacher if you need to get in contact.</a:t>
            </a:r>
          </a:p>
        </p:txBody>
      </p:sp>
    </p:spTree>
    <p:extLst>
      <p:ext uri="{BB962C8B-B14F-4D97-AF65-F5344CB8AC3E}">
        <p14:creationId xmlns:p14="http://schemas.microsoft.com/office/powerpoint/2010/main" val="208465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1FA4C-56C7-47FF-8740-534B0710DD68}"/>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73FC6BBB-06FD-4D8F-B460-05480D857451}"/>
              </a:ext>
            </a:extLst>
          </p:cNvPr>
          <p:cNvSpPr txBox="1"/>
          <p:nvPr/>
        </p:nvSpPr>
        <p:spPr>
          <a:xfrm>
            <a:off x="2874605" y="185316"/>
            <a:ext cx="6442789" cy="923330"/>
          </a:xfrm>
          <a:prstGeom prst="rect">
            <a:avLst/>
          </a:prstGeom>
          <a:noFill/>
        </p:spPr>
        <p:txBody>
          <a:bodyPr wrap="none" rtlCol="0">
            <a:spAutoFit/>
          </a:bodyPr>
          <a:lstStyle/>
          <a:p>
            <a:r>
              <a:rPr lang="en-GB" sz="5400" dirty="0">
                <a:solidFill>
                  <a:srgbClr val="920704"/>
                </a:solidFill>
                <a:latin typeface="Bahnschrift SemiBold Condensed" panose="020B0502040204020203" pitchFamily="34" charset="0"/>
              </a:rPr>
              <a:t>INTRODUCING THE TEACHERS</a:t>
            </a:r>
          </a:p>
        </p:txBody>
      </p:sp>
      <p:sp>
        <p:nvSpPr>
          <p:cNvPr id="6" name="TextBox 5">
            <a:extLst>
              <a:ext uri="{FF2B5EF4-FFF2-40B4-BE49-F238E27FC236}">
                <a16:creationId xmlns:a16="http://schemas.microsoft.com/office/drawing/2014/main" id="{5DA64B59-D53F-4A03-846E-5E00358B2384}"/>
              </a:ext>
            </a:extLst>
          </p:cNvPr>
          <p:cNvSpPr txBox="1"/>
          <p:nvPr/>
        </p:nvSpPr>
        <p:spPr>
          <a:xfrm>
            <a:off x="2087528" y="4820791"/>
            <a:ext cx="2217275" cy="1077218"/>
          </a:xfrm>
          <a:prstGeom prst="rect">
            <a:avLst/>
          </a:prstGeom>
          <a:noFill/>
        </p:spPr>
        <p:txBody>
          <a:bodyPr wrap="none" rtlCol="0">
            <a:spAutoFit/>
          </a:bodyPr>
          <a:lstStyle/>
          <a:p>
            <a:pPr algn="ctr"/>
            <a:r>
              <a:rPr lang="en-GB" sz="3200" b="1" dirty="0">
                <a:latin typeface="Twinkl" panose="02000000000000000000" pitchFamily="2" charset="0"/>
              </a:rPr>
              <a:t>Mrs O’Gara</a:t>
            </a:r>
          </a:p>
          <a:p>
            <a:pPr algn="ctr"/>
            <a:r>
              <a:rPr lang="en-GB" sz="3200" dirty="0">
                <a:latin typeface="Twinkl" panose="02000000000000000000" pitchFamily="2" charset="0"/>
              </a:rPr>
              <a:t>2OG</a:t>
            </a:r>
          </a:p>
        </p:txBody>
      </p:sp>
      <p:sp>
        <p:nvSpPr>
          <p:cNvPr id="7" name="Rectangle 6">
            <a:extLst>
              <a:ext uri="{FF2B5EF4-FFF2-40B4-BE49-F238E27FC236}">
                <a16:creationId xmlns:a16="http://schemas.microsoft.com/office/drawing/2014/main" id="{CE179302-4803-4DB1-8FB3-CA860692F702}"/>
              </a:ext>
            </a:extLst>
          </p:cNvPr>
          <p:cNvSpPr/>
          <p:nvPr/>
        </p:nvSpPr>
        <p:spPr>
          <a:xfrm>
            <a:off x="2015065" y="1381415"/>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451205E-D13E-4F8F-A6E1-29B1FBC57C16}"/>
              </a:ext>
            </a:extLst>
          </p:cNvPr>
          <p:cNvSpPr/>
          <p:nvPr/>
        </p:nvSpPr>
        <p:spPr>
          <a:xfrm>
            <a:off x="5888448" y="1381415"/>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BBF7411-4DA7-4F9B-9BC7-A89F6FD4575E}"/>
              </a:ext>
            </a:extLst>
          </p:cNvPr>
          <p:cNvSpPr txBox="1"/>
          <p:nvPr/>
        </p:nvSpPr>
        <p:spPr>
          <a:xfrm>
            <a:off x="5996376" y="4701221"/>
            <a:ext cx="2377574" cy="1292662"/>
          </a:xfrm>
          <a:prstGeom prst="rect">
            <a:avLst/>
          </a:prstGeom>
          <a:noFill/>
        </p:spPr>
        <p:txBody>
          <a:bodyPr wrap="none" rtlCol="0">
            <a:spAutoFit/>
          </a:bodyPr>
          <a:lstStyle/>
          <a:p>
            <a:pPr algn="ctr"/>
            <a:r>
              <a:rPr lang="en-GB" sz="3200" b="1" dirty="0">
                <a:latin typeface="Twinkl" panose="02000000000000000000" pitchFamily="2" charset="0"/>
              </a:rPr>
              <a:t>Mrs O’Byrne</a:t>
            </a:r>
          </a:p>
          <a:p>
            <a:pPr algn="ctr"/>
            <a:r>
              <a:rPr lang="en-GB" sz="3200" b="1" dirty="0">
                <a:latin typeface="Twinkl" panose="02000000000000000000" pitchFamily="2" charset="0"/>
              </a:rPr>
              <a:t>2KO</a:t>
            </a:r>
          </a:p>
          <a:p>
            <a:pPr algn="ctr"/>
            <a:r>
              <a:rPr lang="en-GB" sz="1400" b="1" dirty="0">
                <a:latin typeface="Twinkl" panose="02000000000000000000" pitchFamily="2" charset="0"/>
              </a:rPr>
              <a:t>(Tuesday to Friday)</a:t>
            </a:r>
            <a:endParaRPr lang="en-GB" sz="3200" b="1" dirty="0">
              <a:latin typeface="Twinkl" panose="02000000000000000000" pitchFamily="2" charset="0"/>
            </a:endParaRPr>
          </a:p>
        </p:txBody>
      </p:sp>
      <p:pic>
        <p:nvPicPr>
          <p:cNvPr id="2" name="Picture 1">
            <a:extLst>
              <a:ext uri="{FF2B5EF4-FFF2-40B4-BE49-F238E27FC236}">
                <a16:creationId xmlns:a16="http://schemas.microsoft.com/office/drawing/2014/main" id="{AA468380-CA96-4904-89A0-0004C70796AE}"/>
              </a:ext>
            </a:extLst>
          </p:cNvPr>
          <p:cNvPicPr>
            <a:picLocks noChangeAspect="1"/>
          </p:cNvPicPr>
          <p:nvPr/>
        </p:nvPicPr>
        <p:blipFill>
          <a:blip r:embed="rId3"/>
          <a:stretch>
            <a:fillRect/>
          </a:stretch>
        </p:blipFill>
        <p:spPr>
          <a:xfrm>
            <a:off x="2128488" y="1644488"/>
            <a:ext cx="2175064" cy="3011627"/>
          </a:xfrm>
          <a:prstGeom prst="rect">
            <a:avLst/>
          </a:prstGeom>
        </p:spPr>
      </p:pic>
      <p:pic>
        <p:nvPicPr>
          <p:cNvPr id="12" name="Picture 11">
            <a:extLst>
              <a:ext uri="{FF2B5EF4-FFF2-40B4-BE49-F238E27FC236}">
                <a16:creationId xmlns:a16="http://schemas.microsoft.com/office/drawing/2014/main" id="{A5FD87DF-715D-4DB3-8694-EA41EF28B7C0}"/>
              </a:ext>
            </a:extLst>
          </p:cNvPr>
          <p:cNvPicPr>
            <a:picLocks noChangeAspect="1"/>
          </p:cNvPicPr>
          <p:nvPr/>
        </p:nvPicPr>
        <p:blipFill>
          <a:blip r:embed="rId4"/>
          <a:stretch>
            <a:fillRect/>
          </a:stretch>
        </p:blipFill>
        <p:spPr>
          <a:xfrm>
            <a:off x="6081110" y="1667831"/>
            <a:ext cx="1976875" cy="2753991"/>
          </a:xfrm>
          <a:prstGeom prst="rect">
            <a:avLst/>
          </a:prstGeom>
        </p:spPr>
      </p:pic>
      <p:pic>
        <p:nvPicPr>
          <p:cNvPr id="14" name="Picture 13">
            <a:extLst>
              <a:ext uri="{FF2B5EF4-FFF2-40B4-BE49-F238E27FC236}">
                <a16:creationId xmlns:a16="http://schemas.microsoft.com/office/drawing/2014/main" id="{3315307D-5F52-4541-B386-61C5DD193BFF}"/>
              </a:ext>
            </a:extLst>
          </p:cNvPr>
          <p:cNvPicPr>
            <a:picLocks noChangeAspect="1"/>
          </p:cNvPicPr>
          <p:nvPr/>
        </p:nvPicPr>
        <p:blipFill>
          <a:blip r:embed="rId5"/>
          <a:stretch>
            <a:fillRect/>
          </a:stretch>
        </p:blipFill>
        <p:spPr>
          <a:xfrm>
            <a:off x="8542525" y="1343894"/>
            <a:ext cx="2438611" cy="3401863"/>
          </a:xfrm>
          <a:prstGeom prst="rect">
            <a:avLst/>
          </a:prstGeom>
        </p:spPr>
      </p:pic>
      <p:pic>
        <p:nvPicPr>
          <p:cNvPr id="13" name="Picture 12">
            <a:extLst>
              <a:ext uri="{FF2B5EF4-FFF2-40B4-BE49-F238E27FC236}">
                <a16:creationId xmlns:a16="http://schemas.microsoft.com/office/drawing/2014/main" id="{3DDF14F8-401A-4EF2-A247-613E8F7FA3C2}"/>
              </a:ext>
            </a:extLst>
          </p:cNvPr>
          <p:cNvPicPr>
            <a:picLocks noChangeAspect="1"/>
          </p:cNvPicPr>
          <p:nvPr/>
        </p:nvPicPr>
        <p:blipFill>
          <a:blip r:embed="rId6"/>
          <a:stretch>
            <a:fillRect/>
          </a:stretch>
        </p:blipFill>
        <p:spPr>
          <a:xfrm>
            <a:off x="8824298" y="1520255"/>
            <a:ext cx="1875066" cy="3000106"/>
          </a:xfrm>
          <a:prstGeom prst="rect">
            <a:avLst/>
          </a:prstGeom>
        </p:spPr>
      </p:pic>
      <p:sp>
        <p:nvSpPr>
          <p:cNvPr id="16" name="TextBox 15">
            <a:extLst>
              <a:ext uri="{FF2B5EF4-FFF2-40B4-BE49-F238E27FC236}">
                <a16:creationId xmlns:a16="http://schemas.microsoft.com/office/drawing/2014/main" id="{3BDE8D08-E907-47B2-B17F-5D6A2DF38813}"/>
              </a:ext>
            </a:extLst>
          </p:cNvPr>
          <p:cNvSpPr txBox="1"/>
          <p:nvPr/>
        </p:nvSpPr>
        <p:spPr>
          <a:xfrm>
            <a:off x="8616078" y="4729276"/>
            <a:ext cx="2377574" cy="1292662"/>
          </a:xfrm>
          <a:prstGeom prst="rect">
            <a:avLst/>
          </a:prstGeom>
          <a:noFill/>
        </p:spPr>
        <p:txBody>
          <a:bodyPr wrap="square" rtlCol="0">
            <a:spAutoFit/>
          </a:bodyPr>
          <a:lstStyle/>
          <a:p>
            <a:pPr algn="ctr"/>
            <a:r>
              <a:rPr lang="en-GB" sz="3200" b="1" dirty="0">
                <a:latin typeface="Twinkl" panose="02000000000000000000" pitchFamily="2" charset="0"/>
              </a:rPr>
              <a:t>Mrs Keep</a:t>
            </a:r>
          </a:p>
          <a:p>
            <a:pPr algn="ctr"/>
            <a:r>
              <a:rPr lang="en-GB" sz="3200" b="1" dirty="0">
                <a:latin typeface="Twinkl" panose="02000000000000000000" pitchFamily="2" charset="0"/>
              </a:rPr>
              <a:t>2KO</a:t>
            </a:r>
          </a:p>
          <a:p>
            <a:pPr algn="ctr"/>
            <a:r>
              <a:rPr lang="en-GB" sz="1400" b="1" dirty="0">
                <a:latin typeface="Twinkl" panose="02000000000000000000" pitchFamily="2" charset="0"/>
              </a:rPr>
              <a:t>(Monday)</a:t>
            </a:r>
          </a:p>
        </p:txBody>
      </p:sp>
    </p:spTree>
    <p:extLst>
      <p:ext uri="{BB962C8B-B14F-4D97-AF65-F5344CB8AC3E}">
        <p14:creationId xmlns:p14="http://schemas.microsoft.com/office/powerpoint/2010/main" val="184321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rotWithShape="1">
          <a:blip r:embed="rId2">
            <a:alphaModFix amt="67000"/>
            <a:extLst>
              <a:ext uri="{28A0092B-C50C-407E-A947-70E740481C1C}">
                <a14:useLocalDpi xmlns:a14="http://schemas.microsoft.com/office/drawing/2010/main" val="0"/>
              </a:ext>
            </a:extLst>
          </a:blip>
          <a:srcRect r="3839"/>
          <a:stretch/>
        </p:blipFill>
        <p:spPr bwMode="auto">
          <a:xfrm>
            <a:off x="0" y="4619751"/>
            <a:ext cx="12192000" cy="2238249"/>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pic>
        <p:nvPicPr>
          <p:cNvPr id="7" name="Picture 6">
            <a:extLst>
              <a:ext uri="{FF2B5EF4-FFF2-40B4-BE49-F238E27FC236}">
                <a16:creationId xmlns:a16="http://schemas.microsoft.com/office/drawing/2014/main" id="{99C62F16-403B-48D8-8528-D57F5B4B399A}"/>
              </a:ext>
            </a:extLst>
          </p:cNvPr>
          <p:cNvPicPr>
            <a:picLocks noChangeAspect="1"/>
          </p:cNvPicPr>
          <p:nvPr/>
        </p:nvPicPr>
        <p:blipFill>
          <a:blip r:embed="rId3"/>
          <a:stretch>
            <a:fillRect/>
          </a:stretch>
        </p:blipFill>
        <p:spPr>
          <a:xfrm>
            <a:off x="363134" y="1722146"/>
            <a:ext cx="1588656" cy="2175375"/>
          </a:xfrm>
          <a:prstGeom prst="rect">
            <a:avLst/>
          </a:prstGeom>
          <a:ln w="57150">
            <a:solidFill>
              <a:srgbClr val="920704"/>
            </a:solidFill>
          </a:ln>
        </p:spPr>
      </p:pic>
      <p:pic>
        <p:nvPicPr>
          <p:cNvPr id="9" name="Picture 8">
            <a:extLst>
              <a:ext uri="{FF2B5EF4-FFF2-40B4-BE49-F238E27FC236}">
                <a16:creationId xmlns:a16="http://schemas.microsoft.com/office/drawing/2014/main" id="{E4E1CD40-422E-4DE3-8A4E-E8D74D497CE4}"/>
              </a:ext>
            </a:extLst>
          </p:cNvPr>
          <p:cNvPicPr>
            <a:picLocks noChangeAspect="1"/>
          </p:cNvPicPr>
          <p:nvPr/>
        </p:nvPicPr>
        <p:blipFill>
          <a:blip r:embed="rId4"/>
          <a:stretch>
            <a:fillRect/>
          </a:stretch>
        </p:blipFill>
        <p:spPr>
          <a:xfrm>
            <a:off x="2329676" y="1747353"/>
            <a:ext cx="1598994" cy="2175375"/>
          </a:xfrm>
          <a:prstGeom prst="rect">
            <a:avLst/>
          </a:prstGeom>
          <a:ln w="57150">
            <a:solidFill>
              <a:srgbClr val="920704"/>
            </a:solidFill>
          </a:ln>
        </p:spPr>
      </p:pic>
      <p:pic>
        <p:nvPicPr>
          <p:cNvPr id="11" name="Picture 10">
            <a:extLst>
              <a:ext uri="{FF2B5EF4-FFF2-40B4-BE49-F238E27FC236}">
                <a16:creationId xmlns:a16="http://schemas.microsoft.com/office/drawing/2014/main" id="{42890D97-5CD5-43CB-91D0-480277EFDF16}"/>
              </a:ext>
            </a:extLst>
          </p:cNvPr>
          <p:cNvPicPr>
            <a:picLocks noChangeAspect="1"/>
          </p:cNvPicPr>
          <p:nvPr/>
        </p:nvPicPr>
        <p:blipFill rotWithShape="1">
          <a:blip r:embed="rId5"/>
          <a:srcRect t="3001"/>
          <a:stretch/>
        </p:blipFill>
        <p:spPr>
          <a:xfrm>
            <a:off x="6275784" y="1747353"/>
            <a:ext cx="1535953" cy="2175375"/>
          </a:xfrm>
          <a:prstGeom prst="rect">
            <a:avLst/>
          </a:prstGeom>
          <a:ln w="57150">
            <a:solidFill>
              <a:srgbClr val="920704"/>
            </a:solidFill>
          </a:ln>
        </p:spPr>
      </p:pic>
      <p:pic>
        <p:nvPicPr>
          <p:cNvPr id="13" name="Picture 12">
            <a:extLst>
              <a:ext uri="{FF2B5EF4-FFF2-40B4-BE49-F238E27FC236}">
                <a16:creationId xmlns:a16="http://schemas.microsoft.com/office/drawing/2014/main" id="{B6F3966E-F8EF-4865-B8A2-7B33EEDA244B}"/>
              </a:ext>
            </a:extLst>
          </p:cNvPr>
          <p:cNvPicPr>
            <a:picLocks noChangeAspect="1"/>
          </p:cNvPicPr>
          <p:nvPr/>
        </p:nvPicPr>
        <p:blipFill>
          <a:blip r:embed="rId6"/>
          <a:stretch>
            <a:fillRect/>
          </a:stretch>
        </p:blipFill>
        <p:spPr>
          <a:xfrm>
            <a:off x="4331355" y="1736034"/>
            <a:ext cx="1500259" cy="2175375"/>
          </a:xfrm>
          <a:prstGeom prst="rect">
            <a:avLst/>
          </a:prstGeom>
          <a:ln w="57150">
            <a:solidFill>
              <a:srgbClr val="920704"/>
            </a:solidFill>
          </a:ln>
        </p:spPr>
      </p:pic>
      <p:pic>
        <p:nvPicPr>
          <p:cNvPr id="15" name="Picture 14">
            <a:extLst>
              <a:ext uri="{FF2B5EF4-FFF2-40B4-BE49-F238E27FC236}">
                <a16:creationId xmlns:a16="http://schemas.microsoft.com/office/drawing/2014/main" id="{5F1ED612-E591-47BC-A907-C9B994F5A8A0}"/>
              </a:ext>
            </a:extLst>
          </p:cNvPr>
          <p:cNvPicPr>
            <a:picLocks noChangeAspect="1"/>
          </p:cNvPicPr>
          <p:nvPr/>
        </p:nvPicPr>
        <p:blipFill rotWithShape="1">
          <a:blip r:embed="rId7"/>
          <a:srcRect l="4885" t="-1" b="5029"/>
          <a:stretch/>
        </p:blipFill>
        <p:spPr>
          <a:xfrm>
            <a:off x="8220213" y="1722146"/>
            <a:ext cx="1634260" cy="2200582"/>
          </a:xfrm>
          <a:prstGeom prst="rect">
            <a:avLst/>
          </a:prstGeom>
          <a:ln w="57150">
            <a:solidFill>
              <a:srgbClr val="920704"/>
            </a:solidFill>
          </a:ln>
        </p:spPr>
      </p:pic>
      <p:pic>
        <p:nvPicPr>
          <p:cNvPr id="17" name="Picture 16">
            <a:extLst>
              <a:ext uri="{FF2B5EF4-FFF2-40B4-BE49-F238E27FC236}">
                <a16:creationId xmlns:a16="http://schemas.microsoft.com/office/drawing/2014/main" id="{A80FF8C5-17D5-47A6-B80B-595160C4E8C4}"/>
              </a:ext>
            </a:extLst>
          </p:cNvPr>
          <p:cNvPicPr>
            <a:picLocks noChangeAspect="1"/>
          </p:cNvPicPr>
          <p:nvPr/>
        </p:nvPicPr>
        <p:blipFill rotWithShape="1">
          <a:blip r:embed="rId8"/>
          <a:srcRect l="2223"/>
          <a:stretch/>
        </p:blipFill>
        <p:spPr>
          <a:xfrm>
            <a:off x="10232359" y="1736034"/>
            <a:ext cx="1611427" cy="2200582"/>
          </a:xfrm>
          <a:prstGeom prst="rect">
            <a:avLst/>
          </a:prstGeom>
          <a:ln w="57150">
            <a:solidFill>
              <a:srgbClr val="920704"/>
            </a:solidFill>
          </a:ln>
        </p:spPr>
      </p:pic>
      <p:sp>
        <p:nvSpPr>
          <p:cNvPr id="18" name="TextBox 17">
            <a:extLst>
              <a:ext uri="{FF2B5EF4-FFF2-40B4-BE49-F238E27FC236}">
                <a16:creationId xmlns:a16="http://schemas.microsoft.com/office/drawing/2014/main" id="{C963FEEF-43B4-4148-856F-FA82B74F6E5E}"/>
              </a:ext>
            </a:extLst>
          </p:cNvPr>
          <p:cNvSpPr txBox="1"/>
          <p:nvPr/>
        </p:nvSpPr>
        <p:spPr>
          <a:xfrm>
            <a:off x="315725" y="4047842"/>
            <a:ext cx="1683474" cy="646331"/>
          </a:xfrm>
          <a:prstGeom prst="rect">
            <a:avLst/>
          </a:prstGeom>
          <a:noFill/>
        </p:spPr>
        <p:txBody>
          <a:bodyPr wrap="none" rtlCol="0">
            <a:spAutoFit/>
          </a:bodyPr>
          <a:lstStyle/>
          <a:p>
            <a:pPr algn="ctr"/>
            <a:r>
              <a:rPr lang="en-GB" b="1" dirty="0">
                <a:latin typeface="Twinkl" panose="02000000000000000000" pitchFamily="2" charset="0"/>
              </a:rPr>
              <a:t>Gill </a:t>
            </a:r>
            <a:r>
              <a:rPr lang="en-GB" b="1" dirty="0" err="1">
                <a:latin typeface="Twinkl" panose="02000000000000000000" pitchFamily="2" charset="0"/>
              </a:rPr>
              <a:t>Kennaugh</a:t>
            </a:r>
            <a:endParaRPr lang="en-GB" b="1" dirty="0">
              <a:latin typeface="Twinkl" panose="02000000000000000000" pitchFamily="2" charset="0"/>
            </a:endParaRPr>
          </a:p>
          <a:p>
            <a:pPr algn="ctr"/>
            <a:r>
              <a:rPr lang="en-GB" dirty="0">
                <a:latin typeface="Twinkl" panose="02000000000000000000" pitchFamily="2" charset="0"/>
              </a:rPr>
              <a:t>Headteacher</a:t>
            </a:r>
          </a:p>
        </p:txBody>
      </p:sp>
      <p:sp>
        <p:nvSpPr>
          <p:cNvPr id="19" name="TextBox 18">
            <a:extLst>
              <a:ext uri="{FF2B5EF4-FFF2-40B4-BE49-F238E27FC236}">
                <a16:creationId xmlns:a16="http://schemas.microsoft.com/office/drawing/2014/main" id="{9CCEADD9-EC04-4BA3-8D34-CFC9AC3474BF}"/>
              </a:ext>
            </a:extLst>
          </p:cNvPr>
          <p:cNvSpPr txBox="1"/>
          <p:nvPr/>
        </p:nvSpPr>
        <p:spPr>
          <a:xfrm>
            <a:off x="2146371" y="4047842"/>
            <a:ext cx="1965603" cy="1231106"/>
          </a:xfrm>
          <a:prstGeom prst="rect">
            <a:avLst/>
          </a:prstGeom>
          <a:noFill/>
        </p:spPr>
        <p:txBody>
          <a:bodyPr wrap="none" rtlCol="0">
            <a:spAutoFit/>
          </a:bodyPr>
          <a:lstStyle/>
          <a:p>
            <a:pPr algn="ctr"/>
            <a:r>
              <a:rPr lang="en-GB" b="1" dirty="0">
                <a:latin typeface="Twinkl" panose="02000000000000000000" pitchFamily="2" charset="0"/>
              </a:rPr>
              <a:t>Jacky Hansard</a:t>
            </a:r>
          </a:p>
          <a:p>
            <a:pPr marL="285750" indent="-285750">
              <a:buFont typeface="Arial" panose="020B0604020202020204" pitchFamily="34" charset="0"/>
              <a:buChar char="•"/>
            </a:pPr>
            <a:r>
              <a:rPr lang="en-GB" sz="1400" dirty="0">
                <a:latin typeface="Twinkl" panose="02000000000000000000" pitchFamily="2" charset="0"/>
              </a:rPr>
              <a:t>Deputy Head</a:t>
            </a:r>
          </a:p>
          <a:p>
            <a:pPr marL="285750" indent="-285750">
              <a:buFont typeface="Arial" panose="020B0604020202020204" pitchFamily="34" charset="0"/>
              <a:buChar char="•"/>
            </a:pPr>
            <a:r>
              <a:rPr lang="en-GB" sz="1400" dirty="0">
                <a:latin typeface="Twinkl" panose="02000000000000000000" pitchFamily="2" charset="0"/>
              </a:rPr>
              <a:t>Lower School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Attendance Officer</a:t>
            </a:r>
          </a:p>
        </p:txBody>
      </p:sp>
      <p:sp>
        <p:nvSpPr>
          <p:cNvPr id="20" name="TextBox 19">
            <a:extLst>
              <a:ext uri="{FF2B5EF4-FFF2-40B4-BE49-F238E27FC236}">
                <a16:creationId xmlns:a16="http://schemas.microsoft.com/office/drawing/2014/main" id="{A24E45B4-F057-4643-BA60-2B6C20E0C13F}"/>
              </a:ext>
            </a:extLst>
          </p:cNvPr>
          <p:cNvSpPr txBox="1"/>
          <p:nvPr/>
        </p:nvSpPr>
        <p:spPr>
          <a:xfrm>
            <a:off x="5948288" y="4077925"/>
            <a:ext cx="1988045" cy="1508105"/>
          </a:xfrm>
          <a:prstGeom prst="rect">
            <a:avLst/>
          </a:prstGeom>
          <a:noFill/>
        </p:spPr>
        <p:txBody>
          <a:bodyPr wrap="none" rtlCol="0">
            <a:spAutoFit/>
          </a:bodyPr>
          <a:lstStyle/>
          <a:p>
            <a:pPr algn="ctr"/>
            <a:r>
              <a:rPr lang="en-GB" b="1" dirty="0">
                <a:latin typeface="Twinkl" panose="02000000000000000000" pitchFamily="2" charset="0"/>
              </a:rPr>
              <a:t>Joe Newman</a:t>
            </a:r>
          </a:p>
          <a:p>
            <a:pPr marL="285750" indent="-285750">
              <a:buFont typeface="Arial" panose="020B0604020202020204" pitchFamily="34" charset="0"/>
              <a:buChar char="•"/>
            </a:pPr>
            <a:r>
              <a:rPr lang="en-GB" sz="1400" dirty="0">
                <a:latin typeface="Twinkl" panose="02000000000000000000" pitchFamily="2" charset="0"/>
              </a:rPr>
              <a:t>Lower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Teaching and </a:t>
            </a:r>
          </a:p>
          <a:p>
            <a:r>
              <a:rPr lang="en-GB" sz="1400" dirty="0">
                <a:latin typeface="Twinkl" panose="02000000000000000000" pitchFamily="2" charset="0"/>
              </a:rPr>
              <a:t>     Learning Leader</a:t>
            </a:r>
          </a:p>
          <a:p>
            <a:pPr algn="ctr"/>
            <a:endParaRPr lang="en-GB" dirty="0">
              <a:latin typeface="Twinkl" panose="02000000000000000000" pitchFamily="2" charset="0"/>
            </a:endParaRPr>
          </a:p>
        </p:txBody>
      </p:sp>
      <p:sp>
        <p:nvSpPr>
          <p:cNvPr id="21" name="TextBox 20">
            <a:extLst>
              <a:ext uri="{FF2B5EF4-FFF2-40B4-BE49-F238E27FC236}">
                <a16:creationId xmlns:a16="http://schemas.microsoft.com/office/drawing/2014/main" id="{4BF62487-8CFF-4627-9598-CD592DEE4AFC}"/>
              </a:ext>
            </a:extLst>
          </p:cNvPr>
          <p:cNvSpPr txBox="1"/>
          <p:nvPr/>
        </p:nvSpPr>
        <p:spPr>
          <a:xfrm>
            <a:off x="3986866" y="4083231"/>
            <a:ext cx="1978427" cy="1508105"/>
          </a:xfrm>
          <a:prstGeom prst="rect">
            <a:avLst/>
          </a:prstGeom>
          <a:noFill/>
        </p:spPr>
        <p:txBody>
          <a:bodyPr wrap="none" rtlCol="0">
            <a:spAutoFit/>
          </a:bodyPr>
          <a:lstStyle/>
          <a:p>
            <a:pPr algn="ctr"/>
            <a:r>
              <a:rPr lang="en-GB" b="1" dirty="0">
                <a:latin typeface="Twinkl" panose="02000000000000000000" pitchFamily="2" charset="0"/>
              </a:rPr>
              <a:t>Ali Bartlett</a:t>
            </a:r>
          </a:p>
          <a:p>
            <a:pPr marL="285750" indent="-285750">
              <a:buFont typeface="Arial" panose="020B0604020202020204" pitchFamily="34" charset="0"/>
              <a:buChar char="•"/>
            </a:pPr>
            <a:r>
              <a:rPr lang="en-GB" sz="1400" dirty="0">
                <a:latin typeface="Twinkl" panose="02000000000000000000" pitchFamily="2" charset="0"/>
              </a:rPr>
              <a:t>Upper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Pupil Premium </a:t>
            </a:r>
          </a:p>
          <a:p>
            <a:r>
              <a:rPr lang="en-GB" sz="1400" dirty="0">
                <a:latin typeface="Twinkl" panose="02000000000000000000" pitchFamily="2" charset="0"/>
              </a:rPr>
              <a:t>     Leader</a:t>
            </a:r>
          </a:p>
          <a:p>
            <a:pPr algn="ctr"/>
            <a:endParaRPr lang="en-GB" dirty="0">
              <a:latin typeface="Twinkl" panose="02000000000000000000" pitchFamily="2" charset="0"/>
            </a:endParaRPr>
          </a:p>
        </p:txBody>
      </p:sp>
      <p:sp>
        <p:nvSpPr>
          <p:cNvPr id="22" name="TextBox 21">
            <a:extLst>
              <a:ext uri="{FF2B5EF4-FFF2-40B4-BE49-F238E27FC236}">
                <a16:creationId xmlns:a16="http://schemas.microsoft.com/office/drawing/2014/main" id="{DC09A19A-0DB8-43BD-9959-FCC7B0C4D9AA}"/>
              </a:ext>
            </a:extLst>
          </p:cNvPr>
          <p:cNvSpPr txBox="1"/>
          <p:nvPr/>
        </p:nvSpPr>
        <p:spPr>
          <a:xfrm>
            <a:off x="8033461" y="4109494"/>
            <a:ext cx="1935145" cy="1077218"/>
          </a:xfrm>
          <a:prstGeom prst="rect">
            <a:avLst/>
          </a:prstGeom>
          <a:noFill/>
        </p:spPr>
        <p:txBody>
          <a:bodyPr wrap="none" rtlCol="0">
            <a:spAutoFit/>
          </a:bodyPr>
          <a:lstStyle/>
          <a:p>
            <a:pPr algn="ctr"/>
            <a:r>
              <a:rPr lang="en-GB" b="1" dirty="0">
                <a:latin typeface="Twinkl" panose="02000000000000000000" pitchFamily="2" charset="0"/>
              </a:rPr>
              <a:t>Emma Mylan</a:t>
            </a:r>
          </a:p>
          <a:p>
            <a:pPr marL="285750" indent="-285750">
              <a:buFont typeface="Arial" panose="020B0604020202020204" pitchFamily="34" charset="0"/>
              <a:buChar char="•"/>
            </a:pPr>
            <a:r>
              <a:rPr lang="en-GB" sz="1400" dirty="0">
                <a:latin typeface="Twinkl" panose="02000000000000000000" pitchFamily="2" charset="0"/>
              </a:rPr>
              <a:t>EYFS Leader</a:t>
            </a:r>
          </a:p>
          <a:p>
            <a:pPr marL="285750" indent="-285750">
              <a:buFont typeface="Arial" panose="020B0604020202020204" pitchFamily="34" charset="0"/>
              <a:buChar char="•"/>
            </a:pPr>
            <a:r>
              <a:rPr lang="en-GB" sz="1400" dirty="0">
                <a:latin typeface="Twinkl" panose="02000000000000000000" pitchFamily="2" charset="0"/>
              </a:rPr>
              <a:t>Assessment Leader</a:t>
            </a:r>
          </a:p>
          <a:p>
            <a:pPr algn="ctr"/>
            <a:endParaRPr lang="en-GB" dirty="0">
              <a:latin typeface="Twinkl" panose="02000000000000000000" pitchFamily="2" charset="0"/>
            </a:endParaRPr>
          </a:p>
        </p:txBody>
      </p:sp>
      <p:sp>
        <p:nvSpPr>
          <p:cNvPr id="23" name="TextBox 22">
            <a:extLst>
              <a:ext uri="{FF2B5EF4-FFF2-40B4-BE49-F238E27FC236}">
                <a16:creationId xmlns:a16="http://schemas.microsoft.com/office/drawing/2014/main" id="{27FD8864-B302-4939-B059-5A78CF8FE62F}"/>
              </a:ext>
            </a:extLst>
          </p:cNvPr>
          <p:cNvSpPr txBox="1"/>
          <p:nvPr/>
        </p:nvSpPr>
        <p:spPr>
          <a:xfrm>
            <a:off x="10149046" y="4102100"/>
            <a:ext cx="1778051" cy="1077218"/>
          </a:xfrm>
          <a:prstGeom prst="rect">
            <a:avLst/>
          </a:prstGeom>
          <a:noFill/>
        </p:spPr>
        <p:txBody>
          <a:bodyPr wrap="none" rtlCol="0">
            <a:spAutoFit/>
          </a:bodyPr>
          <a:lstStyle/>
          <a:p>
            <a:pPr algn="ctr"/>
            <a:r>
              <a:rPr lang="en-GB" b="1" dirty="0">
                <a:latin typeface="Twinkl" panose="02000000000000000000" pitchFamily="2" charset="0"/>
              </a:rPr>
              <a:t>Alex Bacon</a:t>
            </a:r>
          </a:p>
          <a:p>
            <a:pPr marL="285750" indent="-285750">
              <a:buFont typeface="Arial" panose="020B0604020202020204" pitchFamily="34" charset="0"/>
              <a:buChar char="•"/>
            </a:pPr>
            <a:r>
              <a:rPr lang="en-GB" sz="1400" dirty="0">
                <a:latin typeface="Twinkl" panose="02000000000000000000" pitchFamily="2" charset="0"/>
              </a:rPr>
              <a:t>SENDCO</a:t>
            </a:r>
          </a:p>
          <a:p>
            <a:pPr marL="285750" indent="-285750">
              <a:buFont typeface="Arial" panose="020B0604020202020204" pitchFamily="34" charset="0"/>
              <a:buChar char="•"/>
            </a:pPr>
            <a:r>
              <a:rPr lang="en-GB" sz="1400" dirty="0">
                <a:latin typeface="Twinkl" panose="02000000000000000000" pitchFamily="2" charset="0"/>
              </a:rPr>
              <a:t>Inclusion Leader</a:t>
            </a:r>
          </a:p>
          <a:p>
            <a:pPr algn="ctr"/>
            <a:endParaRPr lang="en-GB" dirty="0">
              <a:latin typeface="Twinkl" panose="02000000000000000000" pitchFamily="2" charset="0"/>
            </a:endParaRPr>
          </a:p>
        </p:txBody>
      </p:sp>
    </p:spTree>
    <p:extLst>
      <p:ext uri="{BB962C8B-B14F-4D97-AF65-F5344CB8AC3E}">
        <p14:creationId xmlns:p14="http://schemas.microsoft.com/office/powerpoint/2010/main" val="34464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4657418"/>
            <a:ext cx="12192000" cy="2200582"/>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sp>
        <p:nvSpPr>
          <p:cNvPr id="18" name="TextBox 17">
            <a:extLst>
              <a:ext uri="{FF2B5EF4-FFF2-40B4-BE49-F238E27FC236}">
                <a16:creationId xmlns:a16="http://schemas.microsoft.com/office/drawing/2014/main" id="{C963FEEF-43B4-4148-856F-FA82B74F6E5E}"/>
              </a:ext>
            </a:extLst>
          </p:cNvPr>
          <p:cNvSpPr txBox="1"/>
          <p:nvPr/>
        </p:nvSpPr>
        <p:spPr>
          <a:xfrm>
            <a:off x="678944" y="4237782"/>
            <a:ext cx="1247457" cy="646331"/>
          </a:xfrm>
          <a:prstGeom prst="rect">
            <a:avLst/>
          </a:prstGeom>
          <a:noFill/>
        </p:spPr>
        <p:txBody>
          <a:bodyPr wrap="none" rtlCol="0">
            <a:spAutoFit/>
          </a:bodyPr>
          <a:lstStyle/>
          <a:p>
            <a:pPr algn="ctr"/>
            <a:r>
              <a:rPr lang="en-GB" b="1" dirty="0">
                <a:latin typeface="Twinkl" panose="02000000000000000000" pitchFamily="2" charset="0"/>
              </a:rPr>
              <a:t>Viki Stock</a:t>
            </a:r>
          </a:p>
          <a:p>
            <a:pPr algn="ctr"/>
            <a:r>
              <a:rPr lang="en-GB" dirty="0">
                <a:latin typeface="Twinkl" panose="02000000000000000000" pitchFamily="2" charset="0"/>
              </a:rPr>
              <a:t>ELSA</a:t>
            </a:r>
          </a:p>
        </p:txBody>
      </p:sp>
      <p:sp>
        <p:nvSpPr>
          <p:cNvPr id="21" name="TextBox 20">
            <a:extLst>
              <a:ext uri="{FF2B5EF4-FFF2-40B4-BE49-F238E27FC236}">
                <a16:creationId xmlns:a16="http://schemas.microsoft.com/office/drawing/2014/main" id="{4BF62487-8CFF-4627-9598-CD592DEE4AFC}"/>
              </a:ext>
            </a:extLst>
          </p:cNvPr>
          <p:cNvSpPr txBox="1"/>
          <p:nvPr/>
        </p:nvSpPr>
        <p:spPr>
          <a:xfrm>
            <a:off x="4294474" y="4251589"/>
            <a:ext cx="2060179" cy="861774"/>
          </a:xfrm>
          <a:prstGeom prst="rect">
            <a:avLst/>
          </a:prstGeom>
          <a:noFill/>
        </p:spPr>
        <p:txBody>
          <a:bodyPr wrap="none" rtlCol="0">
            <a:spAutoFit/>
          </a:bodyPr>
          <a:lstStyle/>
          <a:p>
            <a:pPr algn="ctr"/>
            <a:r>
              <a:rPr lang="en-GB" b="1" dirty="0">
                <a:latin typeface="Twinkl" panose="02000000000000000000" pitchFamily="2" charset="0"/>
              </a:rPr>
              <a:t>Teaching Assistant</a:t>
            </a:r>
          </a:p>
          <a:p>
            <a:pPr algn="ctr"/>
            <a:r>
              <a:rPr lang="en-GB" sz="1400" b="1" dirty="0">
                <a:latin typeface="Twinkl" panose="02000000000000000000" pitchFamily="2" charset="0"/>
              </a:rPr>
              <a:t>Year 2</a:t>
            </a:r>
            <a:endParaRPr lang="en-GB" sz="1400" dirty="0">
              <a:latin typeface="Twinkl" panose="02000000000000000000" pitchFamily="2" charset="0"/>
            </a:endParaRPr>
          </a:p>
          <a:p>
            <a:pPr algn="ctr"/>
            <a:endParaRPr lang="en-GB" dirty="0">
              <a:latin typeface="Twinkl" panose="02000000000000000000" pitchFamily="2" charset="0"/>
            </a:endParaRPr>
          </a:p>
        </p:txBody>
      </p:sp>
      <p:pic>
        <p:nvPicPr>
          <p:cNvPr id="3" name="Picture 2">
            <a:extLst>
              <a:ext uri="{FF2B5EF4-FFF2-40B4-BE49-F238E27FC236}">
                <a16:creationId xmlns:a16="http://schemas.microsoft.com/office/drawing/2014/main" id="{037781DF-1AB6-49A0-9994-CE8187FEEB52}"/>
              </a:ext>
            </a:extLst>
          </p:cNvPr>
          <p:cNvPicPr>
            <a:picLocks noChangeAspect="1"/>
          </p:cNvPicPr>
          <p:nvPr/>
        </p:nvPicPr>
        <p:blipFill>
          <a:blip r:embed="rId3"/>
          <a:stretch>
            <a:fillRect/>
          </a:stretch>
        </p:blipFill>
        <p:spPr>
          <a:xfrm>
            <a:off x="488172" y="1788905"/>
            <a:ext cx="1629002" cy="2200582"/>
          </a:xfrm>
          <a:prstGeom prst="rect">
            <a:avLst/>
          </a:prstGeom>
          <a:ln w="57150">
            <a:solidFill>
              <a:srgbClr val="920704"/>
            </a:solidFill>
          </a:ln>
        </p:spPr>
      </p:pic>
      <p:sp>
        <p:nvSpPr>
          <p:cNvPr id="24" name="TextBox 23">
            <a:extLst>
              <a:ext uri="{FF2B5EF4-FFF2-40B4-BE49-F238E27FC236}">
                <a16:creationId xmlns:a16="http://schemas.microsoft.com/office/drawing/2014/main" id="{18E699F3-D8A9-4FE4-8F6E-7A3AACFDEE3D}"/>
              </a:ext>
            </a:extLst>
          </p:cNvPr>
          <p:cNvSpPr txBox="1"/>
          <p:nvPr/>
        </p:nvSpPr>
        <p:spPr>
          <a:xfrm>
            <a:off x="2271152" y="4258052"/>
            <a:ext cx="2060179" cy="861774"/>
          </a:xfrm>
          <a:prstGeom prst="rect">
            <a:avLst/>
          </a:prstGeom>
          <a:noFill/>
        </p:spPr>
        <p:txBody>
          <a:bodyPr wrap="none" rtlCol="0">
            <a:spAutoFit/>
          </a:bodyPr>
          <a:lstStyle/>
          <a:p>
            <a:pPr algn="ctr"/>
            <a:r>
              <a:rPr lang="en-GB" b="1" dirty="0">
                <a:latin typeface="Twinkl" panose="02000000000000000000" pitchFamily="2" charset="0"/>
              </a:rPr>
              <a:t>Teaching Assistant</a:t>
            </a:r>
          </a:p>
          <a:p>
            <a:pPr algn="ctr"/>
            <a:r>
              <a:rPr lang="en-GB" sz="1400" b="1" dirty="0">
                <a:latin typeface="Twinkl" panose="02000000000000000000" pitchFamily="2" charset="0"/>
              </a:rPr>
              <a:t>Year 2</a:t>
            </a:r>
            <a:endParaRPr lang="en-GB" sz="1400" dirty="0">
              <a:latin typeface="Twinkl" panose="02000000000000000000" pitchFamily="2" charset="0"/>
            </a:endParaRPr>
          </a:p>
          <a:p>
            <a:pPr algn="ctr"/>
            <a:endParaRPr lang="en-GB" dirty="0">
              <a:latin typeface="Twinkl" panose="02000000000000000000" pitchFamily="2" charset="0"/>
            </a:endParaRPr>
          </a:p>
        </p:txBody>
      </p:sp>
      <p:sp>
        <p:nvSpPr>
          <p:cNvPr id="25" name="TextBox 24">
            <a:extLst>
              <a:ext uri="{FF2B5EF4-FFF2-40B4-BE49-F238E27FC236}">
                <a16:creationId xmlns:a16="http://schemas.microsoft.com/office/drawing/2014/main" id="{6D605AE2-67BE-439F-B32B-7D8412AF6121}"/>
              </a:ext>
            </a:extLst>
          </p:cNvPr>
          <p:cNvSpPr txBox="1"/>
          <p:nvPr/>
        </p:nvSpPr>
        <p:spPr>
          <a:xfrm>
            <a:off x="6201486" y="4251589"/>
            <a:ext cx="2060179" cy="861774"/>
          </a:xfrm>
          <a:prstGeom prst="rect">
            <a:avLst/>
          </a:prstGeom>
          <a:noFill/>
        </p:spPr>
        <p:txBody>
          <a:bodyPr wrap="none" rtlCol="0">
            <a:spAutoFit/>
          </a:bodyPr>
          <a:lstStyle/>
          <a:p>
            <a:pPr algn="ctr"/>
            <a:r>
              <a:rPr lang="en-GB" b="1" dirty="0">
                <a:latin typeface="Twinkl" panose="02000000000000000000" pitchFamily="2" charset="0"/>
              </a:rPr>
              <a:t>Teaching Assistant</a:t>
            </a:r>
          </a:p>
          <a:p>
            <a:pPr algn="ctr"/>
            <a:r>
              <a:rPr lang="en-GB" sz="1400" b="1" dirty="0">
                <a:latin typeface="Twinkl" panose="02000000000000000000" pitchFamily="2" charset="0"/>
              </a:rPr>
              <a:t>Year 2</a:t>
            </a:r>
            <a:endParaRPr lang="en-GB" sz="1400" dirty="0">
              <a:latin typeface="Twinkl" panose="02000000000000000000" pitchFamily="2" charset="0"/>
            </a:endParaRPr>
          </a:p>
          <a:p>
            <a:pPr algn="ctr"/>
            <a:endParaRPr lang="en-GB" dirty="0">
              <a:latin typeface="Twinkl" panose="02000000000000000000" pitchFamily="2" charset="0"/>
            </a:endParaRPr>
          </a:p>
        </p:txBody>
      </p:sp>
      <p:sp>
        <p:nvSpPr>
          <p:cNvPr id="26" name="TextBox 25">
            <a:extLst>
              <a:ext uri="{FF2B5EF4-FFF2-40B4-BE49-F238E27FC236}">
                <a16:creationId xmlns:a16="http://schemas.microsoft.com/office/drawing/2014/main" id="{F4231249-237A-49CF-ADD5-90A8DA857DC9}"/>
              </a:ext>
            </a:extLst>
          </p:cNvPr>
          <p:cNvSpPr txBox="1"/>
          <p:nvPr/>
        </p:nvSpPr>
        <p:spPr>
          <a:xfrm>
            <a:off x="8345832" y="4252931"/>
            <a:ext cx="1435008" cy="861774"/>
          </a:xfrm>
          <a:prstGeom prst="rect">
            <a:avLst/>
          </a:prstGeom>
          <a:noFill/>
        </p:spPr>
        <p:txBody>
          <a:bodyPr wrap="none" rtlCol="0">
            <a:spAutoFit/>
          </a:bodyPr>
          <a:lstStyle/>
          <a:p>
            <a:pPr algn="ctr"/>
            <a:r>
              <a:rPr lang="en-GB" b="1" dirty="0">
                <a:latin typeface="Twinkl" panose="02000000000000000000" pitchFamily="2" charset="0"/>
              </a:rPr>
              <a:t>PPA Teacher</a:t>
            </a:r>
          </a:p>
          <a:p>
            <a:pPr algn="ctr"/>
            <a:r>
              <a:rPr lang="en-GB" sz="1400" b="1" dirty="0">
                <a:latin typeface="Twinkl" panose="02000000000000000000" pitchFamily="2" charset="0"/>
              </a:rPr>
              <a:t>Year 2</a:t>
            </a:r>
            <a:endParaRPr lang="en-GB" sz="1400" dirty="0">
              <a:latin typeface="Twinkl" panose="02000000000000000000" pitchFamily="2" charset="0"/>
            </a:endParaRPr>
          </a:p>
          <a:p>
            <a:pPr algn="ctr"/>
            <a:endParaRPr lang="en-GB" dirty="0">
              <a:latin typeface="Twinkl" panose="02000000000000000000" pitchFamily="2" charset="0"/>
            </a:endParaRPr>
          </a:p>
        </p:txBody>
      </p:sp>
      <p:sp>
        <p:nvSpPr>
          <p:cNvPr id="6" name="Rectangle 5">
            <a:extLst>
              <a:ext uri="{FF2B5EF4-FFF2-40B4-BE49-F238E27FC236}">
                <a16:creationId xmlns:a16="http://schemas.microsoft.com/office/drawing/2014/main" id="{E376498C-F230-4495-8AF0-2002D9EA9CEB}"/>
              </a:ext>
            </a:extLst>
          </p:cNvPr>
          <p:cNvSpPr/>
          <p:nvPr/>
        </p:nvSpPr>
        <p:spPr>
          <a:xfrm>
            <a:off x="2468428" y="1788905"/>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b="0" i="0">
                <a:effectLst/>
                <a:latin typeface="Times New Roman" panose="02020603050405020304" pitchFamily="18" charset="0"/>
              </a:rPr>
              <a:t>Mrs </a:t>
            </a:r>
          </a:p>
          <a:p>
            <a:pPr algn="l"/>
            <a:r>
              <a:rPr lang="en-GB" b="0" i="0">
                <a:effectLst/>
                <a:latin typeface="Times New Roman" panose="02020603050405020304" pitchFamily="18" charset="0"/>
              </a:rPr>
              <a:t>O’Byrne</a:t>
            </a:r>
          </a:p>
        </p:txBody>
      </p:sp>
      <p:sp>
        <p:nvSpPr>
          <p:cNvPr id="27" name="Rectangle 26">
            <a:extLst>
              <a:ext uri="{FF2B5EF4-FFF2-40B4-BE49-F238E27FC236}">
                <a16:creationId xmlns:a16="http://schemas.microsoft.com/office/drawing/2014/main" id="{2263C6D5-18B2-4F9A-B20E-6C8BC318A519}"/>
              </a:ext>
            </a:extLst>
          </p:cNvPr>
          <p:cNvSpPr/>
          <p:nvPr/>
        </p:nvSpPr>
        <p:spPr>
          <a:xfrm>
            <a:off x="4380936" y="1788905"/>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D816D007-FA23-4799-B16C-44593AC6C1C3}"/>
              </a:ext>
            </a:extLst>
          </p:cNvPr>
          <p:cNvSpPr/>
          <p:nvPr/>
        </p:nvSpPr>
        <p:spPr>
          <a:xfrm>
            <a:off x="6247181" y="1784389"/>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A3BE0325-5B4B-4271-9A25-566C7FF4B024}"/>
              </a:ext>
            </a:extLst>
          </p:cNvPr>
          <p:cNvPicPr>
            <a:picLocks noChangeAspect="1"/>
          </p:cNvPicPr>
          <p:nvPr/>
        </p:nvPicPr>
        <p:blipFill>
          <a:blip r:embed="rId4"/>
          <a:stretch>
            <a:fillRect/>
          </a:stretch>
        </p:blipFill>
        <p:spPr>
          <a:xfrm>
            <a:off x="2657327" y="1857840"/>
            <a:ext cx="1287831" cy="2062712"/>
          </a:xfrm>
          <a:prstGeom prst="rect">
            <a:avLst/>
          </a:prstGeom>
        </p:spPr>
      </p:pic>
      <p:pic>
        <p:nvPicPr>
          <p:cNvPr id="11" name="Picture 10">
            <a:extLst>
              <a:ext uri="{FF2B5EF4-FFF2-40B4-BE49-F238E27FC236}">
                <a16:creationId xmlns:a16="http://schemas.microsoft.com/office/drawing/2014/main" id="{1650CA4B-0EB3-466F-AC5E-4B3E4DE705AF}"/>
              </a:ext>
            </a:extLst>
          </p:cNvPr>
          <p:cNvPicPr>
            <a:picLocks noChangeAspect="1"/>
          </p:cNvPicPr>
          <p:nvPr/>
        </p:nvPicPr>
        <p:blipFill>
          <a:blip r:embed="rId5"/>
          <a:stretch>
            <a:fillRect/>
          </a:stretch>
        </p:blipFill>
        <p:spPr>
          <a:xfrm>
            <a:off x="4618179" y="1932752"/>
            <a:ext cx="1220992" cy="1912888"/>
          </a:xfrm>
          <a:prstGeom prst="rect">
            <a:avLst/>
          </a:prstGeom>
        </p:spPr>
      </p:pic>
      <p:pic>
        <p:nvPicPr>
          <p:cNvPr id="13" name="Picture 12">
            <a:extLst>
              <a:ext uri="{FF2B5EF4-FFF2-40B4-BE49-F238E27FC236}">
                <a16:creationId xmlns:a16="http://schemas.microsoft.com/office/drawing/2014/main" id="{46C2BB9E-83E1-4AA1-A2EC-EC0F9996302A}"/>
              </a:ext>
            </a:extLst>
          </p:cNvPr>
          <p:cNvPicPr>
            <a:picLocks noChangeAspect="1"/>
          </p:cNvPicPr>
          <p:nvPr/>
        </p:nvPicPr>
        <p:blipFill>
          <a:blip r:embed="rId6"/>
          <a:stretch>
            <a:fillRect/>
          </a:stretch>
        </p:blipFill>
        <p:spPr>
          <a:xfrm>
            <a:off x="6499026" y="1932752"/>
            <a:ext cx="1171575" cy="1924050"/>
          </a:xfrm>
          <a:prstGeom prst="rect">
            <a:avLst/>
          </a:prstGeom>
        </p:spPr>
      </p:pic>
      <p:pic>
        <p:nvPicPr>
          <p:cNvPr id="15" name="Picture 14">
            <a:extLst>
              <a:ext uri="{FF2B5EF4-FFF2-40B4-BE49-F238E27FC236}">
                <a16:creationId xmlns:a16="http://schemas.microsoft.com/office/drawing/2014/main" id="{D479A6E9-2634-4745-9976-3965FC9FF4F1}"/>
              </a:ext>
            </a:extLst>
          </p:cNvPr>
          <p:cNvPicPr>
            <a:picLocks noChangeAspect="1"/>
          </p:cNvPicPr>
          <p:nvPr/>
        </p:nvPicPr>
        <p:blipFill>
          <a:blip r:embed="rId7"/>
          <a:stretch>
            <a:fillRect/>
          </a:stretch>
        </p:blipFill>
        <p:spPr>
          <a:xfrm>
            <a:off x="10086211" y="1782142"/>
            <a:ext cx="1682642" cy="2255716"/>
          </a:xfrm>
          <a:prstGeom prst="rect">
            <a:avLst/>
          </a:prstGeom>
        </p:spPr>
      </p:pic>
      <p:pic>
        <p:nvPicPr>
          <p:cNvPr id="16" name="Picture 15">
            <a:extLst>
              <a:ext uri="{FF2B5EF4-FFF2-40B4-BE49-F238E27FC236}">
                <a16:creationId xmlns:a16="http://schemas.microsoft.com/office/drawing/2014/main" id="{0D0D2C1C-3C02-47FF-B7BD-65597E56A93E}"/>
              </a:ext>
            </a:extLst>
          </p:cNvPr>
          <p:cNvPicPr>
            <a:picLocks noChangeAspect="1"/>
          </p:cNvPicPr>
          <p:nvPr/>
        </p:nvPicPr>
        <p:blipFill>
          <a:blip r:embed="rId8"/>
          <a:stretch>
            <a:fillRect/>
          </a:stretch>
        </p:blipFill>
        <p:spPr>
          <a:xfrm>
            <a:off x="8075165" y="1748629"/>
            <a:ext cx="1719221" cy="2292295"/>
          </a:xfrm>
          <a:prstGeom prst="rect">
            <a:avLst/>
          </a:prstGeom>
        </p:spPr>
      </p:pic>
      <p:pic>
        <p:nvPicPr>
          <p:cNvPr id="19" name="Picture 18">
            <a:extLst>
              <a:ext uri="{FF2B5EF4-FFF2-40B4-BE49-F238E27FC236}">
                <a16:creationId xmlns:a16="http://schemas.microsoft.com/office/drawing/2014/main" id="{DEDC9F14-85D5-4449-9382-7F65930BB974}"/>
              </a:ext>
            </a:extLst>
          </p:cNvPr>
          <p:cNvPicPr>
            <a:picLocks noChangeAspect="1"/>
          </p:cNvPicPr>
          <p:nvPr/>
        </p:nvPicPr>
        <p:blipFill>
          <a:blip r:embed="rId9"/>
          <a:stretch>
            <a:fillRect/>
          </a:stretch>
        </p:blipFill>
        <p:spPr>
          <a:xfrm>
            <a:off x="10209483" y="1857840"/>
            <a:ext cx="1428750" cy="2181225"/>
          </a:xfrm>
          <a:prstGeom prst="rect">
            <a:avLst/>
          </a:prstGeom>
        </p:spPr>
      </p:pic>
      <p:sp>
        <p:nvSpPr>
          <p:cNvPr id="30" name="TextBox 29">
            <a:extLst>
              <a:ext uri="{FF2B5EF4-FFF2-40B4-BE49-F238E27FC236}">
                <a16:creationId xmlns:a16="http://schemas.microsoft.com/office/drawing/2014/main" id="{BADA6A0F-2B84-400D-A18D-1BE0B9E66EF7}"/>
              </a:ext>
            </a:extLst>
          </p:cNvPr>
          <p:cNvSpPr txBox="1"/>
          <p:nvPr/>
        </p:nvSpPr>
        <p:spPr>
          <a:xfrm>
            <a:off x="7893928" y="4249865"/>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PPA 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Year 2</a:t>
            </a:r>
            <a:endParaRPr kumimoji="0" lang="en-GB" sz="14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191194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30746" y="88900"/>
            <a:ext cx="373692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 DAY IN YEAR 2</a:t>
            </a:r>
          </a:p>
        </p:txBody>
      </p:sp>
      <p:sp>
        <p:nvSpPr>
          <p:cNvPr id="6" name="Freeform 2">
            <a:extLst>
              <a:ext uri="{FF2B5EF4-FFF2-40B4-BE49-F238E27FC236}">
                <a16:creationId xmlns:a16="http://schemas.microsoft.com/office/drawing/2014/main" id="{B4CF0C7F-4EE1-40C5-9381-F216F04849C2}"/>
              </a:ext>
            </a:extLst>
          </p:cNvPr>
          <p:cNvSpPr/>
          <p:nvPr/>
        </p:nvSpPr>
        <p:spPr>
          <a:xfrm>
            <a:off x="0" y="0"/>
            <a:ext cx="3701325" cy="6023419"/>
          </a:xfrm>
          <a:custGeom>
            <a:avLst/>
            <a:gdLst/>
            <a:ahLst/>
            <a:cxnLst/>
            <a:rect l="l" t="t" r="r" b="b"/>
            <a:pathLst>
              <a:path w="8482362" h="8767624">
                <a:moveTo>
                  <a:pt x="0" y="0"/>
                </a:moveTo>
                <a:lnTo>
                  <a:pt x="8482362" y="0"/>
                </a:lnTo>
                <a:lnTo>
                  <a:pt x="8482362" y="8767624"/>
                </a:lnTo>
                <a:lnTo>
                  <a:pt x="0" y="8767624"/>
                </a:lnTo>
                <a:lnTo>
                  <a:pt x="0" y="0"/>
                </a:lnTo>
                <a:close/>
              </a:path>
            </a:pathLst>
          </a:custGeom>
          <a:blipFill>
            <a:blip r:embed="rId3">
              <a:extLst>
                <a:ext uri="{96DAC541-7B7A-43D3-8B79-37D633B846F1}">
                  <asvg:svgBlip xmlns:asvg="http://schemas.microsoft.com/office/drawing/2016/SVG/main" r:embed="rId4"/>
                </a:ext>
              </a:extLst>
            </a:blip>
            <a:stretch>
              <a:fillRect l="-47692"/>
            </a:stretch>
          </a:blipFill>
        </p:spPr>
        <p:txBody>
          <a:bodyPr/>
          <a:lstStyle/>
          <a:p>
            <a:endParaRPr lang="en-GB" dirty="0"/>
          </a:p>
        </p:txBody>
      </p:sp>
      <p:sp>
        <p:nvSpPr>
          <p:cNvPr id="8" name="Freeform 6">
            <a:extLst>
              <a:ext uri="{FF2B5EF4-FFF2-40B4-BE49-F238E27FC236}">
                <a16:creationId xmlns:a16="http://schemas.microsoft.com/office/drawing/2014/main" id="{A68C7CBF-0258-4A87-AF58-6E01800356CA}"/>
              </a:ext>
            </a:extLst>
          </p:cNvPr>
          <p:cNvSpPr/>
          <p:nvPr/>
        </p:nvSpPr>
        <p:spPr>
          <a:xfrm>
            <a:off x="8707270" y="218365"/>
            <a:ext cx="3225421" cy="1992573"/>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a:stretch>
          </a:blipFill>
        </p:spPr>
      </p:sp>
      <p:sp>
        <p:nvSpPr>
          <p:cNvPr id="9" name="Freeform 6">
            <a:extLst>
              <a:ext uri="{FF2B5EF4-FFF2-40B4-BE49-F238E27FC236}">
                <a16:creationId xmlns:a16="http://schemas.microsoft.com/office/drawing/2014/main" id="{61DFBA7E-7699-4586-B8C9-693A4F1BF38F}"/>
              </a:ext>
            </a:extLst>
          </p:cNvPr>
          <p:cNvSpPr/>
          <p:nvPr/>
        </p:nvSpPr>
        <p:spPr>
          <a:xfrm>
            <a:off x="11006412" y="2668568"/>
            <a:ext cx="1185588" cy="2106201"/>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r="-224320"/>
            </a:stretch>
          </a:blipFill>
        </p:spPr>
        <p:txBody>
          <a:bodyPr/>
          <a:lstStyle/>
          <a:p>
            <a:endParaRPr lang="en-GB" dirty="0"/>
          </a:p>
        </p:txBody>
      </p:sp>
      <p:pic>
        <p:nvPicPr>
          <p:cNvPr id="3" name="Picture 2">
            <a:extLst>
              <a:ext uri="{FF2B5EF4-FFF2-40B4-BE49-F238E27FC236}">
                <a16:creationId xmlns:a16="http://schemas.microsoft.com/office/drawing/2014/main" id="{35AD89E6-2EF6-4250-8F33-DEB26DF7D153}"/>
              </a:ext>
            </a:extLst>
          </p:cNvPr>
          <p:cNvPicPr>
            <a:picLocks noChangeAspect="1"/>
          </p:cNvPicPr>
          <p:nvPr/>
        </p:nvPicPr>
        <p:blipFill>
          <a:blip r:embed="rId6"/>
          <a:stretch>
            <a:fillRect/>
          </a:stretch>
        </p:blipFill>
        <p:spPr>
          <a:xfrm>
            <a:off x="3172206" y="834581"/>
            <a:ext cx="7897897" cy="5113046"/>
          </a:xfrm>
          <a:prstGeom prst="rect">
            <a:avLst/>
          </a:prstGeom>
        </p:spPr>
      </p:pic>
    </p:spTree>
    <p:extLst>
      <p:ext uri="{BB962C8B-B14F-4D97-AF65-F5344CB8AC3E}">
        <p14:creationId xmlns:p14="http://schemas.microsoft.com/office/powerpoint/2010/main" val="102785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081391" y="0"/>
            <a:ext cx="6029215"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BEHAVIOUR AT NEWBRIDGE</a:t>
            </a:r>
          </a:p>
        </p:txBody>
      </p:sp>
      <p:pic>
        <p:nvPicPr>
          <p:cNvPr id="7" name="Picture 6">
            <a:extLst>
              <a:ext uri="{FF2B5EF4-FFF2-40B4-BE49-F238E27FC236}">
                <a16:creationId xmlns:a16="http://schemas.microsoft.com/office/drawing/2014/main" id="{C1D058E3-C0EF-4930-8F17-C9581A44FB7B}"/>
              </a:ext>
            </a:extLst>
          </p:cNvPr>
          <p:cNvPicPr>
            <a:picLocks noChangeAspect="1"/>
          </p:cNvPicPr>
          <p:nvPr/>
        </p:nvPicPr>
        <p:blipFill>
          <a:blip r:embed="rId3"/>
          <a:stretch>
            <a:fillRect/>
          </a:stretch>
        </p:blipFill>
        <p:spPr>
          <a:xfrm>
            <a:off x="109682" y="1037951"/>
            <a:ext cx="4917993" cy="3423736"/>
          </a:xfrm>
          <a:prstGeom prst="rect">
            <a:avLst/>
          </a:prstGeom>
        </p:spPr>
      </p:pic>
      <p:pic>
        <p:nvPicPr>
          <p:cNvPr id="3" name="Picture 2">
            <a:extLst>
              <a:ext uri="{FF2B5EF4-FFF2-40B4-BE49-F238E27FC236}">
                <a16:creationId xmlns:a16="http://schemas.microsoft.com/office/drawing/2014/main" id="{4773C6C5-5E50-4135-969A-3CE5443AD18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6" b="96102" l="2773" r="96794">
                        <a14:foregroundMark x1="2773" y1="92804" x2="18544" y2="55772"/>
                        <a14:foregroundMark x1="18544" y1="55772" x2="18718" y2="24738"/>
                        <a14:foregroundMark x1="16291" y1="17241" x2="16291" y2="17241"/>
                        <a14:foregroundMark x1="11265" y1="12144" x2="22357" y2="17091"/>
                        <a14:foregroundMark x1="22357" y1="17091" x2="28336" y2="29235"/>
                        <a14:foregroundMark x1="28336" y1="29235" x2="29983" y2="30435"/>
                        <a14:foregroundMark x1="66914" y1="81456" x2="85269" y2="83508"/>
                        <a14:foregroundMark x1="37176" y1="78134" x2="63958" y2="81127"/>
                        <a14:foregroundMark x1="18198" y1="76012" x2="34228" y2="77804"/>
                        <a14:foregroundMark x1="66756" y1="90630" x2="81629" y2="90705"/>
                        <a14:foregroundMark x1="21837" y1="90405" x2="63797" y2="90616"/>
                        <a14:foregroundMark x1="2426" y1="96402" x2="14731" y2="96252"/>
                        <a14:foregroundMark x1="14731" y1="96252" x2="63432" y2="97151"/>
                        <a14:foregroundMark x1="63432" y1="97151" x2="95321" y2="96102"/>
                        <a14:foregroundMark x1="95321" y1="96102" x2="96880" y2="96102"/>
                        <a14:foregroundMark x1="84402" y1="90705" x2="85095" y2="25337"/>
                        <a14:foregroundMark x1="80763" y1="69415" x2="90121" y2="69415"/>
                        <a14:foregroundMark x1="79549" y1="67616" x2="80416" y2="64618"/>
                        <a14:foregroundMark x1="44541" y1="63418" x2="55286" y2="63118"/>
                        <a14:foregroundMark x1="55286" y1="63118" x2="55633" y2="63118"/>
                        <a14:foregroundMark x1="19237" y1="64018" x2="23050" y2="65517"/>
                        <a14:foregroundMark x1="47487" y1="7646" x2="51473" y2="7046"/>
                        <a14:foregroundMark x1="42114" y1="67616" x2="57192" y2="68516"/>
                        <a14:foregroundMark x1="74350" y1="66717" x2="77123" y2="80660"/>
                        <a14:foregroundMark x1="77123" y1="80660" x2="77123" y2="80810"/>
                        <a14:foregroundMark x1="17331" y1="79010" x2="8492" y2="86207"/>
                        <a14:foregroundMark x1="23224" y1="63418" x2="29809" y2="73913"/>
                        <a14:foregroundMark x1="29809" y1="73913" x2="29809" y2="73913"/>
                        <a14:backgroundMark x1="35875" y1="80210" x2="35875" y2="80210"/>
                        <a14:backgroundMark x1="64991" y1="89205" x2="65685" y2="78411"/>
                        <a14:backgroundMark x1="65511" y1="80510" x2="65338" y2="82309"/>
                        <a14:backgroundMark x1="65165" y1="91304" x2="65165" y2="91304"/>
                        <a14:backgroundMark x1="36049" y1="79910" x2="36395" y2="76012"/>
                        <a14:backgroundMark x1="35702" y1="75712" x2="35702" y2="79310"/>
                        <a14:backgroundMark x1="65165" y1="88306" x2="65338" y2="91904"/>
                      </a14:backgroundRemoval>
                    </a14:imgEffect>
                  </a14:imgLayer>
                </a14:imgProps>
              </a:ext>
            </a:extLst>
          </a:blip>
          <a:stretch>
            <a:fillRect/>
          </a:stretch>
        </p:blipFill>
        <p:spPr>
          <a:xfrm>
            <a:off x="4866508" y="2623942"/>
            <a:ext cx="7325492" cy="4234058"/>
          </a:xfrm>
          <a:prstGeom prst="rect">
            <a:avLst/>
          </a:prstGeom>
        </p:spPr>
      </p:pic>
      <p:sp>
        <p:nvSpPr>
          <p:cNvPr id="6" name="TextBox 5">
            <a:extLst>
              <a:ext uri="{FF2B5EF4-FFF2-40B4-BE49-F238E27FC236}">
                <a16:creationId xmlns:a16="http://schemas.microsoft.com/office/drawing/2014/main" id="{BD5A67D9-672D-4736-8FFF-5A745F9143B4}"/>
              </a:ext>
            </a:extLst>
          </p:cNvPr>
          <p:cNvSpPr txBox="1"/>
          <p:nvPr/>
        </p:nvSpPr>
        <p:spPr>
          <a:xfrm>
            <a:off x="5291471" y="1918823"/>
            <a:ext cx="1718740" cy="830997"/>
          </a:xfrm>
          <a:prstGeom prst="rect">
            <a:avLst/>
          </a:prstGeom>
          <a:noFill/>
        </p:spPr>
        <p:txBody>
          <a:bodyPr wrap="none" rtlCol="0">
            <a:spAutoFit/>
          </a:bodyPr>
          <a:lstStyle/>
          <a:p>
            <a:pPr algn="ctr"/>
            <a:r>
              <a:rPr lang="en-GB" sz="2400" b="1" dirty="0">
                <a:latin typeface="Twinkl" panose="02000000000000000000" pitchFamily="2" charset="0"/>
              </a:rPr>
              <a:t>Respectful</a:t>
            </a:r>
            <a:r>
              <a:rPr lang="en-GB" sz="2400" dirty="0">
                <a:latin typeface="Twinkl" panose="02000000000000000000" pitchFamily="2" charset="0"/>
              </a:rPr>
              <a:t> </a:t>
            </a:r>
          </a:p>
          <a:p>
            <a:pPr algn="ctr"/>
            <a:r>
              <a:rPr lang="en-GB" sz="2400" dirty="0">
                <a:latin typeface="Twinkl" panose="02000000000000000000" pitchFamily="2" charset="0"/>
              </a:rPr>
              <a:t>Robin</a:t>
            </a:r>
          </a:p>
        </p:txBody>
      </p:sp>
      <p:sp>
        <p:nvSpPr>
          <p:cNvPr id="8" name="TextBox 7">
            <a:extLst>
              <a:ext uri="{FF2B5EF4-FFF2-40B4-BE49-F238E27FC236}">
                <a16:creationId xmlns:a16="http://schemas.microsoft.com/office/drawing/2014/main" id="{52375F4D-83DC-46B2-83AB-0F7ABDAE4A0B}"/>
              </a:ext>
            </a:extLst>
          </p:cNvPr>
          <p:cNvSpPr txBox="1"/>
          <p:nvPr/>
        </p:nvSpPr>
        <p:spPr>
          <a:xfrm>
            <a:off x="7571299" y="1918822"/>
            <a:ext cx="1915909" cy="830997"/>
          </a:xfrm>
          <a:prstGeom prst="rect">
            <a:avLst/>
          </a:prstGeom>
          <a:noFill/>
        </p:spPr>
        <p:txBody>
          <a:bodyPr wrap="none" rtlCol="0">
            <a:spAutoFit/>
          </a:bodyPr>
          <a:lstStyle/>
          <a:p>
            <a:pPr algn="ctr"/>
            <a:r>
              <a:rPr lang="en-GB" sz="2400" b="1" dirty="0">
                <a:latin typeface="Twinkl" panose="02000000000000000000" pitchFamily="2" charset="0"/>
              </a:rPr>
              <a:t>Responsible</a:t>
            </a:r>
            <a:r>
              <a:rPr lang="en-GB" sz="2400" dirty="0">
                <a:latin typeface="Twinkl" panose="02000000000000000000" pitchFamily="2" charset="0"/>
              </a:rPr>
              <a:t> </a:t>
            </a:r>
          </a:p>
          <a:p>
            <a:pPr algn="ctr"/>
            <a:r>
              <a:rPr lang="en-GB" sz="2400" dirty="0">
                <a:latin typeface="Twinkl" panose="02000000000000000000" pitchFamily="2" charset="0"/>
              </a:rPr>
              <a:t>Ravi</a:t>
            </a:r>
          </a:p>
        </p:txBody>
      </p:sp>
      <p:sp>
        <p:nvSpPr>
          <p:cNvPr id="9" name="TextBox 8">
            <a:extLst>
              <a:ext uri="{FF2B5EF4-FFF2-40B4-BE49-F238E27FC236}">
                <a16:creationId xmlns:a16="http://schemas.microsoft.com/office/drawing/2014/main" id="{C305301A-F153-46D9-ABBA-4A633FAEA8D0}"/>
              </a:ext>
            </a:extLst>
          </p:cNvPr>
          <p:cNvSpPr txBox="1"/>
          <p:nvPr/>
        </p:nvSpPr>
        <p:spPr>
          <a:xfrm>
            <a:off x="10573958" y="1918822"/>
            <a:ext cx="886781" cy="830997"/>
          </a:xfrm>
          <a:prstGeom prst="rect">
            <a:avLst/>
          </a:prstGeom>
          <a:noFill/>
        </p:spPr>
        <p:txBody>
          <a:bodyPr wrap="none" rtlCol="0">
            <a:spAutoFit/>
          </a:bodyPr>
          <a:lstStyle/>
          <a:p>
            <a:pPr algn="ctr"/>
            <a:r>
              <a:rPr lang="en-GB" sz="2400" b="1" dirty="0">
                <a:latin typeface="Twinkl" panose="02000000000000000000" pitchFamily="2" charset="0"/>
              </a:rPr>
              <a:t>Safe</a:t>
            </a:r>
            <a:r>
              <a:rPr lang="en-GB" sz="2400" dirty="0">
                <a:latin typeface="Twinkl" panose="02000000000000000000" pitchFamily="2" charset="0"/>
              </a:rPr>
              <a:t> </a:t>
            </a:r>
          </a:p>
          <a:p>
            <a:pPr algn="ctr"/>
            <a:r>
              <a:rPr lang="en-GB" sz="2400" dirty="0">
                <a:latin typeface="Twinkl" panose="02000000000000000000" pitchFamily="2" charset="0"/>
              </a:rPr>
              <a:t>Sam</a:t>
            </a:r>
          </a:p>
        </p:txBody>
      </p:sp>
    </p:spTree>
    <p:extLst>
      <p:ext uri="{BB962C8B-B14F-4D97-AF65-F5344CB8AC3E}">
        <p14:creationId xmlns:p14="http://schemas.microsoft.com/office/powerpoint/2010/main" val="127897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13113" y="139700"/>
            <a:ext cx="376577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HOME LEARNING</a:t>
            </a:r>
          </a:p>
        </p:txBody>
      </p:sp>
      <p:sp>
        <p:nvSpPr>
          <p:cNvPr id="7" name="Freeform 2">
            <a:extLst>
              <a:ext uri="{FF2B5EF4-FFF2-40B4-BE49-F238E27FC236}">
                <a16:creationId xmlns:a16="http://schemas.microsoft.com/office/drawing/2014/main" id="{822AAF82-C672-4537-A733-2EFEBADD795D}"/>
              </a:ext>
            </a:extLst>
          </p:cNvPr>
          <p:cNvSpPr/>
          <p:nvPr/>
        </p:nvSpPr>
        <p:spPr>
          <a:xfrm>
            <a:off x="10184235" y="4848836"/>
            <a:ext cx="2007765" cy="2009163"/>
          </a:xfrm>
          <a:custGeom>
            <a:avLst/>
            <a:gdLst/>
            <a:ahLst/>
            <a:cxnLst/>
            <a:rect l="l" t="t" r="r" b="b"/>
            <a:pathLst>
              <a:path w="6443332" h="5533212">
                <a:moveTo>
                  <a:pt x="0" y="0"/>
                </a:moveTo>
                <a:lnTo>
                  <a:pt x="6443332" y="0"/>
                </a:lnTo>
                <a:lnTo>
                  <a:pt x="6443332" y="5533212"/>
                </a:lnTo>
                <a:lnTo>
                  <a:pt x="0" y="5533212"/>
                </a:lnTo>
                <a:lnTo>
                  <a:pt x="0" y="0"/>
                </a:lnTo>
                <a:close/>
              </a:path>
            </a:pathLst>
          </a:custGeom>
          <a:blipFill>
            <a:blip r:embed="rId3"/>
            <a:stretch>
              <a:fillRect/>
            </a:stretch>
          </a:blipFill>
        </p:spPr>
      </p:sp>
      <p:sp>
        <p:nvSpPr>
          <p:cNvPr id="8" name="TextBox 7">
            <a:extLst>
              <a:ext uri="{FF2B5EF4-FFF2-40B4-BE49-F238E27FC236}">
                <a16:creationId xmlns:a16="http://schemas.microsoft.com/office/drawing/2014/main" id="{9BBFC6F1-A9EE-4E43-8EF7-78B34B1F285E}"/>
              </a:ext>
            </a:extLst>
          </p:cNvPr>
          <p:cNvSpPr txBox="1"/>
          <p:nvPr/>
        </p:nvSpPr>
        <p:spPr>
          <a:xfrm>
            <a:off x="1397" y="756337"/>
            <a:ext cx="11659299" cy="4278094"/>
          </a:xfrm>
          <a:prstGeom prst="rect">
            <a:avLst/>
          </a:prstGeom>
          <a:noFill/>
        </p:spPr>
        <p:txBody>
          <a:bodyPr wrap="square">
            <a:spAutoFit/>
          </a:bodyPr>
          <a:lstStyle/>
          <a:p>
            <a:pPr algn="l"/>
            <a:r>
              <a:rPr lang="en-GB" sz="1600" b="1" i="0" dirty="0">
                <a:solidFill>
                  <a:srgbClr val="000000"/>
                </a:solidFill>
                <a:effectLst/>
                <a:latin typeface="Twinkl" panose="02000000000000000000" pitchFamily="2" charset="0"/>
              </a:rPr>
              <a:t>Reading at home – </a:t>
            </a:r>
            <a:r>
              <a:rPr lang="en-GB" sz="1600" b="0" i="0" dirty="0">
                <a:solidFill>
                  <a:srgbClr val="000000"/>
                </a:solidFill>
                <a:effectLst/>
                <a:latin typeface="Twinkl" panose="02000000000000000000" pitchFamily="2" charset="0"/>
              </a:rPr>
              <a:t>As a school we place a high emphasis on reading. Please continue to read regularly with your child at home. Our aim is that every child reads at least 3 times a week at home, although daily is even better. The key thing to remember is little and often is best. It is also essential that you ask your child to retell what they have read and for you to ask them some questions about it. Comprehension skills are equally as important as decoding skills, to be a good reader your child must have both.</a:t>
            </a:r>
          </a:p>
          <a:p>
            <a:pPr algn="l"/>
            <a:r>
              <a:rPr lang="en-GB" sz="1600" b="1" i="0" dirty="0">
                <a:solidFill>
                  <a:srgbClr val="000000"/>
                </a:solidFill>
                <a:effectLst/>
                <a:latin typeface="Twinkl" panose="02000000000000000000" pitchFamily="2" charset="0"/>
              </a:rPr>
              <a:t>Reading Record Logs - </a:t>
            </a:r>
            <a:r>
              <a:rPr lang="en-GB" sz="1600" b="0" i="0" dirty="0">
                <a:solidFill>
                  <a:srgbClr val="000000"/>
                </a:solidFill>
                <a:effectLst/>
                <a:latin typeface="Twinkl" panose="02000000000000000000" pitchFamily="2" charset="0"/>
              </a:rPr>
              <a:t>The purpose of this book is to record a short, positive comment after reading with your child. Books will be changed every </a:t>
            </a:r>
            <a:r>
              <a:rPr lang="en-GB" sz="1600" dirty="0">
                <a:solidFill>
                  <a:srgbClr val="000000"/>
                </a:solidFill>
                <a:latin typeface="Twinkl" panose="02000000000000000000" pitchFamily="2" charset="0"/>
              </a:rPr>
              <a:t>Friday</a:t>
            </a:r>
            <a:r>
              <a:rPr lang="en-GB" sz="1600" b="0" i="0" dirty="0">
                <a:solidFill>
                  <a:srgbClr val="000000"/>
                </a:solidFill>
                <a:effectLst/>
                <a:latin typeface="Twinkl" panose="02000000000000000000" pitchFamily="2" charset="0"/>
              </a:rPr>
              <a:t>, after a comment has been recorded. Please ensure that the Reading Record and reading books are kept in book bags and brought to school every day. If you have any questions about your child’s reading, or their progress, please email the class teacher rather than writing comments in the book.</a:t>
            </a:r>
          </a:p>
          <a:p>
            <a:pPr algn="l"/>
            <a:r>
              <a:rPr lang="en-GB" sz="1600" b="1" i="0" dirty="0">
                <a:solidFill>
                  <a:srgbClr val="000000"/>
                </a:solidFill>
                <a:effectLst/>
                <a:latin typeface="Twinkl" panose="02000000000000000000" pitchFamily="2" charset="0"/>
              </a:rPr>
              <a:t>Phonics and Spellings - </a:t>
            </a:r>
            <a:r>
              <a:rPr lang="en-GB" sz="1600" b="0" i="0" dirty="0">
                <a:solidFill>
                  <a:srgbClr val="000000"/>
                </a:solidFill>
                <a:effectLst/>
                <a:latin typeface="Twinkl" panose="02000000000000000000" pitchFamily="2" charset="0"/>
              </a:rPr>
              <a:t>An overview of the weekly phonics and spelling pattern we are focusing on is available on the class pages section of the school website. Additional materials to support your child’s phonics will be uploaded to Google Classroom every Friday. Please support your child to practice the spelling patterns and weekly phonics, as well as reviewing all phonics sounds they have previously learnt - several short sessions are more effective than one long one.</a:t>
            </a:r>
          </a:p>
          <a:p>
            <a:pPr algn="l"/>
            <a:r>
              <a:rPr lang="en-GB" sz="1600" b="1" i="0" dirty="0">
                <a:solidFill>
                  <a:srgbClr val="000000"/>
                </a:solidFill>
                <a:effectLst/>
                <a:latin typeface="Twinkl" panose="02000000000000000000" pitchFamily="2" charset="0"/>
              </a:rPr>
              <a:t>Maths – </a:t>
            </a:r>
            <a:r>
              <a:rPr lang="en-GB" sz="1600" b="0" i="0" dirty="0">
                <a:solidFill>
                  <a:srgbClr val="000000"/>
                </a:solidFill>
                <a:effectLst/>
                <a:latin typeface="Twinkl" panose="02000000000000000000" pitchFamily="2" charset="0"/>
              </a:rPr>
              <a:t>We encourage children to practice their recall of number bonds to 10 and 20 (e.g. 7+3 = 10 and 17+3 = 20), along with reading and writing numbers to 100 and spelling numbers as words to 20. There is no requirement to record any of this home learning, simply discussing numbers and identifying them in the real world will help support their learning. Please also try to practise times tables regularly. The times tables the children need to learn this year are the 2s, 5s and 10s.</a:t>
            </a:r>
          </a:p>
        </p:txBody>
      </p:sp>
    </p:spTree>
    <p:extLst>
      <p:ext uri="{BB962C8B-B14F-4D97-AF65-F5344CB8AC3E}">
        <p14:creationId xmlns:p14="http://schemas.microsoft.com/office/powerpoint/2010/main" val="281620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81904" y="127000"/>
            <a:ext cx="462819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DAYS TO REMEMBER</a:t>
            </a:r>
          </a:p>
        </p:txBody>
      </p:sp>
      <p:sp>
        <p:nvSpPr>
          <p:cNvPr id="3" name="TextBox 2">
            <a:extLst>
              <a:ext uri="{FF2B5EF4-FFF2-40B4-BE49-F238E27FC236}">
                <a16:creationId xmlns:a16="http://schemas.microsoft.com/office/drawing/2014/main" id="{DACB34B7-8043-4F5F-ADA1-21BA1183D87E}"/>
              </a:ext>
            </a:extLst>
          </p:cNvPr>
          <p:cNvSpPr txBox="1"/>
          <p:nvPr/>
        </p:nvSpPr>
        <p:spPr>
          <a:xfrm>
            <a:off x="673099" y="1228130"/>
            <a:ext cx="10845800" cy="1200329"/>
          </a:xfrm>
          <a:prstGeom prst="rect">
            <a:avLst/>
          </a:prstGeom>
          <a:solidFill>
            <a:schemeClr val="accent2">
              <a:lumMod val="40000"/>
              <a:lumOff val="60000"/>
            </a:schemeClr>
          </a:solidFill>
          <a:ln>
            <a:noFill/>
          </a:ln>
        </p:spPr>
        <p:txBody>
          <a:bodyPr wrap="square" rtlCol="0">
            <a:spAutoFit/>
          </a:bodyPr>
          <a:lstStyle/>
          <a:p>
            <a:r>
              <a:rPr lang="en-GB" sz="2400" b="1" dirty="0">
                <a:latin typeface="Twinkl" panose="02000000000000000000" pitchFamily="2" charset="0"/>
              </a:rPr>
              <a:t>Forest School </a:t>
            </a:r>
            <a:r>
              <a:rPr lang="en-GB" sz="2400" dirty="0">
                <a:latin typeface="Twinkl" panose="02000000000000000000" pitchFamily="2" charset="0"/>
              </a:rPr>
              <a:t>will be on a Thursday. The children will come to school in their Forest School Clothes. 2KO begin on 11</a:t>
            </a:r>
            <a:r>
              <a:rPr lang="en-GB" sz="2400" baseline="30000" dirty="0">
                <a:latin typeface="Twinkl" panose="02000000000000000000" pitchFamily="2" charset="0"/>
              </a:rPr>
              <a:t>th</a:t>
            </a:r>
            <a:r>
              <a:rPr lang="en-GB" sz="2400" dirty="0">
                <a:latin typeface="Twinkl" panose="02000000000000000000" pitchFamily="2" charset="0"/>
              </a:rPr>
              <a:t> September and classes will alternate weeks with 2OG beginning on the 18th.</a:t>
            </a:r>
          </a:p>
        </p:txBody>
      </p:sp>
      <p:sp>
        <p:nvSpPr>
          <p:cNvPr id="7" name="TextBox 6">
            <a:extLst>
              <a:ext uri="{FF2B5EF4-FFF2-40B4-BE49-F238E27FC236}">
                <a16:creationId xmlns:a16="http://schemas.microsoft.com/office/drawing/2014/main" id="{D5F39C8A-6174-4D7C-81DF-08C3BACCBF1A}"/>
              </a:ext>
            </a:extLst>
          </p:cNvPr>
          <p:cNvSpPr txBox="1"/>
          <p:nvPr/>
        </p:nvSpPr>
        <p:spPr>
          <a:xfrm>
            <a:off x="673100" y="2399268"/>
            <a:ext cx="10845800" cy="1200329"/>
          </a:xfrm>
          <a:prstGeom prst="rect">
            <a:avLst/>
          </a:prstGeom>
          <a:solidFill>
            <a:srgbClr val="FFFFCC"/>
          </a:solidFill>
          <a:ln>
            <a:noFill/>
          </a:ln>
        </p:spPr>
        <p:txBody>
          <a:bodyPr wrap="square" rtlCol="0">
            <a:spAutoFit/>
          </a:bodyPr>
          <a:lstStyle/>
          <a:p>
            <a:r>
              <a:rPr lang="en-GB" sz="2400" b="1" dirty="0">
                <a:latin typeface="Twinkl" panose="02000000000000000000" pitchFamily="2" charset="0"/>
              </a:rPr>
              <a:t>P.E.</a:t>
            </a:r>
            <a:r>
              <a:rPr lang="en-GB" sz="2400" dirty="0">
                <a:latin typeface="Twinkl" panose="02000000000000000000" pitchFamily="2" charset="0"/>
              </a:rPr>
              <a:t> will be on a Monday and Friday. The children will come to school in their P.E. kit. </a:t>
            </a:r>
          </a:p>
          <a:p>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F419919A-A4CC-4133-8826-58DE6F442AC3}"/>
              </a:ext>
            </a:extLst>
          </p:cNvPr>
          <p:cNvSpPr txBox="1"/>
          <p:nvPr/>
        </p:nvSpPr>
        <p:spPr>
          <a:xfrm>
            <a:off x="673099" y="3570406"/>
            <a:ext cx="10845800" cy="830997"/>
          </a:xfrm>
          <a:prstGeom prst="rect">
            <a:avLst/>
          </a:prstGeom>
          <a:solidFill>
            <a:schemeClr val="accent6">
              <a:lumMod val="20000"/>
              <a:lumOff val="80000"/>
            </a:schemeClr>
          </a:solidFill>
          <a:ln>
            <a:noFill/>
          </a:ln>
        </p:spPr>
        <p:txBody>
          <a:bodyPr wrap="square" rtlCol="0">
            <a:spAutoFit/>
          </a:bodyPr>
          <a:lstStyle/>
          <a:p>
            <a:r>
              <a:rPr lang="en-GB" sz="2400" b="1" dirty="0">
                <a:latin typeface="Twinkl" panose="02000000000000000000" pitchFamily="2" charset="0"/>
              </a:rPr>
              <a:t>Book change </a:t>
            </a:r>
            <a:r>
              <a:rPr lang="en-GB" sz="2400" dirty="0">
                <a:latin typeface="Twinkl" panose="02000000000000000000" pitchFamily="2" charset="0"/>
              </a:rPr>
              <a:t>will be on a Friday. The children will need their book bag in school every day.</a:t>
            </a:r>
          </a:p>
        </p:txBody>
      </p:sp>
    </p:spTree>
    <p:extLst>
      <p:ext uri="{BB962C8B-B14F-4D97-AF65-F5344CB8AC3E}">
        <p14:creationId xmlns:p14="http://schemas.microsoft.com/office/powerpoint/2010/main" val="270884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56A2C">
            <a:alpha val="54000"/>
          </a:srgbClr>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7107742E-460F-41AF-9503-8E1A357E6AE6}"/>
              </a:ext>
            </a:extLst>
          </p:cNvPr>
          <p:cNvGrpSpPr/>
          <p:nvPr/>
        </p:nvGrpSpPr>
        <p:grpSpPr>
          <a:xfrm>
            <a:off x="415045" y="2322401"/>
            <a:ext cx="3421267" cy="4535599"/>
            <a:chOff x="-116950" y="345948"/>
            <a:chExt cx="1194552" cy="2078493"/>
          </a:xfrm>
        </p:grpSpPr>
        <p:sp>
          <p:nvSpPr>
            <p:cNvPr id="15" name="Freeform 3">
              <a:extLst>
                <a:ext uri="{FF2B5EF4-FFF2-40B4-BE49-F238E27FC236}">
                  <a16:creationId xmlns:a16="http://schemas.microsoft.com/office/drawing/2014/main" id="{22B27816-FAC7-4AEF-81B5-DDC845254E82}"/>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16" name="TextBox 4">
              <a:extLst>
                <a:ext uri="{FF2B5EF4-FFF2-40B4-BE49-F238E27FC236}">
                  <a16:creationId xmlns:a16="http://schemas.microsoft.com/office/drawing/2014/main" id="{12F42C39-31A4-4305-869B-629678F46B7D}"/>
                </a:ext>
              </a:extLst>
            </p:cNvPr>
            <p:cNvSpPr txBox="1"/>
            <p:nvPr/>
          </p:nvSpPr>
          <p:spPr>
            <a:xfrm>
              <a:off x="-94078" y="508490"/>
              <a:ext cx="1171680" cy="1915951"/>
            </a:xfrm>
            <a:prstGeom prst="rect">
              <a:avLst/>
            </a:prstGeom>
          </p:spPr>
          <p:txBody>
            <a:bodyPr lIns="50800" tIns="50800" rIns="50800" bIns="50800" rtlCol="0" anchor="ctr"/>
            <a:lstStyle/>
            <a:p>
              <a:pPr>
                <a:lnSpc>
                  <a:spcPts val="2659"/>
                </a:lnSpc>
                <a:spcBef>
                  <a:spcPct val="0"/>
                </a:spcBef>
              </a:pPr>
              <a:r>
                <a:rPr lang="en-GB" b="1" i="1" dirty="0">
                  <a:latin typeface="Twinkl" panose="02000000000000000000" pitchFamily="2" charset="0"/>
                </a:rPr>
                <a:t>The children will wear:</a:t>
              </a:r>
            </a:p>
            <a:p>
              <a:pPr>
                <a:lnSpc>
                  <a:spcPts val="2659"/>
                </a:lnSpc>
                <a:spcBef>
                  <a:spcPct val="0"/>
                </a:spcBef>
              </a:pPr>
              <a:r>
                <a:rPr lang="en-GB" sz="1600" dirty="0">
                  <a:latin typeface="Twinkl" panose="02000000000000000000" pitchFamily="2" charset="0"/>
                </a:rPr>
                <a:t>Long sleeve top</a:t>
              </a:r>
            </a:p>
            <a:p>
              <a:pPr>
                <a:lnSpc>
                  <a:spcPts val="2659"/>
                </a:lnSpc>
                <a:spcBef>
                  <a:spcPct val="0"/>
                </a:spcBef>
              </a:pPr>
              <a:r>
                <a:rPr lang="en-GB" sz="1600" dirty="0">
                  <a:latin typeface="Twinkl" panose="02000000000000000000" pitchFamily="2" charset="0"/>
                </a:rPr>
                <a:t>Full length trousers</a:t>
              </a:r>
            </a:p>
            <a:p>
              <a:pPr>
                <a:lnSpc>
                  <a:spcPts val="2659"/>
                </a:lnSpc>
                <a:spcBef>
                  <a:spcPct val="0"/>
                </a:spcBef>
              </a:pPr>
              <a:r>
                <a:rPr lang="en-GB" sz="1600" dirty="0">
                  <a:latin typeface="Twinkl" panose="02000000000000000000" pitchFamily="2" charset="0"/>
                </a:rPr>
                <a:t>Trainers</a:t>
              </a:r>
            </a:p>
            <a:p>
              <a:pPr>
                <a:lnSpc>
                  <a:spcPts val="2659"/>
                </a:lnSpc>
                <a:spcBef>
                  <a:spcPct val="0"/>
                </a:spcBef>
              </a:pPr>
              <a:r>
                <a:rPr lang="en-GB" sz="1600" b="1" i="1" dirty="0">
                  <a:latin typeface="Twinkl" panose="02000000000000000000" pitchFamily="2" charset="0"/>
                </a:rPr>
                <a:t>To bring:</a:t>
              </a:r>
            </a:p>
            <a:p>
              <a:pPr>
                <a:lnSpc>
                  <a:spcPts val="2659"/>
                </a:lnSpc>
                <a:spcBef>
                  <a:spcPct val="0"/>
                </a:spcBef>
              </a:pPr>
              <a:r>
                <a:rPr lang="en-GB" sz="1600" dirty="0">
                  <a:latin typeface="Twinkl" panose="02000000000000000000" pitchFamily="2" charset="0"/>
                </a:rPr>
                <a:t>Wellies in a plastic carrier bag</a:t>
              </a:r>
            </a:p>
            <a:p>
              <a:pPr>
                <a:lnSpc>
                  <a:spcPts val="2659"/>
                </a:lnSpc>
                <a:spcBef>
                  <a:spcPct val="0"/>
                </a:spcBef>
              </a:pPr>
              <a:r>
                <a:rPr lang="en-GB" sz="1600" dirty="0">
                  <a:latin typeface="Twinkl" panose="02000000000000000000" pitchFamily="2" charset="0"/>
                </a:rPr>
                <a:t>Waterproof trousers and coat in a large bag.</a:t>
              </a:r>
            </a:p>
            <a:p>
              <a:pPr>
                <a:lnSpc>
                  <a:spcPts val="2659"/>
                </a:lnSpc>
                <a:spcBef>
                  <a:spcPct val="0"/>
                </a:spcBef>
              </a:pPr>
              <a:r>
                <a:rPr lang="en-GB" sz="1600" dirty="0">
                  <a:latin typeface="Twinkl" panose="02000000000000000000" pitchFamily="2" charset="0"/>
                </a:rPr>
                <a:t>Hat and gloves in cold weather.</a:t>
              </a:r>
            </a:p>
            <a:p>
              <a:pPr algn="ctr">
                <a:lnSpc>
                  <a:spcPts val="2659"/>
                </a:lnSpc>
                <a:spcBef>
                  <a:spcPct val="0"/>
                </a:spcBef>
              </a:pPr>
              <a:endParaRPr sz="1600" b="1" dirty="0"/>
            </a:p>
          </p:txBody>
        </p:sp>
      </p:grpSp>
      <p:sp>
        <p:nvSpPr>
          <p:cNvPr id="17" name="Freeform 5">
            <a:extLst>
              <a:ext uri="{FF2B5EF4-FFF2-40B4-BE49-F238E27FC236}">
                <a16:creationId xmlns:a16="http://schemas.microsoft.com/office/drawing/2014/main" id="{EC86163A-BE14-4504-8B6D-3B8BE31E2EE6}"/>
              </a:ext>
            </a:extLst>
          </p:cNvPr>
          <p:cNvSpPr/>
          <p:nvPr/>
        </p:nvSpPr>
        <p:spPr>
          <a:xfrm rot="-1841840">
            <a:off x="-8437" y="2458404"/>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18" name="Freeform 6">
            <a:extLst>
              <a:ext uri="{FF2B5EF4-FFF2-40B4-BE49-F238E27FC236}">
                <a16:creationId xmlns:a16="http://schemas.microsoft.com/office/drawing/2014/main" id="{0E3F3558-8338-496B-B134-2A2745219FF1}"/>
              </a:ext>
            </a:extLst>
          </p:cNvPr>
          <p:cNvSpPr/>
          <p:nvPr/>
        </p:nvSpPr>
        <p:spPr>
          <a:xfrm rot="1402288">
            <a:off x="2734263" y="2358252"/>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29" name="Freeform 17">
            <a:extLst>
              <a:ext uri="{FF2B5EF4-FFF2-40B4-BE49-F238E27FC236}">
                <a16:creationId xmlns:a16="http://schemas.microsoft.com/office/drawing/2014/main" id="{D4ED9145-D9FB-4A36-B008-AEEB46B0BF2D}"/>
              </a:ext>
            </a:extLst>
          </p:cNvPr>
          <p:cNvSpPr/>
          <p:nvPr/>
        </p:nvSpPr>
        <p:spPr>
          <a:xfrm>
            <a:off x="382488" y="4767548"/>
            <a:ext cx="3388317" cy="1652222"/>
          </a:xfrm>
          <a:custGeom>
            <a:avLst/>
            <a:gdLst/>
            <a:ahLst/>
            <a:cxnLst/>
            <a:rect l="l" t="t" r="r" b="b"/>
            <a:pathLst>
              <a:path w="4491884" h="2874806">
                <a:moveTo>
                  <a:pt x="0" y="0"/>
                </a:moveTo>
                <a:lnTo>
                  <a:pt x="4491884" y="0"/>
                </a:lnTo>
                <a:lnTo>
                  <a:pt x="4491884" y="2874806"/>
                </a:lnTo>
                <a:lnTo>
                  <a:pt x="0" y="2874806"/>
                </a:lnTo>
                <a:lnTo>
                  <a:pt x="0" y="0"/>
                </a:lnTo>
                <a:close/>
              </a:path>
            </a:pathLst>
          </a:custGeom>
          <a:blipFill>
            <a:blip r:embed="rId4">
              <a:alphaModFix amt="20000"/>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35" name="Group 2">
            <a:extLst>
              <a:ext uri="{FF2B5EF4-FFF2-40B4-BE49-F238E27FC236}">
                <a16:creationId xmlns:a16="http://schemas.microsoft.com/office/drawing/2014/main" id="{DA060517-25A7-46F2-B36B-426FD07A144C}"/>
              </a:ext>
            </a:extLst>
          </p:cNvPr>
          <p:cNvGrpSpPr/>
          <p:nvPr/>
        </p:nvGrpSpPr>
        <p:grpSpPr>
          <a:xfrm>
            <a:off x="4419956" y="1484348"/>
            <a:ext cx="3690712" cy="4935820"/>
            <a:chOff x="-116950" y="-38100"/>
            <a:chExt cx="1288630" cy="2261899"/>
          </a:xfrm>
        </p:grpSpPr>
        <p:sp>
          <p:nvSpPr>
            <p:cNvPr id="36" name="Freeform 3">
              <a:extLst>
                <a:ext uri="{FF2B5EF4-FFF2-40B4-BE49-F238E27FC236}">
                  <a16:creationId xmlns:a16="http://schemas.microsoft.com/office/drawing/2014/main" id="{4280D92A-5EDB-4F4A-B539-CF281B850745}"/>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37" name="TextBox 4">
              <a:extLst>
                <a:ext uri="{FF2B5EF4-FFF2-40B4-BE49-F238E27FC236}">
                  <a16:creationId xmlns:a16="http://schemas.microsoft.com/office/drawing/2014/main" id="{0B9F5E1F-8A15-494A-B351-D7A4EA99D94C}"/>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5">
            <a:extLst>
              <a:ext uri="{FF2B5EF4-FFF2-40B4-BE49-F238E27FC236}">
                <a16:creationId xmlns:a16="http://schemas.microsoft.com/office/drawing/2014/main" id="{8AA67996-7410-4769-A719-136489454239}"/>
              </a:ext>
            </a:extLst>
          </p:cNvPr>
          <p:cNvSpPr/>
          <p:nvPr/>
        </p:nvSpPr>
        <p:spPr>
          <a:xfrm rot="-1841840">
            <a:off x="3996473"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39" name="Freeform 6">
            <a:extLst>
              <a:ext uri="{FF2B5EF4-FFF2-40B4-BE49-F238E27FC236}">
                <a16:creationId xmlns:a16="http://schemas.microsoft.com/office/drawing/2014/main" id="{B42E96C1-302D-43F2-ABC1-41BAF44D60B8}"/>
              </a:ext>
            </a:extLst>
          </p:cNvPr>
          <p:cNvSpPr/>
          <p:nvPr/>
        </p:nvSpPr>
        <p:spPr>
          <a:xfrm rot="1402288">
            <a:off x="6750760" y="2320874"/>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grpSp>
        <p:nvGrpSpPr>
          <p:cNvPr id="40" name="Group 2">
            <a:extLst>
              <a:ext uri="{FF2B5EF4-FFF2-40B4-BE49-F238E27FC236}">
                <a16:creationId xmlns:a16="http://schemas.microsoft.com/office/drawing/2014/main" id="{9314AFA9-06F9-4940-8274-FF67639CC2DE}"/>
              </a:ext>
            </a:extLst>
          </p:cNvPr>
          <p:cNvGrpSpPr/>
          <p:nvPr/>
        </p:nvGrpSpPr>
        <p:grpSpPr>
          <a:xfrm>
            <a:off x="8397504" y="1484348"/>
            <a:ext cx="3690712" cy="4935820"/>
            <a:chOff x="-116950" y="-38100"/>
            <a:chExt cx="1288630" cy="2261899"/>
          </a:xfrm>
        </p:grpSpPr>
        <p:sp>
          <p:nvSpPr>
            <p:cNvPr id="41" name="Freeform 3">
              <a:extLst>
                <a:ext uri="{FF2B5EF4-FFF2-40B4-BE49-F238E27FC236}">
                  <a16:creationId xmlns:a16="http://schemas.microsoft.com/office/drawing/2014/main" id="{2F1E773F-1F55-4453-B2C7-DC3CCFA7B2EC}"/>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42" name="TextBox 4">
              <a:extLst>
                <a:ext uri="{FF2B5EF4-FFF2-40B4-BE49-F238E27FC236}">
                  <a16:creationId xmlns:a16="http://schemas.microsoft.com/office/drawing/2014/main" id="{614B57DF-0DF1-45A3-91BE-8A171FC98D9E}"/>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5">
            <a:extLst>
              <a:ext uri="{FF2B5EF4-FFF2-40B4-BE49-F238E27FC236}">
                <a16:creationId xmlns:a16="http://schemas.microsoft.com/office/drawing/2014/main" id="{0CC84C3E-FBB2-40F3-8FD9-8AD45ADCE501}"/>
              </a:ext>
            </a:extLst>
          </p:cNvPr>
          <p:cNvSpPr/>
          <p:nvPr/>
        </p:nvSpPr>
        <p:spPr>
          <a:xfrm rot="-1841840">
            <a:off x="8009334"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4" name="Freeform 6">
            <a:extLst>
              <a:ext uri="{FF2B5EF4-FFF2-40B4-BE49-F238E27FC236}">
                <a16:creationId xmlns:a16="http://schemas.microsoft.com/office/drawing/2014/main" id="{990CFF21-48AE-4312-AF01-441F70309CF9}"/>
              </a:ext>
            </a:extLst>
          </p:cNvPr>
          <p:cNvSpPr/>
          <p:nvPr/>
        </p:nvSpPr>
        <p:spPr>
          <a:xfrm rot="1402288">
            <a:off x="10765223" y="2411689"/>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6" name="Freeform 18">
            <a:extLst>
              <a:ext uri="{FF2B5EF4-FFF2-40B4-BE49-F238E27FC236}">
                <a16:creationId xmlns:a16="http://schemas.microsoft.com/office/drawing/2014/main" id="{7435172D-E99E-4E89-B91B-EF733FDDA385}"/>
              </a:ext>
            </a:extLst>
          </p:cNvPr>
          <p:cNvSpPr/>
          <p:nvPr/>
        </p:nvSpPr>
        <p:spPr>
          <a:xfrm>
            <a:off x="4637775" y="4371284"/>
            <a:ext cx="2916449" cy="2048486"/>
          </a:xfrm>
          <a:custGeom>
            <a:avLst/>
            <a:gdLst/>
            <a:ahLst/>
            <a:cxnLst/>
            <a:rect l="l" t="t" r="r" b="b"/>
            <a:pathLst>
              <a:path w="3389932" h="2330578">
                <a:moveTo>
                  <a:pt x="0" y="0"/>
                </a:moveTo>
                <a:lnTo>
                  <a:pt x="3389932" y="0"/>
                </a:lnTo>
                <a:lnTo>
                  <a:pt x="3389932" y="2330578"/>
                </a:lnTo>
                <a:lnTo>
                  <a:pt x="0" y="2330578"/>
                </a:lnTo>
                <a:lnTo>
                  <a:pt x="0" y="0"/>
                </a:lnTo>
                <a:close/>
              </a:path>
            </a:pathLst>
          </a:custGeom>
          <a:blipFill>
            <a:blip r:embed="rId6">
              <a:alphaModFix amt="20000"/>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47" name="Freeform 19">
            <a:extLst>
              <a:ext uri="{FF2B5EF4-FFF2-40B4-BE49-F238E27FC236}">
                <a16:creationId xmlns:a16="http://schemas.microsoft.com/office/drawing/2014/main" id="{EBFB38FF-D57D-4C80-B6D1-5D0A160DD211}"/>
              </a:ext>
            </a:extLst>
          </p:cNvPr>
          <p:cNvSpPr/>
          <p:nvPr/>
        </p:nvSpPr>
        <p:spPr>
          <a:xfrm>
            <a:off x="8421197" y="4891163"/>
            <a:ext cx="3352088" cy="1548184"/>
          </a:xfrm>
          <a:custGeom>
            <a:avLst/>
            <a:gdLst/>
            <a:ahLst/>
            <a:cxnLst/>
            <a:rect l="l" t="t" r="r" b="b"/>
            <a:pathLst>
              <a:path w="3885503" h="1918467">
                <a:moveTo>
                  <a:pt x="0" y="0"/>
                </a:moveTo>
                <a:lnTo>
                  <a:pt x="3885503" y="0"/>
                </a:lnTo>
                <a:lnTo>
                  <a:pt x="3885503" y="1918467"/>
                </a:lnTo>
                <a:lnTo>
                  <a:pt x="0" y="1918467"/>
                </a:lnTo>
                <a:lnTo>
                  <a:pt x="0" y="0"/>
                </a:lnTo>
                <a:close/>
              </a:path>
            </a:pathLst>
          </a:custGeom>
          <a:blipFill>
            <a:blip r:embed="rId8">
              <a:alphaModFix amt="17000"/>
            </a:blip>
            <a:stretch>
              <a:fillRect/>
            </a:stretch>
          </a:blipFill>
        </p:spPr>
        <p:txBody>
          <a:bodyPr/>
          <a:lstStyle/>
          <a:p>
            <a:endParaRPr lang="en-GB" dirty="0"/>
          </a:p>
        </p:txBody>
      </p:sp>
      <p:sp>
        <p:nvSpPr>
          <p:cNvPr id="49" name="TextBox 48">
            <a:extLst>
              <a:ext uri="{FF2B5EF4-FFF2-40B4-BE49-F238E27FC236}">
                <a16:creationId xmlns:a16="http://schemas.microsoft.com/office/drawing/2014/main" id="{0DB0C37B-2108-40F9-A25F-DD7AE8AE1DAF}"/>
              </a:ext>
            </a:extLst>
          </p:cNvPr>
          <p:cNvSpPr txBox="1"/>
          <p:nvPr/>
        </p:nvSpPr>
        <p:spPr>
          <a:xfrm>
            <a:off x="4465681" y="3121849"/>
            <a:ext cx="6093724" cy="2831544"/>
          </a:xfrm>
          <a:prstGeom prst="rect">
            <a:avLst/>
          </a:prstGeom>
          <a:noFill/>
        </p:spPr>
        <p:txBody>
          <a:bodyPr wrap="square">
            <a:spAutoFit/>
          </a:bodyPr>
          <a:lstStyle/>
          <a:p>
            <a:r>
              <a:rPr lang="en-GB" b="1" i="1" dirty="0">
                <a:latin typeface="Twinkl" panose="02000000000000000000" pitchFamily="2" charset="0"/>
              </a:rPr>
              <a:t>The children will wear:</a:t>
            </a:r>
          </a:p>
          <a:p>
            <a:endParaRPr lang="en-GB" sz="1600" dirty="0">
              <a:latin typeface="Twinkl" panose="02000000000000000000" pitchFamily="2" charset="0"/>
            </a:endParaRPr>
          </a:p>
          <a:p>
            <a:r>
              <a:rPr lang="en-GB" sz="1600" dirty="0">
                <a:latin typeface="Twinkl" panose="02000000000000000000" pitchFamily="2" charset="0"/>
              </a:rPr>
              <a:t>House colour P.E. t shirt</a:t>
            </a:r>
          </a:p>
          <a:p>
            <a:endParaRPr lang="en-GB" sz="1600" dirty="0">
              <a:latin typeface="Twinkl" panose="02000000000000000000" pitchFamily="2" charset="0"/>
            </a:endParaRPr>
          </a:p>
          <a:p>
            <a:r>
              <a:rPr lang="en-GB" sz="1600" dirty="0">
                <a:latin typeface="Twinkl" panose="02000000000000000000" pitchFamily="2" charset="0"/>
              </a:rPr>
              <a:t>School sweatshirt/cardigan</a:t>
            </a:r>
          </a:p>
          <a:p>
            <a:endParaRPr lang="en-GB" sz="1600" dirty="0">
              <a:latin typeface="Twinkl" panose="02000000000000000000" pitchFamily="2" charset="0"/>
            </a:endParaRPr>
          </a:p>
          <a:p>
            <a:r>
              <a:rPr lang="en-GB" sz="1600" dirty="0">
                <a:latin typeface="Twinkl" panose="02000000000000000000" pitchFamily="2" charset="0"/>
              </a:rPr>
              <a:t>Black shorts/leggings</a:t>
            </a:r>
          </a:p>
          <a:p>
            <a:endParaRPr lang="en-GB" sz="1600" dirty="0">
              <a:latin typeface="Twinkl" panose="02000000000000000000" pitchFamily="2" charset="0"/>
            </a:endParaRPr>
          </a:p>
          <a:p>
            <a:r>
              <a:rPr lang="en-GB" sz="1600" dirty="0">
                <a:latin typeface="Twinkl" panose="02000000000000000000" pitchFamily="2" charset="0"/>
              </a:rPr>
              <a:t>Trainers/daps</a:t>
            </a:r>
          </a:p>
          <a:p>
            <a:endParaRPr lang="en-GB" sz="1600" dirty="0">
              <a:latin typeface="Twinkl" panose="02000000000000000000" pitchFamily="2" charset="0"/>
            </a:endParaRPr>
          </a:p>
          <a:p>
            <a:r>
              <a:rPr lang="en-GB" sz="1600" dirty="0">
                <a:latin typeface="Twinkl" panose="02000000000000000000" pitchFamily="2" charset="0"/>
              </a:rPr>
              <a:t>Don’t forget a coat!</a:t>
            </a:r>
          </a:p>
        </p:txBody>
      </p:sp>
      <p:sp>
        <p:nvSpPr>
          <p:cNvPr id="52" name="TextBox 51">
            <a:extLst>
              <a:ext uri="{FF2B5EF4-FFF2-40B4-BE49-F238E27FC236}">
                <a16:creationId xmlns:a16="http://schemas.microsoft.com/office/drawing/2014/main" id="{2AC15049-FC58-478B-B56C-A9A66F6A87DF}"/>
              </a:ext>
            </a:extLst>
          </p:cNvPr>
          <p:cNvSpPr txBox="1"/>
          <p:nvPr/>
        </p:nvSpPr>
        <p:spPr>
          <a:xfrm>
            <a:off x="8449297" y="3051823"/>
            <a:ext cx="3137652" cy="3354765"/>
          </a:xfrm>
          <a:prstGeom prst="rect">
            <a:avLst/>
          </a:prstGeom>
          <a:noFill/>
        </p:spPr>
        <p:txBody>
          <a:bodyPr wrap="square">
            <a:spAutoFit/>
          </a:bodyPr>
          <a:lstStyle/>
          <a:p>
            <a:r>
              <a:rPr lang="en-GB" b="1" i="1" dirty="0">
                <a:latin typeface="Twinkl" panose="02000000000000000000" pitchFamily="2" charset="0"/>
              </a:rPr>
              <a:t>The children will bring:</a:t>
            </a:r>
          </a:p>
          <a:p>
            <a:endParaRPr lang="en-GB" b="1" i="1" dirty="0">
              <a:latin typeface="Twinkl" panose="02000000000000000000" pitchFamily="2" charset="0"/>
            </a:endParaRPr>
          </a:p>
          <a:p>
            <a:r>
              <a:rPr lang="en-GB" sz="1600" dirty="0">
                <a:latin typeface="Twinkl" panose="02000000000000000000" pitchFamily="2" charset="0"/>
              </a:rPr>
              <a:t>Book bag (with reading books and reading record)</a:t>
            </a:r>
          </a:p>
          <a:p>
            <a:endParaRPr lang="en-GB" sz="1600" dirty="0">
              <a:latin typeface="Twinkl" panose="02000000000000000000" pitchFamily="2" charset="0"/>
            </a:endParaRPr>
          </a:p>
          <a:p>
            <a:r>
              <a:rPr lang="en-GB" sz="1600" dirty="0">
                <a:latin typeface="Twinkl" panose="02000000000000000000" pitchFamily="2" charset="0"/>
              </a:rPr>
              <a:t>Filled water bottle</a:t>
            </a:r>
          </a:p>
          <a:p>
            <a:endParaRPr lang="en-GB" sz="1600" dirty="0">
              <a:latin typeface="Twinkl" panose="02000000000000000000" pitchFamily="2" charset="0"/>
            </a:endParaRPr>
          </a:p>
          <a:p>
            <a:r>
              <a:rPr lang="en-GB" sz="1600" dirty="0">
                <a:latin typeface="Twinkl" panose="02000000000000000000" pitchFamily="2" charset="0"/>
              </a:rPr>
              <a:t>Waterproof coat (every day please)</a:t>
            </a:r>
          </a:p>
          <a:p>
            <a:endParaRPr lang="en-GB" sz="1600" dirty="0">
              <a:latin typeface="Twinkl" panose="02000000000000000000" pitchFamily="2" charset="0"/>
            </a:endParaRPr>
          </a:p>
          <a:p>
            <a:r>
              <a:rPr lang="en-GB" sz="1600" i="1" dirty="0">
                <a:latin typeface="Twinkl" panose="02000000000000000000" pitchFamily="2" charset="0"/>
              </a:rPr>
              <a:t>Weather dependent:</a:t>
            </a:r>
          </a:p>
          <a:p>
            <a:r>
              <a:rPr lang="en-GB" sz="1600" dirty="0">
                <a:latin typeface="Twinkl" panose="02000000000000000000" pitchFamily="2" charset="0"/>
              </a:rPr>
              <a:t>Cap</a:t>
            </a:r>
          </a:p>
          <a:p>
            <a:r>
              <a:rPr lang="en-GB" sz="1600" dirty="0">
                <a:latin typeface="Twinkl" panose="02000000000000000000" pitchFamily="2" charset="0"/>
              </a:rPr>
              <a:t>Hat and gloves</a:t>
            </a:r>
          </a:p>
        </p:txBody>
      </p:sp>
      <p:sp>
        <p:nvSpPr>
          <p:cNvPr id="53" name="TextBox 52">
            <a:extLst>
              <a:ext uri="{FF2B5EF4-FFF2-40B4-BE49-F238E27FC236}">
                <a16:creationId xmlns:a16="http://schemas.microsoft.com/office/drawing/2014/main" id="{C2BFEBF2-B221-4B6C-BA2D-01A7CDCA2D53}"/>
              </a:ext>
            </a:extLst>
          </p:cNvPr>
          <p:cNvSpPr txBox="1"/>
          <p:nvPr/>
        </p:nvSpPr>
        <p:spPr>
          <a:xfrm>
            <a:off x="3781904" y="127000"/>
            <a:ext cx="4857420" cy="923330"/>
          </a:xfrm>
          <a:prstGeom prst="rect">
            <a:avLst/>
          </a:prstGeom>
          <a:noFill/>
        </p:spPr>
        <p:txBody>
          <a:bodyPr wrap="none" rtlCol="0">
            <a:spAutoFit/>
          </a:bodyPr>
          <a:lstStyle/>
          <a:p>
            <a:r>
              <a:rPr lang="en-GB" sz="5400" b="1" dirty="0">
                <a:solidFill>
                  <a:schemeClr val="bg1"/>
                </a:solidFill>
                <a:latin typeface="Bahnschrift SemiBold Condensed" panose="020B0502040204020203" pitchFamily="34" charset="0"/>
              </a:rPr>
              <a:t>WHAT DO THEY NEED?</a:t>
            </a:r>
          </a:p>
        </p:txBody>
      </p:sp>
      <p:sp>
        <p:nvSpPr>
          <p:cNvPr id="54" name="TextBox 53">
            <a:extLst>
              <a:ext uri="{FF2B5EF4-FFF2-40B4-BE49-F238E27FC236}">
                <a16:creationId xmlns:a16="http://schemas.microsoft.com/office/drawing/2014/main" id="{72FAD7E2-ECF0-4A6F-ABD4-598EF6F3D7CB}"/>
              </a:ext>
            </a:extLst>
          </p:cNvPr>
          <p:cNvSpPr txBox="1"/>
          <p:nvPr/>
        </p:nvSpPr>
        <p:spPr>
          <a:xfrm>
            <a:off x="801966" y="1551638"/>
            <a:ext cx="2581156"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Forest School</a:t>
            </a:r>
          </a:p>
        </p:txBody>
      </p:sp>
      <p:sp>
        <p:nvSpPr>
          <p:cNvPr id="55" name="TextBox 54">
            <a:extLst>
              <a:ext uri="{FF2B5EF4-FFF2-40B4-BE49-F238E27FC236}">
                <a16:creationId xmlns:a16="http://schemas.microsoft.com/office/drawing/2014/main" id="{91D2E3F5-29E0-4AAD-BCAB-4AC9C825906E}"/>
              </a:ext>
            </a:extLst>
          </p:cNvPr>
          <p:cNvSpPr txBox="1"/>
          <p:nvPr/>
        </p:nvSpPr>
        <p:spPr>
          <a:xfrm>
            <a:off x="5671556" y="1517722"/>
            <a:ext cx="856325"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P.E.</a:t>
            </a:r>
          </a:p>
        </p:txBody>
      </p:sp>
      <p:sp>
        <p:nvSpPr>
          <p:cNvPr id="56" name="TextBox 55">
            <a:extLst>
              <a:ext uri="{FF2B5EF4-FFF2-40B4-BE49-F238E27FC236}">
                <a16:creationId xmlns:a16="http://schemas.microsoft.com/office/drawing/2014/main" id="{0CE6531B-CFF2-4F03-B6FD-BDD626F283BA}"/>
              </a:ext>
            </a:extLst>
          </p:cNvPr>
          <p:cNvSpPr txBox="1"/>
          <p:nvPr/>
        </p:nvSpPr>
        <p:spPr>
          <a:xfrm>
            <a:off x="9079139" y="1571158"/>
            <a:ext cx="2044149"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Every Day</a:t>
            </a:r>
          </a:p>
        </p:txBody>
      </p:sp>
    </p:spTree>
    <p:extLst>
      <p:ext uri="{BB962C8B-B14F-4D97-AF65-F5344CB8AC3E}">
        <p14:creationId xmlns:p14="http://schemas.microsoft.com/office/powerpoint/2010/main" val="10865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1268</Words>
  <Application>Microsoft Office PowerPoint</Application>
  <PresentationFormat>Widescreen</PresentationFormat>
  <Paragraphs>135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Bahnschrift SemiBold Condensed</vt:lpstr>
      <vt:lpstr>Calibri</vt:lpstr>
      <vt:lpstr>Calibri Light</vt:lpstr>
      <vt:lpstr>Times New Roman</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Mylan</dc:creator>
  <cp:lastModifiedBy>Laura OByrne</cp:lastModifiedBy>
  <cp:revision>19</cp:revision>
  <dcterms:created xsi:type="dcterms:W3CDTF">2025-07-01T12:26:03Z</dcterms:created>
  <dcterms:modified xsi:type="dcterms:W3CDTF">2025-09-04T16:02:49Z</dcterms:modified>
</cp:coreProperties>
</file>