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7"/>
  </p:notesMasterIdLst>
  <p:sldIdLst>
    <p:sldId id="284" r:id="rId5"/>
    <p:sldId id="285" r:id="rId6"/>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 Cunniffe" initials="MC" lastIdx="1" clrIdx="0">
    <p:extLst>
      <p:ext uri="{19B8F6BF-5375-455C-9EA6-DF929625EA0E}">
        <p15:presenceInfo xmlns:p15="http://schemas.microsoft.com/office/powerpoint/2012/main" userId="S-1-5-21-282835192-1107775891-2043915999-16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9A80C2-2C3E-4C71-6D06-FBA154605175}" v="8" dt="2024-02-26T13:33:22.664"/>
    <p1510:client id="{9BDBF8F3-5607-28D9-5327-5A50C4E3C526}" v="54" dt="2024-02-26T13:35:08.3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00F569A3-3DCA-4C27-890A-074910A5392E}" type="datetimeFigureOut">
              <a:rPr lang="en-GB" smtClean="0"/>
              <a:t>25/04/2025</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4E7DD458-3A61-4C78-BC5F-41160383A9FF}" type="slidenum">
              <a:rPr lang="en-GB" smtClean="0"/>
              <a:t>‹#›</a:t>
            </a:fld>
            <a:endParaRPr lang="en-GB"/>
          </a:p>
        </p:txBody>
      </p:sp>
    </p:spTree>
    <p:extLst>
      <p:ext uri="{BB962C8B-B14F-4D97-AF65-F5344CB8AC3E}">
        <p14:creationId xmlns:p14="http://schemas.microsoft.com/office/powerpoint/2010/main" val="442052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FC2DDE0-FD7B-47E3-AD2C-801C9BCCFBF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97AD953-2E2F-4A29-9AA2-C4C7EE27C312}" type="datetimeFigureOut">
              <a:rPr lang="en-GB" smtClean="0"/>
              <a:t>25/04/2025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E9C08-C828-4721-9B6A-7BE7826B7369}" type="slidenum">
              <a:rPr lang="en-GB" smtClean="0"/>
              <a:t>‹#›</a:t>
            </a:fld>
            <a:endParaRPr lang="en-GB"/>
          </a:p>
        </p:txBody>
      </p:sp>
      <p:pic>
        <p:nvPicPr>
          <p:cNvPr id="10" name="Picture 9">
            <a:extLst>
              <a:ext uri="{FF2B5EF4-FFF2-40B4-BE49-F238E27FC236}">
                <a16:creationId xmlns:a16="http://schemas.microsoft.com/office/drawing/2014/main" id="{B15E3770-3DF7-41B6-BF49-268202AF278D}"/>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10755084" y="-97972"/>
            <a:ext cx="1547949" cy="1547949"/>
          </a:xfrm>
          <a:prstGeom prst="rect">
            <a:avLst/>
          </a:prstGeom>
        </p:spPr>
      </p:pic>
    </p:spTree>
    <p:extLst>
      <p:ext uri="{BB962C8B-B14F-4D97-AF65-F5344CB8AC3E}">
        <p14:creationId xmlns:p14="http://schemas.microsoft.com/office/powerpoint/2010/main" val="1634907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7AD953-2E2F-4A29-9AA2-C4C7EE27C312}" type="datetimeFigureOut">
              <a:rPr lang="en-GB" smtClean="0"/>
              <a:t>25/04/2025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E9C08-C828-4721-9B6A-7BE7826B7369}" type="slidenum">
              <a:rPr lang="en-GB" smtClean="0"/>
              <a:t>‹#›</a:t>
            </a:fld>
            <a:endParaRPr lang="en-GB"/>
          </a:p>
        </p:txBody>
      </p:sp>
    </p:spTree>
    <p:extLst>
      <p:ext uri="{BB962C8B-B14F-4D97-AF65-F5344CB8AC3E}">
        <p14:creationId xmlns:p14="http://schemas.microsoft.com/office/powerpoint/2010/main" val="892141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7AD953-2E2F-4A29-9AA2-C4C7EE27C312}" type="datetimeFigureOut">
              <a:rPr lang="en-GB" smtClean="0"/>
              <a:t>25/04/2025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E9C08-C828-4721-9B6A-7BE7826B7369}" type="slidenum">
              <a:rPr lang="en-GB" smtClean="0"/>
              <a:t>‹#›</a:t>
            </a:fld>
            <a:endParaRPr lang="en-GB"/>
          </a:p>
        </p:txBody>
      </p:sp>
    </p:spTree>
    <p:extLst>
      <p:ext uri="{BB962C8B-B14F-4D97-AF65-F5344CB8AC3E}">
        <p14:creationId xmlns:p14="http://schemas.microsoft.com/office/powerpoint/2010/main" val="3290388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7AD953-2E2F-4A29-9AA2-C4C7EE27C312}" type="datetimeFigureOut">
              <a:rPr lang="en-GB" smtClean="0"/>
              <a:t>25/04/2025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E9C08-C828-4721-9B6A-7BE7826B7369}" type="slidenum">
              <a:rPr lang="en-GB" smtClean="0"/>
              <a:t>‹#›</a:t>
            </a:fld>
            <a:endParaRPr lang="en-GB"/>
          </a:p>
        </p:txBody>
      </p:sp>
    </p:spTree>
    <p:extLst>
      <p:ext uri="{BB962C8B-B14F-4D97-AF65-F5344CB8AC3E}">
        <p14:creationId xmlns:p14="http://schemas.microsoft.com/office/powerpoint/2010/main" val="1412643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97AD953-2E2F-4A29-9AA2-C4C7EE27C312}" type="datetimeFigureOut">
              <a:rPr lang="en-GB" smtClean="0"/>
              <a:t>25/04/2025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E9C08-C828-4721-9B6A-7BE7826B7369}" type="slidenum">
              <a:rPr lang="en-GB" smtClean="0"/>
              <a:t>‹#›</a:t>
            </a:fld>
            <a:endParaRPr lang="en-GB"/>
          </a:p>
        </p:txBody>
      </p:sp>
    </p:spTree>
    <p:extLst>
      <p:ext uri="{BB962C8B-B14F-4D97-AF65-F5344CB8AC3E}">
        <p14:creationId xmlns:p14="http://schemas.microsoft.com/office/powerpoint/2010/main" val="1020783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97AD953-2E2F-4A29-9AA2-C4C7EE27C312}" type="datetimeFigureOut">
              <a:rPr lang="en-GB" smtClean="0"/>
              <a:t>25/04/2025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E9C08-C828-4721-9B6A-7BE7826B7369}" type="slidenum">
              <a:rPr lang="en-GB" smtClean="0"/>
              <a:t>‹#›</a:t>
            </a:fld>
            <a:endParaRPr lang="en-GB"/>
          </a:p>
        </p:txBody>
      </p:sp>
    </p:spTree>
    <p:extLst>
      <p:ext uri="{BB962C8B-B14F-4D97-AF65-F5344CB8AC3E}">
        <p14:creationId xmlns:p14="http://schemas.microsoft.com/office/powerpoint/2010/main" val="4037441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7AD953-2E2F-4A29-9AA2-C4C7EE27C312}" type="datetimeFigureOut">
              <a:rPr lang="en-GB" smtClean="0"/>
              <a:t>25/04/2025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83E9C08-C828-4721-9B6A-7BE7826B7369}" type="slidenum">
              <a:rPr lang="en-GB" smtClean="0"/>
              <a:t>‹#›</a:t>
            </a:fld>
            <a:endParaRPr lang="en-GB"/>
          </a:p>
        </p:txBody>
      </p:sp>
    </p:spTree>
    <p:extLst>
      <p:ext uri="{BB962C8B-B14F-4D97-AF65-F5344CB8AC3E}">
        <p14:creationId xmlns:p14="http://schemas.microsoft.com/office/powerpoint/2010/main" val="3271930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97AD953-2E2F-4A29-9AA2-C4C7EE27C312}" type="datetimeFigureOut">
              <a:rPr lang="en-GB" smtClean="0"/>
              <a:t>25/04/2025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83E9C08-C828-4721-9B6A-7BE7826B7369}" type="slidenum">
              <a:rPr lang="en-GB" smtClean="0"/>
              <a:t>‹#›</a:t>
            </a:fld>
            <a:endParaRPr lang="en-GB"/>
          </a:p>
        </p:txBody>
      </p:sp>
    </p:spTree>
    <p:extLst>
      <p:ext uri="{BB962C8B-B14F-4D97-AF65-F5344CB8AC3E}">
        <p14:creationId xmlns:p14="http://schemas.microsoft.com/office/powerpoint/2010/main" val="3162645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953-2E2F-4A29-9AA2-C4C7EE27C312}" type="datetimeFigureOut">
              <a:rPr lang="en-GB" smtClean="0"/>
              <a:t>25/04/2025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83E9C08-C828-4721-9B6A-7BE7826B7369}" type="slidenum">
              <a:rPr lang="en-GB" smtClean="0"/>
              <a:t>‹#›</a:t>
            </a:fld>
            <a:endParaRPr lang="en-GB"/>
          </a:p>
        </p:txBody>
      </p:sp>
    </p:spTree>
    <p:extLst>
      <p:ext uri="{BB962C8B-B14F-4D97-AF65-F5344CB8AC3E}">
        <p14:creationId xmlns:p14="http://schemas.microsoft.com/office/powerpoint/2010/main" val="389308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97AD953-2E2F-4A29-9AA2-C4C7EE27C312}" type="datetimeFigureOut">
              <a:rPr lang="en-GB" smtClean="0"/>
              <a:t>25/04/2025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E9C08-C828-4721-9B6A-7BE7826B7369}" type="slidenum">
              <a:rPr lang="en-GB" smtClean="0"/>
              <a:t>‹#›</a:t>
            </a:fld>
            <a:endParaRPr lang="en-GB"/>
          </a:p>
        </p:txBody>
      </p:sp>
    </p:spTree>
    <p:extLst>
      <p:ext uri="{BB962C8B-B14F-4D97-AF65-F5344CB8AC3E}">
        <p14:creationId xmlns:p14="http://schemas.microsoft.com/office/powerpoint/2010/main" val="3781382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97AD953-2E2F-4A29-9AA2-C4C7EE27C312}" type="datetimeFigureOut">
              <a:rPr lang="en-GB" smtClean="0"/>
              <a:t>25/04/2025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E9C08-C828-4721-9B6A-7BE7826B7369}" type="slidenum">
              <a:rPr lang="en-GB" smtClean="0"/>
              <a:t>‹#›</a:t>
            </a:fld>
            <a:endParaRPr lang="en-GB"/>
          </a:p>
        </p:txBody>
      </p:sp>
    </p:spTree>
    <p:extLst>
      <p:ext uri="{BB962C8B-B14F-4D97-AF65-F5344CB8AC3E}">
        <p14:creationId xmlns:p14="http://schemas.microsoft.com/office/powerpoint/2010/main" val="3079865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C4C3583-77C2-4854-B574-82B403B158E8}"/>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0" name="Picture 9">
            <a:extLst>
              <a:ext uri="{FF2B5EF4-FFF2-40B4-BE49-F238E27FC236}">
                <a16:creationId xmlns:a16="http://schemas.microsoft.com/office/drawing/2014/main" id="{82FC9546-F7A8-420F-8D2A-4810AA1A8114}"/>
              </a:ext>
            </a:extLst>
          </p:cNvPr>
          <p:cNvPicPr>
            <a:picLocks noChangeAspect="1"/>
          </p:cNvPicPr>
          <p:nvPr userDrawn="1"/>
        </p:nvPicPr>
        <p:blipFill>
          <a:blip r:embed="rId14" cstate="hqprint">
            <a:extLst>
              <a:ext uri="{28A0092B-C50C-407E-A947-70E740481C1C}">
                <a14:useLocalDpi xmlns:a14="http://schemas.microsoft.com/office/drawing/2010/main" val="0"/>
              </a:ext>
            </a:extLst>
          </a:blip>
          <a:stretch>
            <a:fillRect/>
          </a:stretch>
        </p:blipFill>
        <p:spPr>
          <a:xfrm>
            <a:off x="10905308" y="-113211"/>
            <a:ext cx="1371600" cy="1371600"/>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953-2E2F-4A29-9AA2-C4C7EE27C312}" type="datetimeFigureOut">
              <a:rPr lang="en-GB" smtClean="0"/>
              <a:t>25/04/2025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3E9C08-C828-4721-9B6A-7BE7826B7369}" type="slidenum">
              <a:rPr lang="en-GB" smtClean="0"/>
              <a:t>‹#›</a:t>
            </a:fld>
            <a:endParaRPr lang="en-GB"/>
          </a:p>
        </p:txBody>
      </p:sp>
    </p:spTree>
    <p:extLst>
      <p:ext uri="{BB962C8B-B14F-4D97-AF65-F5344CB8AC3E}">
        <p14:creationId xmlns:p14="http://schemas.microsoft.com/office/powerpoint/2010/main" val="288750772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5B77FD6-7822-483A-AF01-BD62D067459A}"/>
              </a:ext>
            </a:extLst>
          </p:cNvPr>
          <p:cNvSpPr/>
          <p:nvPr/>
        </p:nvSpPr>
        <p:spPr>
          <a:xfrm>
            <a:off x="1039000" y="2153592"/>
            <a:ext cx="3707026" cy="707886"/>
          </a:xfrm>
          <a:prstGeom prst="rect">
            <a:avLst/>
          </a:prstGeom>
          <a:solidFill>
            <a:srgbClr val="7030A0"/>
          </a:solidFill>
          <a:ln>
            <a:solidFill>
              <a:schemeClr val="tx1"/>
            </a:solidFill>
          </a:ln>
        </p:spPr>
        <p:style>
          <a:lnRef idx="2">
            <a:schemeClr val="accent1"/>
          </a:lnRef>
          <a:fillRef idx="1">
            <a:schemeClr val="lt1"/>
          </a:fillRef>
          <a:effectRef idx="0">
            <a:schemeClr val="accent1"/>
          </a:effectRef>
          <a:fontRef idx="minor">
            <a:schemeClr val="dk1"/>
          </a:fontRef>
        </p:style>
        <p:txBody>
          <a:bodyPr wrap="square" lIns="91440" tIns="45720" rIns="91440" bIns="45720" anchor="t">
            <a:spAutoFit/>
          </a:bodyPr>
          <a:lstStyle/>
          <a:p>
            <a:pPr algn="ctr"/>
            <a:r>
              <a:rPr lang="en-GB" sz="2000" b="1" dirty="0">
                <a:solidFill>
                  <a:schemeClr val="bg1"/>
                </a:solidFill>
              </a:rPr>
              <a:t>Year 4 Summer 1/Half-term 5 :</a:t>
            </a:r>
          </a:p>
          <a:p>
            <a:pPr algn="ctr"/>
            <a:r>
              <a:rPr lang="en-GB" sz="2000" b="1" dirty="0">
                <a:solidFill>
                  <a:schemeClr val="bg1"/>
                </a:solidFill>
              </a:rPr>
              <a:t>‘Anglo Saxons’</a:t>
            </a:r>
          </a:p>
        </p:txBody>
      </p:sp>
      <p:sp>
        <p:nvSpPr>
          <p:cNvPr id="10" name="TextBox 9">
            <a:extLst>
              <a:ext uri="{FF2B5EF4-FFF2-40B4-BE49-F238E27FC236}">
                <a16:creationId xmlns:a16="http://schemas.microsoft.com/office/drawing/2014/main" id="{9BEDC917-1084-432A-B19F-325E4FAF9C7C}"/>
              </a:ext>
            </a:extLst>
          </p:cNvPr>
          <p:cNvSpPr txBox="1"/>
          <p:nvPr/>
        </p:nvSpPr>
        <p:spPr>
          <a:xfrm>
            <a:off x="147735" y="261578"/>
            <a:ext cx="4424265" cy="1754326"/>
          </a:xfrm>
          <a:prstGeom prst="rect">
            <a:avLst/>
          </a:prstGeom>
          <a:noFill/>
          <a:ln>
            <a:solidFill>
              <a:schemeClr val="accent6"/>
            </a:solidFill>
          </a:ln>
        </p:spPr>
        <p:txBody>
          <a:bodyPr wrap="square" rtlCol="0">
            <a:spAutoFit/>
          </a:bodyPr>
          <a:lstStyle/>
          <a:p>
            <a:r>
              <a:rPr lang="en-GB" b="1" u="sng" dirty="0"/>
              <a:t>English:</a:t>
            </a:r>
            <a:r>
              <a:rPr lang="en-GB" dirty="0"/>
              <a:t> We are reading and writing stories with dilemmas and issues. We have begun by watching clips from ‘A Matter of Loaf and Death’ – the children have been asked not to watch this at home as we will be making predictions about the ending.</a:t>
            </a:r>
          </a:p>
        </p:txBody>
      </p:sp>
      <p:sp>
        <p:nvSpPr>
          <p:cNvPr id="13" name="TextBox 12">
            <a:extLst>
              <a:ext uri="{FF2B5EF4-FFF2-40B4-BE49-F238E27FC236}">
                <a16:creationId xmlns:a16="http://schemas.microsoft.com/office/drawing/2014/main" id="{4E086E1A-C794-46FE-9FA4-FED9FFF88448}"/>
              </a:ext>
            </a:extLst>
          </p:cNvPr>
          <p:cNvSpPr txBox="1"/>
          <p:nvPr/>
        </p:nvSpPr>
        <p:spPr>
          <a:xfrm>
            <a:off x="4924925" y="3120880"/>
            <a:ext cx="6822316" cy="2308324"/>
          </a:xfrm>
          <a:prstGeom prst="rect">
            <a:avLst/>
          </a:prstGeom>
          <a:noFill/>
          <a:ln>
            <a:solidFill>
              <a:schemeClr val="accent6"/>
            </a:solidFill>
          </a:ln>
        </p:spPr>
        <p:txBody>
          <a:bodyPr wrap="square" rtlCol="0">
            <a:spAutoFit/>
          </a:bodyPr>
          <a:lstStyle/>
          <a:p>
            <a:r>
              <a:rPr lang="en-GB" b="1" u="sng" dirty="0"/>
              <a:t>Science:   </a:t>
            </a:r>
          </a:p>
          <a:p>
            <a:r>
              <a:rPr lang="en-GB" dirty="0"/>
              <a:t>Data Collection – This term we will be making predictions and observations and recording them. Then we will compare data with others.</a:t>
            </a:r>
          </a:p>
          <a:p>
            <a:r>
              <a:rPr lang="en-GB" dirty="0"/>
              <a:t> Living Things and Their Habitats -</a:t>
            </a:r>
          </a:p>
          <a:p>
            <a:r>
              <a:rPr lang="en-GB" dirty="0"/>
              <a:t>We will be learning about what living things need to survive and  how plants and animals are be classified.</a:t>
            </a:r>
          </a:p>
          <a:p>
            <a:r>
              <a:rPr lang="en-GB" dirty="0"/>
              <a:t>Lastly, we will find out what deforestation is and why it happens.</a:t>
            </a:r>
          </a:p>
        </p:txBody>
      </p:sp>
      <p:sp>
        <p:nvSpPr>
          <p:cNvPr id="14" name="TextBox 13">
            <a:extLst>
              <a:ext uri="{FF2B5EF4-FFF2-40B4-BE49-F238E27FC236}">
                <a16:creationId xmlns:a16="http://schemas.microsoft.com/office/drawing/2014/main" id="{523A0AFF-7393-4291-89CB-0EE6086765B9}"/>
              </a:ext>
            </a:extLst>
          </p:cNvPr>
          <p:cNvSpPr txBox="1"/>
          <p:nvPr/>
        </p:nvSpPr>
        <p:spPr>
          <a:xfrm>
            <a:off x="147735" y="2999166"/>
            <a:ext cx="4424265" cy="3693319"/>
          </a:xfrm>
          <a:prstGeom prst="rect">
            <a:avLst/>
          </a:prstGeom>
          <a:noFill/>
          <a:ln>
            <a:solidFill>
              <a:schemeClr val="accent6"/>
            </a:solidFill>
          </a:ln>
        </p:spPr>
        <p:txBody>
          <a:bodyPr wrap="square" rtlCol="0">
            <a:spAutoFit/>
          </a:bodyPr>
          <a:lstStyle/>
          <a:p>
            <a:r>
              <a:rPr lang="en-GB" b="1" dirty="0"/>
              <a:t>Maths</a:t>
            </a:r>
            <a:r>
              <a:rPr lang="en-GB" dirty="0"/>
              <a:t>:  This half term we will learn about…</a:t>
            </a:r>
          </a:p>
          <a:p>
            <a:r>
              <a:rPr lang="en-GB" b="1" u="sng" dirty="0"/>
              <a:t>Decimals </a:t>
            </a:r>
          </a:p>
          <a:p>
            <a:r>
              <a:rPr lang="en-GB" dirty="0"/>
              <a:t>- What are decimals?</a:t>
            </a:r>
          </a:p>
          <a:p>
            <a:r>
              <a:rPr lang="en-GB" dirty="0"/>
              <a:t>- Equivalent decimals and fractions</a:t>
            </a:r>
          </a:p>
          <a:p>
            <a:r>
              <a:rPr lang="en-GB" dirty="0"/>
              <a:t>- Tenth and hundredths</a:t>
            </a:r>
          </a:p>
          <a:p>
            <a:r>
              <a:rPr lang="en-GB" b="1" u="sng" dirty="0"/>
              <a:t>Money</a:t>
            </a:r>
          </a:p>
          <a:p>
            <a:pPr marL="285750" indent="-285750">
              <a:buFontTx/>
              <a:buChar char="-"/>
            </a:pPr>
            <a:r>
              <a:rPr lang="en-GB" dirty="0"/>
              <a:t>Calculate using money</a:t>
            </a:r>
          </a:p>
          <a:p>
            <a:pPr marL="285750" indent="-285750">
              <a:buFontTx/>
              <a:buChar char="-"/>
            </a:pPr>
            <a:r>
              <a:rPr lang="en-GB" dirty="0"/>
              <a:t>Convert pence into pounds</a:t>
            </a:r>
          </a:p>
          <a:p>
            <a:r>
              <a:rPr lang="en-GB" b="1" u="sng" dirty="0"/>
              <a:t>Time</a:t>
            </a:r>
          </a:p>
          <a:p>
            <a:r>
              <a:rPr lang="en-GB" dirty="0"/>
              <a:t>- Analogue, digital and 24hr clock</a:t>
            </a:r>
          </a:p>
          <a:p>
            <a:endParaRPr lang="en-GB" b="1" i="1" dirty="0"/>
          </a:p>
          <a:p>
            <a:r>
              <a:rPr lang="en-GB" b="1" i="1" dirty="0"/>
              <a:t>All times table facts – ready for our Multiplication Test </a:t>
            </a:r>
          </a:p>
        </p:txBody>
      </p:sp>
      <p:sp>
        <p:nvSpPr>
          <p:cNvPr id="18" name="TextBox 17">
            <a:extLst>
              <a:ext uri="{FF2B5EF4-FFF2-40B4-BE49-F238E27FC236}">
                <a16:creationId xmlns:a16="http://schemas.microsoft.com/office/drawing/2014/main" id="{CF09EDF4-FF6C-4D8B-9A49-A9C9AB18A592}"/>
              </a:ext>
            </a:extLst>
          </p:cNvPr>
          <p:cNvSpPr txBox="1"/>
          <p:nvPr/>
        </p:nvSpPr>
        <p:spPr>
          <a:xfrm>
            <a:off x="4924925" y="261578"/>
            <a:ext cx="6822316" cy="2862322"/>
          </a:xfrm>
          <a:prstGeom prst="rect">
            <a:avLst/>
          </a:prstGeom>
          <a:noFill/>
          <a:ln>
            <a:solidFill>
              <a:schemeClr val="accent6"/>
            </a:solidFill>
          </a:ln>
        </p:spPr>
        <p:txBody>
          <a:bodyPr wrap="square" rtlCol="0">
            <a:spAutoFit/>
          </a:bodyPr>
          <a:lstStyle/>
          <a:p>
            <a:r>
              <a:rPr lang="en-GB" b="1" u="sng" dirty="0"/>
              <a:t>History and Geography –</a:t>
            </a:r>
          </a:p>
          <a:p>
            <a:r>
              <a:rPr lang="en-GB" dirty="0"/>
              <a:t>Key questions that we will answer this term are -  </a:t>
            </a:r>
          </a:p>
          <a:p>
            <a:r>
              <a:rPr lang="en-GB" dirty="0"/>
              <a:t>Why did the Romans leave Britain?</a:t>
            </a:r>
          </a:p>
          <a:p>
            <a:r>
              <a:rPr lang="en-GB" dirty="0"/>
              <a:t>When were the ‘Dark Ages’ and where do</a:t>
            </a:r>
          </a:p>
          <a:p>
            <a:r>
              <a:rPr lang="en-GB" dirty="0"/>
              <a:t>the Anglo-Saxons fit into them?</a:t>
            </a:r>
          </a:p>
          <a:p>
            <a:r>
              <a:rPr lang="en-GB" dirty="0"/>
              <a:t>What was everyday life like for Anglo Saxon</a:t>
            </a:r>
          </a:p>
          <a:p>
            <a:r>
              <a:rPr lang="en-GB" dirty="0"/>
              <a:t>people? </a:t>
            </a:r>
          </a:p>
          <a:p>
            <a:r>
              <a:rPr lang="en-GB" dirty="0"/>
              <a:t>We will also be finding out how Christianity changed Britain and how Sutton </a:t>
            </a:r>
            <a:r>
              <a:rPr lang="en-GB" dirty="0" err="1"/>
              <a:t>Hoo</a:t>
            </a:r>
            <a:r>
              <a:rPr lang="en-GB" dirty="0"/>
              <a:t> changed the way historians viewed the ‘Dark Ages’</a:t>
            </a:r>
          </a:p>
          <a:p>
            <a:endParaRPr lang="en-GB" dirty="0"/>
          </a:p>
        </p:txBody>
      </p:sp>
      <p:sp>
        <p:nvSpPr>
          <p:cNvPr id="16" name="TextBox 15">
            <a:extLst>
              <a:ext uri="{FF2B5EF4-FFF2-40B4-BE49-F238E27FC236}">
                <a16:creationId xmlns:a16="http://schemas.microsoft.com/office/drawing/2014/main" id="{823D9FBC-2C43-44A3-AA16-3A38BA50AD82}"/>
              </a:ext>
            </a:extLst>
          </p:cNvPr>
          <p:cNvSpPr txBox="1"/>
          <p:nvPr/>
        </p:nvSpPr>
        <p:spPr>
          <a:xfrm>
            <a:off x="4924925" y="5538322"/>
            <a:ext cx="6399971" cy="1200329"/>
          </a:xfrm>
          <a:prstGeom prst="rect">
            <a:avLst/>
          </a:prstGeom>
          <a:noFill/>
          <a:ln>
            <a:solidFill>
              <a:schemeClr val="accent6"/>
            </a:solidFill>
          </a:ln>
        </p:spPr>
        <p:txBody>
          <a:bodyPr wrap="square" lIns="91440" tIns="45720" rIns="91440" bIns="45720" rtlCol="0" anchor="t">
            <a:spAutoFit/>
          </a:bodyPr>
          <a:lstStyle/>
          <a:p>
            <a:r>
              <a:rPr lang="en-GB" b="1" dirty="0"/>
              <a:t>PE: </a:t>
            </a:r>
            <a:r>
              <a:rPr lang="en-GB" dirty="0"/>
              <a:t>This half term we will be learning about striking and fielding games. We will be working on teamwork and hand-eye coordination skills through learning to play these games with Miss </a:t>
            </a:r>
            <a:r>
              <a:rPr lang="en-GB" dirty="0" err="1"/>
              <a:t>VanRoose</a:t>
            </a:r>
            <a:r>
              <a:rPr lang="en-GB" dirty="0"/>
              <a:t>-Peer. </a:t>
            </a:r>
          </a:p>
        </p:txBody>
      </p:sp>
      <p:pic>
        <p:nvPicPr>
          <p:cNvPr id="2" name="Picture 1">
            <a:extLst>
              <a:ext uri="{FF2B5EF4-FFF2-40B4-BE49-F238E27FC236}">
                <a16:creationId xmlns:a16="http://schemas.microsoft.com/office/drawing/2014/main" id="{B395E2ED-4119-4851-81ED-C11C24488038}"/>
              </a:ext>
            </a:extLst>
          </p:cNvPr>
          <p:cNvPicPr>
            <a:picLocks noChangeAspect="1"/>
          </p:cNvPicPr>
          <p:nvPr/>
        </p:nvPicPr>
        <p:blipFill>
          <a:blip r:embed="rId2"/>
          <a:stretch>
            <a:fillRect/>
          </a:stretch>
        </p:blipFill>
        <p:spPr>
          <a:xfrm>
            <a:off x="84625" y="1917410"/>
            <a:ext cx="815236" cy="1081756"/>
          </a:xfrm>
          <a:prstGeom prst="rect">
            <a:avLst/>
          </a:prstGeom>
        </p:spPr>
      </p:pic>
      <p:pic>
        <p:nvPicPr>
          <p:cNvPr id="11" name="Picture 10">
            <a:extLst>
              <a:ext uri="{FF2B5EF4-FFF2-40B4-BE49-F238E27FC236}">
                <a16:creationId xmlns:a16="http://schemas.microsoft.com/office/drawing/2014/main" id="{8987A1AD-FCC7-457F-991B-A07A86C4EFC2}"/>
              </a:ext>
            </a:extLst>
          </p:cNvPr>
          <p:cNvPicPr>
            <a:picLocks noChangeAspect="1"/>
          </p:cNvPicPr>
          <p:nvPr/>
        </p:nvPicPr>
        <p:blipFill>
          <a:blip r:embed="rId3"/>
          <a:stretch>
            <a:fillRect/>
          </a:stretch>
        </p:blipFill>
        <p:spPr>
          <a:xfrm>
            <a:off x="9325725" y="815576"/>
            <a:ext cx="1508891" cy="1425063"/>
          </a:xfrm>
          <a:prstGeom prst="rect">
            <a:avLst/>
          </a:prstGeom>
        </p:spPr>
      </p:pic>
    </p:spTree>
    <p:extLst>
      <p:ext uri="{BB962C8B-B14F-4D97-AF65-F5344CB8AC3E}">
        <p14:creationId xmlns:p14="http://schemas.microsoft.com/office/powerpoint/2010/main" val="752545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5B77FD6-7822-483A-AF01-BD62D067459A}"/>
              </a:ext>
            </a:extLst>
          </p:cNvPr>
          <p:cNvSpPr/>
          <p:nvPr/>
        </p:nvSpPr>
        <p:spPr>
          <a:xfrm>
            <a:off x="4785780" y="2550869"/>
            <a:ext cx="3707026" cy="707886"/>
          </a:xfrm>
          <a:prstGeom prst="rect">
            <a:avLst/>
          </a:prstGeom>
          <a:solidFill>
            <a:srgbClr val="7030A0"/>
          </a:solidFill>
          <a:ln>
            <a:solidFill>
              <a:schemeClr val="tx1"/>
            </a:solidFill>
          </a:ln>
        </p:spPr>
        <p:style>
          <a:lnRef idx="2">
            <a:schemeClr val="accent1"/>
          </a:lnRef>
          <a:fillRef idx="1">
            <a:schemeClr val="lt1"/>
          </a:fillRef>
          <a:effectRef idx="0">
            <a:schemeClr val="accent1"/>
          </a:effectRef>
          <a:fontRef idx="minor">
            <a:schemeClr val="dk1"/>
          </a:fontRef>
        </p:style>
        <p:txBody>
          <a:bodyPr wrap="square" lIns="91440" tIns="45720" rIns="91440" bIns="45720" anchor="t">
            <a:spAutoFit/>
          </a:bodyPr>
          <a:lstStyle/>
          <a:p>
            <a:pPr algn="ctr"/>
            <a:r>
              <a:rPr lang="en-GB" sz="2000" b="1" dirty="0">
                <a:solidFill>
                  <a:schemeClr val="bg1"/>
                </a:solidFill>
              </a:rPr>
              <a:t>Year 4 Summer 1/Half-term 5:</a:t>
            </a:r>
          </a:p>
          <a:p>
            <a:pPr algn="ctr"/>
            <a:r>
              <a:rPr lang="en-GB" sz="2000" b="1" dirty="0">
                <a:solidFill>
                  <a:schemeClr val="bg1"/>
                </a:solidFill>
              </a:rPr>
              <a:t>‘Anglo-Saxons’</a:t>
            </a:r>
          </a:p>
        </p:txBody>
      </p:sp>
      <p:sp>
        <p:nvSpPr>
          <p:cNvPr id="11" name="TextBox 10">
            <a:extLst>
              <a:ext uri="{FF2B5EF4-FFF2-40B4-BE49-F238E27FC236}">
                <a16:creationId xmlns:a16="http://schemas.microsoft.com/office/drawing/2014/main" id="{AB73DCED-2EEE-420E-9F36-6763A15077C1}"/>
              </a:ext>
            </a:extLst>
          </p:cNvPr>
          <p:cNvSpPr txBox="1"/>
          <p:nvPr/>
        </p:nvSpPr>
        <p:spPr>
          <a:xfrm>
            <a:off x="4661822" y="705177"/>
            <a:ext cx="6775211" cy="1754326"/>
          </a:xfrm>
          <a:prstGeom prst="rect">
            <a:avLst/>
          </a:prstGeom>
          <a:noFill/>
          <a:ln>
            <a:solidFill>
              <a:schemeClr val="accent6"/>
            </a:solidFill>
          </a:ln>
        </p:spPr>
        <p:txBody>
          <a:bodyPr wrap="square" lIns="91440" tIns="45720" rIns="91440" bIns="45720" rtlCol="0" anchor="t">
            <a:spAutoFit/>
          </a:bodyPr>
          <a:lstStyle/>
          <a:p>
            <a:pPr fontAlgn="base"/>
            <a:r>
              <a:rPr lang="en-GB" b="1" dirty="0"/>
              <a:t>Art &amp; Design and </a:t>
            </a:r>
            <a:r>
              <a:rPr lang="en-US" b="1" dirty="0"/>
              <a:t>Design Technology</a:t>
            </a:r>
            <a:r>
              <a:rPr lang="en-US" dirty="0"/>
              <a:t>:</a:t>
            </a:r>
          </a:p>
          <a:p>
            <a:pPr fontAlgn="base"/>
            <a:r>
              <a:rPr lang="en-US" dirty="0"/>
              <a:t>In art, we are looking at the illustrator, Quentin Blake who is famous for illustrating many of </a:t>
            </a:r>
            <a:r>
              <a:rPr lang="en-US"/>
              <a:t>Roald </a:t>
            </a:r>
            <a:r>
              <a:rPr lang="en-US" dirty="0"/>
              <a:t>D</a:t>
            </a:r>
            <a:r>
              <a:rPr lang="en-US"/>
              <a:t>ahl’s </a:t>
            </a:r>
            <a:r>
              <a:rPr lang="en-US" dirty="0"/>
              <a:t>book. We will also be producing our own work in his style.</a:t>
            </a:r>
          </a:p>
          <a:p>
            <a:pPr fontAlgn="base"/>
            <a:r>
              <a:rPr lang="en-US" dirty="0"/>
              <a:t>In DT, it is all about chocolate puddings, which do we like, what would we put in one and, importantly, what do they taste like?</a:t>
            </a:r>
          </a:p>
        </p:txBody>
      </p:sp>
      <p:sp>
        <p:nvSpPr>
          <p:cNvPr id="19" name="TextBox 18">
            <a:extLst>
              <a:ext uri="{FF2B5EF4-FFF2-40B4-BE49-F238E27FC236}">
                <a16:creationId xmlns:a16="http://schemas.microsoft.com/office/drawing/2014/main" id="{DCC7DE6B-6943-4C20-B57C-2D27024968B4}"/>
              </a:ext>
            </a:extLst>
          </p:cNvPr>
          <p:cNvSpPr txBox="1"/>
          <p:nvPr/>
        </p:nvSpPr>
        <p:spPr>
          <a:xfrm>
            <a:off x="4410573" y="3429000"/>
            <a:ext cx="4297821" cy="3693319"/>
          </a:xfrm>
          <a:prstGeom prst="rect">
            <a:avLst/>
          </a:prstGeom>
          <a:noFill/>
          <a:ln>
            <a:solidFill>
              <a:schemeClr val="accent6"/>
            </a:solidFill>
          </a:ln>
        </p:spPr>
        <p:txBody>
          <a:bodyPr wrap="square" rtlCol="0">
            <a:spAutoFit/>
          </a:bodyPr>
          <a:lstStyle/>
          <a:p>
            <a:r>
              <a:rPr lang="en-GB" b="1" dirty="0"/>
              <a:t>PSHE:</a:t>
            </a:r>
          </a:p>
          <a:p>
            <a:r>
              <a:rPr lang="en-GB" b="1" dirty="0"/>
              <a:t>Keeping Healthy</a:t>
            </a:r>
          </a:p>
          <a:p>
            <a:r>
              <a:rPr lang="en-GB" dirty="0"/>
              <a:t>We will be learning to explain what is meant by a balanced diet and plan a </a:t>
            </a:r>
          </a:p>
          <a:p>
            <a:r>
              <a:rPr lang="en-GB" dirty="0"/>
              <a:t>balanced meal and recognise how too much sugar, salt, and saturated fat in our food and drink can affect us now and when we are older.</a:t>
            </a:r>
          </a:p>
          <a:p>
            <a:r>
              <a:rPr lang="en-GB" dirty="0"/>
              <a:t>We will be looking at nutritional information on packaging to see what it tells </a:t>
            </a:r>
          </a:p>
          <a:p>
            <a:endParaRPr lang="en-GB" b="1" dirty="0"/>
          </a:p>
          <a:p>
            <a:endParaRPr lang="en-GB" dirty="0"/>
          </a:p>
        </p:txBody>
      </p:sp>
      <p:sp>
        <p:nvSpPr>
          <p:cNvPr id="23" name="TextBox 22">
            <a:extLst>
              <a:ext uri="{FF2B5EF4-FFF2-40B4-BE49-F238E27FC236}">
                <a16:creationId xmlns:a16="http://schemas.microsoft.com/office/drawing/2014/main" id="{888E8403-F794-4207-BE9D-CAA1658B606E}"/>
              </a:ext>
            </a:extLst>
          </p:cNvPr>
          <p:cNvSpPr txBox="1"/>
          <p:nvPr/>
        </p:nvSpPr>
        <p:spPr>
          <a:xfrm>
            <a:off x="383195" y="705177"/>
            <a:ext cx="4138668" cy="2031325"/>
          </a:xfrm>
          <a:prstGeom prst="rect">
            <a:avLst/>
          </a:prstGeom>
          <a:noFill/>
          <a:ln>
            <a:solidFill>
              <a:schemeClr val="accent6"/>
            </a:solidFill>
          </a:ln>
        </p:spPr>
        <p:txBody>
          <a:bodyPr wrap="square" rtlCol="0">
            <a:spAutoFit/>
          </a:bodyPr>
          <a:lstStyle/>
          <a:p>
            <a:r>
              <a:rPr lang="en-US" b="1" dirty="0"/>
              <a:t>Music: </a:t>
            </a:r>
            <a:r>
              <a:rPr lang="en-US" dirty="0"/>
              <a:t>This half term, we will be focusing on the music of The Beatles, particularly a song written about civil rights and slavery called Blackbird. We will  be </a:t>
            </a:r>
            <a:r>
              <a:rPr lang="en-GB" dirty="0"/>
              <a:t>singing in unison and learning to play instrumental parts with the song by ear and/or from notation using the easy or medium part. </a:t>
            </a:r>
          </a:p>
        </p:txBody>
      </p:sp>
      <p:sp>
        <p:nvSpPr>
          <p:cNvPr id="16" name="TextBox 15">
            <a:extLst>
              <a:ext uri="{FF2B5EF4-FFF2-40B4-BE49-F238E27FC236}">
                <a16:creationId xmlns:a16="http://schemas.microsoft.com/office/drawing/2014/main" id="{1CB9BDAF-2C3B-4B75-97F5-E47726671783}"/>
              </a:ext>
            </a:extLst>
          </p:cNvPr>
          <p:cNvSpPr txBox="1"/>
          <p:nvPr/>
        </p:nvSpPr>
        <p:spPr>
          <a:xfrm>
            <a:off x="300845" y="3964266"/>
            <a:ext cx="4109728" cy="2585323"/>
          </a:xfrm>
          <a:prstGeom prst="rect">
            <a:avLst/>
          </a:prstGeom>
          <a:noFill/>
          <a:ln>
            <a:solidFill>
              <a:schemeClr val="accent6"/>
            </a:solidFill>
          </a:ln>
        </p:spPr>
        <p:txBody>
          <a:bodyPr wrap="square" rtlCol="0">
            <a:spAutoFit/>
          </a:bodyPr>
          <a:lstStyle/>
          <a:p>
            <a:r>
              <a:rPr lang="en-GB" b="1" dirty="0"/>
              <a:t>R.E : Islam</a:t>
            </a:r>
          </a:p>
          <a:p>
            <a:r>
              <a:rPr lang="en-GB" dirty="0"/>
              <a:t>We will be looking into the religion of Islam and how Muslim people live their lives. The five pillars of Islam will help us understand what is important to them and why they observe Ramadan. We will also think about the impact that fasting has on the Islamic community.</a:t>
            </a:r>
          </a:p>
          <a:p>
            <a:endParaRPr lang="en-GB" dirty="0"/>
          </a:p>
        </p:txBody>
      </p:sp>
      <p:sp>
        <p:nvSpPr>
          <p:cNvPr id="20" name="TextBox 19">
            <a:extLst>
              <a:ext uri="{FF2B5EF4-FFF2-40B4-BE49-F238E27FC236}">
                <a16:creationId xmlns:a16="http://schemas.microsoft.com/office/drawing/2014/main" id="{84048C72-3E61-4982-9154-14129E442A4E}"/>
              </a:ext>
            </a:extLst>
          </p:cNvPr>
          <p:cNvSpPr txBox="1"/>
          <p:nvPr/>
        </p:nvSpPr>
        <p:spPr>
          <a:xfrm>
            <a:off x="8783039" y="4536995"/>
            <a:ext cx="3300104" cy="1477328"/>
          </a:xfrm>
          <a:prstGeom prst="rect">
            <a:avLst/>
          </a:prstGeom>
          <a:noFill/>
          <a:ln>
            <a:solidFill>
              <a:schemeClr val="accent6"/>
            </a:solidFill>
          </a:ln>
        </p:spPr>
        <p:txBody>
          <a:bodyPr wrap="square" rtlCol="0">
            <a:spAutoFit/>
          </a:bodyPr>
          <a:lstStyle/>
          <a:p>
            <a:r>
              <a:rPr lang="en-GB" b="1" dirty="0"/>
              <a:t>Computing</a:t>
            </a:r>
            <a:r>
              <a:rPr lang="en-GB" dirty="0"/>
              <a:t>: This term we will learn about Animation.  We will find out about the ‘onion skin’ tool and create ‘stop motion’ animations of our own </a:t>
            </a:r>
          </a:p>
        </p:txBody>
      </p:sp>
      <p:pic>
        <p:nvPicPr>
          <p:cNvPr id="3" name="Picture 2">
            <a:extLst>
              <a:ext uri="{FF2B5EF4-FFF2-40B4-BE49-F238E27FC236}">
                <a16:creationId xmlns:a16="http://schemas.microsoft.com/office/drawing/2014/main" id="{C3E0A5CD-1934-4D0A-9DA1-2D3590E0FBC9}"/>
              </a:ext>
            </a:extLst>
          </p:cNvPr>
          <p:cNvPicPr>
            <a:picLocks noChangeAspect="1"/>
          </p:cNvPicPr>
          <p:nvPr/>
        </p:nvPicPr>
        <p:blipFill>
          <a:blip r:embed="rId2"/>
          <a:stretch>
            <a:fillRect/>
          </a:stretch>
        </p:blipFill>
        <p:spPr>
          <a:xfrm>
            <a:off x="1582212" y="2777222"/>
            <a:ext cx="1205892" cy="1158369"/>
          </a:xfrm>
          <a:prstGeom prst="rect">
            <a:avLst/>
          </a:prstGeom>
        </p:spPr>
      </p:pic>
      <p:pic>
        <p:nvPicPr>
          <p:cNvPr id="4" name="Picture 3">
            <a:extLst>
              <a:ext uri="{FF2B5EF4-FFF2-40B4-BE49-F238E27FC236}">
                <a16:creationId xmlns:a16="http://schemas.microsoft.com/office/drawing/2014/main" id="{40D7B1F8-8509-45DE-9D92-C9A4A05968F1}"/>
              </a:ext>
            </a:extLst>
          </p:cNvPr>
          <p:cNvPicPr>
            <a:picLocks noChangeAspect="1"/>
          </p:cNvPicPr>
          <p:nvPr/>
        </p:nvPicPr>
        <p:blipFill>
          <a:blip r:embed="rId3"/>
          <a:stretch>
            <a:fillRect/>
          </a:stretch>
        </p:blipFill>
        <p:spPr>
          <a:xfrm>
            <a:off x="9219421" y="2823820"/>
            <a:ext cx="2217612" cy="1348857"/>
          </a:xfrm>
          <a:prstGeom prst="rect">
            <a:avLst/>
          </a:prstGeom>
        </p:spPr>
      </p:pic>
    </p:spTree>
    <p:extLst>
      <p:ext uri="{BB962C8B-B14F-4D97-AF65-F5344CB8AC3E}">
        <p14:creationId xmlns:p14="http://schemas.microsoft.com/office/powerpoint/2010/main" val="15577607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AD10CB15-413E-4009-981C-F5CB4C90D485}" vid="{46A83197-C854-4368-8A92-BC2444C0F55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768d1f9-631c-4211-91ce-18c28c9ecb8c">
      <Terms xmlns="http://schemas.microsoft.com/office/infopath/2007/PartnerControls"/>
    </lcf76f155ced4ddcb4097134ff3c332f>
    <TaxCatchAll xmlns="1569fe63-9962-461d-ae4b-d378818f119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608CCB94F6B7C44B9A9C01479A9E83F" ma:contentTypeVersion="18" ma:contentTypeDescription="Create a new document." ma:contentTypeScope="" ma:versionID="cf6be337f4efe66f1fbf447828e6e328">
  <xsd:schema xmlns:xsd="http://www.w3.org/2001/XMLSchema" xmlns:xs="http://www.w3.org/2001/XMLSchema" xmlns:p="http://schemas.microsoft.com/office/2006/metadata/properties" xmlns:ns2="d768d1f9-631c-4211-91ce-18c28c9ecb8c" xmlns:ns3="1569fe63-9962-461d-ae4b-d378818f1196" targetNamespace="http://schemas.microsoft.com/office/2006/metadata/properties" ma:root="true" ma:fieldsID="cd03efae97036e22e20fdc99abeec446" ns2:_="" ns3:_="">
    <xsd:import namespace="d768d1f9-631c-4211-91ce-18c28c9ecb8c"/>
    <xsd:import namespace="1569fe63-9962-461d-ae4b-d378818f119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DateTaken" minOccurs="0"/>
                <xsd:element ref="ns2:MediaLengthInSecond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68d1f9-631c-4211-91ce-18c28c9ecb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3a35100-a832-4959-ae1f-3ad1e8575e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569fe63-9962-461d-ae4b-d378818f119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e998e7b2-09fc-419c-a8b7-702543b1aac1}" ma:internalName="TaxCatchAll" ma:showField="CatchAllData" ma:web="1569fe63-9962-461d-ae4b-d378818f119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89D1D52-71E9-4164-8574-4E1B47DC7BFB}">
  <ds:schemaRefs>
    <ds:schemaRef ds:uri="http://schemas.microsoft.com/office/infopath/2007/PartnerControls"/>
    <ds:schemaRef ds:uri="d768d1f9-631c-4211-91ce-18c28c9ecb8c"/>
    <ds:schemaRef ds:uri="http://schemas.microsoft.com/office/2006/documentManagement/types"/>
    <ds:schemaRef ds:uri="http://purl.org/dc/terms/"/>
    <ds:schemaRef ds:uri="http://purl.org/dc/elements/1.1/"/>
    <ds:schemaRef ds:uri="http://purl.org/dc/dcmitype/"/>
    <ds:schemaRef ds:uri="http://schemas.microsoft.com/office/2006/metadata/properties"/>
    <ds:schemaRef ds:uri="http://schemas.openxmlformats.org/package/2006/metadata/core-properties"/>
    <ds:schemaRef ds:uri="1569fe63-9962-461d-ae4b-d378818f1196"/>
    <ds:schemaRef ds:uri="http://www.w3.org/XML/1998/namespace"/>
  </ds:schemaRefs>
</ds:datastoreItem>
</file>

<file path=customXml/itemProps2.xml><?xml version="1.0" encoding="utf-8"?>
<ds:datastoreItem xmlns:ds="http://schemas.openxmlformats.org/officeDocument/2006/customXml" ds:itemID="{497F0510-60AC-499C-BBA7-5903BA0C4DA9}">
  <ds:schemaRefs>
    <ds:schemaRef ds:uri="http://schemas.microsoft.com/sharepoint/v3/contenttype/forms"/>
  </ds:schemaRefs>
</ds:datastoreItem>
</file>

<file path=customXml/itemProps3.xml><?xml version="1.0" encoding="utf-8"?>
<ds:datastoreItem xmlns:ds="http://schemas.openxmlformats.org/officeDocument/2006/customXml" ds:itemID="{C5288BD5-4834-4444-AF05-8EDFEF9320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68d1f9-631c-4211-91ce-18c28c9ecb8c"/>
    <ds:schemaRef ds:uri="1569fe63-9962-461d-ae4b-d378818f119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Northbrook Powerpoint Template 2021</Template>
  <TotalTime>95</TotalTime>
  <Words>581</Words>
  <Application>Microsoft Office PowerPoint</Application>
  <PresentationFormat>Widescreen</PresentationFormat>
  <Paragraphs>43</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Tarleton Academy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Northbrook Primary Academy</dc:title>
  <dc:creator>M Cunniffe</dc:creator>
  <cp:lastModifiedBy>L Prance (NPA)</cp:lastModifiedBy>
  <cp:revision>12</cp:revision>
  <cp:lastPrinted>2021-09-16T13:27:09Z</cp:lastPrinted>
  <dcterms:created xsi:type="dcterms:W3CDTF">2021-05-14T07:06:01Z</dcterms:created>
  <dcterms:modified xsi:type="dcterms:W3CDTF">2025-04-25T16:11:32Z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0x0101005608CCB94F6B7C44B9A9C01479A9E83F</vt:lpwstr>
  </property>
  <property fmtid="{D5CDD505-2E9C-101B-9397-08002B2CF9AE}" pid="3" name="MediaServiceImageTags">
    <vt:lpwstr/>
  </property>
</Properties>
</file>