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8"/>
  </p:notesMasterIdLst>
  <p:handoutMasterIdLst>
    <p:handoutMasterId r:id="rId59"/>
  </p:handoutMasterIdLst>
  <p:sldIdLst>
    <p:sldId id="256" r:id="rId2"/>
    <p:sldId id="257" r:id="rId3"/>
    <p:sldId id="266" r:id="rId4"/>
    <p:sldId id="260" r:id="rId5"/>
    <p:sldId id="261" r:id="rId6"/>
    <p:sldId id="259" r:id="rId7"/>
    <p:sldId id="267" r:id="rId8"/>
    <p:sldId id="262" r:id="rId9"/>
    <p:sldId id="269" r:id="rId10"/>
    <p:sldId id="311" r:id="rId11"/>
    <p:sldId id="319" r:id="rId12"/>
    <p:sldId id="313" r:id="rId13"/>
    <p:sldId id="314" r:id="rId14"/>
    <p:sldId id="322" r:id="rId15"/>
    <p:sldId id="312" r:id="rId16"/>
    <p:sldId id="315" r:id="rId17"/>
    <p:sldId id="316" r:id="rId18"/>
    <p:sldId id="317" r:id="rId19"/>
    <p:sldId id="318" r:id="rId20"/>
    <p:sldId id="258" r:id="rId21"/>
    <p:sldId id="271" r:id="rId22"/>
    <p:sldId id="263" r:id="rId23"/>
    <p:sldId id="264" r:id="rId24"/>
    <p:sldId id="265" r:id="rId25"/>
    <p:sldId id="270" r:id="rId26"/>
    <p:sldId id="273" r:id="rId27"/>
    <p:sldId id="274" r:id="rId28"/>
    <p:sldId id="275" r:id="rId29"/>
    <p:sldId id="276" r:id="rId30"/>
    <p:sldId id="277" r:id="rId31"/>
    <p:sldId id="279" r:id="rId32"/>
    <p:sldId id="310" r:id="rId33"/>
    <p:sldId id="280" r:id="rId34"/>
    <p:sldId id="281" r:id="rId35"/>
    <p:sldId id="282" r:id="rId36"/>
    <p:sldId id="283" r:id="rId37"/>
    <p:sldId id="284" r:id="rId38"/>
    <p:sldId id="285" r:id="rId39"/>
    <p:sldId id="286" r:id="rId40"/>
    <p:sldId id="287" r:id="rId41"/>
    <p:sldId id="288" r:id="rId42"/>
    <p:sldId id="290" r:id="rId43"/>
    <p:sldId id="296" r:id="rId44"/>
    <p:sldId id="291" r:id="rId45"/>
    <p:sldId id="292" r:id="rId46"/>
    <p:sldId id="293" r:id="rId47"/>
    <p:sldId id="294" r:id="rId48"/>
    <p:sldId id="295" r:id="rId49"/>
    <p:sldId id="297" r:id="rId50"/>
    <p:sldId id="299" r:id="rId51"/>
    <p:sldId id="302" r:id="rId52"/>
    <p:sldId id="303" r:id="rId53"/>
    <p:sldId id="308" r:id="rId54"/>
    <p:sldId id="307" r:id="rId55"/>
    <p:sldId id="306" r:id="rId56"/>
    <p:sldId id="309" r:id="rId57"/>
  </p:sldIdLst>
  <p:sldSz cx="9144000" cy="6858000" type="screen4x3"/>
  <p:notesSz cx="9939338" cy="6807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21" autoAdjust="0"/>
    <p:restoredTop sz="94671" autoAdjust="0"/>
  </p:normalViewPr>
  <p:slideViewPr>
    <p:cSldViewPr>
      <p:cViewPr varScale="1">
        <p:scale>
          <a:sx n="69" d="100"/>
          <a:sy n="69" d="100"/>
        </p:scale>
        <p:origin x="552"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9" y="2"/>
            <a:ext cx="4307045" cy="340360"/>
          </a:xfrm>
          <a:prstGeom prst="rect">
            <a:avLst/>
          </a:prstGeom>
        </p:spPr>
        <p:txBody>
          <a:bodyPr vert="horz" lIns="91422" tIns="45712" rIns="91422" bIns="45712" rtlCol="0"/>
          <a:lstStyle>
            <a:lvl1pPr algn="l">
              <a:defRPr sz="1200"/>
            </a:lvl1pPr>
          </a:lstStyle>
          <a:p>
            <a:endParaRPr lang="en-GB"/>
          </a:p>
        </p:txBody>
      </p:sp>
      <p:sp>
        <p:nvSpPr>
          <p:cNvPr id="3" name="Date Placeholder 2"/>
          <p:cNvSpPr>
            <a:spLocks noGrp="1"/>
          </p:cNvSpPr>
          <p:nvPr>
            <p:ph type="dt" sz="quarter" idx="1"/>
          </p:nvPr>
        </p:nvSpPr>
        <p:spPr>
          <a:xfrm>
            <a:off x="5629996" y="2"/>
            <a:ext cx="4307045" cy="340360"/>
          </a:xfrm>
          <a:prstGeom prst="rect">
            <a:avLst/>
          </a:prstGeom>
        </p:spPr>
        <p:txBody>
          <a:bodyPr vert="horz" lIns="91422" tIns="45712" rIns="91422" bIns="45712" rtlCol="0"/>
          <a:lstStyle>
            <a:lvl1pPr algn="r">
              <a:defRPr sz="1200"/>
            </a:lvl1pPr>
          </a:lstStyle>
          <a:p>
            <a:fld id="{89E4745A-F2BA-46C6-A769-ED439D07E4EC}" type="datetimeFigureOut">
              <a:rPr lang="en-GB" smtClean="0"/>
              <a:t>07/11/2019</a:t>
            </a:fld>
            <a:endParaRPr lang="en-GB"/>
          </a:p>
        </p:txBody>
      </p:sp>
      <p:sp>
        <p:nvSpPr>
          <p:cNvPr id="4" name="Footer Placeholder 3"/>
          <p:cNvSpPr>
            <a:spLocks noGrp="1"/>
          </p:cNvSpPr>
          <p:nvPr>
            <p:ph type="ftr" sz="quarter" idx="2"/>
          </p:nvPr>
        </p:nvSpPr>
        <p:spPr>
          <a:xfrm>
            <a:off x="9" y="6465662"/>
            <a:ext cx="4307045" cy="340360"/>
          </a:xfrm>
          <a:prstGeom prst="rect">
            <a:avLst/>
          </a:prstGeom>
        </p:spPr>
        <p:txBody>
          <a:bodyPr vert="horz" lIns="91422" tIns="45712" rIns="91422" bIns="45712" rtlCol="0" anchor="b"/>
          <a:lstStyle>
            <a:lvl1pPr algn="l">
              <a:defRPr sz="1200"/>
            </a:lvl1pPr>
          </a:lstStyle>
          <a:p>
            <a:endParaRPr lang="en-GB"/>
          </a:p>
        </p:txBody>
      </p:sp>
      <p:sp>
        <p:nvSpPr>
          <p:cNvPr id="5" name="Slide Number Placeholder 4"/>
          <p:cNvSpPr>
            <a:spLocks noGrp="1"/>
          </p:cNvSpPr>
          <p:nvPr>
            <p:ph type="sldNum" sz="quarter" idx="3"/>
          </p:nvPr>
        </p:nvSpPr>
        <p:spPr>
          <a:xfrm>
            <a:off x="5629996" y="6465662"/>
            <a:ext cx="4307045" cy="340360"/>
          </a:xfrm>
          <a:prstGeom prst="rect">
            <a:avLst/>
          </a:prstGeom>
        </p:spPr>
        <p:txBody>
          <a:bodyPr vert="horz" lIns="91422" tIns="45712" rIns="91422" bIns="45712" rtlCol="0" anchor="b"/>
          <a:lstStyle>
            <a:lvl1pPr algn="r">
              <a:defRPr sz="1200"/>
            </a:lvl1pPr>
          </a:lstStyle>
          <a:p>
            <a:fld id="{D96D3094-9CDC-46BD-893E-67414859C9B4}" type="slidenum">
              <a:rPr lang="en-GB" smtClean="0"/>
              <a:t>‹#›</a:t>
            </a:fld>
            <a:endParaRPr lang="en-GB"/>
          </a:p>
        </p:txBody>
      </p:sp>
    </p:spTree>
    <p:extLst>
      <p:ext uri="{BB962C8B-B14F-4D97-AF65-F5344CB8AC3E}">
        <p14:creationId xmlns:p14="http://schemas.microsoft.com/office/powerpoint/2010/main" val="20414338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4306737" cy="340306"/>
          </a:xfrm>
          <a:prstGeom prst="rect">
            <a:avLst/>
          </a:prstGeom>
        </p:spPr>
        <p:txBody>
          <a:bodyPr vert="horz" lIns="91422" tIns="45712" rIns="91422" bIns="45712" rtlCol="0"/>
          <a:lstStyle>
            <a:lvl1pPr algn="l">
              <a:defRPr sz="1200"/>
            </a:lvl1pPr>
          </a:lstStyle>
          <a:p>
            <a:endParaRPr lang="en-GB"/>
          </a:p>
        </p:txBody>
      </p:sp>
      <p:sp>
        <p:nvSpPr>
          <p:cNvPr id="3" name="Date Placeholder 2"/>
          <p:cNvSpPr>
            <a:spLocks noGrp="1"/>
          </p:cNvSpPr>
          <p:nvPr>
            <p:ph type="dt" idx="1"/>
          </p:nvPr>
        </p:nvSpPr>
        <p:spPr>
          <a:xfrm>
            <a:off x="5630289" y="1"/>
            <a:ext cx="4306737" cy="340306"/>
          </a:xfrm>
          <a:prstGeom prst="rect">
            <a:avLst/>
          </a:prstGeom>
        </p:spPr>
        <p:txBody>
          <a:bodyPr vert="horz" lIns="91422" tIns="45712" rIns="91422" bIns="45712" rtlCol="0"/>
          <a:lstStyle>
            <a:lvl1pPr algn="r">
              <a:defRPr sz="1200"/>
            </a:lvl1pPr>
          </a:lstStyle>
          <a:p>
            <a:fld id="{93C5E369-2F06-47C0-A91E-A60640F98737}" type="datetimeFigureOut">
              <a:rPr lang="en-GB" smtClean="0"/>
              <a:t>07/11/2019</a:t>
            </a:fld>
            <a:endParaRPr lang="en-GB"/>
          </a:p>
        </p:txBody>
      </p:sp>
      <p:sp>
        <p:nvSpPr>
          <p:cNvPr id="4" name="Slide Image Placeholder 3"/>
          <p:cNvSpPr>
            <a:spLocks noGrp="1" noRot="1" noChangeAspect="1"/>
          </p:cNvSpPr>
          <p:nvPr>
            <p:ph type="sldImg" idx="2"/>
          </p:nvPr>
        </p:nvSpPr>
        <p:spPr>
          <a:xfrm>
            <a:off x="3268663" y="511175"/>
            <a:ext cx="3402012" cy="2551113"/>
          </a:xfrm>
          <a:prstGeom prst="rect">
            <a:avLst/>
          </a:prstGeom>
          <a:noFill/>
          <a:ln w="12700">
            <a:solidFill>
              <a:prstClr val="black"/>
            </a:solidFill>
          </a:ln>
        </p:spPr>
        <p:txBody>
          <a:bodyPr vert="horz" lIns="91422" tIns="45712" rIns="91422" bIns="45712" rtlCol="0" anchor="ctr"/>
          <a:lstStyle/>
          <a:p>
            <a:endParaRPr lang="en-GB"/>
          </a:p>
        </p:txBody>
      </p:sp>
      <p:sp>
        <p:nvSpPr>
          <p:cNvPr id="5" name="Notes Placeholder 4"/>
          <p:cNvSpPr>
            <a:spLocks noGrp="1"/>
          </p:cNvSpPr>
          <p:nvPr>
            <p:ph type="body" sz="quarter" idx="3"/>
          </p:nvPr>
        </p:nvSpPr>
        <p:spPr>
          <a:xfrm>
            <a:off x="994400" y="3233448"/>
            <a:ext cx="7950543" cy="3062751"/>
          </a:xfrm>
          <a:prstGeom prst="rect">
            <a:avLst/>
          </a:prstGeom>
        </p:spPr>
        <p:txBody>
          <a:bodyPr vert="horz" lIns="91422" tIns="45712" rIns="91422" bIns="4571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2" y="6465811"/>
            <a:ext cx="4306737" cy="340305"/>
          </a:xfrm>
          <a:prstGeom prst="rect">
            <a:avLst/>
          </a:prstGeom>
        </p:spPr>
        <p:txBody>
          <a:bodyPr vert="horz" lIns="91422" tIns="45712" rIns="91422" bIns="45712" rtlCol="0" anchor="b"/>
          <a:lstStyle>
            <a:lvl1pPr algn="l">
              <a:defRPr sz="1200"/>
            </a:lvl1pPr>
          </a:lstStyle>
          <a:p>
            <a:endParaRPr lang="en-GB"/>
          </a:p>
        </p:txBody>
      </p:sp>
      <p:sp>
        <p:nvSpPr>
          <p:cNvPr id="7" name="Slide Number Placeholder 6"/>
          <p:cNvSpPr>
            <a:spLocks noGrp="1"/>
          </p:cNvSpPr>
          <p:nvPr>
            <p:ph type="sldNum" sz="quarter" idx="5"/>
          </p:nvPr>
        </p:nvSpPr>
        <p:spPr>
          <a:xfrm>
            <a:off x="5630289" y="6465811"/>
            <a:ext cx="4306737" cy="340305"/>
          </a:xfrm>
          <a:prstGeom prst="rect">
            <a:avLst/>
          </a:prstGeom>
        </p:spPr>
        <p:txBody>
          <a:bodyPr vert="horz" lIns="91422" tIns="45712" rIns="91422" bIns="45712" rtlCol="0" anchor="b"/>
          <a:lstStyle>
            <a:lvl1pPr algn="r">
              <a:defRPr sz="1200"/>
            </a:lvl1pPr>
          </a:lstStyle>
          <a:p>
            <a:fld id="{2C7C25BC-E5EC-4A08-BB52-F828431B1CEF}" type="slidenum">
              <a:rPr lang="en-GB" smtClean="0"/>
              <a:t>‹#›</a:t>
            </a:fld>
            <a:endParaRPr lang="en-GB"/>
          </a:p>
        </p:txBody>
      </p:sp>
    </p:spTree>
    <p:extLst>
      <p:ext uri="{BB962C8B-B14F-4D97-AF65-F5344CB8AC3E}">
        <p14:creationId xmlns:p14="http://schemas.microsoft.com/office/powerpoint/2010/main" val="407635585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119237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55365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607B701-688A-4D8A-ADBC-5C189BB68B4B}" type="datetimeFigureOut">
              <a:rPr lang="en-GB" smtClean="0"/>
              <a:t>07/11/2019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966FC5-4E98-450A-9918-92C64A6F9212}" type="slidenum">
              <a:rPr lang="en-GB" smtClean="0"/>
              <a:t>‹#›</a:t>
            </a:fld>
            <a:endParaRPr lang="en-GB"/>
          </a:p>
        </p:txBody>
      </p:sp>
    </p:spTree>
    <p:extLst>
      <p:ext uri="{BB962C8B-B14F-4D97-AF65-F5344CB8AC3E}">
        <p14:creationId xmlns:p14="http://schemas.microsoft.com/office/powerpoint/2010/main" val="4221906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607B701-688A-4D8A-ADBC-5C189BB68B4B}" type="datetimeFigureOut">
              <a:rPr lang="en-GB" smtClean="0"/>
              <a:t>07/11/2019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966FC5-4E98-450A-9918-92C64A6F9212}" type="slidenum">
              <a:rPr lang="en-GB" smtClean="0"/>
              <a:t>‹#›</a:t>
            </a:fld>
            <a:endParaRPr lang="en-GB"/>
          </a:p>
        </p:txBody>
      </p:sp>
    </p:spTree>
    <p:extLst>
      <p:ext uri="{BB962C8B-B14F-4D97-AF65-F5344CB8AC3E}">
        <p14:creationId xmlns:p14="http://schemas.microsoft.com/office/powerpoint/2010/main" val="3714529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607B701-688A-4D8A-ADBC-5C189BB68B4B}" type="datetimeFigureOut">
              <a:rPr lang="en-GB" smtClean="0"/>
              <a:t>07/11/2019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966FC5-4E98-450A-9918-92C64A6F9212}" type="slidenum">
              <a:rPr lang="en-GB" smtClean="0"/>
              <a:t>‹#›</a:t>
            </a:fld>
            <a:endParaRPr lang="en-GB"/>
          </a:p>
        </p:txBody>
      </p:sp>
    </p:spTree>
    <p:extLst>
      <p:ext uri="{BB962C8B-B14F-4D97-AF65-F5344CB8AC3E}">
        <p14:creationId xmlns:p14="http://schemas.microsoft.com/office/powerpoint/2010/main" val="1096721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607B701-688A-4D8A-ADBC-5C189BB68B4B}" type="datetimeFigureOut">
              <a:rPr lang="en-GB" smtClean="0"/>
              <a:t>07/11/2019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966FC5-4E98-450A-9918-92C64A6F9212}" type="slidenum">
              <a:rPr lang="en-GB" smtClean="0"/>
              <a:t>‹#›</a:t>
            </a:fld>
            <a:endParaRPr lang="en-GB"/>
          </a:p>
        </p:txBody>
      </p:sp>
    </p:spTree>
    <p:extLst>
      <p:ext uri="{BB962C8B-B14F-4D97-AF65-F5344CB8AC3E}">
        <p14:creationId xmlns:p14="http://schemas.microsoft.com/office/powerpoint/2010/main" val="645545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07B701-688A-4D8A-ADBC-5C189BB68B4B}" type="datetimeFigureOut">
              <a:rPr lang="en-GB" smtClean="0"/>
              <a:t>07/11/2019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966FC5-4E98-450A-9918-92C64A6F9212}" type="slidenum">
              <a:rPr lang="en-GB" smtClean="0"/>
              <a:t>‹#›</a:t>
            </a:fld>
            <a:endParaRPr lang="en-GB"/>
          </a:p>
        </p:txBody>
      </p:sp>
    </p:spTree>
    <p:extLst>
      <p:ext uri="{BB962C8B-B14F-4D97-AF65-F5344CB8AC3E}">
        <p14:creationId xmlns:p14="http://schemas.microsoft.com/office/powerpoint/2010/main" val="3918261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607B701-688A-4D8A-ADBC-5C189BB68B4B}" type="datetimeFigureOut">
              <a:rPr lang="en-GB" smtClean="0"/>
              <a:t>07/11/2019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966FC5-4E98-450A-9918-92C64A6F9212}" type="slidenum">
              <a:rPr lang="en-GB" smtClean="0"/>
              <a:t>‹#›</a:t>
            </a:fld>
            <a:endParaRPr lang="en-GB"/>
          </a:p>
        </p:txBody>
      </p:sp>
    </p:spTree>
    <p:extLst>
      <p:ext uri="{BB962C8B-B14F-4D97-AF65-F5344CB8AC3E}">
        <p14:creationId xmlns:p14="http://schemas.microsoft.com/office/powerpoint/2010/main" val="1055222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607B701-688A-4D8A-ADBC-5C189BB68B4B}" type="datetimeFigureOut">
              <a:rPr lang="en-GB" smtClean="0"/>
              <a:t>07/11/2019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5966FC5-4E98-450A-9918-92C64A6F9212}" type="slidenum">
              <a:rPr lang="en-GB" smtClean="0"/>
              <a:t>‹#›</a:t>
            </a:fld>
            <a:endParaRPr lang="en-GB"/>
          </a:p>
        </p:txBody>
      </p:sp>
    </p:spTree>
    <p:extLst>
      <p:ext uri="{BB962C8B-B14F-4D97-AF65-F5344CB8AC3E}">
        <p14:creationId xmlns:p14="http://schemas.microsoft.com/office/powerpoint/2010/main" val="3663789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607B701-688A-4D8A-ADBC-5C189BB68B4B}" type="datetimeFigureOut">
              <a:rPr lang="en-GB" smtClean="0"/>
              <a:t>07/11/2019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5966FC5-4E98-450A-9918-92C64A6F9212}" type="slidenum">
              <a:rPr lang="en-GB" smtClean="0"/>
              <a:t>‹#›</a:t>
            </a:fld>
            <a:endParaRPr lang="en-GB"/>
          </a:p>
        </p:txBody>
      </p:sp>
    </p:spTree>
    <p:extLst>
      <p:ext uri="{BB962C8B-B14F-4D97-AF65-F5344CB8AC3E}">
        <p14:creationId xmlns:p14="http://schemas.microsoft.com/office/powerpoint/2010/main" val="2734426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07B701-688A-4D8A-ADBC-5C189BB68B4B}" type="datetimeFigureOut">
              <a:rPr lang="en-GB" smtClean="0"/>
              <a:t>07/11/2019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5966FC5-4E98-450A-9918-92C64A6F9212}" type="slidenum">
              <a:rPr lang="en-GB" smtClean="0"/>
              <a:t>‹#›</a:t>
            </a:fld>
            <a:endParaRPr lang="en-GB"/>
          </a:p>
        </p:txBody>
      </p:sp>
    </p:spTree>
    <p:extLst>
      <p:ext uri="{BB962C8B-B14F-4D97-AF65-F5344CB8AC3E}">
        <p14:creationId xmlns:p14="http://schemas.microsoft.com/office/powerpoint/2010/main" val="712581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07B701-688A-4D8A-ADBC-5C189BB68B4B}" type="datetimeFigureOut">
              <a:rPr lang="en-GB" smtClean="0"/>
              <a:t>07/11/2019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966FC5-4E98-450A-9918-92C64A6F9212}" type="slidenum">
              <a:rPr lang="en-GB" smtClean="0"/>
              <a:t>‹#›</a:t>
            </a:fld>
            <a:endParaRPr lang="en-GB"/>
          </a:p>
        </p:txBody>
      </p:sp>
    </p:spTree>
    <p:extLst>
      <p:ext uri="{BB962C8B-B14F-4D97-AF65-F5344CB8AC3E}">
        <p14:creationId xmlns:p14="http://schemas.microsoft.com/office/powerpoint/2010/main" val="1650748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07B701-688A-4D8A-ADBC-5C189BB68B4B}" type="datetimeFigureOut">
              <a:rPr lang="en-GB" smtClean="0"/>
              <a:t>07/11/2019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966FC5-4E98-450A-9918-92C64A6F9212}" type="slidenum">
              <a:rPr lang="en-GB" smtClean="0"/>
              <a:t>‹#›</a:t>
            </a:fld>
            <a:endParaRPr lang="en-GB"/>
          </a:p>
        </p:txBody>
      </p:sp>
    </p:spTree>
    <p:extLst>
      <p:ext uri="{BB962C8B-B14F-4D97-AF65-F5344CB8AC3E}">
        <p14:creationId xmlns:p14="http://schemas.microsoft.com/office/powerpoint/2010/main" val="739346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07B701-688A-4D8A-ADBC-5C189BB68B4B}" type="datetimeFigureOut">
              <a:rPr lang="en-GB" smtClean="0"/>
              <a:t>07/11/2019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966FC5-4E98-450A-9918-92C64A6F9212}" type="slidenum">
              <a:rPr lang="en-GB" smtClean="0"/>
              <a:t>‹#›</a:t>
            </a:fld>
            <a:endParaRPr lang="en-GB"/>
          </a:p>
        </p:txBody>
      </p:sp>
    </p:spTree>
    <p:extLst>
      <p:ext uri="{BB962C8B-B14F-4D97-AF65-F5344CB8AC3E}">
        <p14:creationId xmlns:p14="http://schemas.microsoft.com/office/powerpoint/2010/main" val="34624605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jpeg"/><Relationship Id="rId7" Type="http://schemas.openxmlformats.org/officeDocument/2006/relationships/hyperlink" Target="http://www.google.co.uk/url?sa=i&amp;rct=j&amp;q=&amp;esrc=s&amp;frm=1&amp;source=images&amp;cd=&amp;ved=0ahUKEwjYkZD9ocPPAhXMORQKHTEWBpAQjRwIBw&amp;url=http://www.paulpapedesigns.com/products/button-eyes&amp;bvm=bv.134495766,d.ZGg&amp;psig=AFQjCNEOAT0mormjbbktanrs5GFK0f--cg&amp;ust=1475743080210210"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10" Type="http://schemas.openxmlformats.org/officeDocument/2006/relationships/image" Target="../media/image7.jpeg"/><Relationship Id="rId4" Type="http://schemas.openxmlformats.org/officeDocument/2006/relationships/image" Target="../media/image2.jpe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4608" y="59874"/>
            <a:ext cx="8229600" cy="1143000"/>
          </a:xfrm>
        </p:spPr>
        <p:txBody>
          <a:bodyPr>
            <a:noAutofit/>
          </a:bodyPr>
          <a:lstStyle/>
          <a:p>
            <a:r>
              <a:rPr lang="en-GB" sz="3400" dirty="0" smtClean="0"/>
              <a:t>LO – predict what might happen in the story.</a:t>
            </a:r>
            <a:endParaRPr lang="en-GB" sz="3400" dirty="0"/>
          </a:p>
        </p:txBody>
      </p:sp>
      <p:sp>
        <p:nvSpPr>
          <p:cNvPr id="2" name="Content Placeholder 1"/>
          <p:cNvSpPr>
            <a:spLocks noGrp="1"/>
          </p:cNvSpPr>
          <p:nvPr>
            <p:ph idx="1"/>
          </p:nvPr>
        </p:nvSpPr>
        <p:spPr/>
        <p:txBody>
          <a:bodyPr/>
          <a:lstStyle/>
          <a:p>
            <a:endParaRPr lang="en-GB" dirty="0" smtClean="0"/>
          </a:p>
          <a:p>
            <a:endParaRPr lang="en-GB" dirty="0"/>
          </a:p>
        </p:txBody>
      </p:sp>
      <p:pic>
        <p:nvPicPr>
          <p:cNvPr id="1027" name="Picture 3" descr="C:\Users\liz.hall\AppData\Local\Microsoft\Windows\Temporary Internet Files\Content.IE5\SNC7NACR\unhas_thumb[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9436" y="3493415"/>
            <a:ext cx="2979945" cy="2051869"/>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liz.hall\AppData\Local\Microsoft\Windows\Temporary Internet Files\Content.IE5\CGTD8MYS\mice[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85440" y="1202874"/>
            <a:ext cx="30480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liz.hall\AppData\Local\Microsoft\Windows\Temporary Internet Files\Content.IE5\CGTD8MYS\liftarn-Thread-and-needle[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11930" y="2917374"/>
            <a:ext cx="2521510" cy="270892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98416" y="5739009"/>
            <a:ext cx="8365896" cy="954107"/>
          </a:xfrm>
          <a:prstGeom prst="rect">
            <a:avLst/>
          </a:prstGeom>
          <a:noFill/>
        </p:spPr>
        <p:txBody>
          <a:bodyPr wrap="square" rtlCol="0">
            <a:spAutoFit/>
          </a:bodyPr>
          <a:lstStyle/>
          <a:p>
            <a:pPr algn="ctr"/>
            <a:r>
              <a:rPr lang="en-GB" sz="2800" dirty="0" smtClean="0"/>
              <a:t>What do you think the story is about?</a:t>
            </a:r>
          </a:p>
          <a:p>
            <a:pPr algn="ctr"/>
            <a:r>
              <a:rPr lang="en-GB" sz="2800" dirty="0" smtClean="0"/>
              <a:t>How will these items come into it?</a:t>
            </a:r>
            <a:endParaRPr lang="en-GB" sz="2800" dirty="0"/>
          </a:p>
        </p:txBody>
      </p:sp>
      <p:pic>
        <p:nvPicPr>
          <p:cNvPr id="1033" name="Picture 9" descr="C:\Users\liz.hall\AppData\Local\Microsoft\Windows\Temporary Internet Files\Content.IE5\JQCV7SG1\2497201856_64e72a005d_z[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05495" y="1189576"/>
            <a:ext cx="2979945" cy="2234959"/>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Image result for button eyes coraline">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2516" y="1485957"/>
            <a:ext cx="2398276" cy="179947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19958" y="3547514"/>
            <a:ext cx="3004166" cy="1997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Image result for black cat"/>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2516" y="3285432"/>
            <a:ext cx="2726920" cy="2501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958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LO – working out the meaning of words</a:t>
            </a:r>
            <a:endParaRPr lang="en-GB" dirty="0"/>
          </a:p>
        </p:txBody>
      </p:sp>
      <p:sp>
        <p:nvSpPr>
          <p:cNvPr id="3" name="Content Placeholder 2"/>
          <p:cNvSpPr>
            <a:spLocks noGrp="1"/>
          </p:cNvSpPr>
          <p:nvPr>
            <p:ph sz="half" idx="1"/>
          </p:nvPr>
        </p:nvSpPr>
        <p:spPr/>
        <p:txBody>
          <a:bodyPr>
            <a:normAutofit fontScale="92500"/>
          </a:bodyPr>
          <a:lstStyle/>
          <a:p>
            <a:pPr marL="0" indent="0" algn="ctr">
              <a:buNone/>
            </a:pPr>
            <a:r>
              <a:rPr lang="en-GB" sz="5400" dirty="0" smtClean="0"/>
              <a:t>What does the word </a:t>
            </a:r>
            <a:r>
              <a:rPr lang="en-GB" sz="4800" dirty="0" smtClean="0">
                <a:solidFill>
                  <a:srgbClr val="FF0000"/>
                </a:solidFill>
              </a:rPr>
              <a:t>TASSEOMANCY</a:t>
            </a:r>
            <a:r>
              <a:rPr lang="en-GB" sz="5400" dirty="0" smtClean="0"/>
              <a:t> mean?</a:t>
            </a:r>
            <a:endParaRPr lang="en-GB" sz="5400" dirty="0"/>
          </a:p>
        </p:txBody>
      </p:sp>
      <p:sp>
        <p:nvSpPr>
          <p:cNvPr id="4" name="Content Placeholder 3"/>
          <p:cNvSpPr>
            <a:spLocks noGrp="1"/>
          </p:cNvSpPr>
          <p:nvPr>
            <p:ph sz="half" idx="2"/>
          </p:nvPr>
        </p:nvSpPr>
        <p:spPr/>
        <p:txBody>
          <a:bodyPr>
            <a:normAutofit fontScale="92500"/>
          </a:bodyPr>
          <a:lstStyle/>
          <a:p>
            <a:pPr marL="0" indent="0">
              <a:buNone/>
            </a:pPr>
            <a:r>
              <a:rPr lang="en-GB" dirty="0" smtClean="0"/>
              <a:t>Tips:</a:t>
            </a:r>
          </a:p>
          <a:p>
            <a:r>
              <a:rPr lang="en-GB" dirty="0" smtClean="0"/>
              <a:t>Does it sound like a word you already know?  In another language?  French?</a:t>
            </a:r>
          </a:p>
          <a:p>
            <a:r>
              <a:rPr lang="en-GB" dirty="0" smtClean="0"/>
              <a:t>Break it down into smaller parts.  Does it have a familiar prefix or suffix?</a:t>
            </a:r>
          </a:p>
          <a:p>
            <a:r>
              <a:rPr lang="en-GB" dirty="0" smtClean="0"/>
              <a:t>Look it up in a dictionary?</a:t>
            </a:r>
          </a:p>
        </p:txBody>
      </p:sp>
      <p:pic>
        <p:nvPicPr>
          <p:cNvPr id="1026" name="Picture 2" descr="C:\Users\liz.hall.OAKFIELD\AppData\Local\Microsoft\Windows\Temporary Internet Files\Content.IE5\QX40C8FC\question-mark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4797152"/>
            <a:ext cx="2518981" cy="1511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35939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Tasseomancy</a:t>
            </a:r>
            <a:endParaRPr lang="en-GB" dirty="0"/>
          </a:p>
        </p:txBody>
      </p:sp>
      <p:sp>
        <p:nvSpPr>
          <p:cNvPr id="3" name="Content Placeholder 2"/>
          <p:cNvSpPr>
            <a:spLocks noGrp="1"/>
          </p:cNvSpPr>
          <p:nvPr>
            <p:ph sz="half" idx="1"/>
          </p:nvPr>
        </p:nvSpPr>
        <p:spPr>
          <a:xfrm>
            <a:off x="480044" y="1628800"/>
            <a:ext cx="4163964" cy="4525963"/>
          </a:xfrm>
        </p:spPr>
        <p:txBody>
          <a:bodyPr>
            <a:normAutofit fontScale="77500" lnSpcReduction="20000"/>
          </a:bodyPr>
          <a:lstStyle/>
          <a:p>
            <a:pPr marL="0" indent="0">
              <a:buNone/>
            </a:pPr>
            <a:endParaRPr lang="en-GB" dirty="0" smtClean="0"/>
          </a:p>
          <a:p>
            <a:pPr marL="0" indent="0" algn="ctr">
              <a:buNone/>
            </a:pPr>
            <a:r>
              <a:rPr lang="en-GB" sz="7100" dirty="0" smtClean="0">
                <a:solidFill>
                  <a:srgbClr val="FF0000"/>
                </a:solidFill>
              </a:rPr>
              <a:t>Divination </a:t>
            </a:r>
            <a:r>
              <a:rPr lang="en-GB" sz="7100" dirty="0">
                <a:solidFill>
                  <a:srgbClr val="FF0000"/>
                </a:solidFill>
              </a:rPr>
              <a:t>with tea </a:t>
            </a:r>
            <a:r>
              <a:rPr lang="en-GB" sz="7100" dirty="0" smtClean="0">
                <a:solidFill>
                  <a:srgbClr val="FF0000"/>
                </a:solidFill>
              </a:rPr>
              <a:t>leaves</a:t>
            </a:r>
          </a:p>
          <a:p>
            <a:pPr marL="0" indent="0">
              <a:buNone/>
            </a:pPr>
            <a:endParaRPr lang="en-GB" dirty="0"/>
          </a:p>
          <a:p>
            <a:pPr marL="0" indent="0" algn="ctr">
              <a:buNone/>
            </a:pPr>
            <a:r>
              <a:rPr lang="en-GB" sz="3800" dirty="0"/>
              <a:t>O</a:t>
            </a:r>
            <a:r>
              <a:rPr lang="en-GB" sz="3800" dirty="0" smtClean="0"/>
              <a:t>rigin: </a:t>
            </a:r>
          </a:p>
          <a:p>
            <a:pPr marL="0" indent="0" algn="ctr">
              <a:buNone/>
            </a:pPr>
            <a:r>
              <a:rPr lang="en-GB" sz="3800" dirty="0" smtClean="0"/>
              <a:t>French </a:t>
            </a:r>
            <a:r>
              <a:rPr lang="en-GB" sz="3800" dirty="0" err="1" smtClean="0"/>
              <a:t>tasse</a:t>
            </a:r>
            <a:r>
              <a:rPr lang="en-GB" sz="3800" dirty="0" smtClean="0"/>
              <a:t> (“cup”) </a:t>
            </a:r>
          </a:p>
          <a:p>
            <a:pPr marL="0" indent="0" algn="ctr">
              <a:buNone/>
            </a:pPr>
            <a:r>
              <a:rPr lang="en-GB" sz="3800" dirty="0" err="1" smtClean="0"/>
              <a:t>mancy</a:t>
            </a:r>
            <a:r>
              <a:rPr lang="en-GB" sz="3800" dirty="0" smtClean="0"/>
              <a:t> (“divination”)</a:t>
            </a:r>
            <a:endParaRPr lang="en-GB" sz="3800" dirty="0"/>
          </a:p>
        </p:txBody>
      </p:sp>
      <p:pic>
        <p:nvPicPr>
          <p:cNvPr id="92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1556792"/>
            <a:ext cx="4392488" cy="4680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4"/>
          <p:cNvSpPr>
            <a:spLocks noGrp="1"/>
          </p:cNvSpPr>
          <p:nvPr>
            <p:ph sz="half" idx="2"/>
          </p:nvPr>
        </p:nvSpPr>
        <p:spPr/>
        <p:txBody>
          <a:bodyPr>
            <a:normAutofit fontScale="77500" lnSpcReduction="20000"/>
          </a:bodyPr>
          <a:lstStyle/>
          <a:p>
            <a:endParaRPr lang="en-GB" dirty="0"/>
          </a:p>
        </p:txBody>
      </p:sp>
    </p:spTree>
    <p:extLst>
      <p:ext uri="{BB962C8B-B14F-4D97-AF65-F5344CB8AC3E}">
        <p14:creationId xmlns:p14="http://schemas.microsoft.com/office/powerpoint/2010/main" val="2988473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 – identifying details</a:t>
            </a:r>
            <a:endParaRPr lang="en-GB" dirty="0"/>
          </a:p>
        </p:txBody>
      </p:sp>
      <p:sp>
        <p:nvSpPr>
          <p:cNvPr id="4" name="Content Placeholder 3"/>
          <p:cNvSpPr>
            <a:spLocks noGrp="1"/>
          </p:cNvSpPr>
          <p:nvPr>
            <p:ph sz="half" idx="2"/>
          </p:nvPr>
        </p:nvSpPr>
        <p:spPr/>
        <p:txBody>
          <a:bodyPr>
            <a:normAutofit/>
          </a:bodyPr>
          <a:lstStyle/>
          <a:p>
            <a:pPr marL="0" indent="0" algn="ctr">
              <a:buNone/>
            </a:pPr>
            <a:endParaRPr lang="en-GB" sz="4800" dirty="0" smtClean="0"/>
          </a:p>
          <a:p>
            <a:pPr marL="0" indent="0" algn="ctr">
              <a:buNone/>
            </a:pPr>
            <a:r>
              <a:rPr lang="en-GB" sz="4800" dirty="0" smtClean="0"/>
              <a:t>What shapes can you see in this teacup?</a:t>
            </a:r>
            <a:endParaRPr lang="en-GB" sz="4800" dirty="0"/>
          </a:p>
        </p:txBody>
      </p:sp>
      <p:pic>
        <p:nvPicPr>
          <p:cNvPr id="3074" name="Picture 2"/>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53091" t="14066" r="4749" b="20872"/>
          <a:stretch/>
        </p:blipFill>
        <p:spPr bwMode="auto">
          <a:xfrm>
            <a:off x="539552" y="1700808"/>
            <a:ext cx="3795107" cy="439248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6320031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 – identifying details</a:t>
            </a:r>
            <a:endParaRPr lang="en-GB" dirty="0"/>
          </a:p>
        </p:txBody>
      </p:sp>
      <p:sp>
        <p:nvSpPr>
          <p:cNvPr id="4" name="Content Placeholder 3"/>
          <p:cNvSpPr>
            <a:spLocks noGrp="1"/>
          </p:cNvSpPr>
          <p:nvPr>
            <p:ph sz="half" idx="2"/>
          </p:nvPr>
        </p:nvSpPr>
        <p:spPr/>
        <p:txBody>
          <a:bodyPr>
            <a:normAutofit/>
          </a:bodyPr>
          <a:lstStyle/>
          <a:p>
            <a:pPr marL="0" indent="0" algn="ctr">
              <a:buNone/>
            </a:pPr>
            <a:endParaRPr lang="en-GB" sz="4800" dirty="0" smtClean="0"/>
          </a:p>
          <a:p>
            <a:pPr marL="0" indent="0" algn="ctr">
              <a:buNone/>
            </a:pPr>
            <a:r>
              <a:rPr lang="en-GB" sz="4800" dirty="0" smtClean="0"/>
              <a:t>What shapes can you see in this teacup?</a:t>
            </a:r>
            <a:endParaRPr lang="en-GB" sz="4800" dirty="0"/>
          </a:p>
        </p:txBody>
      </p:sp>
      <p:pic>
        <p:nvPicPr>
          <p:cNvPr id="4098" name="Picture 2"/>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58811" t="16751" r="10595" b="43435"/>
          <a:stretch/>
        </p:blipFill>
        <p:spPr bwMode="auto">
          <a:xfrm>
            <a:off x="251520" y="1628800"/>
            <a:ext cx="4492315" cy="439248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0581842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 – identifying details</a:t>
            </a:r>
            <a:endParaRPr lang="en-GB" dirty="0"/>
          </a:p>
        </p:txBody>
      </p:sp>
      <p:sp>
        <p:nvSpPr>
          <p:cNvPr id="4" name="Content Placeholder 3"/>
          <p:cNvSpPr>
            <a:spLocks noGrp="1"/>
          </p:cNvSpPr>
          <p:nvPr>
            <p:ph sz="half" idx="4294967295"/>
          </p:nvPr>
        </p:nvSpPr>
        <p:spPr>
          <a:xfrm>
            <a:off x="5105400" y="1600200"/>
            <a:ext cx="4038600" cy="4525963"/>
          </a:xfrm>
        </p:spPr>
        <p:txBody>
          <a:bodyPr>
            <a:normAutofit/>
          </a:bodyPr>
          <a:lstStyle/>
          <a:p>
            <a:pPr marL="0" indent="0" algn="ctr">
              <a:buNone/>
            </a:pPr>
            <a:endParaRPr lang="en-GB" sz="4800" dirty="0" smtClean="0"/>
          </a:p>
          <a:p>
            <a:pPr marL="0" indent="0" algn="ctr">
              <a:buNone/>
            </a:pPr>
            <a:endParaRPr lang="en-GB" sz="48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0601" y="1268760"/>
            <a:ext cx="4755604" cy="5159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51467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 – making predictions</a:t>
            </a:r>
            <a:endParaRPr lang="en-GB" dirty="0"/>
          </a:p>
        </p:txBody>
      </p:sp>
      <p:sp>
        <p:nvSpPr>
          <p:cNvPr id="4" name="Content Placeholder 3"/>
          <p:cNvSpPr>
            <a:spLocks noGrp="1"/>
          </p:cNvSpPr>
          <p:nvPr>
            <p:ph sz="half" idx="2"/>
          </p:nvPr>
        </p:nvSpPr>
        <p:spPr/>
        <p:txBody>
          <a:bodyPr>
            <a:normAutofit fontScale="92500"/>
          </a:bodyPr>
          <a:lstStyle/>
          <a:p>
            <a:pPr marL="0" indent="0">
              <a:buNone/>
            </a:pPr>
            <a:r>
              <a:rPr lang="en-GB" dirty="0" smtClean="0"/>
              <a:t>Look at the patterns in the tea cups.</a:t>
            </a:r>
          </a:p>
          <a:p>
            <a:pPr marL="0" indent="0">
              <a:buNone/>
            </a:pPr>
            <a:endParaRPr lang="en-GB" dirty="0"/>
          </a:p>
          <a:p>
            <a:pPr marL="0" indent="0">
              <a:buNone/>
            </a:pPr>
            <a:r>
              <a:rPr lang="en-GB" dirty="0" smtClean="0"/>
              <a:t>Can you identify any shapes that are on the tasseomancy symbols sheet.</a:t>
            </a:r>
          </a:p>
          <a:p>
            <a:pPr marL="0" indent="0">
              <a:buNone/>
            </a:pPr>
            <a:endParaRPr lang="en-GB" dirty="0"/>
          </a:p>
          <a:p>
            <a:pPr marL="0" indent="0">
              <a:buNone/>
            </a:pPr>
            <a:r>
              <a:rPr lang="en-GB" dirty="0" smtClean="0"/>
              <a:t>Write a paragraph that expands the prediction for your work buddy.</a:t>
            </a:r>
            <a:endParaRPr lang="en-GB" dirty="0"/>
          </a:p>
        </p:txBody>
      </p:sp>
      <p:pic>
        <p:nvPicPr>
          <p:cNvPr id="2050" name="Picture 2"/>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52310" t="13721" r="9824" b="20353"/>
          <a:stretch/>
        </p:blipFill>
        <p:spPr bwMode="auto">
          <a:xfrm>
            <a:off x="467544" y="1340768"/>
            <a:ext cx="3710662" cy="484525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8336695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 – what can you see in this?</a:t>
            </a:r>
            <a:endParaRPr lang="en-GB" dirty="0"/>
          </a:p>
        </p:txBody>
      </p:sp>
      <p:sp>
        <p:nvSpPr>
          <p:cNvPr id="4" name="Content Placeholder 3"/>
          <p:cNvSpPr>
            <a:spLocks noGrp="1"/>
          </p:cNvSpPr>
          <p:nvPr>
            <p:ph sz="half" idx="2"/>
          </p:nvPr>
        </p:nvSpPr>
        <p:spPr/>
        <p:txBody>
          <a:bodyPr/>
          <a:lstStyle/>
          <a:p>
            <a:endParaRPr lang="en-GB"/>
          </a:p>
        </p:txBody>
      </p:sp>
      <p:pic>
        <p:nvPicPr>
          <p:cNvPr id="5122"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899592" y="1700808"/>
            <a:ext cx="7416824" cy="4392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06872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 – what can you see in this?</a:t>
            </a:r>
            <a:endParaRPr lang="en-GB" dirty="0"/>
          </a:p>
        </p:txBody>
      </p:sp>
      <p:sp>
        <p:nvSpPr>
          <p:cNvPr id="4" name="Content Placeholder 3"/>
          <p:cNvSpPr>
            <a:spLocks noGrp="1"/>
          </p:cNvSpPr>
          <p:nvPr>
            <p:ph sz="half" idx="2"/>
          </p:nvPr>
        </p:nvSpPr>
        <p:spPr/>
        <p:txBody>
          <a:bodyPr/>
          <a:lstStyle/>
          <a:p>
            <a:endParaRPr lang="en-GB" dirty="0"/>
          </a:p>
        </p:txBody>
      </p:sp>
      <p:pic>
        <p:nvPicPr>
          <p:cNvPr id="6146" name="Picture 2"/>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12883" t="21873" r="10214" b="17750"/>
          <a:stretch/>
        </p:blipFill>
        <p:spPr bwMode="auto">
          <a:xfrm>
            <a:off x="611560" y="1556792"/>
            <a:ext cx="7776864" cy="457927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164212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 – what can you see in this?</a:t>
            </a:r>
            <a:endParaRPr lang="en-GB" dirty="0"/>
          </a:p>
        </p:txBody>
      </p:sp>
      <p:sp>
        <p:nvSpPr>
          <p:cNvPr id="4" name="Content Placeholder 3"/>
          <p:cNvSpPr>
            <a:spLocks noGrp="1"/>
          </p:cNvSpPr>
          <p:nvPr>
            <p:ph sz="half" idx="2"/>
          </p:nvPr>
        </p:nvSpPr>
        <p:spPr/>
        <p:txBody>
          <a:bodyPr/>
          <a:lstStyle/>
          <a:p>
            <a:endParaRPr lang="en-GB" dirty="0"/>
          </a:p>
        </p:txBody>
      </p:sp>
      <p:pic>
        <p:nvPicPr>
          <p:cNvPr id="7170" name="Picture 2"/>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56604" t="13544" r="10996" b="43255"/>
          <a:stretch/>
        </p:blipFill>
        <p:spPr bwMode="auto">
          <a:xfrm>
            <a:off x="1547664" y="1412776"/>
            <a:ext cx="6264696" cy="494214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164212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 – what can you see in this?</a:t>
            </a:r>
            <a:endParaRPr lang="en-GB" dirty="0"/>
          </a:p>
        </p:txBody>
      </p:sp>
      <p:sp>
        <p:nvSpPr>
          <p:cNvPr id="4" name="Content Placeholder 3"/>
          <p:cNvSpPr>
            <a:spLocks noGrp="1"/>
          </p:cNvSpPr>
          <p:nvPr>
            <p:ph sz="half" idx="2"/>
          </p:nvPr>
        </p:nvSpPr>
        <p:spPr/>
        <p:txBody>
          <a:bodyPr/>
          <a:lstStyle/>
          <a:p>
            <a:pPr marL="0" indent="0" algn="ctr">
              <a:buNone/>
            </a:pPr>
            <a:r>
              <a:rPr lang="en-GB" dirty="0" smtClean="0">
                <a:solidFill>
                  <a:srgbClr val="FF0000"/>
                </a:solidFill>
              </a:rPr>
              <a:t>Challenge:</a:t>
            </a:r>
          </a:p>
          <a:p>
            <a:pPr marL="0" indent="0" algn="ctr">
              <a:buNone/>
            </a:pPr>
            <a:r>
              <a:rPr lang="en-GB" dirty="0" smtClean="0">
                <a:solidFill>
                  <a:srgbClr val="FF0000"/>
                </a:solidFill>
              </a:rPr>
              <a:t>Can you make your own Tasseomancy symbol identification sheet?</a:t>
            </a:r>
            <a:endParaRPr lang="en-GB" dirty="0">
              <a:solidFill>
                <a:srgbClr val="FF0000"/>
              </a:solidFill>
            </a:endParaRPr>
          </a:p>
        </p:txBody>
      </p:sp>
      <p:pic>
        <p:nvPicPr>
          <p:cNvPr id="8194" name="Picture 2"/>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25374" t="28639" r="52765" b="42214"/>
          <a:stretch/>
        </p:blipFill>
        <p:spPr bwMode="auto">
          <a:xfrm>
            <a:off x="467544" y="1772816"/>
            <a:ext cx="4248471" cy="424846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35564" y="3717032"/>
            <a:ext cx="2030781" cy="2651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64212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err="1" smtClean="0"/>
              <a:t>Coraline</a:t>
            </a:r>
            <a:r>
              <a:rPr lang="en-GB" dirty="0" smtClean="0"/>
              <a:t> by Neil </a:t>
            </a:r>
            <a:r>
              <a:rPr lang="en-GB" dirty="0" err="1" smtClean="0"/>
              <a:t>Gaiman</a:t>
            </a:r>
            <a:endParaRPr lang="en-GB" dirty="0"/>
          </a:p>
        </p:txBody>
      </p:sp>
      <p:sp>
        <p:nvSpPr>
          <p:cNvPr id="5" name="Content Placeholder 4"/>
          <p:cNvSpPr>
            <a:spLocks noGrp="1"/>
          </p:cNvSpPr>
          <p:nvPr>
            <p:ph sz="half" idx="1"/>
          </p:nvPr>
        </p:nvSpPr>
        <p:spPr/>
        <p:txBody>
          <a:bodyPr>
            <a:normAutofit fontScale="92500" lnSpcReduction="20000"/>
          </a:bodyPr>
          <a:lstStyle/>
          <a:p>
            <a:pPr marL="0" indent="0">
              <a:buNone/>
            </a:pPr>
            <a:endParaRPr lang="en-GB" dirty="0"/>
          </a:p>
        </p:txBody>
      </p:sp>
      <p:sp>
        <p:nvSpPr>
          <p:cNvPr id="6" name="Content Placeholder 5"/>
          <p:cNvSpPr>
            <a:spLocks noGrp="1"/>
          </p:cNvSpPr>
          <p:nvPr>
            <p:ph sz="half" idx="2"/>
          </p:nvPr>
        </p:nvSpPr>
        <p:spPr>
          <a:xfrm>
            <a:off x="4648200" y="1600200"/>
            <a:ext cx="4038600" cy="4806144"/>
          </a:xfrm>
        </p:spPr>
        <p:txBody>
          <a:bodyPr>
            <a:normAutofit fontScale="92500" lnSpcReduction="20000"/>
          </a:bodyPr>
          <a:lstStyle/>
          <a:p>
            <a:pPr marL="0" indent="0">
              <a:buNone/>
            </a:pPr>
            <a:r>
              <a:rPr lang="en-GB" dirty="0" smtClean="0"/>
              <a:t>Let’s read chapter 1.</a:t>
            </a:r>
          </a:p>
          <a:p>
            <a:pPr marL="0" indent="0">
              <a:buNone/>
            </a:pPr>
            <a:endParaRPr lang="en-GB" dirty="0"/>
          </a:p>
          <a:p>
            <a:r>
              <a:rPr lang="en-GB" dirty="0" smtClean="0"/>
              <a:t>What are your first impressions of the story and its characters?</a:t>
            </a:r>
          </a:p>
          <a:p>
            <a:r>
              <a:rPr lang="en-GB" dirty="0" smtClean="0"/>
              <a:t>What do you think is going to happen?</a:t>
            </a:r>
          </a:p>
          <a:p>
            <a:pPr marL="0" indent="0">
              <a:buNone/>
            </a:pPr>
            <a:endParaRPr lang="en-GB" dirty="0"/>
          </a:p>
          <a:p>
            <a:pPr marL="0" indent="0">
              <a:buNone/>
            </a:pPr>
            <a:r>
              <a:rPr lang="en-GB" dirty="0" smtClean="0">
                <a:solidFill>
                  <a:srgbClr val="FF0000"/>
                </a:solidFill>
              </a:rPr>
              <a:t>Challenge:</a:t>
            </a:r>
          </a:p>
          <a:p>
            <a:pPr marL="0" indent="0">
              <a:buNone/>
            </a:pPr>
            <a:r>
              <a:rPr lang="en-GB" dirty="0" smtClean="0">
                <a:solidFill>
                  <a:srgbClr val="FF0000"/>
                </a:solidFill>
              </a:rPr>
              <a:t>Can you identify any warnings of danger?</a:t>
            </a:r>
          </a:p>
          <a:p>
            <a:pPr marL="0" indent="0">
              <a:buNone/>
            </a:pPr>
            <a:r>
              <a:rPr lang="en-GB" dirty="0" smtClean="0">
                <a:solidFill>
                  <a:srgbClr val="FF0000"/>
                </a:solidFill>
              </a:rPr>
              <a:t>What do you think about the bricked up door?</a:t>
            </a:r>
            <a:endParaRPr lang="en-GB" dirty="0">
              <a:solidFill>
                <a:srgbClr val="FF0000"/>
              </a:solidFill>
            </a:endParaRPr>
          </a:p>
        </p:txBody>
      </p:sp>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412776"/>
            <a:ext cx="3240360" cy="5045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4207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sz="3000" dirty="0" smtClean="0"/>
              <a:t>LO – Using evidence from the text to support ideas.</a:t>
            </a:r>
            <a:endParaRPr lang="en-GB" sz="3000" dirty="0"/>
          </a:p>
        </p:txBody>
      </p:sp>
      <p:sp>
        <p:nvSpPr>
          <p:cNvPr id="7" name="Content Placeholder 6"/>
          <p:cNvSpPr>
            <a:spLocks noGrp="1"/>
          </p:cNvSpPr>
          <p:nvPr>
            <p:ph sz="half" idx="1"/>
          </p:nvPr>
        </p:nvSpPr>
        <p:spPr/>
        <p:txBody>
          <a:bodyPr>
            <a:normAutofit fontScale="92500" lnSpcReduction="20000"/>
          </a:bodyPr>
          <a:lstStyle/>
          <a:p>
            <a:pPr marL="0" indent="0">
              <a:buNone/>
            </a:pPr>
            <a:endParaRPr lang="en-GB" dirty="0"/>
          </a:p>
        </p:txBody>
      </p:sp>
      <p:sp>
        <p:nvSpPr>
          <p:cNvPr id="8" name="Content Placeholder 7"/>
          <p:cNvSpPr>
            <a:spLocks noGrp="1"/>
          </p:cNvSpPr>
          <p:nvPr>
            <p:ph sz="half" idx="2"/>
          </p:nvPr>
        </p:nvSpPr>
        <p:spPr>
          <a:xfrm>
            <a:off x="4648200" y="1412776"/>
            <a:ext cx="4038600" cy="5222475"/>
          </a:xfrm>
        </p:spPr>
        <p:txBody>
          <a:bodyPr>
            <a:normAutofit fontScale="92500" lnSpcReduction="20000"/>
          </a:bodyPr>
          <a:lstStyle/>
          <a:p>
            <a:pPr marL="0" indent="0">
              <a:buNone/>
            </a:pPr>
            <a:r>
              <a:rPr lang="en-GB" dirty="0" smtClean="0"/>
              <a:t>Find and copy QUOTATIONS about the ladies on the ground floor</a:t>
            </a:r>
          </a:p>
          <a:p>
            <a:pPr marL="0" indent="0">
              <a:buNone/>
            </a:pPr>
            <a:endParaRPr lang="en-GB" dirty="0" smtClean="0"/>
          </a:p>
          <a:p>
            <a:pPr marL="0" indent="0">
              <a:buNone/>
            </a:pPr>
            <a:r>
              <a:rPr lang="en-GB" dirty="0" smtClean="0"/>
              <a:t>A quotation is when you copy words directly from a text EXACTLY as they are written.  Remember to use quotation marks to show they are quotations.</a:t>
            </a:r>
          </a:p>
          <a:p>
            <a:pPr marL="0" indent="0">
              <a:buNone/>
            </a:pPr>
            <a:endParaRPr lang="en-GB" dirty="0"/>
          </a:p>
          <a:p>
            <a:pPr marL="0" indent="0">
              <a:buNone/>
            </a:pPr>
            <a:r>
              <a:rPr lang="en-GB" dirty="0" smtClean="0"/>
              <a:t>“Miss </a:t>
            </a:r>
            <a:r>
              <a:rPr lang="en-GB" dirty="0" err="1" smtClean="0"/>
              <a:t>Spink</a:t>
            </a:r>
            <a:r>
              <a:rPr lang="en-GB" dirty="0" smtClean="0"/>
              <a:t> and Miss Forcible lived in the flat below </a:t>
            </a:r>
            <a:r>
              <a:rPr lang="en-GB" dirty="0" err="1" smtClean="0"/>
              <a:t>Coraline’s</a:t>
            </a:r>
            <a:r>
              <a:rPr lang="en-GB" dirty="0" smtClean="0"/>
              <a:t> on the ground floor.”</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412776"/>
            <a:ext cx="3744416" cy="522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80004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LO </a:t>
            </a:r>
            <a:r>
              <a:rPr lang="en-GB" dirty="0"/>
              <a:t>– Using evidence from the text to support ideas.</a:t>
            </a:r>
          </a:p>
        </p:txBody>
      </p:sp>
      <p:sp>
        <p:nvSpPr>
          <p:cNvPr id="3" name="Content Placeholder 2"/>
          <p:cNvSpPr>
            <a:spLocks noGrp="1"/>
          </p:cNvSpPr>
          <p:nvPr>
            <p:ph sz="half" idx="1"/>
          </p:nvPr>
        </p:nvSpPr>
        <p:spPr/>
        <p:txBody>
          <a:bodyPr>
            <a:normAutofit fontScale="77500" lnSpcReduction="20000"/>
          </a:bodyPr>
          <a:lstStyle/>
          <a:p>
            <a:r>
              <a:rPr lang="en-GB" dirty="0" smtClean="0"/>
              <a:t>“had been actresses,”</a:t>
            </a:r>
          </a:p>
          <a:p>
            <a:r>
              <a:rPr lang="en-GB" dirty="0" smtClean="0"/>
              <a:t>“made a point of telling </a:t>
            </a:r>
            <a:r>
              <a:rPr lang="en-GB" dirty="0" err="1" smtClean="0"/>
              <a:t>Coraline</a:t>
            </a:r>
            <a:r>
              <a:rPr lang="en-GB" dirty="0" smtClean="0"/>
              <a:t> how dangerous the well was,”</a:t>
            </a:r>
          </a:p>
          <a:p>
            <a:r>
              <a:rPr lang="en-GB" dirty="0" smtClean="0"/>
              <a:t>“Miss </a:t>
            </a:r>
            <a:r>
              <a:rPr lang="en-GB" dirty="0" err="1" smtClean="0"/>
              <a:t>Spink</a:t>
            </a:r>
            <a:r>
              <a:rPr lang="en-GB" dirty="0" smtClean="0"/>
              <a:t> …looked like a large fluffy egg.”</a:t>
            </a:r>
          </a:p>
          <a:p>
            <a:r>
              <a:rPr lang="en-GB" dirty="0" smtClean="0"/>
              <a:t>“They did … ‘</a:t>
            </a:r>
            <a:r>
              <a:rPr lang="en-GB" i="1" dirty="0" smtClean="0"/>
              <a:t>Men</a:t>
            </a:r>
            <a:r>
              <a:rPr lang="en-GB" dirty="0" smtClean="0"/>
              <a:t>’”</a:t>
            </a:r>
          </a:p>
          <a:p>
            <a:r>
              <a:rPr lang="en-GB" dirty="0" smtClean="0"/>
              <a:t>“The flat smelt of furniture polish and dogs.”</a:t>
            </a:r>
          </a:p>
          <a:p>
            <a:r>
              <a:rPr lang="en-GB" dirty="0" smtClean="0"/>
              <a:t>“I’ll read the leaves if you want,”</a:t>
            </a:r>
          </a:p>
          <a:p>
            <a:r>
              <a:rPr lang="en-GB" dirty="0" smtClean="0"/>
              <a:t>“She is in danger.”</a:t>
            </a:r>
          </a:p>
          <a:p>
            <a:r>
              <a:rPr lang="en-GB" dirty="0" smtClean="0"/>
              <a:t>“She passed </a:t>
            </a:r>
            <a:r>
              <a:rPr lang="en-GB" dirty="0" err="1" smtClean="0"/>
              <a:t>Coraline</a:t>
            </a:r>
            <a:r>
              <a:rPr lang="en-GB" dirty="0" smtClean="0"/>
              <a:t> the stone with the hole in it.”</a:t>
            </a:r>
          </a:p>
          <a:p>
            <a:pPr marL="0" indent="0">
              <a:buNone/>
            </a:pPr>
            <a:endParaRPr lang="en-GB" dirty="0"/>
          </a:p>
        </p:txBody>
      </p:sp>
      <p:pic>
        <p:nvPicPr>
          <p:cNvPr id="7" name="Picture 9" descr="C:\Users\liz.hall\AppData\Local\Microsoft\Windows\Temporary Internet Files\Content.IE5\JQCV7SG1\2497201856_64e72a005d_z[1].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4008" y="1556792"/>
            <a:ext cx="4038600" cy="4536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55412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 – to make comparisons</a:t>
            </a:r>
            <a:endParaRPr lang="en-GB" dirty="0"/>
          </a:p>
        </p:txBody>
      </p:sp>
      <p:sp>
        <p:nvSpPr>
          <p:cNvPr id="3" name="Content Placeholder 2"/>
          <p:cNvSpPr>
            <a:spLocks noGrp="1"/>
          </p:cNvSpPr>
          <p:nvPr>
            <p:ph sz="half" idx="1"/>
          </p:nvPr>
        </p:nvSpPr>
        <p:spPr/>
        <p:txBody>
          <a:bodyPr/>
          <a:lstStyle/>
          <a:p>
            <a:pPr marL="0" indent="0">
              <a:buNone/>
            </a:pPr>
            <a:r>
              <a:rPr lang="en-GB" dirty="0" smtClean="0"/>
              <a:t>Let’s read chapter 3.</a:t>
            </a:r>
          </a:p>
          <a:p>
            <a:pPr marL="0" indent="0">
              <a:buNone/>
            </a:pPr>
            <a:endParaRPr lang="en-GB" dirty="0"/>
          </a:p>
          <a:p>
            <a:pPr marL="0" indent="0">
              <a:buNone/>
            </a:pPr>
            <a:r>
              <a:rPr lang="en-GB" dirty="0" err="1" smtClean="0"/>
              <a:t>Coraline</a:t>
            </a:r>
            <a:r>
              <a:rPr lang="en-GB" dirty="0" smtClean="0"/>
              <a:t> finds a parallel world when she goes through the door.</a:t>
            </a:r>
          </a:p>
          <a:p>
            <a:pPr marL="0" indent="0">
              <a:buNone/>
            </a:pPr>
            <a:endParaRPr lang="en-GB" dirty="0"/>
          </a:p>
          <a:p>
            <a:pPr marL="0" indent="0">
              <a:buNone/>
            </a:pPr>
            <a:r>
              <a:rPr lang="en-GB" dirty="0" smtClean="0"/>
              <a:t>Find similarities </a:t>
            </a:r>
            <a:r>
              <a:rPr lang="en-GB" smtClean="0"/>
              <a:t>and differences between </a:t>
            </a:r>
            <a:r>
              <a:rPr lang="en-GB" dirty="0" smtClean="0"/>
              <a:t>these two worlds</a:t>
            </a:r>
          </a:p>
          <a:p>
            <a:pPr marL="0" indent="0">
              <a:buNone/>
            </a:pPr>
            <a:endParaRPr lang="en-GB" dirty="0"/>
          </a:p>
          <a:p>
            <a:pPr marL="0" indent="0">
              <a:buNone/>
            </a:pPr>
            <a:endParaRPr lang="en-GB" dirty="0"/>
          </a:p>
        </p:txBody>
      </p:sp>
      <p:sp>
        <p:nvSpPr>
          <p:cNvPr id="4" name="Content Placeholder 3"/>
          <p:cNvSpPr>
            <a:spLocks noGrp="1"/>
          </p:cNvSpPr>
          <p:nvPr>
            <p:ph sz="half" idx="2"/>
          </p:nvPr>
        </p:nvSpPr>
        <p:spPr/>
        <p:txBody>
          <a:bodyPr/>
          <a:lstStyle/>
          <a:p>
            <a:pPr marL="0" indent="0">
              <a:buNone/>
            </a:pPr>
            <a:r>
              <a:rPr lang="en-GB" dirty="0" smtClean="0"/>
              <a:t>Draw the parents in both worlds.</a:t>
            </a:r>
            <a:endParaRPr lang="en-GB" dirty="0"/>
          </a:p>
        </p:txBody>
      </p:sp>
      <p:pic>
        <p:nvPicPr>
          <p:cNvPr id="2050" name="Picture 2" descr="C:\Users\liz.hall\AppData\Local\Microsoft\Windows\Temporary Internet Files\Content.IE5\3B8NF9MH\chalk_and_cheese_canstockphoto1411712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8024" y="3068960"/>
            <a:ext cx="3910893" cy="2664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49840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LO – to make comparisons</a:t>
            </a:r>
          </a:p>
        </p:txBody>
      </p:sp>
      <p:sp>
        <p:nvSpPr>
          <p:cNvPr id="3" name="Content Placeholder 2"/>
          <p:cNvSpPr>
            <a:spLocks noGrp="1"/>
          </p:cNvSpPr>
          <p:nvPr>
            <p:ph sz="half" idx="1"/>
          </p:nvPr>
        </p:nvSpPr>
        <p:spPr/>
        <p:txBody>
          <a:bodyPr>
            <a:normAutofit lnSpcReduction="10000"/>
          </a:bodyPr>
          <a:lstStyle/>
          <a:p>
            <a:pPr marL="0" indent="0">
              <a:buNone/>
            </a:pPr>
            <a:r>
              <a:rPr lang="en-GB" dirty="0" smtClean="0"/>
              <a:t>“Both of her parents worked on computers.”</a:t>
            </a:r>
          </a:p>
          <a:p>
            <a:pPr marL="0" indent="0">
              <a:buNone/>
            </a:pPr>
            <a:r>
              <a:rPr lang="en-GB" dirty="0" smtClean="0"/>
              <a:t>“Leave me alone to work.”</a:t>
            </a:r>
          </a:p>
          <a:p>
            <a:pPr marL="0" indent="0">
              <a:buNone/>
            </a:pPr>
            <a:r>
              <a:rPr lang="en-GB" dirty="0" smtClean="0"/>
              <a:t>“Don’t make a mess.”  </a:t>
            </a:r>
          </a:p>
          <a:p>
            <a:pPr marL="0" indent="0">
              <a:buNone/>
            </a:pPr>
            <a:r>
              <a:rPr lang="en-GB" dirty="0" smtClean="0"/>
              <a:t>“And don’t touch anything.”</a:t>
            </a:r>
          </a:p>
          <a:p>
            <a:pPr marL="0" indent="0">
              <a:buNone/>
            </a:pPr>
            <a:r>
              <a:rPr lang="en-GB" dirty="0" smtClean="0"/>
              <a:t>“I suppose I shall have to get you new school clothes.”  “Remind me, dear, or else I’ll forget.”</a:t>
            </a:r>
            <a:endParaRPr lang="en-GB" dirty="0"/>
          </a:p>
        </p:txBody>
      </p:sp>
      <p:sp>
        <p:nvSpPr>
          <p:cNvPr id="4" name="Content Placeholder 3"/>
          <p:cNvSpPr>
            <a:spLocks noGrp="1"/>
          </p:cNvSpPr>
          <p:nvPr>
            <p:ph sz="half" idx="2"/>
          </p:nvPr>
        </p:nvSpPr>
        <p:spPr>
          <a:ln w="28575">
            <a:solidFill>
              <a:schemeClr val="tx1"/>
            </a:solidFill>
          </a:ln>
        </p:spPr>
        <p:txBody>
          <a:bodyPr>
            <a:normAutofit lnSpcReduction="10000"/>
          </a:bodyPr>
          <a:lstStyle/>
          <a:p>
            <a:pPr marL="0" indent="0">
              <a:buNone/>
            </a:pPr>
            <a:endParaRPr lang="en-GB" dirty="0"/>
          </a:p>
        </p:txBody>
      </p:sp>
    </p:spTree>
    <p:extLst>
      <p:ext uri="{BB962C8B-B14F-4D97-AF65-F5344CB8AC3E}">
        <p14:creationId xmlns:p14="http://schemas.microsoft.com/office/powerpoint/2010/main" val="28543212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LO – to make comparisons</a:t>
            </a:r>
          </a:p>
        </p:txBody>
      </p:sp>
      <p:sp>
        <p:nvSpPr>
          <p:cNvPr id="3" name="Content Placeholder 2"/>
          <p:cNvSpPr>
            <a:spLocks noGrp="1"/>
          </p:cNvSpPr>
          <p:nvPr>
            <p:ph sz="half" idx="1"/>
          </p:nvPr>
        </p:nvSpPr>
        <p:spPr>
          <a:xfrm>
            <a:off x="467544" y="1268760"/>
            <a:ext cx="4038600" cy="5069160"/>
          </a:xfrm>
          <a:ln w="12700">
            <a:solidFill>
              <a:schemeClr val="tx1"/>
            </a:solidFill>
          </a:ln>
        </p:spPr>
        <p:txBody>
          <a:bodyPr>
            <a:normAutofit fontScale="85000" lnSpcReduction="20000"/>
          </a:bodyPr>
          <a:lstStyle/>
          <a:p>
            <a:pPr marL="0" indent="0">
              <a:buNone/>
            </a:pPr>
            <a:endParaRPr lang="en-GB" dirty="0">
              <a:solidFill>
                <a:srgbClr val="FF0000"/>
              </a:solidFill>
            </a:endParaRPr>
          </a:p>
        </p:txBody>
      </p:sp>
      <p:sp>
        <p:nvSpPr>
          <p:cNvPr id="4" name="Content Placeholder 3"/>
          <p:cNvSpPr>
            <a:spLocks noGrp="1"/>
          </p:cNvSpPr>
          <p:nvPr>
            <p:ph sz="half" idx="2"/>
          </p:nvPr>
        </p:nvSpPr>
        <p:spPr>
          <a:xfrm>
            <a:off x="4644008" y="1268760"/>
            <a:ext cx="4038600" cy="5141168"/>
          </a:xfrm>
        </p:spPr>
        <p:txBody>
          <a:bodyPr>
            <a:normAutofit fontScale="85000" lnSpcReduction="20000"/>
          </a:bodyPr>
          <a:lstStyle/>
          <a:p>
            <a:pPr marL="0" indent="0">
              <a:buNone/>
            </a:pPr>
            <a:r>
              <a:rPr lang="en-GB" dirty="0"/>
              <a:t>“She looked a little like </a:t>
            </a:r>
            <a:r>
              <a:rPr lang="en-GB" dirty="0" err="1"/>
              <a:t>Coraline’s</a:t>
            </a:r>
            <a:r>
              <a:rPr lang="en-GB" dirty="0"/>
              <a:t> </a:t>
            </a:r>
            <a:r>
              <a:rPr lang="en-GB" dirty="0" smtClean="0"/>
              <a:t>mother.”</a:t>
            </a:r>
          </a:p>
          <a:p>
            <a:pPr marL="0" indent="0">
              <a:buNone/>
            </a:pPr>
            <a:r>
              <a:rPr lang="en-GB" dirty="0" smtClean="0"/>
              <a:t>“Only </a:t>
            </a:r>
            <a:r>
              <a:rPr lang="en-GB" dirty="0"/>
              <a:t>her skin was as white as paper</a:t>
            </a:r>
            <a:r>
              <a:rPr lang="en-GB" dirty="0" smtClean="0"/>
              <a:t>.”</a:t>
            </a:r>
            <a:endParaRPr lang="en-GB" dirty="0"/>
          </a:p>
          <a:p>
            <a:pPr marL="0" indent="0">
              <a:buNone/>
            </a:pPr>
            <a:r>
              <a:rPr lang="en-GB" dirty="0" smtClean="0"/>
              <a:t>“Only </a:t>
            </a:r>
            <a:r>
              <a:rPr lang="en-GB" dirty="0"/>
              <a:t>she was taller and thinner</a:t>
            </a:r>
            <a:r>
              <a:rPr lang="en-GB" dirty="0" smtClean="0"/>
              <a:t>.”</a:t>
            </a:r>
            <a:endParaRPr lang="en-GB" dirty="0"/>
          </a:p>
          <a:p>
            <a:pPr marL="0" indent="0">
              <a:buNone/>
            </a:pPr>
            <a:r>
              <a:rPr lang="en-GB" dirty="0" smtClean="0"/>
              <a:t>“Only </a:t>
            </a:r>
            <a:r>
              <a:rPr lang="en-GB" dirty="0"/>
              <a:t>her fingers were too long, and her dark-red fingernail were curved and sharp”</a:t>
            </a:r>
          </a:p>
          <a:p>
            <a:pPr marL="0" indent="0">
              <a:buNone/>
            </a:pPr>
            <a:r>
              <a:rPr lang="en-GB" dirty="0"/>
              <a:t>“His eyes were buttons – big black and shiny.”</a:t>
            </a:r>
          </a:p>
          <a:p>
            <a:pPr marL="0" indent="0">
              <a:buNone/>
            </a:pPr>
            <a:r>
              <a:rPr lang="en-GB" dirty="0">
                <a:solidFill>
                  <a:srgbClr val="FF0000"/>
                </a:solidFill>
              </a:rPr>
              <a:t>Challenge – write a paragraph describing how her ‘other’ parents treat </a:t>
            </a:r>
            <a:r>
              <a:rPr lang="en-GB" dirty="0" err="1">
                <a:solidFill>
                  <a:srgbClr val="FF0000"/>
                </a:solidFill>
              </a:rPr>
              <a:t>Coraline</a:t>
            </a:r>
            <a:r>
              <a:rPr lang="en-GB" dirty="0">
                <a:solidFill>
                  <a:srgbClr val="FF0000"/>
                </a:solidFill>
              </a:rPr>
              <a:t> differently.</a:t>
            </a:r>
          </a:p>
          <a:p>
            <a:pPr marL="0" indent="0">
              <a:buNone/>
            </a:pPr>
            <a:endParaRPr lang="en-GB" dirty="0"/>
          </a:p>
        </p:txBody>
      </p:sp>
    </p:spTree>
    <p:extLst>
      <p:ext uri="{BB962C8B-B14F-4D97-AF65-F5344CB8AC3E}">
        <p14:creationId xmlns:p14="http://schemas.microsoft.com/office/powerpoint/2010/main" val="2339860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 – Making comparisons</a:t>
            </a:r>
            <a:endParaRPr lang="en-GB" dirty="0"/>
          </a:p>
        </p:txBody>
      </p:sp>
      <p:sp>
        <p:nvSpPr>
          <p:cNvPr id="3" name="Content Placeholder 2"/>
          <p:cNvSpPr>
            <a:spLocks noGrp="1"/>
          </p:cNvSpPr>
          <p:nvPr>
            <p:ph sz="half" idx="1"/>
          </p:nvPr>
        </p:nvSpPr>
        <p:spPr/>
        <p:txBody>
          <a:bodyPr>
            <a:normAutofit/>
          </a:bodyPr>
          <a:lstStyle/>
          <a:p>
            <a:pPr marL="0" indent="0">
              <a:buNone/>
            </a:pPr>
            <a:r>
              <a:rPr lang="en-GB" dirty="0" smtClean="0"/>
              <a:t>To achieve 100+ you need to make comparisons in a text.</a:t>
            </a:r>
          </a:p>
          <a:p>
            <a:pPr marL="0" indent="0">
              <a:buNone/>
            </a:pPr>
            <a:endParaRPr lang="en-GB" dirty="0"/>
          </a:p>
          <a:p>
            <a:pPr marL="0" indent="0" algn="ctr">
              <a:buNone/>
            </a:pPr>
            <a:r>
              <a:rPr lang="en-GB" sz="4400" dirty="0" smtClean="0">
                <a:solidFill>
                  <a:srgbClr val="FF0000"/>
                </a:solidFill>
              </a:rPr>
              <a:t>Have a go at tasks 1 and 2</a:t>
            </a:r>
          </a:p>
          <a:p>
            <a:pPr marL="0" indent="0">
              <a:buNone/>
            </a:pPr>
            <a:endParaRPr lang="en-GB" dirty="0"/>
          </a:p>
          <a:p>
            <a:pPr marL="0" indent="0" algn="r">
              <a:buNone/>
            </a:pPr>
            <a:r>
              <a:rPr lang="en-GB" dirty="0" smtClean="0"/>
              <a:t>PAGE 54-57</a:t>
            </a:r>
            <a:endParaRPr lang="en-GB" dirty="0"/>
          </a:p>
        </p:txBody>
      </p:sp>
      <p:pic>
        <p:nvPicPr>
          <p:cNvPr id="5" name="Picture 2" descr="C:\Users\liz.hall\AppData\Local\Microsoft\Windows\Temporary Internet Files\Content.IE5\ACDSNGRJ\skill-up_contentdetail2[1].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5476875" y="2920206"/>
            <a:ext cx="2381250" cy="188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0528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LO – Inference and predictions</a:t>
            </a:r>
            <a:endParaRPr lang="en-GB" dirty="0"/>
          </a:p>
        </p:txBody>
      </p:sp>
      <p:sp>
        <p:nvSpPr>
          <p:cNvPr id="3" name="Content Placeholder 2"/>
          <p:cNvSpPr>
            <a:spLocks noGrp="1"/>
          </p:cNvSpPr>
          <p:nvPr>
            <p:ph sz="half" idx="1"/>
          </p:nvPr>
        </p:nvSpPr>
        <p:spPr>
          <a:xfrm>
            <a:off x="457200" y="1600200"/>
            <a:ext cx="4038600" cy="4853136"/>
          </a:xfrm>
        </p:spPr>
        <p:txBody>
          <a:bodyPr>
            <a:normAutofit fontScale="70000" lnSpcReduction="20000"/>
          </a:bodyPr>
          <a:lstStyle/>
          <a:p>
            <a:pPr marL="0" indent="0">
              <a:buNone/>
            </a:pPr>
            <a:r>
              <a:rPr lang="en-GB" sz="2900" dirty="0" smtClean="0"/>
              <a:t>Read Chapter 4 up to page 57.</a:t>
            </a:r>
          </a:p>
          <a:p>
            <a:pPr marL="0" indent="0" algn="ctr">
              <a:buNone/>
            </a:pPr>
            <a:endParaRPr lang="en-GB" sz="4700" dirty="0" smtClean="0"/>
          </a:p>
          <a:p>
            <a:pPr marL="0" indent="0" algn="ctr">
              <a:buNone/>
            </a:pPr>
            <a:r>
              <a:rPr lang="en-GB" sz="4700" dirty="0" smtClean="0"/>
              <a:t>“there’s only one little thing we’ll have to do..”</a:t>
            </a:r>
          </a:p>
          <a:p>
            <a:pPr marL="0" indent="0">
              <a:buNone/>
            </a:pPr>
            <a:endParaRPr lang="en-GB" dirty="0" smtClean="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lgn="ctr">
              <a:buNone/>
            </a:pPr>
            <a:r>
              <a:rPr lang="en-GB" sz="3600" dirty="0" smtClean="0"/>
              <a:t>Think – Pair – Share: </a:t>
            </a:r>
          </a:p>
          <a:p>
            <a:pPr marL="0" indent="0" algn="ctr">
              <a:buNone/>
            </a:pPr>
            <a:r>
              <a:rPr lang="en-GB" sz="3600" dirty="0" smtClean="0"/>
              <a:t>In pairs discuss the events of this chapter so far.  </a:t>
            </a:r>
          </a:p>
          <a:p>
            <a:pPr marL="0" indent="0">
              <a:buNone/>
            </a:pPr>
            <a:endParaRPr lang="en-GB" dirty="0"/>
          </a:p>
        </p:txBody>
      </p:sp>
      <p:sp>
        <p:nvSpPr>
          <p:cNvPr id="4" name="Content Placeholder 3"/>
          <p:cNvSpPr>
            <a:spLocks noGrp="1"/>
          </p:cNvSpPr>
          <p:nvPr>
            <p:ph sz="half" idx="2"/>
          </p:nvPr>
        </p:nvSpPr>
        <p:spPr>
          <a:xfrm>
            <a:off x="4648200" y="1600200"/>
            <a:ext cx="4038600" cy="4853136"/>
          </a:xfrm>
        </p:spPr>
        <p:style>
          <a:lnRef idx="2">
            <a:schemeClr val="accent2"/>
          </a:lnRef>
          <a:fillRef idx="1">
            <a:schemeClr val="lt1"/>
          </a:fillRef>
          <a:effectRef idx="0">
            <a:schemeClr val="accent2"/>
          </a:effectRef>
          <a:fontRef idx="minor">
            <a:schemeClr val="dk1"/>
          </a:fontRef>
        </p:style>
        <p:txBody>
          <a:bodyPr>
            <a:normAutofit fontScale="70000" lnSpcReduction="20000"/>
          </a:bodyPr>
          <a:lstStyle/>
          <a:p>
            <a:pPr marL="0" indent="0">
              <a:buNone/>
            </a:pPr>
            <a:r>
              <a:rPr lang="en-GB" dirty="0" smtClean="0"/>
              <a:t>Write answers to:</a:t>
            </a:r>
          </a:p>
          <a:p>
            <a:pPr marL="514350" indent="-514350">
              <a:buFont typeface="+mj-lt"/>
              <a:buAutoNum type="arabicPeriod"/>
            </a:pPr>
            <a:endParaRPr lang="en-GB" dirty="0" smtClean="0"/>
          </a:p>
          <a:p>
            <a:pPr marL="514350" indent="-514350">
              <a:buFont typeface="+mj-lt"/>
              <a:buAutoNum type="arabicPeriod"/>
            </a:pPr>
            <a:r>
              <a:rPr lang="en-GB" dirty="0" smtClean="0"/>
              <a:t>What do you think </a:t>
            </a:r>
            <a:r>
              <a:rPr lang="en-GB" dirty="0" err="1" smtClean="0"/>
              <a:t>Coraline’s</a:t>
            </a:r>
            <a:r>
              <a:rPr lang="en-GB" dirty="0" smtClean="0"/>
              <a:t> feelings are about this ‘other’ world? (inference)</a:t>
            </a:r>
          </a:p>
          <a:p>
            <a:pPr marL="514350" indent="-514350">
              <a:buFont typeface="+mj-lt"/>
              <a:buAutoNum type="arabicPeriod"/>
            </a:pPr>
            <a:endParaRPr lang="en-GB" dirty="0" smtClean="0"/>
          </a:p>
          <a:p>
            <a:pPr marL="514350" indent="-514350">
              <a:buFont typeface="+mj-lt"/>
              <a:buAutoNum type="arabicPeriod"/>
            </a:pPr>
            <a:r>
              <a:rPr lang="en-GB" dirty="0" smtClean="0"/>
              <a:t>Do you think </a:t>
            </a:r>
            <a:r>
              <a:rPr lang="en-GB" dirty="0" err="1" smtClean="0"/>
              <a:t>Coraline</a:t>
            </a:r>
            <a:r>
              <a:rPr lang="en-GB" dirty="0" smtClean="0"/>
              <a:t> wishes to stay in this ‘other’ world? (inference) </a:t>
            </a:r>
          </a:p>
          <a:p>
            <a:pPr marL="514350" indent="-514350">
              <a:buFont typeface="+mj-lt"/>
              <a:buAutoNum type="arabicPeriod"/>
            </a:pPr>
            <a:endParaRPr lang="en-GB" dirty="0" smtClean="0"/>
          </a:p>
          <a:p>
            <a:pPr marL="514350" indent="-514350">
              <a:buFont typeface="+mj-lt"/>
              <a:buAutoNum type="arabicPeriod"/>
            </a:pPr>
            <a:r>
              <a:rPr lang="en-GB" dirty="0"/>
              <a:t>What do you think </a:t>
            </a:r>
            <a:r>
              <a:rPr lang="en-GB" dirty="0" err="1"/>
              <a:t>Coraline</a:t>
            </a:r>
            <a:r>
              <a:rPr lang="en-GB" dirty="0"/>
              <a:t> will have to do if she decides to stay? </a:t>
            </a:r>
            <a:r>
              <a:rPr lang="en-GB" dirty="0" smtClean="0"/>
              <a:t> (prediction)</a:t>
            </a:r>
          </a:p>
          <a:p>
            <a:pPr marL="0" indent="0">
              <a:buNone/>
            </a:pPr>
            <a:endParaRPr lang="en-GB" dirty="0"/>
          </a:p>
          <a:p>
            <a:pPr marL="0" indent="0">
              <a:buNone/>
            </a:pPr>
            <a:r>
              <a:rPr lang="en-GB" dirty="0" smtClean="0">
                <a:solidFill>
                  <a:srgbClr val="FF0000"/>
                </a:solidFill>
              </a:rPr>
              <a:t>Challenge – remember to use evidence from to text – quotations – to support your answers.</a:t>
            </a:r>
            <a:endParaRPr lang="en-GB" dirty="0">
              <a:solidFill>
                <a:srgbClr val="FF0000"/>
              </a:solidFill>
            </a:endParaRPr>
          </a:p>
          <a:p>
            <a:pPr marL="514350" indent="-514350">
              <a:buFont typeface="+mj-lt"/>
              <a:buAutoNum type="arabicPeriod"/>
            </a:pPr>
            <a:endParaRPr lang="en-GB" dirty="0" smtClean="0"/>
          </a:p>
          <a:p>
            <a:pPr marL="0" indent="0">
              <a:buNone/>
            </a:pPr>
            <a:endParaRPr lang="en-GB" dirty="0"/>
          </a:p>
          <a:p>
            <a:pPr marL="0" indent="0">
              <a:buNone/>
            </a:pPr>
            <a:endParaRPr lang="en-GB"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82603" y="3789040"/>
            <a:ext cx="2158975" cy="1254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25084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LO – More predictions!</a:t>
            </a:r>
            <a:endParaRPr lang="en-GB" dirty="0"/>
          </a:p>
        </p:txBody>
      </p:sp>
      <p:sp>
        <p:nvSpPr>
          <p:cNvPr id="7" name="Content Placeholder 6"/>
          <p:cNvSpPr>
            <a:spLocks noGrp="1"/>
          </p:cNvSpPr>
          <p:nvPr>
            <p:ph sz="half" idx="1"/>
          </p:nvPr>
        </p:nvSpPr>
        <p:spPr/>
        <p:txBody>
          <a:bodyPr/>
          <a:lstStyle/>
          <a:p>
            <a:pPr marL="0" indent="0">
              <a:buNone/>
            </a:pPr>
            <a:r>
              <a:rPr lang="en-GB" dirty="0" smtClean="0"/>
              <a:t>Read to the end of chapter 4.</a:t>
            </a:r>
          </a:p>
          <a:p>
            <a:pPr marL="0" indent="0">
              <a:buNone/>
            </a:pPr>
            <a:endParaRPr lang="en-GB" dirty="0" smtClean="0"/>
          </a:p>
          <a:p>
            <a:pPr marL="0" indent="0">
              <a:buNone/>
            </a:pPr>
            <a:endParaRPr lang="en-GB" dirty="0"/>
          </a:p>
          <a:p>
            <a:pPr marL="0" indent="0">
              <a:buNone/>
            </a:pPr>
            <a:r>
              <a:rPr lang="en-GB" sz="3000" dirty="0" smtClean="0"/>
              <a:t>What do you think the significance of the button eyes are?</a:t>
            </a:r>
            <a:endParaRPr lang="en-GB" sz="3000" dirty="0"/>
          </a:p>
        </p:txBody>
      </p:sp>
      <p:pic>
        <p:nvPicPr>
          <p:cNvPr id="9" name="Picture 7" descr="C:\Users\liz.hall\AppData\Local\Microsoft\Windows\Temporary Internet Files\Content.IE5\CGTD8MYS\liftarn-Thread-and-needle[1].pn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355976" y="1268760"/>
            <a:ext cx="2523034" cy="271008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8144" y="3879050"/>
            <a:ext cx="2873896" cy="2155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03615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normAutofit/>
          </a:bodyPr>
          <a:lstStyle/>
          <a:p>
            <a:r>
              <a:rPr lang="en-GB" dirty="0" smtClean="0"/>
              <a:t>LO – Exploring similes</a:t>
            </a:r>
            <a:endParaRPr lang="en-GB" dirty="0"/>
          </a:p>
        </p:txBody>
      </p:sp>
      <p:sp>
        <p:nvSpPr>
          <p:cNvPr id="3" name="Content Placeholder 2"/>
          <p:cNvSpPr>
            <a:spLocks noGrp="1"/>
          </p:cNvSpPr>
          <p:nvPr>
            <p:ph sz="half" idx="1"/>
          </p:nvPr>
        </p:nvSpPr>
        <p:spPr>
          <a:xfrm>
            <a:off x="457200" y="1196752"/>
            <a:ext cx="4038600" cy="5544616"/>
          </a:xfrm>
        </p:spPr>
        <p:txBody>
          <a:bodyPr>
            <a:noAutofit/>
          </a:bodyPr>
          <a:lstStyle/>
          <a:p>
            <a:pPr marL="0" indent="0">
              <a:buNone/>
            </a:pPr>
            <a:r>
              <a:rPr lang="en-GB" sz="2300" dirty="0" smtClean="0"/>
              <a:t>Read Chapter 5 up to page 66</a:t>
            </a:r>
          </a:p>
          <a:p>
            <a:pPr marL="0" indent="0" algn="ctr">
              <a:buNone/>
            </a:pPr>
            <a:endParaRPr lang="en-GB" sz="2300" dirty="0" smtClean="0"/>
          </a:p>
          <a:p>
            <a:pPr marL="0" indent="0" algn="ctr">
              <a:buNone/>
            </a:pPr>
            <a:r>
              <a:rPr lang="en-GB" sz="2300" dirty="0" smtClean="0"/>
              <a:t>“then I suppose there is only one thing </a:t>
            </a:r>
          </a:p>
          <a:p>
            <a:pPr marL="0" indent="0" algn="ctr">
              <a:buNone/>
            </a:pPr>
            <a:r>
              <a:rPr lang="en-GB" sz="2300" dirty="0" smtClean="0"/>
              <a:t>left to do …”</a:t>
            </a:r>
          </a:p>
          <a:p>
            <a:pPr marL="0" indent="0">
              <a:buNone/>
            </a:pPr>
            <a:endParaRPr lang="en-GB" sz="2300" dirty="0" smtClean="0"/>
          </a:p>
          <a:p>
            <a:pPr marL="0" indent="0">
              <a:buNone/>
            </a:pPr>
            <a:r>
              <a:rPr lang="en-GB" sz="2300" dirty="0" smtClean="0"/>
              <a:t>Write a sentence to explain what the writer is trying to tell us with the following similes?</a:t>
            </a:r>
          </a:p>
          <a:p>
            <a:pPr marL="0" indent="0">
              <a:buNone/>
            </a:pPr>
            <a:endParaRPr lang="en-GB" sz="2300" dirty="0" smtClean="0"/>
          </a:p>
          <a:p>
            <a:pPr marL="0" indent="0">
              <a:buNone/>
            </a:pPr>
            <a:r>
              <a:rPr lang="en-GB" sz="2300" dirty="0" smtClean="0">
                <a:solidFill>
                  <a:srgbClr val="FF0000"/>
                </a:solidFill>
              </a:rPr>
              <a:t>Challenge – explore the item that the cat’s voice or the mother is being compared to</a:t>
            </a:r>
            <a:r>
              <a:rPr lang="en-GB" sz="2300" dirty="0" smtClean="0"/>
              <a:t>.</a:t>
            </a:r>
          </a:p>
          <a:p>
            <a:pPr marL="0" indent="0">
              <a:buNone/>
            </a:pPr>
            <a:endParaRPr lang="en-GB" sz="2300" dirty="0"/>
          </a:p>
        </p:txBody>
      </p:sp>
      <p:sp>
        <p:nvSpPr>
          <p:cNvPr id="4" name="Content Placeholder 3"/>
          <p:cNvSpPr>
            <a:spLocks noGrp="1"/>
          </p:cNvSpPr>
          <p:nvPr>
            <p:ph sz="half" idx="2"/>
          </p:nvPr>
        </p:nvSpPr>
        <p:spPr>
          <a:xfrm>
            <a:off x="4648200" y="1124744"/>
            <a:ext cx="4038600" cy="5544616"/>
          </a:xfrm>
        </p:spPr>
        <p:style>
          <a:lnRef idx="2">
            <a:schemeClr val="accent2"/>
          </a:lnRef>
          <a:fillRef idx="1">
            <a:schemeClr val="lt1"/>
          </a:fillRef>
          <a:effectRef idx="0">
            <a:schemeClr val="accent2"/>
          </a:effectRef>
          <a:fontRef idx="minor">
            <a:schemeClr val="dk1"/>
          </a:fontRef>
        </p:style>
        <p:txBody>
          <a:bodyPr>
            <a:normAutofit fontScale="40000" lnSpcReduction="20000"/>
          </a:bodyPr>
          <a:lstStyle/>
          <a:p>
            <a:pPr marL="0" indent="0">
              <a:buNone/>
            </a:pPr>
            <a:r>
              <a:rPr lang="en-GB" sz="5000" dirty="0" smtClean="0"/>
              <a:t>What is the writer trying to tell us about:</a:t>
            </a:r>
          </a:p>
          <a:p>
            <a:pPr marL="0" indent="0">
              <a:buNone/>
            </a:pPr>
            <a:r>
              <a:rPr lang="en-GB" sz="5000" dirty="0" smtClean="0"/>
              <a:t> </a:t>
            </a:r>
          </a:p>
          <a:p>
            <a:pPr marL="0" indent="0">
              <a:buNone/>
            </a:pPr>
            <a:r>
              <a:rPr lang="en-GB" sz="5000" dirty="0"/>
              <a:t>T</a:t>
            </a:r>
            <a:r>
              <a:rPr lang="en-GB" sz="5000" dirty="0" smtClean="0"/>
              <a:t>he cat’s voice with the simile ‘dry as a </a:t>
            </a:r>
            <a:r>
              <a:rPr lang="en-GB" sz="5000" dirty="0" smtClean="0">
                <a:solidFill>
                  <a:srgbClr val="FF0000"/>
                </a:solidFill>
              </a:rPr>
              <a:t>dead fly </a:t>
            </a:r>
            <a:r>
              <a:rPr lang="en-GB" sz="5000" dirty="0" smtClean="0"/>
              <a:t>on the windowsill in winter.”? </a:t>
            </a:r>
            <a:r>
              <a:rPr lang="en-GB" sz="5000" dirty="0" err="1"/>
              <a:t>p</a:t>
            </a:r>
            <a:r>
              <a:rPr lang="en-GB" sz="5000" dirty="0" err="1" smtClean="0"/>
              <a:t>g</a:t>
            </a:r>
            <a:r>
              <a:rPr lang="en-GB" sz="5000" dirty="0" smtClean="0"/>
              <a:t> 66</a:t>
            </a:r>
            <a:endParaRPr lang="en-GB" sz="1000" dirty="0" smtClean="0"/>
          </a:p>
          <a:p>
            <a:pPr marL="0" indent="0">
              <a:buNone/>
            </a:pPr>
            <a:endParaRPr lang="en-GB" sz="2500" dirty="0" smtClean="0"/>
          </a:p>
          <a:p>
            <a:pPr marL="0" indent="0">
              <a:buNone/>
            </a:pPr>
            <a:r>
              <a:rPr lang="en-GB" sz="5000" dirty="0" smtClean="0"/>
              <a:t>The other mother’s appearance with the simile “the hair on her head drifted like </a:t>
            </a:r>
            <a:r>
              <a:rPr lang="en-GB" sz="5000" dirty="0" smtClean="0">
                <a:solidFill>
                  <a:srgbClr val="FF0000"/>
                </a:solidFill>
              </a:rPr>
              <a:t>plants under the sea</a:t>
            </a:r>
            <a:r>
              <a:rPr lang="en-GB" sz="5000" dirty="0" smtClean="0"/>
              <a:t>.”? </a:t>
            </a:r>
            <a:r>
              <a:rPr lang="en-GB" sz="5000" dirty="0" err="1"/>
              <a:t>p</a:t>
            </a:r>
            <a:r>
              <a:rPr lang="en-GB" sz="5000" dirty="0" err="1" smtClean="0"/>
              <a:t>g</a:t>
            </a:r>
            <a:r>
              <a:rPr lang="en-GB" sz="5000" dirty="0" smtClean="0"/>
              <a:t> 58</a:t>
            </a:r>
          </a:p>
          <a:p>
            <a:pPr marL="0" indent="0">
              <a:buNone/>
            </a:pPr>
            <a:endParaRPr lang="en-GB" sz="2500" dirty="0"/>
          </a:p>
          <a:p>
            <a:pPr marL="0" indent="0">
              <a:buNone/>
            </a:pPr>
            <a:r>
              <a:rPr lang="en-GB" sz="5000" dirty="0" smtClean="0"/>
              <a:t>The other mother’s behaviour with the simile  “her other mother’s hand scuttled off </a:t>
            </a:r>
            <a:r>
              <a:rPr lang="en-GB" sz="5000" dirty="0" err="1" smtClean="0"/>
              <a:t>Coraline’s</a:t>
            </a:r>
            <a:r>
              <a:rPr lang="en-GB" sz="5000" dirty="0" smtClean="0"/>
              <a:t> shoulder like a </a:t>
            </a:r>
            <a:r>
              <a:rPr lang="en-GB" sz="5000" dirty="0" smtClean="0">
                <a:solidFill>
                  <a:srgbClr val="FF0000"/>
                </a:solidFill>
              </a:rPr>
              <a:t>frightened spider</a:t>
            </a:r>
            <a:r>
              <a:rPr lang="en-GB" sz="5000" dirty="0" smtClean="0"/>
              <a:t>”</a:t>
            </a:r>
          </a:p>
          <a:p>
            <a:pPr marL="0" indent="0">
              <a:buNone/>
            </a:pPr>
            <a:endParaRPr lang="en-GB" sz="2500" dirty="0" smtClean="0"/>
          </a:p>
          <a:p>
            <a:pPr marL="0" indent="0">
              <a:buNone/>
            </a:pPr>
            <a:r>
              <a:rPr lang="en-GB" sz="5000" dirty="0" smtClean="0"/>
              <a:t>The route back to the real world with the simile “a night black underground darkness that seemed as if </a:t>
            </a:r>
            <a:r>
              <a:rPr lang="en-GB" sz="5000" dirty="0" smtClean="0">
                <a:solidFill>
                  <a:srgbClr val="FF0000"/>
                </a:solidFill>
              </a:rPr>
              <a:t>things in it might be moving</a:t>
            </a:r>
            <a:r>
              <a:rPr lang="en-GB" sz="5000" dirty="0" smtClean="0"/>
              <a:t>”.</a:t>
            </a:r>
            <a:endParaRPr lang="en-GB" sz="5000" dirty="0"/>
          </a:p>
          <a:p>
            <a:pPr marL="0" indent="0">
              <a:buNone/>
            </a:pPr>
            <a:endParaRPr lang="en-GB" dirty="0"/>
          </a:p>
        </p:txBody>
      </p:sp>
    </p:spTree>
    <p:extLst>
      <p:ext uri="{BB962C8B-B14F-4D97-AF65-F5344CB8AC3E}">
        <p14:creationId xmlns:p14="http://schemas.microsoft.com/office/powerpoint/2010/main" val="34017911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sz="3500" dirty="0" smtClean="0"/>
              <a:t>LO – Exploring similes: sentence starters</a:t>
            </a:r>
            <a:endParaRPr lang="en-GB" sz="3500" dirty="0"/>
          </a:p>
        </p:txBody>
      </p:sp>
      <p:sp>
        <p:nvSpPr>
          <p:cNvPr id="6" name="Content Placeholder 5"/>
          <p:cNvSpPr>
            <a:spLocks noGrp="1"/>
          </p:cNvSpPr>
          <p:nvPr>
            <p:ph idx="1"/>
          </p:nvPr>
        </p:nvSpPr>
        <p:spPr>
          <a:xfrm>
            <a:off x="457200" y="1340768"/>
            <a:ext cx="8229600" cy="5184576"/>
          </a:xfrm>
        </p:spPr>
        <p:txBody>
          <a:bodyPr>
            <a:normAutofit fontScale="77500" lnSpcReduction="20000"/>
          </a:bodyPr>
          <a:lstStyle/>
          <a:p>
            <a:pPr marL="514350" indent="-514350">
              <a:buFont typeface="+mj-lt"/>
              <a:buAutoNum type="arabicPeriod"/>
            </a:pPr>
            <a:r>
              <a:rPr lang="en-GB" dirty="0"/>
              <a:t>The simile ‘dry as a </a:t>
            </a:r>
            <a:r>
              <a:rPr lang="en-GB" dirty="0">
                <a:solidFill>
                  <a:srgbClr val="FF0000"/>
                </a:solidFill>
              </a:rPr>
              <a:t>dead fly</a:t>
            </a:r>
            <a:r>
              <a:rPr lang="en-GB" dirty="0"/>
              <a:t> on the windowsill in winter” makes the reader think the cat is speaking </a:t>
            </a:r>
            <a:r>
              <a:rPr lang="en-GB" dirty="0">
                <a:solidFill>
                  <a:srgbClr val="FF0000"/>
                </a:solidFill>
              </a:rPr>
              <a:t>in an unhelpful way as a dead fly has no life or use</a:t>
            </a:r>
            <a:r>
              <a:rPr lang="en-GB" dirty="0" smtClean="0">
                <a:solidFill>
                  <a:srgbClr val="FF0000"/>
                </a:solidFill>
              </a:rPr>
              <a:t>.  It is also not a friendly insect suggesting that the cat is also not very friendly.</a:t>
            </a:r>
            <a:endParaRPr lang="en-GB" dirty="0"/>
          </a:p>
          <a:p>
            <a:pPr marL="514350" indent="-514350">
              <a:buFont typeface="+mj-lt"/>
              <a:buAutoNum type="arabicPeriod"/>
            </a:pPr>
            <a:endParaRPr lang="en-GB" dirty="0" smtClean="0"/>
          </a:p>
          <a:p>
            <a:pPr marL="514350" indent="-514350">
              <a:buFont typeface="+mj-lt"/>
              <a:buAutoNum type="arabicPeriod"/>
            </a:pPr>
            <a:r>
              <a:rPr lang="en-GB" dirty="0" smtClean="0"/>
              <a:t>The </a:t>
            </a:r>
            <a:r>
              <a:rPr lang="en-GB" dirty="0"/>
              <a:t>simile “the hair on her head drifted like </a:t>
            </a:r>
            <a:r>
              <a:rPr lang="en-GB" dirty="0">
                <a:solidFill>
                  <a:srgbClr val="FF0000"/>
                </a:solidFill>
              </a:rPr>
              <a:t>plants under the </a:t>
            </a:r>
            <a:r>
              <a:rPr lang="en-GB" dirty="0" smtClean="0">
                <a:solidFill>
                  <a:srgbClr val="FF0000"/>
                </a:solidFill>
              </a:rPr>
              <a:t>sea</a:t>
            </a:r>
            <a:r>
              <a:rPr lang="en-GB" dirty="0" smtClean="0"/>
              <a:t>.” makes the reader picture the other mother as ..</a:t>
            </a:r>
            <a:endParaRPr lang="en-GB" dirty="0"/>
          </a:p>
          <a:p>
            <a:pPr marL="514350" indent="-514350">
              <a:buFont typeface="+mj-lt"/>
              <a:buAutoNum type="arabicPeriod"/>
            </a:pPr>
            <a:endParaRPr lang="en-GB" dirty="0"/>
          </a:p>
          <a:p>
            <a:pPr marL="514350" indent="-514350">
              <a:buFont typeface="+mj-lt"/>
              <a:buAutoNum type="arabicPeriod"/>
            </a:pPr>
            <a:r>
              <a:rPr lang="en-GB" dirty="0" smtClean="0"/>
              <a:t>The </a:t>
            </a:r>
            <a:r>
              <a:rPr lang="en-GB" dirty="0"/>
              <a:t>simile  “her other mother’s hand scuttled off </a:t>
            </a:r>
            <a:r>
              <a:rPr lang="en-GB" dirty="0" err="1"/>
              <a:t>Coraline’s</a:t>
            </a:r>
            <a:r>
              <a:rPr lang="en-GB" dirty="0"/>
              <a:t> shoulder like a </a:t>
            </a:r>
            <a:r>
              <a:rPr lang="en-GB" dirty="0">
                <a:solidFill>
                  <a:srgbClr val="FF0000"/>
                </a:solidFill>
              </a:rPr>
              <a:t>frightened</a:t>
            </a:r>
            <a:r>
              <a:rPr lang="en-GB" dirty="0"/>
              <a:t> </a:t>
            </a:r>
            <a:r>
              <a:rPr lang="en-GB" dirty="0" smtClean="0">
                <a:solidFill>
                  <a:srgbClr val="FF0000"/>
                </a:solidFill>
              </a:rPr>
              <a:t>spider</a:t>
            </a:r>
            <a:r>
              <a:rPr lang="en-GB" dirty="0" smtClean="0"/>
              <a:t>” makes the reader think the other mother to be …</a:t>
            </a:r>
            <a:endParaRPr lang="en-GB" dirty="0"/>
          </a:p>
          <a:p>
            <a:pPr marL="514350" indent="-514350">
              <a:buFont typeface="+mj-lt"/>
              <a:buAutoNum type="arabicPeriod"/>
            </a:pPr>
            <a:endParaRPr lang="en-GB" dirty="0"/>
          </a:p>
          <a:p>
            <a:pPr marL="514350" indent="-514350">
              <a:buFont typeface="+mj-lt"/>
              <a:buAutoNum type="arabicPeriod"/>
            </a:pPr>
            <a:r>
              <a:rPr lang="en-GB" dirty="0"/>
              <a:t>T</a:t>
            </a:r>
            <a:r>
              <a:rPr lang="en-GB" dirty="0" smtClean="0"/>
              <a:t>he </a:t>
            </a:r>
            <a:r>
              <a:rPr lang="en-GB" dirty="0"/>
              <a:t>simile “a night black underground darkness that seemed as if </a:t>
            </a:r>
            <a:r>
              <a:rPr lang="en-GB" dirty="0">
                <a:solidFill>
                  <a:srgbClr val="FF0000"/>
                </a:solidFill>
              </a:rPr>
              <a:t>things in it might be </a:t>
            </a:r>
            <a:r>
              <a:rPr lang="en-GB" dirty="0" smtClean="0">
                <a:solidFill>
                  <a:srgbClr val="FF0000"/>
                </a:solidFill>
              </a:rPr>
              <a:t>moving</a:t>
            </a:r>
            <a:r>
              <a:rPr lang="en-GB" dirty="0" smtClean="0"/>
              <a:t>” makes the reader think that the route </a:t>
            </a:r>
            <a:r>
              <a:rPr lang="en-GB" dirty="0"/>
              <a:t>back to the real world </a:t>
            </a:r>
            <a:r>
              <a:rPr lang="en-GB" dirty="0" smtClean="0"/>
              <a:t>… </a:t>
            </a:r>
          </a:p>
          <a:p>
            <a:pPr marL="0" indent="0">
              <a:buNone/>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144212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fade">
                                      <p:cBhvr>
                                        <p:cTn id="22"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 – Making developed predictions</a:t>
            </a:r>
            <a:endParaRPr lang="en-GB" dirty="0"/>
          </a:p>
        </p:txBody>
      </p:sp>
      <p:sp>
        <p:nvSpPr>
          <p:cNvPr id="3" name="Content Placeholder 2"/>
          <p:cNvSpPr>
            <a:spLocks noGrp="1"/>
          </p:cNvSpPr>
          <p:nvPr>
            <p:ph sz="half" idx="1"/>
          </p:nvPr>
        </p:nvSpPr>
        <p:spPr/>
        <p:txBody>
          <a:bodyPr>
            <a:normAutofit/>
          </a:bodyPr>
          <a:lstStyle/>
          <a:p>
            <a:pPr marL="0" indent="0">
              <a:buNone/>
            </a:pPr>
            <a:r>
              <a:rPr lang="en-GB" dirty="0" smtClean="0"/>
              <a:t>To achieve 100+ you need to predict what might happen next using evidence from the text.</a:t>
            </a:r>
          </a:p>
          <a:p>
            <a:pPr marL="0" indent="0">
              <a:buNone/>
            </a:pPr>
            <a:endParaRPr lang="en-GB" dirty="0"/>
          </a:p>
          <a:p>
            <a:pPr marL="0" indent="0" algn="ctr">
              <a:buNone/>
            </a:pPr>
            <a:r>
              <a:rPr lang="en-GB" sz="4400" dirty="0" smtClean="0">
                <a:solidFill>
                  <a:srgbClr val="FF0000"/>
                </a:solidFill>
              </a:rPr>
              <a:t>Have a go at 1-5</a:t>
            </a:r>
          </a:p>
          <a:p>
            <a:pPr marL="0" indent="0">
              <a:buNone/>
            </a:pPr>
            <a:endParaRPr lang="en-GB" dirty="0"/>
          </a:p>
          <a:p>
            <a:pPr marL="0" indent="0" algn="r">
              <a:buNone/>
            </a:pPr>
            <a:r>
              <a:rPr lang="en-GB" dirty="0" smtClean="0"/>
              <a:t>PAGE 34-37</a:t>
            </a:r>
            <a:endParaRPr lang="en-GB" dirty="0"/>
          </a:p>
        </p:txBody>
      </p:sp>
      <p:pic>
        <p:nvPicPr>
          <p:cNvPr id="5" name="Picture 2" descr="C:\Users\liz.hall\AppData\Local\Microsoft\Windows\Temporary Internet Files\Content.IE5\ACDSNGRJ\skill-up_contentdetail2[1].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5476875" y="2920206"/>
            <a:ext cx="2381250" cy="188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96190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7544" y="116632"/>
            <a:ext cx="8229600" cy="1143000"/>
          </a:xfrm>
        </p:spPr>
        <p:txBody>
          <a:bodyPr>
            <a:normAutofit/>
          </a:bodyPr>
          <a:lstStyle/>
          <a:p>
            <a:r>
              <a:rPr lang="en-GB" sz="3500" dirty="0" smtClean="0"/>
              <a:t>LO – Exploring similes: answers</a:t>
            </a:r>
            <a:endParaRPr lang="en-GB" sz="3500" dirty="0"/>
          </a:p>
        </p:txBody>
      </p:sp>
      <p:sp>
        <p:nvSpPr>
          <p:cNvPr id="6" name="Content Placeholder 5"/>
          <p:cNvSpPr>
            <a:spLocks noGrp="1"/>
          </p:cNvSpPr>
          <p:nvPr>
            <p:ph idx="1"/>
          </p:nvPr>
        </p:nvSpPr>
        <p:spPr>
          <a:xfrm>
            <a:off x="467544" y="1124744"/>
            <a:ext cx="8229600" cy="5904656"/>
          </a:xfrm>
        </p:spPr>
        <p:txBody>
          <a:bodyPr>
            <a:normAutofit fontScale="70000" lnSpcReduction="20000"/>
          </a:bodyPr>
          <a:lstStyle/>
          <a:p>
            <a:pPr marL="514350" indent="-514350">
              <a:buFont typeface="+mj-lt"/>
              <a:buAutoNum type="arabicPeriod"/>
            </a:pPr>
            <a:r>
              <a:rPr lang="en-GB" sz="3600" dirty="0" smtClean="0"/>
              <a:t>The </a:t>
            </a:r>
            <a:r>
              <a:rPr lang="en-GB" sz="3600" dirty="0"/>
              <a:t>simile “the hair on her head drifted like plants under the </a:t>
            </a:r>
            <a:r>
              <a:rPr lang="en-GB" sz="3600" dirty="0" smtClean="0"/>
              <a:t>sea.” makes the reader picture the other mother as </a:t>
            </a:r>
            <a:r>
              <a:rPr lang="en-GB" sz="3600" dirty="0" smtClean="0">
                <a:solidFill>
                  <a:srgbClr val="FF0000"/>
                </a:solidFill>
              </a:rPr>
              <a:t>something that is a little odd, not like a human as her hair seems to move like it is in water. It gives the impression that she is trying to hypnotise </a:t>
            </a:r>
            <a:r>
              <a:rPr lang="en-GB" sz="3600" dirty="0" err="1" smtClean="0">
                <a:solidFill>
                  <a:srgbClr val="FF0000"/>
                </a:solidFill>
              </a:rPr>
              <a:t>Coraline</a:t>
            </a:r>
            <a:r>
              <a:rPr lang="en-GB" sz="3600" dirty="0" smtClean="0">
                <a:solidFill>
                  <a:srgbClr val="FF0000"/>
                </a:solidFill>
              </a:rPr>
              <a:t>.</a:t>
            </a:r>
            <a:endParaRPr lang="en-GB" sz="3600" dirty="0">
              <a:solidFill>
                <a:srgbClr val="FF0000"/>
              </a:solidFill>
            </a:endParaRPr>
          </a:p>
          <a:p>
            <a:pPr marL="514350" indent="-514350">
              <a:buFont typeface="+mj-lt"/>
              <a:buAutoNum type="arabicPeriod"/>
            </a:pPr>
            <a:endParaRPr lang="en-GB" sz="3600" dirty="0"/>
          </a:p>
          <a:p>
            <a:pPr marL="514350" indent="-514350">
              <a:buFont typeface="+mj-lt"/>
              <a:buAutoNum type="arabicPeriod"/>
            </a:pPr>
            <a:r>
              <a:rPr lang="en-GB" sz="3600" dirty="0" smtClean="0"/>
              <a:t>The </a:t>
            </a:r>
            <a:r>
              <a:rPr lang="en-GB" sz="3600" dirty="0"/>
              <a:t>simile  “her other mother’s hand scuttled off </a:t>
            </a:r>
            <a:r>
              <a:rPr lang="en-GB" sz="3600" dirty="0" err="1"/>
              <a:t>Coraline’s</a:t>
            </a:r>
            <a:r>
              <a:rPr lang="en-GB" sz="3600" dirty="0"/>
              <a:t> shoulder like a frightened </a:t>
            </a:r>
            <a:r>
              <a:rPr lang="en-GB" sz="3600" dirty="0" smtClean="0"/>
              <a:t>spider” makes the reader think the other mother to be </a:t>
            </a:r>
            <a:r>
              <a:rPr lang="en-GB" sz="3600" dirty="0" smtClean="0">
                <a:solidFill>
                  <a:srgbClr val="FF0000"/>
                </a:solidFill>
              </a:rPr>
              <a:t>a little bit sinister as spiders can be frightening.</a:t>
            </a:r>
            <a:endParaRPr lang="en-GB" sz="3600" dirty="0">
              <a:solidFill>
                <a:srgbClr val="FF0000"/>
              </a:solidFill>
            </a:endParaRPr>
          </a:p>
          <a:p>
            <a:pPr marL="514350" indent="-514350">
              <a:buFont typeface="+mj-lt"/>
              <a:buAutoNum type="arabicPeriod"/>
            </a:pPr>
            <a:endParaRPr lang="en-GB" sz="3600" dirty="0"/>
          </a:p>
          <a:p>
            <a:pPr marL="514350" indent="-514350">
              <a:buFont typeface="+mj-lt"/>
              <a:buAutoNum type="arabicPeriod"/>
            </a:pPr>
            <a:r>
              <a:rPr lang="en-GB" sz="3600" dirty="0"/>
              <a:t>T</a:t>
            </a:r>
            <a:r>
              <a:rPr lang="en-GB" sz="3600" dirty="0" smtClean="0"/>
              <a:t>he </a:t>
            </a:r>
            <a:r>
              <a:rPr lang="en-GB" sz="3600" dirty="0"/>
              <a:t>simile “a night black underground darkness that seemed as if things in it might be </a:t>
            </a:r>
            <a:r>
              <a:rPr lang="en-GB" sz="3600" dirty="0" smtClean="0"/>
              <a:t>moving” makes the reader think that the route </a:t>
            </a:r>
            <a:r>
              <a:rPr lang="en-GB" sz="3600" dirty="0"/>
              <a:t>back to the real world </a:t>
            </a:r>
            <a:r>
              <a:rPr lang="en-GB" sz="3600" dirty="0" smtClean="0">
                <a:solidFill>
                  <a:srgbClr val="FF0000"/>
                </a:solidFill>
              </a:rPr>
              <a:t>is not a place she wants to go as it is dark and things moving in the darkness are scary.</a:t>
            </a:r>
            <a:endParaRPr lang="en-GB" sz="3600" dirty="0">
              <a:solidFill>
                <a:srgbClr val="FF0000"/>
              </a:solidFill>
            </a:endParaRPr>
          </a:p>
          <a:p>
            <a:pPr marL="0" indent="0" algn="r">
              <a:buNone/>
            </a:pPr>
            <a:r>
              <a:rPr lang="en-GB" sz="4300" dirty="0" smtClean="0"/>
              <a:t>Now </a:t>
            </a:r>
            <a:r>
              <a:rPr lang="en-GB" sz="4300" dirty="0"/>
              <a:t>finish Chapter 5</a:t>
            </a:r>
            <a:r>
              <a:rPr lang="en-GB" sz="4300" dirty="0" smtClean="0"/>
              <a:t>.</a:t>
            </a:r>
            <a:endParaRPr lang="en-GB" sz="4300" dirty="0"/>
          </a:p>
        </p:txBody>
      </p:sp>
    </p:spTree>
    <p:extLst>
      <p:ext uri="{BB962C8B-B14F-4D97-AF65-F5344CB8AC3E}">
        <p14:creationId xmlns:p14="http://schemas.microsoft.com/office/powerpoint/2010/main" val="3920684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LO – Discussing language choices in fiction</a:t>
            </a:r>
            <a:endParaRPr lang="en-GB" dirty="0"/>
          </a:p>
        </p:txBody>
      </p:sp>
      <p:sp>
        <p:nvSpPr>
          <p:cNvPr id="3" name="Content Placeholder 2"/>
          <p:cNvSpPr>
            <a:spLocks noGrp="1"/>
          </p:cNvSpPr>
          <p:nvPr>
            <p:ph sz="half" idx="1"/>
          </p:nvPr>
        </p:nvSpPr>
        <p:spPr/>
        <p:txBody>
          <a:bodyPr>
            <a:normAutofit fontScale="70000" lnSpcReduction="20000"/>
          </a:bodyPr>
          <a:lstStyle/>
          <a:p>
            <a:pPr marL="0" indent="0">
              <a:buNone/>
            </a:pPr>
            <a:r>
              <a:rPr lang="en-GB" dirty="0" smtClean="0"/>
              <a:t>To achieve 100+ you need to identify and explain how a writer’s choice of language enhances meaning in a fiction text</a:t>
            </a:r>
          </a:p>
          <a:p>
            <a:pPr marL="0" indent="0">
              <a:buNone/>
            </a:pPr>
            <a:endParaRPr lang="en-GB" dirty="0"/>
          </a:p>
          <a:p>
            <a:pPr marL="0" indent="0" algn="ctr">
              <a:buNone/>
            </a:pPr>
            <a:r>
              <a:rPr lang="en-GB" sz="4400" dirty="0" smtClean="0">
                <a:solidFill>
                  <a:srgbClr val="FF0000"/>
                </a:solidFill>
              </a:rPr>
              <a:t>Have a look at the practise question exploring a simile.</a:t>
            </a:r>
          </a:p>
          <a:p>
            <a:pPr marL="0" indent="0" algn="ctr">
              <a:buNone/>
            </a:pPr>
            <a:endParaRPr lang="en-GB" sz="4400" dirty="0">
              <a:solidFill>
                <a:srgbClr val="FF0000"/>
              </a:solidFill>
            </a:endParaRPr>
          </a:p>
          <a:p>
            <a:pPr marL="0" indent="0" algn="ctr">
              <a:buNone/>
            </a:pPr>
            <a:r>
              <a:rPr lang="en-GB" sz="4400" dirty="0" smtClean="0">
                <a:solidFill>
                  <a:srgbClr val="FF0000"/>
                </a:solidFill>
              </a:rPr>
              <a:t>Complete question 3. </a:t>
            </a:r>
          </a:p>
          <a:p>
            <a:pPr marL="0" indent="0">
              <a:buNone/>
            </a:pPr>
            <a:endParaRPr lang="en-GB" dirty="0"/>
          </a:p>
          <a:p>
            <a:pPr marL="0" indent="0" algn="r">
              <a:buNone/>
            </a:pPr>
            <a:endParaRPr lang="en-GB" dirty="0" smtClean="0"/>
          </a:p>
          <a:p>
            <a:pPr marL="0" indent="0" algn="r">
              <a:buNone/>
            </a:pPr>
            <a:r>
              <a:rPr lang="en-GB" dirty="0" smtClean="0"/>
              <a:t>PAGE 46 and 48</a:t>
            </a:r>
            <a:endParaRPr lang="en-GB" dirty="0"/>
          </a:p>
        </p:txBody>
      </p:sp>
      <p:pic>
        <p:nvPicPr>
          <p:cNvPr id="5" name="Picture 2" descr="C:\Users\liz.hall\AppData\Local\Microsoft\Windows\Temporary Internet Files\Content.IE5\ACDSNGRJ\skill-up_contentdetail2[1].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5476875" y="2920206"/>
            <a:ext cx="2381250" cy="188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65714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LO – Discussing language choices in poetry</a:t>
            </a:r>
            <a:endParaRPr lang="en-GB" dirty="0"/>
          </a:p>
        </p:txBody>
      </p:sp>
      <p:sp>
        <p:nvSpPr>
          <p:cNvPr id="3" name="Content Placeholder 2"/>
          <p:cNvSpPr>
            <a:spLocks noGrp="1"/>
          </p:cNvSpPr>
          <p:nvPr>
            <p:ph sz="half" idx="1"/>
          </p:nvPr>
        </p:nvSpPr>
        <p:spPr/>
        <p:txBody>
          <a:bodyPr>
            <a:normAutofit/>
          </a:bodyPr>
          <a:lstStyle/>
          <a:p>
            <a:pPr marL="0" indent="0">
              <a:buNone/>
            </a:pPr>
            <a:r>
              <a:rPr lang="en-GB" dirty="0" smtClean="0"/>
              <a:t>To achieve 100+ you need to identify and explain how a writer’s choice of language enhances meaning in a fiction text</a:t>
            </a:r>
          </a:p>
          <a:p>
            <a:pPr marL="0" indent="0">
              <a:buNone/>
            </a:pPr>
            <a:endParaRPr lang="en-GB" dirty="0"/>
          </a:p>
          <a:p>
            <a:pPr marL="0" indent="0" algn="ctr">
              <a:buNone/>
            </a:pPr>
            <a:r>
              <a:rPr lang="en-GB" dirty="0" smtClean="0">
                <a:solidFill>
                  <a:srgbClr val="FF0000"/>
                </a:solidFill>
              </a:rPr>
              <a:t>Have a go at tasks 1-4 </a:t>
            </a:r>
          </a:p>
          <a:p>
            <a:pPr marL="0" indent="0" algn="r">
              <a:buNone/>
            </a:pPr>
            <a:endParaRPr lang="en-GB" dirty="0" smtClean="0"/>
          </a:p>
          <a:p>
            <a:pPr marL="0" indent="0" algn="r">
              <a:buNone/>
            </a:pPr>
            <a:r>
              <a:rPr lang="en-GB" smtClean="0"/>
              <a:t>pages 50-53</a:t>
            </a:r>
            <a:endParaRPr lang="en-GB" dirty="0"/>
          </a:p>
        </p:txBody>
      </p:sp>
      <p:pic>
        <p:nvPicPr>
          <p:cNvPr id="5" name="Picture 2" descr="C:\Users\liz.hall\AppData\Local\Microsoft\Windows\Temporary Internet Files\Content.IE5\ACDSNGRJ\skill-up_contentdetail2[1].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5476875" y="2920206"/>
            <a:ext cx="2381250" cy="188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18330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LO – making comparisons from different points in a text</a:t>
            </a:r>
            <a:endParaRPr lang="en-GB" dirty="0"/>
          </a:p>
        </p:txBody>
      </p:sp>
      <p:sp>
        <p:nvSpPr>
          <p:cNvPr id="3" name="Content Placeholder 2"/>
          <p:cNvSpPr>
            <a:spLocks noGrp="1"/>
          </p:cNvSpPr>
          <p:nvPr>
            <p:ph sz="half" idx="1"/>
          </p:nvPr>
        </p:nvSpPr>
        <p:spPr/>
        <p:txBody>
          <a:bodyPr>
            <a:normAutofit/>
          </a:bodyPr>
          <a:lstStyle/>
          <a:p>
            <a:pPr marL="0" indent="0">
              <a:buNone/>
            </a:pPr>
            <a:r>
              <a:rPr lang="en-GB" dirty="0" smtClean="0"/>
              <a:t>Let’s read chapter 6</a:t>
            </a:r>
          </a:p>
          <a:p>
            <a:pPr marL="0" indent="0">
              <a:buNone/>
            </a:pPr>
            <a:endParaRPr lang="en-GB" sz="1000" dirty="0" smtClean="0"/>
          </a:p>
          <a:p>
            <a:pPr marL="0" indent="0">
              <a:buNone/>
            </a:pPr>
            <a:r>
              <a:rPr lang="en-GB" dirty="0" smtClean="0"/>
              <a:t>In this chapter we are going to </a:t>
            </a:r>
            <a:r>
              <a:rPr lang="en-GB" dirty="0"/>
              <a:t>identify </a:t>
            </a:r>
            <a:r>
              <a:rPr lang="en-GB" dirty="0" smtClean="0"/>
              <a:t>how the </a:t>
            </a:r>
            <a:r>
              <a:rPr lang="en-GB" dirty="0"/>
              <a:t>characters and </a:t>
            </a:r>
            <a:r>
              <a:rPr lang="en-GB" dirty="0" smtClean="0"/>
              <a:t>plot </a:t>
            </a:r>
            <a:r>
              <a:rPr lang="en-GB" dirty="0"/>
              <a:t>develop within a </a:t>
            </a:r>
            <a:r>
              <a:rPr lang="en-GB" dirty="0" smtClean="0"/>
              <a:t>story.</a:t>
            </a:r>
          </a:p>
          <a:p>
            <a:pPr marL="0" indent="0">
              <a:buNone/>
            </a:pPr>
            <a:endParaRPr lang="en-GB" sz="1000" dirty="0" smtClean="0"/>
          </a:p>
          <a:p>
            <a:pPr marL="0" indent="0">
              <a:buNone/>
            </a:pPr>
            <a:r>
              <a:rPr lang="en-GB" dirty="0" smtClean="0"/>
              <a:t>The ‘other’ mother and </a:t>
            </a:r>
            <a:r>
              <a:rPr lang="en-GB" dirty="0" err="1" smtClean="0"/>
              <a:t>Coraline</a:t>
            </a:r>
            <a:r>
              <a:rPr lang="en-GB" dirty="0" smtClean="0"/>
              <a:t> are changing!</a:t>
            </a:r>
            <a:endParaRPr lang="en-GB" dirty="0"/>
          </a:p>
        </p:txBody>
      </p:sp>
      <p:sp>
        <p:nvSpPr>
          <p:cNvPr id="4" name="Content Placeholder 3"/>
          <p:cNvSpPr>
            <a:spLocks noGrp="1"/>
          </p:cNvSpPr>
          <p:nvPr>
            <p:ph sz="half" idx="2"/>
          </p:nvPr>
        </p:nvSpPr>
        <p:spPr>
          <a:xfrm>
            <a:off x="4648200" y="1600200"/>
            <a:ext cx="4038600" cy="4997151"/>
          </a:xfrm>
        </p:spPr>
        <p:txBody>
          <a:bodyPr>
            <a:normAutofit/>
          </a:bodyPr>
          <a:lstStyle/>
          <a:p>
            <a:pPr marL="0" indent="0">
              <a:buNone/>
            </a:pPr>
            <a:r>
              <a:rPr lang="en-GB" dirty="0" smtClean="0"/>
              <a:t>Key questions:</a:t>
            </a:r>
          </a:p>
          <a:p>
            <a:pPr marL="514350" indent="-514350">
              <a:buFont typeface="+mj-lt"/>
              <a:buAutoNum type="arabicPeriod"/>
            </a:pPr>
            <a:r>
              <a:rPr lang="en-GB" dirty="0" smtClean="0"/>
              <a:t>What event has made these characters change?</a:t>
            </a:r>
          </a:p>
          <a:p>
            <a:pPr marL="514350" indent="-514350">
              <a:buFont typeface="+mj-lt"/>
              <a:buAutoNum type="arabicPeriod"/>
            </a:pPr>
            <a:r>
              <a:rPr lang="en-GB" dirty="0" smtClean="0"/>
              <a:t>How have they changed?</a:t>
            </a:r>
          </a:p>
          <a:p>
            <a:pPr marL="0" indent="0">
              <a:buNone/>
            </a:pPr>
            <a:endParaRPr lang="en-GB" dirty="0"/>
          </a:p>
          <a:p>
            <a:pPr marL="0" indent="0">
              <a:buNone/>
            </a:pPr>
            <a:r>
              <a:rPr lang="en-GB" dirty="0" smtClean="0">
                <a:solidFill>
                  <a:srgbClr val="FF0000"/>
                </a:solidFill>
              </a:rPr>
              <a:t>Challenge:  Can you think of other stories where this occurs?</a:t>
            </a:r>
            <a:endParaRPr lang="en-GB" dirty="0">
              <a:solidFill>
                <a:srgbClr val="FF0000"/>
              </a:solidFill>
            </a:endParaRPr>
          </a:p>
        </p:txBody>
      </p:sp>
      <p:pic>
        <p:nvPicPr>
          <p:cNvPr id="1026" name="Picture 2" descr="C:\Users\liz.hall\AppData\Local\Microsoft\Windows\Temporary Internet Files\Content.IE5\M51YEWBP\change[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5445224"/>
            <a:ext cx="2952328" cy="1244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79219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 – Making comparisons</a:t>
            </a:r>
            <a:endParaRPr lang="en-GB" dirty="0"/>
          </a:p>
        </p:txBody>
      </p:sp>
      <p:sp>
        <p:nvSpPr>
          <p:cNvPr id="3" name="Content Placeholder 2"/>
          <p:cNvSpPr>
            <a:spLocks noGrp="1"/>
          </p:cNvSpPr>
          <p:nvPr>
            <p:ph sz="half" idx="1"/>
          </p:nvPr>
        </p:nvSpPr>
        <p:spPr/>
        <p:txBody>
          <a:bodyPr>
            <a:normAutofit/>
          </a:bodyPr>
          <a:lstStyle/>
          <a:p>
            <a:pPr marL="0" indent="0">
              <a:buNone/>
            </a:pPr>
            <a:r>
              <a:rPr lang="en-GB" dirty="0" smtClean="0"/>
              <a:t>To achieve 100+ you need to make comparisons in a text.</a:t>
            </a:r>
          </a:p>
          <a:p>
            <a:pPr marL="0" indent="0">
              <a:buNone/>
            </a:pPr>
            <a:endParaRPr lang="en-GB" dirty="0"/>
          </a:p>
          <a:p>
            <a:pPr marL="0" indent="0" algn="ctr">
              <a:buNone/>
            </a:pPr>
            <a:r>
              <a:rPr lang="en-GB" sz="4400" dirty="0" smtClean="0">
                <a:solidFill>
                  <a:srgbClr val="FF0000"/>
                </a:solidFill>
              </a:rPr>
              <a:t>Have a go at exercises 3 and 4</a:t>
            </a:r>
          </a:p>
          <a:p>
            <a:pPr marL="0" indent="0">
              <a:buNone/>
            </a:pPr>
            <a:endParaRPr lang="en-GB" dirty="0"/>
          </a:p>
          <a:p>
            <a:pPr marL="0" indent="0" algn="r">
              <a:buNone/>
            </a:pPr>
            <a:r>
              <a:rPr lang="en-GB" dirty="0" smtClean="0"/>
              <a:t>PAGE 54-57</a:t>
            </a:r>
            <a:endParaRPr lang="en-GB" dirty="0"/>
          </a:p>
        </p:txBody>
      </p:sp>
      <p:pic>
        <p:nvPicPr>
          <p:cNvPr id="5" name="Picture 2" descr="C:\Users\liz.hall\AppData\Local\Microsoft\Windows\Temporary Internet Files\Content.IE5\ACDSNGRJ\skill-up_contentdetail2[1].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5476875" y="2920206"/>
            <a:ext cx="2381250" cy="188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52430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 – Skills boost</a:t>
            </a:r>
            <a:endParaRPr lang="en-GB" dirty="0"/>
          </a:p>
        </p:txBody>
      </p:sp>
      <p:sp>
        <p:nvSpPr>
          <p:cNvPr id="3" name="Content Placeholder 2"/>
          <p:cNvSpPr>
            <a:spLocks noGrp="1"/>
          </p:cNvSpPr>
          <p:nvPr>
            <p:ph idx="1"/>
          </p:nvPr>
        </p:nvSpPr>
        <p:spPr/>
        <p:txBody>
          <a:bodyPr>
            <a:normAutofit/>
          </a:bodyPr>
          <a:lstStyle/>
          <a:p>
            <a:pPr marL="0" indent="0">
              <a:buNone/>
            </a:pPr>
            <a:r>
              <a:rPr lang="en-GB" dirty="0" smtClean="0"/>
              <a:t>Let’s work through some skills:</a:t>
            </a:r>
          </a:p>
          <a:p>
            <a:pPr marL="0" indent="0">
              <a:buNone/>
            </a:pPr>
            <a:endParaRPr lang="en-GB" dirty="0"/>
          </a:p>
          <a:p>
            <a:pPr marL="0" indent="0">
              <a:buNone/>
            </a:pPr>
            <a:endParaRPr lang="en-GB" dirty="0"/>
          </a:p>
        </p:txBody>
      </p:sp>
      <p:pic>
        <p:nvPicPr>
          <p:cNvPr id="5" name="Picture 2" descr="C:\Users\liz.hall\AppData\Local\Microsoft\Windows\Temporary Internet Files\Content.IE5\ACDSNGRJ\skill-up_contentdetail2[1].jpg"/>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bwMode="auto">
          <a:xfrm>
            <a:off x="7143750" y="404813"/>
            <a:ext cx="2000250" cy="158273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p:cNvGraphicFramePr>
            <a:graphicFrameLocks noGrp="1"/>
          </p:cNvGraphicFramePr>
          <p:nvPr>
            <p:extLst>
              <p:ext uri="{D42A27DB-BD31-4B8C-83A1-F6EECF244321}">
                <p14:modId xmlns:p14="http://schemas.microsoft.com/office/powerpoint/2010/main" val="4034280125"/>
              </p:ext>
            </p:extLst>
          </p:nvPr>
        </p:nvGraphicFramePr>
        <p:xfrm>
          <a:off x="251520" y="2492896"/>
          <a:ext cx="8496944" cy="2804160"/>
        </p:xfrm>
        <a:graphic>
          <a:graphicData uri="http://schemas.openxmlformats.org/drawingml/2006/table">
            <a:tbl>
              <a:tblPr>
                <a:tableStyleId>{5C22544A-7EE6-4342-B048-85BDC9FD1C3A}</a:tableStyleId>
              </a:tblPr>
              <a:tblGrid>
                <a:gridCol w="5976664">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tblGrid>
              <a:tr h="1223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smtClean="0"/>
                        <a:t>Explain the meaning of the words in context</a:t>
                      </a:r>
                    </a:p>
                    <a:p>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000" dirty="0" smtClean="0"/>
                        <a:t>Page 8</a:t>
                      </a:r>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000" dirty="0" smtClean="0"/>
                        <a:t>Question</a:t>
                      </a:r>
                      <a:r>
                        <a:rPr lang="en-GB" sz="2000" baseline="0" dirty="0" smtClean="0"/>
                        <a:t> 1</a:t>
                      </a:r>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smtClean="0"/>
                        <a:t>Retrieving information and identifying key details</a:t>
                      </a:r>
                    </a:p>
                    <a:p>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000" dirty="0" smtClean="0"/>
                        <a:t>Page 12</a:t>
                      </a:r>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000" smtClean="0"/>
                        <a:t>Question</a:t>
                      </a:r>
                      <a:r>
                        <a:rPr lang="en-GB" sz="2000" baseline="0" smtClean="0"/>
                        <a:t> 1</a:t>
                      </a:r>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920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smtClean="0"/>
                        <a:t>Explaining inference in non-fiction</a:t>
                      </a:r>
                    </a:p>
                    <a:p>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000" dirty="0" smtClean="0"/>
                        <a:t>Page 26</a:t>
                      </a:r>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000" smtClean="0"/>
                        <a:t>Question</a:t>
                      </a:r>
                      <a:r>
                        <a:rPr lang="en-GB" sz="2000" baseline="0" smtClean="0"/>
                        <a:t> 1</a:t>
                      </a:r>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smtClean="0"/>
                        <a:t>Understanding more about non-fiction</a:t>
                      </a:r>
                    </a:p>
                    <a:p>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000" dirty="0" smtClean="0"/>
                        <a:t>Page 38</a:t>
                      </a:r>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000" dirty="0" smtClean="0"/>
                        <a:t>Question</a:t>
                      </a:r>
                      <a:r>
                        <a:rPr lang="en-GB" sz="2000" baseline="0" dirty="0" smtClean="0"/>
                        <a:t> 1</a:t>
                      </a:r>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43935641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 – Skills boost</a:t>
            </a:r>
            <a:endParaRPr lang="en-GB" dirty="0"/>
          </a:p>
        </p:txBody>
      </p:sp>
      <p:sp>
        <p:nvSpPr>
          <p:cNvPr id="3" name="Content Placeholder 2"/>
          <p:cNvSpPr>
            <a:spLocks noGrp="1"/>
          </p:cNvSpPr>
          <p:nvPr>
            <p:ph idx="1"/>
          </p:nvPr>
        </p:nvSpPr>
        <p:spPr/>
        <p:txBody>
          <a:bodyPr>
            <a:normAutofit/>
          </a:bodyPr>
          <a:lstStyle/>
          <a:p>
            <a:pPr marL="0" indent="0">
              <a:buNone/>
            </a:pPr>
            <a:endParaRPr lang="en-GB" dirty="0"/>
          </a:p>
          <a:p>
            <a:pPr marL="0" indent="0">
              <a:buNone/>
            </a:pPr>
            <a:endParaRPr lang="en-GB" dirty="0"/>
          </a:p>
        </p:txBody>
      </p:sp>
      <p:pic>
        <p:nvPicPr>
          <p:cNvPr id="5" name="Picture 2" descr="C:\Users\liz.hall\AppData\Local\Microsoft\Windows\Temporary Internet Files\Content.IE5\ACDSNGRJ\skill-up_contentdetail2[1].jpg"/>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bwMode="auto">
          <a:xfrm>
            <a:off x="7507288" y="188913"/>
            <a:ext cx="1636712" cy="12954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p:cNvGraphicFramePr>
            <a:graphicFrameLocks noGrp="1"/>
          </p:cNvGraphicFramePr>
          <p:nvPr>
            <p:extLst>
              <p:ext uri="{D42A27DB-BD31-4B8C-83A1-F6EECF244321}">
                <p14:modId xmlns:p14="http://schemas.microsoft.com/office/powerpoint/2010/main" val="2215376885"/>
              </p:ext>
            </p:extLst>
          </p:nvPr>
        </p:nvGraphicFramePr>
        <p:xfrm>
          <a:off x="395536" y="1556792"/>
          <a:ext cx="8568952" cy="4754880"/>
        </p:xfrm>
        <a:graphic>
          <a:graphicData uri="http://schemas.openxmlformats.org/drawingml/2006/table">
            <a:tbl>
              <a:tblPr>
                <a:tableStyleId>{5C22544A-7EE6-4342-B048-85BDC9FD1C3A}</a:tableStyleId>
              </a:tblPr>
              <a:tblGrid>
                <a:gridCol w="2448272">
                  <a:extLst>
                    <a:ext uri="{9D8B030D-6E8A-4147-A177-3AD203B41FA5}">
                      <a16:colId xmlns:a16="http://schemas.microsoft.com/office/drawing/2014/main" val="20000"/>
                    </a:ext>
                  </a:extLst>
                </a:gridCol>
                <a:gridCol w="6120680">
                  <a:extLst>
                    <a:ext uri="{9D8B030D-6E8A-4147-A177-3AD203B41FA5}">
                      <a16:colId xmlns:a16="http://schemas.microsoft.com/office/drawing/2014/main" val="20001"/>
                    </a:ext>
                  </a:extLst>
                </a:gridCol>
              </a:tblGrid>
              <a:tr h="1223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Explain the meaning of the words in context</a:t>
                      </a:r>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t>To describe the height</a:t>
                      </a:r>
                      <a:r>
                        <a:rPr lang="en-GB" baseline="0" dirty="0" smtClean="0"/>
                        <a:t> of the river: </a:t>
                      </a:r>
                    </a:p>
                    <a:p>
                      <a:r>
                        <a:rPr lang="en-GB" baseline="0" dirty="0" smtClean="0"/>
                        <a:t>It tells you that the river was low.  </a:t>
                      </a:r>
                      <a:r>
                        <a:rPr lang="en-GB" dirty="0" smtClean="0"/>
                        <a:t>To see</a:t>
                      </a:r>
                      <a:r>
                        <a:rPr lang="en-GB" baseline="0" dirty="0" smtClean="0"/>
                        <a:t> a crocodile lying in it, the water would have to be low.</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Retrieving information and identifying key details</a:t>
                      </a:r>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buAutoNum type="alphaLcParenR"/>
                      </a:pPr>
                      <a:r>
                        <a:rPr lang="en-GB" dirty="0" smtClean="0"/>
                        <a:t>heavily       b) an earthquake </a:t>
                      </a:r>
                    </a:p>
                    <a:p>
                      <a:pPr marL="0" indent="0">
                        <a:buNone/>
                      </a:pPr>
                      <a:r>
                        <a:rPr lang="en-GB" dirty="0" smtClean="0"/>
                        <a:t>c)</a:t>
                      </a:r>
                      <a:r>
                        <a:rPr lang="en-GB" baseline="0" dirty="0" smtClean="0"/>
                        <a:t>   Russia         d) huge</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Explaining inference in non-fiction</a:t>
                      </a:r>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t>3 marks – both positive</a:t>
                      </a:r>
                      <a:r>
                        <a:rPr lang="en-GB" baseline="0" dirty="0" smtClean="0"/>
                        <a:t> and negative points with a quote</a:t>
                      </a:r>
                    </a:p>
                    <a:p>
                      <a:r>
                        <a:rPr lang="en-GB" baseline="0" dirty="0" smtClean="0"/>
                        <a:t>2 marks – one side: positive or negative</a:t>
                      </a:r>
                    </a:p>
                    <a:p>
                      <a:endParaRPr lang="en-GB" baseline="0" dirty="0" smtClean="0"/>
                    </a:p>
                    <a:p>
                      <a:r>
                        <a:rPr lang="en-GB" baseline="0" dirty="0" smtClean="0"/>
                        <a:t>Positive – money, food, agriculture, tourism, renewable energy</a:t>
                      </a:r>
                    </a:p>
                    <a:p>
                      <a:r>
                        <a:rPr lang="en-GB" dirty="0" smtClean="0"/>
                        <a:t>Negative</a:t>
                      </a:r>
                      <a:r>
                        <a:rPr lang="en-GB" baseline="0" dirty="0" smtClean="0"/>
                        <a:t> – suffering of local people: they could die, lose homes or livelihood, damage to the environment, decrease in tourism</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Understanding more about non-fiction</a:t>
                      </a:r>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smtClean="0"/>
                    </a:p>
                    <a:p>
                      <a:r>
                        <a:rPr lang="en-GB" dirty="0" smtClean="0"/>
                        <a:t>Could be used instead of plates,</a:t>
                      </a:r>
                      <a:r>
                        <a:rPr lang="en-GB" baseline="0" dirty="0" smtClean="0"/>
                        <a:t> it’s cheap, it’s convenient</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8414688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 – Skills boost</a:t>
            </a:r>
            <a:endParaRPr lang="en-GB" dirty="0"/>
          </a:p>
        </p:txBody>
      </p:sp>
      <p:sp>
        <p:nvSpPr>
          <p:cNvPr id="3" name="Content Placeholder 2"/>
          <p:cNvSpPr>
            <a:spLocks noGrp="1"/>
          </p:cNvSpPr>
          <p:nvPr>
            <p:ph idx="1"/>
          </p:nvPr>
        </p:nvSpPr>
        <p:spPr/>
        <p:txBody>
          <a:bodyPr>
            <a:normAutofit/>
          </a:bodyPr>
          <a:lstStyle/>
          <a:p>
            <a:pPr marL="0" indent="0">
              <a:buNone/>
            </a:pPr>
            <a:r>
              <a:rPr lang="en-GB" dirty="0" smtClean="0"/>
              <a:t>Let’s work through some skills:</a:t>
            </a:r>
          </a:p>
          <a:p>
            <a:pPr marL="0" indent="0">
              <a:buNone/>
            </a:pPr>
            <a:endParaRPr lang="en-GB" dirty="0"/>
          </a:p>
          <a:p>
            <a:pPr marL="0" indent="0">
              <a:buNone/>
            </a:pPr>
            <a:endParaRPr lang="en-GB" dirty="0"/>
          </a:p>
        </p:txBody>
      </p:sp>
      <p:pic>
        <p:nvPicPr>
          <p:cNvPr id="5" name="Picture 2" descr="C:\Users\liz.hall\AppData\Local\Microsoft\Windows\Temporary Internet Files\Content.IE5\ACDSNGRJ\skill-up_contentdetail2[1].jpg"/>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bwMode="auto">
          <a:xfrm>
            <a:off x="7143750" y="404813"/>
            <a:ext cx="2000250" cy="158273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p:cNvGraphicFramePr>
            <a:graphicFrameLocks noGrp="1"/>
          </p:cNvGraphicFramePr>
          <p:nvPr>
            <p:extLst>
              <p:ext uri="{D42A27DB-BD31-4B8C-83A1-F6EECF244321}">
                <p14:modId xmlns:p14="http://schemas.microsoft.com/office/powerpoint/2010/main" val="3163730851"/>
              </p:ext>
            </p:extLst>
          </p:nvPr>
        </p:nvGraphicFramePr>
        <p:xfrm>
          <a:off x="251520" y="2492896"/>
          <a:ext cx="8496944" cy="2804160"/>
        </p:xfrm>
        <a:graphic>
          <a:graphicData uri="http://schemas.openxmlformats.org/drawingml/2006/table">
            <a:tbl>
              <a:tblPr>
                <a:tableStyleId>{5C22544A-7EE6-4342-B048-85BDC9FD1C3A}</a:tableStyleId>
              </a:tblPr>
              <a:tblGrid>
                <a:gridCol w="5976664">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tblGrid>
              <a:tr h="1223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smtClean="0"/>
                        <a:t>Explain the meaning of the words in context</a:t>
                      </a:r>
                    </a:p>
                    <a:p>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000" dirty="0" smtClean="0"/>
                        <a:t>Page 8</a:t>
                      </a:r>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000" dirty="0" smtClean="0"/>
                        <a:t>Question</a:t>
                      </a:r>
                      <a:r>
                        <a:rPr lang="en-GB" sz="2000" baseline="0" dirty="0" smtClean="0"/>
                        <a:t> 2</a:t>
                      </a:r>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smtClean="0"/>
                        <a:t>Retrieving information and identifying key details</a:t>
                      </a:r>
                    </a:p>
                    <a:p>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000" dirty="0" smtClean="0"/>
                        <a:t>Page 12</a:t>
                      </a:r>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000" dirty="0" smtClean="0"/>
                        <a:t>Question</a:t>
                      </a:r>
                      <a:r>
                        <a:rPr lang="en-GB" sz="2000" baseline="0" dirty="0" smtClean="0"/>
                        <a:t> 2</a:t>
                      </a:r>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920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smtClean="0"/>
                        <a:t>Explaining inference in non-fiction</a:t>
                      </a:r>
                    </a:p>
                    <a:p>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000" dirty="0" smtClean="0"/>
                        <a:t>Page 26</a:t>
                      </a:r>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000" dirty="0" smtClean="0"/>
                        <a:t>Question</a:t>
                      </a:r>
                      <a:r>
                        <a:rPr lang="en-GB" sz="2000" baseline="0" dirty="0" smtClean="0"/>
                        <a:t> 2</a:t>
                      </a:r>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smtClean="0"/>
                        <a:t>Understanding more about non-fiction</a:t>
                      </a:r>
                    </a:p>
                    <a:p>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000" dirty="0" smtClean="0"/>
                        <a:t>Page 38</a:t>
                      </a:r>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000" dirty="0" smtClean="0"/>
                        <a:t>Question</a:t>
                      </a:r>
                      <a:r>
                        <a:rPr lang="en-GB" sz="2000" baseline="0" dirty="0" smtClean="0"/>
                        <a:t> 2</a:t>
                      </a:r>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4328662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 – Skills boost</a:t>
            </a:r>
            <a:endParaRPr lang="en-GB" dirty="0"/>
          </a:p>
        </p:txBody>
      </p:sp>
      <p:sp>
        <p:nvSpPr>
          <p:cNvPr id="3" name="Content Placeholder 2"/>
          <p:cNvSpPr>
            <a:spLocks noGrp="1"/>
          </p:cNvSpPr>
          <p:nvPr>
            <p:ph idx="1"/>
          </p:nvPr>
        </p:nvSpPr>
        <p:spPr/>
        <p:txBody>
          <a:bodyPr>
            <a:normAutofit/>
          </a:bodyPr>
          <a:lstStyle/>
          <a:p>
            <a:pPr marL="0" indent="0">
              <a:buNone/>
            </a:pPr>
            <a:endParaRPr lang="en-GB" dirty="0"/>
          </a:p>
          <a:p>
            <a:pPr marL="0" indent="0">
              <a:buNone/>
            </a:pPr>
            <a:endParaRPr lang="en-GB" dirty="0"/>
          </a:p>
        </p:txBody>
      </p:sp>
      <p:pic>
        <p:nvPicPr>
          <p:cNvPr id="5" name="Picture 2" descr="C:\Users\liz.hall\AppData\Local\Microsoft\Windows\Temporary Internet Files\Content.IE5\ACDSNGRJ\skill-up_contentdetail2[1].jpg"/>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bwMode="auto">
          <a:xfrm>
            <a:off x="7507288" y="188913"/>
            <a:ext cx="1636712" cy="12954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p:cNvGraphicFramePr>
            <a:graphicFrameLocks noGrp="1"/>
          </p:cNvGraphicFramePr>
          <p:nvPr>
            <p:extLst>
              <p:ext uri="{D42A27DB-BD31-4B8C-83A1-F6EECF244321}">
                <p14:modId xmlns:p14="http://schemas.microsoft.com/office/powerpoint/2010/main" val="3632206936"/>
              </p:ext>
            </p:extLst>
          </p:nvPr>
        </p:nvGraphicFramePr>
        <p:xfrm>
          <a:off x="395536" y="1556792"/>
          <a:ext cx="8568952" cy="4206240"/>
        </p:xfrm>
        <a:graphic>
          <a:graphicData uri="http://schemas.openxmlformats.org/drawingml/2006/table">
            <a:tbl>
              <a:tblPr>
                <a:tableStyleId>{5C22544A-7EE6-4342-B048-85BDC9FD1C3A}</a:tableStyleId>
              </a:tblPr>
              <a:tblGrid>
                <a:gridCol w="2448272">
                  <a:extLst>
                    <a:ext uri="{9D8B030D-6E8A-4147-A177-3AD203B41FA5}">
                      <a16:colId xmlns:a16="http://schemas.microsoft.com/office/drawing/2014/main" val="20000"/>
                    </a:ext>
                  </a:extLst>
                </a:gridCol>
                <a:gridCol w="6120680">
                  <a:extLst>
                    <a:ext uri="{9D8B030D-6E8A-4147-A177-3AD203B41FA5}">
                      <a16:colId xmlns:a16="http://schemas.microsoft.com/office/drawing/2014/main" val="20001"/>
                    </a:ext>
                  </a:extLst>
                </a:gridCol>
              </a:tblGrid>
              <a:tr h="1223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Explain the meaning of the words in context</a:t>
                      </a:r>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t>To create something that means to make something.</a:t>
                      </a:r>
                    </a:p>
                    <a:p>
                      <a:r>
                        <a:rPr lang="en-GB" dirty="0" smtClean="0"/>
                        <a:t>They</a:t>
                      </a:r>
                      <a:r>
                        <a:rPr lang="en-GB" baseline="0" dirty="0" smtClean="0"/>
                        <a:t> are man made or created by people.</a:t>
                      </a:r>
                    </a:p>
                    <a:p>
                      <a:r>
                        <a:rPr lang="en-GB" baseline="0" dirty="0" smtClean="0"/>
                        <a:t>They have been made and are not natural.</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Retrieving information and identifying key details</a:t>
                      </a:r>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buAutoNum type="alphaLcParenR"/>
                      </a:pPr>
                      <a:r>
                        <a:rPr lang="en-GB" dirty="0" smtClean="0"/>
                        <a:t>Generous</a:t>
                      </a:r>
                    </a:p>
                    <a:p>
                      <a:pPr marL="342900" indent="-342900">
                        <a:buAutoNum type="alphaLcParenR"/>
                      </a:pPr>
                      <a:r>
                        <a:rPr lang="en-GB" dirty="0" smtClean="0"/>
                        <a:t>The 18</a:t>
                      </a:r>
                      <a:r>
                        <a:rPr lang="en-GB" baseline="30000" dirty="0" smtClean="0"/>
                        <a:t>th</a:t>
                      </a:r>
                      <a:r>
                        <a:rPr lang="en-GB" dirty="0" smtClean="0"/>
                        <a:t> century</a:t>
                      </a:r>
                    </a:p>
                    <a:p>
                      <a:pPr marL="342900" indent="-342900">
                        <a:buAutoNum type="alphaLcParenR"/>
                      </a:pPr>
                      <a:r>
                        <a:rPr lang="en-GB" dirty="0" smtClean="0"/>
                        <a:t>Pudding ingredients</a:t>
                      </a:r>
                    </a:p>
                    <a:p>
                      <a:pPr marL="342900" indent="-342900">
                        <a:buAutoNum type="alphaLcParenR"/>
                      </a:pPr>
                      <a:r>
                        <a:rPr lang="en-GB" dirty="0" smtClean="0"/>
                        <a:t>A kiss</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Explaining inference in non-fiction</a:t>
                      </a:r>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t>The have continued to join in because they enjoy</a:t>
                      </a:r>
                      <a:r>
                        <a:rPr lang="en-GB" baseline="0" dirty="0" smtClean="0"/>
                        <a:t> / have always been allowed to be part of the action.</a:t>
                      </a:r>
                    </a:p>
                    <a:p>
                      <a:r>
                        <a:rPr lang="en-GB" baseline="0" dirty="0" smtClean="0"/>
                        <a:t>In Shakespeare’s time the audience booed and threw fruit.  In modern </a:t>
                      </a:r>
                      <a:r>
                        <a:rPr lang="en-GB" baseline="0" dirty="0" err="1" smtClean="0"/>
                        <a:t>panto</a:t>
                      </a:r>
                      <a:r>
                        <a:rPr lang="en-GB" baseline="0" dirty="0" smtClean="0"/>
                        <a:t> people sing along and </a:t>
                      </a:r>
                      <a:r>
                        <a:rPr lang="en-GB" baseline="0" smtClean="0"/>
                        <a:t>call out.</a:t>
                      </a:r>
                      <a:endParaRPr lang="en-GB"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Understanding more about non-fiction</a:t>
                      </a:r>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2831949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 – Comprehension </a:t>
            </a:r>
            <a:endParaRPr lang="en-GB" dirty="0"/>
          </a:p>
        </p:txBody>
      </p:sp>
      <p:sp>
        <p:nvSpPr>
          <p:cNvPr id="4" name="Content Placeholder 3"/>
          <p:cNvSpPr>
            <a:spLocks noGrp="1"/>
          </p:cNvSpPr>
          <p:nvPr>
            <p:ph sz="half" idx="1"/>
          </p:nvPr>
        </p:nvSpPr>
        <p:spPr/>
        <p:txBody>
          <a:bodyPr>
            <a:normAutofit fontScale="77500" lnSpcReduction="20000"/>
          </a:bodyPr>
          <a:lstStyle/>
          <a:p>
            <a:pPr marL="0" indent="0">
              <a:buNone/>
            </a:pPr>
            <a:r>
              <a:rPr lang="en-GB" dirty="0" smtClean="0"/>
              <a:t>Read Chapter 7</a:t>
            </a:r>
          </a:p>
          <a:p>
            <a:pPr marL="0" indent="0">
              <a:buNone/>
            </a:pPr>
            <a:endParaRPr lang="en-GB" dirty="0"/>
          </a:p>
          <a:p>
            <a:pPr marL="514350" indent="-514350">
              <a:buFont typeface="+mj-lt"/>
              <a:buAutoNum type="arabicPeriod"/>
            </a:pPr>
            <a:r>
              <a:rPr lang="en-GB" dirty="0" smtClean="0"/>
              <a:t>Why do you think the Other Mother </a:t>
            </a:r>
            <a:r>
              <a:rPr lang="en-GB" dirty="0" smtClean="0"/>
              <a:t>wants </a:t>
            </a:r>
            <a:r>
              <a:rPr lang="en-GB" dirty="0" smtClean="0"/>
              <a:t>to keep </a:t>
            </a:r>
            <a:r>
              <a:rPr lang="en-GB" dirty="0" err="1" smtClean="0"/>
              <a:t>Coraline</a:t>
            </a:r>
            <a:r>
              <a:rPr lang="en-GB" dirty="0" smtClean="0"/>
              <a:t>?</a:t>
            </a:r>
          </a:p>
          <a:p>
            <a:pPr marL="514350" indent="-514350">
              <a:buFont typeface="+mj-lt"/>
              <a:buAutoNum type="arabicPeriod"/>
            </a:pPr>
            <a:r>
              <a:rPr lang="en-GB" dirty="0" smtClean="0"/>
              <a:t>Why has the Other Mother taken </a:t>
            </a:r>
            <a:r>
              <a:rPr lang="en-GB" dirty="0" err="1" smtClean="0"/>
              <a:t>Coraline’s</a:t>
            </a:r>
            <a:r>
              <a:rPr lang="en-GB" dirty="0" smtClean="0"/>
              <a:t> parents?</a:t>
            </a:r>
          </a:p>
          <a:p>
            <a:pPr marL="514350" indent="-514350">
              <a:buFont typeface="+mj-lt"/>
              <a:buAutoNum type="arabicPeriod"/>
            </a:pPr>
            <a:r>
              <a:rPr lang="en-GB" dirty="0" smtClean="0"/>
              <a:t>What is </a:t>
            </a:r>
            <a:r>
              <a:rPr lang="en-GB" dirty="0" err="1" smtClean="0"/>
              <a:t>Coraline</a:t>
            </a:r>
            <a:r>
              <a:rPr lang="en-GB" dirty="0" smtClean="0"/>
              <a:t> thinking about her decision to go through the door at this point?</a:t>
            </a:r>
          </a:p>
          <a:p>
            <a:pPr marL="514350" indent="-514350">
              <a:buFont typeface="+mj-lt"/>
              <a:buAutoNum type="arabicPeriod"/>
            </a:pPr>
            <a:r>
              <a:rPr lang="en-GB" dirty="0" smtClean="0"/>
              <a:t>Why might the Other Mother have forgotten about the three other children?</a:t>
            </a:r>
            <a:endParaRPr lang="en-GB" dirty="0"/>
          </a:p>
        </p:txBody>
      </p:sp>
      <p:sp>
        <p:nvSpPr>
          <p:cNvPr id="5" name="Content Placeholder 4"/>
          <p:cNvSpPr>
            <a:spLocks noGrp="1"/>
          </p:cNvSpPr>
          <p:nvPr>
            <p:ph sz="half" idx="2"/>
          </p:nvPr>
        </p:nvSpPr>
        <p:spPr/>
        <p:txBody>
          <a:bodyPr>
            <a:normAutofit fontScale="77500" lnSpcReduction="20000"/>
          </a:bodyPr>
          <a:lstStyle/>
          <a:p>
            <a:pPr marL="0" indent="0">
              <a:buNone/>
            </a:pPr>
            <a:r>
              <a:rPr lang="en-GB" dirty="0" smtClean="0"/>
              <a:t>Read Chapter 8</a:t>
            </a:r>
          </a:p>
          <a:p>
            <a:pPr marL="0" indent="0">
              <a:buNone/>
            </a:pPr>
            <a:endParaRPr lang="en-GB" dirty="0"/>
          </a:p>
          <a:p>
            <a:pPr marL="514350" indent="-514350">
              <a:buFont typeface="+mj-lt"/>
              <a:buAutoNum type="arabicPeriod"/>
            </a:pPr>
            <a:r>
              <a:rPr lang="en-GB" dirty="0" smtClean="0"/>
              <a:t>What kind of games does </a:t>
            </a:r>
            <a:r>
              <a:rPr lang="en-GB" dirty="0" err="1" smtClean="0"/>
              <a:t>Coraline</a:t>
            </a:r>
            <a:r>
              <a:rPr lang="en-GB" dirty="0" smtClean="0"/>
              <a:t> challenge the Other Mother to play?</a:t>
            </a:r>
          </a:p>
          <a:p>
            <a:pPr marL="514350" indent="-514350">
              <a:buFont typeface="+mj-lt"/>
              <a:buAutoNum type="arabicPeriod"/>
            </a:pPr>
            <a:r>
              <a:rPr lang="en-GB" dirty="0" err="1" smtClean="0"/>
              <a:t>Coraline</a:t>
            </a:r>
            <a:r>
              <a:rPr lang="en-GB" dirty="0" smtClean="0"/>
              <a:t> is willing to have her eyes turned into button eyes if she loses.  Why is she so confident she will win?</a:t>
            </a:r>
          </a:p>
          <a:p>
            <a:pPr marL="514350" indent="-514350">
              <a:buFont typeface="+mj-lt"/>
              <a:buAutoNum type="arabicPeriod"/>
            </a:pPr>
            <a:endParaRPr lang="en-GB" dirty="0"/>
          </a:p>
          <a:p>
            <a:pPr marL="0" indent="0">
              <a:buNone/>
            </a:pPr>
            <a:endParaRPr lang="en-GB" dirty="0"/>
          </a:p>
        </p:txBody>
      </p:sp>
      <p:pic>
        <p:nvPicPr>
          <p:cNvPr id="1026" name="Picture 2" descr="C:\Users\liz.hall\AppData\Local\Microsoft\Windows\Temporary Internet Files\Content.IE5\ACDSNGRJ\Reading_Comprehensio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4365104"/>
            <a:ext cx="2088232" cy="2088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58349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dirty="0" smtClean="0"/>
              <a:t>LO – To examine the use of superlatives to emphasise the description – </a:t>
            </a:r>
            <a:r>
              <a:rPr lang="en-GB" sz="3600" dirty="0" err="1" smtClean="0"/>
              <a:t>pg</a:t>
            </a:r>
            <a:r>
              <a:rPr lang="en-GB" sz="3600" dirty="0" smtClean="0"/>
              <a:t> 17</a:t>
            </a:r>
            <a:endParaRPr lang="en-GB" sz="3600" dirty="0"/>
          </a:p>
        </p:txBody>
      </p:sp>
      <p:sp>
        <p:nvSpPr>
          <p:cNvPr id="6" name="Content Placeholder 5"/>
          <p:cNvSpPr>
            <a:spLocks noGrp="1"/>
          </p:cNvSpPr>
          <p:nvPr>
            <p:ph sz="half" idx="1"/>
          </p:nvPr>
        </p:nvSpPr>
        <p:spPr>
          <a:xfrm>
            <a:off x="457200" y="1600200"/>
            <a:ext cx="4038600" cy="5141168"/>
          </a:xfrm>
        </p:spPr>
        <p:txBody>
          <a:bodyPr>
            <a:normAutofit fontScale="92500" lnSpcReduction="10000"/>
          </a:bodyPr>
          <a:lstStyle/>
          <a:p>
            <a:pPr marL="0" indent="0">
              <a:buNone/>
            </a:pPr>
            <a:r>
              <a:rPr lang="en-GB" dirty="0" smtClean="0"/>
              <a:t>Highlight the </a:t>
            </a:r>
            <a:r>
              <a:rPr lang="en-GB" dirty="0" smtClean="0">
                <a:solidFill>
                  <a:srgbClr val="00B0F0"/>
                </a:solidFill>
              </a:rPr>
              <a:t>SUPERLATIVES</a:t>
            </a:r>
            <a:r>
              <a:rPr lang="en-GB" dirty="0" smtClean="0"/>
              <a:t>.</a:t>
            </a:r>
          </a:p>
          <a:p>
            <a:pPr marL="0" indent="0">
              <a:buNone/>
            </a:pPr>
            <a:endParaRPr lang="en-GB" dirty="0"/>
          </a:p>
          <a:p>
            <a:pPr marL="0" indent="0">
              <a:buNone/>
            </a:pPr>
            <a:r>
              <a:rPr lang="en-GB" dirty="0" smtClean="0"/>
              <a:t>Superlatives are adjectives which make the object seem exaggerated to the highest quality – the worst or the best.  Clue: look for words which end in ‘</a:t>
            </a:r>
            <a:r>
              <a:rPr lang="en-GB" dirty="0" err="1" smtClean="0"/>
              <a:t>est</a:t>
            </a:r>
            <a:r>
              <a:rPr lang="en-GB" dirty="0" smtClean="0"/>
              <a:t>’</a:t>
            </a:r>
          </a:p>
          <a:p>
            <a:pPr marL="0" indent="0">
              <a:buNone/>
            </a:pPr>
            <a:endParaRPr lang="en-GB" dirty="0"/>
          </a:p>
          <a:p>
            <a:pPr marL="0" indent="0">
              <a:buNone/>
            </a:pPr>
            <a:r>
              <a:rPr lang="en-GB" dirty="0" smtClean="0">
                <a:solidFill>
                  <a:srgbClr val="FF0000"/>
                </a:solidFill>
              </a:rPr>
              <a:t>Challenge:  What is the effect of these words on the reader’s thoughts about the object?</a:t>
            </a:r>
            <a:endParaRPr lang="en-GB" dirty="0">
              <a:solidFill>
                <a:srgbClr val="FF0000"/>
              </a:solidFill>
            </a:endParaRPr>
          </a:p>
        </p:txBody>
      </p:sp>
      <p:sp>
        <p:nvSpPr>
          <p:cNvPr id="7" name="Content Placeholder 6"/>
          <p:cNvSpPr>
            <a:spLocks noGrp="1"/>
          </p:cNvSpPr>
          <p:nvPr>
            <p:ph sz="half" idx="2"/>
          </p:nvPr>
        </p:nvSpPr>
        <p:spPr>
          <a:xfrm>
            <a:off x="4648200" y="1600200"/>
            <a:ext cx="4038600" cy="5069160"/>
          </a:xfrm>
        </p:spPr>
        <p:txBody>
          <a:bodyPr>
            <a:normAutofit fontScale="92500" lnSpcReduction="10000"/>
          </a:bodyPr>
          <a:lstStyle/>
          <a:p>
            <a:pPr marL="0" indent="0">
              <a:buNone/>
            </a:pPr>
            <a:endParaRPr lang="en-GB" dirty="0" smtClean="0"/>
          </a:p>
          <a:p>
            <a:pPr marL="0" indent="0">
              <a:buNone/>
            </a:pPr>
            <a:r>
              <a:rPr lang="en-GB" dirty="0" smtClean="0"/>
              <a:t>“She reached up, and took a string of keys from the top of the kitchen door frame.  She sorted through them carefully and selected the oldest, biggest, blackest, rustiest key.  They went into the drawing room.  She unlocked the door with the key.”</a:t>
            </a:r>
            <a:endParaRPr lang="en-GB" dirty="0"/>
          </a:p>
        </p:txBody>
      </p:sp>
    </p:spTree>
    <p:extLst>
      <p:ext uri="{BB962C8B-B14F-4D97-AF65-F5344CB8AC3E}">
        <p14:creationId xmlns:p14="http://schemas.microsoft.com/office/powerpoint/2010/main" val="31215970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 – Comprehension answers</a:t>
            </a:r>
            <a:endParaRPr lang="en-GB" dirty="0"/>
          </a:p>
        </p:txBody>
      </p:sp>
      <p:sp>
        <p:nvSpPr>
          <p:cNvPr id="4" name="Content Placeholder 3"/>
          <p:cNvSpPr>
            <a:spLocks noGrp="1"/>
          </p:cNvSpPr>
          <p:nvPr>
            <p:ph sz="half" idx="1"/>
          </p:nvPr>
        </p:nvSpPr>
        <p:spPr/>
        <p:txBody>
          <a:bodyPr>
            <a:normAutofit fontScale="70000" lnSpcReduction="20000"/>
          </a:bodyPr>
          <a:lstStyle/>
          <a:p>
            <a:pPr marL="0" indent="0">
              <a:buNone/>
            </a:pPr>
            <a:r>
              <a:rPr lang="en-GB" dirty="0" smtClean="0"/>
              <a:t>Read Chapter 7</a:t>
            </a:r>
          </a:p>
          <a:p>
            <a:pPr marL="0" indent="0">
              <a:buNone/>
            </a:pPr>
            <a:endParaRPr lang="en-GB" dirty="0"/>
          </a:p>
          <a:p>
            <a:pPr marL="514350" indent="-514350">
              <a:buFont typeface="+mj-lt"/>
              <a:buAutoNum type="arabicPeriod"/>
            </a:pPr>
            <a:r>
              <a:rPr lang="en-GB" dirty="0" smtClean="0"/>
              <a:t>She wants to keep them to feed on her heart and soul. “She stole our hearts, and she stole our souls … she fed on us”</a:t>
            </a:r>
          </a:p>
          <a:p>
            <a:pPr marL="514350" indent="-514350">
              <a:buFont typeface="+mj-lt"/>
              <a:buAutoNum type="arabicPeriod"/>
            </a:pPr>
            <a:r>
              <a:rPr lang="en-GB" dirty="0" smtClean="0"/>
              <a:t>She has taken the parents to make her agree to staying and taking the button eyes.</a:t>
            </a:r>
          </a:p>
          <a:p>
            <a:pPr marL="514350" indent="-514350">
              <a:buFont typeface="+mj-lt"/>
              <a:buAutoNum type="arabicPeriod"/>
            </a:pPr>
            <a:r>
              <a:rPr lang="en-GB" dirty="0" err="1" smtClean="0"/>
              <a:t>Coraline</a:t>
            </a:r>
            <a:r>
              <a:rPr lang="en-GB" dirty="0" smtClean="0"/>
              <a:t> probably regrets going through the door.</a:t>
            </a:r>
          </a:p>
          <a:p>
            <a:pPr marL="514350" indent="-514350">
              <a:buFont typeface="+mj-lt"/>
              <a:buAutoNum type="arabicPeriod"/>
            </a:pPr>
            <a:r>
              <a:rPr lang="en-GB" dirty="0" smtClean="0"/>
              <a:t>The Other Mother may have forgotten about the three other children because she has taken what she needs and they are no use anymore.</a:t>
            </a:r>
            <a:endParaRPr lang="en-GB" dirty="0"/>
          </a:p>
        </p:txBody>
      </p:sp>
      <p:sp>
        <p:nvSpPr>
          <p:cNvPr id="5" name="Content Placeholder 4"/>
          <p:cNvSpPr>
            <a:spLocks noGrp="1"/>
          </p:cNvSpPr>
          <p:nvPr>
            <p:ph sz="half" idx="2"/>
          </p:nvPr>
        </p:nvSpPr>
        <p:spPr/>
        <p:txBody>
          <a:bodyPr>
            <a:normAutofit fontScale="70000" lnSpcReduction="20000"/>
          </a:bodyPr>
          <a:lstStyle/>
          <a:p>
            <a:pPr marL="0" indent="0">
              <a:buNone/>
            </a:pPr>
            <a:r>
              <a:rPr lang="en-GB" dirty="0" smtClean="0"/>
              <a:t>Read Chapter 8</a:t>
            </a:r>
          </a:p>
          <a:p>
            <a:pPr marL="0" indent="0">
              <a:buNone/>
            </a:pPr>
            <a:endParaRPr lang="en-GB" dirty="0"/>
          </a:p>
          <a:p>
            <a:pPr marL="514350" indent="-514350">
              <a:buFont typeface="+mj-lt"/>
              <a:buAutoNum type="arabicPeriod"/>
            </a:pPr>
            <a:r>
              <a:rPr lang="en-GB" dirty="0" err="1" smtClean="0"/>
              <a:t>Coraline</a:t>
            </a:r>
            <a:r>
              <a:rPr lang="en-GB" dirty="0" smtClean="0"/>
              <a:t> challenges the Other Mother to play an exploring game.</a:t>
            </a:r>
          </a:p>
          <a:p>
            <a:pPr marL="514350" indent="-514350">
              <a:buFont typeface="+mj-lt"/>
              <a:buAutoNum type="arabicPeriod"/>
            </a:pPr>
            <a:r>
              <a:rPr lang="en-GB" dirty="0" err="1" smtClean="0"/>
              <a:t>Coraline</a:t>
            </a:r>
            <a:r>
              <a:rPr lang="en-GB" dirty="0" smtClean="0"/>
              <a:t> is willing to have her eyes turned into button eyes if she loses.  She is so confident she will win because she enjoyed exploring and had a lot of experience in it.</a:t>
            </a:r>
          </a:p>
          <a:p>
            <a:pPr marL="514350" indent="-514350">
              <a:buFont typeface="+mj-lt"/>
              <a:buAutoNum type="arabicPeriod"/>
            </a:pPr>
            <a:endParaRPr lang="en-GB" dirty="0"/>
          </a:p>
          <a:p>
            <a:pPr marL="0" indent="0">
              <a:buNone/>
            </a:pPr>
            <a:endParaRPr lang="en-GB" dirty="0"/>
          </a:p>
        </p:txBody>
      </p:sp>
      <p:pic>
        <p:nvPicPr>
          <p:cNvPr id="1026" name="Picture 2" descr="C:\Users\liz.hall\AppData\Local\Microsoft\Windows\Temporary Internet Files\Content.IE5\ACDSNGRJ\Reading_Comprehensio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4581128"/>
            <a:ext cx="2088232" cy="2088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613359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500" dirty="0" smtClean="0"/>
              <a:t>LO – to make comparisons across a text</a:t>
            </a:r>
            <a:br>
              <a:rPr lang="en-GB" sz="3500" dirty="0" smtClean="0"/>
            </a:br>
            <a:r>
              <a:rPr lang="en-GB" sz="3500" dirty="0" smtClean="0"/>
              <a:t>How has the theatre changed?</a:t>
            </a:r>
            <a:endParaRPr lang="en-GB" sz="3500" dirty="0"/>
          </a:p>
        </p:txBody>
      </p:sp>
      <p:sp>
        <p:nvSpPr>
          <p:cNvPr id="3" name="Content Placeholder 2"/>
          <p:cNvSpPr>
            <a:spLocks noGrp="1"/>
          </p:cNvSpPr>
          <p:nvPr>
            <p:ph sz="half" idx="1"/>
          </p:nvPr>
        </p:nvSpPr>
        <p:spPr/>
        <p:txBody>
          <a:bodyPr>
            <a:normAutofit fontScale="85000" lnSpcReduction="10000"/>
          </a:bodyPr>
          <a:lstStyle/>
          <a:p>
            <a:pPr marL="0" indent="0">
              <a:buNone/>
            </a:pPr>
            <a:r>
              <a:rPr lang="en-GB" dirty="0" smtClean="0"/>
              <a:t>Chapter 4</a:t>
            </a:r>
          </a:p>
          <a:p>
            <a:pPr marL="0" indent="0">
              <a:buNone/>
            </a:pPr>
            <a:r>
              <a:rPr lang="en-GB" dirty="0" smtClean="0"/>
              <a:t>She was in a dark room that smelled of dust and velvet.</a:t>
            </a:r>
          </a:p>
          <a:p>
            <a:pPr marL="0" indent="0">
              <a:buNone/>
            </a:pPr>
            <a:r>
              <a:rPr lang="en-GB" dirty="0" smtClean="0"/>
              <a:t>She stood blinking on the other side of the velvet curtains, in a poorly lit theatre.  Far away, at the edge of the room, was a high wooden stage, empty and bare, a dim spotlight shining on it from above.  There were seats between </a:t>
            </a:r>
            <a:r>
              <a:rPr lang="en-GB" dirty="0" err="1" smtClean="0"/>
              <a:t>Coraline</a:t>
            </a:r>
            <a:r>
              <a:rPr lang="en-GB" dirty="0" smtClean="0"/>
              <a:t> and the stage.  Rows and rows of seats.</a:t>
            </a:r>
            <a:endParaRPr lang="en-GB" dirty="0"/>
          </a:p>
          <a:p>
            <a:pPr marL="0" indent="0">
              <a:buNone/>
            </a:pPr>
            <a:endParaRPr lang="en-GB" dirty="0"/>
          </a:p>
        </p:txBody>
      </p:sp>
      <p:sp>
        <p:nvSpPr>
          <p:cNvPr id="4" name="Content Placeholder 3"/>
          <p:cNvSpPr>
            <a:spLocks noGrp="1"/>
          </p:cNvSpPr>
          <p:nvPr>
            <p:ph sz="half" idx="2"/>
          </p:nvPr>
        </p:nvSpPr>
        <p:spPr/>
        <p:txBody>
          <a:bodyPr>
            <a:normAutofit fontScale="85000" lnSpcReduction="10000"/>
          </a:bodyPr>
          <a:lstStyle/>
          <a:p>
            <a:pPr marL="0" indent="0">
              <a:buNone/>
            </a:pPr>
            <a:r>
              <a:rPr lang="en-GB" dirty="0" smtClean="0"/>
              <a:t>Chapter 8</a:t>
            </a:r>
          </a:p>
          <a:p>
            <a:pPr marL="0" indent="0">
              <a:buNone/>
            </a:pPr>
            <a:r>
              <a:rPr lang="en-GB" dirty="0" smtClean="0"/>
              <a:t>The theatre was derelict and abandoned.  Chairs were broken on the floor, and old, dusty spiders’ webs draped the walls and hung from the rotten wood and the decomposing velvet hangings.</a:t>
            </a:r>
          </a:p>
          <a:p>
            <a:pPr marL="0" indent="0">
              <a:buNone/>
            </a:pPr>
            <a:endParaRPr lang="en-GB" dirty="0" smtClean="0"/>
          </a:p>
          <a:p>
            <a:pPr marL="0" indent="0">
              <a:buNone/>
            </a:pPr>
            <a:r>
              <a:rPr lang="en-GB" dirty="0" smtClean="0">
                <a:solidFill>
                  <a:srgbClr val="FF0000"/>
                </a:solidFill>
              </a:rPr>
              <a:t>Comparison questions:</a:t>
            </a:r>
            <a:endParaRPr lang="en-GB" dirty="0">
              <a:solidFill>
                <a:srgbClr val="FF0000"/>
              </a:solidFill>
            </a:endParaRPr>
          </a:p>
          <a:p>
            <a:pPr marL="0" indent="0">
              <a:buNone/>
            </a:pPr>
            <a:r>
              <a:rPr lang="en-GB" dirty="0" smtClean="0">
                <a:solidFill>
                  <a:srgbClr val="FF0000"/>
                </a:solidFill>
              </a:rPr>
              <a:t>What is the same?</a:t>
            </a:r>
          </a:p>
          <a:p>
            <a:pPr marL="0" indent="0">
              <a:buNone/>
            </a:pPr>
            <a:r>
              <a:rPr lang="en-GB" dirty="0" smtClean="0">
                <a:solidFill>
                  <a:srgbClr val="FF0000"/>
                </a:solidFill>
              </a:rPr>
              <a:t>What is different?</a:t>
            </a:r>
            <a:endParaRPr lang="en-GB" dirty="0">
              <a:solidFill>
                <a:srgbClr val="FF0000"/>
              </a:solidFill>
            </a:endParaRPr>
          </a:p>
        </p:txBody>
      </p:sp>
    </p:spTree>
    <p:extLst>
      <p:ext uri="{BB962C8B-B14F-4D97-AF65-F5344CB8AC3E}">
        <p14:creationId xmlns:p14="http://schemas.microsoft.com/office/powerpoint/2010/main" val="342063462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LO – To summarise ideas from a text</a:t>
            </a:r>
            <a:endParaRPr lang="en-GB" dirty="0"/>
          </a:p>
        </p:txBody>
      </p:sp>
      <p:sp>
        <p:nvSpPr>
          <p:cNvPr id="5" name="Content Placeholder 4"/>
          <p:cNvSpPr>
            <a:spLocks noGrp="1"/>
          </p:cNvSpPr>
          <p:nvPr>
            <p:ph sz="half" idx="1"/>
          </p:nvPr>
        </p:nvSpPr>
        <p:spPr>
          <a:xfrm>
            <a:off x="457200" y="1600200"/>
            <a:ext cx="2674640" cy="4525963"/>
          </a:xfrm>
        </p:spPr>
        <p:txBody>
          <a:bodyPr>
            <a:normAutofit fontScale="92500" lnSpcReduction="20000"/>
          </a:bodyPr>
          <a:lstStyle/>
          <a:p>
            <a:pPr marL="0" indent="0">
              <a:buNone/>
            </a:pPr>
            <a:r>
              <a:rPr lang="en-GB" dirty="0" smtClean="0"/>
              <a:t>Read Chapter 10</a:t>
            </a:r>
          </a:p>
          <a:p>
            <a:pPr marL="0" indent="0">
              <a:buNone/>
            </a:pPr>
            <a:endParaRPr lang="en-GB" dirty="0"/>
          </a:p>
          <a:p>
            <a:pPr marL="0" indent="0">
              <a:buNone/>
            </a:pPr>
            <a:r>
              <a:rPr lang="en-GB" dirty="0"/>
              <a:t>Skim and scan chapters 1-10</a:t>
            </a:r>
            <a:r>
              <a:rPr lang="en-GB" dirty="0" smtClean="0"/>
              <a:t>.  </a:t>
            </a:r>
          </a:p>
          <a:p>
            <a:pPr marL="0" indent="0">
              <a:buNone/>
            </a:pPr>
            <a:endParaRPr lang="en-GB" dirty="0"/>
          </a:p>
          <a:p>
            <a:pPr marL="0" indent="0">
              <a:buNone/>
            </a:pPr>
            <a:r>
              <a:rPr lang="en-GB" smtClean="0"/>
              <a:t>In </a:t>
            </a:r>
            <a:r>
              <a:rPr lang="en-GB" dirty="0"/>
              <a:t>pairs:</a:t>
            </a:r>
          </a:p>
          <a:p>
            <a:pPr marL="0" indent="0">
              <a:buNone/>
            </a:pPr>
            <a:r>
              <a:rPr lang="en-GB" smtClean="0"/>
              <a:t>Write </a:t>
            </a:r>
            <a:r>
              <a:rPr lang="en-GB" dirty="0" smtClean="0"/>
              <a:t>ONE sentence that summarises each chapter.</a:t>
            </a:r>
            <a:endParaRPr lang="en-GB" dirty="0"/>
          </a:p>
          <a:p>
            <a:pPr marL="0" indent="0">
              <a:buNone/>
            </a:pPr>
            <a:endParaRPr lang="en-GB" dirty="0"/>
          </a:p>
        </p:txBody>
      </p:sp>
      <p:sp>
        <p:nvSpPr>
          <p:cNvPr id="6" name="Content Placeholder 5"/>
          <p:cNvSpPr>
            <a:spLocks noGrp="1"/>
          </p:cNvSpPr>
          <p:nvPr>
            <p:ph sz="half" idx="2"/>
          </p:nvPr>
        </p:nvSpPr>
        <p:spPr>
          <a:xfrm>
            <a:off x="3203848" y="1600200"/>
            <a:ext cx="5482952" cy="4525963"/>
          </a:xfrm>
        </p:spPr>
        <p:txBody>
          <a:bodyPr>
            <a:normAutofit fontScale="92500" lnSpcReduction="20000"/>
          </a:bodyPr>
          <a:lstStyle/>
          <a:p>
            <a:pPr marL="0" indent="0">
              <a:buNone/>
            </a:pPr>
            <a:r>
              <a:rPr lang="en-GB" dirty="0" smtClean="0"/>
              <a:t>Chapters:</a:t>
            </a:r>
          </a:p>
          <a:p>
            <a:pPr marL="0" indent="0">
              <a:buNone/>
            </a:pPr>
            <a:r>
              <a:rPr lang="en-GB" dirty="0" smtClean="0"/>
              <a:t>1</a:t>
            </a:r>
          </a:p>
          <a:p>
            <a:pPr marL="0" indent="0">
              <a:buNone/>
            </a:pPr>
            <a:r>
              <a:rPr lang="en-GB" dirty="0" smtClean="0"/>
              <a:t>2</a:t>
            </a:r>
          </a:p>
          <a:p>
            <a:pPr marL="0" indent="0">
              <a:buNone/>
            </a:pPr>
            <a:r>
              <a:rPr lang="en-GB" dirty="0" smtClean="0"/>
              <a:t>3</a:t>
            </a:r>
          </a:p>
          <a:p>
            <a:pPr marL="0" indent="0">
              <a:buNone/>
            </a:pPr>
            <a:r>
              <a:rPr lang="en-GB" dirty="0" smtClean="0"/>
              <a:t>4</a:t>
            </a:r>
          </a:p>
          <a:p>
            <a:pPr marL="0" indent="0">
              <a:buNone/>
            </a:pPr>
            <a:r>
              <a:rPr lang="en-GB" dirty="0" smtClean="0"/>
              <a:t>5</a:t>
            </a:r>
          </a:p>
          <a:p>
            <a:pPr marL="0" indent="0">
              <a:buNone/>
            </a:pPr>
            <a:r>
              <a:rPr lang="en-GB" dirty="0" smtClean="0"/>
              <a:t>6</a:t>
            </a:r>
          </a:p>
          <a:p>
            <a:pPr marL="0" indent="0">
              <a:buNone/>
            </a:pPr>
            <a:r>
              <a:rPr lang="en-GB" dirty="0" smtClean="0"/>
              <a:t>7</a:t>
            </a:r>
          </a:p>
          <a:p>
            <a:pPr marL="0" indent="0">
              <a:buNone/>
            </a:pPr>
            <a:r>
              <a:rPr lang="en-GB" dirty="0" smtClean="0"/>
              <a:t>8</a:t>
            </a:r>
          </a:p>
          <a:p>
            <a:pPr marL="0" indent="0">
              <a:buNone/>
            </a:pPr>
            <a:r>
              <a:rPr lang="en-GB" dirty="0" smtClean="0"/>
              <a:t>9</a:t>
            </a:r>
          </a:p>
          <a:p>
            <a:pPr marL="0" indent="0">
              <a:buNone/>
            </a:pPr>
            <a:r>
              <a:rPr lang="en-GB" dirty="0" smtClean="0"/>
              <a:t>10</a:t>
            </a:r>
            <a:endParaRPr lang="en-GB" dirty="0"/>
          </a:p>
        </p:txBody>
      </p:sp>
    </p:spTree>
    <p:extLst>
      <p:ext uri="{BB962C8B-B14F-4D97-AF65-F5344CB8AC3E}">
        <p14:creationId xmlns:p14="http://schemas.microsoft.com/office/powerpoint/2010/main" val="56933442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LO – To summarise ideas from a text</a:t>
            </a:r>
            <a:endParaRPr lang="en-GB" dirty="0"/>
          </a:p>
        </p:txBody>
      </p:sp>
      <p:sp>
        <p:nvSpPr>
          <p:cNvPr id="6" name="Content Placeholder 5"/>
          <p:cNvSpPr>
            <a:spLocks noGrp="1"/>
          </p:cNvSpPr>
          <p:nvPr>
            <p:ph idx="1"/>
          </p:nvPr>
        </p:nvSpPr>
        <p:spPr>
          <a:xfrm>
            <a:off x="457200" y="1412776"/>
            <a:ext cx="8229600" cy="5040560"/>
          </a:xfrm>
        </p:spPr>
        <p:txBody>
          <a:bodyPr>
            <a:normAutofit fontScale="70000" lnSpcReduction="20000"/>
          </a:bodyPr>
          <a:lstStyle/>
          <a:p>
            <a:pPr marL="514350" indent="-514350">
              <a:buFont typeface="+mj-lt"/>
              <a:buAutoNum type="arabicPeriod"/>
            </a:pPr>
            <a:endParaRPr lang="en-GB" dirty="0" smtClean="0"/>
          </a:p>
          <a:p>
            <a:pPr marL="514350" indent="-514350">
              <a:buFont typeface="+mj-lt"/>
              <a:buAutoNum type="arabicPeriod"/>
            </a:pPr>
            <a:r>
              <a:rPr lang="en-GB" dirty="0" err="1" smtClean="0"/>
              <a:t>Coraline</a:t>
            </a:r>
            <a:r>
              <a:rPr lang="en-GB" dirty="0" smtClean="0"/>
              <a:t> explores the house and finds the door.</a:t>
            </a:r>
          </a:p>
          <a:p>
            <a:pPr marL="514350" indent="-514350">
              <a:buFont typeface="+mj-lt"/>
              <a:buAutoNum type="arabicPeriod"/>
            </a:pPr>
            <a:r>
              <a:rPr lang="en-GB" dirty="0" err="1" smtClean="0"/>
              <a:t>Spinks</a:t>
            </a:r>
            <a:r>
              <a:rPr lang="en-GB" dirty="0" smtClean="0"/>
              <a:t> and Forcible warn </a:t>
            </a:r>
            <a:r>
              <a:rPr lang="en-GB" dirty="0" err="1" smtClean="0"/>
              <a:t>Coraline</a:t>
            </a:r>
            <a:r>
              <a:rPr lang="en-GB" dirty="0" smtClean="0"/>
              <a:t> she is in terrible danger.</a:t>
            </a:r>
          </a:p>
          <a:p>
            <a:pPr marL="514350" indent="-514350">
              <a:buFont typeface="+mj-lt"/>
              <a:buAutoNum type="arabicPeriod"/>
            </a:pPr>
            <a:r>
              <a:rPr lang="en-GB" dirty="0" err="1" smtClean="0"/>
              <a:t>Coraline</a:t>
            </a:r>
            <a:r>
              <a:rPr lang="en-GB" dirty="0" smtClean="0"/>
              <a:t> goes through the door and finds the ‘Other’ parents.</a:t>
            </a:r>
          </a:p>
          <a:p>
            <a:pPr marL="514350" indent="-514350">
              <a:buFont typeface="+mj-lt"/>
              <a:buAutoNum type="arabicPeriod"/>
            </a:pPr>
            <a:r>
              <a:rPr lang="en-GB" dirty="0" err="1" smtClean="0"/>
              <a:t>Coraline</a:t>
            </a:r>
            <a:r>
              <a:rPr lang="en-GB" dirty="0" smtClean="0"/>
              <a:t> meets the cat and watches the ‘Other’ </a:t>
            </a:r>
            <a:r>
              <a:rPr lang="en-GB" dirty="0" err="1" smtClean="0"/>
              <a:t>Spinks</a:t>
            </a:r>
            <a:r>
              <a:rPr lang="en-GB" dirty="0" smtClean="0"/>
              <a:t> and </a:t>
            </a:r>
            <a:r>
              <a:rPr lang="en-GB" dirty="0" err="1" smtClean="0"/>
              <a:t>Forcible’s</a:t>
            </a:r>
            <a:r>
              <a:rPr lang="en-GB" dirty="0" smtClean="0"/>
              <a:t> play. </a:t>
            </a:r>
            <a:r>
              <a:rPr lang="en-GB" dirty="0" err="1" smtClean="0"/>
              <a:t>Coraline</a:t>
            </a:r>
            <a:r>
              <a:rPr lang="en-GB" dirty="0" smtClean="0"/>
              <a:t> is offered button eyes to commit to staying with the ‘Other’ mother.</a:t>
            </a:r>
          </a:p>
          <a:p>
            <a:pPr marL="514350" indent="-514350">
              <a:buFont typeface="+mj-lt"/>
              <a:buAutoNum type="arabicPeriod"/>
            </a:pPr>
            <a:r>
              <a:rPr lang="en-GB" dirty="0" err="1" smtClean="0"/>
              <a:t>Coraline’s</a:t>
            </a:r>
            <a:r>
              <a:rPr lang="en-GB" dirty="0" smtClean="0"/>
              <a:t> parents have disappeared so </a:t>
            </a:r>
            <a:r>
              <a:rPr lang="en-GB" dirty="0" err="1" smtClean="0"/>
              <a:t>Coraline</a:t>
            </a:r>
            <a:r>
              <a:rPr lang="en-GB" dirty="0" smtClean="0"/>
              <a:t> returns to the other world</a:t>
            </a:r>
            <a:r>
              <a:rPr lang="en-GB" dirty="0"/>
              <a:t> </a:t>
            </a:r>
            <a:r>
              <a:rPr lang="en-GB" dirty="0" smtClean="0"/>
              <a:t>to look for them.</a:t>
            </a:r>
          </a:p>
          <a:p>
            <a:pPr marL="514350" indent="-514350">
              <a:buFont typeface="+mj-lt"/>
              <a:buAutoNum type="arabicPeriod"/>
            </a:pPr>
            <a:r>
              <a:rPr lang="en-GB" dirty="0" err="1" smtClean="0"/>
              <a:t>Coraline</a:t>
            </a:r>
            <a:r>
              <a:rPr lang="en-GB" dirty="0" smtClean="0"/>
              <a:t> is punished and put in the mirror.</a:t>
            </a:r>
          </a:p>
          <a:p>
            <a:pPr marL="514350" indent="-514350">
              <a:buFont typeface="+mj-lt"/>
              <a:buAutoNum type="arabicPeriod"/>
            </a:pPr>
            <a:r>
              <a:rPr lang="en-GB" dirty="0" err="1" smtClean="0"/>
              <a:t>Coraline</a:t>
            </a:r>
            <a:r>
              <a:rPr lang="en-GB" dirty="0" smtClean="0"/>
              <a:t> meets the ghost children.</a:t>
            </a:r>
          </a:p>
          <a:p>
            <a:pPr marL="514350" indent="-514350">
              <a:buFont typeface="+mj-lt"/>
              <a:buAutoNum type="arabicPeriod"/>
            </a:pPr>
            <a:r>
              <a:rPr lang="en-GB" dirty="0" err="1" smtClean="0"/>
              <a:t>Coraline</a:t>
            </a:r>
            <a:r>
              <a:rPr lang="en-GB" dirty="0" smtClean="0"/>
              <a:t> uses the stone to find two of the souls.</a:t>
            </a:r>
          </a:p>
          <a:p>
            <a:pPr marL="514350" indent="-514350">
              <a:buFont typeface="+mj-lt"/>
              <a:buAutoNum type="arabicPeriod"/>
            </a:pPr>
            <a:r>
              <a:rPr lang="en-GB" dirty="0" err="1" smtClean="0"/>
              <a:t>Coraline</a:t>
            </a:r>
            <a:r>
              <a:rPr lang="en-GB" dirty="0" smtClean="0"/>
              <a:t> escapes the ‘remains’ of the Other Father in the cellar.</a:t>
            </a:r>
          </a:p>
          <a:p>
            <a:pPr marL="514350" indent="-514350">
              <a:buFont typeface="+mj-lt"/>
              <a:buAutoNum type="arabicPeriod"/>
            </a:pPr>
            <a:r>
              <a:rPr lang="en-GB" dirty="0" err="1" smtClean="0"/>
              <a:t>Coraline</a:t>
            </a:r>
            <a:r>
              <a:rPr lang="en-GB" dirty="0" smtClean="0"/>
              <a:t> finds the third soul in the ‘Other’ crazy old man’s attic with the rats.</a:t>
            </a:r>
            <a:endParaRPr lang="en-GB" dirty="0"/>
          </a:p>
        </p:txBody>
      </p:sp>
    </p:spTree>
    <p:extLst>
      <p:ext uri="{BB962C8B-B14F-4D97-AF65-F5344CB8AC3E}">
        <p14:creationId xmlns:p14="http://schemas.microsoft.com/office/powerpoint/2010/main" val="272037632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 – Summarising main ideas</a:t>
            </a:r>
            <a:endParaRPr lang="en-GB" dirty="0"/>
          </a:p>
        </p:txBody>
      </p:sp>
      <p:sp>
        <p:nvSpPr>
          <p:cNvPr id="3" name="Content Placeholder 2"/>
          <p:cNvSpPr>
            <a:spLocks noGrp="1"/>
          </p:cNvSpPr>
          <p:nvPr>
            <p:ph sz="half" idx="1"/>
          </p:nvPr>
        </p:nvSpPr>
        <p:spPr/>
        <p:txBody>
          <a:bodyPr>
            <a:normAutofit fontScale="92500" lnSpcReduction="10000"/>
          </a:bodyPr>
          <a:lstStyle/>
          <a:p>
            <a:pPr marL="0" indent="0">
              <a:buNone/>
            </a:pPr>
            <a:r>
              <a:rPr lang="en-GB" dirty="0" smtClean="0"/>
              <a:t>To achieve 100+ you need to summarise the main ideas in a text in a text and identify the key details that support these ideas.</a:t>
            </a:r>
          </a:p>
          <a:p>
            <a:pPr marL="0" indent="0">
              <a:buNone/>
            </a:pPr>
            <a:endParaRPr lang="en-GB" dirty="0"/>
          </a:p>
          <a:p>
            <a:pPr marL="0" indent="0" algn="ctr">
              <a:buNone/>
            </a:pPr>
            <a:r>
              <a:rPr lang="en-GB" sz="4400" dirty="0" smtClean="0">
                <a:solidFill>
                  <a:srgbClr val="FF0000"/>
                </a:solidFill>
              </a:rPr>
              <a:t>Have a go at exercises 3 and 4</a:t>
            </a:r>
          </a:p>
          <a:p>
            <a:pPr marL="0" indent="0">
              <a:buNone/>
            </a:pPr>
            <a:endParaRPr lang="en-GB" dirty="0"/>
          </a:p>
          <a:p>
            <a:pPr marL="0" indent="0" algn="r">
              <a:buNone/>
            </a:pPr>
            <a:r>
              <a:rPr lang="en-GB" dirty="0" smtClean="0"/>
              <a:t>PAGE 18-21</a:t>
            </a:r>
            <a:endParaRPr lang="en-GB" dirty="0"/>
          </a:p>
        </p:txBody>
      </p:sp>
      <p:pic>
        <p:nvPicPr>
          <p:cNvPr id="5" name="Picture 2" descr="C:\Users\liz.hall\AppData\Local\Microsoft\Windows\Temporary Internet Files\Content.IE5\ACDSNGRJ\skill-up_contentdetail2[1].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5476875" y="2920206"/>
            <a:ext cx="2381250" cy="188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63006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500" dirty="0" smtClean="0"/>
              <a:t>LO – Summarising main ideas</a:t>
            </a:r>
            <a:endParaRPr lang="en-GB" sz="3500" dirty="0"/>
          </a:p>
        </p:txBody>
      </p:sp>
      <p:pic>
        <p:nvPicPr>
          <p:cNvPr id="5" name="Picture 2" descr="C:\Users\liz.hall\AppData\Local\Microsoft\Windows\Temporary Internet Files\Content.IE5\ACDSNGRJ\skill-up_contentdetail2[1].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6804248" y="108394"/>
            <a:ext cx="2021210" cy="1600798"/>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sz="half" idx="2"/>
          </p:nvPr>
        </p:nvSpPr>
        <p:spPr>
          <a:xfrm>
            <a:off x="323528" y="1556792"/>
            <a:ext cx="4038600" cy="4525963"/>
          </a:xfrm>
        </p:spPr>
        <p:txBody>
          <a:bodyPr>
            <a:normAutofit lnSpcReduction="10000"/>
          </a:bodyPr>
          <a:lstStyle/>
          <a:p>
            <a:pPr marL="0" indent="0">
              <a:buNone/>
            </a:pPr>
            <a:r>
              <a:rPr lang="en-GB" dirty="0" smtClean="0"/>
              <a:t>Question 3</a:t>
            </a:r>
          </a:p>
          <a:p>
            <a:pPr marL="0" indent="0">
              <a:buNone/>
            </a:pPr>
            <a:endParaRPr lang="en-GB" dirty="0"/>
          </a:p>
          <a:p>
            <a:pPr marL="0" indent="0">
              <a:buNone/>
            </a:pPr>
            <a:r>
              <a:rPr lang="en-GB" dirty="0" smtClean="0"/>
              <a:t>He was too busy thinking about his land that was ruled by the Viking warriors.</a:t>
            </a:r>
          </a:p>
          <a:p>
            <a:pPr marL="0" indent="0">
              <a:buNone/>
            </a:pPr>
            <a:r>
              <a:rPr lang="en-GB" dirty="0" smtClean="0"/>
              <a:t>He was too caught up in reading his book that he forgot to look at the bread.</a:t>
            </a:r>
            <a:endParaRPr lang="en-GB" dirty="0"/>
          </a:p>
        </p:txBody>
      </p:sp>
      <p:sp>
        <p:nvSpPr>
          <p:cNvPr id="6" name="Content Placeholder 3"/>
          <p:cNvSpPr txBox="1">
            <a:spLocks/>
          </p:cNvSpPr>
          <p:nvPr/>
        </p:nvSpPr>
        <p:spPr>
          <a:xfrm>
            <a:off x="4860032" y="1709192"/>
            <a:ext cx="4038600" cy="4525963"/>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en-GB" dirty="0" smtClean="0"/>
              <a:t>Question 4</a:t>
            </a:r>
          </a:p>
          <a:p>
            <a:pPr marL="0" indent="0">
              <a:buNone/>
            </a:pPr>
            <a:r>
              <a:rPr lang="en-GB" dirty="0" smtClean="0"/>
              <a:t>Possible headings about natural medicines, cures from a rainforest, natural and modern medicines working together.</a:t>
            </a:r>
          </a:p>
          <a:p>
            <a:pPr marL="0" indent="0">
              <a:buNone/>
            </a:pPr>
            <a:endParaRPr lang="en-GB" dirty="0"/>
          </a:p>
          <a:p>
            <a:pPr marL="0" indent="0">
              <a:buNone/>
            </a:pPr>
            <a:r>
              <a:rPr lang="en-GB" dirty="0" smtClean="0"/>
              <a:t>Explanation on how the text is about how modern medicines come from rainforest nature.</a:t>
            </a:r>
            <a:endParaRPr lang="en-GB" dirty="0"/>
          </a:p>
          <a:p>
            <a:pPr marL="0" indent="0">
              <a:buNone/>
            </a:pPr>
            <a:endParaRPr lang="en-GB" dirty="0"/>
          </a:p>
        </p:txBody>
      </p:sp>
    </p:spTree>
    <p:extLst>
      <p:ext uri="{BB962C8B-B14F-4D97-AF65-F5344CB8AC3E}">
        <p14:creationId xmlns:p14="http://schemas.microsoft.com/office/powerpoint/2010/main" val="417343282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LO – to identify problems presented in a narrative – retrieving information</a:t>
            </a:r>
            <a:endParaRPr lang="en-GB" dirty="0"/>
          </a:p>
        </p:txBody>
      </p:sp>
      <p:sp>
        <p:nvSpPr>
          <p:cNvPr id="3" name="Content Placeholder 2"/>
          <p:cNvSpPr>
            <a:spLocks noGrp="1"/>
          </p:cNvSpPr>
          <p:nvPr>
            <p:ph sz="half" idx="1"/>
          </p:nvPr>
        </p:nvSpPr>
        <p:spPr/>
        <p:txBody>
          <a:bodyPr>
            <a:normAutofit fontScale="85000" lnSpcReduction="10000"/>
          </a:bodyPr>
          <a:lstStyle/>
          <a:p>
            <a:pPr marL="0" indent="0">
              <a:buNone/>
            </a:pPr>
            <a:endParaRPr lang="en-GB" dirty="0" smtClean="0"/>
          </a:p>
          <a:p>
            <a:pPr marL="0" indent="0">
              <a:buNone/>
            </a:pPr>
            <a:r>
              <a:rPr lang="en-GB" dirty="0" smtClean="0"/>
              <a:t>All stories contain a ‘problem’.  Some stories have multiple problems and these problems need resolving by the end of the story.</a:t>
            </a:r>
          </a:p>
          <a:p>
            <a:pPr marL="0" indent="0">
              <a:buNone/>
            </a:pPr>
            <a:endParaRPr lang="en-GB" dirty="0"/>
          </a:p>
          <a:p>
            <a:pPr marL="0" indent="0">
              <a:buNone/>
            </a:pPr>
            <a:r>
              <a:rPr lang="en-GB" dirty="0" smtClean="0"/>
              <a:t>What problems does </a:t>
            </a:r>
            <a:r>
              <a:rPr lang="en-GB" dirty="0" err="1" smtClean="0"/>
              <a:t>Coraline</a:t>
            </a:r>
            <a:r>
              <a:rPr lang="en-GB" dirty="0" smtClean="0"/>
              <a:t> face during the story?</a:t>
            </a:r>
          </a:p>
          <a:p>
            <a:pPr marL="0" indent="0">
              <a:buNone/>
            </a:pPr>
            <a:r>
              <a:rPr lang="en-GB" dirty="0" smtClean="0"/>
              <a:t>Which of these problems have been resolved?  How?  When?</a:t>
            </a:r>
          </a:p>
          <a:p>
            <a:pPr marL="0" indent="0">
              <a:buNone/>
            </a:pPr>
            <a:endParaRPr lang="en-GB" dirty="0"/>
          </a:p>
          <a:p>
            <a:pPr marL="0" indent="0">
              <a:buNone/>
            </a:pPr>
            <a:endParaRPr lang="en-GB" dirty="0"/>
          </a:p>
        </p:txBody>
      </p:sp>
      <p:sp>
        <p:nvSpPr>
          <p:cNvPr id="4" name="Content Placeholder 3"/>
          <p:cNvSpPr>
            <a:spLocks noGrp="1"/>
          </p:cNvSpPr>
          <p:nvPr>
            <p:ph sz="half" idx="2"/>
          </p:nvPr>
        </p:nvSpPr>
        <p:spPr>
          <a:xfrm>
            <a:off x="4644008" y="1556792"/>
            <a:ext cx="4038600" cy="4525963"/>
          </a:xfrm>
        </p:spPr>
        <p:txBody>
          <a:bodyPr>
            <a:normAutofit fontScale="85000" lnSpcReduction="10000"/>
          </a:bodyPr>
          <a:lstStyle/>
          <a:p>
            <a:pPr marL="0" indent="0">
              <a:buNone/>
            </a:pPr>
            <a:r>
              <a:rPr lang="en-GB" dirty="0" smtClean="0"/>
              <a:t>Task</a:t>
            </a:r>
          </a:p>
          <a:p>
            <a:pPr marL="0" indent="0">
              <a:buNone/>
            </a:pPr>
            <a:r>
              <a:rPr lang="en-GB" dirty="0" smtClean="0"/>
              <a:t>Draw out a table with the column headings:				</a:t>
            </a:r>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r>
              <a:rPr lang="en-GB" dirty="0" smtClean="0">
                <a:solidFill>
                  <a:srgbClr val="FF0000"/>
                </a:solidFill>
              </a:rPr>
              <a:t>Challenge – Identify which problems are yet to be resolved.  Can you predict how they will be accomplished?</a:t>
            </a:r>
          </a:p>
          <a:p>
            <a:pPr marL="0" indent="0">
              <a:buNone/>
            </a:pPr>
            <a:endParaRPr lang="en-GB" dirty="0" smtClean="0"/>
          </a:p>
        </p:txBody>
      </p:sp>
      <p:graphicFrame>
        <p:nvGraphicFramePr>
          <p:cNvPr id="5" name="Table 4"/>
          <p:cNvGraphicFramePr>
            <a:graphicFrameLocks noGrp="1"/>
          </p:cNvGraphicFramePr>
          <p:nvPr>
            <p:extLst>
              <p:ext uri="{D42A27DB-BD31-4B8C-83A1-F6EECF244321}">
                <p14:modId xmlns:p14="http://schemas.microsoft.com/office/powerpoint/2010/main" val="72867439"/>
              </p:ext>
            </p:extLst>
          </p:nvPr>
        </p:nvGraphicFramePr>
        <p:xfrm>
          <a:off x="4716016" y="2924944"/>
          <a:ext cx="3926144" cy="1463040"/>
        </p:xfrm>
        <a:graphic>
          <a:graphicData uri="http://schemas.openxmlformats.org/drawingml/2006/table">
            <a:tbl>
              <a:tblPr>
                <a:tableStyleId>{5C22544A-7EE6-4342-B048-85BDC9FD1C3A}</a:tableStyleId>
              </a:tblPr>
              <a:tblGrid>
                <a:gridCol w="1963072">
                  <a:extLst>
                    <a:ext uri="{9D8B030D-6E8A-4147-A177-3AD203B41FA5}">
                      <a16:colId xmlns:a16="http://schemas.microsoft.com/office/drawing/2014/main" val="20000"/>
                    </a:ext>
                  </a:extLst>
                </a:gridCol>
                <a:gridCol w="1963072">
                  <a:extLst>
                    <a:ext uri="{9D8B030D-6E8A-4147-A177-3AD203B41FA5}">
                      <a16:colId xmlns:a16="http://schemas.microsoft.com/office/drawing/2014/main" val="20001"/>
                    </a:ext>
                  </a:extLst>
                </a:gridCol>
              </a:tblGrid>
              <a:tr h="0">
                <a:tc>
                  <a:txBody>
                    <a:bodyPr/>
                    <a:lstStyle/>
                    <a:p>
                      <a:r>
                        <a:rPr lang="en-GB" dirty="0" smtClean="0"/>
                        <a:t>Problems</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t>Solution</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17447266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LO – to identify problems presented in a narrative – retrieving information</a:t>
            </a:r>
            <a:endParaRPr lang="en-GB" dirty="0"/>
          </a:p>
        </p:txBody>
      </p:sp>
      <p:sp>
        <p:nvSpPr>
          <p:cNvPr id="3" name="Content Placeholder 2"/>
          <p:cNvSpPr>
            <a:spLocks noGrp="1"/>
          </p:cNvSpPr>
          <p:nvPr>
            <p:ph sz="half" idx="1"/>
          </p:nvPr>
        </p:nvSpPr>
        <p:spPr/>
        <p:txBody>
          <a:bodyPr>
            <a:normAutofit/>
          </a:bodyPr>
          <a:lstStyle/>
          <a:p>
            <a:pPr marL="0" indent="0">
              <a:buNone/>
            </a:pPr>
            <a:r>
              <a:rPr lang="en-GB" dirty="0" smtClean="0"/>
              <a:t>Problems:</a:t>
            </a:r>
          </a:p>
          <a:p>
            <a:pPr marL="0" indent="0">
              <a:buNone/>
            </a:pPr>
            <a:endParaRPr lang="en-GB" dirty="0"/>
          </a:p>
        </p:txBody>
      </p:sp>
      <p:pic>
        <p:nvPicPr>
          <p:cNvPr id="1028" name="Picture 4" descr="C:\Users\liz.hall\AppData\Local\Microsoft\Windows\Temporary Internet Files\Content.IE5\B4CTR937\complainer-or-leader[1].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716016" y="2204864"/>
            <a:ext cx="4038600" cy="268398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 6"/>
          <p:cNvGraphicFramePr>
            <a:graphicFrameLocks noGrp="1"/>
          </p:cNvGraphicFramePr>
          <p:nvPr>
            <p:extLst>
              <p:ext uri="{D42A27DB-BD31-4B8C-83A1-F6EECF244321}">
                <p14:modId xmlns:p14="http://schemas.microsoft.com/office/powerpoint/2010/main" val="2417950927"/>
              </p:ext>
            </p:extLst>
          </p:nvPr>
        </p:nvGraphicFramePr>
        <p:xfrm>
          <a:off x="539552" y="2204864"/>
          <a:ext cx="3672408" cy="3383280"/>
        </p:xfrm>
        <a:graphic>
          <a:graphicData uri="http://schemas.openxmlformats.org/drawingml/2006/table">
            <a:tbl>
              <a:tblPr>
                <a:tableStyleId>{5C22544A-7EE6-4342-B048-85BDC9FD1C3A}</a:tableStyleId>
              </a:tblPr>
              <a:tblGrid>
                <a:gridCol w="3672408">
                  <a:extLst>
                    <a:ext uri="{9D8B030D-6E8A-4147-A177-3AD203B41FA5}">
                      <a16:colId xmlns:a16="http://schemas.microsoft.com/office/drawing/2014/main" val="20000"/>
                    </a:ext>
                  </a:extLst>
                </a:gridCol>
              </a:tblGrid>
              <a:tr h="370840">
                <a:tc>
                  <a:txBody>
                    <a:bodyPr/>
                    <a:lstStyle/>
                    <a:p>
                      <a:pPr marL="285750" indent="-285750">
                        <a:buFont typeface="Arial" pitchFamily="34" charset="0"/>
                        <a:buChar char="•"/>
                      </a:pPr>
                      <a:r>
                        <a:rPr lang="en-GB" dirty="0" err="1" smtClean="0">
                          <a:latin typeface="Arial Narrow" pitchFamily="34" charset="0"/>
                        </a:rPr>
                        <a:t>Coraline’s</a:t>
                      </a:r>
                      <a:r>
                        <a:rPr lang="en-GB" dirty="0" smtClean="0">
                          <a:latin typeface="Arial Narrow" pitchFamily="34" charset="0"/>
                        </a:rPr>
                        <a:t> parents are</a:t>
                      </a:r>
                      <a:r>
                        <a:rPr lang="en-GB" baseline="0" dirty="0" smtClean="0">
                          <a:latin typeface="Arial Narrow" pitchFamily="34" charset="0"/>
                        </a:rPr>
                        <a:t> missing</a:t>
                      </a:r>
                    </a:p>
                    <a:p>
                      <a:pPr marL="285750" indent="-285750">
                        <a:buFont typeface="Arial" pitchFamily="34" charset="0"/>
                        <a:buChar char="•"/>
                      </a:pPr>
                      <a:endParaRPr lang="en-GB" dirty="0">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marL="285750" indent="-285750">
                        <a:buFont typeface="Arial" pitchFamily="34" charset="0"/>
                        <a:buChar char="•"/>
                      </a:pPr>
                      <a:r>
                        <a:rPr lang="en-GB" dirty="0" err="1" smtClean="0">
                          <a:latin typeface="Arial Narrow" pitchFamily="34" charset="0"/>
                        </a:rPr>
                        <a:t>Coraline</a:t>
                      </a:r>
                      <a:r>
                        <a:rPr lang="en-GB" baseline="0" dirty="0" smtClean="0">
                          <a:latin typeface="Arial Narrow" pitchFamily="34" charset="0"/>
                        </a:rPr>
                        <a:t> needs to save the children by finding their souls.</a:t>
                      </a:r>
                    </a:p>
                    <a:p>
                      <a:pPr marL="285750" indent="-285750">
                        <a:buFont typeface="Arial" pitchFamily="34" charset="0"/>
                        <a:buChar char="•"/>
                      </a:pPr>
                      <a:endParaRPr lang="en-GB" dirty="0">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marL="285750" indent="-285750">
                        <a:buFont typeface="Arial" pitchFamily="34" charset="0"/>
                        <a:buChar char="•"/>
                      </a:pPr>
                      <a:r>
                        <a:rPr lang="en-GB" dirty="0" smtClean="0">
                          <a:latin typeface="Arial Narrow" pitchFamily="34" charset="0"/>
                        </a:rPr>
                        <a:t>She needs to win the game or stay with</a:t>
                      </a:r>
                      <a:r>
                        <a:rPr lang="en-GB" baseline="0" dirty="0" smtClean="0">
                          <a:latin typeface="Arial Narrow" pitchFamily="34" charset="0"/>
                        </a:rPr>
                        <a:t> the Other Mother forever.</a:t>
                      </a:r>
                    </a:p>
                    <a:p>
                      <a:pPr marL="285750" indent="-285750">
                        <a:buFont typeface="Arial" pitchFamily="34" charset="0"/>
                        <a:buChar char="•"/>
                      </a:pPr>
                      <a:endParaRPr lang="en-GB" dirty="0">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marL="285750" indent="-285750">
                        <a:buFont typeface="Arial" pitchFamily="34" charset="0"/>
                        <a:buChar char="•"/>
                      </a:pPr>
                      <a:r>
                        <a:rPr lang="en-GB" dirty="0" smtClean="0">
                          <a:latin typeface="Arial Narrow" pitchFamily="34" charset="0"/>
                        </a:rPr>
                        <a:t>She needs to defeat the Other</a:t>
                      </a:r>
                      <a:r>
                        <a:rPr lang="en-GB" baseline="0" dirty="0" smtClean="0">
                          <a:latin typeface="Arial Narrow" pitchFamily="34" charset="0"/>
                        </a:rPr>
                        <a:t> Mother so she does not take any more children.</a:t>
                      </a:r>
                      <a:endParaRPr lang="en-GB" dirty="0">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75790976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LO – to identify problems presented in a narrative – retrieving information</a:t>
            </a:r>
            <a:endParaRPr lang="en-GB" dirty="0"/>
          </a:p>
        </p:txBody>
      </p:sp>
      <p:sp>
        <p:nvSpPr>
          <p:cNvPr id="3" name="Content Placeholder 2"/>
          <p:cNvSpPr>
            <a:spLocks noGrp="1"/>
          </p:cNvSpPr>
          <p:nvPr>
            <p:ph sz="half" idx="1"/>
          </p:nvPr>
        </p:nvSpPr>
        <p:spPr>
          <a:xfrm>
            <a:off x="4860032" y="1628800"/>
            <a:ext cx="4038600" cy="4525963"/>
          </a:xfrm>
        </p:spPr>
        <p:txBody>
          <a:bodyPr>
            <a:normAutofit/>
          </a:bodyPr>
          <a:lstStyle/>
          <a:p>
            <a:pPr marL="0" indent="0">
              <a:buNone/>
            </a:pPr>
            <a:r>
              <a:rPr lang="en-GB" dirty="0" smtClean="0"/>
              <a:t>Solutions:</a:t>
            </a:r>
            <a:endParaRPr lang="en-GB" dirty="0"/>
          </a:p>
        </p:txBody>
      </p:sp>
      <p:pic>
        <p:nvPicPr>
          <p:cNvPr id="1028" name="Picture 4" descr="C:\Users\liz.hall\AppData\Local\Microsoft\Windows\Temporary Internet Files\Content.IE5\B4CTR937\complainer-or-leader[1].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83568" y="2636912"/>
            <a:ext cx="4038600" cy="268398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 6"/>
          <p:cNvGraphicFramePr>
            <a:graphicFrameLocks noGrp="1"/>
          </p:cNvGraphicFramePr>
          <p:nvPr>
            <p:extLst>
              <p:ext uri="{D42A27DB-BD31-4B8C-83A1-F6EECF244321}">
                <p14:modId xmlns:p14="http://schemas.microsoft.com/office/powerpoint/2010/main" val="4063868958"/>
              </p:ext>
            </p:extLst>
          </p:nvPr>
        </p:nvGraphicFramePr>
        <p:xfrm>
          <a:off x="5076056" y="2492896"/>
          <a:ext cx="3672408" cy="3657600"/>
        </p:xfrm>
        <a:graphic>
          <a:graphicData uri="http://schemas.openxmlformats.org/drawingml/2006/table">
            <a:tbl>
              <a:tblPr>
                <a:tableStyleId>{5C22544A-7EE6-4342-B048-85BDC9FD1C3A}</a:tableStyleId>
              </a:tblPr>
              <a:tblGrid>
                <a:gridCol w="3672408">
                  <a:extLst>
                    <a:ext uri="{9D8B030D-6E8A-4147-A177-3AD203B41FA5}">
                      <a16:colId xmlns:a16="http://schemas.microsoft.com/office/drawing/2014/main" val="20000"/>
                    </a:ext>
                  </a:extLst>
                </a:gridCol>
              </a:tblGrid>
              <a:tr h="370840">
                <a:tc>
                  <a:txBody>
                    <a:bodyPr/>
                    <a:lstStyle/>
                    <a:p>
                      <a:pPr marL="285750" indent="-285750">
                        <a:buFont typeface="Arial" pitchFamily="34" charset="0"/>
                        <a:buChar char="•"/>
                      </a:pPr>
                      <a:r>
                        <a:rPr lang="en-GB" dirty="0" smtClean="0">
                          <a:latin typeface="Arial Narrow" pitchFamily="34" charset="0"/>
                        </a:rPr>
                        <a:t>She</a:t>
                      </a:r>
                      <a:r>
                        <a:rPr lang="en-GB" baseline="0" dirty="0" smtClean="0">
                          <a:latin typeface="Arial Narrow" pitchFamily="34" charset="0"/>
                        </a:rPr>
                        <a:t> find the snow globe which has her parents in.</a:t>
                      </a:r>
                    </a:p>
                    <a:p>
                      <a:pPr marL="0" indent="0">
                        <a:buFont typeface="Arial" pitchFamily="34" charset="0"/>
                        <a:buNone/>
                      </a:pPr>
                      <a:endParaRPr lang="en-GB" dirty="0">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marL="285750" indent="-285750">
                        <a:buFont typeface="Arial" pitchFamily="34" charset="0"/>
                        <a:buChar char="•"/>
                      </a:pPr>
                      <a:r>
                        <a:rPr lang="en-GB" dirty="0" smtClean="0">
                          <a:latin typeface="Arial Narrow" pitchFamily="34" charset="0"/>
                        </a:rPr>
                        <a:t>She uses the stone</a:t>
                      </a:r>
                      <a:r>
                        <a:rPr lang="en-GB" baseline="0" dirty="0" smtClean="0">
                          <a:latin typeface="Arial Narrow" pitchFamily="34" charset="0"/>
                        </a:rPr>
                        <a:t> with the hole in it to ‘see’ the souls.</a:t>
                      </a:r>
                    </a:p>
                    <a:p>
                      <a:pPr marL="285750" indent="-285750">
                        <a:buFont typeface="Arial" pitchFamily="34" charset="0"/>
                        <a:buChar char="•"/>
                      </a:pPr>
                      <a:endParaRPr lang="en-GB" dirty="0">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marL="285750" indent="-285750">
                        <a:buFont typeface="Arial" pitchFamily="34" charset="0"/>
                        <a:buChar char="•"/>
                      </a:pPr>
                      <a:r>
                        <a:rPr lang="en-GB" dirty="0" smtClean="0">
                          <a:latin typeface="Arial Narrow" pitchFamily="34" charset="0"/>
                        </a:rPr>
                        <a:t>She gets</a:t>
                      </a:r>
                      <a:r>
                        <a:rPr lang="en-GB" baseline="0" dirty="0" smtClean="0">
                          <a:latin typeface="Arial Narrow" pitchFamily="34" charset="0"/>
                        </a:rPr>
                        <a:t> the Other Mother to play fair and insists she keeps her promise.</a:t>
                      </a:r>
                    </a:p>
                    <a:p>
                      <a:pPr marL="285750" indent="-285750">
                        <a:buFont typeface="Arial" pitchFamily="34" charset="0"/>
                        <a:buChar char="•"/>
                      </a:pPr>
                      <a:endParaRPr lang="en-GB" dirty="0">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marL="285750" indent="-285750">
                        <a:buFont typeface="Arial" pitchFamily="34" charset="0"/>
                        <a:buChar char="•"/>
                      </a:pPr>
                      <a:r>
                        <a:rPr lang="en-GB" dirty="0" smtClean="0">
                          <a:solidFill>
                            <a:srgbClr val="FF0000"/>
                          </a:solidFill>
                          <a:latin typeface="Arial Narrow" pitchFamily="34" charset="0"/>
                        </a:rPr>
                        <a:t>Not</a:t>
                      </a:r>
                      <a:r>
                        <a:rPr lang="en-GB" baseline="0" dirty="0" smtClean="0">
                          <a:solidFill>
                            <a:srgbClr val="FF0000"/>
                          </a:solidFill>
                          <a:latin typeface="Arial Narrow" pitchFamily="34" charset="0"/>
                        </a:rPr>
                        <a:t> resolved!  How do you think she accomplishes this?</a:t>
                      </a:r>
                    </a:p>
                    <a:p>
                      <a:pPr marL="285750" indent="-285750">
                        <a:buFont typeface="Arial" pitchFamily="34" charset="0"/>
                        <a:buChar char="•"/>
                      </a:pPr>
                      <a:endParaRPr lang="en-GB" dirty="0">
                        <a:solidFill>
                          <a:srgbClr val="FF0000"/>
                        </a:solidFill>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35767780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 – </a:t>
            </a:r>
            <a:r>
              <a:rPr lang="en-GB" dirty="0" err="1" smtClean="0"/>
              <a:t>precition</a:t>
            </a:r>
            <a:endParaRPr lang="en-GB" dirty="0"/>
          </a:p>
        </p:txBody>
      </p:sp>
      <p:sp>
        <p:nvSpPr>
          <p:cNvPr id="3" name="Content Placeholder 2"/>
          <p:cNvSpPr>
            <a:spLocks noGrp="1"/>
          </p:cNvSpPr>
          <p:nvPr>
            <p:ph sz="half" idx="1"/>
          </p:nvPr>
        </p:nvSpPr>
        <p:spPr>
          <a:xfrm>
            <a:off x="457200" y="1600200"/>
            <a:ext cx="4038600" cy="4853136"/>
          </a:xfrm>
        </p:spPr>
        <p:txBody>
          <a:bodyPr>
            <a:normAutofit fontScale="92500" lnSpcReduction="20000"/>
          </a:bodyPr>
          <a:lstStyle/>
          <a:p>
            <a:pPr marL="0" indent="0">
              <a:buNone/>
            </a:pPr>
            <a:endParaRPr lang="en-GB" dirty="0"/>
          </a:p>
          <a:p>
            <a:pPr marL="0" indent="0">
              <a:buNone/>
            </a:pPr>
            <a:r>
              <a:rPr lang="en-GB" dirty="0" smtClean="0"/>
              <a:t>This feels like the end of the story right?</a:t>
            </a:r>
          </a:p>
          <a:p>
            <a:pPr marL="0" indent="0">
              <a:buNone/>
            </a:pPr>
            <a:endParaRPr lang="en-GB" dirty="0" smtClean="0"/>
          </a:p>
          <a:p>
            <a:pPr marL="0" indent="0" algn="ctr">
              <a:buNone/>
            </a:pPr>
            <a:r>
              <a:rPr lang="en-GB" dirty="0" smtClean="0"/>
              <a:t>Wrong!</a:t>
            </a:r>
          </a:p>
          <a:p>
            <a:pPr marL="0" indent="0">
              <a:buNone/>
            </a:pPr>
            <a:endParaRPr lang="en-GB" dirty="0"/>
          </a:p>
          <a:p>
            <a:pPr marL="0" indent="0">
              <a:buNone/>
            </a:pPr>
            <a:r>
              <a:rPr lang="en-GB" dirty="0" smtClean="0"/>
              <a:t>There are two more chapters.</a:t>
            </a:r>
          </a:p>
          <a:p>
            <a:pPr marL="0" indent="0">
              <a:buNone/>
            </a:pPr>
            <a:endParaRPr lang="en-GB" dirty="0" smtClean="0"/>
          </a:p>
          <a:p>
            <a:pPr marL="0" indent="0">
              <a:buNone/>
            </a:pPr>
            <a:r>
              <a:rPr lang="en-GB" dirty="0" smtClean="0"/>
              <a:t>In pairs, predict what happens in the next two chapters. Write down your shared thoughts.</a:t>
            </a:r>
            <a:endParaRPr lang="en-GB" dirty="0"/>
          </a:p>
          <a:p>
            <a:pPr marL="0" indent="0">
              <a:buNone/>
            </a:pPr>
            <a:endParaRPr lang="en-GB" dirty="0"/>
          </a:p>
        </p:txBody>
      </p:sp>
      <p:pic>
        <p:nvPicPr>
          <p:cNvPr id="1026" name="Picture 2" descr="C:\Users\liz.hall\AppData\Local\Microsoft\Windows\Temporary Internet Files\Content.IE5\ACDSNGRJ\bigstock-A-man-presses-a-button-beside-23456873[1].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4648200" y="1843881"/>
            <a:ext cx="4038600"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29096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dirty="0" smtClean="0"/>
              <a:t>LO – To examine the use of superlatives to emphasise the description</a:t>
            </a:r>
            <a:endParaRPr lang="en-GB" sz="3600" dirty="0"/>
          </a:p>
        </p:txBody>
      </p:sp>
      <p:sp>
        <p:nvSpPr>
          <p:cNvPr id="6" name="Content Placeholder 5"/>
          <p:cNvSpPr>
            <a:spLocks noGrp="1"/>
          </p:cNvSpPr>
          <p:nvPr>
            <p:ph sz="half" idx="1"/>
          </p:nvPr>
        </p:nvSpPr>
        <p:spPr/>
        <p:txBody>
          <a:bodyPr>
            <a:normAutofit lnSpcReduction="10000"/>
          </a:bodyPr>
          <a:lstStyle/>
          <a:p>
            <a:pPr marL="0" indent="0">
              <a:buNone/>
            </a:pPr>
            <a:r>
              <a:rPr lang="en-GB" dirty="0" smtClean="0">
                <a:solidFill>
                  <a:srgbClr val="FF0000"/>
                </a:solidFill>
              </a:rPr>
              <a:t>Challenge:  What is the effect of these words on the reader’s thoughts about the object?</a:t>
            </a:r>
          </a:p>
          <a:p>
            <a:pPr marL="0" indent="0">
              <a:buNone/>
            </a:pPr>
            <a:endParaRPr lang="en-GB" dirty="0">
              <a:solidFill>
                <a:srgbClr val="FF0000"/>
              </a:solidFill>
            </a:endParaRPr>
          </a:p>
          <a:p>
            <a:pPr marL="0" indent="0" algn="ctr">
              <a:buNone/>
            </a:pPr>
            <a:r>
              <a:rPr lang="en-GB" sz="5200" dirty="0" smtClean="0">
                <a:solidFill>
                  <a:srgbClr val="FF0000"/>
                </a:solidFill>
              </a:rPr>
              <a:t>It makes the key seem very significant.</a:t>
            </a:r>
            <a:endParaRPr lang="en-GB" sz="5200" dirty="0">
              <a:solidFill>
                <a:srgbClr val="FF0000"/>
              </a:solidFill>
            </a:endParaRPr>
          </a:p>
        </p:txBody>
      </p:sp>
      <p:sp>
        <p:nvSpPr>
          <p:cNvPr id="7" name="Content Placeholder 6"/>
          <p:cNvSpPr>
            <a:spLocks noGrp="1"/>
          </p:cNvSpPr>
          <p:nvPr>
            <p:ph sz="half" idx="2"/>
          </p:nvPr>
        </p:nvSpPr>
        <p:spPr/>
        <p:txBody>
          <a:bodyPr>
            <a:normAutofit lnSpcReduction="10000"/>
          </a:bodyPr>
          <a:lstStyle/>
          <a:p>
            <a:pPr marL="0" indent="0">
              <a:buNone/>
            </a:pPr>
            <a:r>
              <a:rPr lang="en-GB" dirty="0" smtClean="0"/>
              <a:t>“She reached up, and took a string of keys from the top of the kitchen doorframe.  She sorted through them carefully and selected the </a:t>
            </a:r>
            <a:r>
              <a:rPr lang="en-GB" dirty="0" smtClean="0">
                <a:solidFill>
                  <a:srgbClr val="00B0F0"/>
                </a:solidFill>
              </a:rPr>
              <a:t>oldest, biggest, blackest, rustiest </a:t>
            </a:r>
            <a:r>
              <a:rPr lang="en-GB" dirty="0" smtClean="0"/>
              <a:t>key.  They went into the drawing room.  She unlocked the door with the key.”</a:t>
            </a:r>
            <a:endParaRPr lang="en-GB" dirty="0"/>
          </a:p>
        </p:txBody>
      </p:sp>
    </p:spTree>
    <p:extLst>
      <p:ext uri="{BB962C8B-B14F-4D97-AF65-F5344CB8AC3E}">
        <p14:creationId xmlns:p14="http://schemas.microsoft.com/office/powerpoint/2010/main" val="2614459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 – Explaining inferences in fiction</a:t>
            </a:r>
            <a:endParaRPr lang="en-GB" dirty="0"/>
          </a:p>
        </p:txBody>
      </p:sp>
      <p:sp>
        <p:nvSpPr>
          <p:cNvPr id="3" name="Content Placeholder 2"/>
          <p:cNvSpPr>
            <a:spLocks noGrp="1"/>
          </p:cNvSpPr>
          <p:nvPr>
            <p:ph sz="half" idx="1"/>
          </p:nvPr>
        </p:nvSpPr>
        <p:spPr/>
        <p:txBody>
          <a:bodyPr>
            <a:normAutofit fontScale="92500" lnSpcReduction="10000"/>
          </a:bodyPr>
          <a:lstStyle/>
          <a:p>
            <a:pPr marL="0" indent="0">
              <a:buNone/>
            </a:pPr>
            <a:r>
              <a:rPr lang="en-GB" dirty="0" smtClean="0"/>
              <a:t>To achieve 100+ you need to make inferences and deductions in fiction, drawing on evidence from the text and justifying your views.</a:t>
            </a:r>
          </a:p>
          <a:p>
            <a:pPr marL="0" indent="0">
              <a:buNone/>
            </a:pPr>
            <a:endParaRPr lang="en-GB" dirty="0"/>
          </a:p>
          <a:p>
            <a:pPr marL="0" indent="0" algn="ctr">
              <a:buNone/>
            </a:pPr>
            <a:r>
              <a:rPr lang="en-GB" sz="4400" dirty="0" smtClean="0">
                <a:solidFill>
                  <a:srgbClr val="FF0000"/>
                </a:solidFill>
              </a:rPr>
              <a:t>Have a go 3 and 4</a:t>
            </a:r>
          </a:p>
          <a:p>
            <a:pPr marL="0" indent="0">
              <a:buNone/>
            </a:pPr>
            <a:endParaRPr lang="en-GB" dirty="0"/>
          </a:p>
          <a:p>
            <a:pPr marL="0" indent="0" algn="r">
              <a:buNone/>
            </a:pPr>
            <a:r>
              <a:rPr lang="en-GB" dirty="0" smtClean="0"/>
              <a:t>PAGE 24</a:t>
            </a:r>
            <a:endParaRPr lang="en-GB" dirty="0"/>
          </a:p>
        </p:txBody>
      </p:sp>
      <p:pic>
        <p:nvPicPr>
          <p:cNvPr id="5" name="Picture 2" descr="C:\Users\liz.hall\AppData\Local\Microsoft\Windows\Temporary Internet Files\Content.IE5\ACDSNGRJ\skill-up_contentdetail2[1].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5476875" y="2920206"/>
            <a:ext cx="2381250" cy="188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822347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000" dirty="0" smtClean="0"/>
              <a:t>LO – Explaining inference in non-fiction</a:t>
            </a:r>
            <a:endParaRPr lang="en-GB" sz="3000" dirty="0"/>
          </a:p>
        </p:txBody>
      </p:sp>
      <p:pic>
        <p:nvPicPr>
          <p:cNvPr id="5" name="Picture 2" descr="C:\Users\liz.hall\AppData\Local\Microsoft\Windows\Temporary Internet Files\Content.IE5\ACDSNGRJ\skill-up_contentdetail2[1].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6804248" y="108394"/>
            <a:ext cx="2021210" cy="1600798"/>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sz="half" idx="2"/>
          </p:nvPr>
        </p:nvSpPr>
        <p:spPr>
          <a:xfrm>
            <a:off x="323528" y="1556792"/>
            <a:ext cx="4038600" cy="4525963"/>
          </a:xfrm>
        </p:spPr>
        <p:txBody>
          <a:bodyPr>
            <a:normAutofit fontScale="92500" lnSpcReduction="10000"/>
          </a:bodyPr>
          <a:lstStyle/>
          <a:p>
            <a:pPr marL="0" indent="0">
              <a:buNone/>
            </a:pPr>
            <a:r>
              <a:rPr lang="en-GB" dirty="0" smtClean="0"/>
              <a:t>Question 3</a:t>
            </a:r>
          </a:p>
          <a:p>
            <a:pPr marL="0" indent="0">
              <a:buNone/>
            </a:pPr>
            <a:r>
              <a:rPr lang="en-GB" dirty="0" smtClean="0"/>
              <a:t>1 mark – a collector, an explorer, a scientist, a naturalist, a botanist.</a:t>
            </a:r>
          </a:p>
          <a:p>
            <a:pPr marL="0" indent="0">
              <a:buNone/>
            </a:pPr>
            <a:endParaRPr lang="en-GB" dirty="0"/>
          </a:p>
          <a:p>
            <a:pPr marL="0" indent="0">
              <a:buNone/>
            </a:pPr>
            <a:r>
              <a:rPr lang="en-GB" dirty="0" smtClean="0"/>
              <a:t>1 mark for evidence:</a:t>
            </a:r>
          </a:p>
          <a:p>
            <a:pPr marL="0" indent="0">
              <a:buNone/>
            </a:pPr>
            <a:r>
              <a:rPr lang="en-GB" dirty="0" smtClean="0"/>
              <a:t>He collected plants.</a:t>
            </a:r>
          </a:p>
          <a:p>
            <a:pPr marL="0" indent="0">
              <a:buNone/>
            </a:pPr>
            <a:r>
              <a:rPr lang="en-GB" dirty="0" smtClean="0"/>
              <a:t>He kept jars for specimens.</a:t>
            </a:r>
          </a:p>
          <a:p>
            <a:pPr marL="0" indent="0">
              <a:buNone/>
            </a:pPr>
            <a:r>
              <a:rPr lang="en-GB" dirty="0" smtClean="0"/>
              <a:t>He had a dissecting kit.</a:t>
            </a:r>
          </a:p>
          <a:p>
            <a:pPr marL="0" indent="0">
              <a:buNone/>
            </a:pPr>
            <a:r>
              <a:rPr lang="en-GB" dirty="0" smtClean="0"/>
              <a:t>He had a microscope.</a:t>
            </a:r>
          </a:p>
        </p:txBody>
      </p:sp>
      <p:sp>
        <p:nvSpPr>
          <p:cNvPr id="6" name="Content Placeholder 3"/>
          <p:cNvSpPr txBox="1">
            <a:spLocks/>
          </p:cNvSpPr>
          <p:nvPr/>
        </p:nvSpPr>
        <p:spPr>
          <a:xfrm>
            <a:off x="4860032" y="1709192"/>
            <a:ext cx="4038600" cy="4525963"/>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en-GB" dirty="0" smtClean="0"/>
              <a:t>Question 4</a:t>
            </a:r>
          </a:p>
          <a:p>
            <a:pPr marL="0" indent="0">
              <a:buNone/>
            </a:pPr>
            <a:r>
              <a:rPr lang="en-GB" dirty="0" smtClean="0"/>
              <a:t>1 mark:  Mary was cross with her mum.</a:t>
            </a:r>
          </a:p>
          <a:p>
            <a:pPr marL="0" indent="0">
              <a:buNone/>
            </a:pPr>
            <a:r>
              <a:rPr lang="en-GB" dirty="0" smtClean="0"/>
              <a:t>2 marks + reference to the text: </a:t>
            </a:r>
            <a:r>
              <a:rPr lang="en-GB" dirty="0"/>
              <a:t>M</a:t>
            </a:r>
            <a:r>
              <a:rPr lang="en-GB" dirty="0" smtClean="0"/>
              <a:t>ary is cross with her mum because she raised her voice.</a:t>
            </a:r>
            <a:endParaRPr lang="en-GB" dirty="0"/>
          </a:p>
          <a:p>
            <a:pPr marL="0" indent="0">
              <a:buNone/>
            </a:pPr>
            <a:r>
              <a:rPr lang="en-GB" dirty="0" smtClean="0"/>
              <a:t>3 marks </a:t>
            </a:r>
          </a:p>
          <a:p>
            <a:pPr marL="0" indent="0">
              <a:buNone/>
            </a:pPr>
            <a:r>
              <a:rPr lang="en-GB" dirty="0" smtClean="0"/>
              <a:t>Mary </a:t>
            </a:r>
            <a:r>
              <a:rPr lang="en-GB" smtClean="0"/>
              <a:t>is cross with her mum</a:t>
            </a:r>
            <a:endParaRPr lang="en-GB" dirty="0" smtClean="0"/>
          </a:p>
        </p:txBody>
      </p:sp>
    </p:spTree>
    <p:extLst>
      <p:ext uri="{BB962C8B-B14F-4D97-AF65-F5344CB8AC3E}">
        <p14:creationId xmlns:p14="http://schemas.microsoft.com/office/powerpoint/2010/main" val="332834276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 – Making comparisons</a:t>
            </a:r>
            <a:endParaRPr lang="en-GB" dirty="0"/>
          </a:p>
        </p:txBody>
      </p:sp>
      <p:sp>
        <p:nvSpPr>
          <p:cNvPr id="3" name="Content Placeholder 2"/>
          <p:cNvSpPr>
            <a:spLocks noGrp="1"/>
          </p:cNvSpPr>
          <p:nvPr>
            <p:ph sz="half" idx="1"/>
          </p:nvPr>
        </p:nvSpPr>
        <p:spPr/>
        <p:txBody>
          <a:bodyPr>
            <a:normAutofit lnSpcReduction="10000"/>
          </a:bodyPr>
          <a:lstStyle/>
          <a:p>
            <a:pPr marL="0" indent="0">
              <a:buNone/>
            </a:pPr>
            <a:endParaRPr lang="en-GB" sz="3500" dirty="0" smtClean="0"/>
          </a:p>
          <a:p>
            <a:pPr marL="0" indent="0">
              <a:buNone/>
            </a:pPr>
            <a:r>
              <a:rPr lang="en-GB" sz="3500" dirty="0" smtClean="0"/>
              <a:t>Write down 5 ways in which the film is different to the book.</a:t>
            </a:r>
          </a:p>
          <a:p>
            <a:pPr marL="0" indent="0">
              <a:buNone/>
            </a:pPr>
            <a:endParaRPr lang="en-GB" sz="3500" dirty="0">
              <a:solidFill>
                <a:srgbClr val="FF0000"/>
              </a:solidFill>
            </a:endParaRPr>
          </a:p>
          <a:p>
            <a:pPr marL="0" indent="0">
              <a:buNone/>
            </a:pPr>
            <a:r>
              <a:rPr lang="en-GB" sz="3500" dirty="0" smtClean="0">
                <a:solidFill>
                  <a:srgbClr val="FF0000"/>
                </a:solidFill>
              </a:rPr>
              <a:t>Challenge: can you explain why?</a:t>
            </a:r>
            <a:endParaRPr lang="en-GB" sz="3500" dirty="0">
              <a:solidFill>
                <a:srgbClr val="FF0000"/>
              </a:solidFill>
            </a:endParaRPr>
          </a:p>
        </p:txBody>
      </p:sp>
      <p:sp>
        <p:nvSpPr>
          <p:cNvPr id="4" name="Content Placeholder 3"/>
          <p:cNvSpPr>
            <a:spLocks noGrp="1"/>
          </p:cNvSpPr>
          <p:nvPr>
            <p:ph sz="half" idx="2"/>
          </p:nvPr>
        </p:nvSpPr>
        <p:spPr/>
        <p:txBody>
          <a:bodyPr>
            <a:normAutofit lnSpcReduction="10000"/>
          </a:bodyPr>
          <a:lstStyle/>
          <a:p>
            <a:endParaRPr lang="en-GB" dirty="0"/>
          </a:p>
        </p:txBody>
      </p:sp>
      <p:pic>
        <p:nvPicPr>
          <p:cNvPr id="1027" name="Picture 3" descr="C:\Users\liz.hall\AppData\Local\Microsoft\Windows\Temporary Internet Files\Content.IE5\U5XK2G0F\books-to-film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3" y="1700808"/>
            <a:ext cx="3826255" cy="4320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653865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 – Making comparisons</a:t>
            </a:r>
            <a:endParaRPr lang="en-GB" dirty="0"/>
          </a:p>
        </p:txBody>
      </p:sp>
      <p:sp>
        <p:nvSpPr>
          <p:cNvPr id="3" name="Content Placeholder 2"/>
          <p:cNvSpPr>
            <a:spLocks noGrp="1"/>
          </p:cNvSpPr>
          <p:nvPr>
            <p:ph sz="half" idx="1"/>
          </p:nvPr>
        </p:nvSpPr>
        <p:spPr/>
        <p:txBody>
          <a:bodyPr>
            <a:normAutofit/>
          </a:bodyPr>
          <a:lstStyle/>
          <a:p>
            <a:pPr marL="0" indent="0">
              <a:buNone/>
            </a:pPr>
            <a:r>
              <a:rPr lang="en-GB" dirty="0" smtClean="0"/>
              <a:t>To achieve 100+ you need to make comparisons in a text.</a:t>
            </a:r>
          </a:p>
          <a:p>
            <a:pPr marL="0" indent="0">
              <a:buNone/>
            </a:pPr>
            <a:endParaRPr lang="en-GB" dirty="0"/>
          </a:p>
          <a:p>
            <a:pPr marL="0" indent="0" algn="ctr">
              <a:buNone/>
            </a:pPr>
            <a:r>
              <a:rPr lang="en-GB" sz="4400" dirty="0" smtClean="0">
                <a:solidFill>
                  <a:srgbClr val="FF0000"/>
                </a:solidFill>
              </a:rPr>
              <a:t>Have a go at exercise 5</a:t>
            </a:r>
          </a:p>
          <a:p>
            <a:pPr marL="0" indent="0">
              <a:buNone/>
            </a:pPr>
            <a:endParaRPr lang="en-GB" dirty="0"/>
          </a:p>
          <a:p>
            <a:pPr marL="0" indent="0" algn="r">
              <a:buNone/>
            </a:pPr>
            <a:r>
              <a:rPr lang="en-GB" dirty="0" smtClean="0"/>
              <a:t>PAGE 56</a:t>
            </a:r>
            <a:endParaRPr lang="en-GB" dirty="0"/>
          </a:p>
        </p:txBody>
      </p:sp>
      <p:pic>
        <p:nvPicPr>
          <p:cNvPr id="5" name="Picture 2" descr="C:\Users\liz.hall\AppData\Local\Microsoft\Windows\Temporary Internet Files\Content.IE5\ACDSNGRJ\skill-up_contentdetail2[1].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5476875" y="2920206"/>
            <a:ext cx="2381250" cy="188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887760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4000" dirty="0" smtClean="0"/>
              <a:t>LO – Making comparisons</a:t>
            </a:r>
            <a:endParaRPr lang="en-GB" sz="4000" dirty="0"/>
          </a:p>
        </p:txBody>
      </p:sp>
      <p:pic>
        <p:nvPicPr>
          <p:cNvPr id="5" name="Picture 2" descr="C:\Users\liz.hall\AppData\Local\Microsoft\Windows\Temporary Internet Files\Content.IE5\ACDSNGRJ\skill-up_contentdetail2[1].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6804248" y="108394"/>
            <a:ext cx="2021210" cy="1600798"/>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sz="half" idx="2"/>
          </p:nvPr>
        </p:nvSpPr>
        <p:spPr>
          <a:xfrm>
            <a:off x="323528" y="1556792"/>
            <a:ext cx="4038600" cy="4525963"/>
          </a:xfrm>
        </p:spPr>
        <p:txBody>
          <a:bodyPr>
            <a:normAutofit/>
          </a:bodyPr>
          <a:lstStyle/>
          <a:p>
            <a:pPr marL="0" indent="0">
              <a:buNone/>
            </a:pPr>
            <a:r>
              <a:rPr lang="en-GB" dirty="0" smtClean="0"/>
              <a:t>Question 5</a:t>
            </a:r>
          </a:p>
          <a:p>
            <a:pPr marL="0" indent="0">
              <a:buNone/>
            </a:pPr>
            <a:endParaRPr lang="en-GB" dirty="0"/>
          </a:p>
          <a:p>
            <a:pPr marL="0" indent="0">
              <a:buNone/>
            </a:pPr>
            <a:endParaRPr lang="en-GB" dirty="0" smtClean="0"/>
          </a:p>
          <a:p>
            <a:pPr marL="0" indent="0">
              <a:buNone/>
            </a:pPr>
            <a:r>
              <a:rPr lang="en-GB" sz="4000" dirty="0" smtClean="0"/>
              <a:t>Zach is older and taller than Willie</a:t>
            </a:r>
          </a:p>
        </p:txBody>
      </p:sp>
      <p:sp>
        <p:nvSpPr>
          <p:cNvPr id="6" name="Content Placeholder 3"/>
          <p:cNvSpPr txBox="1">
            <a:spLocks/>
          </p:cNvSpPr>
          <p:nvPr/>
        </p:nvSpPr>
        <p:spPr>
          <a:xfrm>
            <a:off x="4860032" y="1709192"/>
            <a:ext cx="4038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endParaRPr lang="en-GB" dirty="0" smtClean="0"/>
          </a:p>
        </p:txBody>
      </p:sp>
      <p:pic>
        <p:nvPicPr>
          <p:cNvPr id="2050" name="Picture 2" descr="C:\Users\liz.hall\AppData\Local\Microsoft\Windows\Temporary Internet Files\Content.IE5\U5XK2G0F\tall_shor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1832" y="2326667"/>
            <a:ext cx="3175000" cy="322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034220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LO – Understanding more about fiction</a:t>
            </a:r>
            <a:endParaRPr lang="en-GB" dirty="0"/>
          </a:p>
        </p:txBody>
      </p:sp>
      <p:sp>
        <p:nvSpPr>
          <p:cNvPr id="3" name="Content Placeholder 2"/>
          <p:cNvSpPr>
            <a:spLocks noGrp="1"/>
          </p:cNvSpPr>
          <p:nvPr>
            <p:ph sz="half" idx="1"/>
          </p:nvPr>
        </p:nvSpPr>
        <p:spPr/>
        <p:txBody>
          <a:bodyPr>
            <a:normAutofit lnSpcReduction="10000"/>
          </a:bodyPr>
          <a:lstStyle/>
          <a:p>
            <a:pPr marL="0" indent="0">
              <a:buNone/>
            </a:pPr>
            <a:r>
              <a:rPr lang="en-GB" dirty="0" smtClean="0"/>
              <a:t>To achieve 100+ you need to find and explain how events are linked and contribute to the meaning of the whole text.</a:t>
            </a:r>
          </a:p>
          <a:p>
            <a:pPr marL="0" indent="0">
              <a:buNone/>
            </a:pPr>
            <a:endParaRPr lang="en-GB" dirty="0"/>
          </a:p>
          <a:p>
            <a:pPr marL="0" indent="0" algn="ctr">
              <a:buNone/>
            </a:pPr>
            <a:r>
              <a:rPr lang="en-GB" sz="4400" dirty="0" smtClean="0">
                <a:solidFill>
                  <a:srgbClr val="FF0000"/>
                </a:solidFill>
              </a:rPr>
              <a:t>Have a go 1 &amp; 2</a:t>
            </a:r>
          </a:p>
          <a:p>
            <a:pPr marL="0" indent="0">
              <a:buNone/>
            </a:pPr>
            <a:endParaRPr lang="en-GB" dirty="0"/>
          </a:p>
          <a:p>
            <a:pPr marL="0" indent="0" algn="r">
              <a:buNone/>
            </a:pPr>
            <a:r>
              <a:rPr lang="en-GB" dirty="0" smtClean="0"/>
              <a:t>PAGE 43</a:t>
            </a:r>
            <a:endParaRPr lang="en-GB" dirty="0"/>
          </a:p>
        </p:txBody>
      </p:sp>
      <p:pic>
        <p:nvPicPr>
          <p:cNvPr id="5" name="Picture 2" descr="C:\Users\liz.hall\AppData\Local\Microsoft\Windows\Temporary Internet Files\Content.IE5\ACDSNGRJ\skill-up_contentdetail2[1].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5476875" y="2920206"/>
            <a:ext cx="2381250" cy="188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39519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000" dirty="0" smtClean="0"/>
              <a:t>LO – Understanding more about fiction</a:t>
            </a:r>
            <a:endParaRPr lang="en-GB" sz="3000" dirty="0"/>
          </a:p>
        </p:txBody>
      </p:sp>
      <p:pic>
        <p:nvPicPr>
          <p:cNvPr id="5" name="Picture 2" descr="C:\Users\liz.hall\AppData\Local\Microsoft\Windows\Temporary Internet Files\Content.IE5\ACDSNGRJ\skill-up_contentdetail2[1].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7164288" y="108394"/>
            <a:ext cx="1661170" cy="1315646"/>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sz="half" idx="2"/>
          </p:nvPr>
        </p:nvSpPr>
        <p:spPr>
          <a:xfrm>
            <a:off x="323528" y="1556792"/>
            <a:ext cx="4038600" cy="4525963"/>
          </a:xfrm>
        </p:spPr>
        <p:txBody>
          <a:bodyPr>
            <a:normAutofit/>
          </a:bodyPr>
          <a:lstStyle/>
          <a:p>
            <a:pPr marL="0" indent="0">
              <a:buNone/>
            </a:pPr>
            <a:r>
              <a:rPr lang="en-GB" dirty="0" smtClean="0"/>
              <a:t>Question 1</a:t>
            </a:r>
          </a:p>
          <a:p>
            <a:pPr marL="0" indent="0">
              <a:buNone/>
            </a:pPr>
            <a:endParaRPr lang="en-GB" dirty="0" smtClean="0"/>
          </a:p>
          <a:p>
            <a:pPr marL="0" indent="0">
              <a:buNone/>
            </a:pPr>
            <a:r>
              <a:rPr lang="en-GB" dirty="0" smtClean="0"/>
              <a:t>He told himself they would be horrible.</a:t>
            </a:r>
          </a:p>
          <a:p>
            <a:pPr marL="0" indent="0">
              <a:buNone/>
            </a:pPr>
            <a:r>
              <a:rPr lang="en-GB" dirty="0" smtClean="0"/>
              <a:t>He convinced himself that he didn’t want them anyway.</a:t>
            </a:r>
          </a:p>
        </p:txBody>
      </p:sp>
      <p:sp>
        <p:nvSpPr>
          <p:cNvPr id="6" name="Content Placeholder 3"/>
          <p:cNvSpPr txBox="1">
            <a:spLocks/>
          </p:cNvSpPr>
          <p:nvPr/>
        </p:nvSpPr>
        <p:spPr>
          <a:xfrm>
            <a:off x="4860032" y="1556792"/>
            <a:ext cx="4038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en-GB" dirty="0" smtClean="0"/>
              <a:t>Question 2</a:t>
            </a:r>
          </a:p>
          <a:p>
            <a:pPr marL="0" indent="0">
              <a:buNone/>
            </a:pPr>
            <a:endParaRPr lang="en-GB" dirty="0"/>
          </a:p>
          <a:p>
            <a:pPr marL="0" indent="0">
              <a:buNone/>
            </a:pPr>
            <a:r>
              <a:rPr lang="en-GB" dirty="0" smtClean="0"/>
              <a:t>They helped each other with the subjects they were not good at.</a:t>
            </a:r>
          </a:p>
        </p:txBody>
      </p:sp>
    </p:spTree>
    <p:extLst>
      <p:ext uri="{BB962C8B-B14F-4D97-AF65-F5344CB8AC3E}">
        <p14:creationId xmlns:p14="http://schemas.microsoft.com/office/powerpoint/2010/main" val="37251471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sz="3000" dirty="0" smtClean="0"/>
              <a:t>LO – Using evidence from the text to support ideas.</a:t>
            </a:r>
            <a:endParaRPr lang="en-GB" sz="3000" dirty="0"/>
          </a:p>
        </p:txBody>
      </p:sp>
      <p:sp>
        <p:nvSpPr>
          <p:cNvPr id="7" name="Content Placeholder 6"/>
          <p:cNvSpPr>
            <a:spLocks noGrp="1"/>
          </p:cNvSpPr>
          <p:nvPr>
            <p:ph sz="half" idx="1"/>
          </p:nvPr>
        </p:nvSpPr>
        <p:spPr/>
        <p:txBody>
          <a:bodyPr>
            <a:normAutofit lnSpcReduction="10000"/>
          </a:bodyPr>
          <a:lstStyle/>
          <a:p>
            <a:pPr marL="0" indent="0">
              <a:buNone/>
            </a:pPr>
            <a:r>
              <a:rPr lang="en-GB" sz="3600" dirty="0" smtClean="0"/>
              <a:t>Sketch the garden.  Label the key features with QUOTATIONS.</a:t>
            </a:r>
          </a:p>
          <a:p>
            <a:pPr marL="0" indent="0">
              <a:buNone/>
            </a:pPr>
            <a:endParaRPr lang="en-GB" dirty="0" smtClean="0"/>
          </a:p>
          <a:p>
            <a:pPr marL="0" indent="0">
              <a:buNone/>
            </a:pPr>
            <a:r>
              <a:rPr lang="en-GB" dirty="0" smtClean="0">
                <a:solidFill>
                  <a:srgbClr val="FF0000"/>
                </a:solidFill>
              </a:rPr>
              <a:t>Challenge: Find and write down a quotation which hints about the well being a place of special interest.</a:t>
            </a:r>
          </a:p>
          <a:p>
            <a:pPr marL="0" indent="0">
              <a:buNone/>
            </a:pPr>
            <a:endParaRPr lang="en-GB" dirty="0"/>
          </a:p>
        </p:txBody>
      </p:sp>
      <p:pic>
        <p:nvPicPr>
          <p:cNvPr id="9"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076056" y="1484784"/>
            <a:ext cx="3479993" cy="4516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63207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 – Identifying key details</a:t>
            </a:r>
            <a:endParaRPr lang="en-GB" dirty="0"/>
          </a:p>
        </p:txBody>
      </p:sp>
      <p:sp>
        <p:nvSpPr>
          <p:cNvPr id="3" name="Content Placeholder 2"/>
          <p:cNvSpPr>
            <a:spLocks noGrp="1"/>
          </p:cNvSpPr>
          <p:nvPr>
            <p:ph sz="half" idx="1"/>
          </p:nvPr>
        </p:nvSpPr>
        <p:spPr/>
        <p:txBody>
          <a:bodyPr>
            <a:normAutofit fontScale="92500" lnSpcReduction="10000"/>
          </a:bodyPr>
          <a:lstStyle/>
          <a:p>
            <a:pPr marL="0" indent="0">
              <a:buNone/>
            </a:pPr>
            <a:r>
              <a:rPr lang="en-GB" dirty="0" smtClean="0"/>
              <a:t>To achieve 100 you need to identify the key details in a text.  Don’t forget that the first sentence in a paragraph is called a ‘topic sentence’.</a:t>
            </a:r>
          </a:p>
          <a:p>
            <a:pPr marL="0" indent="0">
              <a:buNone/>
            </a:pPr>
            <a:endParaRPr lang="en-GB" dirty="0"/>
          </a:p>
          <a:p>
            <a:pPr marL="0" indent="0" algn="ctr">
              <a:buNone/>
            </a:pPr>
            <a:r>
              <a:rPr lang="en-GB" sz="4400" dirty="0" smtClean="0">
                <a:solidFill>
                  <a:srgbClr val="FF0000"/>
                </a:solidFill>
              </a:rPr>
              <a:t>Have a go at exercises</a:t>
            </a:r>
            <a:r>
              <a:rPr lang="en-GB" sz="4400" dirty="0">
                <a:solidFill>
                  <a:srgbClr val="FF0000"/>
                </a:solidFill>
              </a:rPr>
              <a:t> </a:t>
            </a:r>
            <a:r>
              <a:rPr lang="en-GB" sz="4400" dirty="0" smtClean="0">
                <a:solidFill>
                  <a:srgbClr val="FF0000"/>
                </a:solidFill>
              </a:rPr>
              <a:t>3 and 4</a:t>
            </a:r>
          </a:p>
          <a:p>
            <a:pPr marL="0" indent="0">
              <a:buNone/>
            </a:pPr>
            <a:endParaRPr lang="en-GB" dirty="0"/>
          </a:p>
          <a:p>
            <a:pPr marL="0" indent="0" algn="r">
              <a:buNone/>
            </a:pPr>
            <a:r>
              <a:rPr lang="en-GB" dirty="0" smtClean="0"/>
              <a:t>PAGE 12-17</a:t>
            </a:r>
            <a:endParaRPr lang="en-GB" dirty="0"/>
          </a:p>
        </p:txBody>
      </p:sp>
      <p:pic>
        <p:nvPicPr>
          <p:cNvPr id="5" name="Picture 2" descr="C:\Users\liz.hall\AppData\Local\Microsoft\Windows\Temporary Internet Files\Content.IE5\ACDSNGRJ\skill-up_contentdetail2[1].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5476875" y="2920206"/>
            <a:ext cx="2381250" cy="188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96702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LO – to be able to use inference and deduction</a:t>
            </a:r>
            <a:endParaRPr lang="en-GB" sz="3200" dirty="0"/>
          </a:p>
        </p:txBody>
      </p:sp>
      <p:sp>
        <p:nvSpPr>
          <p:cNvPr id="3" name="Content Placeholder 2"/>
          <p:cNvSpPr>
            <a:spLocks noGrp="1"/>
          </p:cNvSpPr>
          <p:nvPr>
            <p:ph sz="half" idx="1"/>
          </p:nvPr>
        </p:nvSpPr>
        <p:spPr>
          <a:xfrm>
            <a:off x="457200" y="1600200"/>
            <a:ext cx="4038600" cy="4976012"/>
          </a:xfrm>
        </p:spPr>
        <p:txBody>
          <a:bodyPr>
            <a:normAutofit fontScale="85000" lnSpcReduction="20000"/>
          </a:bodyPr>
          <a:lstStyle/>
          <a:p>
            <a:pPr marL="0" indent="0">
              <a:buNone/>
            </a:pPr>
            <a:r>
              <a:rPr lang="en-GB" dirty="0" smtClean="0"/>
              <a:t>Let’s read chapter 2</a:t>
            </a:r>
          </a:p>
          <a:p>
            <a:pPr marL="0" indent="0">
              <a:buNone/>
            </a:pPr>
            <a:endParaRPr lang="en-GB" dirty="0"/>
          </a:p>
          <a:p>
            <a:pPr marL="0" indent="0">
              <a:buNone/>
            </a:pPr>
            <a:r>
              <a:rPr lang="en-GB" dirty="0" smtClean="0"/>
              <a:t>You </a:t>
            </a:r>
            <a:r>
              <a:rPr lang="en-GB" dirty="0"/>
              <a:t>are going to act like a detective looking for evidence when you read this chapter.</a:t>
            </a:r>
          </a:p>
          <a:p>
            <a:pPr marL="0" indent="0">
              <a:buNone/>
            </a:pPr>
            <a:endParaRPr lang="en-GB" dirty="0"/>
          </a:p>
          <a:p>
            <a:pPr marL="0" indent="0">
              <a:buNone/>
            </a:pPr>
            <a:r>
              <a:rPr lang="en-GB" dirty="0"/>
              <a:t>Write down as many hints that </a:t>
            </a:r>
            <a:r>
              <a:rPr lang="en-GB" dirty="0" err="1"/>
              <a:t>Coraline</a:t>
            </a:r>
            <a:r>
              <a:rPr lang="en-GB" dirty="0"/>
              <a:t> is in a dangerous world</a:t>
            </a:r>
            <a:r>
              <a:rPr lang="en-GB" dirty="0" smtClean="0"/>
              <a:t>. Don’t forget to use quotation marks.</a:t>
            </a:r>
            <a:endParaRPr lang="en-GB" dirty="0"/>
          </a:p>
          <a:p>
            <a:pPr marL="0" indent="0">
              <a:buNone/>
            </a:pPr>
            <a:endParaRPr lang="en-GB" dirty="0" smtClean="0"/>
          </a:p>
          <a:p>
            <a:pPr marL="0" indent="0">
              <a:buNone/>
            </a:pPr>
            <a:r>
              <a:rPr lang="en-GB" dirty="0" smtClean="0">
                <a:solidFill>
                  <a:srgbClr val="FF0000"/>
                </a:solidFill>
              </a:rPr>
              <a:t>Challenge – what does Miss </a:t>
            </a:r>
            <a:r>
              <a:rPr lang="en-GB" dirty="0" err="1" smtClean="0">
                <a:solidFill>
                  <a:srgbClr val="FF0000"/>
                </a:solidFill>
              </a:rPr>
              <a:t>Spinks</a:t>
            </a:r>
            <a:r>
              <a:rPr lang="en-GB" dirty="0" smtClean="0">
                <a:solidFill>
                  <a:srgbClr val="FF0000"/>
                </a:solidFill>
              </a:rPr>
              <a:t> give </a:t>
            </a:r>
            <a:r>
              <a:rPr lang="en-GB" dirty="0" err="1" smtClean="0">
                <a:solidFill>
                  <a:srgbClr val="FF0000"/>
                </a:solidFill>
              </a:rPr>
              <a:t>Coraline</a:t>
            </a:r>
            <a:r>
              <a:rPr lang="en-GB" dirty="0" smtClean="0">
                <a:solidFill>
                  <a:srgbClr val="FF0000"/>
                </a:solidFill>
              </a:rPr>
              <a:t> – what use do you think it has?</a:t>
            </a:r>
            <a:endParaRPr lang="en-GB" dirty="0">
              <a:solidFill>
                <a:srgbClr val="FF0000"/>
              </a:solidFill>
            </a:endParaRPr>
          </a:p>
        </p:txBody>
      </p:sp>
      <p:sp>
        <p:nvSpPr>
          <p:cNvPr id="4" name="Content Placeholder 3"/>
          <p:cNvSpPr>
            <a:spLocks noGrp="1"/>
          </p:cNvSpPr>
          <p:nvPr>
            <p:ph sz="half" idx="2"/>
          </p:nvPr>
        </p:nvSpPr>
        <p:spPr>
          <a:xfrm>
            <a:off x="4648200" y="1600200"/>
            <a:ext cx="4038600" cy="5141168"/>
          </a:xfrm>
        </p:spPr>
        <p:txBody>
          <a:bodyPr>
            <a:normAutofit fontScale="85000" lnSpcReduction="20000"/>
          </a:bodyPr>
          <a:lstStyle/>
          <a:p>
            <a:pPr marL="0" indent="0">
              <a:buNone/>
            </a:pPr>
            <a:r>
              <a:rPr lang="en-GB" dirty="0" smtClean="0"/>
              <a:t>Hints:</a:t>
            </a:r>
            <a:endParaRPr lang="en-GB" dirty="0"/>
          </a:p>
          <a:p>
            <a:pPr marL="514350" indent="-514350">
              <a:buFont typeface="+mj-lt"/>
              <a:buAutoNum type="arabicPeriod"/>
            </a:pPr>
            <a:r>
              <a:rPr lang="en-GB" dirty="0" smtClean="0"/>
              <a:t>The weather.</a:t>
            </a:r>
          </a:p>
          <a:p>
            <a:pPr marL="514350" indent="-514350">
              <a:buFont typeface="+mj-lt"/>
              <a:buAutoNum type="arabicPeriod"/>
            </a:pPr>
            <a:r>
              <a:rPr lang="en-GB" dirty="0" smtClean="0"/>
              <a:t>Her mother’s instruction.</a:t>
            </a:r>
          </a:p>
          <a:p>
            <a:pPr marL="514350" indent="-514350">
              <a:buFont typeface="+mj-lt"/>
              <a:buAutoNum type="arabicPeriod"/>
            </a:pPr>
            <a:r>
              <a:rPr lang="en-GB" dirty="0" smtClean="0"/>
              <a:t>The crazy old man’s message from the mice.</a:t>
            </a:r>
          </a:p>
          <a:p>
            <a:pPr marL="514350" indent="-514350">
              <a:buFont typeface="+mj-lt"/>
              <a:buAutoNum type="arabicPeriod"/>
            </a:pPr>
            <a:r>
              <a:rPr lang="en-GB" dirty="0" smtClean="0"/>
              <a:t>The tea leaves and Miss </a:t>
            </a:r>
            <a:r>
              <a:rPr lang="en-GB" dirty="0" err="1" smtClean="0"/>
              <a:t>Spink’s</a:t>
            </a:r>
            <a:r>
              <a:rPr lang="en-GB" dirty="0" smtClean="0"/>
              <a:t> warnings.</a:t>
            </a:r>
          </a:p>
          <a:p>
            <a:pPr marL="514350" indent="-514350">
              <a:buFont typeface="+mj-lt"/>
              <a:buAutoNum type="arabicPeriod"/>
            </a:pPr>
            <a:r>
              <a:rPr lang="en-GB" dirty="0" err="1" smtClean="0"/>
              <a:t>Coraline’s</a:t>
            </a:r>
            <a:r>
              <a:rPr lang="en-GB" dirty="0" smtClean="0"/>
              <a:t> thoughts about her ‘danger’.</a:t>
            </a:r>
            <a:endParaRPr lang="en-GB" dirty="0"/>
          </a:p>
        </p:txBody>
      </p:sp>
      <p:pic>
        <p:nvPicPr>
          <p:cNvPr id="1026" name="Picture 2" descr="C:\Users\liz.hall\AppData\Local\Microsoft\Windows\Temporary Internet Files\Content.IE5\JQCV7SG1\mystery[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5208113"/>
            <a:ext cx="2952328" cy="1368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43252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 – Explaining inferences in fiction</a:t>
            </a:r>
            <a:endParaRPr lang="en-GB" dirty="0"/>
          </a:p>
        </p:txBody>
      </p:sp>
      <p:sp>
        <p:nvSpPr>
          <p:cNvPr id="3" name="Content Placeholder 2"/>
          <p:cNvSpPr>
            <a:spLocks noGrp="1"/>
          </p:cNvSpPr>
          <p:nvPr>
            <p:ph sz="half" idx="1"/>
          </p:nvPr>
        </p:nvSpPr>
        <p:spPr/>
        <p:txBody>
          <a:bodyPr>
            <a:normAutofit fontScale="92500" lnSpcReduction="20000"/>
          </a:bodyPr>
          <a:lstStyle/>
          <a:p>
            <a:pPr marL="0" indent="0">
              <a:buNone/>
            </a:pPr>
            <a:r>
              <a:rPr lang="en-GB" dirty="0" smtClean="0"/>
              <a:t>To achieve 100+ you need to make inferences and deductions in fiction, drawing on evidence from the text and justifying your views.</a:t>
            </a:r>
          </a:p>
          <a:p>
            <a:pPr marL="0" indent="0">
              <a:buNone/>
            </a:pPr>
            <a:endParaRPr lang="en-GB" dirty="0"/>
          </a:p>
          <a:p>
            <a:pPr marL="0" indent="0" algn="ctr">
              <a:buNone/>
            </a:pPr>
            <a:r>
              <a:rPr lang="en-GB" sz="4400" dirty="0" smtClean="0">
                <a:solidFill>
                  <a:srgbClr val="FF0000"/>
                </a:solidFill>
              </a:rPr>
              <a:t>Have a go at tasks 1-2</a:t>
            </a:r>
          </a:p>
          <a:p>
            <a:pPr marL="0" indent="0">
              <a:buNone/>
            </a:pPr>
            <a:endParaRPr lang="en-GB" dirty="0"/>
          </a:p>
          <a:p>
            <a:pPr marL="0" indent="0" algn="r">
              <a:buNone/>
            </a:pPr>
            <a:r>
              <a:rPr lang="en-GB" dirty="0" smtClean="0"/>
              <a:t>PAGE 22-25</a:t>
            </a:r>
            <a:endParaRPr lang="en-GB" dirty="0"/>
          </a:p>
        </p:txBody>
      </p:sp>
      <p:pic>
        <p:nvPicPr>
          <p:cNvPr id="5" name="Picture 2" descr="C:\Users\liz.hall\AppData\Local\Microsoft\Windows\Temporary Internet Files\Content.IE5\ACDSNGRJ\skill-up_contentdetail2[1].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5476875" y="2920206"/>
            <a:ext cx="2381250" cy="188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0528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4648</TotalTime>
  <Words>3370</Words>
  <Application>Microsoft Office PowerPoint</Application>
  <PresentationFormat>On-screen Show (4:3)</PresentationFormat>
  <Paragraphs>447</Paragraphs>
  <Slides>56</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56</vt:i4>
      </vt:variant>
    </vt:vector>
  </HeadingPairs>
  <TitlesOfParts>
    <vt:vector size="60" baseType="lpstr">
      <vt:lpstr>Arial</vt:lpstr>
      <vt:lpstr>Arial Narrow</vt:lpstr>
      <vt:lpstr>Calibri</vt:lpstr>
      <vt:lpstr>Office Theme</vt:lpstr>
      <vt:lpstr>LO – predict what might happen in the story.</vt:lpstr>
      <vt:lpstr>Coraline by Neil Gaiman</vt:lpstr>
      <vt:lpstr>LO – Making developed predictions</vt:lpstr>
      <vt:lpstr>LO – To examine the use of superlatives to emphasise the description – pg 17</vt:lpstr>
      <vt:lpstr>LO – To examine the use of superlatives to emphasise the description</vt:lpstr>
      <vt:lpstr>LO – Using evidence from the text to support ideas.</vt:lpstr>
      <vt:lpstr>LO – Identifying key details</vt:lpstr>
      <vt:lpstr>LO – to be able to use inference and deduction</vt:lpstr>
      <vt:lpstr>LO – Explaining inferences in fiction</vt:lpstr>
      <vt:lpstr>LO – working out the meaning of words</vt:lpstr>
      <vt:lpstr>Tasseomancy</vt:lpstr>
      <vt:lpstr>LO – identifying details</vt:lpstr>
      <vt:lpstr>LO – identifying details</vt:lpstr>
      <vt:lpstr>LO – identifying details</vt:lpstr>
      <vt:lpstr>LO – making predictions</vt:lpstr>
      <vt:lpstr>LO – what can you see in this?</vt:lpstr>
      <vt:lpstr>LO – what can you see in this?</vt:lpstr>
      <vt:lpstr>LO – what can you see in this?</vt:lpstr>
      <vt:lpstr>LO – what can you see in this?</vt:lpstr>
      <vt:lpstr>LO – Using evidence from the text to support ideas.</vt:lpstr>
      <vt:lpstr>LO – Using evidence from the text to support ideas.</vt:lpstr>
      <vt:lpstr>LO – to make comparisons</vt:lpstr>
      <vt:lpstr>LO – to make comparisons</vt:lpstr>
      <vt:lpstr>LO – to make comparisons</vt:lpstr>
      <vt:lpstr>LO – Making comparisons</vt:lpstr>
      <vt:lpstr>LO – Inference and predictions</vt:lpstr>
      <vt:lpstr>LO – More predictions!</vt:lpstr>
      <vt:lpstr>LO – Exploring similes</vt:lpstr>
      <vt:lpstr>LO – Exploring similes: sentence starters</vt:lpstr>
      <vt:lpstr>LO – Exploring similes: answers</vt:lpstr>
      <vt:lpstr>LO – Discussing language choices in fiction</vt:lpstr>
      <vt:lpstr>LO – Discussing language choices in poetry</vt:lpstr>
      <vt:lpstr>LO – making comparisons from different points in a text</vt:lpstr>
      <vt:lpstr>LO – Making comparisons</vt:lpstr>
      <vt:lpstr>LO – Skills boost</vt:lpstr>
      <vt:lpstr>LO – Skills boost</vt:lpstr>
      <vt:lpstr>LO – Skills boost</vt:lpstr>
      <vt:lpstr>LO – Skills boost</vt:lpstr>
      <vt:lpstr>LO – Comprehension </vt:lpstr>
      <vt:lpstr>LO – Comprehension answers</vt:lpstr>
      <vt:lpstr>LO – to make comparisons across a text How has the theatre changed?</vt:lpstr>
      <vt:lpstr>LO – To summarise ideas from a text</vt:lpstr>
      <vt:lpstr>LO – To summarise ideas from a text</vt:lpstr>
      <vt:lpstr>LO – Summarising main ideas</vt:lpstr>
      <vt:lpstr>LO – Summarising main ideas</vt:lpstr>
      <vt:lpstr>LO – to identify problems presented in a narrative – retrieving information</vt:lpstr>
      <vt:lpstr>LO – to identify problems presented in a narrative – retrieving information</vt:lpstr>
      <vt:lpstr>LO – to identify problems presented in a narrative – retrieving information</vt:lpstr>
      <vt:lpstr>LO – precition</vt:lpstr>
      <vt:lpstr>LO – Explaining inferences in fiction</vt:lpstr>
      <vt:lpstr>LO – Explaining inference in non-fiction</vt:lpstr>
      <vt:lpstr>LO – Making comparisons</vt:lpstr>
      <vt:lpstr>LO – Making comparisons</vt:lpstr>
      <vt:lpstr>LO – Making comparisons</vt:lpstr>
      <vt:lpstr>LO – Understanding more about fiction</vt:lpstr>
      <vt:lpstr>LO – Understanding more about fiction</vt:lpstr>
    </vt:vector>
  </TitlesOfParts>
  <Company>Oakfield Middle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 – predict what might happen in the story.</dc:title>
  <dc:creator>Liz Hall</dc:creator>
  <cp:lastModifiedBy>Liz Hall</cp:lastModifiedBy>
  <cp:revision>119</cp:revision>
  <cp:lastPrinted>2019-10-22T06:39:25Z</cp:lastPrinted>
  <dcterms:created xsi:type="dcterms:W3CDTF">2016-09-07T09:10:31Z</dcterms:created>
  <dcterms:modified xsi:type="dcterms:W3CDTF">2019-11-07T14:46:18Z</dcterms:modified>
</cp:coreProperties>
</file>