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9" r:id="rId2"/>
    <p:sldId id="283" r:id="rId3"/>
    <p:sldId id="284" r:id="rId4"/>
    <p:sldId id="285" r:id="rId5"/>
    <p:sldId id="273" r:id="rId6"/>
    <p:sldId id="274" r:id="rId7"/>
    <p:sldId id="269" r:id="rId8"/>
    <p:sldId id="270" r:id="rId9"/>
    <p:sldId id="271" r:id="rId10"/>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62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FD6BAC4-B6B6-4469-BA01-983ADA8E2EA0}" type="datetimeFigureOut">
              <a:rPr lang="en-GB"/>
              <a:pPr>
                <a:defRPr/>
              </a:pPr>
              <a:t>04/06/2020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B1231EF-19A9-488E-910C-ABE351E1B7EC}" type="slidenum">
              <a:rPr lang="en-GB"/>
              <a:pPr>
                <a:defRPr/>
              </a:pPr>
              <a:t>‹#›</a:t>
            </a:fld>
            <a:endParaRPr lang="en-GB"/>
          </a:p>
        </p:txBody>
      </p:sp>
    </p:spTree>
    <p:extLst>
      <p:ext uri="{BB962C8B-B14F-4D97-AF65-F5344CB8AC3E}">
        <p14:creationId xmlns:p14="http://schemas.microsoft.com/office/powerpoint/2010/main" val="75255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107E52ED-C882-4AE6-BAC7-F6701DEEE0D5}" type="datetimeFigureOut">
              <a:rPr lang="en-GB"/>
              <a:pPr>
                <a:defRPr/>
              </a:pPr>
              <a:t>04/06/2020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0888E56-4EB7-4E71-A38D-EA91EE6924AF}"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6513C1B1-BEC5-499A-9AD3-872B5AE3A273}" type="datetimeFigureOut">
              <a:rPr lang="en-GB"/>
              <a:pPr>
                <a:defRPr/>
              </a:pPr>
              <a:t>04/06/2020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CDDEF41-474D-421B-B786-BC6B2E2A61A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07ABEEA2-D36E-4C62-922A-B90FBA1E9E9C}" type="datetimeFigureOut">
              <a:rPr lang="en-GB"/>
              <a:pPr>
                <a:defRPr/>
              </a:pPr>
              <a:t>04/06/2020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4DC882E-92BC-4DDE-9E94-2AA971E168E7}"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fld id="{57BBC467-D0AC-432E-A9AF-796E867AAE2D}" type="datetimeFigureOut">
              <a:rPr lang="en-GB"/>
              <a:pPr>
                <a:defRPr/>
              </a:pPr>
              <a:t>04/06/2020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FBD09BB-2747-4093-99EF-E021FC5B5B33}"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57318796-2E2D-40A4-BD4B-047E0E5B63B0}" type="datetimeFigureOut">
              <a:rPr lang="en-GB"/>
              <a:pPr>
                <a:defRPr/>
              </a:pPr>
              <a:t>04/06/2020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1BF7429-C75B-41E8-A272-DEBE32ABBA4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0A9E198-1DF0-445D-8562-695472FB7412}" type="datetimeFigureOut">
              <a:rPr lang="en-GB"/>
              <a:pPr>
                <a:defRPr/>
              </a:pPr>
              <a:t>04/06/2020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17F8C2D-005C-4429-979B-46396BB779D2}"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52BBF638-C3F5-4741-A69B-ECC6A1C1F448}" type="datetimeFigureOut">
              <a:rPr lang="en-GB"/>
              <a:pPr>
                <a:defRPr/>
              </a:pPr>
              <a:t>04/06/2020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A5D958F-594B-48E7-BADE-50BD9E69E2CA}"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EC461115-0B77-4682-A327-F7B2A87F14D9}" type="datetimeFigureOut">
              <a:rPr lang="en-GB"/>
              <a:pPr>
                <a:defRPr/>
              </a:pPr>
              <a:t>04/06/2020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0858E57A-8169-4D0A-9B62-EC9A14053DF2}"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542B2645-9872-4415-A402-7A74BCFE3FEB}" type="datetimeFigureOut">
              <a:rPr lang="en-GB"/>
              <a:pPr>
                <a:defRPr/>
              </a:pPr>
              <a:t>04/06/2020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751C2B3E-B1BB-4EA5-BF2F-9B36CB2D05E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C7146F4-FC07-41F5-8B76-20FD02D68577}" type="datetimeFigureOut">
              <a:rPr lang="en-GB"/>
              <a:pPr>
                <a:defRPr/>
              </a:pPr>
              <a:t>04/06/2020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83B08D39-8C7E-43A4-8995-64A30477607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8F7142F-8F18-4EFD-A797-25061F379682}" type="datetimeFigureOut">
              <a:rPr lang="en-GB"/>
              <a:pPr>
                <a:defRPr/>
              </a:pPr>
              <a:t>04/06/2020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48087F1-3343-49C2-BA37-28E365350F8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683BE67-CA64-447B-B32B-F33AED6E62B1}" type="datetimeFigureOut">
              <a:rPr lang="en-GB"/>
              <a:pPr>
                <a:defRPr/>
              </a:pPr>
              <a:t>04/06/2020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C3CA04C-1A8C-43DD-B03F-46A605A6AB97}"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C916D8C-E27C-4720-A9A1-8D630F247907}" type="datetimeFigureOut">
              <a:rPr lang="en-GB"/>
              <a:pPr>
                <a:defRPr/>
              </a:pPr>
              <a:t>04/06/2020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3994347-FFA8-4CC1-A29A-B6476B0C047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347733"/>
            <a:ext cx="7416824" cy="3262432"/>
          </a:xfrm>
          <a:prstGeom prst="rect">
            <a:avLst/>
          </a:prstGeom>
          <a:noFill/>
        </p:spPr>
        <p:txBody>
          <a:bodyPr wrap="square" lIns="91440" tIns="45720" rIns="91440" bIns="45720">
            <a:spAutoFit/>
          </a:bodyPr>
          <a:lstStyle/>
          <a:p>
            <a:pPr algn="ctr"/>
            <a:r>
              <a:rPr lang="en-US" sz="3600" b="1" cap="none" spc="0" dirty="0">
                <a:ln w="10541" cmpd="sng">
                  <a:solidFill>
                    <a:schemeClr val="accent1">
                      <a:shade val="88000"/>
                      <a:satMod val="110000"/>
                    </a:schemeClr>
                  </a:solidFill>
                  <a:prstDash val="solid"/>
                </a:ln>
                <a:solidFill>
                  <a:srgbClr val="FFFF00"/>
                </a:solidFill>
                <a:effectLst/>
                <a:latin typeface="Comic Sans MS" pitchFamily="66" charset="0"/>
              </a:rPr>
              <a:t>Mini Task:</a:t>
            </a:r>
          </a:p>
          <a:p>
            <a:pPr algn="ctr"/>
            <a:r>
              <a:rPr lang="en-US" sz="5400" b="1" cap="none" spc="0" dirty="0">
                <a:ln w="10541" cmpd="sng">
                  <a:solidFill>
                    <a:schemeClr val="accent1">
                      <a:shade val="88000"/>
                      <a:satMod val="110000"/>
                    </a:schemeClr>
                  </a:solidFill>
                  <a:prstDash val="solid"/>
                </a:ln>
                <a:effectLst/>
                <a:latin typeface="Comic Sans MS" pitchFamily="66" charset="0"/>
              </a:rPr>
              <a:t>How </a:t>
            </a:r>
            <a:r>
              <a:rPr lang="en-US" sz="5400" b="1" dirty="0">
                <a:ln w="10541" cmpd="sng">
                  <a:solidFill>
                    <a:schemeClr val="accent1">
                      <a:shade val="88000"/>
                      <a:satMod val="110000"/>
                    </a:schemeClr>
                  </a:solidFill>
                  <a:prstDash val="solid"/>
                </a:ln>
                <a:latin typeface="Comic Sans MS" pitchFamily="66" charset="0"/>
              </a:rPr>
              <a:t>m</a:t>
            </a:r>
            <a:r>
              <a:rPr lang="en-US" sz="5400" b="1" cap="none" spc="0" dirty="0">
                <a:ln w="10541" cmpd="sng">
                  <a:solidFill>
                    <a:schemeClr val="accent1">
                      <a:shade val="88000"/>
                      <a:satMod val="110000"/>
                    </a:schemeClr>
                  </a:solidFill>
                  <a:prstDash val="solid"/>
                </a:ln>
                <a:effectLst/>
                <a:latin typeface="Comic Sans MS" pitchFamily="66" charset="0"/>
              </a:rPr>
              <a:t>any different words can you make from…</a:t>
            </a:r>
          </a:p>
        </p:txBody>
      </p:sp>
      <p:sp>
        <p:nvSpPr>
          <p:cNvPr id="5" name="TextBox 4"/>
          <p:cNvSpPr txBox="1"/>
          <p:nvPr/>
        </p:nvSpPr>
        <p:spPr>
          <a:xfrm>
            <a:off x="611560" y="4869160"/>
            <a:ext cx="7848872" cy="1092607"/>
          </a:xfrm>
          <a:prstGeom prst="rect">
            <a:avLst/>
          </a:prstGeom>
          <a:noFill/>
        </p:spPr>
        <p:txBody>
          <a:bodyPr wrap="square" rtlCol="0">
            <a:spAutoFit/>
          </a:bodyPr>
          <a:lstStyle/>
          <a:p>
            <a:pPr algn="ctr"/>
            <a:r>
              <a:rPr lang="en-GB" sz="6500" dirty="0">
                <a:solidFill>
                  <a:srgbClr val="FFFF00"/>
                </a:solidFill>
                <a:latin typeface="Comic Sans MS" pitchFamily="66" charset="0"/>
              </a:rPr>
              <a:t>Chronological</a:t>
            </a:r>
          </a:p>
        </p:txBody>
      </p:sp>
    </p:spTree>
    <p:extLst>
      <p:ext uri="{BB962C8B-B14F-4D97-AF65-F5344CB8AC3E}">
        <p14:creationId xmlns:p14="http://schemas.microsoft.com/office/powerpoint/2010/main" val="2466647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idx="4294967295"/>
          </p:nvPr>
        </p:nvSpPr>
        <p:spPr>
          <a:solidFill>
            <a:schemeClr val="tx1"/>
          </a:solidFill>
        </p:spPr>
        <p:txBody>
          <a:bodyPr/>
          <a:lstStyle/>
          <a:p>
            <a:r>
              <a:rPr lang="en-GB" dirty="0">
                <a:solidFill>
                  <a:schemeClr val="bg1"/>
                </a:solidFill>
              </a:rPr>
              <a:t>What </a:t>
            </a:r>
            <a:r>
              <a:rPr lang="en-GB">
                <a:solidFill>
                  <a:schemeClr val="bg1"/>
                </a:solidFill>
              </a:rPr>
              <a:t>does BCE mean?</a:t>
            </a:r>
          </a:p>
        </p:txBody>
      </p:sp>
      <p:sp>
        <p:nvSpPr>
          <p:cNvPr id="48131" name="Rectangle 3"/>
          <p:cNvSpPr>
            <a:spLocks noGrp="1"/>
          </p:cNvSpPr>
          <p:nvPr>
            <p:ph type="body" idx="4294967295"/>
          </p:nvPr>
        </p:nvSpPr>
        <p:spPr>
          <a:xfrm>
            <a:off x="179512" y="1556792"/>
            <a:ext cx="8229600" cy="4525963"/>
          </a:xfrm>
        </p:spPr>
        <p:txBody>
          <a:bodyPr/>
          <a:lstStyle/>
          <a:p>
            <a:pPr marL="0" indent="0">
              <a:buNone/>
            </a:pPr>
            <a:r>
              <a:rPr lang="en-GB" dirty="0">
                <a:latin typeface="Blippo Light SF"/>
              </a:rPr>
              <a:t>Some events happened before the common empire and we call this B.C.E.(Before the common empire.). </a:t>
            </a:r>
          </a:p>
          <a:p>
            <a:pPr marL="0" indent="0">
              <a:buNone/>
            </a:pPr>
            <a:r>
              <a:rPr lang="en-GB" dirty="0">
                <a:latin typeface="Blippo Light SF"/>
              </a:rPr>
              <a:t>This means that they came before the Year 0 for example the Roman Period started in 753 B.C.E. -seven hundred and fifty three</a:t>
            </a:r>
          </a:p>
          <a:p>
            <a:pPr marL="0" indent="0">
              <a:buNone/>
            </a:pPr>
            <a:r>
              <a:rPr lang="en-GB" dirty="0">
                <a:latin typeface="Blippo Light SF"/>
              </a:rPr>
              <a:t> years before the start of the</a:t>
            </a:r>
          </a:p>
          <a:p>
            <a:pPr marL="0" indent="0">
              <a:buNone/>
            </a:pPr>
            <a:r>
              <a:rPr lang="en-GB" dirty="0">
                <a:latin typeface="Blippo Light SF"/>
              </a:rPr>
              <a:t>           common Empire.</a:t>
            </a:r>
          </a:p>
          <a:p>
            <a:pPr marL="0" indent="0">
              <a:buNone/>
            </a:pPr>
            <a:r>
              <a:rPr lang="en-GB" sz="2800" dirty="0">
                <a:solidFill>
                  <a:srgbClr val="FF0000"/>
                </a:solidFill>
                <a:latin typeface="Blippo Light SF"/>
              </a:rPr>
              <a:t>Challenge: Can you find </a:t>
            </a:r>
          </a:p>
          <a:p>
            <a:pPr marL="0" indent="0">
              <a:buNone/>
            </a:pPr>
            <a:r>
              <a:rPr lang="en-GB" sz="2800" dirty="0">
                <a:solidFill>
                  <a:srgbClr val="FF0000"/>
                </a:solidFill>
                <a:latin typeface="Blippo Light SF"/>
              </a:rPr>
              <a:t>the meaning of AD and BC.  </a:t>
            </a:r>
          </a:p>
          <a:p>
            <a:pPr marL="0" indent="0">
              <a:buNone/>
            </a:pPr>
            <a:r>
              <a:rPr lang="en-GB" dirty="0">
                <a:latin typeface="Blippo Light SF"/>
              </a:rPr>
              <a:t> </a:t>
            </a:r>
          </a:p>
        </p:txBody>
      </p:sp>
      <p:pic>
        <p:nvPicPr>
          <p:cNvPr id="48132" name="Picture 4" descr="nativity-set"/>
          <p:cNvPicPr>
            <a:picLocks noChangeAspect="1" noChangeArrowheads="1"/>
          </p:cNvPicPr>
          <p:nvPr/>
        </p:nvPicPr>
        <p:blipFill>
          <a:blip r:embed="rId2"/>
          <a:srcRect/>
          <a:stretch>
            <a:fillRect/>
          </a:stretch>
        </p:blipFill>
        <p:spPr bwMode="auto">
          <a:xfrm>
            <a:off x="5724525" y="4221163"/>
            <a:ext cx="3090863" cy="24257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idx="4294967295"/>
          </p:nvPr>
        </p:nvSpPr>
        <p:spPr>
          <a:solidFill>
            <a:schemeClr val="tx1"/>
          </a:solidFill>
        </p:spPr>
        <p:txBody>
          <a:bodyPr/>
          <a:lstStyle/>
          <a:p>
            <a:r>
              <a:rPr lang="en-GB" sz="4000">
                <a:solidFill>
                  <a:schemeClr val="bg1"/>
                </a:solidFill>
              </a:rPr>
              <a:t>Put the following events in chronological order:</a:t>
            </a:r>
          </a:p>
        </p:txBody>
      </p:sp>
      <p:sp>
        <p:nvSpPr>
          <p:cNvPr id="49155" name="Rectangle 3"/>
          <p:cNvSpPr>
            <a:spLocks noGrp="1"/>
          </p:cNvSpPr>
          <p:nvPr>
            <p:ph type="body" idx="4294967295"/>
          </p:nvPr>
        </p:nvSpPr>
        <p:spPr/>
        <p:txBody>
          <a:bodyPr/>
          <a:lstStyle/>
          <a:p>
            <a:pPr algn="ctr"/>
            <a:r>
              <a:rPr lang="en-GB" sz="4000" dirty="0"/>
              <a:t>1552</a:t>
            </a:r>
          </a:p>
          <a:p>
            <a:pPr algn="ctr"/>
            <a:r>
              <a:rPr lang="en-GB" sz="4000" dirty="0"/>
              <a:t>567</a:t>
            </a:r>
          </a:p>
          <a:p>
            <a:pPr algn="ctr"/>
            <a:r>
              <a:rPr lang="en-GB" sz="4000" dirty="0"/>
              <a:t>250BCE</a:t>
            </a:r>
          </a:p>
          <a:p>
            <a:pPr algn="ctr"/>
            <a:r>
              <a:rPr lang="en-GB" sz="4000" dirty="0"/>
              <a:t>500BCE</a:t>
            </a:r>
          </a:p>
          <a:p>
            <a:pPr algn="ctr"/>
            <a:r>
              <a:rPr lang="en-GB" sz="4000" dirty="0"/>
              <a:t>2012</a:t>
            </a:r>
          </a:p>
          <a:p>
            <a:pPr algn="ctr"/>
            <a:r>
              <a:rPr lang="en-GB" sz="4000" dirty="0"/>
              <a:t>1215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idx="4294967295"/>
          </p:nvPr>
        </p:nvSpPr>
        <p:spPr>
          <a:solidFill>
            <a:schemeClr val="tx1"/>
          </a:solidFill>
        </p:spPr>
        <p:txBody>
          <a:bodyPr/>
          <a:lstStyle/>
          <a:p>
            <a:r>
              <a:rPr lang="en-GB" sz="5000">
                <a:solidFill>
                  <a:schemeClr val="bg1"/>
                </a:solidFill>
                <a:latin typeface="Blippo Light SF"/>
              </a:rPr>
              <a:t>Answers</a:t>
            </a:r>
            <a:r>
              <a:rPr lang="en-GB">
                <a:solidFill>
                  <a:schemeClr val="bg1"/>
                </a:solidFill>
              </a:rPr>
              <a:t>:</a:t>
            </a:r>
          </a:p>
        </p:txBody>
      </p:sp>
      <p:sp>
        <p:nvSpPr>
          <p:cNvPr id="50179" name="Rectangle 3"/>
          <p:cNvSpPr>
            <a:spLocks noGrp="1"/>
          </p:cNvSpPr>
          <p:nvPr>
            <p:ph type="body" idx="4294967295"/>
          </p:nvPr>
        </p:nvSpPr>
        <p:spPr/>
        <p:txBody>
          <a:bodyPr/>
          <a:lstStyle/>
          <a:p>
            <a:pPr algn="ctr"/>
            <a:r>
              <a:rPr lang="en-GB" sz="4000" dirty="0"/>
              <a:t>500BCE </a:t>
            </a:r>
          </a:p>
          <a:p>
            <a:pPr algn="ctr"/>
            <a:r>
              <a:rPr lang="en-GB" sz="4000" dirty="0"/>
              <a:t>250BCE </a:t>
            </a:r>
          </a:p>
          <a:p>
            <a:pPr algn="ctr"/>
            <a:r>
              <a:rPr lang="en-GB" sz="4000" dirty="0"/>
              <a:t>567</a:t>
            </a:r>
          </a:p>
          <a:p>
            <a:pPr algn="ctr"/>
            <a:r>
              <a:rPr lang="en-GB" sz="4000" dirty="0"/>
              <a:t>1215 </a:t>
            </a:r>
          </a:p>
          <a:p>
            <a:pPr algn="ctr"/>
            <a:r>
              <a:rPr lang="en-GB" sz="4000" dirty="0"/>
              <a:t>1552</a:t>
            </a:r>
          </a:p>
          <a:p>
            <a:pPr algn="ctr"/>
            <a:r>
              <a:rPr lang="en-GB" sz="4000" dirty="0"/>
              <a:t>2012</a:t>
            </a:r>
          </a:p>
          <a:p>
            <a:pPr algn="ctr"/>
            <a:endParaRPr lang="en-GB"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p:nvPr>
        </p:nvSpPr>
        <p:spPr>
          <a:solidFill>
            <a:schemeClr val="tx1"/>
          </a:solidFill>
        </p:spPr>
        <p:txBody>
          <a:bodyPr/>
          <a:lstStyle/>
          <a:p>
            <a:r>
              <a:rPr lang="en-GB" sz="2000">
                <a:solidFill>
                  <a:schemeClr val="bg1"/>
                </a:solidFill>
              </a:rPr>
              <a:t>There are many different words that we use to describe the past.</a:t>
            </a:r>
            <a:br>
              <a:rPr lang="en-GB" sz="2000">
                <a:solidFill>
                  <a:schemeClr val="bg1"/>
                </a:solidFill>
              </a:rPr>
            </a:br>
            <a:r>
              <a:rPr lang="en-GB" sz="2000">
                <a:solidFill>
                  <a:schemeClr val="bg1"/>
                </a:solidFill>
              </a:rPr>
              <a:t>It is important that we understand these words if we are to</a:t>
            </a:r>
            <a:br>
              <a:rPr lang="en-GB" sz="2000">
                <a:solidFill>
                  <a:schemeClr val="bg1"/>
                </a:solidFill>
              </a:rPr>
            </a:br>
            <a:r>
              <a:rPr lang="en-GB" sz="2000">
                <a:solidFill>
                  <a:schemeClr val="bg1"/>
                </a:solidFill>
              </a:rPr>
              <a:t>become good historians. Sort out the correct heads and tails. </a:t>
            </a:r>
          </a:p>
        </p:txBody>
      </p:sp>
      <p:graphicFrame>
        <p:nvGraphicFramePr>
          <p:cNvPr id="45059" name="Group 3"/>
          <p:cNvGraphicFramePr>
            <a:graphicFrameLocks noGrp="1"/>
          </p:cNvGraphicFramePr>
          <p:nvPr>
            <p:extLst>
              <p:ext uri="{D42A27DB-BD31-4B8C-83A1-F6EECF244321}">
                <p14:modId xmlns:p14="http://schemas.microsoft.com/office/powerpoint/2010/main" val="1566179188"/>
              </p:ext>
            </p:extLst>
          </p:nvPr>
        </p:nvGraphicFramePr>
        <p:xfrm>
          <a:off x="457200" y="1600200"/>
          <a:ext cx="8229600" cy="4908489"/>
        </p:xfrm>
        <a:graphic>
          <a:graphicData uri="http://schemas.openxmlformats.org/drawingml/2006/table">
            <a:tbl>
              <a:tblPr/>
              <a:tblGrid>
                <a:gridCol w="1954213">
                  <a:extLst>
                    <a:ext uri="{9D8B030D-6E8A-4147-A177-3AD203B41FA5}">
                      <a16:colId xmlns:a16="http://schemas.microsoft.com/office/drawing/2014/main" val="20000"/>
                    </a:ext>
                  </a:extLst>
                </a:gridCol>
                <a:gridCol w="6275387">
                  <a:extLst>
                    <a:ext uri="{9D8B030D-6E8A-4147-A177-3AD203B41FA5}">
                      <a16:colId xmlns:a16="http://schemas.microsoft.com/office/drawing/2014/main" val="20001"/>
                    </a:ext>
                  </a:extLst>
                </a:gridCol>
              </a:tblGrid>
              <a:tr h="646113">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Blippo Light SF" pitchFamily="2" charset="0"/>
                        </a:rPr>
                        <a:t>HEADS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a:ln>
                            <a:noFill/>
                          </a:ln>
                          <a:solidFill>
                            <a:schemeClr val="tx1"/>
                          </a:solidFill>
                          <a:effectLst/>
                          <a:latin typeface="Blippo Light SF" pitchFamily="2" charset="0"/>
                        </a:rPr>
                        <a:t>TAILS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77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a:ln>
                            <a:noFill/>
                          </a:ln>
                          <a:solidFill>
                            <a:schemeClr val="tx1"/>
                          </a:solidFill>
                          <a:effectLst/>
                          <a:latin typeface="Blippo Light SF" pitchFamily="2" charset="0"/>
                        </a:rPr>
                        <a:t>Century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Blippo Light SF" pitchFamily="2" charset="0"/>
                        </a:rPr>
                        <a:t>Anno Domini, these Latin words mean</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Blippo Light SF" pitchFamily="2" charset="0"/>
                        </a:rPr>
                        <a:t>in the year of the lord.(Now 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61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a:ln>
                            <a:noFill/>
                          </a:ln>
                          <a:solidFill>
                            <a:schemeClr val="tx1"/>
                          </a:solidFill>
                          <a:effectLst/>
                          <a:latin typeface="Blippo Light SF" pitchFamily="2" charset="0"/>
                        </a:rPr>
                        <a:t>A.D.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a:ln>
                            <a:noFill/>
                          </a:ln>
                          <a:solidFill>
                            <a:schemeClr val="tx1"/>
                          </a:solidFill>
                          <a:effectLst/>
                          <a:latin typeface="Blippo Light SF" pitchFamily="2" charset="0"/>
                        </a:rPr>
                        <a:t>One thousand years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61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a:ln>
                            <a:noFill/>
                          </a:ln>
                          <a:solidFill>
                            <a:schemeClr val="tx1"/>
                          </a:solidFill>
                          <a:effectLst/>
                          <a:latin typeface="Blippo Light SF" pitchFamily="2" charset="0"/>
                        </a:rPr>
                        <a:t>Decade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a:ln>
                            <a:noFill/>
                          </a:ln>
                          <a:solidFill>
                            <a:schemeClr val="tx1"/>
                          </a:solidFill>
                          <a:effectLst/>
                          <a:latin typeface="Blippo Light SF" pitchFamily="2" charset="0"/>
                        </a:rPr>
                        <a:t>Separate division of time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61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a:ln>
                            <a:noFill/>
                          </a:ln>
                          <a:solidFill>
                            <a:schemeClr val="tx1"/>
                          </a:solidFill>
                          <a:effectLst/>
                          <a:latin typeface="Blippo Light SF" pitchFamily="2" charset="0"/>
                        </a:rPr>
                        <a:t>Periods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Blippo Light SF" pitchFamily="2" charset="0"/>
                        </a:rPr>
                        <a:t>Before the Common Empire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477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Blippo Light SF" pitchFamily="2" charset="0"/>
                        </a:rPr>
                        <a:t>B.C.E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a:ln>
                            <a:noFill/>
                          </a:ln>
                          <a:solidFill>
                            <a:schemeClr val="tx1"/>
                          </a:solidFill>
                          <a:effectLst/>
                          <a:latin typeface="Blippo Light SF" pitchFamily="2" charset="0"/>
                        </a:rPr>
                        <a:t>One hundred years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461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a:ln>
                            <a:noFill/>
                          </a:ln>
                          <a:solidFill>
                            <a:schemeClr val="tx1"/>
                          </a:solidFill>
                          <a:effectLst/>
                          <a:latin typeface="Blippo Light SF" pitchFamily="2" charset="0"/>
                        </a:rPr>
                        <a:t>Millennium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a:ln>
                            <a:noFill/>
                          </a:ln>
                          <a:solidFill>
                            <a:schemeClr val="tx1"/>
                          </a:solidFill>
                          <a:effectLst/>
                          <a:latin typeface="Blippo Light SF" pitchFamily="2" charset="0"/>
                        </a:rPr>
                        <a:t>Every ten years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a:solidFill>
            <a:schemeClr val="tx1"/>
          </a:solidFill>
        </p:spPr>
        <p:txBody>
          <a:bodyPr/>
          <a:lstStyle/>
          <a:p>
            <a:r>
              <a:rPr lang="en-GB" sz="5000">
                <a:solidFill>
                  <a:schemeClr val="bg1"/>
                </a:solidFill>
                <a:latin typeface="Blippo Light SF"/>
              </a:rPr>
              <a:t>Feedback</a:t>
            </a:r>
            <a:r>
              <a:rPr lang="en-GB" sz="2000">
                <a:solidFill>
                  <a:schemeClr val="bg1"/>
                </a:solidFill>
              </a:rPr>
              <a:t>  </a:t>
            </a:r>
          </a:p>
        </p:txBody>
      </p:sp>
      <p:graphicFrame>
        <p:nvGraphicFramePr>
          <p:cNvPr id="46083" name="Group 3"/>
          <p:cNvGraphicFramePr>
            <a:graphicFrameLocks noGrp="1"/>
          </p:cNvGraphicFramePr>
          <p:nvPr>
            <p:extLst>
              <p:ext uri="{D42A27DB-BD31-4B8C-83A1-F6EECF244321}">
                <p14:modId xmlns:p14="http://schemas.microsoft.com/office/powerpoint/2010/main" val="318092176"/>
              </p:ext>
            </p:extLst>
          </p:nvPr>
        </p:nvGraphicFramePr>
        <p:xfrm>
          <a:off x="457200" y="1600200"/>
          <a:ext cx="8229600" cy="4824732"/>
        </p:xfrm>
        <a:graphic>
          <a:graphicData uri="http://schemas.openxmlformats.org/drawingml/2006/table">
            <a:tbl>
              <a:tblPr/>
              <a:tblGrid>
                <a:gridCol w="1954213">
                  <a:extLst>
                    <a:ext uri="{9D8B030D-6E8A-4147-A177-3AD203B41FA5}">
                      <a16:colId xmlns:a16="http://schemas.microsoft.com/office/drawing/2014/main" val="20000"/>
                    </a:ext>
                  </a:extLst>
                </a:gridCol>
                <a:gridCol w="6275387">
                  <a:extLst>
                    <a:ext uri="{9D8B030D-6E8A-4147-A177-3AD203B41FA5}">
                      <a16:colId xmlns:a16="http://schemas.microsoft.com/office/drawing/2014/main" val="20001"/>
                    </a:ext>
                  </a:extLst>
                </a:gridCol>
              </a:tblGrid>
              <a:tr h="646113">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Blippo Light SF" pitchFamily="2" charset="0"/>
                        </a:rPr>
                        <a:t>HEADS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a:ln>
                            <a:noFill/>
                          </a:ln>
                          <a:solidFill>
                            <a:schemeClr val="tx1"/>
                          </a:solidFill>
                          <a:effectLst/>
                          <a:latin typeface="Blippo Light SF" pitchFamily="2" charset="0"/>
                        </a:rPr>
                        <a:t>TAILS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77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a:ln>
                            <a:noFill/>
                          </a:ln>
                          <a:solidFill>
                            <a:schemeClr val="tx1"/>
                          </a:solidFill>
                          <a:effectLst/>
                          <a:latin typeface="Blippo Light SF" pitchFamily="2" charset="0"/>
                        </a:rPr>
                        <a:t>Century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a:ln>
                            <a:noFill/>
                          </a:ln>
                          <a:solidFill>
                            <a:schemeClr val="tx1"/>
                          </a:solidFill>
                          <a:effectLst/>
                          <a:latin typeface="Blippo Light SF" pitchFamily="2" charset="0"/>
                        </a:rPr>
                        <a:t>One hundred years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61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a:ln>
                            <a:noFill/>
                          </a:ln>
                          <a:solidFill>
                            <a:schemeClr val="tx1"/>
                          </a:solidFill>
                          <a:effectLst/>
                          <a:latin typeface="Blippo Light SF" pitchFamily="2" charset="0"/>
                        </a:rPr>
                        <a:t>A.D.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Blippo Light SF" pitchFamily="2" charset="0"/>
                        </a:rPr>
                        <a:t>Anno Domini, these Latin words mean in the year of the Lord. (Now 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61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a:ln>
                            <a:noFill/>
                          </a:ln>
                          <a:solidFill>
                            <a:schemeClr val="tx1"/>
                          </a:solidFill>
                          <a:effectLst/>
                          <a:latin typeface="Blippo Light SF" pitchFamily="2" charset="0"/>
                        </a:rPr>
                        <a:t>Periods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Blippo Light SF" pitchFamily="2" charset="0"/>
                        </a:rPr>
                        <a:t>Separate division of time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61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a:ln>
                            <a:noFill/>
                          </a:ln>
                          <a:solidFill>
                            <a:schemeClr val="tx1"/>
                          </a:solidFill>
                          <a:effectLst/>
                          <a:latin typeface="Blippo Light SF" pitchFamily="2" charset="0"/>
                        </a:rPr>
                        <a:t>Decade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a:ln>
                            <a:noFill/>
                          </a:ln>
                          <a:solidFill>
                            <a:schemeClr val="tx1"/>
                          </a:solidFill>
                          <a:effectLst/>
                          <a:latin typeface="Blippo Light SF" pitchFamily="2" charset="0"/>
                        </a:rPr>
                        <a:t>Every ten years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477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Blippo Light SF" pitchFamily="2" charset="0"/>
                        </a:rPr>
                        <a:t>B.C.E.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Blippo Light SF" pitchFamily="2" charset="0"/>
                        </a:rPr>
                        <a:t>Before the Common Empire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461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a:ln>
                            <a:noFill/>
                          </a:ln>
                          <a:solidFill>
                            <a:schemeClr val="tx1"/>
                          </a:solidFill>
                          <a:effectLst/>
                          <a:latin typeface="Blippo Light SF" pitchFamily="2" charset="0"/>
                        </a:rPr>
                        <a:t>Millennium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sz="2800" b="0" i="0" u="none" strike="noStrike" cap="none" normalizeH="0" baseline="0" dirty="0">
                          <a:ln>
                            <a:noFill/>
                          </a:ln>
                          <a:solidFill>
                            <a:schemeClr val="tx1"/>
                          </a:solidFill>
                          <a:effectLst/>
                          <a:latin typeface="Blippo Light SF" pitchFamily="2" charset="0"/>
                        </a:rPr>
                        <a:t>One thousand years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46083"/>
                                        </p:tgtEl>
                                        <p:attrNameLst>
                                          <p:attrName>style.visibility</p:attrName>
                                        </p:attrNameLst>
                                      </p:cBhvr>
                                      <p:to>
                                        <p:strVal val="visible"/>
                                      </p:to>
                                    </p:set>
                                    <p:animEffect transition="in" filter="diamond(out)">
                                      <p:cBhvr>
                                        <p:cTn id="7" dur="2000"/>
                                        <p:tgtEl>
                                          <p:spTgt spid="46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p:nvPr>
        </p:nvSpPr>
        <p:spPr>
          <a:solidFill>
            <a:schemeClr val="tx1"/>
          </a:solidFill>
        </p:spPr>
        <p:txBody>
          <a:bodyPr/>
          <a:lstStyle/>
          <a:p>
            <a:r>
              <a:rPr lang="en-GB">
                <a:solidFill>
                  <a:schemeClr val="bg1"/>
                </a:solidFill>
              </a:rPr>
              <a:t>How do I work out the century?</a:t>
            </a:r>
          </a:p>
        </p:txBody>
      </p:sp>
      <p:sp>
        <p:nvSpPr>
          <p:cNvPr id="36866" name="Rectangle 3"/>
          <p:cNvSpPr>
            <a:spLocks noGrp="1"/>
          </p:cNvSpPr>
          <p:nvPr>
            <p:ph type="body" idx="1"/>
          </p:nvPr>
        </p:nvSpPr>
        <p:spPr/>
        <p:txBody>
          <a:bodyPr/>
          <a:lstStyle/>
          <a:p>
            <a:pPr marL="0" indent="0" algn="just">
              <a:lnSpc>
                <a:spcPct val="90000"/>
              </a:lnSpc>
              <a:buNone/>
            </a:pPr>
            <a:r>
              <a:rPr lang="en-GB" dirty="0">
                <a:latin typeface="Blippo Light SF"/>
              </a:rPr>
              <a:t>Finding out which year is in which century can be tricky business. The easiest was to decide is to cover the last two numbers up and add one. For example; 1459 is in the Fifteenth Century</a:t>
            </a:r>
          </a:p>
          <a:p>
            <a:pPr marL="0" indent="0" algn="just">
              <a:lnSpc>
                <a:spcPct val="90000"/>
              </a:lnSpc>
              <a:buNone/>
            </a:pPr>
            <a:r>
              <a:rPr lang="en-GB" dirty="0">
                <a:latin typeface="Blippo Light SF"/>
              </a:rPr>
              <a:t>Answer the following</a:t>
            </a:r>
          </a:p>
          <a:p>
            <a:pPr marL="0" indent="0" algn="just">
              <a:lnSpc>
                <a:spcPct val="90000"/>
              </a:lnSpc>
              <a:buNone/>
            </a:pPr>
            <a:r>
              <a:rPr lang="en-GB" dirty="0">
                <a:latin typeface="Blippo Light SF"/>
              </a:rPr>
              <a:t>The year 1584 is in the ______________ Century.</a:t>
            </a:r>
          </a:p>
          <a:p>
            <a:pPr marL="0" indent="0" algn="just">
              <a:lnSpc>
                <a:spcPct val="90000"/>
              </a:lnSpc>
              <a:buNone/>
            </a:pPr>
            <a:r>
              <a:rPr lang="en-GB" dirty="0">
                <a:latin typeface="Blippo Light SF"/>
              </a:rPr>
              <a:t>Do the same for the years 1275, 2010, 1899 and 654.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a:solidFill>
            <a:schemeClr val="tx1"/>
          </a:solidFill>
        </p:spPr>
        <p:txBody>
          <a:bodyPr/>
          <a:lstStyle/>
          <a:p>
            <a:r>
              <a:rPr lang="en-GB">
                <a:solidFill>
                  <a:schemeClr val="bg1"/>
                </a:solidFill>
                <a:latin typeface="Blippo Light SF"/>
              </a:rPr>
              <a:t>Feedback</a:t>
            </a:r>
            <a:r>
              <a:rPr lang="en-GB"/>
              <a:t> </a:t>
            </a:r>
          </a:p>
        </p:txBody>
      </p:sp>
      <p:sp>
        <p:nvSpPr>
          <p:cNvPr id="40963" name="Rectangle 3"/>
          <p:cNvSpPr>
            <a:spLocks noGrp="1"/>
          </p:cNvSpPr>
          <p:nvPr>
            <p:ph type="body" idx="1"/>
          </p:nvPr>
        </p:nvSpPr>
        <p:spPr/>
        <p:txBody>
          <a:bodyPr/>
          <a:lstStyle/>
          <a:p>
            <a:pPr algn="just"/>
            <a:r>
              <a:rPr lang="en-GB" sz="3400">
                <a:latin typeface="Blippo Light SF"/>
              </a:rPr>
              <a:t>The year 1584 is in the Sixteenth Century.</a:t>
            </a:r>
          </a:p>
          <a:p>
            <a:pPr algn="just"/>
            <a:r>
              <a:rPr lang="en-GB" sz="3400">
                <a:latin typeface="Blippo Light SF"/>
              </a:rPr>
              <a:t>The year 1275 is in the Thirteenth Century. </a:t>
            </a:r>
          </a:p>
          <a:p>
            <a:pPr algn="just"/>
            <a:r>
              <a:rPr lang="en-GB" sz="3400">
                <a:latin typeface="Blippo Light SF"/>
              </a:rPr>
              <a:t>The year 2010 is in the Twenty-first Century. </a:t>
            </a:r>
          </a:p>
          <a:p>
            <a:pPr algn="just"/>
            <a:r>
              <a:rPr lang="en-GB" sz="3400">
                <a:latin typeface="Blippo Light SF"/>
              </a:rPr>
              <a:t>The year 1899 is in the Nineteenth Century. </a:t>
            </a:r>
          </a:p>
          <a:p>
            <a:pPr algn="just"/>
            <a:r>
              <a:rPr lang="en-GB" sz="3400">
                <a:latin typeface="Blippo Light SF"/>
              </a:rPr>
              <a:t>The year 654 is in the Seventh Century.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fade">
                                      <p:cBhvr>
                                        <p:cTn id="7" dur="2000"/>
                                        <p:tgtEl>
                                          <p:spTgt spid="40963">
                                            <p:txEl>
                                              <p:pRg st="0" end="0"/>
                                            </p:txEl>
                                          </p:spTgt>
                                        </p:tgtEl>
                                      </p:cBhvr>
                                    </p:animEffect>
                                    <p:anim calcmode="lin" valueType="num">
                                      <p:cBhvr>
                                        <p:cTn id="8" dur="2000" fill="hold"/>
                                        <p:tgtEl>
                                          <p:spTgt spid="4096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4096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4096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40963">
                                            <p:txEl>
                                              <p:pRg st="1" end="1"/>
                                            </p:txEl>
                                          </p:spTgt>
                                        </p:tgtEl>
                                        <p:attrNameLst>
                                          <p:attrName>style.visibility</p:attrName>
                                        </p:attrNameLst>
                                      </p:cBhvr>
                                      <p:to>
                                        <p:strVal val="visible"/>
                                      </p:to>
                                    </p:set>
                                    <p:animEffect transition="in" filter="fade">
                                      <p:cBhvr>
                                        <p:cTn id="15" dur="2000"/>
                                        <p:tgtEl>
                                          <p:spTgt spid="40963">
                                            <p:txEl>
                                              <p:pRg st="1" end="1"/>
                                            </p:txEl>
                                          </p:spTgt>
                                        </p:tgtEl>
                                      </p:cBhvr>
                                    </p:animEffect>
                                    <p:anim calcmode="lin" valueType="num">
                                      <p:cBhvr>
                                        <p:cTn id="16" dur="2000" fill="hold"/>
                                        <p:tgtEl>
                                          <p:spTgt spid="40963">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40963">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4096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40963">
                                            <p:txEl>
                                              <p:pRg st="2" end="2"/>
                                            </p:txEl>
                                          </p:spTgt>
                                        </p:tgtEl>
                                        <p:attrNameLst>
                                          <p:attrName>style.visibility</p:attrName>
                                        </p:attrNameLst>
                                      </p:cBhvr>
                                      <p:to>
                                        <p:strVal val="visible"/>
                                      </p:to>
                                    </p:set>
                                    <p:animEffect transition="in" filter="fade">
                                      <p:cBhvr>
                                        <p:cTn id="23" dur="2000"/>
                                        <p:tgtEl>
                                          <p:spTgt spid="40963">
                                            <p:txEl>
                                              <p:pRg st="2" end="2"/>
                                            </p:txEl>
                                          </p:spTgt>
                                        </p:tgtEl>
                                      </p:cBhvr>
                                    </p:animEffect>
                                    <p:anim calcmode="lin" valueType="num">
                                      <p:cBhvr>
                                        <p:cTn id="24" dur="2000" fill="hold"/>
                                        <p:tgtEl>
                                          <p:spTgt spid="40963">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40963">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4096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40963">
                                            <p:txEl>
                                              <p:pRg st="3" end="3"/>
                                            </p:txEl>
                                          </p:spTgt>
                                        </p:tgtEl>
                                        <p:attrNameLst>
                                          <p:attrName>style.visibility</p:attrName>
                                        </p:attrNameLst>
                                      </p:cBhvr>
                                      <p:to>
                                        <p:strVal val="visible"/>
                                      </p:to>
                                    </p:set>
                                    <p:animEffect transition="in" filter="fade">
                                      <p:cBhvr>
                                        <p:cTn id="31" dur="2000"/>
                                        <p:tgtEl>
                                          <p:spTgt spid="40963">
                                            <p:txEl>
                                              <p:pRg st="3" end="3"/>
                                            </p:txEl>
                                          </p:spTgt>
                                        </p:tgtEl>
                                      </p:cBhvr>
                                    </p:animEffect>
                                    <p:anim calcmode="lin" valueType="num">
                                      <p:cBhvr>
                                        <p:cTn id="32" dur="2000" fill="hold"/>
                                        <p:tgtEl>
                                          <p:spTgt spid="40963">
                                            <p:txEl>
                                              <p:pRg st="3" end="3"/>
                                            </p:txEl>
                                          </p:spTgt>
                                        </p:tgtEl>
                                        <p:attrNameLst>
                                          <p:attrName>style.rotation</p:attrName>
                                        </p:attrNameLst>
                                      </p:cBhvr>
                                      <p:tavLst>
                                        <p:tav tm="0">
                                          <p:val>
                                            <p:fltVal val="720"/>
                                          </p:val>
                                        </p:tav>
                                        <p:tav tm="100000">
                                          <p:val>
                                            <p:fltVal val="0"/>
                                          </p:val>
                                        </p:tav>
                                      </p:tavLst>
                                    </p:anim>
                                    <p:anim calcmode="lin" valueType="num">
                                      <p:cBhvr>
                                        <p:cTn id="33" dur="2000" fill="hold"/>
                                        <p:tgtEl>
                                          <p:spTgt spid="40963">
                                            <p:txEl>
                                              <p:pRg st="3" end="3"/>
                                            </p:txEl>
                                          </p:spTgt>
                                        </p:tgtEl>
                                        <p:attrNameLst>
                                          <p:attrName>ppt_h</p:attrName>
                                        </p:attrNameLst>
                                      </p:cBhvr>
                                      <p:tavLst>
                                        <p:tav tm="0">
                                          <p:val>
                                            <p:fltVal val="0"/>
                                          </p:val>
                                        </p:tav>
                                        <p:tav tm="100000">
                                          <p:val>
                                            <p:strVal val="#ppt_h"/>
                                          </p:val>
                                        </p:tav>
                                      </p:tavLst>
                                    </p:anim>
                                    <p:anim calcmode="lin" valueType="num">
                                      <p:cBhvr>
                                        <p:cTn id="34" dur="2000" fill="hold"/>
                                        <p:tgtEl>
                                          <p:spTgt spid="40963">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grpId="0" nodeType="clickEffect">
                                  <p:stCondLst>
                                    <p:cond delay="0"/>
                                  </p:stCondLst>
                                  <p:childTnLst>
                                    <p:set>
                                      <p:cBhvr>
                                        <p:cTn id="38" dur="1" fill="hold">
                                          <p:stCondLst>
                                            <p:cond delay="0"/>
                                          </p:stCondLst>
                                        </p:cTn>
                                        <p:tgtEl>
                                          <p:spTgt spid="40963">
                                            <p:txEl>
                                              <p:pRg st="4" end="4"/>
                                            </p:txEl>
                                          </p:spTgt>
                                        </p:tgtEl>
                                        <p:attrNameLst>
                                          <p:attrName>style.visibility</p:attrName>
                                        </p:attrNameLst>
                                      </p:cBhvr>
                                      <p:to>
                                        <p:strVal val="visible"/>
                                      </p:to>
                                    </p:set>
                                    <p:animEffect transition="in" filter="fade">
                                      <p:cBhvr>
                                        <p:cTn id="39" dur="2000"/>
                                        <p:tgtEl>
                                          <p:spTgt spid="40963">
                                            <p:txEl>
                                              <p:pRg st="4" end="4"/>
                                            </p:txEl>
                                          </p:spTgt>
                                        </p:tgtEl>
                                      </p:cBhvr>
                                    </p:animEffect>
                                    <p:anim calcmode="lin" valueType="num">
                                      <p:cBhvr>
                                        <p:cTn id="40" dur="2000" fill="hold"/>
                                        <p:tgtEl>
                                          <p:spTgt spid="40963">
                                            <p:txEl>
                                              <p:pRg st="4" end="4"/>
                                            </p:txEl>
                                          </p:spTgt>
                                        </p:tgtEl>
                                        <p:attrNameLst>
                                          <p:attrName>style.rotation</p:attrName>
                                        </p:attrNameLst>
                                      </p:cBhvr>
                                      <p:tavLst>
                                        <p:tav tm="0">
                                          <p:val>
                                            <p:fltVal val="720"/>
                                          </p:val>
                                        </p:tav>
                                        <p:tav tm="100000">
                                          <p:val>
                                            <p:fltVal val="0"/>
                                          </p:val>
                                        </p:tav>
                                      </p:tavLst>
                                    </p:anim>
                                    <p:anim calcmode="lin" valueType="num">
                                      <p:cBhvr>
                                        <p:cTn id="41" dur="2000" fill="hold"/>
                                        <p:tgtEl>
                                          <p:spTgt spid="40963">
                                            <p:txEl>
                                              <p:pRg st="4" end="4"/>
                                            </p:txEl>
                                          </p:spTgt>
                                        </p:tgtEl>
                                        <p:attrNameLst>
                                          <p:attrName>ppt_h</p:attrName>
                                        </p:attrNameLst>
                                      </p:cBhvr>
                                      <p:tavLst>
                                        <p:tav tm="0">
                                          <p:val>
                                            <p:fltVal val="0"/>
                                          </p:val>
                                        </p:tav>
                                        <p:tav tm="100000">
                                          <p:val>
                                            <p:strVal val="#ppt_h"/>
                                          </p:val>
                                        </p:tav>
                                      </p:tavLst>
                                    </p:anim>
                                    <p:anim calcmode="lin" valueType="num">
                                      <p:cBhvr>
                                        <p:cTn id="42" dur="2000" fill="hold"/>
                                        <p:tgtEl>
                                          <p:spTgt spid="40963">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p:nvPr>
        </p:nvSpPr>
        <p:spPr>
          <a:solidFill>
            <a:schemeClr val="tx1"/>
          </a:solidFill>
        </p:spPr>
        <p:txBody>
          <a:bodyPr/>
          <a:lstStyle/>
          <a:p>
            <a:r>
              <a:rPr lang="en-GB">
                <a:solidFill>
                  <a:schemeClr val="bg1"/>
                </a:solidFill>
                <a:latin typeface="Blippo Light SF"/>
              </a:rPr>
              <a:t>Remember</a:t>
            </a:r>
          </a:p>
        </p:txBody>
      </p:sp>
      <p:sp>
        <p:nvSpPr>
          <p:cNvPr id="38914" name="Rectangle 3"/>
          <p:cNvSpPr>
            <a:spLocks noGrp="1"/>
          </p:cNvSpPr>
          <p:nvPr>
            <p:ph type="body" idx="1"/>
          </p:nvPr>
        </p:nvSpPr>
        <p:spPr/>
        <p:txBody>
          <a:bodyPr/>
          <a:lstStyle/>
          <a:p>
            <a:r>
              <a:rPr lang="en-GB">
                <a:latin typeface="Blippo Light SF"/>
              </a:rPr>
              <a:t>When people refer to a decade in time they don</a:t>
            </a:r>
            <a:r>
              <a:rPr lang="en-GB"/>
              <a:t>’</a:t>
            </a:r>
            <a:r>
              <a:rPr lang="en-GB">
                <a:latin typeface="Blippo Light SF"/>
              </a:rPr>
              <a:t>t say the say the second decade they say the 20</a:t>
            </a:r>
            <a:r>
              <a:rPr lang="en-GB"/>
              <a:t>’</a:t>
            </a:r>
            <a:r>
              <a:rPr lang="en-GB">
                <a:latin typeface="Blippo Light SF"/>
              </a:rPr>
              <a:t>s.</a:t>
            </a:r>
          </a:p>
        </p:txBody>
      </p:sp>
      <p:pic>
        <p:nvPicPr>
          <p:cNvPr id="38915" name="Picture 6" descr="ANd9GcTtzXYcT1zkYRT7cp3Nz-eHejrzZ6eGXlHRYwD_5iHHkyoEtlM3"/>
          <p:cNvPicPr>
            <a:picLocks noChangeAspect="1" noChangeArrowheads="1"/>
          </p:cNvPicPr>
          <p:nvPr/>
        </p:nvPicPr>
        <p:blipFill>
          <a:blip r:embed="rId2"/>
          <a:srcRect/>
          <a:stretch>
            <a:fillRect/>
          </a:stretch>
        </p:blipFill>
        <p:spPr bwMode="auto">
          <a:xfrm>
            <a:off x="2195513" y="3429000"/>
            <a:ext cx="4933950" cy="31718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2039</TotalTime>
  <Words>376</Words>
  <Application>Microsoft Office PowerPoint</Application>
  <PresentationFormat>On-screen Show (4:3)</PresentationFormat>
  <Paragraphs>69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Blippo Light SF</vt:lpstr>
      <vt:lpstr>Calibri</vt:lpstr>
      <vt:lpstr>Comic Sans MS</vt:lpstr>
      <vt:lpstr>Office Theme</vt:lpstr>
      <vt:lpstr>PowerPoint Presentation</vt:lpstr>
      <vt:lpstr>What does BCE mean?</vt:lpstr>
      <vt:lpstr>Put the following events in chronological order:</vt:lpstr>
      <vt:lpstr>Answers:</vt:lpstr>
      <vt:lpstr>There are many different words that we use to describe the past. It is important that we understand these words if we are to become good historians. Sort out the correct heads and tails. </vt:lpstr>
      <vt:lpstr>Feedback  </vt:lpstr>
      <vt:lpstr>How do I work out the century?</vt:lpstr>
      <vt:lpstr>Feedback </vt:lpstr>
      <vt:lpstr>Remember</vt:lpstr>
    </vt:vector>
  </TitlesOfParts>
  <Company>Dundee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macdonald, ewan</dc:creator>
  <cp:lastModifiedBy>Adam Reynolds</cp:lastModifiedBy>
  <cp:revision>71</cp:revision>
  <cp:lastPrinted>2015-09-11T14:00:55Z</cp:lastPrinted>
  <dcterms:created xsi:type="dcterms:W3CDTF">2011-10-31T16:04:07Z</dcterms:created>
  <dcterms:modified xsi:type="dcterms:W3CDTF">2020-06-04T12:11:50Z</dcterms:modified>
</cp:coreProperties>
</file>