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83BA-8404-4422-B421-FFE322B904AE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67413-42D6-4FC3-91F5-E792AD187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2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59DFF9-E572-43C9-AA2F-89A03FA52177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6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1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9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3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41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4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9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4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AC0F-D789-4551-AA2B-2AFF88E7F73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1CF6-514A-45E6-B17B-7DBF4DBD3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29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ristol.km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64200" y="146050"/>
            <a:ext cx="5003800" cy="36195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000" dirty="0"/>
              <a:t>1) </a:t>
            </a:r>
            <a:r>
              <a:rPr lang="en-GB" sz="2000" b="1" dirty="0"/>
              <a:t>19,12,1,22,5,18,25</a:t>
            </a:r>
          </a:p>
          <a:p>
            <a:pPr algn="ctr">
              <a:defRPr/>
            </a:pPr>
            <a:r>
              <a:rPr lang="en-GB" sz="2000" dirty="0"/>
              <a:t>2) </a:t>
            </a:r>
            <a:r>
              <a:rPr lang="en-GB" sz="2000" b="1" dirty="0"/>
              <a:t>2,18,9,19,20,15,12</a:t>
            </a:r>
          </a:p>
          <a:p>
            <a:pPr algn="ctr">
              <a:defRPr/>
            </a:pPr>
            <a:r>
              <a:rPr lang="en-GB" sz="2000" dirty="0"/>
              <a:t>3) </a:t>
            </a:r>
            <a:r>
              <a:rPr lang="en-GB" sz="2000" b="1" dirty="0"/>
              <a:t>9,14,4,21,19,20,18,25</a:t>
            </a:r>
          </a:p>
          <a:p>
            <a:pPr algn="ctr">
              <a:defRPr/>
            </a:pPr>
            <a:r>
              <a:rPr lang="en-GB" sz="2000" dirty="0"/>
              <a:t>4) </a:t>
            </a:r>
            <a:r>
              <a:rPr lang="en-GB" sz="2000" b="1" dirty="0"/>
              <a:t>19,8,9,16,2,21,9,12,4,9,14,7</a:t>
            </a:r>
          </a:p>
          <a:p>
            <a:pPr algn="ctr">
              <a:defRPr/>
            </a:pPr>
            <a:r>
              <a:rPr lang="en-GB" sz="2000" dirty="0"/>
              <a:t>5) </a:t>
            </a:r>
            <a:r>
              <a:rPr lang="en-GB" sz="2000" b="1" dirty="0"/>
              <a:t>16,15,18,20    3,9,20,25</a:t>
            </a:r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sz="2000" b="1" dirty="0">
                <a:latin typeface="Comic Sans MS" pitchFamily="66" charset="0"/>
              </a:rPr>
              <a:t>Can you use the code and decipher the words above?</a:t>
            </a:r>
          </a:p>
          <a:p>
            <a:pPr algn="ctr">
              <a:defRPr/>
            </a:pPr>
            <a:r>
              <a:rPr lang="en-GB" dirty="0">
                <a:latin typeface="Comic Sans MS" pitchFamily="66" charset="0"/>
              </a:rPr>
              <a:t>They are all key words that will be useful in today’s lesson and you must think about how and when you can use them!</a:t>
            </a:r>
          </a:p>
        </p:txBody>
      </p:sp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1605834" y="168997"/>
            <a:ext cx="3960812" cy="6629400"/>
            <a:chOff x="179388" y="115888"/>
            <a:chExt cx="4321175" cy="6629400"/>
          </a:xfrm>
          <a:solidFill>
            <a:srgbClr val="FF0000"/>
          </a:solidFill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179388" y="115888"/>
              <a:ext cx="4321175" cy="66262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43623" y="404813"/>
              <a:ext cx="1728470" cy="6340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A = 1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B= 2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C= 3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D= 4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E= 5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F= 6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G= 7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H= 8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I= 9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J= 10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K= 11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L= 12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M= 13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N= 14 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701084" y="404813"/>
              <a:ext cx="1728470" cy="54260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O= 15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P= 16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Q= 17 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R= 18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S= 19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T= 20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U= 21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V= 22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W= 23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X= 24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Y= 25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Z= 26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802063"/>
            <a:ext cx="1166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4" y="3765550"/>
            <a:ext cx="14366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240464" y="5157788"/>
            <a:ext cx="4230687" cy="16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# Challenge: If you have already cracked the worded codes can you create 3 words that were useful last lesson and test your partner to crack the code?</a:t>
            </a:r>
          </a:p>
        </p:txBody>
      </p:sp>
    </p:spTree>
    <p:extLst>
      <p:ext uri="{BB962C8B-B14F-4D97-AF65-F5344CB8AC3E}">
        <p14:creationId xmlns:p14="http://schemas.microsoft.com/office/powerpoint/2010/main" val="8571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8" y="5373689"/>
            <a:ext cx="7993062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5519" y="497594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 smtClean="0">
                <a:latin typeface="Comic Sans MS" pitchFamily="66" charset="0"/>
              </a:rPr>
              <a:t/>
            </a:r>
            <a:br>
              <a:rPr lang="en-GB" sz="4000" b="1" u="sng" dirty="0" smtClean="0">
                <a:latin typeface="Comic Sans MS" pitchFamily="66" charset="0"/>
              </a:rPr>
            </a:br>
            <a:r>
              <a:rPr lang="en-GB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Why </a:t>
            </a:r>
            <a:r>
              <a:rPr lang="en-GB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was Bristol so successful during the slave trade?</a:t>
            </a:r>
            <a:r>
              <a:rPr lang="en-GB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4000" b="1" u="sng" dirty="0" smtClean="0">
                <a:latin typeface="Comic Sans MS" pitchFamily="66" charset="0"/>
              </a:rPr>
              <a:t/>
            </a:r>
            <a:br>
              <a:rPr lang="en-GB" sz="4000" b="1" u="sng" dirty="0" smtClean="0">
                <a:latin typeface="Comic Sans MS" pitchFamily="66" charset="0"/>
              </a:rPr>
            </a:br>
            <a:r>
              <a:rPr lang="en-GB" sz="4000" b="1" u="sng" dirty="0">
                <a:latin typeface="Comic Sans MS" pitchFamily="66" charset="0"/>
              </a:rPr>
              <a:t/>
            </a:r>
            <a:br>
              <a:rPr lang="en-GB" sz="4000" b="1" u="sng" dirty="0">
                <a:latin typeface="Comic Sans MS" pitchFamily="66" charset="0"/>
              </a:rPr>
            </a:br>
            <a:r>
              <a:rPr lang="en-GB" sz="3600" b="1" u="sng" dirty="0" smtClean="0">
                <a:latin typeface="Comic Sans MS" pitchFamily="66" charset="0"/>
              </a:rPr>
              <a:t>Learning </a:t>
            </a:r>
            <a:r>
              <a:rPr lang="en-GB" sz="3600" b="1" u="sng" dirty="0">
                <a:latin typeface="Comic Sans MS" pitchFamily="66" charset="0"/>
              </a:rPr>
              <a:t>Objective: </a:t>
            </a:r>
            <a:r>
              <a:rPr lang="en-GB" sz="3600" b="1" dirty="0">
                <a:latin typeface="Comic Sans MS" pitchFamily="66" charset="0"/>
              </a:rPr>
              <a:t/>
            </a:r>
            <a:br>
              <a:rPr lang="en-GB" sz="3600" b="1" dirty="0">
                <a:latin typeface="Comic Sans MS" pitchFamily="66" charset="0"/>
              </a:rPr>
            </a:br>
            <a:r>
              <a:rPr lang="en-GB" sz="1600" dirty="0">
                <a:latin typeface="Comic Sans MS" pitchFamily="66" charset="0"/>
              </a:rPr>
              <a:t>To </a:t>
            </a:r>
            <a:r>
              <a:rPr lang="en-GB" sz="1800" dirty="0">
                <a:latin typeface="Comic Sans MS" pitchFamily="66" charset="0"/>
              </a:rPr>
              <a:t>identify and begin to explain how and why Bristol was ideally suited for success in the slave trade.</a:t>
            </a:r>
            <a:endParaRPr lang="en-GB" sz="4000" b="1" u="sng" dirty="0">
              <a:latin typeface="Comic Sans MS" pitchFamily="66" charset="0"/>
            </a:endParaRPr>
          </a:p>
        </p:txBody>
      </p:sp>
      <p:pic>
        <p:nvPicPr>
          <p:cNvPr id="4100" name="Picture 4" descr="http://www.brh.org.uk/site/wp-content/uploads/2012/06/slavec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9" y="2133601"/>
            <a:ext cx="4129087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s://upload.wikimedia.org/wikipedia/commons/0/08/Clifton.bridge.arp.750pi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133600"/>
            <a:ext cx="38163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2011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8183563" y="115889"/>
            <a:ext cx="576262" cy="649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237" y="404813"/>
            <a:ext cx="11637818" cy="3313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3200" b="1" u="sng" dirty="0">
                <a:solidFill>
                  <a:schemeClr val="tx1"/>
                </a:solidFill>
                <a:latin typeface="Comic Sans MS" pitchFamily="66" charset="0"/>
              </a:rPr>
              <a:t>Why was Bristol so well suited for its involvement in the slave trade?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b="1" u="sng" dirty="0">
                <a:solidFill>
                  <a:schemeClr val="tx1"/>
                </a:solidFill>
                <a:latin typeface="Comic Sans MS" pitchFamily="66" charset="0"/>
              </a:rPr>
              <a:t>Task</a:t>
            </a:r>
            <a:r>
              <a:rPr lang="en-GB" sz="2400" b="1" u="sng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 Using the analysis grid on the next slide, read the factor in each box and make links to the categories listed at the bottom. </a:t>
            </a:r>
          </a:p>
          <a:p>
            <a:pPr algn="ctr">
              <a:defRPr/>
            </a:pP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Which category came out as the most significant to you?</a:t>
            </a:r>
            <a:endParaRPr lang="en-GB" sz="24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676" y="5949951"/>
            <a:ext cx="1547813" cy="13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84910" y="4497676"/>
            <a:ext cx="6996545" cy="119596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#Challenge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Can you create a 5</a:t>
            </a:r>
            <a:r>
              <a:rPr lang="en-GB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category to make links between any of the factors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21" t="21813" r="17950" b="15841"/>
          <a:stretch/>
        </p:blipFill>
        <p:spPr>
          <a:xfrm>
            <a:off x="7481455" y="3851564"/>
            <a:ext cx="4419600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11451" y="115888"/>
            <a:ext cx="6913563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Why was Bristol so successful during the slave trade?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74826" y="836613"/>
          <a:ext cx="856932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036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After 1645, 10,000 white volunteers and over 3,000 convicts were sent to plantations in the Americas to work.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Many of Bristol’s wealthiest merchants owned plantations in the West Indies that produced both sugar and tobacco.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Bristol was situated on the Severn Estuary,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and had already developed a major port.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However, merchants in Bristol soon began to trade slaves illegally.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553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Bristol was positioned on the west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coast of England, allowing easier access to the West Indies and the Americas.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Slaves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could originally only be captured legally from London and under guidance from The Royal African Company.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Bristol was a major exit point for these people and between 1645 and 1680 over 10,000 people were said to have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been transported across.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omic Sans MS" pitchFamily="66" charset="0"/>
                        </a:rPr>
                        <a:t>There were 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a lot of insurance companies set up there, which helped with the protection of large, expensive cargo.</a:t>
                      </a:r>
                      <a:endParaRPr lang="en-GB" sz="1200" dirty="0" smtClean="0">
                        <a:latin typeface="Comic Sans MS" pitchFamily="66" charset="0"/>
                      </a:endParaRPr>
                    </a:p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62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Bristol had already established a good shipbuilding industry.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Bristol had a good trade relationship with Portugal,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which was the first major colony to begin the trading of slaves.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There was already a strong sugar refinery production line present in Bristol.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Bristol was already involved in colonial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(?) trade of products such as cod, log wood, furs and specifically tobacco and sugar.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28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Bristol was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a place that had a lot of wealth and prosperity in its business potential, so only these wealthy could invest in such large scale operations.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It</a:t>
                      </a:r>
                      <a:r>
                        <a:rPr lang="en-GB" sz="1200" baseline="0" dirty="0" smtClean="0">
                          <a:latin typeface="Comic Sans MS" pitchFamily="66" charset="0"/>
                        </a:rPr>
                        <a:t> had a well known reputation for constructing high quality glassware.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omic Sans MS" pitchFamily="66" charset="0"/>
                        </a:rPr>
                        <a:t>Voyages were expensive as they lasted for over two years and needed huge financial backing to run.</a:t>
                      </a:r>
                    </a:p>
                    <a:p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omic Sans MS" pitchFamily="66" charset="0"/>
                        </a:rPr>
                        <a:t>It offered a natural gateway to the South and Western Midlands of England.</a:t>
                      </a:r>
                      <a:endParaRPr lang="en-GB" sz="1200" dirty="0">
                        <a:latin typeface="Comic Sans MS" pitchFamily="66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41464" y="5568950"/>
            <a:ext cx="2339975" cy="287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Categories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4789" y="5994400"/>
            <a:ext cx="503237" cy="503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000375" y="5994400"/>
            <a:ext cx="503238" cy="503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9983789" y="5972176"/>
            <a:ext cx="504825" cy="5048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519739" y="5994400"/>
            <a:ext cx="504825" cy="5032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1703388" y="5994400"/>
            <a:ext cx="1223962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Wealth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79876" y="5969000"/>
            <a:ext cx="12239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43926" y="5988050"/>
            <a:ext cx="1223963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Trade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83338" y="5969000"/>
            <a:ext cx="1225550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30429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47851" y="404813"/>
            <a:ext cx="8424863" cy="3313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3200" b="1" u="sng" dirty="0">
                <a:solidFill>
                  <a:schemeClr val="tx1"/>
                </a:solidFill>
                <a:latin typeface="Comic Sans MS" pitchFamily="66" charset="0"/>
              </a:rPr>
              <a:t>Why was Bristol so well suited for its involvement in the slave trade?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GB" sz="2400" b="1" u="sng" dirty="0">
                <a:solidFill>
                  <a:schemeClr val="tx1"/>
                </a:solidFill>
                <a:latin typeface="Comic Sans MS" pitchFamily="66" charset="0"/>
              </a:rPr>
              <a:t>Task: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Using your categorised factors to this question from all available information, create a word cloud to demonstrate understanding and apply significance to the reasons as to why Bristol was set up well for success in the slave trade.</a:t>
            </a:r>
            <a:endParaRPr lang="en-GB" sz="24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171" name="Picture 2" descr="http://voices.dyc.edu/students/files/2012/10/favorite-subject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717926"/>
            <a:ext cx="51117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11676" y="5949951"/>
            <a:ext cx="1547813" cy="13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800850" y="4365626"/>
            <a:ext cx="3759200" cy="238601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#Challenge: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Justify the reasons as to why each of your 3 biggest words deserve the status they have been given.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6078538" y="5278439"/>
            <a:ext cx="4235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FFC000"/>
                </a:solidFill>
                <a:latin typeface="Accord SF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07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670</Words>
  <Application>Microsoft Office PowerPoint</Application>
  <PresentationFormat>Widescreen</PresentationFormat>
  <Paragraphs>69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Accord SF</vt:lpstr>
      <vt:lpstr>Arial</vt:lpstr>
      <vt:lpstr>Calibri</vt:lpstr>
      <vt:lpstr>Calibri Light</vt:lpstr>
      <vt:lpstr>Comic Sans MS</vt:lpstr>
      <vt:lpstr>Office Theme</vt:lpstr>
      <vt:lpstr>PowerPoint Presentation</vt:lpstr>
      <vt:lpstr>     Why was Bristol so successful during the slave trade?         Learning Objective:  To identify and begin to explain how and why Bristol was ideally suited for success in the slave trade.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Reynolds</dc:creator>
  <cp:lastModifiedBy>Adam Reynolds</cp:lastModifiedBy>
  <cp:revision>3</cp:revision>
  <dcterms:created xsi:type="dcterms:W3CDTF">2020-06-11T07:39:00Z</dcterms:created>
  <dcterms:modified xsi:type="dcterms:W3CDTF">2020-06-11T07:46:23Z</dcterms:modified>
</cp:coreProperties>
</file>