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61" r:id="rId6"/>
    <p:sldId id="262" r:id="rId7"/>
    <p:sldId id="269" r:id="rId8"/>
    <p:sldId id="265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47" autoAdjust="0"/>
  </p:normalViewPr>
  <p:slideViewPr>
    <p:cSldViewPr snapToGrid="0">
      <p:cViewPr varScale="1"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CD9A-F920-47F1-B76B-1864871F56F8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1536E-5FCF-43D4-88D9-D89D59498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4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1536E-5FCF-43D4-88D9-D89D594989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40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1536E-5FCF-43D4-88D9-D89D5949898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58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1536E-5FCF-43D4-88D9-D89D5949898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6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35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47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1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1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2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0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8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27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3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43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02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B2AFF-DE03-4CE2-8618-765407884B95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8A93-4585-4F10-B343-E054914A3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4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image" Target="../media/image1.png"/><Relationship Id="rId21" Type="http://schemas.openxmlformats.org/officeDocument/2006/relationships/image" Target="../media/image15.png"/><Relationship Id="rId7" Type="http://schemas.openxmlformats.org/officeDocument/2006/relationships/slide" Target="slide6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" Target="slide4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" Target="slide2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7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0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10" descr="Download premium vector of Searching system and internet illustration by  Minty about search, keyword, seo, site web, and search engine 449996">
            <a:extLst>
              <a:ext uri="{FF2B5EF4-FFF2-40B4-BE49-F238E27FC236}">
                <a16:creationId xmlns:a16="http://schemas.microsoft.com/office/drawing/2014/main" id="{98A18F97-CF88-01DB-B0EF-8008C1084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77" y="5192103"/>
            <a:ext cx="840685" cy="67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1437916" y="5904824"/>
            <a:ext cx="8362499" cy="655868"/>
          </a:xfrm>
          <a:prstGeom prst="rect">
            <a:avLst/>
          </a:prstGeom>
          <a:solidFill>
            <a:srgbClr val="6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Block Arc 31"/>
          <p:cNvSpPr/>
          <p:nvPr/>
        </p:nvSpPr>
        <p:spPr>
          <a:xfrm rot="5400000">
            <a:off x="8638461" y="4261706"/>
            <a:ext cx="2295539" cy="2302434"/>
          </a:xfrm>
          <a:prstGeom prst="blockArc">
            <a:avLst>
              <a:gd name="adj1" fmla="val 10729850"/>
              <a:gd name="adj2" fmla="val 59702"/>
              <a:gd name="adj3" fmla="val 28418"/>
            </a:avLst>
          </a:prstGeom>
          <a:solidFill>
            <a:srgbClr val="6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Block Arc 35"/>
          <p:cNvSpPr/>
          <p:nvPr/>
        </p:nvSpPr>
        <p:spPr>
          <a:xfrm rot="16200000">
            <a:off x="554726" y="2657567"/>
            <a:ext cx="2295539" cy="2217458"/>
          </a:xfrm>
          <a:prstGeom prst="blockArc">
            <a:avLst>
              <a:gd name="adj1" fmla="val 10210003"/>
              <a:gd name="adj2" fmla="val 59702"/>
              <a:gd name="adj3" fmla="val 28418"/>
            </a:avLst>
          </a:prstGeom>
          <a:solidFill>
            <a:srgbClr val="6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81470" y="4265153"/>
            <a:ext cx="8120038" cy="655868"/>
          </a:xfrm>
          <a:prstGeom prst="rect">
            <a:avLst/>
          </a:prstGeom>
          <a:solidFill>
            <a:srgbClr val="6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1681470" y="2630016"/>
            <a:ext cx="8120038" cy="655868"/>
          </a:xfrm>
          <a:prstGeom prst="rect">
            <a:avLst/>
          </a:prstGeom>
          <a:solidFill>
            <a:srgbClr val="6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Block Arc 38"/>
          <p:cNvSpPr/>
          <p:nvPr/>
        </p:nvSpPr>
        <p:spPr>
          <a:xfrm rot="5400000">
            <a:off x="8638460" y="982364"/>
            <a:ext cx="2295539" cy="2302434"/>
          </a:xfrm>
          <a:prstGeom prst="blockArc">
            <a:avLst>
              <a:gd name="adj1" fmla="val 10729850"/>
              <a:gd name="adj2" fmla="val 59702"/>
              <a:gd name="adj3" fmla="val 28418"/>
            </a:avLst>
          </a:prstGeom>
          <a:solidFill>
            <a:srgbClr val="6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02494" y="981277"/>
            <a:ext cx="8120038" cy="655868"/>
          </a:xfrm>
          <a:prstGeom prst="rect">
            <a:avLst/>
          </a:prstGeom>
          <a:solidFill>
            <a:srgbClr val="6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hlinkClick r:id="rId4" action="ppaction://hlinksldjump"/>
          </p:cNvPr>
          <p:cNvSpPr/>
          <p:nvPr/>
        </p:nvSpPr>
        <p:spPr>
          <a:xfrm>
            <a:off x="816655" y="5626706"/>
            <a:ext cx="1242521" cy="1140710"/>
          </a:xfrm>
          <a:prstGeom prst="ellipse">
            <a:avLst/>
          </a:prstGeom>
          <a:solidFill>
            <a:schemeClr val="bg1"/>
          </a:solidFill>
          <a:ln w="82550" cmpd="thickThin">
            <a:solidFill>
              <a:srgbClr val="6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680000"/>
                </a:solidFill>
              </a:rPr>
              <a:t>5</a:t>
            </a:r>
          </a:p>
        </p:txBody>
      </p:sp>
      <p:sp>
        <p:nvSpPr>
          <p:cNvPr id="25" name="Oval 24">
            <a:hlinkClick r:id="rId5" action="ppaction://hlinksldjump"/>
          </p:cNvPr>
          <p:cNvSpPr/>
          <p:nvPr/>
        </p:nvSpPr>
        <p:spPr>
          <a:xfrm>
            <a:off x="10156587" y="4570959"/>
            <a:ext cx="1242521" cy="1140710"/>
          </a:xfrm>
          <a:prstGeom prst="ellipse">
            <a:avLst/>
          </a:prstGeom>
          <a:solidFill>
            <a:schemeClr val="bg1"/>
          </a:solidFill>
          <a:ln w="82550" cmpd="thickThin">
            <a:solidFill>
              <a:srgbClr val="6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680000"/>
                </a:solidFill>
              </a:rPr>
              <a:t>6</a:t>
            </a:r>
          </a:p>
        </p:txBody>
      </p:sp>
      <p:sp>
        <p:nvSpPr>
          <p:cNvPr id="27" name="Oval 26">
            <a:hlinkClick r:id="rId6" action="ppaction://hlinksldjump"/>
          </p:cNvPr>
          <p:cNvSpPr/>
          <p:nvPr/>
        </p:nvSpPr>
        <p:spPr>
          <a:xfrm>
            <a:off x="10241423" y="1329325"/>
            <a:ext cx="1242521" cy="1140710"/>
          </a:xfrm>
          <a:prstGeom prst="ellipse">
            <a:avLst/>
          </a:prstGeom>
          <a:solidFill>
            <a:schemeClr val="bg1"/>
          </a:solidFill>
          <a:ln w="82550" cmpd="thickThin">
            <a:solidFill>
              <a:srgbClr val="6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680000"/>
                </a:solidFill>
              </a:rPr>
              <a:t>8</a:t>
            </a:r>
          </a:p>
        </p:txBody>
      </p:sp>
      <p:sp>
        <p:nvSpPr>
          <p:cNvPr id="28" name="Oval 27"/>
          <p:cNvSpPr/>
          <p:nvPr/>
        </p:nvSpPr>
        <p:spPr>
          <a:xfrm>
            <a:off x="535368" y="687759"/>
            <a:ext cx="1242521" cy="1140710"/>
          </a:xfrm>
          <a:prstGeom prst="ellipse">
            <a:avLst/>
          </a:prstGeom>
          <a:solidFill>
            <a:schemeClr val="bg1"/>
          </a:solidFill>
          <a:ln w="82550" cmpd="thickThin">
            <a:solidFill>
              <a:srgbClr val="6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680000"/>
                </a:solidFill>
              </a:rPr>
              <a:t>9</a:t>
            </a:r>
          </a:p>
        </p:txBody>
      </p:sp>
      <p:sp>
        <p:nvSpPr>
          <p:cNvPr id="26" name="Oval 25">
            <a:hlinkClick r:id="rId7" action="ppaction://hlinksldjump"/>
          </p:cNvPr>
          <p:cNvSpPr/>
          <p:nvPr/>
        </p:nvSpPr>
        <p:spPr>
          <a:xfrm>
            <a:off x="816655" y="2489868"/>
            <a:ext cx="1242521" cy="1140710"/>
          </a:xfrm>
          <a:prstGeom prst="ellipse">
            <a:avLst/>
          </a:prstGeom>
          <a:solidFill>
            <a:schemeClr val="bg1"/>
          </a:solidFill>
          <a:ln w="82550" cmpd="thickThin">
            <a:solidFill>
              <a:srgbClr val="6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680000"/>
                </a:solidFill>
              </a:rPr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299901" y="-16809"/>
            <a:ext cx="5623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Computing Journey</a:t>
            </a:r>
          </a:p>
        </p:txBody>
      </p:sp>
      <p:sp>
        <p:nvSpPr>
          <p:cNvPr id="72" name="AutoShape 8" descr="28,100+ Brain Light Bulb Illustrations, Royalty-Free Vector Graphics &amp; Clip  Art - iStock | Brain light bulb icon vector, Brain light bulb icon">
            <a:extLst>
              <a:ext uri="{FF2B5EF4-FFF2-40B4-BE49-F238E27FC236}">
                <a16:creationId xmlns:a16="http://schemas.microsoft.com/office/drawing/2014/main" id="{35622C98-7ADA-A6B3-20E5-50175501F0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Rounded Rectangle 1">
            <a:extLst>
              <a:ext uri="{FF2B5EF4-FFF2-40B4-BE49-F238E27FC236}">
                <a16:creationId xmlns:a16="http://schemas.microsoft.com/office/drawing/2014/main" id="{F20527F8-FB59-DDA1-4DD1-5C445630C25D}"/>
              </a:ext>
            </a:extLst>
          </p:cNvPr>
          <p:cNvSpPr/>
          <p:nvPr/>
        </p:nvSpPr>
        <p:spPr>
          <a:xfrm>
            <a:off x="1826825" y="845088"/>
            <a:ext cx="1279823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Introduction to Python programming</a:t>
            </a:r>
          </a:p>
        </p:txBody>
      </p:sp>
      <p:sp>
        <p:nvSpPr>
          <p:cNvPr id="127" name="Rounded Rectangle 1">
            <a:extLst>
              <a:ext uri="{FF2B5EF4-FFF2-40B4-BE49-F238E27FC236}">
                <a16:creationId xmlns:a16="http://schemas.microsoft.com/office/drawing/2014/main" id="{2A843DE2-82D9-2CC7-F53C-2FEEC7C31D19}"/>
              </a:ext>
            </a:extLst>
          </p:cNvPr>
          <p:cNvSpPr/>
          <p:nvPr/>
        </p:nvSpPr>
        <p:spPr>
          <a:xfrm>
            <a:off x="3222554" y="835879"/>
            <a:ext cx="1301180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Mobile app development</a:t>
            </a:r>
          </a:p>
        </p:txBody>
      </p:sp>
      <p:sp>
        <p:nvSpPr>
          <p:cNvPr id="1024" name="Rounded Rectangle 1">
            <a:extLst>
              <a:ext uri="{FF2B5EF4-FFF2-40B4-BE49-F238E27FC236}">
                <a16:creationId xmlns:a16="http://schemas.microsoft.com/office/drawing/2014/main" id="{A17A0C19-F2FE-505D-6AA6-8DD35FE9EEDE}"/>
              </a:ext>
            </a:extLst>
          </p:cNvPr>
          <p:cNvSpPr/>
          <p:nvPr/>
        </p:nvSpPr>
        <p:spPr>
          <a:xfrm>
            <a:off x="4638709" y="818712"/>
            <a:ext cx="1495454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Representations – from clay to silicone</a:t>
            </a:r>
          </a:p>
        </p:txBody>
      </p:sp>
      <p:sp>
        <p:nvSpPr>
          <p:cNvPr id="1025" name="Rounded Rectangle 1">
            <a:extLst>
              <a:ext uri="{FF2B5EF4-FFF2-40B4-BE49-F238E27FC236}">
                <a16:creationId xmlns:a16="http://schemas.microsoft.com/office/drawing/2014/main" id="{AD84D8C8-3026-1F8B-13DE-67EFC531F138}"/>
              </a:ext>
            </a:extLst>
          </p:cNvPr>
          <p:cNvSpPr/>
          <p:nvPr/>
        </p:nvSpPr>
        <p:spPr>
          <a:xfrm>
            <a:off x="6264333" y="824585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Developing for the web</a:t>
            </a:r>
          </a:p>
        </p:txBody>
      </p:sp>
      <p:sp>
        <p:nvSpPr>
          <p:cNvPr id="1027" name="Rounded Rectangle 1">
            <a:extLst>
              <a:ext uri="{FF2B5EF4-FFF2-40B4-BE49-F238E27FC236}">
                <a16:creationId xmlns:a16="http://schemas.microsoft.com/office/drawing/2014/main" id="{33FBBEBB-9E7A-DB3E-7929-2EECB2006DFC}"/>
              </a:ext>
            </a:extLst>
          </p:cNvPr>
          <p:cNvSpPr/>
          <p:nvPr/>
        </p:nvSpPr>
        <p:spPr>
          <a:xfrm>
            <a:off x="7629451" y="839524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Layers of computing systems</a:t>
            </a:r>
          </a:p>
        </p:txBody>
      </p:sp>
      <p:sp>
        <p:nvSpPr>
          <p:cNvPr id="1029" name="Rounded Rectangle 1">
            <a:extLst>
              <a:ext uri="{FF2B5EF4-FFF2-40B4-BE49-F238E27FC236}">
                <a16:creationId xmlns:a16="http://schemas.microsoft.com/office/drawing/2014/main" id="{6E4AF81F-7B37-7F5D-F414-10A02CA91311}"/>
              </a:ext>
            </a:extLst>
          </p:cNvPr>
          <p:cNvSpPr/>
          <p:nvPr/>
        </p:nvSpPr>
        <p:spPr>
          <a:xfrm>
            <a:off x="9017781" y="845088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Media – Vector graphics</a:t>
            </a:r>
          </a:p>
        </p:txBody>
      </p:sp>
      <p:sp>
        <p:nvSpPr>
          <p:cNvPr id="1033" name="Rounded Rectangle 1">
            <a:extLst>
              <a:ext uri="{FF2B5EF4-FFF2-40B4-BE49-F238E27FC236}">
                <a16:creationId xmlns:a16="http://schemas.microsoft.com/office/drawing/2014/main" id="{2A843DE2-82D9-2CC7-F53C-2FEEC7C31D19}"/>
              </a:ext>
            </a:extLst>
          </p:cNvPr>
          <p:cNvSpPr/>
          <p:nvPr/>
        </p:nvSpPr>
        <p:spPr>
          <a:xfrm>
            <a:off x="2156384" y="2556325"/>
            <a:ext cx="1285457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Clear messaging in digital media</a:t>
            </a:r>
          </a:p>
        </p:txBody>
      </p:sp>
      <p:sp>
        <p:nvSpPr>
          <p:cNvPr id="1035" name="Rounded Rectangle 1">
            <a:extLst>
              <a:ext uri="{FF2B5EF4-FFF2-40B4-BE49-F238E27FC236}">
                <a16:creationId xmlns:a16="http://schemas.microsoft.com/office/drawing/2014/main" id="{A17A0C19-F2FE-505D-6AA6-8DD35FE9EEDE}"/>
              </a:ext>
            </a:extLst>
          </p:cNvPr>
          <p:cNvSpPr/>
          <p:nvPr/>
        </p:nvSpPr>
        <p:spPr>
          <a:xfrm>
            <a:off x="3717595" y="2556686"/>
            <a:ext cx="1289899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/>
              <a:t>Networks from semaphores to the Internet</a:t>
            </a:r>
          </a:p>
        </p:txBody>
      </p:sp>
      <p:sp>
        <p:nvSpPr>
          <p:cNvPr id="1036" name="Rounded Rectangle 1">
            <a:extLst>
              <a:ext uri="{FF2B5EF4-FFF2-40B4-BE49-F238E27FC236}">
                <a16:creationId xmlns:a16="http://schemas.microsoft.com/office/drawing/2014/main" id="{AD84D8C8-3026-1F8B-13DE-67EFC531F138}"/>
              </a:ext>
            </a:extLst>
          </p:cNvPr>
          <p:cNvSpPr/>
          <p:nvPr/>
        </p:nvSpPr>
        <p:spPr>
          <a:xfrm>
            <a:off x="5141515" y="2566487"/>
            <a:ext cx="1289899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Programming essentials in Scratch</a:t>
            </a:r>
          </a:p>
        </p:txBody>
      </p:sp>
      <p:sp>
        <p:nvSpPr>
          <p:cNvPr id="1037" name="Rounded Rectangle 1">
            <a:extLst>
              <a:ext uri="{FF2B5EF4-FFF2-40B4-BE49-F238E27FC236}">
                <a16:creationId xmlns:a16="http://schemas.microsoft.com/office/drawing/2014/main" id="{33FBBEBB-9E7A-DB3E-7929-2EECB2006DFC}"/>
              </a:ext>
            </a:extLst>
          </p:cNvPr>
          <p:cNvSpPr/>
          <p:nvPr/>
        </p:nvSpPr>
        <p:spPr>
          <a:xfrm>
            <a:off x="6590518" y="2576023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Modelling data using spreadsheets</a:t>
            </a:r>
          </a:p>
        </p:txBody>
      </p:sp>
      <p:sp>
        <p:nvSpPr>
          <p:cNvPr id="1039" name="Rounded Rectangle 1">
            <a:extLst>
              <a:ext uri="{FF2B5EF4-FFF2-40B4-BE49-F238E27FC236}">
                <a16:creationId xmlns:a16="http://schemas.microsoft.com/office/drawing/2014/main" id="{6E4AF81F-7B37-7F5D-F414-10A02CA91311}"/>
              </a:ext>
            </a:extLst>
          </p:cNvPr>
          <p:cNvSpPr/>
          <p:nvPr/>
        </p:nvSpPr>
        <p:spPr>
          <a:xfrm>
            <a:off x="7961809" y="2566486"/>
            <a:ext cx="1274373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Programming essentials in Scratch</a:t>
            </a:r>
          </a:p>
        </p:txBody>
      </p:sp>
      <p:sp>
        <p:nvSpPr>
          <p:cNvPr id="1041" name="Rounded Rectangle 1">
            <a:extLst>
              <a:ext uri="{FF2B5EF4-FFF2-40B4-BE49-F238E27FC236}">
                <a16:creationId xmlns:a16="http://schemas.microsoft.com/office/drawing/2014/main" id="{F20527F8-FB59-DDA1-4DD1-5C445630C25D}"/>
              </a:ext>
            </a:extLst>
          </p:cNvPr>
          <p:cNvSpPr/>
          <p:nvPr/>
        </p:nvSpPr>
        <p:spPr>
          <a:xfrm>
            <a:off x="414565" y="3932297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Sensing movement</a:t>
            </a:r>
          </a:p>
        </p:txBody>
      </p:sp>
      <p:sp>
        <p:nvSpPr>
          <p:cNvPr id="1042" name="Rounded Rectangle 1">
            <a:extLst>
              <a:ext uri="{FF2B5EF4-FFF2-40B4-BE49-F238E27FC236}">
                <a16:creationId xmlns:a16="http://schemas.microsoft.com/office/drawing/2014/main" id="{2A843DE2-82D9-2CC7-F53C-2FEEC7C31D19}"/>
              </a:ext>
            </a:extLst>
          </p:cNvPr>
          <p:cNvSpPr/>
          <p:nvPr/>
        </p:nvSpPr>
        <p:spPr>
          <a:xfrm>
            <a:off x="2151747" y="4173908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Creating media – 3D Modelling</a:t>
            </a:r>
          </a:p>
        </p:txBody>
      </p:sp>
      <p:sp>
        <p:nvSpPr>
          <p:cNvPr id="1043" name="Rounded Rectangle 1">
            <a:extLst>
              <a:ext uri="{FF2B5EF4-FFF2-40B4-BE49-F238E27FC236}">
                <a16:creationId xmlns:a16="http://schemas.microsoft.com/office/drawing/2014/main" id="{A17A0C19-F2FE-505D-6AA6-8DD35FE9EEDE}"/>
              </a:ext>
            </a:extLst>
          </p:cNvPr>
          <p:cNvSpPr/>
          <p:nvPr/>
        </p:nvSpPr>
        <p:spPr>
          <a:xfrm>
            <a:off x="3795219" y="4163020"/>
            <a:ext cx="1285457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Data and information - Intro to Spreadsheets</a:t>
            </a:r>
          </a:p>
        </p:txBody>
      </p:sp>
      <p:sp>
        <p:nvSpPr>
          <p:cNvPr id="1044" name="Rounded Rectangle 1">
            <a:extLst>
              <a:ext uri="{FF2B5EF4-FFF2-40B4-BE49-F238E27FC236}">
                <a16:creationId xmlns:a16="http://schemas.microsoft.com/office/drawing/2014/main" id="{AD84D8C8-3026-1F8B-13DE-67EFC531F138}"/>
              </a:ext>
            </a:extLst>
          </p:cNvPr>
          <p:cNvSpPr/>
          <p:nvPr/>
        </p:nvSpPr>
        <p:spPr>
          <a:xfrm>
            <a:off x="5507254" y="4132507"/>
            <a:ext cx="1289899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Programming – Variables in games</a:t>
            </a:r>
          </a:p>
        </p:txBody>
      </p:sp>
      <p:sp>
        <p:nvSpPr>
          <p:cNvPr id="1045" name="Rounded Rectangle 1">
            <a:extLst>
              <a:ext uri="{FF2B5EF4-FFF2-40B4-BE49-F238E27FC236}">
                <a16:creationId xmlns:a16="http://schemas.microsoft.com/office/drawing/2014/main" id="{33FBBEBB-9E7A-DB3E-7929-2EECB2006DFC}"/>
              </a:ext>
            </a:extLst>
          </p:cNvPr>
          <p:cNvSpPr/>
          <p:nvPr/>
        </p:nvSpPr>
        <p:spPr>
          <a:xfrm>
            <a:off x="7160492" y="4143324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Creating media – Web page creation</a:t>
            </a:r>
          </a:p>
        </p:txBody>
      </p:sp>
      <p:sp>
        <p:nvSpPr>
          <p:cNvPr id="1046" name="Rounded Rectangle 1">
            <a:extLst>
              <a:ext uri="{FF2B5EF4-FFF2-40B4-BE49-F238E27FC236}">
                <a16:creationId xmlns:a16="http://schemas.microsoft.com/office/drawing/2014/main" id="{6E4AF81F-7B37-7F5D-F414-10A02CA91311}"/>
              </a:ext>
            </a:extLst>
          </p:cNvPr>
          <p:cNvSpPr/>
          <p:nvPr/>
        </p:nvSpPr>
        <p:spPr>
          <a:xfrm>
            <a:off x="8911321" y="4140362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Computing systems and networks</a:t>
            </a:r>
          </a:p>
        </p:txBody>
      </p:sp>
      <p:sp>
        <p:nvSpPr>
          <p:cNvPr id="1047" name="Rounded Rectangle 1">
            <a:extLst>
              <a:ext uri="{FF2B5EF4-FFF2-40B4-BE49-F238E27FC236}">
                <a16:creationId xmlns:a16="http://schemas.microsoft.com/office/drawing/2014/main" id="{F20527F8-FB59-DDA1-4DD1-5C445630C25D}"/>
              </a:ext>
            </a:extLst>
          </p:cNvPr>
          <p:cNvSpPr/>
          <p:nvPr/>
        </p:nvSpPr>
        <p:spPr>
          <a:xfrm>
            <a:off x="2262293" y="5802141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Computer systems and networks</a:t>
            </a:r>
          </a:p>
        </p:txBody>
      </p:sp>
      <p:sp>
        <p:nvSpPr>
          <p:cNvPr id="1048" name="Rounded Rectangle 1">
            <a:extLst>
              <a:ext uri="{FF2B5EF4-FFF2-40B4-BE49-F238E27FC236}">
                <a16:creationId xmlns:a16="http://schemas.microsoft.com/office/drawing/2014/main" id="{2A843DE2-82D9-2CC7-F53C-2FEEC7C31D19}"/>
              </a:ext>
            </a:extLst>
          </p:cNvPr>
          <p:cNvSpPr/>
          <p:nvPr/>
        </p:nvSpPr>
        <p:spPr>
          <a:xfrm>
            <a:off x="3699304" y="5794272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Creating media – Video production</a:t>
            </a:r>
          </a:p>
        </p:txBody>
      </p:sp>
      <p:sp>
        <p:nvSpPr>
          <p:cNvPr id="1049" name="Rounded Rectangle 1">
            <a:extLst>
              <a:ext uri="{FF2B5EF4-FFF2-40B4-BE49-F238E27FC236}">
                <a16:creationId xmlns:a16="http://schemas.microsoft.com/office/drawing/2014/main" id="{A17A0C19-F2FE-505D-6AA6-8DD35FE9EEDE}"/>
              </a:ext>
            </a:extLst>
          </p:cNvPr>
          <p:cNvSpPr/>
          <p:nvPr/>
        </p:nvSpPr>
        <p:spPr>
          <a:xfrm>
            <a:off x="5111181" y="5775753"/>
            <a:ext cx="1316850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Google slides  Presentations</a:t>
            </a:r>
          </a:p>
        </p:txBody>
      </p:sp>
      <p:sp>
        <p:nvSpPr>
          <p:cNvPr id="1050" name="Rounded Rectangle 1">
            <a:extLst>
              <a:ext uri="{FF2B5EF4-FFF2-40B4-BE49-F238E27FC236}">
                <a16:creationId xmlns:a16="http://schemas.microsoft.com/office/drawing/2014/main" id="{AD84D8C8-3026-1F8B-13DE-67EFC531F138}"/>
              </a:ext>
            </a:extLst>
          </p:cNvPr>
          <p:cNvSpPr/>
          <p:nvPr/>
        </p:nvSpPr>
        <p:spPr>
          <a:xfrm>
            <a:off x="6557924" y="5786224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Data and information – Flat-file data</a:t>
            </a:r>
          </a:p>
        </p:txBody>
      </p:sp>
      <p:sp>
        <p:nvSpPr>
          <p:cNvPr id="1051" name="Rounded Rectangle 1">
            <a:extLst>
              <a:ext uri="{FF2B5EF4-FFF2-40B4-BE49-F238E27FC236}">
                <a16:creationId xmlns:a16="http://schemas.microsoft.com/office/drawing/2014/main" id="{33FBBEBB-9E7A-DB3E-7929-2EECB2006DFC}"/>
              </a:ext>
            </a:extLst>
          </p:cNvPr>
          <p:cNvSpPr/>
          <p:nvPr/>
        </p:nvSpPr>
        <p:spPr>
          <a:xfrm>
            <a:off x="7914541" y="5795760"/>
            <a:ext cx="1416515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Creating media – Introduction to vector graphics</a:t>
            </a:r>
          </a:p>
        </p:txBody>
      </p:sp>
      <p:sp>
        <p:nvSpPr>
          <p:cNvPr id="1052" name="Rounded Rectangle 1">
            <a:extLst>
              <a:ext uri="{FF2B5EF4-FFF2-40B4-BE49-F238E27FC236}">
                <a16:creationId xmlns:a16="http://schemas.microsoft.com/office/drawing/2014/main" id="{6E4AF81F-7B37-7F5D-F414-10A02CA91311}"/>
              </a:ext>
            </a:extLst>
          </p:cNvPr>
          <p:cNvSpPr/>
          <p:nvPr/>
        </p:nvSpPr>
        <p:spPr>
          <a:xfrm>
            <a:off x="9460949" y="5802129"/>
            <a:ext cx="1374064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Programming – Selection in quizzes</a:t>
            </a:r>
          </a:p>
        </p:txBody>
      </p:sp>
      <p:sp>
        <p:nvSpPr>
          <p:cNvPr id="1054" name="Rounded Rectangle 1">
            <a:extLst>
              <a:ext uri="{FF2B5EF4-FFF2-40B4-BE49-F238E27FC236}">
                <a16:creationId xmlns:a16="http://schemas.microsoft.com/office/drawing/2014/main" id="{9690F2AA-BEB5-B160-921E-B3162F40C3EF}"/>
              </a:ext>
            </a:extLst>
          </p:cNvPr>
          <p:cNvSpPr/>
          <p:nvPr/>
        </p:nvSpPr>
        <p:spPr>
          <a:xfrm>
            <a:off x="9719944" y="2548271"/>
            <a:ext cx="1245266" cy="861191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Using media – Gaining support for a cause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236" y="491185"/>
            <a:ext cx="519582" cy="530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414" y="1450798"/>
            <a:ext cx="427267" cy="554922"/>
          </a:xfrm>
          <a:prstGeom prst="rect">
            <a:avLst/>
          </a:prstGeom>
        </p:spPr>
      </p:pic>
      <p:pic>
        <p:nvPicPr>
          <p:cNvPr id="68" name="Picture 2" descr="https://www.pinclipart.com/picdir/big/267-2679175_design-and-technology-clipart.png">
            <a:extLst>
              <a:ext uri="{FF2B5EF4-FFF2-40B4-BE49-F238E27FC236}">
                <a16:creationId xmlns:a16="http://schemas.microsoft.com/office/drawing/2014/main" id="{B632A17B-2F4D-C400-98A8-92D952F40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663" y="515197"/>
            <a:ext cx="675765" cy="58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4942558-567E-CCC3-227E-409C2C65F4C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585" y="1358821"/>
            <a:ext cx="543940" cy="595277"/>
          </a:xfrm>
          <a:prstGeom prst="rect">
            <a:avLst/>
          </a:prstGeom>
        </p:spPr>
      </p:pic>
      <p:pic>
        <p:nvPicPr>
          <p:cNvPr id="62" name="Picture 10" descr="Algorithm in Pseudocode | GCSE Computer Science Resources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011" y="1382732"/>
            <a:ext cx="669787" cy="68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393" y="5437108"/>
            <a:ext cx="605180" cy="574523"/>
          </a:xfrm>
          <a:prstGeom prst="rect">
            <a:avLst/>
          </a:prstGeom>
        </p:spPr>
      </p:pic>
      <p:pic>
        <p:nvPicPr>
          <p:cNvPr id="56" name="Picture 2" descr="File:Google Sheets logo (2014-2020).svg - Wikimedia Common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257" y="3863159"/>
            <a:ext cx="393775" cy="55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8" descr="Scratch Logo PNG Vector (SVG) Free Download">
            <a:extLst>
              <a:ext uri="{FF2B5EF4-FFF2-40B4-BE49-F238E27FC236}">
                <a16:creationId xmlns:a16="http://schemas.microsoft.com/office/drawing/2014/main" id="{5B99846A-4625-F094-41AE-24BD28F43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851" y="4077649"/>
            <a:ext cx="795608" cy="23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974" y="4591353"/>
            <a:ext cx="569250" cy="6290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470" y="2297489"/>
            <a:ext cx="617474" cy="41562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6827">
            <a:off x="6574440" y="2269840"/>
            <a:ext cx="486535" cy="497845"/>
          </a:xfrm>
          <a:prstGeom prst="rect">
            <a:avLst/>
          </a:prstGeom>
        </p:spPr>
      </p:pic>
      <p:pic>
        <p:nvPicPr>
          <p:cNvPr id="1060" name="Picture 8" descr="Scratch Logo PNG Vector (SVG) Free Download">
            <a:extLst>
              <a:ext uri="{FF2B5EF4-FFF2-40B4-BE49-F238E27FC236}">
                <a16:creationId xmlns:a16="http://schemas.microsoft.com/office/drawing/2014/main" id="{8CA6970A-AB11-ECB2-F61E-789581DC5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03" y="3301236"/>
            <a:ext cx="795608" cy="23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770" y="2552471"/>
            <a:ext cx="588537" cy="792820"/>
          </a:xfrm>
          <a:prstGeom prst="rect">
            <a:avLst/>
          </a:prstGeom>
        </p:spPr>
      </p:pic>
      <p:pic>
        <p:nvPicPr>
          <p:cNvPr id="15" name="Picture 10" descr="Theme 2 - Digital footprint - Content - ClassConnect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545" y="3645144"/>
            <a:ext cx="651950" cy="68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728" y="6260986"/>
            <a:ext cx="564698" cy="577824"/>
          </a:xfrm>
          <a:prstGeom prst="rect">
            <a:avLst/>
          </a:prstGeom>
        </p:spPr>
      </p:pic>
      <p:pic>
        <p:nvPicPr>
          <p:cNvPr id="1065" name="Picture 18" descr="Quiz - Free education icons">
            <a:extLst>
              <a:ext uri="{FF2B5EF4-FFF2-40B4-BE49-F238E27FC236}">
                <a16:creationId xmlns:a16="http://schemas.microsoft.com/office/drawing/2014/main" id="{0C00097B-1D94-FF6F-4304-A1295E67B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163" y="5998165"/>
            <a:ext cx="755615" cy="75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26" descr="Video Editing PNGs for Free Download">
            <a:extLst>
              <a:ext uri="{FF2B5EF4-FFF2-40B4-BE49-F238E27FC236}">
                <a16:creationId xmlns:a16="http://schemas.microsoft.com/office/drawing/2014/main" id="{06291ED1-6310-24AB-581D-30B86A355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095" y="5380852"/>
            <a:ext cx="658436" cy="65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https://www.pinclipart.com/picdir/big/267-2679175_design-and-technology-clipart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168" y="2110381"/>
            <a:ext cx="675765" cy="58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084" y="3903864"/>
            <a:ext cx="521493" cy="533615"/>
          </a:xfrm>
          <a:prstGeom prst="rect">
            <a:avLst/>
          </a:prstGeom>
        </p:spPr>
      </p:pic>
      <p:pic>
        <p:nvPicPr>
          <p:cNvPr id="1075" name="Picture 1074">
            <a:extLst>
              <a:ext uri="{FF2B5EF4-FFF2-40B4-BE49-F238E27FC236}">
                <a16:creationId xmlns:a16="http://schemas.microsoft.com/office/drawing/2014/main" id="{3F9FED1A-A0A5-6F6D-1A28-EC5EABEEC97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533" y="2776357"/>
            <a:ext cx="569250" cy="629080"/>
          </a:xfrm>
          <a:prstGeom prst="rect">
            <a:avLst/>
          </a:prstGeom>
        </p:spPr>
      </p:pic>
      <p:pic>
        <p:nvPicPr>
          <p:cNvPr id="1077" name="Picture 1076" descr="A red paper with a white circle and a white circle&#10;&#10;Description automatically generated">
            <a:extLst>
              <a:ext uri="{FF2B5EF4-FFF2-40B4-BE49-F238E27FC236}">
                <a16:creationId xmlns:a16="http://schemas.microsoft.com/office/drawing/2014/main" id="{8D27ED71-A522-3152-E7FA-9A4A59204FE0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840" y="6184930"/>
            <a:ext cx="633908" cy="524559"/>
          </a:xfrm>
          <a:prstGeom prst="rect">
            <a:avLst/>
          </a:prstGeom>
        </p:spPr>
      </p:pic>
      <p:pic>
        <p:nvPicPr>
          <p:cNvPr id="1080" name="Picture 42" descr="Website design - Free seo and web icons">
            <a:extLst>
              <a:ext uri="{FF2B5EF4-FFF2-40B4-BE49-F238E27FC236}">
                <a16:creationId xmlns:a16="http://schemas.microsoft.com/office/drawing/2014/main" id="{DF4BBCD7-A108-77D0-FD3B-CF03DD927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218" y="4537212"/>
            <a:ext cx="629080" cy="62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55" descr="3d laptop with graphic design 3d illustration 14968827 PNG">
            <a:extLst>
              <a:ext uri="{FF2B5EF4-FFF2-40B4-BE49-F238E27FC236}">
                <a16:creationId xmlns:a16="http://schemas.microsoft.com/office/drawing/2014/main" id="{5B208CB8-B468-3D2F-AEDA-26AA536E7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529" y="365048"/>
            <a:ext cx="960077" cy="96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99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916875" cy="344385"/>
          </a:xfrm>
        </p:spPr>
        <p:txBody>
          <a:bodyPr>
            <a:normAutofit fontScale="90000"/>
          </a:bodyPr>
          <a:lstStyle/>
          <a:p>
            <a:r>
              <a:rPr lang="en-GB" sz="2000" b="1" u="sng" dirty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665454"/>
              </p:ext>
            </p:extLst>
          </p:nvPr>
        </p:nvGraphicFramePr>
        <p:xfrm>
          <a:off x="33034" y="344385"/>
          <a:ext cx="11172107" cy="6298254"/>
        </p:xfrm>
        <a:graphic>
          <a:graphicData uri="http://schemas.openxmlformats.org/drawingml/2006/table">
            <a:tbl>
              <a:tblPr firstRow="1" bandRow="1"/>
              <a:tblGrid>
                <a:gridCol w="1753374">
                  <a:extLst>
                    <a:ext uri="{9D8B030D-6E8A-4147-A177-3AD203B41FA5}">
                      <a16:colId xmlns:a16="http://schemas.microsoft.com/office/drawing/2014/main" val="269791219"/>
                    </a:ext>
                  </a:extLst>
                </a:gridCol>
                <a:gridCol w="2684154">
                  <a:extLst>
                    <a:ext uri="{9D8B030D-6E8A-4147-A177-3AD203B41FA5}">
                      <a16:colId xmlns:a16="http://schemas.microsoft.com/office/drawing/2014/main" val="1305023549"/>
                    </a:ext>
                  </a:extLst>
                </a:gridCol>
                <a:gridCol w="243326">
                  <a:extLst>
                    <a:ext uri="{9D8B030D-6E8A-4147-A177-3AD203B41FA5}">
                      <a16:colId xmlns:a16="http://schemas.microsoft.com/office/drawing/2014/main" val="3066839333"/>
                    </a:ext>
                  </a:extLst>
                </a:gridCol>
                <a:gridCol w="3333627">
                  <a:extLst>
                    <a:ext uri="{9D8B030D-6E8A-4147-A177-3AD203B41FA5}">
                      <a16:colId xmlns:a16="http://schemas.microsoft.com/office/drawing/2014/main" val="10610357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9037956"/>
                    </a:ext>
                  </a:extLst>
                </a:gridCol>
                <a:gridCol w="2949346">
                  <a:extLst>
                    <a:ext uri="{9D8B030D-6E8A-4147-A177-3AD203B41FA5}">
                      <a16:colId xmlns:a16="http://schemas.microsoft.com/office/drawing/2014/main" val="2545940584"/>
                    </a:ext>
                  </a:extLst>
                </a:gridCol>
              </a:tblGrid>
              <a:tr h="1330414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Scheme of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89034"/>
                  </a:ext>
                </a:extLst>
              </a:tr>
              <a:tr h="217434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Knowledge</a:t>
                      </a:r>
                    </a:p>
                    <a:p>
                      <a:pPr algn="ctr"/>
                      <a:endParaRPr lang="en-GB" b="1" dirty="0">
                        <a:solidFill>
                          <a:srgbClr val="68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that computers can be connected together to form systems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recognise the role of computer systems in our lives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identify how to use a search engine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describe how search engines select results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how search results are ranked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recognise why the order of results is important, and to whom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what makes a video effective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use a digital device to record video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capture video using a range of techniques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create a storyboard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identify that video can be improved through reshooting and editing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consider the impact of the choices made when making and sharing a vide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identify careers that might sue presentation tools.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apply word processing skills to format text and images to present professionally.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create a presentation on a theme/topic.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know how to add animations to slideshows.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practice presentation skills to create interactive quizzes.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41463"/>
                  </a:ext>
                </a:extLst>
              </a:tr>
              <a:tr h="133932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Sequencing Statements/ Cross Curricular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sz="1100" b="1" dirty="0">
                          <a:solidFill>
                            <a:srgbClr val="680000"/>
                          </a:solidFill>
                        </a:rPr>
                        <a:t>Careers – Which jobs use PowerPoint/</a:t>
                      </a:r>
                      <a:r>
                        <a:rPr lang="en-GB" sz="1100" b="1" baseline="0" dirty="0">
                          <a:solidFill>
                            <a:srgbClr val="680000"/>
                          </a:solidFill>
                        </a:rPr>
                        <a:t> Slides?</a:t>
                      </a:r>
                      <a:endParaRPr lang="en-GB" sz="1100" b="1" dirty="0">
                        <a:solidFill>
                          <a:srgbClr val="68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539917"/>
                  </a:ext>
                </a:extLst>
              </a:tr>
              <a:tr h="1454177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Enrichment Opportunities and British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74806"/>
                  </a:ext>
                </a:extLst>
              </a:tr>
            </a:tbl>
          </a:graphicData>
        </a:graphic>
      </p:graphicFrame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11442411" y="6000624"/>
            <a:ext cx="749589" cy="642015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4" name="Oval 13">
            <a:hlinkClick r:id="rId3" action="ppaction://hlinksldjump"/>
          </p:cNvPr>
          <p:cNvSpPr/>
          <p:nvPr/>
        </p:nvSpPr>
        <p:spPr>
          <a:xfrm>
            <a:off x="11376561" y="2395267"/>
            <a:ext cx="774659" cy="642015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Cont.…</a:t>
            </a:r>
          </a:p>
        </p:txBody>
      </p:sp>
      <p:sp>
        <p:nvSpPr>
          <p:cNvPr id="8" name="Rounded Rectangle 1">
            <a:extLst>
              <a:ext uri="{FF2B5EF4-FFF2-40B4-BE49-F238E27FC236}">
                <a16:creationId xmlns:a16="http://schemas.microsoft.com/office/drawing/2014/main" id="{EC7290D5-09ED-9E66-8916-C2F260F382EF}"/>
              </a:ext>
            </a:extLst>
          </p:cNvPr>
          <p:cNvSpPr/>
          <p:nvPr/>
        </p:nvSpPr>
        <p:spPr>
          <a:xfrm>
            <a:off x="1985345" y="384342"/>
            <a:ext cx="2344583" cy="524170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Computer systems and networks</a:t>
            </a:r>
          </a:p>
        </p:txBody>
      </p:sp>
      <p:pic>
        <p:nvPicPr>
          <p:cNvPr id="9" name="Picture 10" descr="Download premium vector of Searching system and internet illustration by  Minty about search, keyword, seo, site web, and search engine 449996">
            <a:extLst>
              <a:ext uri="{FF2B5EF4-FFF2-40B4-BE49-F238E27FC236}">
                <a16:creationId xmlns:a16="http://schemas.microsoft.com/office/drawing/2014/main" id="{7EACAE02-60AC-6246-0C4D-9A17B5DE6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85" y="1053998"/>
            <a:ext cx="729006" cy="58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DB3DEADD-8566-B421-61AF-9117D415D6AC}"/>
              </a:ext>
            </a:extLst>
          </p:cNvPr>
          <p:cNvSpPr/>
          <p:nvPr/>
        </p:nvSpPr>
        <p:spPr>
          <a:xfrm>
            <a:off x="5241351" y="378396"/>
            <a:ext cx="2344583" cy="524170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Creating media – Video production</a:t>
            </a:r>
          </a:p>
        </p:txBody>
      </p:sp>
      <p:sp>
        <p:nvSpPr>
          <p:cNvPr id="11" name="Rounded Rectangle 1">
            <a:extLst>
              <a:ext uri="{FF2B5EF4-FFF2-40B4-BE49-F238E27FC236}">
                <a16:creationId xmlns:a16="http://schemas.microsoft.com/office/drawing/2014/main" id="{6CF15002-3262-5771-4B42-92AD32392724}"/>
              </a:ext>
            </a:extLst>
          </p:cNvPr>
          <p:cNvSpPr/>
          <p:nvPr/>
        </p:nvSpPr>
        <p:spPr>
          <a:xfrm>
            <a:off x="8409551" y="378397"/>
            <a:ext cx="2589544" cy="574523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Google slides  Presentations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BAE65B-BABF-F3F7-E3E1-8BF6A2C3AC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211" y="1036832"/>
            <a:ext cx="605180" cy="574523"/>
          </a:xfrm>
          <a:prstGeom prst="rect">
            <a:avLst/>
          </a:prstGeom>
        </p:spPr>
      </p:pic>
      <p:pic>
        <p:nvPicPr>
          <p:cNvPr id="19" name="Picture 26" descr="Video Editing PNGs for Free Download">
            <a:extLst>
              <a:ext uri="{FF2B5EF4-FFF2-40B4-BE49-F238E27FC236}">
                <a16:creationId xmlns:a16="http://schemas.microsoft.com/office/drawing/2014/main" id="{EA9B3B06-3005-DEFA-3500-989F17A7F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52" y="908511"/>
            <a:ext cx="658436" cy="65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69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03BDC56-006B-2038-C73F-5A6F02968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904053"/>
              </p:ext>
            </p:extLst>
          </p:nvPr>
        </p:nvGraphicFramePr>
        <p:xfrm>
          <a:off x="0" y="325213"/>
          <a:ext cx="11200329" cy="6412674"/>
        </p:xfrm>
        <a:graphic>
          <a:graphicData uri="http://schemas.openxmlformats.org/drawingml/2006/table">
            <a:tbl>
              <a:tblPr firstRow="1" bandRow="1"/>
              <a:tblGrid>
                <a:gridCol w="1757804">
                  <a:extLst>
                    <a:ext uri="{9D8B030D-6E8A-4147-A177-3AD203B41FA5}">
                      <a16:colId xmlns:a16="http://schemas.microsoft.com/office/drawing/2014/main" val="3017472002"/>
                    </a:ext>
                  </a:extLst>
                </a:gridCol>
                <a:gridCol w="2690934">
                  <a:extLst>
                    <a:ext uri="{9D8B030D-6E8A-4147-A177-3AD203B41FA5}">
                      <a16:colId xmlns:a16="http://schemas.microsoft.com/office/drawing/2014/main" val="1135371168"/>
                    </a:ext>
                  </a:extLst>
                </a:gridCol>
                <a:gridCol w="351402">
                  <a:extLst>
                    <a:ext uri="{9D8B030D-6E8A-4147-A177-3AD203B41FA5}">
                      <a16:colId xmlns:a16="http://schemas.microsoft.com/office/drawing/2014/main" val="4226321965"/>
                    </a:ext>
                  </a:extLst>
                </a:gridCol>
                <a:gridCol w="3234587">
                  <a:extLst>
                    <a:ext uri="{9D8B030D-6E8A-4147-A177-3AD203B41FA5}">
                      <a16:colId xmlns:a16="http://schemas.microsoft.com/office/drawing/2014/main" val="2257958766"/>
                    </a:ext>
                  </a:extLst>
                </a:gridCol>
                <a:gridCol w="245807">
                  <a:extLst>
                    <a:ext uri="{9D8B030D-6E8A-4147-A177-3AD203B41FA5}">
                      <a16:colId xmlns:a16="http://schemas.microsoft.com/office/drawing/2014/main" val="2117455042"/>
                    </a:ext>
                  </a:extLst>
                </a:gridCol>
                <a:gridCol w="2919795">
                  <a:extLst>
                    <a:ext uri="{9D8B030D-6E8A-4147-A177-3AD203B41FA5}">
                      <a16:colId xmlns:a16="http://schemas.microsoft.com/office/drawing/2014/main" val="1196913423"/>
                    </a:ext>
                  </a:extLst>
                </a:gridCol>
              </a:tblGrid>
              <a:tr h="1300077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Scheme of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445140"/>
                  </a:ext>
                </a:extLst>
              </a:tr>
              <a:tr h="2382798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Knowledge</a:t>
                      </a:r>
                    </a:p>
                    <a:p>
                      <a:pPr algn="ctr"/>
                      <a:endParaRPr lang="en-GB" b="1" dirty="0">
                        <a:solidFill>
                          <a:srgbClr val="68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use a form to record information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compare paper and computer-bases databases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outline how you can answer questions by grouping and then sorting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that tools can be used to select specific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that computer programs can be used to compare data visually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use a real-world database to answer questions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identify that drawing tools can be used to produce different outcomes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create a vector drawing by combining shapes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use tools to achieve a desired effect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recognise that vector drawings consist of layers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group objects to make them easier to work with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apply what I have learned about vector drawings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explain how selection is used in computer programs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relates that a conditional statement connects a condition to an outcomes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explain how selection directs the flow of a program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design a program that uses selection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create a program that uses selection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evaluate my program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764385"/>
                  </a:ext>
                </a:extLst>
              </a:tr>
              <a:tr h="130878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Sequencing Statements/ Cross Curricular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49277"/>
                  </a:ext>
                </a:extLst>
              </a:tr>
              <a:tr h="1421018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Enrichment Opportunities and British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85978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916875" cy="344385"/>
          </a:xfrm>
        </p:spPr>
        <p:txBody>
          <a:bodyPr>
            <a:normAutofit fontScale="90000"/>
          </a:bodyPr>
          <a:lstStyle/>
          <a:p>
            <a:r>
              <a:rPr lang="en-GB" sz="2000" b="1" u="sng" dirty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5</a:t>
            </a:r>
          </a:p>
        </p:txBody>
      </p:sp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11442411" y="6000624"/>
            <a:ext cx="749589" cy="642015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6BAABDD1-2293-16CE-6933-0A83176245BD}"/>
              </a:ext>
            </a:extLst>
          </p:cNvPr>
          <p:cNvSpPr/>
          <p:nvPr/>
        </p:nvSpPr>
        <p:spPr>
          <a:xfrm>
            <a:off x="1776602" y="356291"/>
            <a:ext cx="2592197" cy="572836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Data and information – Flat-file data</a:t>
            </a:r>
          </a:p>
        </p:txBody>
      </p:sp>
      <p:sp>
        <p:nvSpPr>
          <p:cNvPr id="11" name="Rounded Rectangle 1">
            <a:extLst>
              <a:ext uri="{FF2B5EF4-FFF2-40B4-BE49-F238E27FC236}">
                <a16:creationId xmlns:a16="http://schemas.microsoft.com/office/drawing/2014/main" id="{6F210FEE-0977-4CAB-2429-C47CD5335A23}"/>
              </a:ext>
            </a:extLst>
          </p:cNvPr>
          <p:cNvSpPr/>
          <p:nvPr/>
        </p:nvSpPr>
        <p:spPr>
          <a:xfrm>
            <a:off x="4891907" y="356292"/>
            <a:ext cx="2968216" cy="572836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Creating media – Introduction to vector graphics</a:t>
            </a:r>
          </a:p>
        </p:txBody>
      </p:sp>
      <p:sp>
        <p:nvSpPr>
          <p:cNvPr id="12" name="Rounded Rectangle 1">
            <a:extLst>
              <a:ext uri="{FF2B5EF4-FFF2-40B4-BE49-F238E27FC236}">
                <a16:creationId xmlns:a16="http://schemas.microsoft.com/office/drawing/2014/main" id="{5E26F0DD-45FA-66DB-850B-612327C62F2A}"/>
              </a:ext>
            </a:extLst>
          </p:cNvPr>
          <p:cNvSpPr/>
          <p:nvPr/>
        </p:nvSpPr>
        <p:spPr>
          <a:xfrm>
            <a:off x="8304178" y="309321"/>
            <a:ext cx="2809804" cy="619806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Programming – Selection in quizzes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E2E8A4-BD2B-8719-8CB5-105B7BF030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656" y="909955"/>
            <a:ext cx="564698" cy="577824"/>
          </a:xfrm>
          <a:prstGeom prst="rect">
            <a:avLst/>
          </a:prstGeom>
        </p:spPr>
      </p:pic>
      <p:pic>
        <p:nvPicPr>
          <p:cNvPr id="18" name="Picture 18" descr="Quiz - Free education icons">
            <a:extLst>
              <a:ext uri="{FF2B5EF4-FFF2-40B4-BE49-F238E27FC236}">
                <a16:creationId xmlns:a16="http://schemas.microsoft.com/office/drawing/2014/main" id="{99ACBB0E-1369-203E-6F2E-B1E6FBA68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856" y="643859"/>
            <a:ext cx="755615" cy="75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A red paper with a white circle and a white circle&#10;&#10;Description automatically generated">
            <a:extLst>
              <a:ext uri="{FF2B5EF4-FFF2-40B4-BE49-F238E27FC236}">
                <a16:creationId xmlns:a16="http://schemas.microsoft.com/office/drawing/2014/main" id="{7B094846-97CD-FB34-E2A3-2BDA374EDA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214" y="837434"/>
            <a:ext cx="633908" cy="52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28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916875" cy="344385"/>
          </a:xfrm>
        </p:spPr>
        <p:txBody>
          <a:bodyPr>
            <a:normAutofit fontScale="90000"/>
          </a:bodyPr>
          <a:lstStyle/>
          <a:p>
            <a:r>
              <a:rPr lang="en-GB" sz="2000" b="1" u="sng" dirty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6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720202"/>
              </p:ext>
            </p:extLst>
          </p:nvPr>
        </p:nvGraphicFramePr>
        <p:xfrm>
          <a:off x="33035" y="344385"/>
          <a:ext cx="11200329" cy="6412674"/>
        </p:xfrm>
        <a:graphic>
          <a:graphicData uri="http://schemas.openxmlformats.org/drawingml/2006/table">
            <a:tbl>
              <a:tblPr firstRow="1" bandRow="1"/>
              <a:tblGrid>
                <a:gridCol w="1757804">
                  <a:extLst>
                    <a:ext uri="{9D8B030D-6E8A-4147-A177-3AD203B41FA5}">
                      <a16:colId xmlns:a16="http://schemas.microsoft.com/office/drawing/2014/main" val="269791219"/>
                    </a:ext>
                  </a:extLst>
                </a:gridCol>
                <a:gridCol w="2690934">
                  <a:extLst>
                    <a:ext uri="{9D8B030D-6E8A-4147-A177-3AD203B41FA5}">
                      <a16:colId xmlns:a16="http://schemas.microsoft.com/office/drawing/2014/main" val="1305023549"/>
                    </a:ext>
                  </a:extLst>
                </a:gridCol>
                <a:gridCol w="351402">
                  <a:extLst>
                    <a:ext uri="{9D8B030D-6E8A-4147-A177-3AD203B41FA5}">
                      <a16:colId xmlns:a16="http://schemas.microsoft.com/office/drawing/2014/main" val="3066839333"/>
                    </a:ext>
                  </a:extLst>
                </a:gridCol>
                <a:gridCol w="3234587">
                  <a:extLst>
                    <a:ext uri="{9D8B030D-6E8A-4147-A177-3AD203B41FA5}">
                      <a16:colId xmlns:a16="http://schemas.microsoft.com/office/drawing/2014/main" val="1061035731"/>
                    </a:ext>
                  </a:extLst>
                </a:gridCol>
                <a:gridCol w="245807">
                  <a:extLst>
                    <a:ext uri="{9D8B030D-6E8A-4147-A177-3AD203B41FA5}">
                      <a16:colId xmlns:a16="http://schemas.microsoft.com/office/drawing/2014/main" val="3649037956"/>
                    </a:ext>
                  </a:extLst>
                </a:gridCol>
                <a:gridCol w="2919795">
                  <a:extLst>
                    <a:ext uri="{9D8B030D-6E8A-4147-A177-3AD203B41FA5}">
                      <a16:colId xmlns:a16="http://schemas.microsoft.com/office/drawing/2014/main" val="2545940584"/>
                    </a:ext>
                  </a:extLst>
                </a:gridCol>
              </a:tblGrid>
              <a:tr h="1300077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Scheme of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89034"/>
                  </a:ext>
                </a:extLst>
              </a:tr>
              <a:tr h="2382798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Knowledge</a:t>
                      </a:r>
                    </a:p>
                    <a:p>
                      <a:pPr algn="ctr"/>
                      <a:endParaRPr lang="en-GB" b="1" dirty="0">
                        <a:solidFill>
                          <a:srgbClr val="68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the importance of internet addresses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recognise how data is transferred across the internet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how sharing information online can help people to work together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evaluate different ways of working together online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recognise how we communicate using technology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evaluate different methods of online communication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review an existing website and consider its 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plan the features of a web page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consider the ownership and use of images (copyright)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recognise the need to preview pages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outline the need for a navigation path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recognise the implications of linking to content owned by other people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define a ‘variable’ as something that is changeable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explain why a variable is used in a program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choose how to improve a game by using variables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design a project that builds on a given example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use my design to create a project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evaluate my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41463"/>
                  </a:ext>
                </a:extLst>
              </a:tr>
              <a:tr h="130878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Sequencing Statements/ Cross Curricular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/>
                        <a:t>Y5 Vector drawing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539917"/>
                  </a:ext>
                </a:extLst>
              </a:tr>
              <a:tr h="1421018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Enrichment Opportunities and British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74806"/>
                  </a:ext>
                </a:extLst>
              </a:tr>
            </a:tbl>
          </a:graphicData>
        </a:graphic>
      </p:graphicFrame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11454286" y="5890162"/>
            <a:ext cx="749589" cy="676894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23" name="Oval 22">
            <a:hlinkClick r:id="rId3" action="ppaction://hlinksldjump"/>
          </p:cNvPr>
          <p:cNvSpPr/>
          <p:nvPr/>
        </p:nvSpPr>
        <p:spPr>
          <a:xfrm>
            <a:off x="11376561" y="2395267"/>
            <a:ext cx="774659" cy="642015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Cont.…</a:t>
            </a:r>
          </a:p>
        </p:txBody>
      </p:sp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6BB3CCCB-8270-39AE-FF88-2C2E0E8C4AC5}"/>
              </a:ext>
            </a:extLst>
          </p:cNvPr>
          <p:cNvSpPr/>
          <p:nvPr/>
        </p:nvSpPr>
        <p:spPr>
          <a:xfrm>
            <a:off x="1863976" y="395626"/>
            <a:ext cx="2484158" cy="576196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Computing systems and networks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624054-0A58-6F01-C785-576C8255EA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431" y="1019553"/>
            <a:ext cx="521493" cy="533615"/>
          </a:xfrm>
          <a:prstGeom prst="rect">
            <a:avLst/>
          </a:prstGeom>
        </p:spPr>
      </p:pic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D2F9899D-D0FB-5EB7-707E-B287DA4A8D73}"/>
              </a:ext>
            </a:extLst>
          </p:cNvPr>
          <p:cNvSpPr/>
          <p:nvPr/>
        </p:nvSpPr>
        <p:spPr>
          <a:xfrm>
            <a:off x="8471771" y="395325"/>
            <a:ext cx="2622950" cy="576196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Programming – Variables in games</a:t>
            </a:r>
          </a:p>
        </p:txBody>
      </p:sp>
      <p:sp>
        <p:nvSpPr>
          <p:cNvPr id="8" name="Rounded Rectangle 1">
            <a:extLst>
              <a:ext uri="{FF2B5EF4-FFF2-40B4-BE49-F238E27FC236}">
                <a16:creationId xmlns:a16="http://schemas.microsoft.com/office/drawing/2014/main" id="{DE348680-5C3D-B1D9-3BF8-7C97A29AD117}"/>
              </a:ext>
            </a:extLst>
          </p:cNvPr>
          <p:cNvSpPr/>
          <p:nvPr/>
        </p:nvSpPr>
        <p:spPr>
          <a:xfrm>
            <a:off x="4904606" y="395326"/>
            <a:ext cx="3044954" cy="624228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Creating media – Web page creation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CC5DDB-73DF-3823-57B0-A1ECCDAB55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642" y="881093"/>
            <a:ext cx="569250" cy="629080"/>
          </a:xfrm>
          <a:prstGeom prst="rect">
            <a:avLst/>
          </a:prstGeom>
        </p:spPr>
      </p:pic>
      <p:pic>
        <p:nvPicPr>
          <p:cNvPr id="10" name="Picture 42" descr="Website design - Free seo and web icons">
            <a:extLst>
              <a:ext uri="{FF2B5EF4-FFF2-40B4-BE49-F238E27FC236}">
                <a16:creationId xmlns:a16="http://schemas.microsoft.com/office/drawing/2014/main" id="{8D3678D1-19F2-85CB-D45F-E4967C1B8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479" y="971821"/>
            <a:ext cx="629080" cy="62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54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916875" cy="344385"/>
          </a:xfrm>
        </p:spPr>
        <p:txBody>
          <a:bodyPr>
            <a:normAutofit fontScale="90000"/>
          </a:bodyPr>
          <a:lstStyle/>
          <a:p>
            <a:r>
              <a:rPr lang="en-GB" sz="2000" b="1" u="sng" dirty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6</a:t>
            </a:r>
          </a:p>
        </p:txBody>
      </p:sp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11442411" y="6000624"/>
            <a:ext cx="749589" cy="642015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Back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1F9A25C-FDE1-C3FB-ECE8-79C436100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423469"/>
              </p:ext>
            </p:extLst>
          </p:nvPr>
        </p:nvGraphicFramePr>
        <p:xfrm>
          <a:off x="0" y="344386"/>
          <a:ext cx="10481050" cy="6201212"/>
        </p:xfrm>
        <a:graphic>
          <a:graphicData uri="http://schemas.openxmlformats.org/drawingml/2006/table">
            <a:tbl>
              <a:tblPr firstRow="1" bandRow="1"/>
              <a:tblGrid>
                <a:gridCol w="1631072">
                  <a:extLst>
                    <a:ext uri="{9D8B030D-6E8A-4147-A177-3AD203B41FA5}">
                      <a16:colId xmlns:a16="http://schemas.microsoft.com/office/drawing/2014/main" val="3017472002"/>
                    </a:ext>
                  </a:extLst>
                </a:gridCol>
                <a:gridCol w="2496924">
                  <a:extLst>
                    <a:ext uri="{9D8B030D-6E8A-4147-A177-3AD203B41FA5}">
                      <a16:colId xmlns:a16="http://schemas.microsoft.com/office/drawing/2014/main" val="1135371168"/>
                    </a:ext>
                  </a:extLst>
                </a:gridCol>
                <a:gridCol w="262119">
                  <a:extLst>
                    <a:ext uri="{9D8B030D-6E8A-4147-A177-3AD203B41FA5}">
                      <a16:colId xmlns:a16="http://schemas.microsoft.com/office/drawing/2014/main" val="4226321965"/>
                    </a:ext>
                  </a:extLst>
                </a:gridCol>
                <a:gridCol w="3119531">
                  <a:extLst>
                    <a:ext uri="{9D8B030D-6E8A-4147-A177-3AD203B41FA5}">
                      <a16:colId xmlns:a16="http://schemas.microsoft.com/office/drawing/2014/main" val="2257958766"/>
                    </a:ext>
                  </a:extLst>
                </a:gridCol>
                <a:gridCol w="262119">
                  <a:extLst>
                    <a:ext uri="{9D8B030D-6E8A-4147-A177-3AD203B41FA5}">
                      <a16:colId xmlns:a16="http://schemas.microsoft.com/office/drawing/2014/main" val="2117455042"/>
                    </a:ext>
                  </a:extLst>
                </a:gridCol>
                <a:gridCol w="2709285">
                  <a:extLst>
                    <a:ext uri="{9D8B030D-6E8A-4147-A177-3AD203B41FA5}">
                      <a16:colId xmlns:a16="http://schemas.microsoft.com/office/drawing/2014/main" val="1196913423"/>
                    </a:ext>
                  </a:extLst>
                </a:gridCol>
              </a:tblGrid>
              <a:tr h="1113786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Scheme of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445140"/>
                  </a:ext>
                </a:extLst>
              </a:tr>
              <a:tr h="240699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Knowledge</a:t>
                      </a:r>
                    </a:p>
                    <a:p>
                      <a:pPr algn="ctr"/>
                      <a:endParaRPr lang="en-GB" b="1" dirty="0">
                        <a:solidFill>
                          <a:srgbClr val="68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create a data set in a spreadsheet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build a data set in a spreadsheet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that formulas can be used to produce calculated 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apply formulas to 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create a spreadsheet to plan an event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choose suitable ways to present data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recognise that you can work in three dimensions on a computer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identify that digital 3D objects can be modified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recognise that objects can be combined in a 3D model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create a 3D model for a given purpose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plan my own 3D model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create my own digital 3D model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create a program to run on a controllable device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explain that selection can control the flow of a program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update a variable with a user input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use a conditionally statement to compare a variable to a value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design a project that uses inputs and outputs on a controllable device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develop a program to use inputs and outputs on a controllable device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764385"/>
                  </a:ext>
                </a:extLst>
              </a:tr>
              <a:tr h="135129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Sequencing Statements/ Cross Curricular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dirty="0"/>
                        <a:t>Y5 branching database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/>
                        <a:t>Y5 vector drawings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49277"/>
                  </a:ext>
                </a:extLst>
              </a:tr>
              <a:tr h="1217396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Enrichment Opportunities and British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859788"/>
                  </a:ext>
                </a:extLst>
              </a:tr>
            </a:tbl>
          </a:graphicData>
        </a:graphic>
      </p:graphicFrame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3FC7A287-F6C9-FA98-2B51-14F5192A89BC}"/>
              </a:ext>
            </a:extLst>
          </p:cNvPr>
          <p:cNvSpPr/>
          <p:nvPr/>
        </p:nvSpPr>
        <p:spPr>
          <a:xfrm>
            <a:off x="7900818" y="371195"/>
            <a:ext cx="2411582" cy="550867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Sensing movement</a:t>
            </a:r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3A88EA7C-EEAC-FD96-C937-0641EF7F72F4}"/>
              </a:ext>
            </a:extLst>
          </p:cNvPr>
          <p:cNvSpPr/>
          <p:nvPr/>
        </p:nvSpPr>
        <p:spPr>
          <a:xfrm>
            <a:off x="4478408" y="371196"/>
            <a:ext cx="2907912" cy="550866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Creating media – 3D Modelling</a:t>
            </a:r>
          </a:p>
        </p:txBody>
      </p:sp>
      <p:sp>
        <p:nvSpPr>
          <p:cNvPr id="8" name="Rounded Rectangle 1">
            <a:extLst>
              <a:ext uri="{FF2B5EF4-FFF2-40B4-BE49-F238E27FC236}">
                <a16:creationId xmlns:a16="http://schemas.microsoft.com/office/drawing/2014/main" id="{2B8CEFFC-33A4-E6BC-11AB-70D368005BCB}"/>
              </a:ext>
            </a:extLst>
          </p:cNvPr>
          <p:cNvSpPr/>
          <p:nvPr/>
        </p:nvSpPr>
        <p:spPr>
          <a:xfrm>
            <a:off x="1672573" y="371196"/>
            <a:ext cx="2320675" cy="550866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Data and information - Intro to Spreadsheets</a:t>
            </a:r>
          </a:p>
        </p:txBody>
      </p:sp>
      <p:pic>
        <p:nvPicPr>
          <p:cNvPr id="10" name="Picture 2" descr="File:Google Sheets logo (2014-2020).svg - Wikimedia Commons">
            <a:extLst>
              <a:ext uri="{FF2B5EF4-FFF2-40B4-BE49-F238E27FC236}">
                <a16:creationId xmlns:a16="http://schemas.microsoft.com/office/drawing/2014/main" id="{0CBF237B-A818-26FD-1CCD-16C2CC167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148" y="845511"/>
            <a:ext cx="393775" cy="55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Scratch Logo PNG Vector (SVG) Free Download">
            <a:extLst>
              <a:ext uri="{FF2B5EF4-FFF2-40B4-BE49-F238E27FC236}">
                <a16:creationId xmlns:a16="http://schemas.microsoft.com/office/drawing/2014/main" id="{99206950-9741-419A-4E17-62C64AEC2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986" y="958879"/>
            <a:ext cx="795608" cy="23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Theme 2 - Digital footprint - Content - ClassConnect">
            <a:extLst>
              <a:ext uri="{FF2B5EF4-FFF2-40B4-BE49-F238E27FC236}">
                <a16:creationId xmlns:a16="http://schemas.microsoft.com/office/drawing/2014/main" id="{461D495A-14F3-D850-4FBE-AF2F01157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880" y="616988"/>
            <a:ext cx="651950" cy="68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44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916875" cy="344385"/>
          </a:xfrm>
        </p:spPr>
        <p:txBody>
          <a:bodyPr>
            <a:normAutofit fontScale="90000"/>
          </a:bodyPr>
          <a:lstStyle/>
          <a:p>
            <a:r>
              <a:rPr lang="en-GB" sz="2000" b="1" u="sng" dirty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61422"/>
              </p:ext>
            </p:extLst>
          </p:nvPr>
        </p:nvGraphicFramePr>
        <p:xfrm>
          <a:off x="33034" y="344385"/>
          <a:ext cx="11254726" cy="6043920"/>
        </p:xfrm>
        <a:graphic>
          <a:graphicData uri="http://schemas.openxmlformats.org/drawingml/2006/table">
            <a:tbl>
              <a:tblPr firstRow="1" bandRow="1"/>
              <a:tblGrid>
                <a:gridCol w="1765625">
                  <a:extLst>
                    <a:ext uri="{9D8B030D-6E8A-4147-A177-3AD203B41FA5}">
                      <a16:colId xmlns:a16="http://schemas.microsoft.com/office/drawing/2014/main" val="269791219"/>
                    </a:ext>
                  </a:extLst>
                </a:gridCol>
                <a:gridCol w="3276261">
                  <a:extLst>
                    <a:ext uri="{9D8B030D-6E8A-4147-A177-3AD203B41FA5}">
                      <a16:colId xmlns:a16="http://schemas.microsoft.com/office/drawing/2014/main" val="13050235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6839333"/>
                    </a:ext>
                  </a:extLst>
                </a:gridCol>
                <a:gridCol w="2822593">
                  <a:extLst>
                    <a:ext uri="{9D8B030D-6E8A-4147-A177-3AD203B41FA5}">
                      <a16:colId xmlns:a16="http://schemas.microsoft.com/office/drawing/2014/main" val="1061035731"/>
                    </a:ext>
                  </a:extLst>
                </a:gridCol>
                <a:gridCol w="208630">
                  <a:extLst>
                    <a:ext uri="{9D8B030D-6E8A-4147-A177-3AD203B41FA5}">
                      <a16:colId xmlns:a16="http://schemas.microsoft.com/office/drawing/2014/main" val="3649037956"/>
                    </a:ext>
                  </a:extLst>
                </a:gridCol>
                <a:gridCol w="2973337">
                  <a:extLst>
                    <a:ext uri="{9D8B030D-6E8A-4147-A177-3AD203B41FA5}">
                      <a16:colId xmlns:a16="http://schemas.microsoft.com/office/drawing/2014/main" val="2545940584"/>
                    </a:ext>
                  </a:extLst>
                </a:gridCol>
              </a:tblGrid>
              <a:tr h="10604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Scheme of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89034"/>
                  </a:ext>
                </a:extLst>
              </a:tr>
              <a:tr h="2566146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Knowledge</a:t>
                      </a:r>
                    </a:p>
                    <a:p>
                      <a:pPr algn="ctr"/>
                      <a:endParaRPr lang="en-GB" b="1" dirty="0">
                        <a:solidFill>
                          <a:srgbClr val="68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choose search terms relating to a particular issue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plan a poster to clearly convey a message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modify a logo using a graphic editing program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plan a consistent layout for a set of slides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search for suitable text for slides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plan how to deliver a presentation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ClrTx/>
                        <a:buFont typeface="Arial" panose="020B0604020202020204" pitchFamily="34" charset="0"/>
                        <a:buChar char="●"/>
                      </a:pPr>
                      <a:endParaRPr lang="en-GB" sz="1100" u="none" strike="noStrike" dirty="0">
                        <a:solidFill>
                          <a:schemeClr val="tx1"/>
                        </a:solidFill>
                        <a:effectLst/>
                        <a:latin typeface="Quicksand"/>
                        <a:ea typeface="Quicksand"/>
                        <a:cs typeface="Quicksand"/>
                      </a:endParaRPr>
                    </a:p>
                  </a:txBody>
                  <a:tcPr marL="63500" marR="63500" marT="63500" marB="6350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define ‘protocol’ and provide examples of non-networking protocols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list examples of hardware necessary for connecting devices to network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compare wired to wireless connections and list examples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define what the internet is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explain the difference between the internet, its services and the World Wide Web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describe components (servers, browsers, pages, HTTP and HTTPS protocols, etc.) and how they work together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compare how humans and computers understand instructions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define a variable as a name that refers to data being stored by the computer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define a condition as an expression that will be evaluated as either true or false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create conditions that use comparison operators (&gt;,&lt;,=)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define iteration as group of instructions that are repeatedly executed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independently design and apply programming constructs to solve a problem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41463"/>
                  </a:ext>
                </a:extLst>
              </a:tr>
              <a:tr h="10675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Sequencing Statements/ Cross Curricular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ClrTx/>
                        <a:buFont typeface="Arial" panose="020B0604020202020204" pitchFamily="34" charset="0"/>
                        <a:buChar char="●"/>
                      </a:pPr>
                      <a:endParaRPr lang="en-GB" sz="1100" u="none" strike="noStrike" dirty="0">
                        <a:solidFill>
                          <a:schemeClr val="tx1"/>
                        </a:solidFill>
                        <a:effectLst/>
                        <a:latin typeface="Quicksand"/>
                        <a:ea typeface="Quicksand"/>
                        <a:cs typeface="Quicksand"/>
                      </a:endParaRPr>
                    </a:p>
                  </a:txBody>
                  <a:tcPr marL="63500" marR="63500" marT="63500" marB="6350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1" dirty="0">
                        <a:solidFill>
                          <a:srgbClr val="68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539917"/>
                  </a:ext>
                </a:extLst>
              </a:tr>
              <a:tr h="1159088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Enrichment Opportunities and British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Encouraging girls into computer science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Encouraging girls into computer science 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74806"/>
                  </a:ext>
                </a:extLst>
              </a:tr>
            </a:tbl>
          </a:graphicData>
        </a:graphic>
      </p:graphicFrame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11475445" y="6000624"/>
            <a:ext cx="716555" cy="602057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2" name="Oval 11">
            <a:hlinkClick r:id="rId3" action="ppaction://hlinksldjump"/>
          </p:cNvPr>
          <p:cNvSpPr/>
          <p:nvPr/>
        </p:nvSpPr>
        <p:spPr>
          <a:xfrm>
            <a:off x="11376561" y="2395267"/>
            <a:ext cx="774659" cy="642015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Cont.…</a:t>
            </a: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97787C06-53F6-A52E-19C4-5C326C793CC9}"/>
              </a:ext>
            </a:extLst>
          </p:cNvPr>
          <p:cNvSpPr/>
          <p:nvPr/>
        </p:nvSpPr>
        <p:spPr>
          <a:xfrm>
            <a:off x="1874688" y="473471"/>
            <a:ext cx="3062862" cy="430597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Clear messaging in digital media</a:t>
            </a:r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BED2ACEA-36FC-8AFE-13B6-FBA8C5825762}"/>
              </a:ext>
            </a:extLst>
          </p:cNvPr>
          <p:cNvSpPr/>
          <p:nvPr/>
        </p:nvSpPr>
        <p:spPr>
          <a:xfrm>
            <a:off x="5347897" y="467934"/>
            <a:ext cx="2699139" cy="441669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/>
              <a:t>Networks from semaphores to the Internet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D619585-9C2F-C3F7-E9B0-FA7645E0CB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226" y="904068"/>
            <a:ext cx="617474" cy="415627"/>
          </a:xfrm>
          <a:prstGeom prst="rect">
            <a:avLst/>
          </a:prstGeom>
        </p:spPr>
      </p:pic>
      <p:pic>
        <p:nvPicPr>
          <p:cNvPr id="22" name="Picture 2" descr="https://www.pinclipart.com/picdir/big/267-2679175_design-and-technology-clipart.png">
            <a:extLst>
              <a:ext uri="{FF2B5EF4-FFF2-40B4-BE49-F238E27FC236}">
                <a16:creationId xmlns:a16="http://schemas.microsoft.com/office/drawing/2014/main" id="{784EC987-E46F-5C20-8C0D-FA2DFC172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95" y="748587"/>
            <a:ext cx="675765" cy="58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1">
            <a:extLst>
              <a:ext uri="{FF2B5EF4-FFF2-40B4-BE49-F238E27FC236}">
                <a16:creationId xmlns:a16="http://schemas.microsoft.com/office/drawing/2014/main" id="{AC21D53C-AA85-3CEB-E9C9-5CDFADA9AFA1}"/>
              </a:ext>
            </a:extLst>
          </p:cNvPr>
          <p:cNvSpPr/>
          <p:nvPr/>
        </p:nvSpPr>
        <p:spPr>
          <a:xfrm>
            <a:off x="8539121" y="467934"/>
            <a:ext cx="2514114" cy="410136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Programming essentials in Scratch</a:t>
            </a:r>
          </a:p>
        </p:txBody>
      </p:sp>
      <p:pic>
        <p:nvPicPr>
          <p:cNvPr id="9" name="Picture 8" descr="Scratch Logo PNG Vector (SVG) Free Download">
            <a:extLst>
              <a:ext uri="{FF2B5EF4-FFF2-40B4-BE49-F238E27FC236}">
                <a16:creationId xmlns:a16="http://schemas.microsoft.com/office/drawing/2014/main" id="{52041787-7D2C-C6EB-3C4B-1C34A61FC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374" y="1025871"/>
            <a:ext cx="795608" cy="23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27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916875" cy="344385"/>
          </a:xfrm>
        </p:spPr>
        <p:txBody>
          <a:bodyPr>
            <a:normAutofit fontScale="90000"/>
          </a:bodyPr>
          <a:lstStyle/>
          <a:p>
            <a:r>
              <a:rPr lang="en-GB" sz="2000" b="1" u="sng" dirty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255498"/>
              </p:ext>
            </p:extLst>
          </p:nvPr>
        </p:nvGraphicFramePr>
        <p:xfrm>
          <a:off x="33035" y="344385"/>
          <a:ext cx="11235864" cy="6388925"/>
        </p:xfrm>
        <a:graphic>
          <a:graphicData uri="http://schemas.openxmlformats.org/drawingml/2006/table">
            <a:tbl>
              <a:tblPr firstRow="1" bandRow="1"/>
              <a:tblGrid>
                <a:gridCol w="1762666">
                  <a:extLst>
                    <a:ext uri="{9D8B030D-6E8A-4147-A177-3AD203B41FA5}">
                      <a16:colId xmlns:a16="http://schemas.microsoft.com/office/drawing/2014/main" val="269791219"/>
                    </a:ext>
                  </a:extLst>
                </a:gridCol>
                <a:gridCol w="3020139">
                  <a:extLst>
                    <a:ext uri="{9D8B030D-6E8A-4147-A177-3AD203B41FA5}">
                      <a16:colId xmlns:a16="http://schemas.microsoft.com/office/drawing/2014/main" val="1305023549"/>
                    </a:ext>
                  </a:extLst>
                </a:gridCol>
                <a:gridCol w="284480">
                  <a:extLst>
                    <a:ext uri="{9D8B030D-6E8A-4147-A177-3AD203B41FA5}">
                      <a16:colId xmlns:a16="http://schemas.microsoft.com/office/drawing/2014/main" val="3066839333"/>
                    </a:ext>
                  </a:extLst>
                </a:gridCol>
                <a:gridCol w="2991945">
                  <a:extLst>
                    <a:ext uri="{9D8B030D-6E8A-4147-A177-3AD203B41FA5}">
                      <a16:colId xmlns:a16="http://schemas.microsoft.com/office/drawing/2014/main" val="10610357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9037956"/>
                    </a:ext>
                  </a:extLst>
                </a:gridCol>
                <a:gridCol w="2968354">
                  <a:extLst>
                    <a:ext uri="{9D8B030D-6E8A-4147-A177-3AD203B41FA5}">
                      <a16:colId xmlns:a16="http://schemas.microsoft.com/office/drawing/2014/main" val="2545940584"/>
                    </a:ext>
                  </a:extLst>
                </a:gridCol>
              </a:tblGrid>
              <a:tr h="124282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Scheme of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89034"/>
                  </a:ext>
                </a:extLst>
              </a:tr>
              <a:tr h="2536527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Knowledge</a:t>
                      </a:r>
                    </a:p>
                    <a:p>
                      <a:pPr algn="ctr"/>
                      <a:endParaRPr lang="en-GB" b="1" dirty="0">
                        <a:solidFill>
                          <a:srgbClr val="68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identify columns, rows, cells, and cell references in spreadsheet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use basic formulas with cell references to perform calculations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the differences between data and information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analyse data using charts and functions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analyse data using sort and filter, average and IF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use conditional formatting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define a subroutine as a group of instructions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identify where condition-controlled iteration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evaluate which type of iteration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define a list as a collection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decompose a larger problem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apply appropriate constructs to solve a problem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select the most appropriate software to use a complete a task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select appropriate images for a given context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critique digital content for credibility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apply referencing techniques and recognise the concept of plagiarism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construct a blog using appropriate software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construct a blog using credible 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41463"/>
                  </a:ext>
                </a:extLst>
              </a:tr>
              <a:tr h="125114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Sequencing Statements/ Cross Curricular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Y6 Spreadsheets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539917"/>
                  </a:ext>
                </a:extLst>
              </a:tr>
              <a:tr h="135843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Enrichment Opportunities and British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Encouraging girls into computer science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74806"/>
                  </a:ext>
                </a:extLst>
              </a:tr>
            </a:tbl>
          </a:graphicData>
        </a:graphic>
      </p:graphicFrame>
      <p:sp>
        <p:nvSpPr>
          <p:cNvPr id="6" name="Oval 5">
            <a:hlinkClick r:id="rId2" action="ppaction://hlinksldjump"/>
          </p:cNvPr>
          <p:cNvSpPr/>
          <p:nvPr/>
        </p:nvSpPr>
        <p:spPr>
          <a:xfrm>
            <a:off x="11475445" y="6000624"/>
            <a:ext cx="716555" cy="602057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9" name="Rounded Rectangle 1">
            <a:extLst>
              <a:ext uri="{FF2B5EF4-FFF2-40B4-BE49-F238E27FC236}">
                <a16:creationId xmlns:a16="http://schemas.microsoft.com/office/drawing/2014/main" id="{2E0CF01C-2F50-7AD0-B32B-63D9E1FC135D}"/>
              </a:ext>
            </a:extLst>
          </p:cNvPr>
          <p:cNvSpPr/>
          <p:nvPr/>
        </p:nvSpPr>
        <p:spPr>
          <a:xfrm>
            <a:off x="1822689" y="412010"/>
            <a:ext cx="2876597" cy="410136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Modelling data using spreadsheets</a:t>
            </a:r>
          </a:p>
        </p:txBody>
      </p:sp>
      <p:sp>
        <p:nvSpPr>
          <p:cNvPr id="13" name="Rounded Rectangle 1">
            <a:extLst>
              <a:ext uri="{FF2B5EF4-FFF2-40B4-BE49-F238E27FC236}">
                <a16:creationId xmlns:a16="http://schemas.microsoft.com/office/drawing/2014/main" id="{60F4D367-9ECC-A417-1789-C6CD5889784F}"/>
              </a:ext>
            </a:extLst>
          </p:cNvPr>
          <p:cNvSpPr/>
          <p:nvPr/>
        </p:nvSpPr>
        <p:spPr>
          <a:xfrm>
            <a:off x="5190230" y="479863"/>
            <a:ext cx="2793862" cy="274430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Programming essentials in Scratch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3EE0473-1922-9962-A965-3E2D434D15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6827">
            <a:off x="3635830" y="909587"/>
            <a:ext cx="486535" cy="49784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D94FA82-0451-74D0-1171-E377315569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355" y="822146"/>
            <a:ext cx="569250" cy="629080"/>
          </a:xfrm>
          <a:prstGeom prst="rect">
            <a:avLst/>
          </a:prstGeom>
        </p:spPr>
      </p:pic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C563F23B-5A13-922F-04E3-4F8B7719268D}"/>
              </a:ext>
            </a:extLst>
          </p:cNvPr>
          <p:cNvSpPr/>
          <p:nvPr/>
        </p:nvSpPr>
        <p:spPr>
          <a:xfrm>
            <a:off x="8477595" y="423028"/>
            <a:ext cx="2563796" cy="399118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Using media – Gaining support for a cause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B984B-922B-DDB0-E7BC-73746954DF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494" y="822146"/>
            <a:ext cx="588537" cy="7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5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916875" cy="344385"/>
          </a:xfrm>
        </p:spPr>
        <p:txBody>
          <a:bodyPr>
            <a:normAutofit fontScale="90000"/>
          </a:bodyPr>
          <a:lstStyle/>
          <a:p>
            <a:r>
              <a:rPr lang="en-GB" sz="2000" b="1" u="sng" dirty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12081"/>
              </p:ext>
            </p:extLst>
          </p:nvPr>
        </p:nvGraphicFramePr>
        <p:xfrm>
          <a:off x="33036" y="344385"/>
          <a:ext cx="11285626" cy="6388925"/>
        </p:xfrm>
        <a:graphic>
          <a:graphicData uri="http://schemas.openxmlformats.org/drawingml/2006/table">
            <a:tbl>
              <a:tblPr firstRow="1" bandRow="1"/>
              <a:tblGrid>
                <a:gridCol w="1770986">
                  <a:extLst>
                    <a:ext uri="{9D8B030D-6E8A-4147-A177-3AD203B41FA5}">
                      <a16:colId xmlns:a16="http://schemas.microsoft.com/office/drawing/2014/main" val="269791219"/>
                    </a:ext>
                  </a:extLst>
                </a:gridCol>
                <a:gridCol w="2774971">
                  <a:extLst>
                    <a:ext uri="{9D8B030D-6E8A-4147-A177-3AD203B41FA5}">
                      <a16:colId xmlns:a16="http://schemas.microsoft.com/office/drawing/2014/main" val="1305023549"/>
                    </a:ext>
                  </a:extLst>
                </a:gridCol>
                <a:gridCol w="290181">
                  <a:extLst>
                    <a:ext uri="{9D8B030D-6E8A-4147-A177-3AD203B41FA5}">
                      <a16:colId xmlns:a16="http://schemas.microsoft.com/office/drawing/2014/main" val="3066839333"/>
                    </a:ext>
                  </a:extLst>
                </a:gridCol>
                <a:gridCol w="3258844">
                  <a:extLst>
                    <a:ext uri="{9D8B030D-6E8A-4147-A177-3AD203B41FA5}">
                      <a16:colId xmlns:a16="http://schemas.microsoft.com/office/drawing/2014/main" val="10610357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9037956"/>
                    </a:ext>
                  </a:extLst>
                </a:gridCol>
                <a:gridCol w="2982364">
                  <a:extLst>
                    <a:ext uri="{9D8B030D-6E8A-4147-A177-3AD203B41FA5}">
                      <a16:colId xmlns:a16="http://schemas.microsoft.com/office/drawing/2014/main" val="2545940584"/>
                    </a:ext>
                  </a:extLst>
                </a:gridCol>
              </a:tblGrid>
              <a:tr h="124282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Scheme of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89034"/>
                  </a:ext>
                </a:extLst>
              </a:tr>
              <a:tr h="2536527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Knowledge</a:t>
                      </a:r>
                    </a:p>
                    <a:p>
                      <a:pPr algn="ctr"/>
                      <a:endParaRPr lang="en-GB" b="1" dirty="0">
                        <a:solidFill>
                          <a:srgbClr val="68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use tools to draw and modify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use tools to align and distribute objects to create uniformity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that vector graphics are made up of paths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choose a project and plan a design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how markup defines what a vector graphic looks like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key differences between vector and bitmap images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recall that a general-purpose computing system is a device for executing programs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describe the function of the hardware components used in computing </a:t>
                      </a:r>
                      <a:r>
                        <a:rPr lang="en-GB" sz="1100" dirty="0" err="1"/>
                        <a:t>sytems</a:t>
                      </a:r>
                      <a:r>
                        <a:rPr lang="en-GB" sz="11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analyse how the hardware components in computing systems work together in order to execute programs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describe the NOT, AND </a:t>
                      </a:r>
                      <a:r>
                        <a:rPr lang="en-GB" sz="1100" dirty="0" err="1"/>
                        <a:t>and</a:t>
                      </a:r>
                      <a:r>
                        <a:rPr lang="en-GB" sz="1100" dirty="0"/>
                        <a:t> OR logical operators, and how they are used to form logical expressions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provide broad definitions of ‘artificial intelligence’ and ‘machine learning’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the implications of sharing program code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describe what HTML is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display images within a web page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describe what CSS is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describe what a search engine is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use search technologies effectively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 to implement navigation to complete a functioning website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41463"/>
                  </a:ext>
                </a:extLst>
              </a:tr>
              <a:tr h="125114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Sequencing Statements/ Cross Curricular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Y5 Vector drawings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539917"/>
                  </a:ext>
                </a:extLst>
              </a:tr>
              <a:tr h="135843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Enrichment Opportunities and British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Encouraging girls into computer science 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74806"/>
                  </a:ext>
                </a:extLst>
              </a:tr>
            </a:tbl>
          </a:graphicData>
        </a:graphic>
      </p:graphicFrame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11475445" y="6000624"/>
            <a:ext cx="716555" cy="602057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6" name="Oval 15">
            <a:hlinkClick r:id="" action="ppaction://noaction"/>
          </p:cNvPr>
          <p:cNvSpPr/>
          <p:nvPr/>
        </p:nvSpPr>
        <p:spPr>
          <a:xfrm>
            <a:off x="11351699" y="2395268"/>
            <a:ext cx="799522" cy="639480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Cont.…</a:t>
            </a:r>
          </a:p>
        </p:txBody>
      </p:sp>
      <p:sp>
        <p:nvSpPr>
          <p:cNvPr id="14" name="Rounded Rectangle 1">
            <a:extLst>
              <a:ext uri="{FF2B5EF4-FFF2-40B4-BE49-F238E27FC236}">
                <a16:creationId xmlns:a16="http://schemas.microsoft.com/office/drawing/2014/main" id="{0C2857A6-7E25-7B8B-6760-83D5B116FBE2}"/>
              </a:ext>
            </a:extLst>
          </p:cNvPr>
          <p:cNvSpPr/>
          <p:nvPr/>
        </p:nvSpPr>
        <p:spPr>
          <a:xfrm>
            <a:off x="8466401" y="395355"/>
            <a:ext cx="2744735" cy="427604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Developing for the web</a:t>
            </a:r>
          </a:p>
        </p:txBody>
      </p:sp>
      <p:sp>
        <p:nvSpPr>
          <p:cNvPr id="15" name="Rounded Rectangle 1">
            <a:extLst>
              <a:ext uri="{FF2B5EF4-FFF2-40B4-BE49-F238E27FC236}">
                <a16:creationId xmlns:a16="http://schemas.microsoft.com/office/drawing/2014/main" id="{A6DD6C0C-227E-AF4B-131A-60B5601AD7C2}"/>
              </a:ext>
            </a:extLst>
          </p:cNvPr>
          <p:cNvSpPr/>
          <p:nvPr/>
        </p:nvSpPr>
        <p:spPr>
          <a:xfrm>
            <a:off x="5111274" y="395355"/>
            <a:ext cx="2744735" cy="427604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Layers of computing systems</a:t>
            </a:r>
          </a:p>
        </p:txBody>
      </p:sp>
      <p:sp>
        <p:nvSpPr>
          <p:cNvPr id="17" name="Rounded Rectangle 1">
            <a:extLst>
              <a:ext uri="{FF2B5EF4-FFF2-40B4-BE49-F238E27FC236}">
                <a16:creationId xmlns:a16="http://schemas.microsoft.com/office/drawing/2014/main" id="{2F604C6A-1A30-E7ED-26C1-8501FAE5840D}"/>
              </a:ext>
            </a:extLst>
          </p:cNvPr>
          <p:cNvSpPr/>
          <p:nvPr/>
        </p:nvSpPr>
        <p:spPr>
          <a:xfrm>
            <a:off x="1887033" y="395355"/>
            <a:ext cx="2613848" cy="427605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Media – Vector graphics</a:t>
            </a:r>
          </a:p>
        </p:txBody>
      </p:sp>
      <p:pic>
        <p:nvPicPr>
          <p:cNvPr id="20" name="Picture 2" descr="https://www.pinclipart.com/picdir/big/267-2679175_design-and-technology-clipart.png">
            <a:extLst>
              <a:ext uri="{FF2B5EF4-FFF2-40B4-BE49-F238E27FC236}">
                <a16:creationId xmlns:a16="http://schemas.microsoft.com/office/drawing/2014/main" id="{7A520E5F-73B9-F96E-7D15-08F8BC5CF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885" y="729354"/>
            <a:ext cx="675765" cy="58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3329B31-D960-7BCF-7B5F-5FFBE8D359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588" y="735517"/>
            <a:ext cx="543940" cy="595277"/>
          </a:xfrm>
          <a:prstGeom prst="rect">
            <a:avLst/>
          </a:prstGeom>
        </p:spPr>
      </p:pic>
      <p:pic>
        <p:nvPicPr>
          <p:cNvPr id="23" name="Picture 55" descr="3d laptop with graphic design 3d illustration 14968827 PNG">
            <a:extLst>
              <a:ext uri="{FF2B5EF4-FFF2-40B4-BE49-F238E27FC236}">
                <a16:creationId xmlns:a16="http://schemas.microsoft.com/office/drawing/2014/main" id="{6C3D2570-9198-44E6-AB3C-BB6DF40FE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554" y="492613"/>
            <a:ext cx="960077" cy="96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78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916875" cy="344385"/>
          </a:xfrm>
        </p:spPr>
        <p:txBody>
          <a:bodyPr>
            <a:normAutofit fontScale="90000"/>
          </a:bodyPr>
          <a:lstStyle/>
          <a:p>
            <a:r>
              <a:rPr lang="en-GB" sz="2000" b="1" u="sng" dirty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549117"/>
              </p:ext>
            </p:extLst>
          </p:nvPr>
        </p:nvGraphicFramePr>
        <p:xfrm>
          <a:off x="33036" y="344385"/>
          <a:ext cx="11285626" cy="6388925"/>
        </p:xfrm>
        <a:graphic>
          <a:graphicData uri="http://schemas.openxmlformats.org/drawingml/2006/table">
            <a:tbl>
              <a:tblPr firstRow="1" bandRow="1"/>
              <a:tblGrid>
                <a:gridCol w="1770986">
                  <a:extLst>
                    <a:ext uri="{9D8B030D-6E8A-4147-A177-3AD203B41FA5}">
                      <a16:colId xmlns:a16="http://schemas.microsoft.com/office/drawing/2014/main" val="269791219"/>
                    </a:ext>
                  </a:extLst>
                </a:gridCol>
                <a:gridCol w="2774971">
                  <a:extLst>
                    <a:ext uri="{9D8B030D-6E8A-4147-A177-3AD203B41FA5}">
                      <a16:colId xmlns:a16="http://schemas.microsoft.com/office/drawing/2014/main" val="1305023549"/>
                    </a:ext>
                  </a:extLst>
                </a:gridCol>
                <a:gridCol w="290181">
                  <a:extLst>
                    <a:ext uri="{9D8B030D-6E8A-4147-A177-3AD203B41FA5}">
                      <a16:colId xmlns:a16="http://schemas.microsoft.com/office/drawing/2014/main" val="3066839333"/>
                    </a:ext>
                  </a:extLst>
                </a:gridCol>
                <a:gridCol w="3258844">
                  <a:extLst>
                    <a:ext uri="{9D8B030D-6E8A-4147-A177-3AD203B41FA5}">
                      <a16:colId xmlns:a16="http://schemas.microsoft.com/office/drawing/2014/main" val="10610357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9037956"/>
                    </a:ext>
                  </a:extLst>
                </a:gridCol>
                <a:gridCol w="2982364">
                  <a:extLst>
                    <a:ext uri="{9D8B030D-6E8A-4147-A177-3AD203B41FA5}">
                      <a16:colId xmlns:a16="http://schemas.microsoft.com/office/drawing/2014/main" val="2545940584"/>
                    </a:ext>
                  </a:extLst>
                </a:gridCol>
              </a:tblGrid>
              <a:tr h="124282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Scheme of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68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89034"/>
                  </a:ext>
                </a:extLst>
              </a:tr>
              <a:tr h="2536527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Knowledge</a:t>
                      </a:r>
                    </a:p>
                    <a:p>
                      <a:pPr algn="ctr"/>
                      <a:endParaRPr lang="en-GB" b="1" dirty="0">
                        <a:solidFill>
                          <a:srgbClr val="68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list examples of representations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recall that characters can be represented as sequences of symbols and list examples of character coding schemes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explain what binary digits (bits) are, in terms of familiar symbols such as digits or letters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describe how natural numbers are represented as sequences of binary digits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convert between different units and multiples of representation size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apply all of the skills covered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understand the objectives and requirements of the Health and Fitness Tracker app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understand key online safety concepts and their importance in app development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understand the hardware components of mobile phones and their functions in app development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learn strategies for securely handling user data in app development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understand the app development process and tools used in mobile app development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To continue developing your Health and Fitness Tracker apps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describe what algorithms and programs are and how they differ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 To describe the semantics of assignment statements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use relational operators to form logical expressions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use multi-branch selection (if, </a:t>
                      </a:r>
                      <a:r>
                        <a:rPr lang="en-GB" sz="1100" baseline="0" dirty="0" err="1"/>
                        <a:t>elif</a:t>
                      </a:r>
                      <a:r>
                        <a:rPr lang="en-GB" sz="1100" baseline="0" dirty="0"/>
                        <a:t>, else statements) to control the flow of program execution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To use iteration (while loops) to control the flow of program execution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Combine iteration and selection to control the flow of program execution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41463"/>
                  </a:ext>
                </a:extLst>
              </a:tr>
              <a:tr h="125114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Sequencing Statements/ Cross Curricular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rgbClr val="68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539917"/>
                  </a:ext>
                </a:extLst>
              </a:tr>
              <a:tr h="135843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680000"/>
                          </a:solidFill>
                        </a:rPr>
                        <a:t>Enrichment Opportunities and British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Encouraging girls into computer science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Encouraging girls into computer science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74806"/>
                  </a:ext>
                </a:extLst>
              </a:tr>
            </a:tbl>
          </a:graphicData>
        </a:graphic>
      </p:graphicFrame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11475445" y="6000624"/>
            <a:ext cx="716555" cy="602057"/>
          </a:xfrm>
          <a:prstGeom prst="ellipse">
            <a:avLst/>
          </a:prstGeom>
          <a:solidFill>
            <a:srgbClr val="680000"/>
          </a:solidFill>
          <a:ln w="8255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E2A30CB6-7817-55E8-E4E6-7B41CF4912AE}"/>
              </a:ext>
            </a:extLst>
          </p:cNvPr>
          <p:cNvSpPr/>
          <p:nvPr/>
        </p:nvSpPr>
        <p:spPr>
          <a:xfrm>
            <a:off x="8554720" y="410136"/>
            <a:ext cx="2627877" cy="442073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Introduction to Python programming</a:t>
            </a: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2B8A6A14-483A-E615-7BE2-993A341D47CE}"/>
              </a:ext>
            </a:extLst>
          </p:cNvPr>
          <p:cNvSpPr/>
          <p:nvPr/>
        </p:nvSpPr>
        <p:spPr>
          <a:xfrm>
            <a:off x="5230033" y="414492"/>
            <a:ext cx="2730698" cy="437937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Mobile app development</a:t>
            </a:r>
          </a:p>
        </p:txBody>
      </p:sp>
      <p:sp>
        <p:nvSpPr>
          <p:cNvPr id="13" name="Rounded Rectangle 1">
            <a:extLst>
              <a:ext uri="{FF2B5EF4-FFF2-40B4-BE49-F238E27FC236}">
                <a16:creationId xmlns:a16="http://schemas.microsoft.com/office/drawing/2014/main" id="{6F4E8242-2B16-61F6-0533-7B36CFBA16D6}"/>
              </a:ext>
            </a:extLst>
          </p:cNvPr>
          <p:cNvSpPr/>
          <p:nvPr/>
        </p:nvSpPr>
        <p:spPr>
          <a:xfrm>
            <a:off x="1912392" y="414492"/>
            <a:ext cx="2547848" cy="450025"/>
          </a:xfrm>
          <a:prstGeom prst="roundRect">
            <a:avLst/>
          </a:prstGeom>
          <a:solidFill>
            <a:srgbClr val="68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Representations – from clay to silicone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8EC6C1C-15A2-6003-3D00-B4F2304320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441" y="652547"/>
            <a:ext cx="519582" cy="5308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90BF099-0B63-BA9F-9F88-3F89889C2A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785" y="574748"/>
            <a:ext cx="427267" cy="554922"/>
          </a:xfrm>
          <a:prstGeom prst="rect">
            <a:avLst/>
          </a:prstGeom>
        </p:spPr>
      </p:pic>
      <p:pic>
        <p:nvPicPr>
          <p:cNvPr id="21" name="Picture 10" descr="Algorithm in Pseudocode | GCSE Computer Science Resources">
            <a:extLst>
              <a:ext uri="{FF2B5EF4-FFF2-40B4-BE49-F238E27FC236}">
                <a16:creationId xmlns:a16="http://schemas.microsoft.com/office/drawing/2014/main" id="{E553AA3A-77C3-9D48-4BEC-7F32D3CC6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81" y="852429"/>
            <a:ext cx="669787" cy="68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364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4949</TotalTime>
  <Words>1823</Words>
  <Application>Microsoft Office PowerPoint</Application>
  <PresentationFormat>Widescreen</PresentationFormat>
  <Paragraphs>272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Quicksand</vt:lpstr>
      <vt:lpstr>Office Theme</vt:lpstr>
      <vt:lpstr>PowerPoint Presentation</vt:lpstr>
      <vt:lpstr>Year 5</vt:lpstr>
      <vt:lpstr>Year 5</vt:lpstr>
      <vt:lpstr>Year 6</vt:lpstr>
      <vt:lpstr>Year 6</vt:lpstr>
      <vt:lpstr>Year 7</vt:lpstr>
      <vt:lpstr>Year 7</vt:lpstr>
      <vt:lpstr>Year 8</vt:lpstr>
      <vt:lpstr>Year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Stewart</dc:creator>
  <cp:lastModifiedBy>Meliissa x p</cp:lastModifiedBy>
  <cp:revision>143</cp:revision>
  <dcterms:created xsi:type="dcterms:W3CDTF">2022-03-22T11:25:41Z</dcterms:created>
  <dcterms:modified xsi:type="dcterms:W3CDTF">2024-08-22T08:35:39Z</dcterms:modified>
</cp:coreProperties>
</file>