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66" r:id="rId2"/>
    <p:sldId id="267" r:id="rId3"/>
    <p:sldId id="270" r:id="rId4"/>
    <p:sldId id="269" r:id="rId5"/>
    <p:sldId id="271" r:id="rId6"/>
    <p:sldId id="273" r:id="rId7"/>
    <p:sldId id="274" r:id="rId8"/>
    <p:sldId id="272" r:id="rId9"/>
    <p:sldId id="275" r:id="rId10"/>
    <p:sldId id="265" r:id="rId11"/>
    <p:sldId id="258" r:id="rId12"/>
    <p:sldId id="256" r:id="rId13"/>
    <p:sldId id="261" r:id="rId14"/>
    <p:sldId id="262" r:id="rId15"/>
    <p:sldId id="260" r:id="rId16"/>
    <p:sldId id="263" r:id="rId17"/>
    <p:sldId id="264" r:id="rId18"/>
    <p:sldId id="257" r:id="rId19"/>
    <p:sldId id="283" r:id="rId20"/>
    <p:sldId id="278" r:id="rId21"/>
    <p:sldId id="279" r:id="rId22"/>
    <p:sldId id="285" r:id="rId23"/>
    <p:sldId id="286" r:id="rId24"/>
    <p:sldId id="287" r:id="rId25"/>
    <p:sldId id="288" r:id="rId26"/>
    <p:sldId id="289" r:id="rId27"/>
    <p:sldId id="291" r:id="rId28"/>
    <p:sldId id="292" r:id="rId29"/>
    <p:sldId id="293" r:id="rId30"/>
    <p:sldId id="290" r:id="rId31"/>
    <p:sldId id="295" r:id="rId32"/>
    <p:sldId id="302" r:id="rId33"/>
    <p:sldId id="307" r:id="rId34"/>
    <p:sldId id="303" r:id="rId35"/>
    <p:sldId id="305" r:id="rId36"/>
    <p:sldId id="304" r:id="rId37"/>
    <p:sldId id="306" r:id="rId38"/>
    <p:sldId id="328" r:id="rId39"/>
    <p:sldId id="308" r:id="rId40"/>
    <p:sldId id="309" r:id="rId41"/>
    <p:sldId id="310" r:id="rId42"/>
    <p:sldId id="311" r:id="rId43"/>
    <p:sldId id="313" r:id="rId44"/>
    <p:sldId id="314" r:id="rId45"/>
    <p:sldId id="316" r:id="rId46"/>
    <p:sldId id="317" r:id="rId47"/>
    <p:sldId id="318" r:id="rId48"/>
    <p:sldId id="319" r:id="rId49"/>
    <p:sldId id="331" r:id="rId50"/>
    <p:sldId id="315" r:id="rId51"/>
    <p:sldId id="322" r:id="rId52"/>
    <p:sldId id="321" r:id="rId53"/>
    <p:sldId id="323" r:id="rId54"/>
    <p:sldId id="332" r:id="rId5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1248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2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255A7-ECDD-4AE4-90AE-EAAD82FB817C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EFACC-167E-423D-89F6-7BD147B4C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476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EFACC-167E-423D-89F6-7BD147B4C723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56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5FE-D16D-4A89-92B4-67208CFF69A9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4E75-FB8E-44A4-8490-3F1D6A8B3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2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5FE-D16D-4A89-92B4-67208CFF69A9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4E75-FB8E-44A4-8490-3F1D6A8B3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47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5FE-D16D-4A89-92B4-67208CFF69A9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4E75-FB8E-44A4-8490-3F1D6A8B3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17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5FE-D16D-4A89-92B4-67208CFF69A9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4E75-FB8E-44A4-8490-3F1D6A8B3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5FE-D16D-4A89-92B4-67208CFF69A9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4E75-FB8E-44A4-8490-3F1D6A8B3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45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5FE-D16D-4A89-92B4-67208CFF69A9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4E75-FB8E-44A4-8490-3F1D6A8B3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2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5FE-D16D-4A89-92B4-67208CFF69A9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4E75-FB8E-44A4-8490-3F1D6A8B3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23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5FE-D16D-4A89-92B4-67208CFF69A9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4E75-FB8E-44A4-8490-3F1D6A8B3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374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5FE-D16D-4A89-92B4-67208CFF69A9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4E75-FB8E-44A4-8490-3F1D6A8B3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32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5FE-D16D-4A89-92B4-67208CFF69A9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4E75-FB8E-44A4-8490-3F1D6A8B3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03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5FE-D16D-4A89-92B4-67208CFF69A9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4E75-FB8E-44A4-8490-3F1D6A8B3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96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275FE-D16D-4A89-92B4-67208CFF69A9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94E75-FB8E-44A4-8490-3F1D6A8B3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20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hyperlink" Target="http://www.bbc.co.uk/learningzone/clips/shakespeare-and-the-globe-theatre/3342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learningzone/clips/stories-as-plays/750.html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hyperlink" Target="http://www.bbc.co.uk/learningzone/clips/shakespeares-globe-an-introduction/8383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9552" y="3174737"/>
            <a:ext cx="825232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4000" dirty="0" smtClean="0"/>
          </a:p>
          <a:p>
            <a:r>
              <a:rPr lang="en-GB" sz="4000" dirty="0" smtClean="0"/>
              <a:t>LO: I can answer </a:t>
            </a:r>
            <a:r>
              <a:rPr lang="en-GB" sz="4000" dirty="0"/>
              <a:t>questions from a text.</a:t>
            </a:r>
          </a:p>
        </p:txBody>
      </p:sp>
      <p:pic>
        <p:nvPicPr>
          <p:cNvPr id="1030" name="Picture 6" descr="C:\Users\k.oreilly\AppData\Local\Microsoft\Windows\Temporary Internet Files\Content.IE5\PNVGGNH0\MC90023074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48680"/>
            <a:ext cx="2171323" cy="261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55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.oreilly\AppData\Local\Microsoft\Windows\Temporary Internet Files\Content.IE5\OJY2N1DG\MP9102188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11" y="116632"/>
            <a:ext cx="8844349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/>
            </a:r>
            <a:br>
              <a:rPr lang="en-GB" b="1" dirty="0" smtClean="0">
                <a:solidFill>
                  <a:srgbClr val="FFFF00"/>
                </a:solidFill>
              </a:rPr>
            </a:br>
            <a:r>
              <a:rPr lang="en-GB" b="1" dirty="0" smtClean="0">
                <a:solidFill>
                  <a:srgbClr val="FFFF00"/>
                </a:solidFill>
              </a:rPr>
              <a:t>LO: I can write </a:t>
            </a:r>
            <a:r>
              <a:rPr lang="en-GB" b="1" dirty="0">
                <a:solidFill>
                  <a:srgbClr val="FFFF00"/>
                </a:solidFill>
              </a:rPr>
              <a:t>descriptive </a:t>
            </a:r>
            <a:r>
              <a:rPr lang="en-GB" b="1" dirty="0" smtClean="0">
                <a:solidFill>
                  <a:srgbClr val="FFFF00"/>
                </a:solidFill>
              </a:rPr>
              <a:t>words and </a:t>
            </a:r>
            <a:r>
              <a:rPr lang="en-GB" b="1" dirty="0">
                <a:solidFill>
                  <a:srgbClr val="FFFF00"/>
                </a:solidFill>
              </a:rPr>
              <a:t>sentences.</a:t>
            </a:r>
          </a:p>
        </p:txBody>
      </p:sp>
    </p:spTree>
    <p:extLst>
      <p:ext uri="{BB962C8B-B14F-4D97-AF65-F5344CB8AC3E}">
        <p14:creationId xmlns:p14="http://schemas.microsoft.com/office/powerpoint/2010/main" val="281503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en-GB" dirty="0" smtClean="0"/>
              <a:t>What do you think is happening in this picture?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30985" r="24201" b="37057"/>
          <a:stretch/>
        </p:blipFill>
        <p:spPr bwMode="auto">
          <a:xfrm>
            <a:off x="1547664" y="1916832"/>
            <a:ext cx="6610856" cy="42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44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470025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Use your dictionary to find out what a </a:t>
            </a: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tempest</a:t>
            </a:r>
            <a:r>
              <a:rPr lang="en-GB" dirty="0" smtClean="0">
                <a:latin typeface="Comic Sans MS" pitchFamily="66" charset="0"/>
              </a:rPr>
              <a:t> is. 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86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tempest is the last play written by Shakespeare. </a:t>
            </a:r>
            <a:br>
              <a:rPr lang="en-GB" dirty="0" smtClean="0"/>
            </a:br>
            <a:r>
              <a:rPr lang="en-GB" dirty="0" smtClean="0"/>
              <a:t>It starts of with a great storm. In the storm a ship crashes onto a magical island. </a:t>
            </a:r>
            <a:br>
              <a:rPr lang="en-GB" dirty="0" smtClean="0"/>
            </a:br>
            <a:r>
              <a:rPr lang="en-GB" dirty="0" smtClean="0"/>
              <a:t>Some of the sailors die in the crash but others survive. The sailor who survived are forced to live on the strange island until help arrives.  </a:t>
            </a:r>
            <a:endParaRPr lang="en-GB" dirty="0"/>
          </a:p>
        </p:txBody>
      </p:sp>
      <p:pic>
        <p:nvPicPr>
          <p:cNvPr id="2050" name="Picture 2" descr="C:\Users\k.oreilly\AppData\Local\Microsoft\Windows\Temporary Internet Files\Content.IE5\HK9TV9MS\MC90043395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45224"/>
            <a:ext cx="1259632" cy="12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.oreilly\AppData\Local\Microsoft\Windows\Temporary Internet Files\Content.IE5\OJY2N1DG\MC90043395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25300"/>
            <a:ext cx="1271042" cy="127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76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Many other authors have tried to write children versions of the play. </a:t>
            </a:r>
            <a:br>
              <a:rPr lang="en-GB" dirty="0" smtClean="0"/>
            </a:br>
            <a:r>
              <a:rPr lang="en-GB" dirty="0" smtClean="0"/>
              <a:t>Can you find any examples online?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348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7" t="18148" r="28632" b="6851"/>
          <a:stretch/>
        </p:blipFill>
        <p:spPr bwMode="auto">
          <a:xfrm>
            <a:off x="2411760" y="323272"/>
            <a:ext cx="4809458" cy="620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29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5" t="18412" r="29141" b="10846"/>
          <a:stretch/>
        </p:blipFill>
        <p:spPr bwMode="auto">
          <a:xfrm>
            <a:off x="107504" y="0"/>
            <a:ext cx="3960440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0" t="18832" r="29608" b="6083"/>
          <a:stretch/>
        </p:blipFill>
        <p:spPr bwMode="auto">
          <a:xfrm>
            <a:off x="4067944" y="0"/>
            <a:ext cx="4610734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78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7" t="17696" r="25753" b="3342"/>
          <a:stretch/>
        </p:blipFill>
        <p:spPr bwMode="auto">
          <a:xfrm>
            <a:off x="251519" y="44624"/>
            <a:ext cx="7920881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25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6" t="21964" r="17460" b="26900"/>
          <a:stretch/>
        </p:blipFill>
        <p:spPr bwMode="auto">
          <a:xfrm>
            <a:off x="3766" y="248"/>
            <a:ext cx="9032730" cy="685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00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276872"/>
            <a:ext cx="8229600" cy="1143000"/>
          </a:xfrm>
        </p:spPr>
        <p:txBody>
          <a:bodyPr/>
          <a:lstStyle/>
          <a:p>
            <a:r>
              <a:rPr lang="en-GB" dirty="0" smtClean="0"/>
              <a:t>What is a tempest?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22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do you think this man is? </a:t>
            </a:r>
            <a:endParaRPr lang="en-GB" dirty="0"/>
          </a:p>
        </p:txBody>
      </p:sp>
      <p:pic>
        <p:nvPicPr>
          <p:cNvPr id="2052" name="rg_hi" descr="ANd9GcTQkZPQmE2CJS_J9N9OFFMqxJgsJ97pbnbslow7AOM2NZxQzAAd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33909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23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Today we are going to write our own opening to The Tempest. 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5" t="43596" r="29141" b="10846"/>
          <a:stretch/>
        </p:blipFill>
        <p:spPr bwMode="auto">
          <a:xfrm>
            <a:off x="1691680" y="1806057"/>
            <a:ext cx="5256584" cy="420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53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7" t="18148" r="28632" b="6851"/>
          <a:stretch/>
        </p:blipFill>
        <p:spPr bwMode="auto">
          <a:xfrm>
            <a:off x="2411760" y="323272"/>
            <a:ext cx="4809458" cy="620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70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LO: I can write </a:t>
            </a:r>
            <a:r>
              <a:rPr lang="en-GB" b="1" dirty="0"/>
              <a:t>dialogue using speech bubbles</a:t>
            </a:r>
          </a:p>
        </p:txBody>
      </p:sp>
      <p:pic>
        <p:nvPicPr>
          <p:cNvPr id="14338" name="Picture 2" descr="C:\Users\k.oreilly\AppData\Local\Microsoft\Windows\Temporary Internet Files\Content.IE5\PNVGGNH0\MC90044175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19937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k.oreilly\AppData\Local\Microsoft\Windows\Temporary Internet Files\Content.IE5\K4LUHU10\MC90044175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574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k.oreilly\AppData\Local\Microsoft\Windows\Temporary Internet Files\Content.IE5\MFMD52NZ\MC900441764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29396"/>
            <a:ext cx="2181082" cy="21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44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7624" y="332656"/>
            <a:ext cx="71287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GB" sz="2800" b="1" dirty="0"/>
              <a:t>Try to imagine what it would have been like for the sailors and passengers on board the ship in the tempest. </a:t>
            </a:r>
            <a:endParaRPr lang="en-GB" sz="2800" b="1" dirty="0" smtClean="0"/>
          </a:p>
          <a:p>
            <a:pPr algn="ctr" hangingPunct="0"/>
            <a:endParaRPr lang="en-GB" sz="2800" b="1" dirty="0"/>
          </a:p>
          <a:p>
            <a:pPr algn="ctr" hangingPunct="0"/>
            <a:r>
              <a:rPr lang="en-GB" sz="2800" b="1" dirty="0" smtClean="0"/>
              <a:t>What </a:t>
            </a:r>
            <a:r>
              <a:rPr lang="en-GB" sz="2800" b="1" dirty="0"/>
              <a:t>might </a:t>
            </a:r>
            <a:r>
              <a:rPr lang="en-GB" sz="2800" b="1" dirty="0" smtClean="0"/>
              <a:t>the captain and the passenger </a:t>
            </a:r>
            <a:r>
              <a:rPr lang="en-GB" sz="2800" b="1" dirty="0"/>
              <a:t>say to each other?</a:t>
            </a:r>
          </a:p>
          <a:p>
            <a:pPr algn="ctr"/>
            <a:endParaRPr lang="en-GB" sz="2800" b="1" dirty="0"/>
          </a:p>
        </p:txBody>
      </p:sp>
      <p:pic>
        <p:nvPicPr>
          <p:cNvPr id="15362" name="Picture 2" descr="C:\Users\k.oreilly\AppData\Local\Microsoft\Windows\Temporary Internet Files\Content.IE5\MFMD52NZ\MC90024370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437113"/>
            <a:ext cx="3672408" cy="235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13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Speech Bubbles </a:t>
            </a:r>
            <a:endParaRPr lang="en-GB" dirty="0"/>
          </a:p>
        </p:txBody>
      </p:sp>
      <p:pic>
        <p:nvPicPr>
          <p:cNvPr id="4" name="Picture 35" descr="piggy mi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70657"/>
            <a:ext cx="4713287" cy="35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37"/>
          <p:cNvSpPr>
            <a:spLocks noChangeArrowheads="1"/>
          </p:cNvSpPr>
          <p:nvPr/>
        </p:nvSpPr>
        <p:spPr bwMode="auto">
          <a:xfrm>
            <a:off x="228600" y="2286000"/>
            <a:ext cx="5181600" cy="2057400"/>
          </a:xfrm>
          <a:prstGeom prst="wedgeEllipseCallout">
            <a:avLst>
              <a:gd name="adj1" fmla="val 59986"/>
              <a:gd name="adj2" fmla="val -23148"/>
            </a:avLst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sz="4000" b="1" dirty="0">
                <a:latin typeface="Comic Sans MS" pitchFamily="66" charset="0"/>
              </a:rPr>
              <a:t>I like driving my pink car!</a:t>
            </a:r>
          </a:p>
        </p:txBody>
      </p:sp>
    </p:spTree>
    <p:extLst>
      <p:ext uri="{BB962C8B-B14F-4D97-AF65-F5344CB8AC3E}">
        <p14:creationId xmlns:p14="http://schemas.microsoft.com/office/powerpoint/2010/main" val="309867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3" t="34516" r="17440" b="29625"/>
          <a:stretch/>
        </p:blipFill>
        <p:spPr bwMode="auto">
          <a:xfrm>
            <a:off x="157985" y="26499"/>
            <a:ext cx="5953077" cy="448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09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3" t="34516" r="17440" b="29625"/>
          <a:stretch/>
        </p:blipFill>
        <p:spPr bwMode="auto">
          <a:xfrm>
            <a:off x="131090" y="11367"/>
            <a:ext cx="5075075" cy="2913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3" t="38190" r="17440" b="29625"/>
          <a:stretch/>
        </p:blipFill>
        <p:spPr bwMode="auto">
          <a:xfrm>
            <a:off x="131090" y="3223491"/>
            <a:ext cx="5075075" cy="261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61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46825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346825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346825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346825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346825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25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346825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346825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Picture 27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346825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346825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Picture 29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346825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6825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3" name="Picture 31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46825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346825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0" y="838200"/>
            <a:ext cx="89154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500" b="1">
                <a:latin typeface="Comic Sans MS" pitchFamily="66" charset="0"/>
              </a:rPr>
              <a:t>“I like driving my pink car!” said Miss</a:t>
            </a:r>
            <a:br>
              <a:rPr lang="en-GB" sz="3500" b="1">
                <a:latin typeface="Comic Sans MS" pitchFamily="66" charset="0"/>
              </a:rPr>
            </a:br>
            <a:r>
              <a:rPr lang="en-GB" sz="3500" b="1">
                <a:latin typeface="Comic Sans MS" pitchFamily="66" charset="0"/>
              </a:rPr>
              <a:t> Piggy.</a:t>
            </a:r>
            <a:r>
              <a:rPr lang="en-GB"/>
              <a:t> </a:t>
            </a:r>
          </a:p>
        </p:txBody>
      </p:sp>
      <p:pic>
        <p:nvPicPr>
          <p:cNvPr id="3107" name="Picture 35" descr="piggy mi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3" y="2590800"/>
            <a:ext cx="4713287" cy="35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8" name="Line 36"/>
          <p:cNvSpPr>
            <a:spLocks noChangeShapeType="1"/>
          </p:cNvSpPr>
          <p:nvPr/>
        </p:nvSpPr>
        <p:spPr bwMode="auto">
          <a:xfrm>
            <a:off x="304800" y="1447800"/>
            <a:ext cx="57912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09" name="AutoShape 37"/>
          <p:cNvSpPr>
            <a:spLocks noChangeArrowheads="1"/>
          </p:cNvSpPr>
          <p:nvPr/>
        </p:nvSpPr>
        <p:spPr bwMode="auto">
          <a:xfrm>
            <a:off x="228600" y="2286000"/>
            <a:ext cx="5181600" cy="2057400"/>
          </a:xfrm>
          <a:prstGeom prst="wedgeEllipseCallout">
            <a:avLst>
              <a:gd name="adj1" fmla="val 59986"/>
              <a:gd name="adj2" fmla="val -23148"/>
            </a:avLst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sz="4000" b="1" dirty="0">
                <a:latin typeface="Comic Sans MS" pitchFamily="66" charset="0"/>
              </a:rPr>
              <a:t>I like driving my pink car!</a:t>
            </a:r>
          </a:p>
        </p:txBody>
      </p:sp>
    </p:spTree>
    <p:extLst>
      <p:ext uri="{BB962C8B-B14F-4D97-AF65-F5344CB8AC3E}">
        <p14:creationId xmlns:p14="http://schemas.microsoft.com/office/powerpoint/2010/main" val="190104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3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3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5" grpId="0" build="p" autoUpdateAnimBg="0"/>
      <p:bldP spid="3108" grpId="0" animBg="1"/>
      <p:bldP spid="3109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46825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346825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346825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346825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346825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346825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346825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346825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9" name="Picture 23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346825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346825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1" name="Picture 25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6825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46825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346825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304800" y="838200"/>
            <a:ext cx="8534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>
                <a:latin typeface="Comic Sans MS" pitchFamily="66" charset="0"/>
              </a:rPr>
              <a:t>“Oh dear, my big nose is stuck!” said Daddy pig.</a:t>
            </a:r>
          </a:p>
        </p:txBody>
      </p:sp>
      <p:pic>
        <p:nvPicPr>
          <p:cNvPr id="4126" name="Picture 30" descr="pig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0"/>
            <a:ext cx="3360738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7" name="Line 31"/>
          <p:cNvSpPr>
            <a:spLocks noChangeShapeType="1"/>
          </p:cNvSpPr>
          <p:nvPr/>
        </p:nvSpPr>
        <p:spPr bwMode="auto">
          <a:xfrm>
            <a:off x="457200" y="1524000"/>
            <a:ext cx="79248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8" name="AutoShape 32"/>
          <p:cNvSpPr>
            <a:spLocks noChangeArrowheads="1"/>
          </p:cNvSpPr>
          <p:nvPr/>
        </p:nvSpPr>
        <p:spPr bwMode="auto">
          <a:xfrm>
            <a:off x="152400" y="3048000"/>
            <a:ext cx="4038600" cy="2590800"/>
          </a:xfrm>
          <a:prstGeom prst="wedgeEllipseCallout">
            <a:avLst>
              <a:gd name="adj1" fmla="val 79718"/>
              <a:gd name="adj2" fmla="val 25921"/>
            </a:avLst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sz="3500" b="1">
                <a:latin typeface="Comic Sans MS" pitchFamily="66" charset="0"/>
              </a:rPr>
              <a:t>Oh dear, my big nose is stuck!</a:t>
            </a:r>
          </a:p>
        </p:txBody>
      </p:sp>
    </p:spTree>
    <p:extLst>
      <p:ext uri="{BB962C8B-B14F-4D97-AF65-F5344CB8AC3E}">
        <p14:creationId xmlns:p14="http://schemas.microsoft.com/office/powerpoint/2010/main" val="49367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4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4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4" grpId="0" build="p" autoUpdateAnimBg="0"/>
      <p:bldP spid="4127" grpId="0" animBg="1"/>
      <p:bldP spid="4128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46825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346825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346825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346825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3" name="Picture 19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346825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346825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Picture 21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346825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346825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7" name="Picture 23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346825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346825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9" name="Picture 25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6825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Picture 26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46825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1" name="Picture 27" descr="p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346825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381000" y="838200"/>
            <a:ext cx="7924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>
                <a:latin typeface="Comic Sans MS" pitchFamily="66" charset="0"/>
              </a:rPr>
              <a:t>“We can fly high in the sky!”</a:t>
            </a:r>
            <a:br>
              <a:rPr lang="en-GB" sz="4000" b="1">
                <a:latin typeface="Comic Sans MS" pitchFamily="66" charset="0"/>
              </a:rPr>
            </a:br>
            <a:r>
              <a:rPr lang="en-GB" sz="4000" b="1">
                <a:latin typeface="Comic Sans MS" pitchFamily="66" charset="0"/>
              </a:rPr>
              <a:t> shouted the pigs.</a:t>
            </a:r>
          </a:p>
        </p:txBody>
      </p:sp>
      <p:pic>
        <p:nvPicPr>
          <p:cNvPr id="6173" name="Picture 29" descr="pigs_fly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3594100" cy="375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4" name="Line 30"/>
          <p:cNvSpPr>
            <a:spLocks noChangeShapeType="1"/>
          </p:cNvSpPr>
          <p:nvPr/>
        </p:nvSpPr>
        <p:spPr bwMode="auto">
          <a:xfrm>
            <a:off x="685800" y="1524000"/>
            <a:ext cx="69342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5" name="AutoShape 31"/>
          <p:cNvSpPr>
            <a:spLocks noChangeArrowheads="1"/>
          </p:cNvSpPr>
          <p:nvPr/>
        </p:nvSpPr>
        <p:spPr bwMode="auto">
          <a:xfrm>
            <a:off x="4267200" y="2057400"/>
            <a:ext cx="4724400" cy="2590800"/>
          </a:xfrm>
          <a:prstGeom prst="wedgeEllipseCallout">
            <a:avLst>
              <a:gd name="adj1" fmla="val -69491"/>
              <a:gd name="adj2" fmla="val 20588"/>
            </a:avLst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sz="4000" b="1">
                <a:latin typeface="Comic Sans MS" pitchFamily="66" charset="0"/>
              </a:rPr>
              <a:t>We can fly high in the sky!</a:t>
            </a:r>
          </a:p>
        </p:txBody>
      </p:sp>
    </p:spTree>
    <p:extLst>
      <p:ext uri="{BB962C8B-B14F-4D97-AF65-F5344CB8AC3E}">
        <p14:creationId xmlns:p14="http://schemas.microsoft.com/office/powerpoint/2010/main" val="313243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6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6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2" grpId="0" build="p" autoUpdateAnimBg="0"/>
      <p:bldP spid="6174" grpId="0" animBg="1"/>
      <p:bldP spid="6175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Watch this clip on The Globe. </a:t>
            </a:r>
            <a:br>
              <a:rPr lang="en-GB" dirty="0" smtClean="0"/>
            </a:br>
            <a:r>
              <a:rPr lang="en-GB" dirty="0" smtClean="0"/>
              <a:t>Note down facts which you find exciting.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hangingPunct="0"/>
            <a:r>
              <a:rPr lang="en-GB" u="sng" dirty="0">
                <a:hlinkClick r:id="rId2"/>
              </a:rPr>
              <a:t>http://www.bbc.co.uk/learningzone/clips/shakespeare-and-the-globe-theatre/3342.html</a:t>
            </a:r>
            <a:r>
              <a:rPr lang="en-GB" dirty="0"/>
              <a:t>.</a:t>
            </a:r>
          </a:p>
        </p:txBody>
      </p:sp>
      <p:pic>
        <p:nvPicPr>
          <p:cNvPr id="5122" name="Picture 2" descr="C:\Users\k.oreilly\AppData\Local\Microsoft\Windows\Temporary Internet Files\Content.IE5\MFMD52NZ\MC90005483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34797"/>
            <a:ext cx="2615543" cy="206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27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Turn the speech bubble into direct speech.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2" t="38117" r="26259" b="30022"/>
          <a:stretch/>
        </p:blipFill>
        <p:spPr bwMode="auto">
          <a:xfrm>
            <a:off x="766617" y="1817808"/>
            <a:ext cx="4399271" cy="398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2060848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 hope you can swim! The ship is sinking fast.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790048" y="3861048"/>
            <a:ext cx="2179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is the worse storm I’ve ever seen! I’m sure we’ll all be killed.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364088" y="1830016"/>
            <a:ext cx="32403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B050"/>
                </a:solidFill>
              </a:rPr>
              <a:t> “ I hope you can swim! The ship is sinking fast” </a:t>
            </a:r>
            <a:r>
              <a:rPr lang="en-GB" sz="2400" dirty="0" smtClean="0">
                <a:solidFill>
                  <a:srgbClr val="00B050"/>
                </a:solidFill>
              </a:rPr>
              <a:t>Growled the Captain to the frightened passenger.</a:t>
            </a:r>
          </a:p>
          <a:p>
            <a:r>
              <a:rPr lang="en-GB" sz="2400" b="1" dirty="0" smtClean="0">
                <a:solidFill>
                  <a:srgbClr val="FF0000"/>
                </a:solidFill>
              </a:rPr>
              <a:t>“ This is the worse storm I’ve ever seen! I’m sure we’ll all be killed” </a:t>
            </a:r>
            <a:r>
              <a:rPr lang="en-GB" sz="2400" dirty="0" smtClean="0">
                <a:solidFill>
                  <a:srgbClr val="FF0000"/>
                </a:solidFill>
              </a:rPr>
              <a:t>moaned the terrified passenger.  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2" t="15234" r="19045" b="35600"/>
          <a:stretch/>
        </p:blipFill>
        <p:spPr bwMode="auto">
          <a:xfrm>
            <a:off x="107504" y="188640"/>
            <a:ext cx="8580595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9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LO: I understand </a:t>
            </a:r>
            <a:r>
              <a:rPr lang="en-GB" dirty="0"/>
              <a:t>the conventions of play scripts.</a:t>
            </a:r>
          </a:p>
        </p:txBody>
      </p:sp>
      <p:pic>
        <p:nvPicPr>
          <p:cNvPr id="4" name="Picture 2" descr="C:\Users\k.oreilly\AppData\Local\Microsoft\Windows\Temporary Internet Files\Content.IE5\K4LUHU10\MC90019891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73428"/>
            <a:ext cx="4032448" cy="371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11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did your learn from this clip?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u="sng" dirty="0">
                <a:hlinkClick r:id="rId2"/>
              </a:rPr>
              <a:t>http://www.bbc.co.uk/learningzone/clips/stories-as-plays/750.html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781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" t="5131" r="10567" b="36218"/>
          <a:stretch/>
        </p:blipFill>
        <p:spPr bwMode="auto">
          <a:xfrm>
            <a:off x="16233" y="188640"/>
            <a:ext cx="874465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5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1" t="9910" r="27992" b="39192"/>
          <a:stretch/>
        </p:blipFill>
        <p:spPr bwMode="auto">
          <a:xfrm>
            <a:off x="539553" y="188640"/>
            <a:ext cx="732067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66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3" t="9562" r="19258" b="3263"/>
          <a:stretch/>
        </p:blipFill>
        <p:spPr bwMode="auto">
          <a:xfrm>
            <a:off x="94679" y="8671"/>
            <a:ext cx="6499337" cy="66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6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9" t="16643" r="22177" b="27987"/>
          <a:stretch/>
        </p:blipFill>
        <p:spPr bwMode="auto">
          <a:xfrm>
            <a:off x="251519" y="31143"/>
            <a:ext cx="7889261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2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Take a play script and </a:t>
            </a:r>
            <a:r>
              <a:rPr lang="en-GB" dirty="0" smtClean="0"/>
              <a:t>read it out loud. </a:t>
            </a:r>
            <a:r>
              <a:rPr lang="en-GB" dirty="0" smtClean="0"/>
              <a:t>Try </a:t>
            </a:r>
            <a:r>
              <a:rPr lang="en-GB" dirty="0" smtClean="0"/>
              <a:t>performing the </a:t>
            </a:r>
            <a:r>
              <a:rPr lang="en-GB" dirty="0" smtClean="0"/>
              <a:t>characters</a:t>
            </a:r>
            <a:r>
              <a:rPr lang="en-GB" dirty="0" smtClean="0"/>
              <a:t> </a:t>
            </a:r>
            <a:r>
              <a:rPr lang="en-GB" dirty="0" smtClean="0"/>
              <a:t>in various ways.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29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LO: </a:t>
            </a:r>
            <a:r>
              <a:rPr lang="en-GB" dirty="0"/>
              <a:t>Discuss settings and </a:t>
            </a:r>
            <a:r>
              <a:rPr lang="en-GB" dirty="0" smtClean="0"/>
              <a:t>characters.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188640"/>
            <a:ext cx="6400800" cy="1752600"/>
          </a:xfr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47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Research Shakespeare online- record 7 interesting facts about </a:t>
            </a:r>
            <a:r>
              <a:rPr lang="en-GB" dirty="0" smtClean="0"/>
              <a:t>Shakespeare.</a:t>
            </a:r>
            <a:endParaRPr lang="en-GB" dirty="0"/>
          </a:p>
        </p:txBody>
      </p:sp>
      <p:pic>
        <p:nvPicPr>
          <p:cNvPr id="4098" name="Picture 2" descr="C:\Users\k.oreilly\AppData\Local\Microsoft\Windows\Temporary Internet Files\Content.IE5\K4LUHU10\MC90019891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8960"/>
            <a:ext cx="3096344" cy="285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6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5" t="18412" r="29141" b="10846"/>
          <a:stretch/>
        </p:blipFill>
        <p:spPr bwMode="auto">
          <a:xfrm>
            <a:off x="107504" y="0"/>
            <a:ext cx="3960440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0" t="18832" r="29608" b="6083"/>
          <a:stretch/>
        </p:blipFill>
        <p:spPr bwMode="auto">
          <a:xfrm>
            <a:off x="4067944" y="0"/>
            <a:ext cx="4610734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92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2" t="13393" r="18946" b="41891"/>
          <a:stretch/>
        </p:blipFill>
        <p:spPr bwMode="auto">
          <a:xfrm>
            <a:off x="179512" y="116632"/>
            <a:ext cx="8853813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30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9" t="14705" r="29250" b="15679"/>
          <a:stretch/>
        </p:blipFill>
        <p:spPr bwMode="auto">
          <a:xfrm>
            <a:off x="683568" y="61519"/>
            <a:ext cx="6984776" cy="666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13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Draw and describe three characters for your script. 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516577" y="1556792"/>
            <a:ext cx="2592288" cy="237626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436096" y="1572292"/>
            <a:ext cx="2592288" cy="237626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203848" y="4293096"/>
            <a:ext cx="2592288" cy="237626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 descr="C:\Users\k.oreilly\AppData\Local\Microsoft\Windows\Temporary Internet Files\Content.IE5\PNVGGNH0\MM900318136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20" y="1650352"/>
            <a:ext cx="1233201" cy="98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6577" y="2636912"/>
            <a:ext cx="25922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 king is terrified during the storm. He thinks that his life is more important than anybody else. He is very bossy and bad tempered.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6011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LO: I can improvise </a:t>
            </a:r>
            <a:r>
              <a:rPr lang="en-GB" dirty="0"/>
              <a:t>and perform a scene.</a:t>
            </a:r>
          </a:p>
        </p:txBody>
      </p:sp>
      <p:pic>
        <p:nvPicPr>
          <p:cNvPr id="9218" name="Picture 2" descr="C:\Users\k.oreilly\AppData\Local\Microsoft\Windows\Temporary Internet Files\Content.IE5\JUAT52EW\MC90008903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27773"/>
            <a:ext cx="4320480" cy="377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24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do actors need to warm up their voice?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475656" y="22048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http://www.bbc.co.uk/learningzone/clips/voice-warm-ups-for-drama/9893.html</a:t>
            </a:r>
          </a:p>
        </p:txBody>
      </p:sp>
      <p:pic>
        <p:nvPicPr>
          <p:cNvPr id="11266" name="Picture 2" descr="C:\Users\k.oreilly\AppData\Local\Microsoft\Windows\Temporary Internet Files\Content.IE5\JUAT52EW\MC90029589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68960"/>
            <a:ext cx="3396501" cy="354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Try saying these tongue twisters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115616" y="2060848"/>
            <a:ext cx="58326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How much wood would a woodchuck chuck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If a woodchuck could chuck wood?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He would chuck, he would, as much as he could,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And chuck as much wood as a woodchuck would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If a woodchuck could chuck wood.</a:t>
            </a:r>
          </a:p>
        </p:txBody>
      </p:sp>
      <p:pic>
        <p:nvPicPr>
          <p:cNvPr id="10243" name="Picture 3" descr="C:\Users\k.oreilly\AppData\Local\Microsoft\Windows\Temporary Internet Files\Content.IE5\JUAT52EW\MC90043322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68760"/>
            <a:ext cx="1904256" cy="19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96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404664"/>
            <a:ext cx="5400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Betty </a:t>
            </a:r>
            <a:r>
              <a:rPr lang="en-GB" sz="2800" b="1" dirty="0" err="1">
                <a:solidFill>
                  <a:srgbClr val="7030A0"/>
                </a:solidFill>
              </a:rPr>
              <a:t>Botter</a:t>
            </a:r>
            <a:r>
              <a:rPr lang="en-GB" sz="2800" b="1" dirty="0">
                <a:solidFill>
                  <a:srgbClr val="7030A0"/>
                </a:solidFill>
              </a:rPr>
              <a:t> bought some butter,</a:t>
            </a:r>
          </a:p>
          <a:p>
            <a:r>
              <a:rPr lang="en-GB" sz="2800" b="1" dirty="0">
                <a:solidFill>
                  <a:srgbClr val="7030A0"/>
                </a:solidFill>
              </a:rPr>
              <a:t>"But," she said, "this butter's bitter.</a:t>
            </a:r>
          </a:p>
          <a:p>
            <a:r>
              <a:rPr lang="en-GB" sz="2800" b="1" dirty="0">
                <a:solidFill>
                  <a:srgbClr val="7030A0"/>
                </a:solidFill>
              </a:rPr>
              <a:t>If I bake this bitter butter,</a:t>
            </a:r>
          </a:p>
          <a:p>
            <a:r>
              <a:rPr lang="en-GB" sz="2800" b="1" dirty="0">
                <a:solidFill>
                  <a:srgbClr val="7030A0"/>
                </a:solidFill>
              </a:rPr>
              <a:t>It will make my batter bitter.</a:t>
            </a:r>
          </a:p>
          <a:p>
            <a:r>
              <a:rPr lang="en-GB" sz="2800" dirty="0">
                <a:solidFill>
                  <a:srgbClr val="7030A0"/>
                </a:solidFill>
              </a:rPr>
              <a:t>But a bit of better butter -</a:t>
            </a:r>
          </a:p>
          <a:p>
            <a:r>
              <a:rPr lang="en-GB" sz="2800" dirty="0">
                <a:solidFill>
                  <a:srgbClr val="7030A0"/>
                </a:solidFill>
              </a:rPr>
              <a:t>That would make my batter better."</a:t>
            </a:r>
          </a:p>
          <a:p>
            <a:r>
              <a:rPr lang="en-GB" sz="2800" dirty="0">
                <a:solidFill>
                  <a:srgbClr val="7030A0"/>
                </a:solidFill>
              </a:rPr>
              <a:t>So she bought a bit of butter,</a:t>
            </a:r>
          </a:p>
          <a:p>
            <a:r>
              <a:rPr lang="en-GB" sz="2800" dirty="0">
                <a:solidFill>
                  <a:srgbClr val="7030A0"/>
                </a:solidFill>
              </a:rPr>
              <a:t>Better than her bitter butter,</a:t>
            </a:r>
          </a:p>
          <a:p>
            <a:r>
              <a:rPr lang="en-GB" sz="2800" dirty="0">
                <a:solidFill>
                  <a:srgbClr val="7030A0"/>
                </a:solidFill>
              </a:rPr>
              <a:t>And she baked it in her batter,</a:t>
            </a:r>
          </a:p>
          <a:p>
            <a:r>
              <a:rPr lang="en-GB" sz="2800" dirty="0">
                <a:solidFill>
                  <a:srgbClr val="7030A0"/>
                </a:solidFill>
              </a:rPr>
              <a:t>And the batter was not bitter.</a:t>
            </a:r>
          </a:p>
          <a:p>
            <a:r>
              <a:rPr lang="en-GB" sz="2800" dirty="0">
                <a:solidFill>
                  <a:srgbClr val="7030A0"/>
                </a:solidFill>
              </a:rPr>
              <a:t>So 'twas better Betty </a:t>
            </a:r>
            <a:r>
              <a:rPr lang="en-GB" sz="2800" dirty="0" err="1">
                <a:solidFill>
                  <a:srgbClr val="7030A0"/>
                </a:solidFill>
              </a:rPr>
              <a:t>Botter</a:t>
            </a:r>
            <a:endParaRPr lang="en-GB" sz="2800" dirty="0">
              <a:solidFill>
                <a:srgbClr val="7030A0"/>
              </a:solidFill>
            </a:endParaRPr>
          </a:p>
          <a:p>
            <a:r>
              <a:rPr lang="en-GB" sz="2800" dirty="0">
                <a:solidFill>
                  <a:srgbClr val="7030A0"/>
                </a:solidFill>
              </a:rPr>
              <a:t>Bought a bit of better butter.</a:t>
            </a:r>
          </a:p>
        </p:txBody>
      </p:sp>
    </p:spTree>
    <p:extLst>
      <p:ext uri="{BB962C8B-B14F-4D97-AF65-F5344CB8AC3E}">
        <p14:creationId xmlns:p14="http://schemas.microsoft.com/office/powerpoint/2010/main" val="31776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16632"/>
            <a:ext cx="748883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Peter Piper picked a peck of pickled peppers.</a:t>
            </a:r>
          </a:p>
          <a:p>
            <a:r>
              <a:rPr lang="en-GB" dirty="0">
                <a:solidFill>
                  <a:srgbClr val="00B050"/>
                </a:solidFill>
              </a:rPr>
              <a:t>Did Peter Piper pick a peck of pickled peppers?</a:t>
            </a:r>
          </a:p>
          <a:p>
            <a:r>
              <a:rPr lang="en-GB" dirty="0">
                <a:solidFill>
                  <a:srgbClr val="00B050"/>
                </a:solidFill>
              </a:rPr>
              <a:t>If Peter Piper picked a peck of pickled peppers,</a:t>
            </a:r>
          </a:p>
          <a:p>
            <a:r>
              <a:rPr lang="en-GB" dirty="0">
                <a:solidFill>
                  <a:srgbClr val="00B050"/>
                </a:solidFill>
              </a:rPr>
              <a:t>Where's the peck of pickled peppers Peter Piper picked?</a:t>
            </a:r>
          </a:p>
          <a:p>
            <a:r>
              <a:rPr lang="en-GB" dirty="0"/>
              <a:t> 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She sells seashells on the seashore.</a:t>
            </a:r>
          </a:p>
          <a:p>
            <a:r>
              <a:rPr lang="en-GB" dirty="0">
                <a:solidFill>
                  <a:srgbClr val="0070C0"/>
                </a:solidFill>
              </a:rPr>
              <a:t>The shells she sells are seashells, I'm sure.</a:t>
            </a:r>
          </a:p>
          <a:p>
            <a:r>
              <a:rPr lang="en-GB" dirty="0">
                <a:solidFill>
                  <a:srgbClr val="FFC000"/>
                </a:solidFill>
              </a:rPr>
              <a:t> </a:t>
            </a:r>
          </a:p>
          <a:p>
            <a:r>
              <a:rPr lang="en-GB" dirty="0">
                <a:solidFill>
                  <a:srgbClr val="FFC000"/>
                </a:solidFill>
              </a:rPr>
              <a:t>A big bug bit a bold bald bear and the bold bald bear</a:t>
            </a:r>
          </a:p>
          <a:p>
            <a:r>
              <a:rPr lang="en-GB" dirty="0">
                <a:solidFill>
                  <a:srgbClr val="FFC000"/>
                </a:solidFill>
              </a:rPr>
              <a:t>bled blood badly</a:t>
            </a:r>
          </a:p>
          <a:p>
            <a:r>
              <a:rPr lang="en-GB" dirty="0">
                <a:solidFill>
                  <a:srgbClr val="FFC000"/>
                </a:solidFill>
              </a:rPr>
              <a:t> </a:t>
            </a:r>
          </a:p>
          <a:p>
            <a:r>
              <a:rPr lang="en-GB" dirty="0">
                <a:solidFill>
                  <a:srgbClr val="7030A0"/>
                </a:solidFill>
              </a:rPr>
              <a:t>Imagine an imaginary menagerie manager managing an imaginary menageri</a:t>
            </a:r>
            <a:r>
              <a:rPr lang="en-GB" dirty="0"/>
              <a:t>e</a:t>
            </a:r>
          </a:p>
          <a:p>
            <a:r>
              <a:rPr lang="en-GB" dirty="0">
                <a:solidFill>
                  <a:srgbClr val="FF0000"/>
                </a:solidFill>
              </a:rPr>
              <a:t> </a:t>
            </a:r>
          </a:p>
          <a:p>
            <a:r>
              <a:rPr lang="en-GB" dirty="0">
                <a:solidFill>
                  <a:srgbClr val="FF0000"/>
                </a:solidFill>
              </a:rPr>
              <a:t>Seth at Sainsbury's sells thick socks.</a:t>
            </a:r>
          </a:p>
          <a:p>
            <a:r>
              <a:rPr lang="en-GB" dirty="0">
                <a:solidFill>
                  <a:srgbClr val="002060"/>
                </a:solidFill>
              </a:rPr>
              <a:t> </a:t>
            </a:r>
          </a:p>
          <a:p>
            <a:r>
              <a:rPr lang="en-GB" dirty="0">
                <a:solidFill>
                  <a:srgbClr val="002060"/>
                </a:solidFill>
              </a:rPr>
              <a:t>There was a fisherman named Fisher</a:t>
            </a:r>
          </a:p>
          <a:p>
            <a:r>
              <a:rPr lang="en-GB" dirty="0">
                <a:solidFill>
                  <a:srgbClr val="002060"/>
                </a:solidFill>
              </a:rPr>
              <a:t>Who fished for some fish in a fissure.</a:t>
            </a:r>
          </a:p>
          <a:p>
            <a:r>
              <a:rPr lang="en-GB" dirty="0">
                <a:solidFill>
                  <a:srgbClr val="002060"/>
                </a:solidFill>
              </a:rPr>
              <a:t>Till a fish with a grin,</a:t>
            </a:r>
          </a:p>
          <a:p>
            <a:r>
              <a:rPr lang="en-GB" dirty="0">
                <a:solidFill>
                  <a:srgbClr val="002060"/>
                </a:solidFill>
              </a:rPr>
              <a:t>Pulled the fisherman in.</a:t>
            </a:r>
          </a:p>
          <a:p>
            <a:r>
              <a:rPr lang="en-GB" dirty="0">
                <a:solidFill>
                  <a:srgbClr val="002060"/>
                </a:solidFill>
              </a:rPr>
              <a:t>Now they're fishing the fissure for Fisher.</a:t>
            </a:r>
          </a:p>
          <a:p>
            <a:r>
              <a:rPr lang="en-GB" dirty="0">
                <a:solidFill>
                  <a:srgbClr val="002060"/>
                </a:solidFill>
              </a:rPr>
              <a:t> </a:t>
            </a:r>
          </a:p>
          <a:p>
            <a:r>
              <a:rPr lang="en-GB" dirty="0"/>
              <a:t>Seventy seven benevolent elephants.</a:t>
            </a:r>
          </a:p>
        </p:txBody>
      </p:sp>
    </p:spTree>
    <p:extLst>
      <p:ext uri="{BB962C8B-B14F-4D97-AF65-F5344CB8AC3E}">
        <p14:creationId xmlns:p14="http://schemas.microsoft.com/office/powerpoint/2010/main" val="319723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32" y="0"/>
            <a:ext cx="92170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00B050"/>
                </a:solidFill>
              </a:rPr>
              <a:t>Peter Piper picked a peck of pickled peppers.</a:t>
            </a:r>
          </a:p>
          <a:p>
            <a:r>
              <a:rPr lang="en-GB" sz="3600" dirty="0">
                <a:solidFill>
                  <a:srgbClr val="00B050"/>
                </a:solidFill>
              </a:rPr>
              <a:t>Did Peter Piper pick a peck of pickled peppers?</a:t>
            </a:r>
          </a:p>
          <a:p>
            <a:r>
              <a:rPr lang="en-GB" sz="3600" dirty="0">
                <a:solidFill>
                  <a:srgbClr val="00B050"/>
                </a:solidFill>
              </a:rPr>
              <a:t>If Peter Piper picked a peck of pickled peppers,</a:t>
            </a:r>
          </a:p>
          <a:p>
            <a:r>
              <a:rPr lang="en-GB" sz="3600" dirty="0">
                <a:solidFill>
                  <a:srgbClr val="00B050"/>
                </a:solidFill>
              </a:rPr>
              <a:t>Where's the peck of pickled peppers Peter Piper picked?</a:t>
            </a:r>
          </a:p>
          <a:p>
            <a:r>
              <a:rPr lang="en-GB" sz="3600" dirty="0"/>
              <a:t> </a:t>
            </a:r>
            <a:endParaRPr lang="en-GB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74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Share and swap a fact about Shakespeare</a:t>
            </a:r>
            <a:endParaRPr lang="en-GB" dirty="0"/>
          </a:p>
        </p:txBody>
      </p:sp>
      <p:pic>
        <p:nvPicPr>
          <p:cNvPr id="3074" name="Picture 2" descr="C:\Users\k.oreilly\AppData\Local\Microsoft\Windows\Temporary Internet Files\Content.IE5\K4LUHU10\MC91021727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00808"/>
            <a:ext cx="3456384" cy="466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23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1143000"/>
          </a:xfrm>
        </p:spPr>
        <p:txBody>
          <a:bodyPr/>
          <a:lstStyle/>
          <a:p>
            <a:r>
              <a:rPr lang="en-GB" dirty="0" smtClean="0"/>
              <a:t>What does improvise mean? </a:t>
            </a:r>
            <a:endParaRPr lang="en-GB" dirty="0"/>
          </a:p>
        </p:txBody>
      </p:sp>
      <p:pic>
        <p:nvPicPr>
          <p:cNvPr id="12290" name="Picture 2" descr="C:\Users\k.oreilly\AppData\Local\Microsoft\Windows\Temporary Internet Files\Content.IE5\MFMD52NZ\MC90044149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80928"/>
            <a:ext cx="3657143" cy="3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08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4800" dirty="0" smtClean="0"/>
          </a:p>
          <a:p>
            <a:pPr marL="0" indent="0">
              <a:buNone/>
            </a:pPr>
            <a:r>
              <a:rPr lang="en-GB" sz="4800" dirty="0" smtClean="0"/>
              <a:t>LO: I can turn </a:t>
            </a:r>
            <a:r>
              <a:rPr lang="en-GB" sz="4800" dirty="0"/>
              <a:t>a story idea into a play </a:t>
            </a:r>
            <a:r>
              <a:rPr lang="en-GB" sz="4800" dirty="0" smtClean="0"/>
              <a:t>script.</a:t>
            </a:r>
            <a:endParaRPr lang="en-GB" sz="4800" dirty="0"/>
          </a:p>
        </p:txBody>
      </p:sp>
      <p:pic>
        <p:nvPicPr>
          <p:cNvPr id="13314" name="Picture 2" descr="C:\Users\k.oreilly\AppData\Local\Microsoft\Windows\Temporary Internet Files\Content.IE5\JUAT52EW\MC90028070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40968"/>
            <a:ext cx="3189328" cy="359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19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Using the characters you created, write the opening scene to your own version of The </a:t>
            </a:r>
            <a:r>
              <a:rPr lang="en-GB" dirty="0"/>
              <a:t>T</a:t>
            </a:r>
            <a:r>
              <a:rPr lang="en-GB" dirty="0" smtClean="0"/>
              <a:t>empest. 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30985" r="24201" b="37057"/>
          <a:stretch/>
        </p:blipFill>
        <p:spPr bwMode="auto">
          <a:xfrm>
            <a:off x="5580112" y="3933056"/>
            <a:ext cx="3317081" cy="215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75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0"/>
            <a:ext cx="784887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u="sng" dirty="0" smtClean="0">
                <a:solidFill>
                  <a:srgbClr val="FF0000"/>
                </a:solidFill>
                <a:latin typeface="Comic Sans MS" pitchFamily="66" charset="0"/>
              </a:rPr>
              <a:t>The Tempest</a:t>
            </a:r>
          </a:p>
          <a:p>
            <a:r>
              <a:rPr lang="en-GB" sz="1600" u="sng" dirty="0" smtClean="0">
                <a:solidFill>
                  <a:srgbClr val="FF0000"/>
                </a:solidFill>
                <a:latin typeface="Comic Sans MS" pitchFamily="66" charset="0"/>
              </a:rPr>
              <a:t>Cast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Captain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Sailor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King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1600" dirty="0" smtClean="0">
                <a:solidFill>
                  <a:srgbClr val="00B050"/>
                </a:solidFill>
                <a:latin typeface="Comic Sans MS" pitchFamily="66" charset="0"/>
              </a:rPr>
              <a:t>ACT </a:t>
            </a:r>
            <a:r>
              <a:rPr lang="en-GB" sz="1600" dirty="0">
                <a:solidFill>
                  <a:srgbClr val="00B050"/>
                </a:solidFill>
                <a:latin typeface="Comic Sans MS" pitchFamily="66" charset="0"/>
              </a:rPr>
              <a:t>I</a:t>
            </a:r>
          </a:p>
          <a:p>
            <a:r>
              <a:rPr lang="en-GB" sz="1600" i="1" dirty="0">
                <a:solidFill>
                  <a:srgbClr val="00B050"/>
                </a:solidFill>
                <a:latin typeface="Comic Sans MS" pitchFamily="66" charset="0"/>
              </a:rPr>
              <a:t>SCENE I: On a ship at </a:t>
            </a:r>
            <a:r>
              <a:rPr lang="en-GB" sz="1600" i="1" dirty="0" smtClean="0">
                <a:solidFill>
                  <a:srgbClr val="00B050"/>
                </a:solidFill>
                <a:latin typeface="Comic Sans MS" pitchFamily="66" charset="0"/>
              </a:rPr>
              <a:t>sea: The setting </a:t>
            </a:r>
            <a:r>
              <a:rPr lang="en-GB" sz="1600" i="1" dirty="0">
                <a:solidFill>
                  <a:srgbClr val="00B050"/>
                </a:solidFill>
                <a:latin typeface="Comic Sans MS" pitchFamily="66" charset="0"/>
              </a:rPr>
              <a:t>is tempestuous and the noise of thunder and lightning can be heard</a:t>
            </a:r>
            <a:r>
              <a:rPr lang="en-GB" sz="1600" i="1" dirty="0" smtClean="0">
                <a:solidFill>
                  <a:srgbClr val="00B050"/>
                </a:solidFill>
                <a:latin typeface="Comic Sans MS" pitchFamily="66" charset="0"/>
              </a:rPr>
              <a:t>.</a:t>
            </a:r>
            <a:endParaRPr lang="en-GB" sz="1600" dirty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en-GB" sz="1600" i="1" dirty="0">
                <a:solidFill>
                  <a:srgbClr val="00B050"/>
                </a:solidFill>
                <a:latin typeface="Comic Sans MS" pitchFamily="66" charset="0"/>
              </a:rPr>
              <a:t>[Enter a captain and a sailor</a:t>
            </a:r>
            <a:r>
              <a:rPr lang="en-GB" sz="1600" i="1" dirty="0" smtClean="0">
                <a:solidFill>
                  <a:srgbClr val="00B050"/>
                </a:solidFill>
                <a:latin typeface="Comic Sans MS" pitchFamily="66" charset="0"/>
              </a:rPr>
              <a:t>]</a:t>
            </a:r>
          </a:p>
          <a:p>
            <a:endParaRPr lang="en-GB" sz="1600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1600" u="sng" dirty="0">
                <a:solidFill>
                  <a:srgbClr val="7030A0"/>
                </a:solidFill>
                <a:latin typeface="Comic Sans MS" pitchFamily="66" charset="0"/>
              </a:rPr>
              <a:t>Sailor </a:t>
            </a:r>
            <a:endParaRPr lang="en-GB" sz="1600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1600" dirty="0">
                <a:solidFill>
                  <a:srgbClr val="7030A0"/>
                </a:solidFill>
                <a:latin typeface="Comic Sans MS" pitchFamily="66" charset="0"/>
              </a:rPr>
              <a:t>Captain</a:t>
            </a:r>
            <a:r>
              <a:rPr lang="en-GB" sz="1600" dirty="0" smtClean="0">
                <a:solidFill>
                  <a:srgbClr val="7030A0"/>
                </a:solidFill>
                <a:latin typeface="Comic Sans MS" pitchFamily="66" charset="0"/>
              </a:rPr>
              <a:t>!</a:t>
            </a:r>
          </a:p>
          <a:p>
            <a:r>
              <a:rPr lang="en-GB" sz="1600" dirty="0">
                <a:solidFill>
                  <a:srgbClr val="7030A0"/>
                </a:solidFill>
                <a:latin typeface="Comic Sans MS" pitchFamily="66" charset="0"/>
              </a:rPr>
              <a:t> </a:t>
            </a:r>
          </a:p>
          <a:p>
            <a:r>
              <a:rPr lang="en-GB" sz="1600" u="sng" dirty="0">
                <a:solidFill>
                  <a:srgbClr val="7030A0"/>
                </a:solidFill>
                <a:latin typeface="Comic Sans MS" pitchFamily="66" charset="0"/>
              </a:rPr>
              <a:t>Captain</a:t>
            </a:r>
            <a:endParaRPr lang="en-GB" sz="1600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1600" dirty="0">
                <a:solidFill>
                  <a:srgbClr val="7030A0"/>
                </a:solidFill>
                <a:latin typeface="Comic Sans MS" pitchFamily="66" charset="0"/>
              </a:rPr>
              <a:t>I’m </a:t>
            </a:r>
            <a:r>
              <a:rPr lang="en-GB" sz="1600" dirty="0" smtClean="0">
                <a:solidFill>
                  <a:srgbClr val="7030A0"/>
                </a:solidFill>
                <a:latin typeface="Comic Sans MS" pitchFamily="66" charset="0"/>
              </a:rPr>
              <a:t>here sailor,  </a:t>
            </a:r>
            <a:r>
              <a:rPr lang="en-GB" sz="1600" dirty="0">
                <a:solidFill>
                  <a:srgbClr val="7030A0"/>
                </a:solidFill>
                <a:latin typeface="Comic Sans MS" pitchFamily="66" charset="0"/>
              </a:rPr>
              <a:t>what’s the matter?</a:t>
            </a:r>
          </a:p>
          <a:p>
            <a:r>
              <a:rPr lang="en-GB" sz="1600" dirty="0">
                <a:solidFill>
                  <a:srgbClr val="7030A0"/>
                </a:solidFill>
                <a:latin typeface="Comic Sans MS" pitchFamily="66" charset="0"/>
              </a:rPr>
              <a:t> </a:t>
            </a:r>
          </a:p>
          <a:p>
            <a:r>
              <a:rPr lang="en-GB" sz="1600" u="sng" dirty="0">
                <a:solidFill>
                  <a:srgbClr val="7030A0"/>
                </a:solidFill>
                <a:latin typeface="Comic Sans MS" pitchFamily="66" charset="0"/>
              </a:rPr>
              <a:t>Sailor  </a:t>
            </a:r>
            <a:endParaRPr lang="en-GB" sz="1600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1600" dirty="0">
                <a:solidFill>
                  <a:srgbClr val="7030A0"/>
                </a:solidFill>
                <a:latin typeface="Comic Sans MS" pitchFamily="66" charset="0"/>
              </a:rPr>
              <a:t>The sky looks angry tonight captain </a:t>
            </a:r>
            <a:r>
              <a:rPr lang="en-GB" sz="1600" dirty="0" smtClean="0">
                <a:solidFill>
                  <a:srgbClr val="7030A0"/>
                </a:solidFill>
                <a:latin typeface="Comic Sans MS" pitchFamily="66" charset="0"/>
              </a:rPr>
              <a:t>,I </a:t>
            </a:r>
            <a:r>
              <a:rPr lang="en-GB" sz="1600" dirty="0">
                <a:solidFill>
                  <a:srgbClr val="7030A0"/>
                </a:solidFill>
                <a:latin typeface="Comic Sans MS" pitchFamily="66" charset="0"/>
              </a:rPr>
              <a:t>fear a </a:t>
            </a:r>
            <a:r>
              <a:rPr lang="en-GB" sz="1600" dirty="0" smtClean="0">
                <a:solidFill>
                  <a:srgbClr val="7030A0"/>
                </a:solidFill>
                <a:latin typeface="Comic Sans MS" pitchFamily="66" charset="0"/>
              </a:rPr>
              <a:t>terrible storm </a:t>
            </a:r>
            <a:r>
              <a:rPr lang="en-GB" sz="1600" dirty="0">
                <a:solidFill>
                  <a:srgbClr val="7030A0"/>
                </a:solidFill>
                <a:latin typeface="Comic Sans MS" pitchFamily="66" charset="0"/>
              </a:rPr>
              <a:t>is on its way. </a:t>
            </a:r>
          </a:p>
          <a:p>
            <a:r>
              <a:rPr lang="en-GB" sz="1600" dirty="0">
                <a:solidFill>
                  <a:srgbClr val="7030A0"/>
                </a:solidFill>
                <a:latin typeface="Comic Sans MS" pitchFamily="66" charset="0"/>
              </a:rPr>
              <a:t> </a:t>
            </a:r>
          </a:p>
          <a:p>
            <a:r>
              <a:rPr lang="en-GB" sz="1600" u="sng" dirty="0">
                <a:solidFill>
                  <a:srgbClr val="7030A0"/>
                </a:solidFill>
                <a:latin typeface="Comic Sans MS" pitchFamily="66" charset="0"/>
              </a:rPr>
              <a:t>Captain</a:t>
            </a:r>
            <a:endParaRPr lang="en-GB" sz="1600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1600" dirty="0">
                <a:solidFill>
                  <a:srgbClr val="7030A0"/>
                </a:solidFill>
                <a:latin typeface="Comic Sans MS" pitchFamily="66" charset="0"/>
              </a:rPr>
              <a:t>I  think you’re right Sailor, the waves are already getting </a:t>
            </a:r>
            <a:r>
              <a:rPr lang="en-GB" sz="1600" dirty="0" smtClean="0">
                <a:solidFill>
                  <a:srgbClr val="7030A0"/>
                </a:solidFill>
                <a:latin typeface="Comic Sans MS" pitchFamily="66" charset="0"/>
              </a:rPr>
              <a:t>choppy. </a:t>
            </a:r>
            <a:r>
              <a:rPr lang="en-GB" sz="1600" dirty="0">
                <a:solidFill>
                  <a:srgbClr val="7030A0"/>
                </a:solidFill>
                <a:latin typeface="Comic Sans MS" pitchFamily="66" charset="0"/>
              </a:rPr>
              <a:t>I’ll </a:t>
            </a:r>
            <a:r>
              <a:rPr lang="en-GB" sz="1600" dirty="0" smtClean="0">
                <a:solidFill>
                  <a:srgbClr val="7030A0"/>
                </a:solidFill>
                <a:latin typeface="Comic Sans MS" pitchFamily="66" charset="0"/>
              </a:rPr>
              <a:t>go and </a:t>
            </a:r>
            <a:r>
              <a:rPr lang="en-GB" sz="1600" dirty="0">
                <a:solidFill>
                  <a:srgbClr val="7030A0"/>
                </a:solidFill>
                <a:latin typeface="Comic Sans MS" pitchFamily="66" charset="0"/>
              </a:rPr>
              <a:t>warn the passenger to stay below deck. </a:t>
            </a:r>
          </a:p>
          <a:p>
            <a:endParaRPr lang="en-GB" sz="1600" b="1" i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1600" b="1" i="1" dirty="0" smtClean="0">
                <a:solidFill>
                  <a:srgbClr val="00B050"/>
                </a:solidFill>
                <a:latin typeface="Comic Sans MS" pitchFamily="66" charset="0"/>
              </a:rPr>
              <a:t>Enter </a:t>
            </a:r>
            <a:r>
              <a:rPr lang="en-GB" sz="1600" b="1" i="1" dirty="0">
                <a:solidFill>
                  <a:srgbClr val="00B050"/>
                </a:solidFill>
                <a:latin typeface="Comic Sans MS" pitchFamily="66" charset="0"/>
              </a:rPr>
              <a:t>The king </a:t>
            </a:r>
            <a:endParaRPr lang="en-GB" sz="1600" b="1" i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en-GB" sz="1600" dirty="0">
                <a:solidFill>
                  <a:srgbClr val="7030A0"/>
                </a:solidFill>
                <a:latin typeface="Comic Sans MS" pitchFamily="66" charset="0"/>
              </a:rPr>
              <a:t> </a:t>
            </a:r>
            <a:r>
              <a:rPr lang="en-GB" sz="1600" u="sng" dirty="0" smtClean="0">
                <a:solidFill>
                  <a:srgbClr val="7030A0"/>
                </a:solidFill>
                <a:latin typeface="Comic Sans MS" pitchFamily="66" charset="0"/>
              </a:rPr>
              <a:t>King</a:t>
            </a:r>
            <a:endParaRPr lang="en-GB" sz="1600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1600" dirty="0" smtClean="0">
                <a:solidFill>
                  <a:srgbClr val="7030A0"/>
                </a:solidFill>
                <a:latin typeface="Comic Sans MS" pitchFamily="66" charset="0"/>
              </a:rPr>
              <a:t>Captain! </a:t>
            </a:r>
            <a:r>
              <a:rPr lang="en-GB" sz="1600" dirty="0">
                <a:solidFill>
                  <a:srgbClr val="7030A0"/>
                </a:solidFill>
                <a:latin typeface="Comic Sans MS" pitchFamily="66" charset="0"/>
              </a:rPr>
              <a:t>Can’t </a:t>
            </a:r>
            <a:r>
              <a:rPr lang="en-GB" sz="1600" dirty="0" smtClean="0">
                <a:solidFill>
                  <a:srgbClr val="7030A0"/>
                </a:solidFill>
                <a:latin typeface="Comic Sans MS" pitchFamily="66" charset="0"/>
              </a:rPr>
              <a:t>you </a:t>
            </a:r>
            <a:r>
              <a:rPr lang="en-GB" sz="1600" dirty="0">
                <a:solidFill>
                  <a:srgbClr val="7030A0"/>
                </a:solidFill>
                <a:latin typeface="Comic Sans MS" pitchFamily="66" charset="0"/>
              </a:rPr>
              <a:t>stop this ship from swaying about so much? I’m starting to feel </a:t>
            </a:r>
            <a:r>
              <a:rPr lang="en-GB" sz="1600" dirty="0" smtClean="0">
                <a:solidFill>
                  <a:srgbClr val="7030A0"/>
                </a:solidFill>
                <a:latin typeface="Comic Sans MS" pitchFamily="66" charset="0"/>
              </a:rPr>
              <a:t>sea sick</a:t>
            </a:r>
            <a:r>
              <a:rPr lang="en-GB" sz="1600" dirty="0">
                <a:solidFill>
                  <a:srgbClr val="7030A0"/>
                </a:solidFill>
                <a:latin typeface="Comic Sans MS" pitchFamily="66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04654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0"/>
            <a:ext cx="784887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u="sng" dirty="0" smtClean="0">
                <a:solidFill>
                  <a:srgbClr val="FF0000"/>
                </a:solidFill>
                <a:latin typeface="Comic Sans MS" pitchFamily="66" charset="0"/>
              </a:rPr>
              <a:t>The Tempest</a:t>
            </a:r>
          </a:p>
          <a:p>
            <a:r>
              <a:rPr lang="en-GB" sz="2400" u="sng" dirty="0" smtClean="0">
                <a:solidFill>
                  <a:srgbClr val="FF0000"/>
                </a:solidFill>
                <a:latin typeface="Comic Sans MS" pitchFamily="66" charset="0"/>
              </a:rPr>
              <a:t>Cast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Captain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Sailor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ACT </a:t>
            </a:r>
            <a:r>
              <a:rPr lang="en-GB" sz="2400" dirty="0">
                <a:latin typeface="Comic Sans MS" pitchFamily="66" charset="0"/>
              </a:rPr>
              <a:t>I</a:t>
            </a:r>
          </a:p>
          <a:p>
            <a:r>
              <a:rPr lang="en-GB" sz="2400" i="1" dirty="0">
                <a:latin typeface="Comic Sans MS" pitchFamily="66" charset="0"/>
              </a:rPr>
              <a:t>SCENE I: On a ship at sea: </a:t>
            </a:r>
            <a:r>
              <a:rPr lang="en-GB" sz="2400" i="1" dirty="0" smtClean="0">
                <a:latin typeface="Comic Sans MS" pitchFamily="66" charset="0"/>
              </a:rPr>
              <a:t>The setting is ---------- and the noise </a:t>
            </a:r>
            <a:r>
              <a:rPr lang="en-GB" sz="2400" i="1" dirty="0">
                <a:latin typeface="Comic Sans MS" pitchFamily="66" charset="0"/>
              </a:rPr>
              <a:t>of </a:t>
            </a:r>
            <a:r>
              <a:rPr lang="en-GB" sz="2400" i="1" dirty="0" smtClean="0">
                <a:latin typeface="Comic Sans MS" pitchFamily="66" charset="0"/>
              </a:rPr>
              <a:t>--------can be heard</a:t>
            </a:r>
            <a:r>
              <a:rPr lang="en-GB" sz="2400" i="1" dirty="0">
                <a:latin typeface="Comic Sans MS" pitchFamily="66" charset="0"/>
              </a:rPr>
              <a:t>.</a:t>
            </a:r>
            <a:endParaRPr lang="en-GB" sz="2400" dirty="0">
              <a:latin typeface="Comic Sans MS" pitchFamily="66" charset="0"/>
            </a:endParaRPr>
          </a:p>
          <a:p>
            <a:r>
              <a:rPr lang="en-GB" sz="2400" i="1" dirty="0">
                <a:latin typeface="Comic Sans MS" pitchFamily="66" charset="0"/>
              </a:rPr>
              <a:t>[Enter a </a:t>
            </a:r>
            <a:r>
              <a:rPr lang="en-GB" sz="2400" i="1" dirty="0" smtClean="0">
                <a:latin typeface="Comic Sans MS" pitchFamily="66" charset="0"/>
              </a:rPr>
              <a:t>captain and a sailor]</a:t>
            </a:r>
          </a:p>
          <a:p>
            <a:endParaRPr lang="en-GB" sz="1600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1600" u="sng" dirty="0">
                <a:solidFill>
                  <a:srgbClr val="7030A0"/>
                </a:solidFill>
                <a:latin typeface="Comic Sans MS" pitchFamily="66" charset="0"/>
              </a:rPr>
              <a:t>Sailor </a:t>
            </a:r>
            <a:endParaRPr lang="en-GB" sz="1600" u="sng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endParaRPr lang="en-GB" sz="1600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1600" dirty="0" smtClean="0">
                <a:solidFill>
                  <a:srgbClr val="7030A0"/>
                </a:solidFill>
                <a:latin typeface="Comic Sans MS" pitchFamily="66" charset="0"/>
              </a:rPr>
              <a:t>This storm is dangerous, shall we jump overboard? </a:t>
            </a:r>
          </a:p>
          <a:p>
            <a:r>
              <a:rPr lang="en-GB" sz="1600" dirty="0">
                <a:solidFill>
                  <a:srgbClr val="7030A0"/>
                </a:solidFill>
                <a:latin typeface="Comic Sans MS" pitchFamily="66" charset="0"/>
              </a:rPr>
              <a:t> </a:t>
            </a:r>
          </a:p>
          <a:p>
            <a:r>
              <a:rPr lang="en-GB" sz="1600" u="sng" dirty="0" smtClean="0">
                <a:solidFill>
                  <a:srgbClr val="7030A0"/>
                </a:solidFill>
                <a:latin typeface="Comic Sans MS" pitchFamily="66" charset="0"/>
              </a:rPr>
              <a:t>Captain</a:t>
            </a:r>
          </a:p>
          <a:p>
            <a:endParaRPr lang="en-GB" sz="1600" u="sng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endParaRPr lang="en-GB" sz="1600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1600" dirty="0">
                <a:solidFill>
                  <a:srgbClr val="7030A0"/>
                </a:solidFill>
                <a:latin typeface="Comic Sans MS" pitchFamily="66" charset="0"/>
              </a:rPr>
              <a:t> </a:t>
            </a:r>
          </a:p>
          <a:p>
            <a:r>
              <a:rPr lang="en-GB" sz="1600" u="sng" dirty="0">
                <a:solidFill>
                  <a:srgbClr val="7030A0"/>
                </a:solidFill>
                <a:latin typeface="Comic Sans MS" pitchFamily="66" charset="0"/>
              </a:rPr>
              <a:t>Sailor  </a:t>
            </a:r>
            <a:endParaRPr lang="en-GB" sz="1600" u="sng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endParaRPr lang="en-GB" sz="1600" u="sng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endParaRPr lang="en-GB" sz="1600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1600" dirty="0">
                <a:solidFill>
                  <a:srgbClr val="7030A0"/>
                </a:solidFill>
                <a:latin typeface="Comic Sans MS" pitchFamily="66" charset="0"/>
              </a:rPr>
              <a:t> </a:t>
            </a:r>
          </a:p>
          <a:p>
            <a:r>
              <a:rPr lang="en-GB" sz="1600" u="sng" dirty="0">
                <a:solidFill>
                  <a:srgbClr val="7030A0"/>
                </a:solidFill>
                <a:latin typeface="Comic Sans MS" pitchFamily="66" charset="0"/>
              </a:rPr>
              <a:t>Captain</a:t>
            </a:r>
            <a:endParaRPr lang="en-GB" sz="1600" dirty="0">
              <a:solidFill>
                <a:srgbClr val="7030A0"/>
              </a:solidFill>
              <a:latin typeface="Comic Sans MS" pitchFamily="66" charset="0"/>
            </a:endParaRPr>
          </a:p>
          <a:p>
            <a:endParaRPr lang="en-GB" sz="1600" b="1" i="1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85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LO: To create an informative poster. </a:t>
            </a:r>
            <a:endParaRPr lang="en-GB" dirty="0"/>
          </a:p>
        </p:txBody>
      </p:sp>
      <p:pic>
        <p:nvPicPr>
          <p:cNvPr id="6147" name="Picture 3" descr="C:\Users\k.oreilly\AppData\Local\Microsoft\Windows\Temporary Internet Files\Content.IE5\MFMD52NZ\MC90005731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96951"/>
            <a:ext cx="2304256" cy="335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04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470025"/>
          </a:xfrm>
        </p:spPr>
        <p:txBody>
          <a:bodyPr/>
          <a:lstStyle/>
          <a:p>
            <a:r>
              <a:rPr lang="en-GB" dirty="0" smtClean="0"/>
              <a:t>What do you recall about this man? </a:t>
            </a:r>
            <a:endParaRPr lang="en-GB" dirty="0"/>
          </a:p>
        </p:txBody>
      </p:sp>
      <p:pic>
        <p:nvPicPr>
          <p:cNvPr id="4" name="rg_hi" descr="ANd9GcTQkZPQmE2CJS_J9N9OFFMqxJgsJ97pbnbslow7AOM2NZxQzAAd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32856"/>
            <a:ext cx="33909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57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Watch this clip on The Globe. </a:t>
            </a:r>
            <a:br>
              <a:rPr lang="en-GB" dirty="0" smtClean="0"/>
            </a:br>
            <a:r>
              <a:rPr lang="en-GB" dirty="0" smtClean="0"/>
              <a:t>Note down facts which you find exciting.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u="sng" dirty="0">
                <a:hlinkClick r:id="rId2"/>
              </a:rPr>
              <a:t>http://www.bbc.co.uk/learningzone/clips/shakespeares-globe-an-introduction/8383.html</a:t>
            </a:r>
            <a:endParaRPr lang="en-GB" dirty="0"/>
          </a:p>
        </p:txBody>
      </p:sp>
      <p:pic>
        <p:nvPicPr>
          <p:cNvPr id="7170" name="Picture 2" descr="C:\Users\k.oreilly\AppData\Local\Microsoft\Windows\Temporary Internet Files\Content.IE5\JUAT52EW\MC9000897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627" y="3861048"/>
            <a:ext cx="3125821" cy="230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2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Create a poster about Shakespeare and his Globe theatre. </a:t>
            </a:r>
            <a:endParaRPr lang="en-GB" dirty="0"/>
          </a:p>
        </p:txBody>
      </p:sp>
      <p:pic>
        <p:nvPicPr>
          <p:cNvPr id="4" name="rg_hi" descr="ANd9GcTQkZPQmE2CJS_J9N9OFFMqxJgsJ97pbnbslow7AOM2NZxQzAAd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33909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Buildings/Globe Theatre/SunnyPeople/L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314823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23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747</Words>
  <Application>Microsoft Office PowerPoint</Application>
  <PresentationFormat>On-screen Show (4:3)</PresentationFormat>
  <Paragraphs>147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PowerPoint Presentation</vt:lpstr>
      <vt:lpstr>Who do you think this man is? </vt:lpstr>
      <vt:lpstr>Watch this clip on The Globe.  Note down facts which you find exciting. </vt:lpstr>
      <vt:lpstr>PowerPoint Presentation</vt:lpstr>
      <vt:lpstr>Share and swap a fact about Shakespeare</vt:lpstr>
      <vt:lpstr> </vt:lpstr>
      <vt:lpstr>What do you recall about this man? </vt:lpstr>
      <vt:lpstr>Watch this clip on The Globe.  Note down facts which you find exciting. </vt:lpstr>
      <vt:lpstr>Create a poster about Shakespeare and his Globe theatre. </vt:lpstr>
      <vt:lpstr> LO: I can write descriptive words and sentences.</vt:lpstr>
      <vt:lpstr>What do you think is happening in this picture? </vt:lpstr>
      <vt:lpstr>Use your dictionary to find out what a tempest is. </vt:lpstr>
      <vt:lpstr>The tempest is the last play written by Shakespeare.  It starts of with a great storm. In the storm a ship crashes onto a magical island.  Some of the sailors die in the crash but others survive. The sailor who survived are forced to live on the strange island until help arrives.  </vt:lpstr>
      <vt:lpstr>Many other authors have tried to write children versions of the play.  Can you find any examples online? </vt:lpstr>
      <vt:lpstr>PowerPoint Presentation</vt:lpstr>
      <vt:lpstr>PowerPoint Presentation</vt:lpstr>
      <vt:lpstr>PowerPoint Presentation</vt:lpstr>
      <vt:lpstr>PowerPoint Presentation</vt:lpstr>
      <vt:lpstr>What is a tempest? </vt:lpstr>
      <vt:lpstr>Today we are going to write our own opening to The Tempest. </vt:lpstr>
      <vt:lpstr>PowerPoint Presentation</vt:lpstr>
      <vt:lpstr> </vt:lpstr>
      <vt:lpstr>PowerPoint Presentation</vt:lpstr>
      <vt:lpstr>Speech Bubbles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Turn the speech bubble into direct speech.</vt:lpstr>
      <vt:lpstr>PowerPoint Presentation</vt:lpstr>
      <vt:lpstr> LO: I understand the conventions of play scripts.</vt:lpstr>
      <vt:lpstr>What did your learn from this clip?</vt:lpstr>
      <vt:lpstr>PowerPoint Presentation</vt:lpstr>
      <vt:lpstr>PowerPoint Presentation</vt:lpstr>
      <vt:lpstr>PowerPoint Presentation</vt:lpstr>
      <vt:lpstr>PowerPoint Presentation</vt:lpstr>
      <vt:lpstr>Take a play script and read it out loud. Try performing the characters in various ways. </vt:lpstr>
      <vt:lpstr> LO: Discuss settings and characters.</vt:lpstr>
      <vt:lpstr>PowerPoint Presentation</vt:lpstr>
      <vt:lpstr>PowerPoint Presentation</vt:lpstr>
      <vt:lpstr>PowerPoint Presentation</vt:lpstr>
      <vt:lpstr> Draw and describe three characters for your script. </vt:lpstr>
      <vt:lpstr> LO: I can improvise and perform a scene.</vt:lpstr>
      <vt:lpstr>Why do actors need to warm up their voice? </vt:lpstr>
      <vt:lpstr>Try saying these tongue twisters  </vt:lpstr>
      <vt:lpstr>PowerPoint Presentation</vt:lpstr>
      <vt:lpstr>PowerPoint Presentation</vt:lpstr>
      <vt:lpstr>PowerPoint Presentation</vt:lpstr>
      <vt:lpstr>What does improvise mean? </vt:lpstr>
      <vt:lpstr> </vt:lpstr>
      <vt:lpstr>Using the characters you created, write the opening scene to your own version of The Tempest. </vt:lpstr>
      <vt:lpstr>PowerPoint Presentation</vt:lpstr>
      <vt:lpstr>PowerPoint Presentation</vt:lpstr>
    </vt:vector>
  </TitlesOfParts>
  <Company>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you think is happening in this picture?</dc:title>
  <dc:creator>K OReilly</dc:creator>
  <cp:lastModifiedBy>Claire Parsons</cp:lastModifiedBy>
  <cp:revision>35</cp:revision>
  <cp:lastPrinted>2012-12-03T17:21:31Z</cp:lastPrinted>
  <dcterms:created xsi:type="dcterms:W3CDTF">2012-11-27T17:27:37Z</dcterms:created>
  <dcterms:modified xsi:type="dcterms:W3CDTF">2020-03-17T15:31:06Z</dcterms:modified>
</cp:coreProperties>
</file>