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94984" autoAdjust="0"/>
  </p:normalViewPr>
  <p:slideViewPr>
    <p:cSldViewPr snapToGrid="0">
      <p:cViewPr varScale="1">
        <p:scale>
          <a:sx n="72" d="100"/>
          <a:sy n="72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B1E76-9DA8-4EC2-9D84-218D782F9E2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9E0F-3088-4FBC-ACB0-BD351259F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2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E0F-3088-4FBC-ACB0-BD351259F2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9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7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2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7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0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6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0C13-B1BF-4C59-9BE4-B289428F745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36EE-E48A-44E7-A439-152303339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7.xml"/><Relationship Id="rId22" Type="http://schemas.openxmlformats.org/officeDocument/2006/relationships/image" Target="../media/image17.gif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8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39.jpe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" Target="slide6.xm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19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1.xml"/><Relationship Id="rId7" Type="http://schemas.openxmlformats.org/officeDocument/2006/relationships/image" Target="../media/image5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8.xml"/><Relationship Id="rId5" Type="http://schemas.openxmlformats.org/officeDocument/2006/relationships/image" Target="../media/image46.jpeg"/><Relationship Id="rId10" Type="http://schemas.openxmlformats.org/officeDocument/2006/relationships/image" Target="../media/image39.jpeg"/><Relationship Id="rId4" Type="http://schemas.openxmlformats.org/officeDocument/2006/relationships/image" Target="../media/image45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" Target="slide1.xml"/><Relationship Id="rId7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97" y="3344058"/>
            <a:ext cx="747285" cy="710394"/>
          </a:xfrm>
          <a:prstGeom prst="rect">
            <a:avLst/>
          </a:prstGeom>
        </p:spPr>
      </p:pic>
      <p:pic>
        <p:nvPicPr>
          <p:cNvPr id="22" name="Picture 6" descr="What to Know When Traveling to the US with Specific Health Probl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51" y="49235"/>
            <a:ext cx="1919336" cy="5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45" y="-14495"/>
            <a:ext cx="342688" cy="356619"/>
          </a:xfrm>
          <a:prstGeom prst="rect">
            <a:avLst/>
          </a:prstGeom>
        </p:spPr>
      </p:pic>
      <p:pic>
        <p:nvPicPr>
          <p:cNvPr id="13" name="Picture 16" descr="Fairy Castle Transparent Background | PNG M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94" y="1459733"/>
            <a:ext cx="1430021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ummy 5. Man of Tollund by LighthouseLady on Deviant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1" y="1682346"/>
            <a:ext cx="816253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vidence Png Transparent Images – Free PNG Images Vector, PSD, Clipart,  Templ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40" y="3310704"/>
            <a:ext cx="998340" cy="6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an Temple Vector Art, Icons, and Graphics for Free Downloa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/>
        </p:blipFill>
        <p:spPr bwMode="auto">
          <a:xfrm>
            <a:off x="8537315" y="4886420"/>
            <a:ext cx="1240622" cy="9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Channel Knob Station Knob Retro Tv - Transparent Retro Tv Png PNG  Image with No Background - PNGkey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22" y="5113342"/>
            <a:ext cx="851473" cy="5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otball PNG Pictures, American Football.PNG HD - Free Transparent PNG Log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12" y="5251659"/>
            <a:ext cx="970156" cy="9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46202" y="5845629"/>
            <a:ext cx="9373456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Block Arc 31"/>
          <p:cNvSpPr/>
          <p:nvPr/>
        </p:nvSpPr>
        <p:spPr>
          <a:xfrm rot="5400000">
            <a:off x="9046459" y="4016396"/>
            <a:ext cx="2514600" cy="2580779"/>
          </a:xfrm>
          <a:prstGeom prst="blockArc">
            <a:avLst>
              <a:gd name="adj1" fmla="val 10729850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6200000">
            <a:off x="-14533" y="2260257"/>
            <a:ext cx="2514600" cy="2485530"/>
          </a:xfrm>
          <a:prstGeom prst="blockArc">
            <a:avLst>
              <a:gd name="adj1" fmla="val 10210003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4049485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219200" y="2258308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Block Arc 38"/>
          <p:cNvSpPr/>
          <p:nvPr/>
        </p:nvSpPr>
        <p:spPr>
          <a:xfrm rot="5400000">
            <a:off x="9046458" y="424109"/>
            <a:ext cx="2514600" cy="2580779"/>
          </a:xfrm>
          <a:prstGeom prst="blockArc">
            <a:avLst>
              <a:gd name="adj1" fmla="val 10729850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42766" y="452232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80000"/>
              </a:solidFill>
            </a:endParaRPr>
          </a:p>
        </p:txBody>
      </p:sp>
      <p:sp>
        <p:nvSpPr>
          <p:cNvPr id="24" name="Oval 23">
            <a:hlinkClick r:id="rId11" action="ppaction://hlinksldjump"/>
          </p:cNvPr>
          <p:cNvSpPr/>
          <p:nvPr/>
        </p:nvSpPr>
        <p:spPr>
          <a:xfrm>
            <a:off x="249836" y="5540970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5</a:t>
            </a:r>
          </a:p>
        </p:txBody>
      </p:sp>
      <p:sp>
        <p:nvSpPr>
          <p:cNvPr id="25" name="Oval 24">
            <a:hlinkClick r:id="rId12" action="ppaction://hlinksldjump"/>
          </p:cNvPr>
          <p:cNvSpPr/>
          <p:nvPr/>
        </p:nvSpPr>
        <p:spPr>
          <a:xfrm>
            <a:off x="10344450" y="4380228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6</a:t>
            </a:r>
          </a:p>
        </p:txBody>
      </p:sp>
      <p:sp>
        <p:nvSpPr>
          <p:cNvPr id="26" name="Oval 25">
            <a:hlinkClick r:id="rId13" action="ppaction://hlinksldjump"/>
          </p:cNvPr>
          <p:cNvSpPr/>
          <p:nvPr/>
        </p:nvSpPr>
        <p:spPr>
          <a:xfrm>
            <a:off x="703819" y="3652046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7</a:t>
            </a:r>
          </a:p>
        </p:txBody>
      </p:sp>
      <p:sp>
        <p:nvSpPr>
          <p:cNvPr id="27" name="Oval 26">
            <a:hlinkClick r:id="rId14" action="ppaction://hlinksldjump"/>
          </p:cNvPr>
          <p:cNvSpPr/>
          <p:nvPr/>
        </p:nvSpPr>
        <p:spPr>
          <a:xfrm>
            <a:off x="9284567" y="1952321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115126" y="123922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9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96106" y="5664493"/>
            <a:ext cx="1623395" cy="1027856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was it like to live in the Stone Age?</a:t>
            </a:r>
          </a:p>
        </p:txBody>
      </p:sp>
      <p:pic>
        <p:nvPicPr>
          <p:cNvPr id="1026" name="Picture 2" descr="Stonehenge No Grass transparent PNG - Stick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05" y="5341935"/>
            <a:ext cx="1638393" cy="4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400287" y="5632220"/>
            <a:ext cx="2088739" cy="1158317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How have leisure &amp; entertainment activities changed over time?</a:t>
            </a:r>
          </a:p>
          <a:p>
            <a:pPr algn="ctr"/>
            <a:r>
              <a:rPr lang="en-GB" sz="1400" b="1" dirty="0"/>
              <a:t>(Thematic Study)</a:t>
            </a:r>
          </a:p>
        </p:txBody>
      </p:sp>
      <p:pic>
        <p:nvPicPr>
          <p:cNvPr id="1038" name="Picture 14" descr="Cinema PNG Images Transparent Background | PNG Pla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03" y="5056106"/>
            <a:ext cx="746459" cy="7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152351" y="5780753"/>
            <a:ext cx="2088739" cy="970156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Who were the Maya and where did they Live?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29153" y="3861903"/>
            <a:ext cx="2363247" cy="100717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How do historians use evidence and how does bias affect sources?</a:t>
            </a:r>
          </a:p>
        </p:txBody>
      </p:sp>
      <p:pic>
        <p:nvPicPr>
          <p:cNvPr id="1034" name="Picture 10" descr="Magnifying Glass Transparent - Free image on Pixaba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1621">
            <a:off x="10241985" y="3373946"/>
            <a:ext cx="391500" cy="7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43D2CE2-F684-A400-F145-282767A3F7C8}"/>
              </a:ext>
            </a:extLst>
          </p:cNvPr>
          <p:cNvGrpSpPr/>
          <p:nvPr/>
        </p:nvGrpSpPr>
        <p:grpSpPr>
          <a:xfrm>
            <a:off x="2475943" y="3485220"/>
            <a:ext cx="2198686" cy="1232501"/>
            <a:chOff x="6224892" y="3577499"/>
            <a:chExt cx="2198686" cy="1232501"/>
          </a:xfrm>
        </p:grpSpPr>
        <p:pic>
          <p:nvPicPr>
            <p:cNvPr id="1036" name="Picture 12" descr="P4 Evacuee Day 10th May 201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696" y="3577499"/>
              <a:ext cx="800137" cy="96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WW2 Clipart. Free Download Transparent .PNG or Vector | Creazilla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92" y="3577837"/>
              <a:ext cx="630589" cy="75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Activities for Care Homes - Free Shipping on Orders over £80 ex vat |WW2 Ration  Book | Activities to Shar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793" y="3628283"/>
              <a:ext cx="790627" cy="97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6317255" y="4023286"/>
              <a:ext cx="1864837" cy="786714"/>
            </a:xfrm>
            <a:prstGeom prst="roundRect">
              <a:avLst/>
            </a:prstGeom>
            <a:solidFill>
              <a:srgbClr val="6800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  <a:p>
              <a:pPr algn="ctr"/>
              <a:r>
                <a:rPr lang="en-GB" sz="1400" b="1" dirty="0"/>
                <a:t>What was life like during World War 2?</a:t>
              </a:r>
            </a:p>
            <a:p>
              <a:pPr algn="ctr"/>
              <a:r>
                <a:rPr lang="en-GB" sz="1400" b="1" dirty="0"/>
                <a:t>(Depth Study)</a:t>
              </a:r>
            </a:p>
            <a:p>
              <a:pPr algn="ctr"/>
              <a:endParaRPr lang="en-GB" sz="1400" b="1" dirty="0"/>
            </a:p>
          </p:txBody>
        </p:sp>
        <p:pic>
          <p:nvPicPr>
            <p:cNvPr id="1044" name="Picture 20" descr="Gas Mask Clip Art at Clker.com - vector clip art online, royalty free &amp;  public doma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4165">
              <a:off x="7969553" y="3983487"/>
              <a:ext cx="454025" cy="5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ounded Rectangle 32"/>
          <p:cNvSpPr/>
          <p:nvPr/>
        </p:nvSpPr>
        <p:spPr>
          <a:xfrm>
            <a:off x="126336" y="2234179"/>
            <a:ext cx="1372381" cy="118508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Crime and Punishment through History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27237" y="2168244"/>
            <a:ext cx="2088739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was daily life like in Medieval Britain ?</a:t>
            </a:r>
          </a:p>
          <a:p>
            <a:pPr algn="ctr"/>
            <a:r>
              <a:rPr lang="en-GB" sz="1400" b="1" dirty="0"/>
              <a:t>(Depth Study)</a:t>
            </a:r>
          </a:p>
        </p:txBody>
      </p:sp>
      <p:pic>
        <p:nvPicPr>
          <p:cNvPr id="15" name="Picture 20" descr="Carnival Special 200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61" y="2760860"/>
            <a:ext cx="578778" cy="2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Free clip art &quot;Trebuchet&quot; by hextrus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6" y="2567700"/>
            <a:ext cx="529075" cy="4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4301941" y="2079199"/>
            <a:ext cx="2088739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did the Tudor monarchs have problems with the church?</a:t>
            </a:r>
          </a:p>
        </p:txBody>
      </p:sp>
      <p:pic>
        <p:nvPicPr>
          <p:cNvPr id="1048" name="Picture 24" descr="The English Reformation And Counter Reformation - Catholic Or Protestant  Clipart - Large Size Png Image - Pik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18" y="2020426"/>
            <a:ext cx="955855" cy="8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ile:Tudor rose.svg - Wikimedia Common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67959" y="2503039"/>
            <a:ext cx="716194" cy="6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8402823" y="334301"/>
            <a:ext cx="1728487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Industrial Revolution and Booming Population</a:t>
            </a:r>
          </a:p>
        </p:txBody>
      </p:sp>
      <p:pic>
        <p:nvPicPr>
          <p:cNvPr id="1054" name="Picture 30" descr="Png Population Transparent Images Free – Free PNG Images Vector, PSD,  Clipart, Template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96" y="966287"/>
            <a:ext cx="532239" cy="5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6335715" y="325709"/>
            <a:ext cx="1453591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did a ‘Great War’ happen?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855531" y="325709"/>
            <a:ext cx="1619876" cy="102941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was Europe like after World War 1?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46" y="109482"/>
            <a:ext cx="506954" cy="11676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78" y="1666972"/>
            <a:ext cx="755651" cy="1014682"/>
          </a:xfrm>
          <a:prstGeom prst="rect">
            <a:avLst/>
          </a:prstGeom>
        </p:spPr>
      </p:pic>
      <p:pic>
        <p:nvPicPr>
          <p:cNvPr id="59" name="Picture 2" descr="Lest we forget Poppy transparent image | Poppies, Transparent background,  Poppy image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94" y="896967"/>
            <a:ext cx="525739" cy="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What challenges did Germany face after World War One?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2" y="1261409"/>
            <a:ext cx="969436" cy="5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le 60"/>
          <p:cNvSpPr/>
          <p:nvPr/>
        </p:nvSpPr>
        <p:spPr>
          <a:xfrm>
            <a:off x="1692701" y="381757"/>
            <a:ext cx="1305914" cy="1001005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Public Health in History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9B3B3A-7DC9-3854-EED0-B4473D0669F1}"/>
              </a:ext>
            </a:extLst>
          </p:cNvPr>
          <p:cNvGrpSpPr/>
          <p:nvPr/>
        </p:nvGrpSpPr>
        <p:grpSpPr>
          <a:xfrm>
            <a:off x="5260634" y="3152235"/>
            <a:ext cx="2313629" cy="1844146"/>
            <a:chOff x="2903081" y="3299241"/>
            <a:chExt cx="2313629" cy="1844146"/>
          </a:xfrm>
        </p:grpSpPr>
        <p:sp>
          <p:nvSpPr>
            <p:cNvPr id="41" name="Rounded Rectangle 40"/>
            <p:cNvSpPr/>
            <p:nvPr/>
          </p:nvSpPr>
          <p:spPr>
            <a:xfrm>
              <a:off x="2922588" y="3525666"/>
              <a:ext cx="2006333" cy="1408261"/>
            </a:xfrm>
            <a:prstGeom prst="roundRect">
              <a:avLst/>
            </a:prstGeom>
            <a:solidFill>
              <a:srgbClr val="6800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How were the Ancient Egyptians and the Incans similar?</a:t>
              </a:r>
            </a:p>
          </p:txBody>
        </p:sp>
        <p:pic>
          <p:nvPicPr>
            <p:cNvPr id="10" name="Picture 10" descr="Egyptian mask clipart. Free download transparent .PNG | Creazilla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81" y="3462876"/>
              <a:ext cx="366028" cy="47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Inca Maya Aztecs - Free vector graphic on Pixabay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937" y="4345273"/>
              <a:ext cx="677773" cy="79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a mask clipart. Free download transparent .PNG | Creazilla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510" y="3299241"/>
              <a:ext cx="568152" cy="59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Egyptian Mummy Clipart transparent PNG - StickP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8691">
              <a:off x="2918575" y="4298458"/>
              <a:ext cx="377825" cy="76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ounded Rectangle 49"/>
          <p:cNvSpPr/>
          <p:nvPr/>
        </p:nvSpPr>
        <p:spPr>
          <a:xfrm>
            <a:off x="7234801" y="2274740"/>
            <a:ext cx="1887450" cy="69705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challenges did Elizabeth I face?</a:t>
            </a:r>
          </a:p>
        </p:txBody>
      </p:sp>
      <p:pic>
        <p:nvPicPr>
          <p:cNvPr id="63" name="Picture 26" descr="File:Tudor rose.svg - Wikimedia Common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52760" y="1952321"/>
            <a:ext cx="558064" cy="5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rime PNG Transparent Images - PNG All">
            <a:extLst>
              <a:ext uri="{FF2B5EF4-FFF2-40B4-BE49-F238E27FC236}">
                <a16:creationId xmlns:a16="http://schemas.microsoft.com/office/drawing/2014/main" id="{C5B9733F-4E56-E70B-D789-FE46928F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73" y="3245091"/>
            <a:ext cx="848358" cy="6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red and white circle with white lines&#10;&#10;Description automatically generated">
            <a:extLst>
              <a:ext uri="{FF2B5EF4-FFF2-40B4-BE49-F238E27FC236}">
                <a16:creationId xmlns:a16="http://schemas.microsoft.com/office/drawing/2014/main" id="{66C3F835-4115-0636-C2F4-08AA72E6D9C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" y="1936068"/>
            <a:ext cx="681617" cy="679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5741" r="9257" b="28704"/>
          <a:stretch/>
        </p:blipFill>
        <p:spPr>
          <a:xfrm rot="11377196" flipV="1">
            <a:off x="11260553" y="61728"/>
            <a:ext cx="891420" cy="705957"/>
          </a:xfrm>
          <a:prstGeom prst="rect">
            <a:avLst/>
          </a:prstGeom>
        </p:spPr>
      </p:pic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015CAC35-B3FD-597B-FFEC-B873B6F35F30}"/>
              </a:ext>
            </a:extLst>
          </p:cNvPr>
          <p:cNvSpPr/>
          <p:nvPr/>
        </p:nvSpPr>
        <p:spPr>
          <a:xfrm>
            <a:off x="10427279" y="693284"/>
            <a:ext cx="1313972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was Enslavement allowed to happen?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64093516-C099-5DB8-7B05-4B463DBE3FB9}"/>
              </a:ext>
            </a:extLst>
          </p:cNvPr>
          <p:cNvSpPr/>
          <p:nvPr/>
        </p:nvSpPr>
        <p:spPr>
          <a:xfrm>
            <a:off x="1806971" y="5518104"/>
            <a:ext cx="1393051" cy="1218125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is chronology and why is it significant in History?</a:t>
            </a:r>
          </a:p>
        </p:txBody>
      </p:sp>
      <p:pic>
        <p:nvPicPr>
          <p:cNvPr id="46" name="Picture 6" descr="Timeline clipart. Free download transparent .PNG | Creazilla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10" y="5289338"/>
            <a:ext cx="794714" cy="5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0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42606"/>
              </p:ext>
            </p:extLst>
          </p:nvPr>
        </p:nvGraphicFramePr>
        <p:xfrm>
          <a:off x="120074" y="344385"/>
          <a:ext cx="11197109" cy="6223849"/>
        </p:xfrm>
        <a:graphic>
          <a:graphicData uri="http://schemas.openxmlformats.org/drawingml/2006/table">
            <a:tbl>
              <a:tblPr firstRow="1" bandRow="1"/>
              <a:tblGrid>
                <a:gridCol w="1599587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626708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572466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2895129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956954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44878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12350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demonstrate understanding of chronology.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understand the significance of the findings</a:t>
                      </a:r>
                      <a:r>
                        <a:rPr lang="en-GB" sz="1100" baseline="0" dirty="0"/>
                        <a:t> at Skara Brae.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recognise the way of life for people during the Iron Age.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identify different interpretations of the uses of Stone </a:t>
                      </a:r>
                      <a:r>
                        <a:rPr lang="en-GB" sz="1100" baseline="0" dirty="0" err="1"/>
                        <a:t>Henge</a:t>
                      </a:r>
                      <a:r>
                        <a:rPr lang="en-GB" sz="11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the different evidence surrounding the Druids.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reflect on the various ways we enjoy leisure activities.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establish a comparison with historical interests against today’s society.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begin to identify continuity and changes in the way we have consumed media and content within the previous century.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 able to debate the impacts of technology use in today’s society.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understand the ritual elements of Maya religion and be able to describe some of the gods</a:t>
                      </a:r>
                      <a:r>
                        <a:rPr lang="en-GB" sz="1100" baseline="0" dirty="0"/>
                        <a:t> in good detail.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Research information that allows them to judge the significance of corn and chocolate.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Describe the different features of Maya cities and what it might have been like to live there.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identify the writing and number system used by the Maya people and be able to apply it to communicate using words and completing mathematical sums.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2913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r>
                        <a:rPr lang="en-GB" sz="1100" b="1" dirty="0">
                          <a:solidFill>
                            <a:srgbClr val="680000"/>
                          </a:solidFill>
                        </a:rPr>
                        <a:t>Drama – Design your own movie posters </a:t>
                      </a:r>
                    </a:p>
                    <a:p>
                      <a:r>
                        <a:rPr lang="en-GB" sz="1100" b="1" dirty="0">
                          <a:solidFill>
                            <a:srgbClr val="680000"/>
                          </a:solidFill>
                        </a:rPr>
                        <a:t>(Year 8)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21638"/>
                  </a:ext>
                </a:extLst>
              </a:tr>
              <a:tr h="12089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Fieldwork study to Stone Henge.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2364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185060" y="789887"/>
            <a:ext cx="1603172" cy="855526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was it like to live in the Stone Age?</a:t>
            </a:r>
          </a:p>
        </p:txBody>
      </p:sp>
      <p:pic>
        <p:nvPicPr>
          <p:cNvPr id="7" name="Picture 2" descr="Stonehenge No Grass transparent PNG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" y="472466"/>
            <a:ext cx="1575255" cy="4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ownload Channel Knob Station Knob Retro Tv - Transparent Retro Tv Png PNG 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69" y="482300"/>
            <a:ext cx="571932" cy="4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Football PNG Pictures, American Football.PNG HD - Free Transparent PNG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67" y="581636"/>
            <a:ext cx="651652" cy="7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61306" y="905431"/>
            <a:ext cx="1625467" cy="7399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How have leisure &amp; entertainment activities changed over time?</a:t>
            </a:r>
          </a:p>
          <a:p>
            <a:pPr algn="ctr"/>
            <a:r>
              <a:rPr lang="en-GB" sz="1050" b="1" dirty="0"/>
              <a:t>(Thematic Study)</a:t>
            </a:r>
          </a:p>
        </p:txBody>
      </p:sp>
      <p:pic>
        <p:nvPicPr>
          <p:cNvPr id="11" name="Picture 14" descr="Cinema PNG Images Transparent Background | PNG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21" y="416643"/>
            <a:ext cx="501395" cy="5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yan Temple Vector Art, Icons, and Graphics for Free Downlo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/>
        </p:blipFill>
        <p:spPr bwMode="auto">
          <a:xfrm>
            <a:off x="9460680" y="416643"/>
            <a:ext cx="816397" cy="6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128716" y="961253"/>
            <a:ext cx="1480326" cy="71422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Who were the Maya and where did they Live?</a:t>
            </a:r>
          </a:p>
        </p:txBody>
      </p:sp>
      <p:sp>
        <p:nvSpPr>
          <p:cNvPr id="12" name="Oval 11">
            <a:hlinkClick r:id="rId7" action="ppaction://hlinksldjump"/>
          </p:cNvPr>
          <p:cNvSpPr/>
          <p:nvPr/>
        </p:nvSpPr>
        <p:spPr>
          <a:xfrm>
            <a:off x="11401632" y="6102347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608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82203"/>
              </p:ext>
            </p:extLst>
          </p:nvPr>
        </p:nvGraphicFramePr>
        <p:xfrm>
          <a:off x="120074" y="344385"/>
          <a:ext cx="11197109" cy="5888569"/>
        </p:xfrm>
        <a:graphic>
          <a:graphicData uri="http://schemas.openxmlformats.org/drawingml/2006/table">
            <a:tbl>
              <a:tblPr firstRow="1" bandRow="1"/>
              <a:tblGrid>
                <a:gridCol w="1599587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626708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572466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2895129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956954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44878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12350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Identify and describe different types of historical evidence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Explain how evidence helps us understand the past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Evaluate the reliability and usefulness of different sources in regards to bias.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Identify and compare key aspects of Ancient Egyptian and Incan civilisation, including religion, architecture, and daily life.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Explain similarities and differences in how Ancient Egyptians and Incas expressed power and belief through artefacts.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Explore careers in history and museum work, understanding the roles of curators, historians, and archaeologists.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recognise the key events in chronological order of World War 2 and begin to evaluate the significance of long term impacts.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recognise the role of women in WW2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Understand what it would have been like to as an evacuee during the war.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understand how the jobs of soldiers compare to being in the military</a:t>
                      </a:r>
                      <a:r>
                        <a:rPr lang="en-GB" sz="1100" baseline="0" dirty="0"/>
                        <a:t> today.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2913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baseline="0" dirty="0">
                        <a:solidFill>
                          <a:srgbClr val="68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What is Chronology and how can we build our Historical Skills? (Year 6)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Why did a ‘Great War’ happen? (Year 8)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rgbClr val="680000"/>
                          </a:solidFill>
                        </a:rPr>
                        <a:t>Careers</a:t>
                      </a:r>
                      <a:r>
                        <a:rPr lang="en-GB" sz="1100" b="1" baseline="0" dirty="0">
                          <a:solidFill>
                            <a:srgbClr val="680000"/>
                          </a:solidFill>
                        </a:rPr>
                        <a:t> – Research of the Army and Navy websites to compare job roles historically.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21638"/>
                  </a:ext>
                </a:extLst>
              </a:tr>
              <a:tr h="12089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23647"/>
                  </a:ext>
                </a:extLst>
              </a:tr>
            </a:tbl>
          </a:graphicData>
        </a:graphic>
      </p:graphicFrame>
      <p:pic>
        <p:nvPicPr>
          <p:cNvPr id="12" name="Picture 12" descr="P4 Evacuee Day 10th May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74" y="511997"/>
            <a:ext cx="693656" cy="7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WW2 Clipart. Free Download Transparent .PNG or Vector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10" y="524557"/>
            <a:ext cx="546671" cy="6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Activities for Care Homes - Free Shipping on Orders over £80 ex vat |WW2 Ration  Book | Activities to Sh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384" y="575789"/>
            <a:ext cx="685412" cy="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919917" y="996539"/>
            <a:ext cx="1616667" cy="654131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/>
          </a:p>
          <a:p>
            <a:pPr algn="ctr"/>
            <a:r>
              <a:rPr lang="en-GB" sz="1100" b="1" dirty="0"/>
              <a:t>What was life like during World War 2?</a:t>
            </a:r>
          </a:p>
          <a:p>
            <a:pPr algn="ctr"/>
            <a:r>
              <a:rPr lang="en-GB" sz="1100" b="1" dirty="0"/>
              <a:t>(Depth Study)</a:t>
            </a:r>
          </a:p>
          <a:p>
            <a:pPr algn="ctr"/>
            <a:endParaRPr lang="en-GB" sz="1100" b="1" dirty="0"/>
          </a:p>
        </p:txBody>
      </p:sp>
      <p:pic>
        <p:nvPicPr>
          <p:cNvPr id="18" name="Picture 20" descr="Gas Mask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165">
            <a:off x="8830299" y="760392"/>
            <a:ext cx="393604" cy="4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11401632" y="6102347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20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5013393" y="5073618"/>
            <a:ext cx="461321" cy="4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8429290" y="4781726"/>
            <a:ext cx="490627" cy="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2F7F9-A92C-0699-836C-40AB8892A8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15" y="467712"/>
            <a:ext cx="607996" cy="577981"/>
          </a:xfrm>
          <a:prstGeom prst="rect">
            <a:avLst/>
          </a:prstGeom>
        </p:spPr>
      </p:pic>
      <p:pic>
        <p:nvPicPr>
          <p:cNvPr id="4" name="Picture 8" descr="Evidence Png Transparent Images – Free PNG Images Vector, PSD, Clipart,  Templates">
            <a:extLst>
              <a:ext uri="{FF2B5EF4-FFF2-40B4-BE49-F238E27FC236}">
                <a16:creationId xmlns:a16="http://schemas.microsoft.com/office/drawing/2014/main" id="{6B3CEB0D-8454-D317-7642-6CD317A8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57" y="434358"/>
            <a:ext cx="812255" cy="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4257F943-790D-AD56-B9E1-65ED146CA21A}"/>
              </a:ext>
            </a:extLst>
          </p:cNvPr>
          <p:cNvSpPr/>
          <p:nvPr/>
        </p:nvSpPr>
        <p:spPr>
          <a:xfrm>
            <a:off x="2083171" y="985557"/>
            <a:ext cx="1922752" cy="654131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How do historians use evidence and how does bias affect sources?</a:t>
            </a: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BF5FD33C-8F73-63B7-C319-FCD2A639D8E0}"/>
              </a:ext>
            </a:extLst>
          </p:cNvPr>
          <p:cNvSpPr/>
          <p:nvPr/>
        </p:nvSpPr>
        <p:spPr>
          <a:xfrm>
            <a:off x="5720422" y="492262"/>
            <a:ext cx="1421536" cy="963007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How were the Ancient Egyptians and the Incans </a:t>
            </a:r>
            <a:r>
              <a:rPr lang="en-GB" sz="1400" b="1" dirty="0"/>
              <a:t>similar?</a:t>
            </a:r>
          </a:p>
        </p:txBody>
      </p:sp>
      <p:pic>
        <p:nvPicPr>
          <p:cNvPr id="9" name="Picture 10" descr="Egyptian mask clipart. Free download transparent .PNG | Creazilla">
            <a:extLst>
              <a:ext uri="{FF2B5EF4-FFF2-40B4-BE49-F238E27FC236}">
                <a16:creationId xmlns:a16="http://schemas.microsoft.com/office/drawing/2014/main" id="{FA02B032-1A61-F8D4-7B34-CC7944CD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56" y="473948"/>
            <a:ext cx="288344" cy="4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nca Maya Aztecs - Free vector graphic on Pixabay">
            <a:extLst>
              <a:ext uri="{FF2B5EF4-FFF2-40B4-BE49-F238E27FC236}">
                <a16:creationId xmlns:a16="http://schemas.microsoft.com/office/drawing/2014/main" id="{94A1608D-D56A-DC36-92C2-C57AFAB3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92" y="1129590"/>
            <a:ext cx="419977" cy="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nca mask clipart. Free download transparent .PNG | Creazilla">
            <a:extLst>
              <a:ext uri="{FF2B5EF4-FFF2-40B4-BE49-F238E27FC236}">
                <a16:creationId xmlns:a16="http://schemas.microsoft.com/office/drawing/2014/main" id="{C0BB45D3-B915-5E77-91BF-C3BB72DF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9" y="427849"/>
            <a:ext cx="352051" cy="4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gyptian Mummy Clipart transparent PNG - StickPNG">
            <a:extLst>
              <a:ext uri="{FF2B5EF4-FFF2-40B4-BE49-F238E27FC236}">
                <a16:creationId xmlns:a16="http://schemas.microsoft.com/office/drawing/2014/main" id="{C1F23F54-C588-8C11-11B2-77B22BCB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691">
            <a:off x="5557052" y="980145"/>
            <a:ext cx="272943" cy="6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1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B6A5B-DF88-7C1D-2CFC-F2568CC53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6E05-7B08-4318-D972-47F4F64D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45647D-7653-CB10-E2C8-E291E6BDE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95357"/>
              </p:ext>
            </p:extLst>
          </p:nvPr>
        </p:nvGraphicFramePr>
        <p:xfrm>
          <a:off x="120074" y="344385"/>
          <a:ext cx="4798761" cy="5385649"/>
        </p:xfrm>
        <a:graphic>
          <a:graphicData uri="http://schemas.openxmlformats.org/drawingml/2006/table">
            <a:tbl>
              <a:tblPr firstRow="1" bandRow="1"/>
              <a:tblGrid>
                <a:gridCol w="1599587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626708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572466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</a:tblGrid>
              <a:tr h="144878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12350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Identify the common foods available through rationing and begin to reflect on potential impacts</a:t>
                      </a:r>
                      <a:r>
                        <a:rPr lang="en-GB" sz="1100" baseline="0" dirty="0"/>
                        <a:t> of the shortages.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Understand what it would have been like to as an evacuee during the war.</a:t>
                      </a:r>
                      <a:endParaRPr lang="en-GB" sz="11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the effectiveness of propaganda in WW2.</a:t>
                      </a: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2913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dirty="0"/>
                        <a:t>Why did a ‘Great War’ happen? (Year 8)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21638"/>
                  </a:ext>
                </a:extLst>
              </a:tr>
              <a:tr h="12089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23647"/>
                  </a:ext>
                </a:extLst>
              </a:tr>
            </a:tbl>
          </a:graphicData>
        </a:graphic>
      </p:graphicFrame>
      <p:pic>
        <p:nvPicPr>
          <p:cNvPr id="12" name="Picture 12" descr="P4 Evacuee Day 10th May 2018">
            <a:extLst>
              <a:ext uri="{FF2B5EF4-FFF2-40B4-BE49-F238E27FC236}">
                <a16:creationId xmlns:a16="http://schemas.microsoft.com/office/drawing/2014/main" id="{5575FE21-673F-0C2C-CFB2-647579A2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53" y="488732"/>
            <a:ext cx="693656" cy="7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WW2 Clipart. Free Download Transparent .PNG or Vector | Creazilla">
            <a:extLst>
              <a:ext uri="{FF2B5EF4-FFF2-40B4-BE49-F238E27FC236}">
                <a16:creationId xmlns:a16="http://schemas.microsoft.com/office/drawing/2014/main" id="{57661D2D-A7CE-8874-48B9-D8624746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89" y="501292"/>
            <a:ext cx="546671" cy="6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Activities for Care Homes - Free Shipping on Orders over £80 ex vat |WW2 Ration  Book | Activities to Share">
            <a:extLst>
              <a:ext uri="{FF2B5EF4-FFF2-40B4-BE49-F238E27FC236}">
                <a16:creationId xmlns:a16="http://schemas.microsoft.com/office/drawing/2014/main" id="{106BEE8E-26CB-3FBB-DF3C-FCA2E008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63" y="552524"/>
            <a:ext cx="685412" cy="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2FF8B99-609F-4F38-6B31-1BCAE9B2C878}"/>
              </a:ext>
            </a:extLst>
          </p:cNvPr>
          <p:cNvSpPr/>
          <p:nvPr/>
        </p:nvSpPr>
        <p:spPr>
          <a:xfrm>
            <a:off x="2069996" y="973274"/>
            <a:ext cx="1616667" cy="654131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/>
          </a:p>
          <a:p>
            <a:pPr algn="ctr"/>
            <a:r>
              <a:rPr lang="en-GB" sz="1100" b="1" dirty="0"/>
              <a:t>What was life like during World War 2?</a:t>
            </a:r>
          </a:p>
          <a:p>
            <a:pPr algn="ctr"/>
            <a:r>
              <a:rPr lang="en-GB" sz="1100" b="1" dirty="0"/>
              <a:t>(Depth Study)</a:t>
            </a:r>
          </a:p>
          <a:p>
            <a:pPr algn="ctr"/>
            <a:endParaRPr lang="en-GB" sz="1100" b="1" dirty="0"/>
          </a:p>
        </p:txBody>
      </p:sp>
      <p:pic>
        <p:nvPicPr>
          <p:cNvPr id="18" name="Picture 20" descr="Gas Mask Clip Art at Clker.com - vector clip art online, royalty free &amp;  public domain">
            <a:extLst>
              <a:ext uri="{FF2B5EF4-FFF2-40B4-BE49-F238E27FC236}">
                <a16:creationId xmlns:a16="http://schemas.microsoft.com/office/drawing/2014/main" id="{83E2C875-8E3A-20A8-31A8-9601E6ED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165">
            <a:off x="1980378" y="737127"/>
            <a:ext cx="393604" cy="4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hlinkClick r:id="rId6" action="ppaction://hlinksldjump"/>
            <a:extLst>
              <a:ext uri="{FF2B5EF4-FFF2-40B4-BE49-F238E27FC236}">
                <a16:creationId xmlns:a16="http://schemas.microsoft.com/office/drawing/2014/main" id="{3B68EE9D-963A-1BE6-27AF-A131F8BA0711}"/>
              </a:ext>
            </a:extLst>
          </p:cNvPr>
          <p:cNvSpPr/>
          <p:nvPr/>
        </p:nvSpPr>
        <p:spPr>
          <a:xfrm>
            <a:off x="11401632" y="6102347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640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4196"/>
              </p:ext>
            </p:extLst>
          </p:nvPr>
        </p:nvGraphicFramePr>
        <p:xfrm>
          <a:off x="120074" y="344385"/>
          <a:ext cx="7780141" cy="6391489"/>
        </p:xfrm>
        <a:graphic>
          <a:graphicData uri="http://schemas.openxmlformats.org/drawingml/2006/table">
            <a:tbl>
              <a:tblPr firstRow="1" bandRow="1"/>
              <a:tblGrid>
                <a:gridCol w="1599587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626708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70010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183836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44878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12350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changes in the nature of crimes.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purpose of punishment.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the effects of the creation of modern policing on British society.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how progress and technological progression in Britain has changed crime and punishment.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the connection between social inequalities and the nature of crime within different historical contexts.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campaign for the right candidate to win the throne of England in 1066.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the impacts of battles in 1066 for all involved.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learn about how William controlled England under his Norman reign.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identify on the methods of castle development throughout the middle ages.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what life was like for medieval peasants in towns and villages.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consider the impacts of the Black Death on the world.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 To determine if Robin Hood was fact or fiction.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2913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What is Chronology and how can we build our Historical Skills? (Year 6)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/>
                        <a:t>Types of Evidence (Year 6)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680000"/>
                          </a:solidFill>
                        </a:rPr>
                        <a:t>Careers – Which jobs use evidence?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Public Health in History (Year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21638"/>
                  </a:ext>
                </a:extLst>
              </a:tr>
              <a:tr h="12089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Create a Castle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23647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01632" y="6102347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1401632" y="637719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Cont</a:t>
            </a:r>
            <a:r>
              <a:rPr lang="en-GB" sz="12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8" name="Picture 6" descr="Mummy 5. Man of Tollund by LighthouseLady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41" y="359274"/>
            <a:ext cx="1020099" cy="6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9526" y="824300"/>
            <a:ext cx="1942606" cy="7548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Crime and Punishment through History </a:t>
            </a:r>
          </a:p>
        </p:txBody>
      </p:sp>
      <p:pic>
        <p:nvPicPr>
          <p:cNvPr id="16" name="Picture 16" descr="Fairy Castle Transparent Background | PNG M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52" y="367075"/>
            <a:ext cx="1098397" cy="6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54328" y="882516"/>
            <a:ext cx="1461039" cy="710907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What was life like in Medieval Britain ?</a:t>
            </a:r>
          </a:p>
          <a:p>
            <a:pPr algn="ctr"/>
            <a:r>
              <a:rPr lang="en-GB" sz="1100" b="1" dirty="0"/>
              <a:t>(Depth Study)</a:t>
            </a:r>
          </a:p>
        </p:txBody>
      </p:sp>
      <p:pic>
        <p:nvPicPr>
          <p:cNvPr id="18" name="Picture 20" descr="Carnival Special 2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9" y="1231685"/>
            <a:ext cx="578778" cy="2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Free clip art &quot;Trebuchet&quot; by hextru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7" y="1152884"/>
            <a:ext cx="529075" cy="4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24868" r="73745" b="45595"/>
          <a:stretch/>
        </p:blipFill>
        <p:spPr bwMode="auto">
          <a:xfrm>
            <a:off x="4897229" y="6181958"/>
            <a:ext cx="483772" cy="4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5395100" y="6181958"/>
            <a:ext cx="632742" cy="4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ed and white circle with white lines&#10;&#10;Description automatically generated">
            <a:extLst>
              <a:ext uri="{FF2B5EF4-FFF2-40B4-BE49-F238E27FC236}">
                <a16:creationId xmlns:a16="http://schemas.microsoft.com/office/drawing/2014/main" id="{49EE7BCB-92F8-9351-E68B-C890065987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06" y="1237970"/>
            <a:ext cx="538109" cy="536648"/>
          </a:xfrm>
          <a:prstGeom prst="rect">
            <a:avLst/>
          </a:prstGeom>
        </p:spPr>
      </p:pic>
      <p:pic>
        <p:nvPicPr>
          <p:cNvPr id="4" name="Picture 4" descr="UK Values Alliance Dialogue - Dialogue &amp; The World — Creating Meaning">
            <a:extLst>
              <a:ext uri="{FF2B5EF4-FFF2-40B4-BE49-F238E27FC236}">
                <a16:creationId xmlns:a16="http://schemas.microsoft.com/office/drawing/2014/main" id="{43CCF070-B38C-AF16-4A98-1F1AB1EFA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1745273" y="6069487"/>
            <a:ext cx="632742" cy="4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AB2143-CD08-133D-76ED-D1CCA2AB0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96110"/>
              </p:ext>
            </p:extLst>
          </p:nvPr>
        </p:nvGraphicFramePr>
        <p:xfrm>
          <a:off x="7900215" y="329961"/>
          <a:ext cx="2810309" cy="6391489"/>
        </p:xfrm>
        <a:graphic>
          <a:graphicData uri="http://schemas.openxmlformats.org/drawingml/2006/table">
            <a:tbl>
              <a:tblPr firstRow="1" bandRow="1"/>
              <a:tblGrid>
                <a:gridCol w="369142">
                  <a:extLst>
                    <a:ext uri="{9D8B030D-6E8A-4147-A177-3AD203B41FA5}">
                      <a16:colId xmlns:a16="http://schemas.microsoft.com/office/drawing/2014/main" val="4003263504"/>
                    </a:ext>
                  </a:extLst>
                </a:gridCol>
                <a:gridCol w="2441167">
                  <a:extLst>
                    <a:ext uri="{9D8B030D-6E8A-4147-A177-3AD203B41FA5}">
                      <a16:colId xmlns:a16="http://schemas.microsoft.com/office/drawing/2014/main" val="1465562587"/>
                    </a:ext>
                  </a:extLst>
                </a:gridCol>
              </a:tblGrid>
              <a:tr h="1365110"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40409"/>
                  </a:ext>
                </a:extLst>
              </a:tr>
              <a:tr h="2250249"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aseline="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 To reflect on who led the country during the Tudor reign.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reflect on how and why Henry took away the power from the Catholic</a:t>
                      </a:r>
                      <a:r>
                        <a:rPr lang="en-GB" sz="1100" baseline="0" dirty="0"/>
                        <a:t> church.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examine the different interpretations of Mary I’s reign as Queen.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53808"/>
                  </a:ext>
                </a:extLst>
              </a:tr>
              <a:tr h="1686663"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What was life like in Medieval Britain ?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(Year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97577"/>
                  </a:ext>
                </a:extLst>
              </a:tr>
              <a:tr h="1089467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04031"/>
                  </a:ext>
                </a:extLst>
              </a:tr>
            </a:tbl>
          </a:graphicData>
        </a:graphic>
      </p:graphicFrame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0B842ED-639A-2C84-2792-9CD1608C7FA5}"/>
              </a:ext>
            </a:extLst>
          </p:cNvPr>
          <p:cNvSpPr/>
          <p:nvPr/>
        </p:nvSpPr>
        <p:spPr>
          <a:xfrm>
            <a:off x="8330690" y="613190"/>
            <a:ext cx="2088739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did the Tudor monarchs have problems with the church?</a:t>
            </a:r>
          </a:p>
        </p:txBody>
      </p:sp>
      <p:pic>
        <p:nvPicPr>
          <p:cNvPr id="12" name="Picture 24" descr="The English Reformation And Counter Reformation - Catholic Or Protestant  Clipart - Large Size Png Image - PikPng">
            <a:extLst>
              <a:ext uri="{FF2B5EF4-FFF2-40B4-BE49-F238E27FC236}">
                <a16:creationId xmlns:a16="http://schemas.microsoft.com/office/drawing/2014/main" id="{287EB326-673D-A1C0-8D24-58D193B9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786" y="448976"/>
            <a:ext cx="620706" cy="5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File:Tudor rose.svg - Wikimedia Commons">
            <a:extLst>
              <a:ext uri="{FF2B5EF4-FFF2-40B4-BE49-F238E27FC236}">
                <a16:creationId xmlns:a16="http://schemas.microsoft.com/office/drawing/2014/main" id="{BC9C229A-1AF1-4B27-1EF0-82FD6953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51398" y="388599"/>
            <a:ext cx="469938" cy="4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1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71343"/>
              </p:ext>
            </p:extLst>
          </p:nvPr>
        </p:nvGraphicFramePr>
        <p:xfrm>
          <a:off x="120075" y="344385"/>
          <a:ext cx="7977004" cy="5682202"/>
        </p:xfrm>
        <a:graphic>
          <a:graphicData uri="http://schemas.openxmlformats.org/drawingml/2006/table">
            <a:tbl>
              <a:tblPr firstRow="1" bandRow="1"/>
              <a:tblGrid>
                <a:gridCol w="1576203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796209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84313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220279">
                  <a:extLst>
                    <a:ext uri="{9D8B030D-6E8A-4147-A177-3AD203B41FA5}">
                      <a16:colId xmlns:a16="http://schemas.microsoft.com/office/drawing/2014/main" val="892104554"/>
                    </a:ext>
                  </a:extLst>
                </a:gridCol>
              </a:tblGrid>
              <a:tr h="141006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130021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 To reflect on who led the country during the Tudor reign.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reflect on how and why Henry took away the power from the Catholic</a:t>
                      </a:r>
                      <a:r>
                        <a:rPr lang="en-GB" sz="1100" baseline="0" dirty="0"/>
                        <a:t> church.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examine the different interpretations of Mary I’s reign as Queen.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identify the use of portraits by Elizabeth to communicate with her people.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evaluate the challenges Elizabeth faced as Queen during her reign as fallout from the Reformation.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why the relationship with Spain broke down and the reasons as to why the Armada failed.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Elizabeth’s successes as Queen.</a:t>
                      </a:r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2913"/>
                  </a:ext>
                </a:extLst>
              </a:tr>
              <a:tr h="146304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What was life like in Medieval Britain ?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(Year 7)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Why did the Tudor monarchs have problems with the church? (Year 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21638"/>
                  </a:ext>
                </a:extLst>
              </a:tr>
              <a:tr h="12089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23647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01632" y="6102347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94127" y="688769"/>
            <a:ext cx="2088739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did the Tudor monarchs have problems with the church?</a:t>
            </a:r>
          </a:p>
        </p:txBody>
      </p:sp>
      <p:pic>
        <p:nvPicPr>
          <p:cNvPr id="8" name="Picture 24" descr="The English Reformation And Counter Reformation - Catholic Or Protestant  Clipart - Large Size Png Image - Pi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23" y="524555"/>
            <a:ext cx="620706" cy="5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File:Tudor rose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14835" y="464178"/>
            <a:ext cx="469938" cy="4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1676432" y="4918667"/>
            <a:ext cx="750258" cy="5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t="57575" r="19506" b="5343"/>
          <a:stretch/>
        </p:blipFill>
        <p:spPr bwMode="auto">
          <a:xfrm>
            <a:off x="2400186" y="4914343"/>
            <a:ext cx="875094" cy="6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35C78EC5-C514-4DB2-9A27-3BA626574FF5}"/>
              </a:ext>
            </a:extLst>
          </p:cNvPr>
          <p:cNvSpPr/>
          <p:nvPr/>
        </p:nvSpPr>
        <p:spPr>
          <a:xfrm>
            <a:off x="5343197" y="720285"/>
            <a:ext cx="1887450" cy="69705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challenges did Elizabeth I face?</a:t>
            </a:r>
          </a:p>
        </p:txBody>
      </p:sp>
      <p:pic>
        <p:nvPicPr>
          <p:cNvPr id="12" name="Picture 26" descr="File:Tudor rose.svg - Wikimedia Commons">
            <a:extLst>
              <a:ext uri="{FF2B5EF4-FFF2-40B4-BE49-F238E27FC236}">
                <a16:creationId xmlns:a16="http://schemas.microsoft.com/office/drawing/2014/main" id="{2CFF44AF-3400-D5BD-29D8-BF7E3D96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08228" y="619631"/>
            <a:ext cx="469938" cy="4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8285A-9581-E3CD-3556-9DCA66EE6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34" y="561473"/>
            <a:ext cx="755651" cy="1014682"/>
          </a:xfrm>
          <a:prstGeom prst="rect">
            <a:avLst/>
          </a:prstGeom>
        </p:spPr>
      </p:pic>
      <p:pic>
        <p:nvPicPr>
          <p:cNvPr id="14" name="Picture 4" descr="UK Values Alliance Dialogue - Dialogue &amp; The World — Creating Meaning">
            <a:extLst>
              <a:ext uri="{FF2B5EF4-FFF2-40B4-BE49-F238E27FC236}">
                <a16:creationId xmlns:a16="http://schemas.microsoft.com/office/drawing/2014/main" id="{D65ECD96-3F06-9D7F-0F23-73F31E29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4918833" y="4999140"/>
            <a:ext cx="750258" cy="5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K Values Alliance Dialogue - Dialogue &amp; The World — Creating Meaning">
            <a:extLst>
              <a:ext uri="{FF2B5EF4-FFF2-40B4-BE49-F238E27FC236}">
                <a16:creationId xmlns:a16="http://schemas.microsoft.com/office/drawing/2014/main" id="{E3E086A7-2C2D-C714-A14E-14E8A06A9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t="57575" r="19506" b="5343"/>
          <a:stretch/>
        </p:blipFill>
        <p:spPr bwMode="auto">
          <a:xfrm>
            <a:off x="5669091" y="4928556"/>
            <a:ext cx="875094" cy="6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22265"/>
              </p:ext>
            </p:extLst>
          </p:nvPr>
        </p:nvGraphicFramePr>
        <p:xfrm>
          <a:off x="33034" y="344387"/>
          <a:ext cx="11319776" cy="6491187"/>
        </p:xfrm>
        <a:graphic>
          <a:graphicData uri="http://schemas.openxmlformats.org/drawingml/2006/table">
            <a:tbl>
              <a:tblPr firstRow="1" bandRow="1"/>
              <a:tblGrid>
                <a:gridCol w="1784212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741502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46541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2939469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554632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953420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06034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829133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rgbClr val="680000"/>
                          </a:solidFill>
                        </a:rPr>
                        <a:t>Knowledge</a:t>
                      </a:r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/>
                        <a:t>To understand the origins and development of the transatlantic slave trade, including the roles of Britain, Africa, and the Americas.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/>
                        <a:t>To examine the experiences of enslaved people, including daily life, resistance, and cultural survival, using a range of historical sources.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/>
                        <a:t>To evaluate the economic, social, and moral justifications used to support slavery, and critically assess their impact on contemporary views and values.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/>
                        <a:t>To explain how and why the transatlantic slave trade came to an end, considering the role of abolitionists, enslaved people's resistance, and economic change.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recognise the most significant changes between British towns between 1750-1900.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be able to describe and explain the population changes in towns during these years.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recognise the issues that were caused by a sudden shift of rural to urban migration.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explain the conditions faced by workers during this period and how laws changed to attempt to improve them. 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identify the causes of World War 1 in both the long and short term.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the powerful nations in the build up to the conflict.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how propaganda was used to recruit.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the conditions faced by soldiers in the trenches.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begin to evaluate the posthumous pardons of 2006.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the consequences of the conflict.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decide if it truly deserves the title ‘The Great War’.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66314"/>
                  </a:ext>
                </a:extLst>
              </a:tr>
              <a:tr h="124524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rgbClr val="68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rgbClr val="68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680000"/>
                          </a:solidFill>
                        </a:rPr>
                        <a:t>Music – Blues</a:t>
                      </a:r>
                      <a:r>
                        <a:rPr lang="en-GB" sz="1100" b="1" baseline="0" dirty="0">
                          <a:solidFill>
                            <a:srgbClr val="680000"/>
                          </a:solidFill>
                        </a:rPr>
                        <a:t> (Year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rgbClr val="680000"/>
                          </a:solidFill>
                        </a:rPr>
                        <a:t>PSHE – Protected Characteristics</a:t>
                      </a:r>
                      <a:endParaRPr lang="en-GB" sz="1100" b="1" dirty="0">
                        <a:solidFill>
                          <a:srgbClr val="68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Public Health in History (Year 8)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680000"/>
                          </a:solidFill>
                        </a:rPr>
                        <a:t>Geography - </a:t>
                      </a:r>
                      <a:r>
                        <a:rPr lang="en-GB" sz="1100" b="1" baseline="0" dirty="0">
                          <a:solidFill>
                            <a:srgbClr val="680000"/>
                          </a:solidFill>
                        </a:rPr>
                        <a:t>Why do people migrate?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What was life like during World War 2?</a:t>
                      </a:r>
                      <a:r>
                        <a:rPr lang="en-GB" sz="1100" b="0" baseline="0" dirty="0"/>
                        <a:t> </a:t>
                      </a:r>
                      <a:r>
                        <a:rPr lang="en-GB" sz="1100" b="0" dirty="0"/>
                        <a:t>(Depth Study)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100" b="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100" b="1" dirty="0">
                        <a:solidFill>
                          <a:srgbClr val="680000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100" b="1" dirty="0">
                          <a:solidFill>
                            <a:srgbClr val="680000"/>
                          </a:solidFill>
                        </a:rPr>
                        <a:t>English – War poetry and Attitudes to War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203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1442411" y="6000624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9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24868" r="73745" b="45595"/>
          <a:stretch/>
        </p:blipFill>
        <p:spPr bwMode="auto">
          <a:xfrm>
            <a:off x="1848964" y="5565376"/>
            <a:ext cx="483772" cy="4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2310285" y="5550718"/>
            <a:ext cx="632742" cy="4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65" y="413646"/>
            <a:ext cx="469455" cy="48853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665049" y="424744"/>
            <a:ext cx="1640781" cy="943598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Industrial Revolution and Booming Population</a:t>
            </a:r>
          </a:p>
        </p:txBody>
      </p:sp>
      <p:pic>
        <p:nvPicPr>
          <p:cNvPr id="13" name="Picture 30" descr="Png Population Transparent Images Free – Free PNG Images Vector, PSD,  Clipart, Templ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89" y="693201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290561" y="451059"/>
            <a:ext cx="1453591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did a ‘Great War’ happen?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46" y="424743"/>
            <a:ext cx="410932" cy="946448"/>
          </a:xfrm>
          <a:prstGeom prst="rect">
            <a:avLst/>
          </a:prstGeom>
        </p:spPr>
      </p:pic>
      <p:pic>
        <p:nvPicPr>
          <p:cNvPr id="16" name="Picture 2" descr="Lest we forget Poppy transparent image | Poppies, Transparent background,  Poppy 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316" y="805516"/>
            <a:ext cx="525739" cy="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8450595" y="6269578"/>
            <a:ext cx="461321" cy="4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8891013" y="6276529"/>
            <a:ext cx="632742" cy="4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hlinkClick r:id="rId11" action="ppaction://hlinksldjump"/>
          </p:cNvPr>
          <p:cNvSpPr/>
          <p:nvPr/>
        </p:nvSpPr>
        <p:spPr>
          <a:xfrm>
            <a:off x="11401632" y="637719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Cont</a:t>
            </a:r>
            <a:r>
              <a:rPr lang="en-GB" sz="12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FCF67-A52C-C00E-A5A4-CCAF0A7372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5741" r="9257" b="28704"/>
          <a:stretch/>
        </p:blipFill>
        <p:spPr>
          <a:xfrm rot="11377196" flipV="1">
            <a:off x="3511087" y="494263"/>
            <a:ext cx="891420" cy="705957"/>
          </a:xfrm>
          <a:prstGeom prst="rect">
            <a:avLst/>
          </a:prstGeom>
        </p:spPr>
      </p:pic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618E2261-4C52-C98A-3D6F-19E096CE7201}"/>
              </a:ext>
            </a:extLst>
          </p:cNvPr>
          <p:cNvSpPr/>
          <p:nvPr/>
        </p:nvSpPr>
        <p:spPr>
          <a:xfrm>
            <a:off x="2201562" y="413646"/>
            <a:ext cx="1313972" cy="92013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Why was Enslavement allowed to happen?</a:t>
            </a:r>
          </a:p>
        </p:txBody>
      </p:sp>
      <p:pic>
        <p:nvPicPr>
          <p:cNvPr id="7" name="Picture 4" descr="UK Values Alliance Dialogue - Dialogue &amp; The World — Creating Meaning">
            <a:extLst>
              <a:ext uri="{FF2B5EF4-FFF2-40B4-BE49-F238E27FC236}">
                <a16:creationId xmlns:a16="http://schemas.microsoft.com/office/drawing/2014/main" id="{502B5A7C-C3C1-AB24-6B36-E47C06659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2943027" y="5536059"/>
            <a:ext cx="461321" cy="4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9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What challenges did Germany face after World War One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28" y="544458"/>
            <a:ext cx="826664" cy="4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8852"/>
              </p:ext>
            </p:extLst>
          </p:nvPr>
        </p:nvGraphicFramePr>
        <p:xfrm>
          <a:off x="33034" y="344388"/>
          <a:ext cx="11307901" cy="6416004"/>
        </p:xfrm>
        <a:graphic>
          <a:graphicData uri="http://schemas.openxmlformats.org/drawingml/2006/table">
            <a:tbl>
              <a:tblPr firstRow="1" bandRow="1"/>
              <a:tblGrid>
                <a:gridCol w="1774686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883550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44556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109103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29552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866454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24508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36303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understand</a:t>
                      </a:r>
                      <a:r>
                        <a:rPr lang="en-GB" sz="1100" baseline="0" dirty="0"/>
                        <a:t> the motives behind</a:t>
                      </a:r>
                      <a:r>
                        <a:rPr lang="en-GB" sz="1100" dirty="0"/>
                        <a:t> the terms</a:t>
                      </a:r>
                      <a:r>
                        <a:rPr lang="en-GB" sz="1100" baseline="0" dirty="0"/>
                        <a:t> of the Treaty of Versailles.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the severity of the punishments awarded to Germany.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analyse the longer term consequences of WW1 on Europe and the world.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/>
                        <a:t>To reflect on whether WW1 was worth winning.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what the Weimar Republic was.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look at hyperinflation in Germany in the 1920s.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what is meant by the term ‘Great Depression’.</a:t>
                      </a: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1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To identify significant</a:t>
                      </a:r>
                      <a:r>
                        <a:rPr lang="en-GB" sz="1100" baseline="0" dirty="0"/>
                        <a:t> events in the history of medicine.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reflect on the practices of medicine throughout different eras.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understand the developments of surgery in the early 19</a:t>
                      </a:r>
                      <a:r>
                        <a:rPr lang="en-GB" sz="1100" baseline="30000" dirty="0"/>
                        <a:t>th</a:t>
                      </a:r>
                      <a:r>
                        <a:rPr lang="en-GB" sz="1100" baseline="0" dirty="0"/>
                        <a:t> century.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To use evidence to solve the mystery of Cholera in British towns.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32920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Why did a ‘Great War’ happen? 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dirty="0"/>
                        <a:t>(Year 8)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What was life like during World War 2?</a:t>
                      </a:r>
                      <a:r>
                        <a:rPr lang="en-GB" sz="1100" b="0" baseline="0" dirty="0"/>
                        <a:t> </a:t>
                      </a:r>
                      <a:r>
                        <a:rPr lang="en-GB" sz="1100" b="0" dirty="0"/>
                        <a:t>(Depth Study)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What was life like in Medieval Britain ?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(Year 7)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Industrial Revolution and Booming Population (Year 8)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Introduction</a:t>
                      </a:r>
                      <a:r>
                        <a:rPr lang="en-GB" sz="1100" b="0" baseline="0" dirty="0"/>
                        <a:t> to KS4 concepts (Year 9+)</a:t>
                      </a:r>
                      <a:endParaRPr lang="en-GB" sz="1100" b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6091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1442411" y="6000624"/>
            <a:ext cx="749589" cy="642015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83824" y="427513"/>
            <a:ext cx="1509706" cy="926274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What was Europe like after World War 1?</a:t>
            </a:r>
          </a:p>
        </p:txBody>
      </p:sp>
      <p:pic>
        <p:nvPicPr>
          <p:cNvPr id="29" name="Picture 6" descr="What to Know When Traveling to the US with Specific Health Proble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23" y="344553"/>
            <a:ext cx="1919336" cy="5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9254473" y="677075"/>
            <a:ext cx="1305914" cy="878593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Public Health in History</a:t>
            </a:r>
          </a:p>
          <a:p>
            <a:pPr algn="ctr"/>
            <a:r>
              <a:rPr lang="en-GB" sz="1400" b="1" dirty="0"/>
              <a:t>(GCSE Taster Sessions)</a:t>
            </a:r>
          </a:p>
        </p:txBody>
      </p:sp>
      <p:pic>
        <p:nvPicPr>
          <p:cNvPr id="32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3130380" y="5588458"/>
            <a:ext cx="601492" cy="4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24868" r="73745" b="45595"/>
          <a:stretch/>
        </p:blipFill>
        <p:spPr bwMode="auto">
          <a:xfrm>
            <a:off x="2037267" y="6202656"/>
            <a:ext cx="448877" cy="4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8" t="25108" r="3127" b="46308"/>
          <a:stretch/>
        </p:blipFill>
        <p:spPr bwMode="auto">
          <a:xfrm>
            <a:off x="1949728" y="5609236"/>
            <a:ext cx="623957" cy="4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2606719" y="5603663"/>
            <a:ext cx="490627" cy="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t="57575" r="19506" b="5343"/>
          <a:stretch/>
        </p:blipFill>
        <p:spPr bwMode="auto">
          <a:xfrm>
            <a:off x="3686896" y="5588458"/>
            <a:ext cx="680794" cy="5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4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1749</Words>
  <Application>Microsoft Office PowerPoint</Application>
  <PresentationFormat>Widescreen</PresentationFormat>
  <Paragraphs>207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PowerPoint Presentation</vt:lpstr>
      <vt:lpstr>Year 5</vt:lpstr>
      <vt:lpstr>Year 6</vt:lpstr>
      <vt:lpstr>Year 6</vt:lpstr>
      <vt:lpstr>Year 7</vt:lpstr>
      <vt:lpstr>Year 7</vt:lpstr>
      <vt:lpstr>Year 8</vt:lpstr>
      <vt:lpstr>Year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Reynolds</dc:creator>
  <cp:lastModifiedBy>Adam Reynolds</cp:lastModifiedBy>
  <cp:revision>146</cp:revision>
  <dcterms:created xsi:type="dcterms:W3CDTF">2022-03-17T14:45:09Z</dcterms:created>
  <dcterms:modified xsi:type="dcterms:W3CDTF">2025-07-08T13:53:14Z</dcterms:modified>
</cp:coreProperties>
</file>