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63" r:id="rId5"/>
    <p:sldId id="264" r:id="rId6"/>
    <p:sldId id="258" r:id="rId7"/>
    <p:sldId id="259" r:id="rId8"/>
    <p:sldId id="265" r:id="rId9"/>
    <p:sldId id="260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E37D-4A27-4CFC-BF63-76C5A82A805B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E76B-C99C-45FC-9E76-A70C616C7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4652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E37D-4A27-4CFC-BF63-76C5A82A805B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E76B-C99C-45FC-9E76-A70C616C7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021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E37D-4A27-4CFC-BF63-76C5A82A805B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E76B-C99C-45FC-9E76-A70C616C7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086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E37D-4A27-4CFC-BF63-76C5A82A805B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E76B-C99C-45FC-9E76-A70C616C7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672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E37D-4A27-4CFC-BF63-76C5A82A805B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E76B-C99C-45FC-9E76-A70C616C7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9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E37D-4A27-4CFC-BF63-76C5A82A805B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E76B-C99C-45FC-9E76-A70C616C7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6063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E37D-4A27-4CFC-BF63-76C5A82A805B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E76B-C99C-45FC-9E76-A70C616C7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985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E37D-4A27-4CFC-BF63-76C5A82A805B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E76B-C99C-45FC-9E76-A70C616C7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214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E37D-4A27-4CFC-BF63-76C5A82A805B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E76B-C99C-45FC-9E76-A70C616C7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0573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E37D-4A27-4CFC-BF63-76C5A82A805B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E76B-C99C-45FC-9E76-A70C616C7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411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E37D-4A27-4CFC-BF63-76C5A82A805B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E76B-C99C-45FC-9E76-A70C616C7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129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FE37D-4A27-4CFC-BF63-76C5A82A805B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CE76B-C99C-45FC-9E76-A70C616C7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97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MOT: </a:t>
            </a:r>
            <a:r>
              <a:rPr lang="en-GB" dirty="0" err="1" smtClean="0"/>
              <a:t>Rosenshine’s</a:t>
            </a:r>
            <a:r>
              <a:rPr lang="en-GB" dirty="0" smtClean="0"/>
              <a:t> Principles in Action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Attempting to bridge the gap between research and classroom practice (We hope!!)</a:t>
            </a:r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403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Worked examples: A quick Think, Pair, Share for us….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5032375"/>
          </a:xfrm>
        </p:spPr>
        <p:txBody>
          <a:bodyPr/>
          <a:lstStyle/>
          <a:p>
            <a:r>
              <a:rPr lang="en-GB" dirty="0" smtClean="0"/>
              <a:t>Model the general pattern</a:t>
            </a:r>
          </a:p>
          <a:p>
            <a:r>
              <a:rPr lang="en-GB" dirty="0" smtClean="0"/>
              <a:t>Provides a strong basis from which to learn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i="1" dirty="0" smtClean="0"/>
              <a:t>What worked examples would we provide in;</a:t>
            </a:r>
          </a:p>
          <a:p>
            <a:pPr>
              <a:buFontTx/>
              <a:buChar char="-"/>
            </a:pPr>
            <a:r>
              <a:rPr lang="en-GB" i="1" dirty="0" smtClean="0">
                <a:solidFill>
                  <a:srgbClr val="7030A0"/>
                </a:solidFill>
              </a:rPr>
              <a:t>A maths lesson on solving problems with Multiplication and Division?</a:t>
            </a:r>
          </a:p>
          <a:p>
            <a:pPr>
              <a:buFontTx/>
              <a:buChar char="-"/>
            </a:pPr>
            <a:r>
              <a:rPr lang="en-GB" i="1" dirty="0" smtClean="0">
                <a:solidFill>
                  <a:schemeClr val="accent6"/>
                </a:solidFill>
              </a:rPr>
              <a:t>A DT lesson focusing on cooking a Healthy Meal?</a:t>
            </a:r>
          </a:p>
          <a:p>
            <a:pPr>
              <a:buFontTx/>
              <a:buChar char="-"/>
            </a:pPr>
            <a:r>
              <a:rPr lang="en-GB" i="1" dirty="0" smtClean="0">
                <a:solidFill>
                  <a:srgbClr val="002060"/>
                </a:solidFill>
              </a:rPr>
              <a:t>A History lesson about an artefact brought in by the teacher</a:t>
            </a:r>
          </a:p>
          <a:p>
            <a:pPr>
              <a:buFontTx/>
              <a:buChar char="-"/>
            </a:pPr>
            <a:r>
              <a:rPr lang="en-GB" i="1" dirty="0" smtClean="0"/>
              <a:t>A French lesson on the past tense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74252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481089"/>
            <a:ext cx="9144000" cy="33769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600" dirty="0" smtClean="0">
                <a:solidFill>
                  <a:schemeClr val="accent6">
                    <a:lumMod val="75000"/>
                  </a:schemeClr>
                </a:solidFill>
              </a:rPr>
              <a:t>PEEL: Point, Evidence, Explain, Link</a:t>
            </a:r>
          </a:p>
          <a:p>
            <a:pPr marL="0" indent="0" algn="ctr">
              <a:buNone/>
            </a:pPr>
            <a:r>
              <a:rPr lang="en-GB" sz="3600" dirty="0" err="1" smtClean="0">
                <a:solidFill>
                  <a:srgbClr val="FF0000"/>
                </a:solidFill>
              </a:rPr>
              <a:t>SQuID</a:t>
            </a:r>
            <a:r>
              <a:rPr lang="en-GB" sz="3600" dirty="0" smtClean="0">
                <a:solidFill>
                  <a:srgbClr val="FF0000"/>
                </a:solidFill>
              </a:rPr>
              <a:t>: Statement, quotation, Inference, Development</a:t>
            </a:r>
          </a:p>
          <a:p>
            <a:pPr marL="0" indent="0" algn="ctr">
              <a:buNone/>
            </a:pPr>
            <a:r>
              <a:rPr lang="en-GB" sz="3600" dirty="0" smtClean="0">
                <a:solidFill>
                  <a:schemeClr val="accent2"/>
                </a:solidFill>
              </a:rPr>
              <a:t>PETAL: Point, Evidence, Technique, Analyse, Link</a:t>
            </a:r>
          </a:p>
          <a:p>
            <a:pPr marL="0" indent="0" algn="ctr">
              <a:buNone/>
            </a:pPr>
            <a:r>
              <a:rPr lang="en-GB" sz="3600" i="1" dirty="0" smtClean="0"/>
              <a:t>We don’t still ride bikes with stabilisers do we?</a:t>
            </a:r>
            <a:endParaRPr lang="en-GB" sz="3200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392" y="170160"/>
            <a:ext cx="7643215" cy="3310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242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0"/>
            <a:ext cx="7886700" cy="1325563"/>
          </a:xfrm>
        </p:spPr>
        <p:txBody>
          <a:bodyPr/>
          <a:lstStyle/>
          <a:p>
            <a:pPr algn="ctr"/>
            <a:r>
              <a:rPr lang="en-GB" dirty="0" smtClean="0"/>
              <a:t>Scaffolds can be examples or problems to solve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25563"/>
            <a:ext cx="4869543" cy="78377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What fraction is shaded?</a:t>
            </a:r>
            <a:endParaRPr lang="en-GB" dirty="0"/>
          </a:p>
        </p:txBody>
      </p:sp>
      <p:pic>
        <p:nvPicPr>
          <p:cNvPr id="2050" name="Picture 2" descr="Image result for what fraction of the circle is shad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52" y="1717449"/>
            <a:ext cx="2943225" cy="295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177178" y="2834640"/>
            <a:ext cx="596682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Most problem solving subjects have a relatively small set of archetypal problems.</a:t>
            </a:r>
          </a:p>
          <a:p>
            <a:endParaRPr lang="en-GB" sz="2800" dirty="0" smtClean="0"/>
          </a:p>
          <a:p>
            <a:r>
              <a:rPr lang="en-GB" sz="2800" dirty="0" smtClean="0"/>
              <a:t>If pupils can become familiar with them, cognitive load is greatly reduced.</a:t>
            </a:r>
          </a:p>
          <a:p>
            <a:endParaRPr lang="en-GB" sz="2800" dirty="0" smtClean="0"/>
          </a:p>
          <a:p>
            <a:r>
              <a:rPr lang="en-GB" sz="2800" dirty="0" smtClean="0"/>
              <a:t>Multiple exposure increases capacity to problem-solve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79880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Evidence Based Research on Effective Teaching and Learning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Study spanned 4 decades</a:t>
            </a:r>
          </a:p>
          <a:p>
            <a:pPr marL="0" indent="0">
              <a:buNone/>
            </a:pPr>
            <a:r>
              <a:rPr lang="en-GB" b="1" u="sng" dirty="0" smtClean="0"/>
              <a:t>Consisted of</a:t>
            </a:r>
          </a:p>
          <a:p>
            <a:r>
              <a:rPr lang="en-GB" dirty="0" smtClean="0"/>
              <a:t>Research into cognitive science</a:t>
            </a:r>
          </a:p>
          <a:p>
            <a:r>
              <a:rPr lang="en-GB" dirty="0" smtClean="0"/>
              <a:t>Research into the classroom practice of ‘</a:t>
            </a:r>
            <a:r>
              <a:rPr lang="en-GB" i="1" dirty="0" smtClean="0"/>
              <a:t>Master Teachers’ (!)</a:t>
            </a:r>
          </a:p>
          <a:p>
            <a:r>
              <a:rPr lang="en-GB" dirty="0" smtClean="0"/>
              <a:t>Research on cognitive supports to help students learn complex tasks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5747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49521"/>
          </a:xfrm>
        </p:spPr>
        <p:txBody>
          <a:bodyPr>
            <a:noAutofit/>
          </a:bodyPr>
          <a:lstStyle/>
          <a:p>
            <a:pPr algn="ctr"/>
            <a:r>
              <a:rPr lang="en-GB" sz="2800" dirty="0"/>
              <a:t>17 Teaching Principles of Effective Instruction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Image result for rosenshine's principles of instructi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3" r="35937"/>
          <a:stretch/>
        </p:blipFill>
        <p:spPr bwMode="auto">
          <a:xfrm>
            <a:off x="0" y="549521"/>
            <a:ext cx="9144000" cy="62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79343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57646"/>
          </a:xfrm>
        </p:spPr>
        <p:txBody>
          <a:bodyPr>
            <a:noAutofit/>
          </a:bodyPr>
          <a:lstStyle/>
          <a:p>
            <a:pPr algn="ctr"/>
            <a:r>
              <a:rPr lang="en-GB" sz="2800" dirty="0" smtClean="0"/>
              <a:t>Breaking down into 10 </a:t>
            </a:r>
            <a:r>
              <a:rPr lang="en-GB" sz="2800" dirty="0" smtClean="0"/>
              <a:t>principles </a:t>
            </a:r>
            <a:r>
              <a:rPr lang="en-GB" sz="2800" dirty="0" smtClean="0"/>
              <a:t>and subsequently 4 strands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02664"/>
            <a:ext cx="9144000" cy="5855335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GB" dirty="0" smtClean="0"/>
              <a:t>Daily Review (retrieval)</a:t>
            </a:r>
          </a:p>
          <a:p>
            <a:pPr marL="514350" indent="-514350">
              <a:buAutoNum type="arabicPeriod"/>
            </a:pPr>
            <a:r>
              <a:rPr lang="en-GB" dirty="0" smtClean="0"/>
              <a:t>Present new material using small steps</a:t>
            </a:r>
          </a:p>
          <a:p>
            <a:pPr marL="514350" indent="-514350">
              <a:buAutoNum type="arabicPeriod"/>
            </a:pPr>
            <a:r>
              <a:rPr lang="en-GB" dirty="0" smtClean="0"/>
              <a:t>Ask questions</a:t>
            </a:r>
          </a:p>
          <a:p>
            <a:pPr marL="514350" indent="-514350">
              <a:buAutoNum type="arabicPeriod"/>
            </a:pPr>
            <a:r>
              <a:rPr lang="en-GB" dirty="0" smtClean="0"/>
              <a:t>Provide models</a:t>
            </a:r>
          </a:p>
          <a:p>
            <a:pPr marL="514350" indent="-514350">
              <a:buAutoNum type="arabicPeriod"/>
            </a:pPr>
            <a:r>
              <a:rPr lang="en-GB" dirty="0" smtClean="0"/>
              <a:t>Guide student practice</a:t>
            </a:r>
          </a:p>
          <a:p>
            <a:pPr marL="514350" indent="-514350">
              <a:buAutoNum type="arabicPeriod"/>
            </a:pPr>
            <a:r>
              <a:rPr lang="en-GB" dirty="0" smtClean="0"/>
              <a:t>Check for understanding</a:t>
            </a:r>
          </a:p>
          <a:p>
            <a:pPr marL="514350" indent="-514350">
              <a:buAutoNum type="arabicPeriod"/>
            </a:pPr>
            <a:r>
              <a:rPr lang="en-GB" dirty="0" smtClean="0"/>
              <a:t>Obtain a high success rate</a:t>
            </a:r>
          </a:p>
          <a:p>
            <a:pPr marL="514350" indent="-514350">
              <a:buAutoNum type="arabicPeriod"/>
            </a:pPr>
            <a:r>
              <a:rPr lang="en-GB" dirty="0" smtClean="0"/>
              <a:t>Provide scaffolds for difficult tasks</a:t>
            </a:r>
          </a:p>
          <a:p>
            <a:pPr marL="514350" indent="-514350">
              <a:buAutoNum type="arabicPeriod"/>
            </a:pPr>
            <a:r>
              <a:rPr lang="en-GB" dirty="0" smtClean="0"/>
              <a:t>Independent practice</a:t>
            </a:r>
          </a:p>
          <a:p>
            <a:pPr marL="514350" indent="-514350">
              <a:buAutoNum type="arabicPeriod"/>
            </a:pPr>
            <a:r>
              <a:rPr lang="en-GB" dirty="0" smtClean="0"/>
              <a:t>Weekly and monthly review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3395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64377" y="50696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>
              <a:buAutoNum type="arabicPeriod"/>
            </a:pPr>
            <a:r>
              <a:rPr lang="en-GB" dirty="0">
                <a:solidFill>
                  <a:schemeClr val="accent2"/>
                </a:solidFill>
              </a:rPr>
              <a:t>Daily Review (retrieval)</a:t>
            </a:r>
          </a:p>
          <a:p>
            <a:pPr marL="514350" indent="-514350">
              <a:buAutoNum type="arabicPeriod"/>
            </a:pPr>
            <a:r>
              <a:rPr lang="en-GB" dirty="0">
                <a:solidFill>
                  <a:schemeClr val="accent1"/>
                </a:solidFill>
              </a:rPr>
              <a:t>Present new material using small step</a:t>
            </a:r>
            <a:r>
              <a:rPr lang="en-GB" dirty="0"/>
              <a:t>s</a:t>
            </a:r>
          </a:p>
          <a:p>
            <a:pPr marL="514350" indent="-514350">
              <a:buAutoNum type="arabicPeriod"/>
            </a:pPr>
            <a:r>
              <a:rPr lang="en-GB" dirty="0">
                <a:solidFill>
                  <a:srgbClr val="00B050"/>
                </a:solidFill>
              </a:rPr>
              <a:t>Ask questions</a:t>
            </a:r>
          </a:p>
          <a:p>
            <a:pPr marL="514350" indent="-514350">
              <a:buAutoNum type="arabicPeriod"/>
            </a:pPr>
            <a:r>
              <a:rPr lang="en-GB" dirty="0">
                <a:solidFill>
                  <a:schemeClr val="accent1"/>
                </a:solidFill>
              </a:rPr>
              <a:t>Provide models</a:t>
            </a:r>
          </a:p>
          <a:p>
            <a:pPr marL="514350" indent="-514350">
              <a:buAutoNum type="arabicPeriod"/>
            </a:pPr>
            <a:r>
              <a:rPr lang="en-GB" dirty="0">
                <a:solidFill>
                  <a:srgbClr val="FF0000"/>
                </a:solidFill>
              </a:rPr>
              <a:t>Guide student practice</a:t>
            </a:r>
          </a:p>
          <a:p>
            <a:pPr marL="514350" indent="-514350">
              <a:buAutoNum type="arabicPeriod"/>
            </a:pPr>
            <a:r>
              <a:rPr lang="en-GB" dirty="0">
                <a:solidFill>
                  <a:srgbClr val="00B050"/>
                </a:solidFill>
              </a:rPr>
              <a:t>Check for understanding</a:t>
            </a:r>
          </a:p>
          <a:p>
            <a:pPr marL="514350" indent="-514350">
              <a:buAutoNum type="arabicPeriod"/>
            </a:pPr>
            <a:r>
              <a:rPr lang="en-GB" dirty="0">
                <a:solidFill>
                  <a:srgbClr val="FF0000"/>
                </a:solidFill>
              </a:rPr>
              <a:t>Obtain a high success rate</a:t>
            </a:r>
          </a:p>
          <a:p>
            <a:pPr marL="514350" indent="-514350">
              <a:buAutoNum type="arabicPeriod"/>
            </a:pPr>
            <a:r>
              <a:rPr lang="en-GB" dirty="0">
                <a:solidFill>
                  <a:schemeClr val="accent1"/>
                </a:solidFill>
              </a:rPr>
              <a:t>Provide scaffolds for difficult tasks</a:t>
            </a:r>
          </a:p>
          <a:p>
            <a:pPr marL="514350" indent="-514350">
              <a:buAutoNum type="arabicPeriod"/>
            </a:pPr>
            <a:r>
              <a:rPr lang="en-GB" dirty="0">
                <a:solidFill>
                  <a:srgbClr val="FF0000"/>
                </a:solidFill>
              </a:rPr>
              <a:t>Independent practice</a:t>
            </a:r>
          </a:p>
          <a:p>
            <a:pPr marL="514350" indent="-514350">
              <a:buAutoNum type="arabicPeriod"/>
            </a:pPr>
            <a:r>
              <a:rPr lang="en-GB" dirty="0">
                <a:solidFill>
                  <a:schemeClr val="accent2"/>
                </a:solidFill>
              </a:rPr>
              <a:t>Weekly and monthly review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56754" y="3161211"/>
            <a:ext cx="3526972" cy="172429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u="sng" dirty="0" smtClean="0"/>
              <a:t>Sequencing concepts and modelling</a:t>
            </a:r>
          </a:p>
          <a:p>
            <a:pPr algn="ctr"/>
            <a:r>
              <a:rPr lang="en-GB" sz="1600" dirty="0" smtClean="0"/>
              <a:t>2.Present </a:t>
            </a:r>
            <a:r>
              <a:rPr lang="en-GB" sz="1600" dirty="0"/>
              <a:t>new material using small steps</a:t>
            </a:r>
          </a:p>
          <a:p>
            <a:pPr algn="ctr"/>
            <a:r>
              <a:rPr lang="en-GB" sz="1600" dirty="0" smtClean="0"/>
              <a:t>4.Provide </a:t>
            </a:r>
            <a:r>
              <a:rPr lang="en-GB" sz="1600" dirty="0"/>
              <a:t>models</a:t>
            </a:r>
          </a:p>
          <a:p>
            <a:pPr algn="ctr"/>
            <a:r>
              <a:rPr lang="en-GB" sz="1600" dirty="0" smtClean="0"/>
              <a:t>8.Provide </a:t>
            </a:r>
            <a:r>
              <a:rPr lang="en-GB" sz="1600" dirty="0"/>
              <a:t>scaffolds for difficult tasks</a:t>
            </a:r>
          </a:p>
          <a:p>
            <a:pPr algn="ctr"/>
            <a:endParaRPr lang="en-GB" dirty="0"/>
          </a:p>
        </p:txBody>
      </p:sp>
      <p:sp>
        <p:nvSpPr>
          <p:cNvPr id="6" name="Rounded Rectangle 5"/>
          <p:cNvSpPr/>
          <p:nvPr/>
        </p:nvSpPr>
        <p:spPr>
          <a:xfrm>
            <a:off x="156754" y="5133702"/>
            <a:ext cx="3526972" cy="17242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u="sng" dirty="0" smtClean="0"/>
              <a:t>Reviewing material</a:t>
            </a:r>
            <a:endParaRPr lang="en-GB" sz="2400" b="1" u="sng" dirty="0"/>
          </a:p>
          <a:p>
            <a:pPr algn="ctr"/>
            <a:r>
              <a:rPr lang="en-GB" sz="2400" dirty="0" smtClean="0"/>
              <a:t>1.Daily Review (retrieval)</a:t>
            </a:r>
          </a:p>
          <a:p>
            <a:pPr algn="ctr"/>
            <a:r>
              <a:rPr lang="en-GB" sz="2400" dirty="0" smtClean="0"/>
              <a:t>10.Weekly and monthly review</a:t>
            </a:r>
            <a:endParaRPr lang="en-GB" sz="2400" dirty="0"/>
          </a:p>
        </p:txBody>
      </p:sp>
      <p:sp>
        <p:nvSpPr>
          <p:cNvPr id="7" name="Rounded Rectangle 6"/>
          <p:cNvSpPr/>
          <p:nvPr/>
        </p:nvSpPr>
        <p:spPr>
          <a:xfrm>
            <a:off x="5016137" y="5133702"/>
            <a:ext cx="3526972" cy="1724298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u="sng" dirty="0" smtClean="0"/>
              <a:t>Stages of Practice</a:t>
            </a:r>
            <a:endParaRPr lang="en-GB" b="1" u="sng" dirty="0"/>
          </a:p>
          <a:p>
            <a:pPr algn="ctr"/>
            <a:r>
              <a:rPr lang="en-GB" dirty="0" smtClean="0"/>
              <a:t>5.Guide student practice</a:t>
            </a:r>
          </a:p>
          <a:p>
            <a:pPr algn="ctr"/>
            <a:r>
              <a:rPr lang="en-GB" dirty="0" smtClean="0"/>
              <a:t>7.Obtain a high success rate</a:t>
            </a:r>
          </a:p>
          <a:p>
            <a:pPr algn="ctr"/>
            <a:r>
              <a:rPr lang="en-GB" dirty="0" smtClean="0"/>
              <a:t>9.Independent </a:t>
            </a:r>
            <a:r>
              <a:rPr lang="en-GB" dirty="0" err="1" smtClean="0"/>
              <a:t>pracitce</a:t>
            </a:r>
            <a:endParaRPr lang="en-GB" dirty="0"/>
          </a:p>
        </p:txBody>
      </p:sp>
      <p:sp>
        <p:nvSpPr>
          <p:cNvPr id="8" name="Rounded Rectangle 7"/>
          <p:cNvSpPr/>
          <p:nvPr/>
        </p:nvSpPr>
        <p:spPr>
          <a:xfrm>
            <a:off x="5016137" y="3161211"/>
            <a:ext cx="3526972" cy="172429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u="sng" dirty="0" smtClean="0"/>
              <a:t>Questioning</a:t>
            </a:r>
            <a:endParaRPr lang="en-GB" sz="2400" b="1" u="sng" dirty="0"/>
          </a:p>
          <a:p>
            <a:pPr algn="ctr"/>
            <a:r>
              <a:rPr lang="en-GB" sz="2400" dirty="0" smtClean="0"/>
              <a:t>3.Ask Questions</a:t>
            </a:r>
          </a:p>
          <a:p>
            <a:pPr algn="ctr"/>
            <a:r>
              <a:rPr lang="en-GB" sz="2400" dirty="0" smtClean="0"/>
              <a:t>6.Check for Student Understanding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56174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691" y="169184"/>
            <a:ext cx="8791303" cy="1006473"/>
          </a:xfrm>
        </p:spPr>
        <p:txBody>
          <a:bodyPr>
            <a:noAutofit/>
          </a:bodyPr>
          <a:lstStyle/>
          <a:p>
            <a:pPr algn="ctr"/>
            <a:r>
              <a:rPr lang="en-GB" sz="3600" dirty="0" err="1" smtClean="0"/>
              <a:t>Rosenshine</a:t>
            </a:r>
            <a:r>
              <a:rPr lang="en-GB" sz="3600" dirty="0" smtClean="0"/>
              <a:t> makes an important statement based on the research, do you agree?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 smtClean="0"/>
              <a:t>‘</a:t>
            </a:r>
            <a:r>
              <a:rPr lang="en-GB" sz="4000" i="1" dirty="0" smtClean="0"/>
              <a:t>The most effective teachers ensured that their students efficiently acquired, rehearsed and connected background knowledge by providing a good deal of instructional support’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6413074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4153989"/>
            <a:ext cx="7979773" cy="2390502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Not to cognitively overload pupils</a:t>
            </a:r>
          </a:p>
          <a:p>
            <a:pPr marL="0" indent="0">
              <a:buNone/>
            </a:pPr>
            <a:r>
              <a:rPr lang="en-GB" dirty="0" smtClean="0"/>
              <a:t>Recognise the limitations of the working memory</a:t>
            </a:r>
          </a:p>
          <a:p>
            <a:pPr marL="0" indent="0">
              <a:buNone/>
            </a:pPr>
            <a:r>
              <a:rPr lang="en-GB" i="1" dirty="0" smtClean="0">
                <a:solidFill>
                  <a:srgbClr val="FF0000"/>
                </a:solidFill>
              </a:rPr>
              <a:t>How often do we mix the generic instruction with the curriculum content in practice?</a:t>
            </a:r>
            <a:endParaRPr lang="en-GB" i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" y="468411"/>
            <a:ext cx="8412480" cy="3431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407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3" name="Picture 3" descr="http://www.uwrf.edu/~iw00/101gr/roch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2099" y="20692"/>
            <a:ext cx="4411663" cy="155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25" name="Picture 5" descr="http://www.env.duke.edu/eos/geo41/gl1067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4198" y="1742515"/>
            <a:ext cx="5762807" cy="2377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4397188" y="4445725"/>
            <a:ext cx="4442011" cy="244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i="1" dirty="0">
                <a:latin typeface="Arial" panose="020B0604020202020204" pitchFamily="34" charset="0"/>
              </a:rPr>
              <a:t>Definition: rock hills shaped by the passage of ice to give  a smooth up-ice side and a rough, plucked and </a:t>
            </a:r>
            <a:r>
              <a:rPr lang="en-US" altLang="en-US" i="1" dirty="0" err="1">
                <a:latin typeface="Arial" panose="020B0604020202020204" pitchFamily="34" charset="0"/>
              </a:rPr>
              <a:t>cliffed</a:t>
            </a:r>
            <a:r>
              <a:rPr lang="en-US" altLang="en-US" i="1" dirty="0">
                <a:latin typeface="Arial" panose="020B0604020202020204" pitchFamily="34" charset="0"/>
              </a:rPr>
              <a:t> surface on the down-ice side. The upstream surface is often marked with striations</a:t>
            </a:r>
            <a:r>
              <a:rPr lang="en-US" altLang="en-US" i="1" dirty="0" smtClean="0">
                <a:latin typeface="Arial" panose="020B0604020202020204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altLang="en-US" b="1" i="1" dirty="0" smtClean="0">
                <a:latin typeface="Arial" panose="020B0604020202020204" pitchFamily="34" charset="0"/>
              </a:rPr>
              <a:t>Now locate the </a:t>
            </a:r>
            <a:r>
              <a:rPr lang="en-GB" dirty="0" err="1">
                <a:solidFill>
                  <a:srgbClr val="222222"/>
                </a:solidFill>
                <a:latin typeface="arial" panose="020B0604020202020204" pitchFamily="34" charset="0"/>
              </a:rPr>
              <a:t>Roches</a:t>
            </a:r>
            <a:r>
              <a:rPr lang="en-GB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moutonnées</a:t>
            </a:r>
            <a:r>
              <a:rPr lang="en-US" altLang="en-US" b="1" i="1" dirty="0" smtClean="0">
                <a:latin typeface="Arial" panose="020B0604020202020204" pitchFamily="34" charset="0"/>
              </a:rPr>
              <a:t> example on your maps</a:t>
            </a:r>
            <a:endParaRPr lang="en-US" altLang="en-US" b="1" dirty="0"/>
          </a:p>
        </p:txBody>
      </p:sp>
      <p:pic>
        <p:nvPicPr>
          <p:cNvPr id="6" name="Picture 3" descr="http://www.daregroup.co.uk/ladstocklocationwe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73" y="4287333"/>
            <a:ext cx="3710901" cy="2219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2" descr="Image result for traffic light cartoon example"/>
          <p:cNvSpPr>
            <a:spLocks noChangeAspect="1" noChangeArrowheads="1"/>
          </p:cNvSpPr>
          <p:nvPr/>
        </p:nvSpPr>
        <p:spPr bwMode="auto">
          <a:xfrm>
            <a:off x="-10116799" y="11707862"/>
            <a:ext cx="45719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8" name="Picture 4" descr="Image result for traffic light cartoon exampl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53020" cy="2191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2259106"/>
            <a:ext cx="28041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Now you have learnt about </a:t>
            </a:r>
            <a:r>
              <a:rPr lang="en-GB" b="1" dirty="0" err="1">
                <a:solidFill>
                  <a:srgbClr val="222222"/>
                </a:solidFill>
                <a:latin typeface="arial" panose="020B0604020202020204" pitchFamily="34" charset="0"/>
              </a:rPr>
              <a:t>Roches</a:t>
            </a:r>
            <a:r>
              <a:rPr lang="en-GB" b="1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GB" b="1" dirty="0" err="1">
                <a:solidFill>
                  <a:srgbClr val="222222"/>
                </a:solidFill>
                <a:latin typeface="arial" panose="020B0604020202020204" pitchFamily="34" charset="0"/>
              </a:rPr>
              <a:t>moutonnées</a:t>
            </a:r>
            <a:endParaRPr lang="en-GB" b="1" dirty="0"/>
          </a:p>
          <a:p>
            <a:r>
              <a:rPr lang="en-GB" b="1" dirty="0" smtClean="0"/>
              <a:t> </a:t>
            </a:r>
            <a:r>
              <a:rPr lang="en-GB" dirty="0" smtClean="0"/>
              <a:t>RAG your understanding of the key term in your books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5376095" y="443830"/>
            <a:ext cx="28041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rgbClr val="FF0000"/>
                </a:solidFill>
              </a:rPr>
              <a:t>Where have we seen these terms before?</a:t>
            </a:r>
            <a:endParaRPr lang="en-GB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222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446" y="4010297"/>
            <a:ext cx="8634548" cy="262563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200" dirty="0" smtClean="0">
                <a:solidFill>
                  <a:srgbClr val="7030A0"/>
                </a:solidFill>
              </a:rPr>
              <a:t>Physical Representations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 smtClean="0">
                <a:solidFill>
                  <a:srgbClr val="7030A0"/>
                </a:solidFill>
              </a:rPr>
              <a:t>Conceptual Models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 smtClean="0">
                <a:solidFill>
                  <a:srgbClr val="7030A0"/>
                </a:solidFill>
              </a:rPr>
              <a:t>Explicit Narration/Thinking Aloud</a:t>
            </a:r>
            <a:endParaRPr lang="en-GB" sz="3200" dirty="0">
              <a:solidFill>
                <a:srgbClr val="7030A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318" y="256316"/>
            <a:ext cx="8596047" cy="3520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3689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465</Words>
  <Application>Microsoft Office PowerPoint</Application>
  <PresentationFormat>On-screen Show (4:3)</PresentationFormat>
  <Paragraphs>77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Arial</vt:lpstr>
      <vt:lpstr>Calibri</vt:lpstr>
      <vt:lpstr>Calibri Light</vt:lpstr>
      <vt:lpstr>Office Theme</vt:lpstr>
      <vt:lpstr>MOT: Rosenshine’s Principles in Action</vt:lpstr>
      <vt:lpstr>Evidence Based Research on Effective Teaching and Learning</vt:lpstr>
      <vt:lpstr>17 Teaching Principles of Effective Instruction</vt:lpstr>
      <vt:lpstr>Breaking down into 10 principles and subsequently 4 strands</vt:lpstr>
      <vt:lpstr>PowerPoint Presentation</vt:lpstr>
      <vt:lpstr>Rosenshine makes an important statement based on the research, do you agree?</vt:lpstr>
      <vt:lpstr>PowerPoint Presentation</vt:lpstr>
      <vt:lpstr>PowerPoint Presentation</vt:lpstr>
      <vt:lpstr>PowerPoint Presentation</vt:lpstr>
      <vt:lpstr>Worked examples: A quick Think, Pair, Share for us….</vt:lpstr>
      <vt:lpstr>PowerPoint Presentation</vt:lpstr>
      <vt:lpstr>Scaffolds can be examples or problems to solve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MOT: Rosenshine’s Principles in Action</dc:title>
  <dc:creator>David McGrath</dc:creator>
  <cp:lastModifiedBy>David McGrath</cp:lastModifiedBy>
  <cp:revision>19</cp:revision>
  <dcterms:created xsi:type="dcterms:W3CDTF">2020-01-21T16:05:39Z</dcterms:created>
  <dcterms:modified xsi:type="dcterms:W3CDTF">2020-01-22T08:02:21Z</dcterms:modified>
</cp:coreProperties>
</file>