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64" r:id="rId6"/>
    <p:sldId id="258" r:id="rId7"/>
    <p:sldId id="259" r:id="rId8"/>
    <p:sldId id="265" r:id="rId9"/>
    <p:sldId id="260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5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2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08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67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6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8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1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57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2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E37D-4A27-4CFC-BF63-76C5A82A805B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E76B-C99C-45FC-9E76-A70C616C7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97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MOT: </a:t>
            </a:r>
            <a:r>
              <a:rPr lang="en-GB" dirty="0" err="1" smtClean="0"/>
              <a:t>Rosenshine’s</a:t>
            </a:r>
            <a:r>
              <a:rPr lang="en-GB" dirty="0" smtClean="0"/>
              <a:t> Principles in 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Attempting to bridge the gap between research and classroom practice (We hope!!)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0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Worked examples: A quick Think, Pair, Share for us….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r>
              <a:rPr lang="en-GB" dirty="0" smtClean="0"/>
              <a:t>Model the general pattern</a:t>
            </a:r>
          </a:p>
          <a:p>
            <a:r>
              <a:rPr lang="en-GB" dirty="0" smtClean="0"/>
              <a:t>Provides a strong basis from which to learn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i="1" dirty="0" smtClean="0"/>
              <a:t>What worked examples would we provide in;</a:t>
            </a:r>
          </a:p>
          <a:p>
            <a:pPr>
              <a:buFontTx/>
              <a:buChar char="-"/>
            </a:pPr>
            <a:r>
              <a:rPr lang="en-GB" i="1" dirty="0" smtClean="0">
                <a:solidFill>
                  <a:srgbClr val="7030A0"/>
                </a:solidFill>
              </a:rPr>
              <a:t>A maths lesson on solving problems with Multiplication and Division?</a:t>
            </a:r>
          </a:p>
          <a:p>
            <a:pPr>
              <a:buFontTx/>
              <a:buChar char="-"/>
            </a:pPr>
            <a:r>
              <a:rPr lang="en-GB" i="1" dirty="0" smtClean="0">
                <a:solidFill>
                  <a:schemeClr val="accent6"/>
                </a:solidFill>
              </a:rPr>
              <a:t>A DT lesson focusing on cooking a Healthy Meal?</a:t>
            </a:r>
          </a:p>
          <a:p>
            <a:pPr>
              <a:buFontTx/>
              <a:buChar char="-"/>
            </a:pPr>
            <a:r>
              <a:rPr lang="en-GB" i="1" dirty="0" smtClean="0">
                <a:solidFill>
                  <a:srgbClr val="002060"/>
                </a:solidFill>
              </a:rPr>
              <a:t>A History lesson about an artefact brought in by the teacher</a:t>
            </a:r>
          </a:p>
          <a:p>
            <a:pPr>
              <a:buFontTx/>
              <a:buChar char="-"/>
            </a:pPr>
            <a:r>
              <a:rPr lang="en-GB" i="1" dirty="0" smtClean="0"/>
              <a:t>A French lesson on the past tense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4252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81089"/>
            <a:ext cx="9144000" cy="3376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PEEL: Point, Evidence, Explain, Link</a:t>
            </a:r>
          </a:p>
          <a:p>
            <a:pPr marL="0" indent="0" algn="ctr">
              <a:buNone/>
            </a:pPr>
            <a:r>
              <a:rPr lang="en-GB" sz="3600" dirty="0" err="1" smtClean="0">
                <a:solidFill>
                  <a:srgbClr val="FF0000"/>
                </a:solidFill>
              </a:rPr>
              <a:t>SQuID</a:t>
            </a:r>
            <a:r>
              <a:rPr lang="en-GB" sz="3600" dirty="0" smtClean="0">
                <a:solidFill>
                  <a:srgbClr val="FF0000"/>
                </a:solidFill>
              </a:rPr>
              <a:t>: Statement, quotation, Inference, Development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schemeClr val="accent2"/>
                </a:solidFill>
              </a:rPr>
              <a:t>PETAL: Point, Evidence, Technique, Analyse, Link</a:t>
            </a:r>
          </a:p>
          <a:p>
            <a:pPr marL="0" indent="0" algn="ctr">
              <a:buNone/>
            </a:pPr>
            <a:r>
              <a:rPr lang="en-GB" sz="3600" i="1" dirty="0" smtClean="0"/>
              <a:t>We don’t still ride bikes with stabilisers do we?</a:t>
            </a:r>
            <a:endParaRPr lang="en-GB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92" y="170160"/>
            <a:ext cx="7643215" cy="331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4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0"/>
            <a:ext cx="7886700" cy="1325563"/>
          </a:xfrm>
        </p:spPr>
        <p:txBody>
          <a:bodyPr/>
          <a:lstStyle/>
          <a:p>
            <a:pPr algn="ctr"/>
            <a:r>
              <a:rPr lang="en-GB" dirty="0" smtClean="0"/>
              <a:t>Scaffolds can be examples or problems to solve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4869543" cy="7837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fraction is shaded?</a:t>
            </a:r>
            <a:endParaRPr lang="en-GB" dirty="0"/>
          </a:p>
        </p:txBody>
      </p:sp>
      <p:pic>
        <p:nvPicPr>
          <p:cNvPr id="2050" name="Picture 2" descr="Image result for what fraction of the circle is sha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52" y="1717449"/>
            <a:ext cx="2943225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77178" y="2834640"/>
            <a:ext cx="59668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Most problem solving subjects have a relatively small set of archetypal problems.</a:t>
            </a:r>
          </a:p>
          <a:p>
            <a:endParaRPr lang="en-GB" sz="2800" dirty="0" smtClean="0"/>
          </a:p>
          <a:p>
            <a:r>
              <a:rPr lang="en-GB" sz="2800" dirty="0" smtClean="0"/>
              <a:t>If pupils can become familiar with them, cognitive load is greatly reduced.</a:t>
            </a:r>
          </a:p>
          <a:p>
            <a:endParaRPr lang="en-GB" sz="2800" dirty="0" smtClean="0"/>
          </a:p>
          <a:p>
            <a:r>
              <a:rPr lang="en-GB" sz="2800" dirty="0" smtClean="0"/>
              <a:t>Multiple exposure increases capacity to problem-solve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98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Evidence Based Research on Effective Teaching and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Study spanned 4 decades</a:t>
            </a:r>
          </a:p>
          <a:p>
            <a:pPr marL="0" indent="0">
              <a:buNone/>
            </a:pPr>
            <a:r>
              <a:rPr lang="en-GB" b="1" u="sng" dirty="0" smtClean="0"/>
              <a:t>Consisted of</a:t>
            </a:r>
          </a:p>
          <a:p>
            <a:r>
              <a:rPr lang="en-GB" dirty="0" smtClean="0"/>
              <a:t>Research into cognitive science</a:t>
            </a:r>
          </a:p>
          <a:p>
            <a:r>
              <a:rPr lang="en-GB" dirty="0" smtClean="0"/>
              <a:t>Research into the classroom practice of ‘</a:t>
            </a:r>
            <a:r>
              <a:rPr lang="en-GB" i="1" dirty="0" smtClean="0"/>
              <a:t>Master Teachers’ (!)</a:t>
            </a:r>
          </a:p>
          <a:p>
            <a:r>
              <a:rPr lang="en-GB" dirty="0" smtClean="0"/>
              <a:t>Research on cognitive supports to help students learn complex tasks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74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9521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17 Teaching Principles of Effective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rosenshine's principles of instru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3" r="35937"/>
          <a:stretch/>
        </p:blipFill>
        <p:spPr bwMode="auto">
          <a:xfrm>
            <a:off x="0" y="549521"/>
            <a:ext cx="9144000" cy="62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934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57646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Breaking down into 10 </a:t>
            </a:r>
            <a:r>
              <a:rPr lang="en-GB" sz="2800" dirty="0" smtClean="0"/>
              <a:t>principles </a:t>
            </a:r>
            <a:r>
              <a:rPr lang="en-GB" sz="2800" dirty="0" smtClean="0"/>
              <a:t>and subsequently 4 strands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2664"/>
            <a:ext cx="9144000" cy="585533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Daily Review (retrieval)</a:t>
            </a:r>
          </a:p>
          <a:p>
            <a:pPr marL="514350" indent="-514350">
              <a:buAutoNum type="arabicPeriod"/>
            </a:pPr>
            <a:r>
              <a:rPr lang="en-GB" dirty="0" smtClean="0"/>
              <a:t>Present new material using small steps</a:t>
            </a:r>
          </a:p>
          <a:p>
            <a:pPr marL="514350" indent="-514350">
              <a:buAutoNum type="arabicPeriod"/>
            </a:pPr>
            <a:r>
              <a:rPr lang="en-GB" dirty="0" smtClean="0"/>
              <a:t>Ask questions</a:t>
            </a:r>
          </a:p>
          <a:p>
            <a:pPr marL="514350" indent="-514350">
              <a:buAutoNum type="arabicPeriod"/>
            </a:pPr>
            <a:r>
              <a:rPr lang="en-GB" dirty="0" smtClean="0"/>
              <a:t>Provide models</a:t>
            </a:r>
          </a:p>
          <a:p>
            <a:pPr marL="514350" indent="-514350">
              <a:buAutoNum type="arabicPeriod"/>
            </a:pPr>
            <a:r>
              <a:rPr lang="en-GB" dirty="0" smtClean="0"/>
              <a:t>Guide student practice</a:t>
            </a:r>
          </a:p>
          <a:p>
            <a:pPr marL="514350" indent="-514350">
              <a:buAutoNum type="arabicPeriod"/>
            </a:pPr>
            <a:r>
              <a:rPr lang="en-GB" dirty="0" smtClean="0"/>
              <a:t>Check for understanding</a:t>
            </a:r>
          </a:p>
          <a:p>
            <a:pPr marL="514350" indent="-514350">
              <a:buAutoNum type="arabicPeriod"/>
            </a:pPr>
            <a:r>
              <a:rPr lang="en-GB" dirty="0" smtClean="0"/>
              <a:t>Obtain a high success rate</a:t>
            </a:r>
          </a:p>
          <a:p>
            <a:pPr marL="514350" indent="-514350">
              <a:buAutoNum type="arabicPeriod"/>
            </a:pPr>
            <a:r>
              <a:rPr lang="en-GB" dirty="0" smtClean="0"/>
              <a:t>Provide scaffolds for difficult tasks</a:t>
            </a:r>
          </a:p>
          <a:p>
            <a:pPr marL="514350" indent="-514350">
              <a:buAutoNum type="arabicPeriod"/>
            </a:pPr>
            <a:r>
              <a:rPr lang="en-GB" dirty="0" smtClean="0"/>
              <a:t>Independent practice</a:t>
            </a:r>
          </a:p>
          <a:p>
            <a:pPr marL="514350" indent="-514350">
              <a:buAutoNum type="arabicPeriod"/>
            </a:pPr>
            <a:r>
              <a:rPr lang="en-GB" dirty="0" smtClean="0"/>
              <a:t>Weekly and monthly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9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4377" y="5069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Daily Review (retrieval)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Present new material using small step</a:t>
            </a:r>
            <a:r>
              <a:rPr lang="en-GB" dirty="0"/>
              <a:t>s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00B050"/>
                </a:solidFill>
              </a:rPr>
              <a:t>Ask questions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Provide models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Guide student practice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00B050"/>
                </a:solidFill>
              </a:rPr>
              <a:t>Check for understanding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Obtain a high success rate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Provide scaffolds for difficult tasks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Independent practice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Weekly and monthly review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6754" y="3161211"/>
            <a:ext cx="3526972" cy="172429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 smtClean="0"/>
              <a:t>Sequencing concepts and modelling</a:t>
            </a:r>
          </a:p>
          <a:p>
            <a:pPr algn="ctr"/>
            <a:r>
              <a:rPr lang="en-GB" sz="1600" dirty="0" smtClean="0"/>
              <a:t>2.Present </a:t>
            </a:r>
            <a:r>
              <a:rPr lang="en-GB" sz="1600" dirty="0"/>
              <a:t>new material using small steps</a:t>
            </a:r>
          </a:p>
          <a:p>
            <a:pPr algn="ctr"/>
            <a:r>
              <a:rPr lang="en-GB" sz="1600" dirty="0" smtClean="0"/>
              <a:t>4.Provide </a:t>
            </a:r>
            <a:r>
              <a:rPr lang="en-GB" sz="1600" dirty="0"/>
              <a:t>models</a:t>
            </a:r>
          </a:p>
          <a:p>
            <a:pPr algn="ctr"/>
            <a:r>
              <a:rPr lang="en-GB" sz="1600" dirty="0" smtClean="0"/>
              <a:t>8.Provide </a:t>
            </a:r>
            <a:r>
              <a:rPr lang="en-GB" sz="1600" dirty="0"/>
              <a:t>scaffolds for difficult tasks</a:t>
            </a:r>
          </a:p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56754" y="5133702"/>
            <a:ext cx="3526972" cy="17242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u="sng" dirty="0" smtClean="0"/>
              <a:t>Reviewing material</a:t>
            </a:r>
            <a:endParaRPr lang="en-GB" sz="2400" b="1" u="sng" dirty="0"/>
          </a:p>
          <a:p>
            <a:pPr algn="ctr"/>
            <a:r>
              <a:rPr lang="en-GB" sz="2400" dirty="0" smtClean="0"/>
              <a:t>1.Daily Review (retrieval)</a:t>
            </a:r>
          </a:p>
          <a:p>
            <a:pPr algn="ctr"/>
            <a:r>
              <a:rPr lang="en-GB" sz="2400" dirty="0" smtClean="0"/>
              <a:t>10.Weekly and monthly review</a:t>
            </a:r>
            <a:endParaRPr lang="en-GB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016137" y="5133702"/>
            <a:ext cx="3526972" cy="172429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 smtClean="0"/>
              <a:t>Stages of Practice</a:t>
            </a:r>
            <a:endParaRPr lang="en-GB" b="1" u="sng" dirty="0"/>
          </a:p>
          <a:p>
            <a:pPr algn="ctr"/>
            <a:r>
              <a:rPr lang="en-GB" dirty="0" smtClean="0"/>
              <a:t>5.Guide student practice</a:t>
            </a:r>
          </a:p>
          <a:p>
            <a:pPr algn="ctr"/>
            <a:r>
              <a:rPr lang="en-GB" dirty="0" smtClean="0"/>
              <a:t>7.Obtain a high success rate</a:t>
            </a:r>
          </a:p>
          <a:p>
            <a:pPr algn="ctr"/>
            <a:r>
              <a:rPr lang="en-GB" dirty="0" smtClean="0"/>
              <a:t>9.Independent </a:t>
            </a:r>
            <a:r>
              <a:rPr lang="en-GB" dirty="0" err="1" smtClean="0"/>
              <a:t>pracitce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016137" y="3161211"/>
            <a:ext cx="3526972" cy="1724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u="sng" dirty="0" smtClean="0"/>
              <a:t>Questioning</a:t>
            </a:r>
            <a:endParaRPr lang="en-GB" sz="2400" b="1" u="sng" dirty="0"/>
          </a:p>
          <a:p>
            <a:pPr algn="ctr"/>
            <a:r>
              <a:rPr lang="en-GB" sz="2400" dirty="0" smtClean="0"/>
              <a:t>3.Ask Questions</a:t>
            </a:r>
          </a:p>
          <a:p>
            <a:pPr algn="ctr"/>
            <a:r>
              <a:rPr lang="en-GB" sz="2400" dirty="0" smtClean="0"/>
              <a:t>6.Check for Student Understanding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617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" y="169184"/>
            <a:ext cx="8791303" cy="1006473"/>
          </a:xfrm>
        </p:spPr>
        <p:txBody>
          <a:bodyPr>
            <a:noAutofit/>
          </a:bodyPr>
          <a:lstStyle/>
          <a:p>
            <a:pPr algn="ctr"/>
            <a:r>
              <a:rPr lang="en-GB" sz="3600" dirty="0" err="1" smtClean="0"/>
              <a:t>Rosenshine</a:t>
            </a:r>
            <a:r>
              <a:rPr lang="en-GB" sz="3600" dirty="0" smtClean="0"/>
              <a:t> makes an important statement based on the research, do you agree?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‘</a:t>
            </a:r>
            <a:r>
              <a:rPr lang="en-GB" sz="4000" i="1" dirty="0" smtClean="0"/>
              <a:t>The most effective teachers ensured that their students efficiently acquired, rehearsed and connected background knowledge by providing a good deal of instructional support’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4130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4153989"/>
            <a:ext cx="7979773" cy="239050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Not to cognitively overload pupils</a:t>
            </a:r>
          </a:p>
          <a:p>
            <a:pPr marL="0" indent="0">
              <a:buNone/>
            </a:pPr>
            <a:r>
              <a:rPr lang="en-GB" dirty="0" smtClean="0"/>
              <a:t>Recognise the limitations of the working memory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How often do we mix the generic instruction with the curriculum content in practice?</a:t>
            </a:r>
            <a:endParaRPr lang="en-GB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468411"/>
            <a:ext cx="8412480" cy="34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07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http://www.uwrf.edu/~iw00/101gr/roc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99" y="20692"/>
            <a:ext cx="4411663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http://www.env.duke.edu/eos/geo41/gl106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98" y="1742515"/>
            <a:ext cx="5762807" cy="237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397188" y="4445725"/>
            <a:ext cx="4442011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>
                <a:latin typeface="Arial" panose="020B0604020202020204" pitchFamily="34" charset="0"/>
              </a:rPr>
              <a:t>Definition: rock hills shaped by the passage of ice to give  a smooth up-ice side and a rough, plucked and </a:t>
            </a:r>
            <a:r>
              <a:rPr lang="en-US" altLang="en-US" i="1" dirty="0" err="1">
                <a:latin typeface="Arial" panose="020B0604020202020204" pitchFamily="34" charset="0"/>
              </a:rPr>
              <a:t>cliffed</a:t>
            </a:r>
            <a:r>
              <a:rPr lang="en-US" altLang="en-US" i="1" dirty="0">
                <a:latin typeface="Arial" panose="020B0604020202020204" pitchFamily="34" charset="0"/>
              </a:rPr>
              <a:t> surface on the down-ice side. The upstream surface is often marked with striations</a:t>
            </a:r>
            <a:r>
              <a:rPr lang="en-US" altLang="en-US" i="1" dirty="0" smtClean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1" i="1" dirty="0" smtClean="0">
                <a:latin typeface="Arial" panose="020B0604020202020204" pitchFamily="34" charset="0"/>
              </a:rPr>
              <a:t>Now locate the </a:t>
            </a:r>
            <a:r>
              <a:rPr lang="en-GB" dirty="0" err="1">
                <a:solidFill>
                  <a:srgbClr val="222222"/>
                </a:solidFill>
                <a:latin typeface="arial" panose="020B0604020202020204" pitchFamily="34" charset="0"/>
              </a:rPr>
              <a:t>Roches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moutonnées</a:t>
            </a:r>
            <a:r>
              <a:rPr lang="en-US" altLang="en-US" b="1" i="1" dirty="0" smtClean="0">
                <a:latin typeface="Arial" panose="020B0604020202020204" pitchFamily="34" charset="0"/>
              </a:rPr>
              <a:t> example on your maps</a:t>
            </a:r>
            <a:endParaRPr lang="en-US" altLang="en-US" b="1" dirty="0"/>
          </a:p>
        </p:txBody>
      </p:sp>
      <p:pic>
        <p:nvPicPr>
          <p:cNvPr id="6" name="Picture 3" descr="http://www.daregroup.co.uk/ladstocklocationwe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73" y="4287333"/>
            <a:ext cx="3710901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Image result for traffic light cartoon example"/>
          <p:cNvSpPr>
            <a:spLocks noChangeAspect="1" noChangeArrowheads="1"/>
          </p:cNvSpPr>
          <p:nvPr/>
        </p:nvSpPr>
        <p:spPr bwMode="auto">
          <a:xfrm>
            <a:off x="-10116799" y="1170786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traffic light cartoon examp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3020" cy="219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259106"/>
            <a:ext cx="2804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you have learnt about </a:t>
            </a:r>
            <a:r>
              <a:rPr lang="en-GB" b="1" dirty="0" err="1">
                <a:solidFill>
                  <a:srgbClr val="222222"/>
                </a:solidFill>
                <a:latin typeface="arial" panose="020B0604020202020204" pitchFamily="34" charset="0"/>
              </a:rPr>
              <a:t>Roches</a:t>
            </a:r>
            <a:r>
              <a:rPr lang="en-GB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222222"/>
                </a:solidFill>
                <a:latin typeface="arial" panose="020B0604020202020204" pitchFamily="34" charset="0"/>
              </a:rPr>
              <a:t>moutonnées</a:t>
            </a:r>
            <a:endParaRPr lang="en-GB" b="1" dirty="0"/>
          </a:p>
          <a:p>
            <a:r>
              <a:rPr lang="en-GB" b="1" dirty="0" smtClean="0"/>
              <a:t> </a:t>
            </a:r>
            <a:r>
              <a:rPr lang="en-GB" dirty="0" smtClean="0"/>
              <a:t>RAG your understanding of the key term in your books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376095" y="443830"/>
            <a:ext cx="2804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Where have we seen these terms before?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2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4010297"/>
            <a:ext cx="8634548" cy="26256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rgbClr val="7030A0"/>
                </a:solidFill>
              </a:rPr>
              <a:t>Physical Representations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rgbClr val="7030A0"/>
                </a:solidFill>
              </a:rPr>
              <a:t>Conceptual Models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rgbClr val="7030A0"/>
                </a:solidFill>
              </a:rPr>
              <a:t>Explicit Narration/Thinking Aloud</a:t>
            </a:r>
            <a:endParaRPr lang="en-GB" sz="32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18" y="256316"/>
            <a:ext cx="8596047" cy="35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68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465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Office Theme</vt:lpstr>
      <vt:lpstr>MOT: Rosenshine’s Principles in Action</vt:lpstr>
      <vt:lpstr>Evidence Based Research on Effective Teaching and Learning</vt:lpstr>
      <vt:lpstr>17 Teaching Principles of Effective Instruction</vt:lpstr>
      <vt:lpstr>Breaking down into 10 principles and subsequently 4 strands</vt:lpstr>
      <vt:lpstr>PowerPoint Presentation</vt:lpstr>
      <vt:lpstr>Rosenshine makes an important statement based on the research, do you agree?</vt:lpstr>
      <vt:lpstr>PowerPoint Presentation</vt:lpstr>
      <vt:lpstr>PowerPoint Presentation</vt:lpstr>
      <vt:lpstr>PowerPoint Presentation</vt:lpstr>
      <vt:lpstr>Worked examples: A quick Think, Pair, Share for us….</vt:lpstr>
      <vt:lpstr>PowerPoint Presentation</vt:lpstr>
      <vt:lpstr>Scaffolds can be examples or problems to solve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MOT: Rosenshine’s Principles in Action</dc:title>
  <dc:creator>David McGrath</dc:creator>
  <cp:lastModifiedBy>David McGrath</cp:lastModifiedBy>
  <cp:revision>19</cp:revision>
  <dcterms:created xsi:type="dcterms:W3CDTF">2020-01-21T16:05:39Z</dcterms:created>
  <dcterms:modified xsi:type="dcterms:W3CDTF">2020-01-22T08:02:21Z</dcterms:modified>
</cp:coreProperties>
</file>