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9" r:id="rId1"/>
    <p:sldMasterId id="2147483670" r:id="rId2"/>
    <p:sldMasterId id="2147483687" r:id="rId3"/>
  </p:sldMasterIdLst>
  <p:notesMasterIdLst>
    <p:notesMasterId r:id="rId30"/>
  </p:notesMasterIdLst>
  <p:sldIdLst>
    <p:sldId id="289" r:id="rId4"/>
    <p:sldId id="259" r:id="rId5"/>
    <p:sldId id="260" r:id="rId6"/>
    <p:sldId id="261" r:id="rId7"/>
    <p:sldId id="262" r:id="rId8"/>
    <p:sldId id="263" r:id="rId9"/>
    <p:sldId id="264" r:id="rId10"/>
    <p:sldId id="265" r:id="rId11"/>
    <p:sldId id="266" r:id="rId12"/>
    <p:sldId id="267" r:id="rId13"/>
    <p:sldId id="268" r:id="rId14"/>
    <p:sldId id="269" r:id="rId15"/>
    <p:sldId id="270" r:id="rId16"/>
    <p:sldId id="272" r:id="rId17"/>
    <p:sldId id="273" r:id="rId18"/>
    <p:sldId id="274" r:id="rId19"/>
    <p:sldId id="275" r:id="rId20"/>
    <p:sldId id="276" r:id="rId21"/>
    <p:sldId id="277" r:id="rId22"/>
    <p:sldId id="278" r:id="rId23"/>
    <p:sldId id="279" r:id="rId24"/>
    <p:sldId id="280" r:id="rId25"/>
    <p:sldId id="293" r:id="rId26"/>
    <p:sldId id="281" r:id="rId27"/>
    <p:sldId id="283" r:id="rId28"/>
    <p:sldId id="286" r:id="rId29"/>
  </p:sldIdLst>
  <p:sldSz cx="9144000" cy="5143500" type="screen16x9"/>
  <p:notesSz cx="6858000" cy="9144000"/>
  <p:embeddedFontLst>
    <p:embeddedFont>
      <p:font typeface="Calibri Light" panose="020F0302020204030204" pitchFamily="34" charset="0"/>
      <p:regular r:id="rId31"/>
      <p:italic r:id="rId32"/>
    </p:embeddedFont>
    <p:embeddedFont>
      <p:font typeface="Calibri" panose="020F0502020204030204" pitchFamily="34" charset="0"/>
      <p:regular r:id="rId33"/>
      <p:bold r:id="rId34"/>
      <p:italic r:id="rId35"/>
      <p:boldItalic r:id="rId36"/>
    </p:embeddedFont>
    <p:embeddedFont>
      <p:font typeface="Nunito Sans SemiBold" panose="020B0604020202020204" charset="0"/>
      <p:regular r:id="rId37"/>
      <p:bold r:id="rId38"/>
      <p:italic r:id="rId39"/>
      <p:boldItalic r:id="rId40"/>
    </p:embeddedFont>
    <p:embeddedFont>
      <p:font typeface="Nunito" panose="020B0604020202020204" charset="0"/>
      <p:regular r:id="rId41"/>
      <p:bold r:id="rId42"/>
      <p:italic r:id="rId43"/>
      <p:boldItalic r:id="rId44"/>
    </p:embeddedFont>
    <p:embeddedFont>
      <p:font typeface="Cambria Math" panose="02040503050406030204" pitchFamily="18" charset="0"/>
      <p:regular r:id="rId45"/>
    </p:embeddedFont>
    <p:embeddedFont>
      <p:font typeface="Trebuchet MS" panose="020B0603020202020204" pitchFamily="34" charset="0"/>
      <p:regular r:id="rId46"/>
      <p:bold r:id="rId47"/>
      <p:italic r:id="rId48"/>
      <p:boldItalic r:id="rId49"/>
    </p:embeddedFont>
    <p:embeddedFont>
      <p:font typeface="Wingdings 3" panose="05040102010807070707" pitchFamily="18" charset="2"/>
      <p:regular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3593"/>
    <a:srgbClr val="64A0FC"/>
    <a:srgbClr val="2779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371" autoAdjust="0"/>
  </p:normalViewPr>
  <p:slideViewPr>
    <p:cSldViewPr snapToGrid="0">
      <p:cViewPr varScale="1">
        <p:scale>
          <a:sx n="107" d="100"/>
          <a:sy n="107" d="100"/>
        </p:scale>
        <p:origin x="114" y="3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9.fntdata"/><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font" Target="fonts/font17.fntdata"/><Relationship Id="rId50" Type="http://schemas.openxmlformats.org/officeDocument/2006/relationships/font" Target="fonts/font20.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font" Target="fonts/font16.fntdata"/><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font" Target="fonts/font11.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font" Target="fonts/font15.fntdata"/><Relationship Id="rId53"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font" Target="fonts/font6.fntdata"/><Relationship Id="rId49" Type="http://schemas.openxmlformats.org/officeDocument/2006/relationships/font" Target="fonts/font19.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1.fntdata"/><Relationship Id="rId44" Type="http://schemas.openxmlformats.org/officeDocument/2006/relationships/font" Target="fonts/font14.fntdata"/><Relationship Id="rId52"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font" Target="fonts/font18.fntdata"/><Relationship Id="rId8" Type="http://schemas.openxmlformats.org/officeDocument/2006/relationships/slide" Target="slides/slide5.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Note that there are no science assessments this academic year (including sampling tests). </a:t>
            </a:r>
          </a:p>
        </p:txBody>
      </p:sp>
    </p:spTree>
    <p:extLst>
      <p:ext uri="{BB962C8B-B14F-4D97-AF65-F5344CB8AC3E}">
        <p14:creationId xmlns:p14="http://schemas.microsoft.com/office/powerpoint/2010/main" val="16782516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29832257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This question is based on the whole text (2 pages). </a:t>
            </a:r>
          </a:p>
        </p:txBody>
      </p:sp>
    </p:spTree>
    <p:extLst>
      <p:ext uri="{BB962C8B-B14F-4D97-AF65-F5344CB8AC3E}">
        <p14:creationId xmlns:p14="http://schemas.microsoft.com/office/powerpoint/2010/main" val="12848163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Identify that there are some questions that have 2 marks and some that have 1. If the answer to this question is wrong, children could still get a mark for a correct method containing an error. </a:t>
            </a:r>
          </a:p>
        </p:txBody>
      </p:sp>
    </p:spTree>
    <p:extLst>
      <p:ext uri="{BB962C8B-B14F-4D97-AF65-F5344CB8AC3E}">
        <p14:creationId xmlns:p14="http://schemas.microsoft.com/office/powerpoint/2010/main" val="23542371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These are examples of how children could solve the calculations. There are some that could/ should be solved mentally as it is far quicker that way (40 marks in 30 minutes does not allow for 1 minute + per mark). </a:t>
            </a:r>
          </a:p>
          <a:p>
            <a:pPr marL="158750" indent="0">
              <a:buNone/>
            </a:pPr>
            <a:r>
              <a:rPr lang="en-GB" dirty="0"/>
              <a:t>Answers should always be given in their simplest form unless stated otherwise (e.g. for question 11, 20 + 2 would not be accepted as a correct answer).</a:t>
            </a:r>
          </a:p>
        </p:txBody>
      </p:sp>
    </p:spTree>
    <p:extLst>
      <p:ext uri="{BB962C8B-B14F-4D97-AF65-F5344CB8AC3E}">
        <p14:creationId xmlns:p14="http://schemas.microsoft.com/office/powerpoint/2010/main" val="25720462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27190493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In general, the questions get progressively harder throughout the paper. As this is the case, it is not unusual for children to be unable to complete the entire paper in the given time. Maths Paper 1 (Arithmetic)</a:t>
            </a:r>
          </a:p>
        </p:txBody>
      </p:sp>
    </p:spTree>
    <p:extLst>
      <p:ext uri="{BB962C8B-B14F-4D97-AF65-F5344CB8AC3E}">
        <p14:creationId xmlns:p14="http://schemas.microsoft.com/office/powerpoint/2010/main" val="22667614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3783006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This question is an example where pupils will need to justify their answer. </a:t>
            </a:r>
          </a:p>
        </p:txBody>
      </p:sp>
    </p:spTree>
    <p:extLst>
      <p:ext uri="{BB962C8B-B14F-4D97-AF65-F5344CB8AC3E}">
        <p14:creationId xmlns:p14="http://schemas.microsoft.com/office/powerpoint/2010/main" val="2182592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Question 9: Pictograms are part of the Year 3/ 4 curriculum.</a:t>
            </a:r>
          </a:p>
          <a:p>
            <a:pPr marL="158750" indent="0">
              <a:buNone/>
            </a:pPr>
            <a:r>
              <a:rPr lang="en-GB" dirty="0"/>
              <a:t>Question 15: This show that children will need to know how to convert but they do not need to remember the conversion fact.</a:t>
            </a:r>
          </a:p>
        </p:txBody>
      </p:sp>
    </p:spTree>
    <p:extLst>
      <p:ext uri="{BB962C8B-B14F-4D97-AF65-F5344CB8AC3E}">
        <p14:creationId xmlns:p14="http://schemas.microsoft.com/office/powerpoint/2010/main" val="42128180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Note that this is a three mark question.</a:t>
            </a:r>
          </a:p>
        </p:txBody>
      </p:sp>
    </p:spTree>
    <p:extLst>
      <p:ext uri="{BB962C8B-B14F-4D97-AF65-F5344CB8AC3E}">
        <p14:creationId xmlns:p14="http://schemas.microsoft.com/office/powerpoint/2010/main" val="4193389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4888286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Encourage parents not to use past papers at home. If they want to use past papers with tutors, suggest that they could take copies of completed test home to work through with tutors. This may help them to work through </a:t>
            </a:r>
            <a:r>
              <a:rPr lang="en-GB"/>
              <a:t>specific misunderstandings. </a:t>
            </a:r>
          </a:p>
        </p:txBody>
      </p:sp>
    </p:spTree>
    <p:extLst>
      <p:ext uri="{BB962C8B-B14F-4D97-AF65-F5344CB8AC3E}">
        <p14:creationId xmlns:p14="http://schemas.microsoft.com/office/powerpoint/2010/main" val="3839377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The DfE Key Stage 2 access arrangements guidance (https://assets.publishing.service.gov.uk/government/uploads/system/uploads/attachment_data/file/1024558/2022_key_stage_2_access_arrangements_guidance.pdf) give more details on this, including which arrangements need prior permission. </a:t>
            </a:r>
          </a:p>
          <a:p>
            <a:pPr marL="158750" indent="0">
              <a:buNone/>
            </a:pPr>
            <a:r>
              <a:rPr lang="en-GB" dirty="0"/>
              <a:t>It should be noted that there are cases when pupils can have access to multiple arrangements (e.g. addition time and a scribe). These are detailed in the above document. </a:t>
            </a:r>
          </a:p>
          <a:p>
            <a:pPr marL="158750" indent="0">
              <a:buNone/>
            </a:pPr>
            <a:r>
              <a:rPr lang="en-GB" dirty="0"/>
              <a:t>Also note, any pupil can ask for a question to be read to them, though not explained to them. In mathematics, words and numbers may be read but mathematical symbols cannot be read. </a:t>
            </a:r>
          </a:p>
        </p:txBody>
      </p:sp>
    </p:spTree>
    <p:extLst>
      <p:ext uri="{BB962C8B-B14F-4D97-AF65-F5344CB8AC3E}">
        <p14:creationId xmlns:p14="http://schemas.microsoft.com/office/powerpoint/2010/main" val="10851540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There is no separate test that would indicate a pupil is working above the national standard.</a:t>
            </a:r>
          </a:p>
          <a:p>
            <a:pPr marL="158750" indent="0">
              <a:buNone/>
            </a:pPr>
            <a:r>
              <a:rPr lang="en-GB" dirty="0"/>
              <a:t>A scaled score of less than 99 would indicate a pupil is working below the national standard. </a:t>
            </a:r>
          </a:p>
          <a:p>
            <a:pPr marL="158750" indent="0">
              <a:buNone/>
            </a:pPr>
            <a:r>
              <a:rPr lang="en-GB" dirty="0"/>
              <a:t>To have a scaled score, pupils must have a minimum raw score (determined each year). If the pupil does not achieve the minimum raw score, they have not demonstrated sufficient understanding of the KS2 curriculum in the subject. </a:t>
            </a:r>
          </a:p>
        </p:txBody>
      </p:sp>
    </p:spTree>
    <p:extLst>
      <p:ext uri="{BB962C8B-B14F-4D97-AF65-F5344CB8AC3E}">
        <p14:creationId xmlns:p14="http://schemas.microsoft.com/office/powerpoint/2010/main" val="18105224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32405782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The question types include:</a:t>
            </a:r>
          </a:p>
          <a:p>
            <a:pPr marL="457200" indent="-298450">
              <a:buFontTx/>
              <a:buChar char="-"/>
            </a:pPr>
            <a:r>
              <a:rPr lang="en-GB" dirty="0"/>
              <a:t>Circling</a:t>
            </a:r>
          </a:p>
          <a:p>
            <a:pPr marL="457200" indent="-298450">
              <a:buFontTx/>
              <a:buChar char="-"/>
            </a:pPr>
            <a:r>
              <a:rPr lang="en-GB" dirty="0"/>
              <a:t>Drawing lines to connect</a:t>
            </a:r>
          </a:p>
          <a:p>
            <a:pPr marL="457200" indent="-298450">
              <a:buFontTx/>
              <a:buChar char="-"/>
            </a:pPr>
            <a:r>
              <a:rPr lang="en-GB" dirty="0"/>
              <a:t>Multiple choice questions (including ticking tables)</a:t>
            </a:r>
          </a:p>
          <a:p>
            <a:pPr marL="457200" indent="-298450">
              <a:buFontTx/>
              <a:buChar char="-"/>
            </a:pPr>
            <a:r>
              <a:rPr lang="en-GB" dirty="0"/>
              <a:t>One-word answers</a:t>
            </a:r>
          </a:p>
          <a:p>
            <a:pPr marL="457200" indent="-298450">
              <a:buFontTx/>
              <a:buChar char="-"/>
            </a:pPr>
            <a:r>
              <a:rPr lang="en-GB" dirty="0"/>
              <a:t>Short answer questions </a:t>
            </a:r>
          </a:p>
        </p:txBody>
      </p:sp>
    </p:spTree>
    <p:extLst>
      <p:ext uri="{BB962C8B-B14F-4D97-AF65-F5344CB8AC3E}">
        <p14:creationId xmlns:p14="http://schemas.microsoft.com/office/powerpoint/2010/main" val="36192387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For questions 8 and 34, there are various correct answers. </a:t>
            </a:r>
          </a:p>
        </p:txBody>
      </p:sp>
    </p:spTree>
    <p:extLst>
      <p:ext uri="{BB962C8B-B14F-4D97-AF65-F5344CB8AC3E}">
        <p14:creationId xmlns:p14="http://schemas.microsoft.com/office/powerpoint/2010/main" val="33768405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There is a spelling script that accompanies this. Example:</a:t>
            </a:r>
          </a:p>
          <a:p>
            <a:pPr marL="158750" indent="0">
              <a:buNone/>
            </a:pPr>
            <a:r>
              <a:rPr lang="en-GB" dirty="0"/>
              <a:t>The word is creature. The dragon is an imaginary creature. The word is creature. </a:t>
            </a:r>
          </a:p>
        </p:txBody>
      </p:sp>
    </p:spTree>
    <p:extLst>
      <p:ext uri="{BB962C8B-B14F-4D97-AF65-F5344CB8AC3E}">
        <p14:creationId xmlns:p14="http://schemas.microsoft.com/office/powerpoint/2010/main" val="30842306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Question styles include: </a:t>
            </a:r>
          </a:p>
          <a:p>
            <a:pPr marL="457200" indent="-298450">
              <a:buFontTx/>
              <a:buChar char="-"/>
            </a:pPr>
            <a:r>
              <a:rPr lang="en-GB" dirty="0"/>
              <a:t>Multiple choice questions</a:t>
            </a:r>
          </a:p>
          <a:p>
            <a:pPr marL="457200" indent="-298450">
              <a:buFontTx/>
              <a:buChar char="-"/>
            </a:pPr>
            <a:r>
              <a:rPr lang="en-GB" dirty="0"/>
              <a:t>One-word answers</a:t>
            </a:r>
          </a:p>
          <a:p>
            <a:pPr marL="457200" indent="-298450">
              <a:buFontTx/>
              <a:buChar char="-"/>
            </a:pPr>
            <a:r>
              <a:rPr lang="en-GB" dirty="0"/>
              <a:t>Short answer questions</a:t>
            </a:r>
          </a:p>
          <a:p>
            <a:pPr marL="457200" indent="-298450">
              <a:buFontTx/>
              <a:buChar char="-"/>
            </a:pPr>
            <a:r>
              <a:rPr lang="en-GB" dirty="0"/>
              <a:t>Multiple mark (long answer) questions</a:t>
            </a:r>
          </a:p>
        </p:txBody>
      </p:sp>
    </p:spTree>
    <p:extLst>
      <p:ext uri="{BB962C8B-B14F-4D97-AF65-F5344CB8AC3E}">
        <p14:creationId xmlns:p14="http://schemas.microsoft.com/office/powerpoint/2010/main" val="492140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1" name="Google Shape;11;p2"/>
          <p:cNvSpPr/>
          <p:nvPr/>
        </p:nvSpPr>
        <p:spPr>
          <a:xfrm>
            <a:off x="0" y="0"/>
            <a:ext cx="9144000" cy="5143500"/>
          </a:xfrm>
          <a:prstGeom prst="rect">
            <a:avLst/>
          </a:prstGeom>
          <a:solidFill>
            <a:srgbClr val="1043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3724275" y="971550"/>
            <a:ext cx="1619100" cy="161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 name="Google Shape;13;p2"/>
          <p:cNvPicPr preferRelativeResize="0"/>
          <p:nvPr/>
        </p:nvPicPr>
        <p:blipFill>
          <a:blip r:embed="rId2">
            <a:alphaModFix/>
          </a:blip>
          <a:stretch>
            <a:fillRect/>
          </a:stretch>
        </p:blipFill>
        <p:spPr>
          <a:xfrm>
            <a:off x="4028000" y="1335094"/>
            <a:ext cx="1011651" cy="892000"/>
          </a:xfrm>
          <a:prstGeom prst="rect">
            <a:avLst/>
          </a:prstGeom>
          <a:noFill/>
          <a:ln>
            <a:noFill/>
          </a:ln>
        </p:spPr>
      </p:pic>
      <p:sp>
        <p:nvSpPr>
          <p:cNvPr id="14" name="Google Shape;14;p2"/>
          <p:cNvSpPr txBox="1">
            <a:spLocks noGrp="1"/>
          </p:cNvSpPr>
          <p:nvPr>
            <p:ph type="title"/>
          </p:nvPr>
        </p:nvSpPr>
        <p:spPr>
          <a:xfrm>
            <a:off x="311700" y="2636725"/>
            <a:ext cx="8520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3100"/>
              <a:buFont typeface="Nunito"/>
              <a:buNone/>
              <a:defRPr sz="3100">
                <a:solidFill>
                  <a:srgbClr val="FFFFFF"/>
                </a:solidFill>
                <a:latin typeface="+mj-lt"/>
                <a:ea typeface="Nunito"/>
                <a:cs typeface="Nunito"/>
                <a:sym typeface="Nunito"/>
              </a:defRPr>
            </a:lvl1pPr>
            <a:lvl2pPr lvl="1"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2pPr>
            <a:lvl3pPr lvl="2"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3pPr>
            <a:lvl4pPr lvl="3"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4pPr>
            <a:lvl5pPr lvl="4"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5pPr>
            <a:lvl6pPr lvl="5"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6pPr>
            <a:lvl7pPr lvl="6"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7pPr>
            <a:lvl8pPr lvl="7"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8pPr>
            <a:lvl9pPr lvl="8"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9pPr>
          </a:lstStyle>
          <a:p>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1123953"/>
            <a:ext cx="2890896" cy="958850"/>
          </a:xfrm>
        </p:spPr>
        <p:txBody>
          <a:bodyPr anchor="b">
            <a:normAutofit/>
          </a:bodyPr>
          <a:lstStyle>
            <a:lvl1pPr>
              <a:defRPr sz="1500"/>
            </a:lvl1pPr>
          </a:lstStyle>
          <a:p>
            <a:r>
              <a:rPr lang="en-US" smtClean="0"/>
              <a:t>Click to edit Master title style</a:t>
            </a:r>
            <a:endParaRPr lang="en-US" dirty="0"/>
          </a:p>
        </p:txBody>
      </p:sp>
      <p:sp>
        <p:nvSpPr>
          <p:cNvPr id="3" name="Content Placeholder 2"/>
          <p:cNvSpPr>
            <a:spLocks noGrp="1"/>
          </p:cNvSpPr>
          <p:nvPr>
            <p:ph idx="1"/>
          </p:nvPr>
        </p:nvSpPr>
        <p:spPr>
          <a:xfrm>
            <a:off x="3570346" y="386193"/>
            <a:ext cx="3385156" cy="41448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8001" y="2082802"/>
            <a:ext cx="2890896" cy="1938337"/>
          </a:xfrm>
        </p:spPr>
        <p:txBody>
          <a:bodyPr>
            <a:normAutofit/>
          </a:bodyPr>
          <a:lstStyle>
            <a:lvl1pPr marL="0" indent="0">
              <a:buNone/>
              <a:defRPr sz="1050"/>
            </a:lvl1pPr>
            <a:lvl2pPr marL="342797" indent="0">
              <a:buNone/>
              <a:defRPr sz="1050"/>
            </a:lvl2pPr>
            <a:lvl3pPr marL="685595" indent="0">
              <a:buNone/>
              <a:defRPr sz="900"/>
            </a:lvl3pPr>
            <a:lvl4pPr marL="1028392" indent="0">
              <a:buNone/>
              <a:defRPr sz="750"/>
            </a:lvl4pPr>
            <a:lvl5pPr marL="1371188" indent="0">
              <a:buNone/>
              <a:defRPr sz="750"/>
            </a:lvl5pPr>
            <a:lvl6pPr marL="1713986" indent="0">
              <a:buNone/>
              <a:defRPr sz="750"/>
            </a:lvl6pPr>
            <a:lvl7pPr marL="2056783" indent="0">
              <a:buNone/>
              <a:defRPr sz="750"/>
            </a:lvl7pPr>
            <a:lvl8pPr marL="2399580" indent="0">
              <a:buNone/>
              <a:defRPr sz="750"/>
            </a:lvl8pPr>
            <a:lvl9pPr marL="2742377"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B120DA42-2E44-466F-8184-837CED5AE958}" type="datetimeFigureOut">
              <a:rPr lang="en-GB" smtClean="0"/>
              <a:t>07/03/2023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EF8BFA0-23EA-4988-B25B-2F15AA2A6F02}" type="slidenum">
              <a:rPr lang="en-GB" smtClean="0"/>
              <a:t>‹#›</a:t>
            </a:fld>
            <a:endParaRPr lang="en-GB"/>
          </a:p>
        </p:txBody>
      </p:sp>
    </p:spTree>
    <p:extLst>
      <p:ext uri="{BB962C8B-B14F-4D97-AF65-F5344CB8AC3E}">
        <p14:creationId xmlns:p14="http://schemas.microsoft.com/office/powerpoint/2010/main" val="3722975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3600450"/>
            <a:ext cx="6447500" cy="425054"/>
          </a:xfrm>
        </p:spPr>
        <p:txBody>
          <a:bodyPr anchor="b">
            <a:normAutofit/>
          </a:bodyPr>
          <a:lstStyle>
            <a:lvl1pPr algn="l">
              <a:defRPr sz="1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08001" y="457200"/>
            <a:ext cx="6447501" cy="2884289"/>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508001" y="4025504"/>
            <a:ext cx="6447500" cy="505518"/>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5" name="Date Placeholder 4"/>
          <p:cNvSpPr>
            <a:spLocks noGrp="1"/>
          </p:cNvSpPr>
          <p:nvPr>
            <p:ph type="dt" sz="half" idx="10"/>
          </p:nvPr>
        </p:nvSpPr>
        <p:spPr/>
        <p:txBody>
          <a:bodyPr/>
          <a:lstStyle/>
          <a:p>
            <a:fld id="{B120DA42-2E44-466F-8184-837CED5AE958}" type="datetimeFigureOut">
              <a:rPr lang="en-GB" smtClean="0"/>
              <a:t>07/03/2023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EF8BFA0-23EA-4988-B25B-2F15AA2A6F02}" type="slidenum">
              <a:rPr lang="en-GB" smtClean="0"/>
              <a:t>‹#›</a:t>
            </a:fld>
            <a:endParaRPr lang="en-GB"/>
          </a:p>
        </p:txBody>
      </p:sp>
    </p:spTree>
    <p:extLst>
      <p:ext uri="{BB962C8B-B14F-4D97-AF65-F5344CB8AC3E}">
        <p14:creationId xmlns:p14="http://schemas.microsoft.com/office/powerpoint/2010/main" val="4251056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2552700"/>
          </a:xfrm>
        </p:spPr>
        <p:txBody>
          <a:bodyPr anchor="ctr">
            <a:normAutofit/>
          </a:bodyPr>
          <a:lstStyle>
            <a:lvl1pPr algn="l">
              <a:defRPr sz="33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3352800"/>
            <a:ext cx="6447501" cy="117822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120DA42-2E44-466F-8184-837CED5AE958}" type="datetimeFigureOut">
              <a:rPr lang="en-GB" smtClean="0"/>
              <a:t>07/03/2023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F8BFA0-23EA-4988-B25B-2F15AA2A6F02}" type="slidenum">
              <a:rPr lang="en-GB" smtClean="0"/>
              <a:t>‹#›</a:t>
            </a:fld>
            <a:endParaRPr lang="en-GB"/>
          </a:p>
        </p:txBody>
      </p:sp>
    </p:spTree>
    <p:extLst>
      <p:ext uri="{BB962C8B-B14F-4D97-AF65-F5344CB8AC3E}">
        <p14:creationId xmlns:p14="http://schemas.microsoft.com/office/powerpoint/2010/main" val="16328860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024604" y="2724150"/>
            <a:ext cx="5418393" cy="28575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Edit Master text styles</a:t>
            </a:r>
          </a:p>
        </p:txBody>
      </p:sp>
      <p:sp>
        <p:nvSpPr>
          <p:cNvPr id="3" name="Text Placeholder 2"/>
          <p:cNvSpPr>
            <a:spLocks noGrp="1"/>
          </p:cNvSpPr>
          <p:nvPr>
            <p:ph type="body" idx="1"/>
          </p:nvPr>
        </p:nvSpPr>
        <p:spPr>
          <a:xfrm>
            <a:off x="508001" y="3352800"/>
            <a:ext cx="6447501" cy="117822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120DA42-2E44-466F-8184-837CED5AE958}" type="datetimeFigureOut">
              <a:rPr lang="en-GB" smtClean="0"/>
              <a:t>07/03/2023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F8BFA0-23EA-4988-B25B-2F15AA2A6F02}" type="slidenum">
              <a:rPr lang="en-GB" smtClean="0"/>
              <a:t>‹#›</a:t>
            </a:fld>
            <a:endParaRPr lang="en-GB"/>
          </a:p>
        </p:txBody>
      </p:sp>
      <p:sp>
        <p:nvSpPr>
          <p:cNvPr id="20" name="TextBox 19"/>
          <p:cNvSpPr txBox="1"/>
          <p:nvPr/>
        </p:nvSpPr>
        <p:spPr>
          <a:xfrm>
            <a:off x="406403" y="59278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6669758" y="2164917"/>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latin typeface="Arial"/>
              </a:rPr>
              <a:t>”</a:t>
            </a:r>
            <a:endParaRPr lang="en-US" sz="1050" dirty="0">
              <a:solidFill>
                <a:schemeClr val="accent1">
                  <a:lumMod val="60000"/>
                  <a:lumOff val="40000"/>
                </a:schemeClr>
              </a:solidFill>
              <a:latin typeface="Arial"/>
            </a:endParaRPr>
          </a:p>
        </p:txBody>
      </p:sp>
    </p:spTree>
    <p:extLst>
      <p:ext uri="{BB962C8B-B14F-4D97-AF65-F5344CB8AC3E}">
        <p14:creationId xmlns:p14="http://schemas.microsoft.com/office/powerpoint/2010/main" val="31151749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08001" y="1448991"/>
            <a:ext cx="6447501" cy="1946595"/>
          </a:xfrm>
        </p:spPr>
        <p:txBody>
          <a:bodyPr anchor="b">
            <a:normAutofit/>
          </a:bodyPr>
          <a:lstStyle>
            <a:lvl1pPr algn="l">
              <a:defRPr sz="33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120DA42-2E44-466F-8184-837CED5AE958}" type="datetimeFigureOut">
              <a:rPr lang="en-GB" smtClean="0"/>
              <a:t>07/03/2023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F8BFA0-23EA-4988-B25B-2F15AA2A6F02}" type="slidenum">
              <a:rPr lang="en-GB" smtClean="0"/>
              <a:t>‹#›</a:t>
            </a:fld>
            <a:endParaRPr lang="en-GB"/>
          </a:p>
        </p:txBody>
      </p:sp>
    </p:spTree>
    <p:extLst>
      <p:ext uri="{BB962C8B-B14F-4D97-AF65-F5344CB8AC3E}">
        <p14:creationId xmlns:p14="http://schemas.microsoft.com/office/powerpoint/2010/main" val="18330132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tx1">
                    <a:lumMod val="75000"/>
                    <a:lumOff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Edit Master text styles</a:t>
            </a:r>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120DA42-2E44-466F-8184-837CED5AE958}" type="datetimeFigureOut">
              <a:rPr lang="en-GB" smtClean="0"/>
              <a:t>07/03/2023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F8BFA0-23EA-4988-B25B-2F15AA2A6F02}" type="slidenum">
              <a:rPr lang="en-GB" smtClean="0"/>
              <a:t>‹#›</a:t>
            </a:fld>
            <a:endParaRPr lang="en-GB"/>
          </a:p>
        </p:txBody>
      </p:sp>
      <p:sp>
        <p:nvSpPr>
          <p:cNvPr id="24" name="TextBox 23"/>
          <p:cNvSpPr txBox="1"/>
          <p:nvPr/>
        </p:nvSpPr>
        <p:spPr>
          <a:xfrm>
            <a:off x="406403" y="59278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669758" y="2164917"/>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8263211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4350" y="457200"/>
            <a:ext cx="6441152" cy="2266950"/>
          </a:xfrm>
        </p:spPr>
        <p:txBody>
          <a:bodyPr anchor="ctr">
            <a:normAutofit/>
          </a:bodyPr>
          <a:lstStyle>
            <a:lvl1pPr algn="l">
              <a:defRPr sz="33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Edit Master text styles</a:t>
            </a:r>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120DA42-2E44-466F-8184-837CED5AE958}" type="datetimeFigureOut">
              <a:rPr lang="en-GB" smtClean="0"/>
              <a:t>07/03/2023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F8BFA0-23EA-4988-B25B-2F15AA2A6F02}" type="slidenum">
              <a:rPr lang="en-GB" smtClean="0"/>
              <a:t>‹#›</a:t>
            </a:fld>
            <a:endParaRPr lang="en-GB"/>
          </a:p>
        </p:txBody>
      </p:sp>
    </p:spTree>
    <p:extLst>
      <p:ext uri="{BB962C8B-B14F-4D97-AF65-F5344CB8AC3E}">
        <p14:creationId xmlns:p14="http://schemas.microsoft.com/office/powerpoint/2010/main" val="34246918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120DA42-2E44-466F-8184-837CED5AE958}" type="datetimeFigureOut">
              <a:rPr lang="en-GB" smtClean="0"/>
              <a:t>07/03/2023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F8BFA0-23EA-4988-B25B-2F15AA2A6F02}" type="slidenum">
              <a:rPr lang="en-GB" smtClean="0"/>
              <a:t>‹#›</a:t>
            </a:fld>
            <a:endParaRPr lang="en-GB"/>
          </a:p>
        </p:txBody>
      </p:sp>
    </p:spTree>
    <p:extLst>
      <p:ext uri="{BB962C8B-B14F-4D97-AF65-F5344CB8AC3E}">
        <p14:creationId xmlns:p14="http://schemas.microsoft.com/office/powerpoint/2010/main" val="2987200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55" y="457200"/>
            <a:ext cx="978557" cy="3938588"/>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08001" y="457200"/>
            <a:ext cx="5295113" cy="393858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120DA42-2E44-466F-8184-837CED5AE958}" type="datetimeFigureOut">
              <a:rPr lang="en-GB" smtClean="0"/>
              <a:t>07/03/2023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F8BFA0-23EA-4988-B25B-2F15AA2A6F02}" type="slidenum">
              <a:rPr lang="en-GB" smtClean="0"/>
              <a:t>‹#›</a:t>
            </a:fld>
            <a:endParaRPr lang="en-GB"/>
          </a:p>
        </p:txBody>
      </p:sp>
    </p:spTree>
    <p:extLst>
      <p:ext uri="{BB962C8B-B14F-4D97-AF65-F5344CB8AC3E}">
        <p14:creationId xmlns:p14="http://schemas.microsoft.com/office/powerpoint/2010/main" val="34294839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E9EE474-AD2E-4935-BF57-881EDC700148}" type="datetimeFigureOut">
              <a:rPr lang="en-GB" smtClean="0"/>
              <a:t>07/03/2023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402ECE-61B7-494E-9BBC-25C9E0C0B354}" type="slidenum">
              <a:rPr lang="en-GB" smtClean="0"/>
              <a:t>‹#›</a:t>
            </a:fld>
            <a:endParaRPr lang="en-GB"/>
          </a:p>
        </p:txBody>
      </p:sp>
    </p:spTree>
    <p:extLst>
      <p:ext uri="{BB962C8B-B14F-4D97-AF65-F5344CB8AC3E}">
        <p14:creationId xmlns:p14="http://schemas.microsoft.com/office/powerpoint/2010/main" val="2335122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217850" y="207250"/>
            <a:ext cx="8520600" cy="434776"/>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1800">
                <a:latin typeface="+mn-l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31" name="Google Shape;31;p6"/>
          <p:cNvSpPr txBox="1">
            <a:spLocks noGrp="1"/>
          </p:cNvSpPr>
          <p:nvPr>
            <p:ph type="body" idx="1"/>
          </p:nvPr>
        </p:nvSpPr>
        <p:spPr>
          <a:xfrm>
            <a:off x="311700" y="739302"/>
            <a:ext cx="8520600" cy="3829573"/>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Font typeface="Nunito"/>
              <a:buChar char="●"/>
              <a:defRPr sz="1600">
                <a:solidFill>
                  <a:schemeClr val="tx1"/>
                </a:solidFill>
                <a:latin typeface="+mn-lt"/>
                <a:ea typeface="Nunito"/>
                <a:cs typeface="Nunito"/>
                <a:sym typeface="Nunito"/>
              </a:defRPr>
            </a:lvl1pPr>
            <a:lvl2pPr marL="914400" lvl="1" indent="-317500" rtl="0">
              <a:spcBef>
                <a:spcPts val="1600"/>
              </a:spcBef>
              <a:spcAft>
                <a:spcPts val="0"/>
              </a:spcAft>
              <a:buSzPts val="1400"/>
              <a:buFont typeface="Nunito"/>
              <a:buChar char="○"/>
              <a:defRPr>
                <a:latin typeface="Nunito"/>
                <a:ea typeface="Nunito"/>
                <a:cs typeface="Nunito"/>
                <a:sym typeface="Nunito"/>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Font typeface="Nunito"/>
              <a:buChar char="●"/>
              <a:defRPr>
                <a:latin typeface="Nunito"/>
                <a:ea typeface="Nunito"/>
                <a:cs typeface="Nunito"/>
                <a:sym typeface="Nunito"/>
              </a:defRPr>
            </a:lvl4pPr>
            <a:lvl5pPr marL="2286000" lvl="4" indent="-317500" rtl="0">
              <a:spcBef>
                <a:spcPts val="1600"/>
              </a:spcBef>
              <a:spcAft>
                <a:spcPts val="0"/>
              </a:spcAft>
              <a:buSzPts val="1400"/>
              <a:buFont typeface="Nunito"/>
              <a:buChar char="○"/>
              <a:defRPr>
                <a:latin typeface="Nunito"/>
                <a:ea typeface="Nunito"/>
                <a:cs typeface="Nunito"/>
                <a:sym typeface="Nunito"/>
              </a:defRPr>
            </a:lvl5pPr>
            <a:lvl6pPr marL="2743200" lvl="5" indent="-317500" rtl="0">
              <a:spcBef>
                <a:spcPts val="1600"/>
              </a:spcBef>
              <a:spcAft>
                <a:spcPts val="0"/>
              </a:spcAft>
              <a:buSzPts val="1400"/>
              <a:buFont typeface="Nunito"/>
              <a:buChar char="■"/>
              <a:defRPr>
                <a:latin typeface="Nunito"/>
                <a:ea typeface="Nunito"/>
                <a:cs typeface="Nunito"/>
                <a:sym typeface="Nunito"/>
              </a:defRPr>
            </a:lvl6pPr>
            <a:lvl7pPr marL="3200400" lvl="6" indent="-317500" rtl="0">
              <a:spcBef>
                <a:spcPts val="1600"/>
              </a:spcBef>
              <a:spcAft>
                <a:spcPts val="0"/>
              </a:spcAft>
              <a:buSzPts val="1400"/>
              <a:buFont typeface="Nunito"/>
              <a:buChar char="●"/>
              <a:defRPr>
                <a:latin typeface="Nunito"/>
                <a:ea typeface="Nunito"/>
                <a:cs typeface="Nunito"/>
                <a:sym typeface="Nunito"/>
              </a:defRPr>
            </a:lvl7pPr>
            <a:lvl8pPr marL="3657600" lvl="7" indent="-317500" rtl="0">
              <a:spcBef>
                <a:spcPts val="1600"/>
              </a:spcBef>
              <a:spcAft>
                <a:spcPts val="0"/>
              </a:spcAft>
              <a:buSzPts val="1400"/>
              <a:buFont typeface="Nunito"/>
              <a:buChar char="○"/>
              <a:defRPr>
                <a:latin typeface="Nunito"/>
                <a:ea typeface="Nunito"/>
                <a:cs typeface="Nunito"/>
                <a:sym typeface="Nunito"/>
              </a:defRPr>
            </a:lvl8pPr>
            <a:lvl9pPr marL="4114800" lvl="8" indent="-317500" rtl="0">
              <a:spcBef>
                <a:spcPts val="1600"/>
              </a:spcBef>
              <a:spcAft>
                <a:spcPts val="1600"/>
              </a:spcAft>
              <a:buSzPts val="1400"/>
              <a:buFont typeface="Nunito"/>
              <a:buChar char="■"/>
              <a:defRPr>
                <a:latin typeface="Nunito"/>
                <a:ea typeface="Nunito"/>
                <a:cs typeface="Nunito"/>
                <a:sym typeface="Nunito"/>
              </a:defRPr>
            </a:lvl9pPr>
          </a:lstStyle>
          <a:p>
            <a:endParaRPr dirty="0"/>
          </a:p>
        </p:txBody>
      </p:sp>
      <p:sp>
        <p:nvSpPr>
          <p:cNvPr id="32" name="Google Shape;32;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atin typeface="+mn-lt"/>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33" name="Google Shape;33;p6"/>
          <p:cNvPicPr preferRelativeResize="0"/>
          <p:nvPr/>
        </p:nvPicPr>
        <p:blipFill>
          <a:blip r:embed="rId2">
            <a:alphaModFix/>
          </a:blip>
          <a:stretch>
            <a:fillRect/>
          </a:stretch>
        </p:blipFill>
        <p:spPr>
          <a:xfrm>
            <a:off x="0" y="4449300"/>
            <a:ext cx="1619337" cy="694200"/>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E9EE474-AD2E-4935-BF57-881EDC700148}" type="datetimeFigureOut">
              <a:rPr lang="en-GB" smtClean="0"/>
              <a:t>07/03/2023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402ECE-61B7-494E-9BBC-25C9E0C0B354}" type="slidenum">
              <a:rPr lang="en-GB" smtClean="0"/>
              <a:t>‹#›</a:t>
            </a:fld>
            <a:endParaRPr lang="en-GB"/>
          </a:p>
        </p:txBody>
      </p:sp>
    </p:spTree>
    <p:extLst>
      <p:ext uri="{BB962C8B-B14F-4D97-AF65-F5344CB8AC3E}">
        <p14:creationId xmlns:p14="http://schemas.microsoft.com/office/powerpoint/2010/main" val="19283243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smtClean="0"/>
              <a:t>Click to edit Master title style</a:t>
            </a:r>
            <a:endParaRPr lang="en-GB"/>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E9EE474-AD2E-4935-BF57-881EDC700148}" type="datetimeFigureOut">
              <a:rPr lang="en-GB" smtClean="0"/>
              <a:t>07/03/2023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402ECE-61B7-494E-9BBC-25C9E0C0B354}" type="slidenum">
              <a:rPr lang="en-GB" smtClean="0"/>
              <a:t>‹#›</a:t>
            </a:fld>
            <a:endParaRPr lang="en-GB"/>
          </a:p>
        </p:txBody>
      </p:sp>
    </p:spTree>
    <p:extLst>
      <p:ext uri="{BB962C8B-B14F-4D97-AF65-F5344CB8AC3E}">
        <p14:creationId xmlns:p14="http://schemas.microsoft.com/office/powerpoint/2010/main" val="10141901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369219"/>
            <a:ext cx="3886200" cy="326350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369219"/>
            <a:ext cx="3886200" cy="326350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E9EE474-AD2E-4935-BF57-881EDC700148}" type="datetimeFigureOut">
              <a:rPr lang="en-GB" smtClean="0"/>
              <a:t>07/03/2023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A402ECE-61B7-494E-9BBC-25C9E0C0B354}" type="slidenum">
              <a:rPr lang="en-GB" smtClean="0"/>
              <a:t>‹#›</a:t>
            </a:fld>
            <a:endParaRPr lang="en-GB"/>
          </a:p>
        </p:txBody>
      </p:sp>
    </p:spTree>
    <p:extLst>
      <p:ext uri="{BB962C8B-B14F-4D97-AF65-F5344CB8AC3E}">
        <p14:creationId xmlns:p14="http://schemas.microsoft.com/office/powerpoint/2010/main" val="41935375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E9EE474-AD2E-4935-BF57-881EDC700148}" type="datetimeFigureOut">
              <a:rPr lang="en-GB" smtClean="0"/>
              <a:t>07/03/2023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A402ECE-61B7-494E-9BBC-25C9E0C0B354}" type="slidenum">
              <a:rPr lang="en-GB" smtClean="0"/>
              <a:t>‹#›</a:t>
            </a:fld>
            <a:endParaRPr lang="en-GB"/>
          </a:p>
        </p:txBody>
      </p:sp>
    </p:spTree>
    <p:extLst>
      <p:ext uri="{BB962C8B-B14F-4D97-AF65-F5344CB8AC3E}">
        <p14:creationId xmlns:p14="http://schemas.microsoft.com/office/powerpoint/2010/main" val="17744311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E9EE474-AD2E-4935-BF57-881EDC700148}" type="datetimeFigureOut">
              <a:rPr lang="en-GB" smtClean="0"/>
              <a:t>07/03/2023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A402ECE-61B7-494E-9BBC-25C9E0C0B354}" type="slidenum">
              <a:rPr lang="en-GB" smtClean="0"/>
              <a:t>‹#›</a:t>
            </a:fld>
            <a:endParaRPr lang="en-GB"/>
          </a:p>
        </p:txBody>
      </p:sp>
    </p:spTree>
    <p:extLst>
      <p:ext uri="{BB962C8B-B14F-4D97-AF65-F5344CB8AC3E}">
        <p14:creationId xmlns:p14="http://schemas.microsoft.com/office/powerpoint/2010/main" val="29096874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9EE474-AD2E-4935-BF57-881EDC700148}" type="datetimeFigureOut">
              <a:rPr lang="en-GB" smtClean="0"/>
              <a:t>07/03/2023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A402ECE-61B7-494E-9BBC-25C9E0C0B354}" type="slidenum">
              <a:rPr lang="en-GB" smtClean="0"/>
              <a:t>‹#›</a:t>
            </a:fld>
            <a:endParaRPr lang="en-GB"/>
          </a:p>
        </p:txBody>
      </p:sp>
    </p:spTree>
    <p:extLst>
      <p:ext uri="{BB962C8B-B14F-4D97-AF65-F5344CB8AC3E}">
        <p14:creationId xmlns:p14="http://schemas.microsoft.com/office/powerpoint/2010/main" val="36531977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GB"/>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1E9EE474-AD2E-4935-BF57-881EDC700148}" type="datetimeFigureOut">
              <a:rPr lang="en-GB" smtClean="0"/>
              <a:t>07/03/2023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A402ECE-61B7-494E-9BBC-25C9E0C0B354}" type="slidenum">
              <a:rPr lang="en-GB" smtClean="0"/>
              <a:t>‹#›</a:t>
            </a:fld>
            <a:endParaRPr lang="en-GB"/>
          </a:p>
        </p:txBody>
      </p:sp>
    </p:spTree>
    <p:extLst>
      <p:ext uri="{BB962C8B-B14F-4D97-AF65-F5344CB8AC3E}">
        <p14:creationId xmlns:p14="http://schemas.microsoft.com/office/powerpoint/2010/main" val="2255981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GB"/>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1E9EE474-AD2E-4935-BF57-881EDC700148}" type="datetimeFigureOut">
              <a:rPr lang="en-GB" smtClean="0"/>
              <a:t>07/03/2023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A402ECE-61B7-494E-9BBC-25C9E0C0B354}" type="slidenum">
              <a:rPr lang="en-GB" smtClean="0"/>
              <a:t>‹#›</a:t>
            </a:fld>
            <a:endParaRPr lang="en-GB"/>
          </a:p>
        </p:txBody>
      </p:sp>
    </p:spTree>
    <p:extLst>
      <p:ext uri="{BB962C8B-B14F-4D97-AF65-F5344CB8AC3E}">
        <p14:creationId xmlns:p14="http://schemas.microsoft.com/office/powerpoint/2010/main" val="42481109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E9EE474-AD2E-4935-BF57-881EDC700148}" type="datetimeFigureOut">
              <a:rPr lang="en-GB" smtClean="0"/>
              <a:t>07/03/2023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402ECE-61B7-494E-9BBC-25C9E0C0B354}" type="slidenum">
              <a:rPr lang="en-GB" smtClean="0"/>
              <a:t>‹#›</a:t>
            </a:fld>
            <a:endParaRPr lang="en-GB"/>
          </a:p>
        </p:txBody>
      </p:sp>
    </p:spTree>
    <p:extLst>
      <p:ext uri="{BB962C8B-B14F-4D97-AF65-F5344CB8AC3E}">
        <p14:creationId xmlns:p14="http://schemas.microsoft.com/office/powerpoint/2010/main" val="21342597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E9EE474-AD2E-4935-BF57-881EDC700148}" type="datetimeFigureOut">
              <a:rPr lang="en-GB" smtClean="0"/>
              <a:t>07/03/2023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402ECE-61B7-494E-9BBC-25C9E0C0B354}" type="slidenum">
              <a:rPr lang="en-GB" smtClean="0"/>
              <a:t>‹#›</a:t>
            </a:fld>
            <a:endParaRPr lang="en-GB"/>
          </a:p>
        </p:txBody>
      </p:sp>
    </p:spTree>
    <p:extLst>
      <p:ext uri="{BB962C8B-B14F-4D97-AF65-F5344CB8AC3E}">
        <p14:creationId xmlns:p14="http://schemas.microsoft.com/office/powerpoint/2010/main" val="25848146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6350"/>
            <a:ext cx="9144000" cy="5149850"/>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1803400"/>
            <a:ext cx="5825202" cy="1234727"/>
          </a:xfrm>
        </p:spPr>
        <p:txBody>
          <a:bodyPr anchor="b">
            <a:noAutofit/>
          </a:bodyPr>
          <a:lstStyle>
            <a:lvl1pPr algn="r">
              <a:defRPr sz="405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300" y="3038125"/>
            <a:ext cx="5825202" cy="822674"/>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120DA42-2E44-466F-8184-837CED5AE958}" type="datetimeFigureOut">
              <a:rPr lang="en-GB" smtClean="0"/>
              <a:t>07/03/2023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F8BFA0-23EA-4988-B25B-2F15AA2A6F02}" type="slidenum">
              <a:rPr lang="en-GB" smtClean="0"/>
              <a:t>‹#›</a:t>
            </a:fld>
            <a:endParaRPr lang="en-GB"/>
          </a:p>
        </p:txBody>
      </p:sp>
    </p:spTree>
    <p:extLst>
      <p:ext uri="{BB962C8B-B14F-4D97-AF65-F5344CB8AC3E}">
        <p14:creationId xmlns:p14="http://schemas.microsoft.com/office/powerpoint/2010/main" val="96420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7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120DA42-2E44-466F-8184-837CED5AE958}" type="datetimeFigureOut">
              <a:rPr lang="en-GB" smtClean="0"/>
              <a:t>07/03/2023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F8BFA0-23EA-4988-B25B-2F15AA2A6F02}" type="slidenum">
              <a:rPr lang="en-GB" smtClean="0"/>
              <a:t>‹#›</a:t>
            </a:fld>
            <a:endParaRPr lang="en-GB"/>
          </a:p>
        </p:txBody>
      </p:sp>
    </p:spTree>
    <p:extLst>
      <p:ext uri="{BB962C8B-B14F-4D97-AF65-F5344CB8AC3E}">
        <p14:creationId xmlns:p14="http://schemas.microsoft.com/office/powerpoint/2010/main" val="28361025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8001" y="2025651"/>
            <a:ext cx="6447501" cy="1369936"/>
          </a:xfrm>
        </p:spPr>
        <p:txBody>
          <a:bodyPr anchor="b"/>
          <a:lstStyle>
            <a:lvl1pPr algn="l">
              <a:defRPr sz="3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3395586"/>
            <a:ext cx="6447501" cy="645300"/>
          </a:xfrm>
        </p:spPr>
        <p:txBody>
          <a:bodyPr anchor="t"/>
          <a:lstStyle>
            <a:lvl1pPr marL="0" indent="0" algn="l">
              <a:buNone/>
              <a:defRPr sz="150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120DA42-2E44-466F-8184-837CED5AE958}" type="datetimeFigureOut">
              <a:rPr lang="en-GB" smtClean="0"/>
              <a:t>07/03/2023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F8BFA0-23EA-4988-B25B-2F15AA2A6F02}" type="slidenum">
              <a:rPr lang="en-GB" smtClean="0"/>
              <a:t>‹#›</a:t>
            </a:fld>
            <a:endParaRPr lang="en-GB"/>
          </a:p>
        </p:txBody>
      </p:sp>
    </p:spTree>
    <p:extLst>
      <p:ext uri="{BB962C8B-B14F-4D97-AF65-F5344CB8AC3E}">
        <p14:creationId xmlns:p14="http://schemas.microsoft.com/office/powerpoint/2010/main" val="26029252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08001" y="1620442"/>
            <a:ext cx="3138026" cy="29105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17477" y="1620442"/>
            <a:ext cx="3138026" cy="291058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120DA42-2E44-466F-8184-837CED5AE958}" type="datetimeFigureOut">
              <a:rPr lang="en-GB" smtClean="0"/>
              <a:t>07/03/2023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EF8BFA0-23EA-4988-B25B-2F15AA2A6F02}" type="slidenum">
              <a:rPr lang="en-GB" smtClean="0"/>
              <a:t>‹#›</a:t>
            </a:fld>
            <a:endParaRPr lang="en-GB"/>
          </a:p>
        </p:txBody>
      </p:sp>
    </p:spTree>
    <p:extLst>
      <p:ext uri="{BB962C8B-B14F-4D97-AF65-F5344CB8AC3E}">
        <p14:creationId xmlns:p14="http://schemas.microsoft.com/office/powerpoint/2010/main" val="2435687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06809" y="1620737"/>
            <a:ext cx="3139217"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506809" y="2052934"/>
            <a:ext cx="3139217" cy="247808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16287" y="1620737"/>
            <a:ext cx="3139214"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3816288" y="2052934"/>
            <a:ext cx="3139213" cy="247808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120DA42-2E44-466F-8184-837CED5AE958}" type="datetimeFigureOut">
              <a:rPr lang="en-GB" smtClean="0"/>
              <a:t>07/03/2023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EF8BFA0-23EA-4988-B25B-2F15AA2A6F02}" type="slidenum">
              <a:rPr lang="en-GB" smtClean="0"/>
              <a:t>‹#›</a:t>
            </a:fld>
            <a:endParaRPr lang="en-GB"/>
          </a:p>
        </p:txBody>
      </p:sp>
    </p:spTree>
    <p:extLst>
      <p:ext uri="{BB962C8B-B14F-4D97-AF65-F5344CB8AC3E}">
        <p14:creationId xmlns:p14="http://schemas.microsoft.com/office/powerpoint/2010/main" val="3348152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9906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120DA42-2E44-466F-8184-837CED5AE958}" type="datetimeFigureOut">
              <a:rPr lang="en-GB" smtClean="0"/>
              <a:t>07/03/2023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EF8BFA0-23EA-4988-B25B-2F15AA2A6F02}" type="slidenum">
              <a:rPr lang="en-GB" smtClean="0"/>
              <a:t>‹#›</a:t>
            </a:fld>
            <a:endParaRPr lang="en-GB"/>
          </a:p>
        </p:txBody>
      </p:sp>
    </p:spTree>
    <p:extLst>
      <p:ext uri="{BB962C8B-B14F-4D97-AF65-F5344CB8AC3E}">
        <p14:creationId xmlns:p14="http://schemas.microsoft.com/office/powerpoint/2010/main" val="817571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20DA42-2E44-466F-8184-837CED5AE958}" type="datetimeFigureOut">
              <a:rPr lang="en-GB" smtClean="0"/>
              <a:t>07/03/2023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EF8BFA0-23EA-4988-B25B-2F15AA2A6F02}" type="slidenum">
              <a:rPr lang="en-GB" smtClean="0"/>
              <a:t>‹#›</a:t>
            </a:fld>
            <a:endParaRPr lang="en-GB"/>
          </a:p>
        </p:txBody>
      </p:sp>
    </p:spTree>
    <p:extLst>
      <p:ext uri="{BB962C8B-B14F-4D97-AF65-F5344CB8AC3E}">
        <p14:creationId xmlns:p14="http://schemas.microsoft.com/office/powerpoint/2010/main" val="327130164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theme" Target="../theme/theme2.xml"/><Relationship Id="rId2" Type="http://schemas.openxmlformats.org/officeDocument/2006/relationships/slideLayout" Target="../slideLayouts/slideLayout4.xml"/><Relationship Id="rId16" Type="http://schemas.openxmlformats.org/officeDocument/2006/relationships/slideLayout" Target="../slideLayouts/slideLayout18.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1pPr>
            <a:lvl2pPr lvl="1"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2pPr>
            <a:lvl3pPr lvl="2"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3pPr>
            <a:lvl4pPr lvl="3"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4pPr>
            <a:lvl5pPr lvl="4"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5pPr>
            <a:lvl6pPr lvl="5"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6pPr>
            <a:lvl7pPr lvl="6"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7pPr>
            <a:lvl8pPr lvl="7"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8pPr>
            <a:lvl9pPr lvl="8"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9pPr>
          </a:lstStyle>
          <a:p>
            <a:endParaRPr dirty="0"/>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Font typeface="Nunito Sans SemiBold"/>
              <a:buChar char="●"/>
              <a:defRPr sz="1800">
                <a:solidFill>
                  <a:schemeClr val="dk2"/>
                </a:solidFill>
                <a:latin typeface="Nunito Sans SemiBold"/>
                <a:ea typeface="Nunito Sans SemiBold"/>
                <a:cs typeface="Nunito Sans SemiBold"/>
                <a:sym typeface="Nunito Sans SemiBold"/>
              </a:defRPr>
            </a:lvl1pPr>
            <a:lvl2pPr marL="914400" lvl="1"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2pPr>
            <a:lvl3pPr marL="1371600" lvl="2"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3pPr>
            <a:lvl4pPr marL="1828800" lvl="3"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4pPr>
            <a:lvl5pPr marL="2286000" lvl="4"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5pPr>
            <a:lvl6pPr marL="2743200" lvl="5"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6pPr>
            <a:lvl7pPr marL="3200400" lvl="6"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7pPr>
            <a:lvl8pPr marL="3657600" lvl="7"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8pPr>
            <a:lvl9pPr marL="4114800" lvl="8" indent="-317500" rtl="0">
              <a:lnSpc>
                <a:spcPct val="115000"/>
              </a:lnSpc>
              <a:spcBef>
                <a:spcPts val="1600"/>
              </a:spcBef>
              <a:spcAft>
                <a:spcPts val="160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9pPr>
          </a:lstStyle>
          <a:p>
            <a:endParaRPr dirty="0"/>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latin typeface="+mn-lt"/>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fld id="{00000000-1234-1234-1234-123412341234}" type="slidenum">
              <a:rPr lang="en" smtClean="0"/>
              <a:pPr/>
              <a:t>‹#›</a:t>
            </a:fld>
            <a:endParaRPr lang="en"/>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Lst>
  <mc:AlternateContent xmlns:mc="http://schemas.openxmlformats.org/markup-compatibility/2006" xmlns:p14="http://schemas.microsoft.com/office/powerpoint/2010/main">
    <mc:Choice Requires="p14">
      <p:transition spd="slow">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600" b="0" i="0" u="none" strike="noStrike" cap="none">
          <a:solidFill>
            <a:schemeClr val="tx1"/>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6350"/>
            <a:ext cx="9144000" cy="5149850"/>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457200"/>
            <a:ext cx="6447501" cy="9906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08001" y="1620442"/>
            <a:ext cx="6447501" cy="291058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3850" y="4531022"/>
            <a:ext cx="683954" cy="273844"/>
          </a:xfrm>
          <a:prstGeom prst="rect">
            <a:avLst/>
          </a:prstGeom>
        </p:spPr>
        <p:txBody>
          <a:bodyPr vert="horz" lIns="91440" tIns="45720" rIns="91440" bIns="45720" rtlCol="0" anchor="ctr"/>
          <a:lstStyle>
            <a:lvl1pPr algn="r">
              <a:defRPr sz="675">
                <a:solidFill>
                  <a:schemeClr val="tx1">
                    <a:tint val="75000"/>
                  </a:schemeClr>
                </a:solidFill>
              </a:defRPr>
            </a:lvl1pPr>
          </a:lstStyle>
          <a:p>
            <a:fld id="{B120DA42-2E44-466F-8184-837CED5AE958}" type="datetimeFigureOut">
              <a:rPr lang="en-GB" smtClean="0"/>
              <a:t>07/03/2023</a:t>
            </a:fld>
            <a:endParaRPr lang="en-GB"/>
          </a:p>
        </p:txBody>
      </p:sp>
      <p:sp>
        <p:nvSpPr>
          <p:cNvPr id="5" name="Footer Placeholder 4"/>
          <p:cNvSpPr>
            <a:spLocks noGrp="1"/>
          </p:cNvSpPr>
          <p:nvPr>
            <p:ph type="ftr" sz="quarter" idx="3"/>
          </p:nvPr>
        </p:nvSpPr>
        <p:spPr>
          <a:xfrm>
            <a:off x="508001" y="4531022"/>
            <a:ext cx="4723209" cy="273844"/>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42998" y="4531022"/>
            <a:ext cx="512504" cy="273844"/>
          </a:xfrm>
          <a:prstGeom prst="rect">
            <a:avLst/>
          </a:prstGeom>
        </p:spPr>
        <p:txBody>
          <a:bodyPr vert="horz" lIns="91440" tIns="45720" rIns="91440" bIns="45720" rtlCol="0" anchor="ctr"/>
          <a:lstStyle>
            <a:lvl1pPr algn="r">
              <a:defRPr sz="675">
                <a:solidFill>
                  <a:schemeClr val="accent1"/>
                </a:solidFill>
              </a:defRPr>
            </a:lvl1pPr>
          </a:lstStyle>
          <a:p>
            <a:fld id="{DEF8BFA0-23EA-4988-B25B-2F15AA2A6F02}" type="slidenum">
              <a:rPr lang="en-GB" smtClean="0"/>
              <a:t>‹#›</a:t>
            </a:fld>
            <a:endParaRPr lang="en-GB"/>
          </a:p>
        </p:txBody>
      </p:sp>
    </p:spTree>
    <p:extLst>
      <p:ext uri="{BB962C8B-B14F-4D97-AF65-F5344CB8AC3E}">
        <p14:creationId xmlns:p14="http://schemas.microsoft.com/office/powerpoint/2010/main" val="3724793596"/>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Lst>
  <p:txStyles>
    <p:title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1E9EE474-AD2E-4935-BF57-881EDC700148}" type="datetimeFigureOut">
              <a:rPr lang="en-GB" smtClean="0"/>
              <a:t>07/03/2023</a:t>
            </a:fld>
            <a:endParaRPr lang="en-GB"/>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CA402ECE-61B7-494E-9BBC-25C9E0C0B354}" type="slidenum">
              <a:rPr lang="en-GB" smtClean="0"/>
              <a:t>‹#›</a:t>
            </a:fld>
            <a:endParaRPr lang="en-GB"/>
          </a:p>
        </p:txBody>
      </p:sp>
    </p:spTree>
    <p:extLst>
      <p:ext uri="{BB962C8B-B14F-4D97-AF65-F5344CB8AC3E}">
        <p14:creationId xmlns:p14="http://schemas.microsoft.com/office/powerpoint/2010/main" val="3134674786"/>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40.png"/><Relationship Id="rId5" Type="http://schemas.openxmlformats.org/officeDocument/2006/relationships/image" Target="../media/image24.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33475" y="2838450"/>
            <a:ext cx="4533900" cy="1569660"/>
          </a:xfrm>
          <a:prstGeom prst="rect">
            <a:avLst/>
          </a:prstGeom>
          <a:noFill/>
        </p:spPr>
        <p:txBody>
          <a:bodyPr wrap="square" rtlCol="0">
            <a:spAutoFit/>
          </a:bodyPr>
          <a:lstStyle/>
          <a:p>
            <a:pPr defTabSz="342900">
              <a:buClrTx/>
            </a:pPr>
            <a:r>
              <a:rPr lang="en-GB" sz="2400" kern="1200" dirty="0">
                <a:solidFill>
                  <a:prstClr val="black"/>
                </a:solidFill>
                <a:latin typeface="Trebuchet MS" panose="020B0603020202020204"/>
                <a:ea typeface="+mn-ea"/>
                <a:cs typeface="+mn-cs"/>
              </a:rPr>
              <a:t>Parent Information Session: </a:t>
            </a:r>
          </a:p>
          <a:p>
            <a:pPr defTabSz="342900">
              <a:buClrTx/>
            </a:pPr>
            <a:r>
              <a:rPr lang="en-GB" sz="2400" kern="1200" dirty="0">
                <a:solidFill>
                  <a:prstClr val="black"/>
                </a:solidFill>
                <a:latin typeface="Trebuchet MS" panose="020B0603020202020204"/>
                <a:ea typeface="+mn-ea"/>
                <a:cs typeface="+mn-cs"/>
              </a:rPr>
              <a:t>KS2 Assessments (SATS)</a:t>
            </a:r>
          </a:p>
          <a:p>
            <a:pPr defTabSz="342900">
              <a:buClrTx/>
            </a:pPr>
            <a:endParaRPr lang="en-GB" sz="2400" kern="1200" dirty="0">
              <a:solidFill>
                <a:prstClr val="black"/>
              </a:solidFill>
              <a:latin typeface="Trebuchet MS" panose="020B0603020202020204"/>
              <a:ea typeface="+mn-ea"/>
              <a:cs typeface="+mn-cs"/>
            </a:endParaRPr>
          </a:p>
          <a:p>
            <a:pPr defTabSz="342900">
              <a:buClrTx/>
            </a:pPr>
            <a:r>
              <a:rPr lang="en-GB" sz="2400" kern="1200" dirty="0" smtClean="0">
                <a:solidFill>
                  <a:prstClr val="black"/>
                </a:solidFill>
                <a:latin typeface="Trebuchet MS" panose="020B0603020202020204"/>
                <a:ea typeface="+mn-ea"/>
                <a:cs typeface="+mn-cs"/>
              </a:rPr>
              <a:t>Monday 6</a:t>
            </a:r>
            <a:r>
              <a:rPr lang="en-GB" sz="2400" kern="1200" baseline="30000" dirty="0" smtClean="0">
                <a:solidFill>
                  <a:prstClr val="black"/>
                </a:solidFill>
                <a:latin typeface="Trebuchet MS" panose="020B0603020202020204"/>
                <a:ea typeface="+mn-ea"/>
                <a:cs typeface="+mn-cs"/>
              </a:rPr>
              <a:t>th</a:t>
            </a:r>
            <a:r>
              <a:rPr lang="en-GB" sz="2400" kern="1200" dirty="0" smtClean="0">
                <a:solidFill>
                  <a:prstClr val="black"/>
                </a:solidFill>
                <a:latin typeface="Trebuchet MS" panose="020B0603020202020204"/>
                <a:ea typeface="+mn-ea"/>
                <a:cs typeface="+mn-cs"/>
              </a:rPr>
              <a:t> March 2023</a:t>
            </a:r>
            <a:endParaRPr lang="en-GB" sz="2400" kern="1200" dirty="0">
              <a:solidFill>
                <a:prstClr val="black"/>
              </a:solidFill>
              <a:latin typeface="Trebuchet MS" panose="020B0603020202020204"/>
              <a:ea typeface="+mn-ea"/>
              <a:cs typeface="+mn-cs"/>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9625" y="418147"/>
            <a:ext cx="3410089" cy="2306003"/>
          </a:xfrm>
          <a:prstGeom prst="rect">
            <a:avLst/>
          </a:prstGeom>
        </p:spPr>
      </p:pic>
    </p:spTree>
    <p:extLst>
      <p:ext uri="{BB962C8B-B14F-4D97-AF65-F5344CB8AC3E}">
        <p14:creationId xmlns:p14="http://schemas.microsoft.com/office/powerpoint/2010/main" val="7728056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dirty="0"/>
              <a:t>Reading: </a:t>
            </a:r>
            <a:r>
              <a:rPr lang="en-GB" dirty="0" smtClean="0"/>
              <a:t>Wednesday </a:t>
            </a:r>
            <a:r>
              <a:rPr lang="en-GB" dirty="0"/>
              <a:t>10</a:t>
            </a:r>
            <a:r>
              <a:rPr lang="en-GB" baseline="30000" dirty="0"/>
              <a:t>th</a:t>
            </a:r>
            <a:r>
              <a:rPr lang="en-GB" dirty="0"/>
              <a:t> May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a:xfrm>
            <a:off x="311699" y="739302"/>
            <a:ext cx="8520601" cy="3829573"/>
          </a:xfrm>
        </p:spPr>
        <p:txBody>
          <a:bodyPr/>
          <a:lstStyle/>
          <a:p>
            <a:pPr marL="114300" indent="0">
              <a:buNone/>
            </a:pPr>
            <a:r>
              <a:rPr lang="en-GB" dirty="0"/>
              <a:t>There is one reading test that lasts for </a:t>
            </a:r>
            <a:r>
              <a:rPr lang="en-GB" dirty="0">
                <a:solidFill>
                  <a:srgbClr val="283593"/>
                </a:solidFill>
              </a:rPr>
              <a:t>60 minutes</a:t>
            </a:r>
            <a:r>
              <a:rPr lang="en-GB" dirty="0"/>
              <a:t>. </a:t>
            </a:r>
          </a:p>
          <a:p>
            <a:pPr marL="114300" indent="0">
              <a:buNone/>
            </a:pPr>
            <a:r>
              <a:rPr lang="en-GB" dirty="0"/>
              <a:t>The test is designed to measure if the children’s comprehension of age-appropriate reading material meets the national standard. There are three different set texts for children to read. These could be any combination of </a:t>
            </a:r>
            <a:r>
              <a:rPr lang="en-GB" dirty="0">
                <a:solidFill>
                  <a:srgbClr val="283593"/>
                </a:solidFill>
              </a:rPr>
              <a:t>non-fiction, fiction and/ or poetry</a:t>
            </a:r>
            <a:r>
              <a:rPr lang="en-GB" dirty="0"/>
              <a:t>. </a:t>
            </a:r>
          </a:p>
          <a:p>
            <a:pPr marL="114300" indent="0">
              <a:buNone/>
            </a:pPr>
            <a:endParaRPr lang="en-GB" sz="1000" dirty="0"/>
          </a:p>
          <a:p>
            <a:pPr marL="114300" indent="0">
              <a:buNone/>
            </a:pPr>
            <a:r>
              <a:rPr lang="en-GB" dirty="0"/>
              <a:t>The test covers the following areas (known as Content Domains): </a:t>
            </a:r>
          </a:p>
          <a:p>
            <a:r>
              <a:rPr lang="en-GB" sz="1400" dirty="0">
                <a:solidFill>
                  <a:srgbClr val="283593"/>
                </a:solidFill>
              </a:rPr>
              <a:t>Give/ explain the meaning of words in context;</a:t>
            </a:r>
          </a:p>
          <a:p>
            <a:r>
              <a:rPr lang="en-GB" sz="1400" dirty="0">
                <a:solidFill>
                  <a:srgbClr val="283593"/>
                </a:solidFill>
              </a:rPr>
              <a:t>Retrieve and record information/ identify key details from fiction and non-fiction;</a:t>
            </a:r>
          </a:p>
          <a:p>
            <a:r>
              <a:rPr lang="en-GB" sz="1400" dirty="0">
                <a:solidFill>
                  <a:srgbClr val="283593"/>
                </a:solidFill>
              </a:rPr>
              <a:t>Summarise main ideas from more than one paragraph;</a:t>
            </a:r>
          </a:p>
          <a:p>
            <a:r>
              <a:rPr lang="en-GB" sz="1400" dirty="0">
                <a:solidFill>
                  <a:srgbClr val="283593"/>
                </a:solidFill>
              </a:rPr>
              <a:t>Make inferences from the text/ explain and justify inferences with evidence from the text;</a:t>
            </a:r>
          </a:p>
          <a:p>
            <a:r>
              <a:rPr lang="en-GB" sz="1400" dirty="0">
                <a:solidFill>
                  <a:srgbClr val="283593"/>
                </a:solidFill>
              </a:rPr>
              <a:t>Predict what might happen from details stated and implied;</a:t>
            </a:r>
          </a:p>
          <a:p>
            <a:r>
              <a:rPr lang="en-GB" sz="1400" dirty="0">
                <a:solidFill>
                  <a:srgbClr val="283593"/>
                </a:solidFill>
              </a:rPr>
              <a:t>Identify/ explain how information/ narrative content is related and contributes to meaning as a whole; </a:t>
            </a:r>
          </a:p>
          <a:p>
            <a:r>
              <a:rPr lang="en-GB" sz="1400" dirty="0">
                <a:solidFill>
                  <a:srgbClr val="283593"/>
                </a:solidFill>
              </a:rPr>
              <a:t>Identify/ explain how meaning is enhanced through choice of words and phrases;</a:t>
            </a:r>
          </a:p>
          <a:p>
            <a:r>
              <a:rPr lang="en-GB" sz="1400" dirty="0">
                <a:solidFill>
                  <a:srgbClr val="283593"/>
                </a:solidFill>
              </a:rPr>
              <a:t>Make comparisons within the text. </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10</a:t>
            </a:fld>
            <a:endParaRPr lang="en"/>
          </a:p>
        </p:txBody>
      </p:sp>
    </p:spTree>
    <p:extLst>
      <p:ext uri="{BB962C8B-B14F-4D97-AF65-F5344CB8AC3E}">
        <p14:creationId xmlns:p14="http://schemas.microsoft.com/office/powerpoint/2010/main" val="1167310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fade">
                                      <p:cBhvr>
                                        <p:cTn id="19" dur="500"/>
                                        <p:tgtEl>
                                          <p:spTgt spid="3">
                                            <p:txEl>
                                              <p:pRg st="7" end="7"/>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fade">
                                      <p:cBhvr>
                                        <p:cTn id="22" dur="500"/>
                                        <p:tgtEl>
                                          <p:spTgt spid="3">
                                            <p:txEl>
                                              <p:pRg st="8" end="8"/>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animEffect transition="in" filter="fade">
                                      <p:cBhvr>
                                        <p:cTn id="25" dur="500"/>
                                        <p:tgtEl>
                                          <p:spTgt spid="3">
                                            <p:txEl>
                                              <p:pRg st="9" end="9"/>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10" end="10"/>
                                            </p:txEl>
                                          </p:spTgt>
                                        </p:tgtEl>
                                        <p:attrNameLst>
                                          <p:attrName>style.visibility</p:attrName>
                                        </p:attrNameLst>
                                      </p:cBhvr>
                                      <p:to>
                                        <p:strVal val="visible"/>
                                      </p:to>
                                    </p:set>
                                    <p:animEffect transition="in" filter="fade">
                                      <p:cBhvr>
                                        <p:cTn id="28" dur="500"/>
                                        <p:tgtEl>
                                          <p:spTgt spid="3">
                                            <p:txEl>
                                              <p:pRg st="10" end="10"/>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animEffect transition="in" filter="fade">
                                      <p:cBhvr>
                                        <p:cTn id="31"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dirty="0"/>
              <a:t>Reading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a:xfrm>
            <a:off x="311699" y="739302"/>
            <a:ext cx="8520601" cy="3829573"/>
          </a:xfrm>
        </p:spPr>
        <p:txBody>
          <a:bodyPr/>
          <a:lstStyle/>
          <a:p>
            <a:pPr marL="114300" indent="0">
              <a:buNone/>
            </a:pPr>
            <a:r>
              <a:rPr lang="en-GB" dirty="0"/>
              <a:t>The reading SATs paper requires a range of answer styles.</a:t>
            </a:r>
          </a:p>
          <a:p>
            <a:pPr marL="114300" indent="0">
              <a:buNone/>
            </a:pPr>
            <a:endParaRPr lang="en-GB" dirty="0"/>
          </a:p>
          <a:p>
            <a:pPr marL="114300" indent="0">
              <a:buNone/>
            </a:pPr>
            <a:r>
              <a:rPr lang="en-GB" dirty="0"/>
              <a:t>Example questions:</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11</a:t>
            </a:fld>
            <a:endParaRPr lang="en"/>
          </a:p>
        </p:txBody>
      </p:sp>
      <p:pic>
        <p:nvPicPr>
          <p:cNvPr id="6" name="Picture 5">
            <a:extLst>
              <a:ext uri="{FF2B5EF4-FFF2-40B4-BE49-F238E27FC236}">
                <a16:creationId xmlns:a16="http://schemas.microsoft.com/office/drawing/2014/main" id="{F676C546-D209-41CB-AEF5-77B5AF70B2AB}"/>
              </a:ext>
            </a:extLst>
          </p:cNvPr>
          <p:cNvPicPr>
            <a:picLocks noChangeAspect="1"/>
          </p:cNvPicPr>
          <p:nvPr/>
        </p:nvPicPr>
        <p:blipFill>
          <a:blip r:embed="rId3"/>
          <a:stretch>
            <a:fillRect/>
          </a:stretch>
        </p:blipFill>
        <p:spPr>
          <a:xfrm>
            <a:off x="456660" y="1712002"/>
            <a:ext cx="4642594" cy="1306756"/>
          </a:xfrm>
          <a:prstGeom prst="rect">
            <a:avLst/>
          </a:prstGeom>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5038BECB-9DE6-442C-B750-A465EFF4528F}"/>
              </a:ext>
            </a:extLst>
          </p:cNvPr>
          <p:cNvPicPr>
            <a:picLocks noChangeAspect="1"/>
          </p:cNvPicPr>
          <p:nvPr/>
        </p:nvPicPr>
        <p:blipFill>
          <a:blip r:embed="rId4"/>
          <a:stretch>
            <a:fillRect/>
          </a:stretch>
        </p:blipFill>
        <p:spPr>
          <a:xfrm>
            <a:off x="5244215" y="1131277"/>
            <a:ext cx="3705225" cy="1333500"/>
          </a:xfrm>
          <a:prstGeom prst="rect">
            <a:avLst/>
          </a:prstGeom>
          <a:effectLst>
            <a:outerShdw blurRad="50800" dist="38100" dir="2700000" algn="tl" rotWithShape="0">
              <a:prstClr val="black">
                <a:alpha val="40000"/>
              </a:prstClr>
            </a:outerShdw>
          </a:effectLst>
        </p:spPr>
      </p:pic>
      <p:pic>
        <p:nvPicPr>
          <p:cNvPr id="14" name="Picture 13">
            <a:extLst>
              <a:ext uri="{FF2B5EF4-FFF2-40B4-BE49-F238E27FC236}">
                <a16:creationId xmlns:a16="http://schemas.microsoft.com/office/drawing/2014/main" id="{F2DBDE4B-85E0-41C4-88FD-D7FD84868A9B}"/>
              </a:ext>
            </a:extLst>
          </p:cNvPr>
          <p:cNvPicPr>
            <a:picLocks noChangeAspect="1"/>
          </p:cNvPicPr>
          <p:nvPr/>
        </p:nvPicPr>
        <p:blipFill>
          <a:blip r:embed="rId5"/>
          <a:stretch>
            <a:fillRect/>
          </a:stretch>
        </p:blipFill>
        <p:spPr>
          <a:xfrm>
            <a:off x="2450915" y="3572739"/>
            <a:ext cx="4242167" cy="128727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40207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dirty="0"/>
              <a:t>Reading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a:xfrm>
            <a:off x="311699" y="739301"/>
            <a:ext cx="4230683" cy="999291"/>
          </a:xfrm>
        </p:spPr>
        <p:txBody>
          <a:bodyPr/>
          <a:lstStyle/>
          <a:p>
            <a:pPr marL="114300" indent="0">
              <a:buNone/>
            </a:pPr>
            <a:r>
              <a:rPr lang="en-GB" dirty="0"/>
              <a:t>Example questions:</a:t>
            </a:r>
          </a:p>
          <a:p>
            <a:pPr marL="114300" indent="0">
              <a:buNone/>
            </a:pPr>
            <a:r>
              <a:rPr lang="en-GB" dirty="0"/>
              <a:t>Based on text 2: Fact Sheet: About Bumblebees</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12</a:t>
            </a:fld>
            <a:endParaRPr lang="en"/>
          </a:p>
        </p:txBody>
      </p:sp>
      <p:pic>
        <p:nvPicPr>
          <p:cNvPr id="11" name="Picture 10">
            <a:extLst>
              <a:ext uri="{FF2B5EF4-FFF2-40B4-BE49-F238E27FC236}">
                <a16:creationId xmlns:a16="http://schemas.microsoft.com/office/drawing/2014/main" id="{0AEAC541-8DD0-4DF2-B13E-F7FB96914FA3}"/>
              </a:ext>
            </a:extLst>
          </p:cNvPr>
          <p:cNvPicPr>
            <a:picLocks noChangeAspect="1"/>
          </p:cNvPicPr>
          <p:nvPr/>
        </p:nvPicPr>
        <p:blipFill>
          <a:blip r:embed="rId3"/>
          <a:stretch>
            <a:fillRect/>
          </a:stretch>
        </p:blipFill>
        <p:spPr>
          <a:xfrm>
            <a:off x="4478150" y="609896"/>
            <a:ext cx="4470400" cy="1258099"/>
          </a:xfrm>
          <a:prstGeom prst="rect">
            <a:avLst/>
          </a:prstGeom>
          <a:effectLst>
            <a:outerShdw blurRad="50800" dist="38100" dir="2700000" algn="tl" rotWithShape="0">
              <a:prstClr val="black">
                <a:alpha val="40000"/>
              </a:prstClr>
            </a:outerShdw>
          </a:effectLst>
        </p:spPr>
      </p:pic>
      <p:pic>
        <p:nvPicPr>
          <p:cNvPr id="13" name="Picture 12">
            <a:extLst>
              <a:ext uri="{FF2B5EF4-FFF2-40B4-BE49-F238E27FC236}">
                <a16:creationId xmlns:a16="http://schemas.microsoft.com/office/drawing/2014/main" id="{5A82127C-D87D-49C4-9791-6FE55980637C}"/>
              </a:ext>
            </a:extLst>
          </p:cNvPr>
          <p:cNvPicPr>
            <a:picLocks noChangeAspect="1"/>
          </p:cNvPicPr>
          <p:nvPr/>
        </p:nvPicPr>
        <p:blipFill>
          <a:blip r:embed="rId4"/>
          <a:stretch>
            <a:fillRect/>
          </a:stretch>
        </p:blipFill>
        <p:spPr>
          <a:xfrm>
            <a:off x="5018538" y="2804730"/>
            <a:ext cx="3719912" cy="2131520"/>
          </a:xfrm>
          <a:prstGeom prst="rect">
            <a:avLst/>
          </a:prstGeom>
          <a:effectLst>
            <a:outerShdw blurRad="50800" dist="38100" dir="2700000" algn="tl" rotWithShape="0">
              <a:prstClr val="black">
                <a:alpha val="40000"/>
              </a:prstClr>
            </a:outerShdw>
          </a:effectLst>
        </p:spPr>
      </p:pic>
      <p:pic>
        <p:nvPicPr>
          <p:cNvPr id="14" name="Picture 13">
            <a:extLst>
              <a:ext uri="{FF2B5EF4-FFF2-40B4-BE49-F238E27FC236}">
                <a16:creationId xmlns:a16="http://schemas.microsoft.com/office/drawing/2014/main" id="{7C3F3118-DCF6-4D91-8E63-3821B653E476}"/>
              </a:ext>
            </a:extLst>
          </p:cNvPr>
          <p:cNvPicPr>
            <a:picLocks noChangeAspect="1"/>
          </p:cNvPicPr>
          <p:nvPr/>
        </p:nvPicPr>
        <p:blipFill>
          <a:blip r:embed="rId5"/>
          <a:stretch>
            <a:fillRect/>
          </a:stretch>
        </p:blipFill>
        <p:spPr>
          <a:xfrm>
            <a:off x="405550" y="1765349"/>
            <a:ext cx="4642594" cy="109315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854916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dirty="0"/>
              <a:t>Reading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a:xfrm>
            <a:off x="311699" y="739302"/>
            <a:ext cx="8520601" cy="698729"/>
          </a:xfrm>
        </p:spPr>
        <p:txBody>
          <a:bodyPr/>
          <a:lstStyle/>
          <a:p>
            <a:pPr marL="114300" indent="0">
              <a:buNone/>
            </a:pPr>
            <a:r>
              <a:rPr lang="en-GB" dirty="0"/>
              <a:t>Example questions:</a:t>
            </a:r>
          </a:p>
          <a:p>
            <a:pPr marL="114300" indent="0">
              <a:buNone/>
            </a:pPr>
            <a:r>
              <a:rPr lang="en-GB" dirty="0"/>
              <a:t>Based on text 3: Music Box</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13</a:t>
            </a:fld>
            <a:endParaRPr lang="en"/>
          </a:p>
        </p:txBody>
      </p:sp>
      <p:pic>
        <p:nvPicPr>
          <p:cNvPr id="11" name="Picture 10">
            <a:extLst>
              <a:ext uri="{FF2B5EF4-FFF2-40B4-BE49-F238E27FC236}">
                <a16:creationId xmlns:a16="http://schemas.microsoft.com/office/drawing/2014/main" id="{6C73481A-B4AB-4202-BB10-6175F11BC708}"/>
              </a:ext>
            </a:extLst>
          </p:cNvPr>
          <p:cNvPicPr>
            <a:picLocks noChangeAspect="1"/>
          </p:cNvPicPr>
          <p:nvPr/>
        </p:nvPicPr>
        <p:blipFill>
          <a:blip r:embed="rId3"/>
          <a:stretch>
            <a:fillRect/>
          </a:stretch>
        </p:blipFill>
        <p:spPr>
          <a:xfrm>
            <a:off x="4826412" y="1199340"/>
            <a:ext cx="4005888" cy="3416300"/>
          </a:xfrm>
          <a:prstGeom prst="rect">
            <a:avLst/>
          </a:prstGeom>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32C3E224-F527-4E09-9EEC-7AA1AF0EC2E3}"/>
              </a:ext>
            </a:extLst>
          </p:cNvPr>
          <p:cNvPicPr>
            <a:picLocks noChangeAspect="1"/>
          </p:cNvPicPr>
          <p:nvPr/>
        </p:nvPicPr>
        <p:blipFill>
          <a:blip r:embed="rId4"/>
          <a:stretch>
            <a:fillRect/>
          </a:stretch>
        </p:blipFill>
        <p:spPr>
          <a:xfrm>
            <a:off x="444627" y="1368084"/>
            <a:ext cx="4005888" cy="307881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03168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EB9A0-7B25-442B-9EA0-309CC7F2590A}"/>
              </a:ext>
            </a:extLst>
          </p:cNvPr>
          <p:cNvSpPr>
            <a:spLocks noGrp="1"/>
          </p:cNvSpPr>
          <p:nvPr>
            <p:ph type="title"/>
          </p:nvPr>
        </p:nvSpPr>
        <p:spPr/>
        <p:txBody>
          <a:bodyPr/>
          <a:lstStyle/>
          <a:p>
            <a:r>
              <a:rPr lang="en-GB" dirty="0"/>
              <a:t>Maths: </a:t>
            </a:r>
            <a:r>
              <a:rPr lang="en-GB" dirty="0" smtClean="0"/>
              <a:t>Thursday </a:t>
            </a:r>
            <a:r>
              <a:rPr lang="en-GB" dirty="0"/>
              <a:t>11</a:t>
            </a:r>
            <a:r>
              <a:rPr lang="en-GB" baseline="30000" dirty="0"/>
              <a:t>th</a:t>
            </a:r>
            <a:r>
              <a:rPr lang="en-GB" dirty="0"/>
              <a:t> May and </a:t>
            </a:r>
            <a:r>
              <a:rPr lang="en-GB" dirty="0" smtClean="0"/>
              <a:t>Friday </a:t>
            </a:r>
            <a:r>
              <a:rPr lang="en-GB" dirty="0"/>
              <a:t>12</a:t>
            </a:r>
            <a:r>
              <a:rPr lang="en-GB" baseline="30000" dirty="0"/>
              <a:t>th</a:t>
            </a:r>
            <a:r>
              <a:rPr lang="en-GB" dirty="0"/>
              <a:t> May</a:t>
            </a:r>
          </a:p>
        </p:txBody>
      </p:sp>
      <p:sp>
        <p:nvSpPr>
          <p:cNvPr id="3" name="Text Placeholder 2">
            <a:extLst>
              <a:ext uri="{FF2B5EF4-FFF2-40B4-BE49-F238E27FC236}">
                <a16:creationId xmlns:a16="http://schemas.microsoft.com/office/drawing/2014/main" id="{1E75F246-19B7-4FB4-8C49-078651BDCF17}"/>
              </a:ext>
            </a:extLst>
          </p:cNvPr>
          <p:cNvSpPr>
            <a:spLocks noGrp="1"/>
          </p:cNvSpPr>
          <p:nvPr>
            <p:ph type="body" idx="1"/>
          </p:nvPr>
        </p:nvSpPr>
        <p:spPr>
          <a:xfrm>
            <a:off x="311700" y="739302"/>
            <a:ext cx="8520600" cy="3324697"/>
          </a:xfrm>
        </p:spPr>
        <p:txBody>
          <a:bodyPr/>
          <a:lstStyle/>
          <a:p>
            <a:pPr marL="114300" indent="0">
              <a:buNone/>
            </a:pPr>
            <a:r>
              <a:rPr lang="en-GB" dirty="0"/>
              <a:t>The maths assessments consist of three tests.</a:t>
            </a:r>
          </a:p>
          <a:p>
            <a:pPr marL="114300" indent="0">
              <a:buNone/>
            </a:pPr>
            <a:endParaRPr lang="en-GB" dirty="0"/>
          </a:p>
          <a:p>
            <a:r>
              <a:rPr lang="en-GB" dirty="0"/>
              <a:t>Paper 1: Arithmetic (30 minutes) – Wednesday 11</a:t>
            </a:r>
            <a:r>
              <a:rPr lang="en-GB" baseline="30000" dirty="0"/>
              <a:t>th</a:t>
            </a:r>
            <a:r>
              <a:rPr lang="en-GB" dirty="0"/>
              <a:t> May</a:t>
            </a:r>
          </a:p>
          <a:p>
            <a:endParaRPr lang="en-GB" dirty="0"/>
          </a:p>
          <a:p>
            <a:r>
              <a:rPr lang="en-GB" dirty="0"/>
              <a:t>Paper 2: Reasoning (40 minutes) – Wednesday 11</a:t>
            </a:r>
            <a:r>
              <a:rPr lang="en-GB" baseline="30000" dirty="0"/>
              <a:t>th</a:t>
            </a:r>
            <a:r>
              <a:rPr lang="en-GB" dirty="0"/>
              <a:t> May</a:t>
            </a:r>
          </a:p>
          <a:p>
            <a:endParaRPr lang="en-GB" dirty="0"/>
          </a:p>
          <a:p>
            <a:r>
              <a:rPr lang="en-GB" dirty="0"/>
              <a:t>Paper 3: Reasoning (40 minutes) – Thursday 12</a:t>
            </a:r>
            <a:r>
              <a:rPr lang="en-GB" baseline="30000" dirty="0"/>
              <a:t>th</a:t>
            </a:r>
            <a:r>
              <a:rPr lang="en-GB" dirty="0"/>
              <a:t> May</a:t>
            </a:r>
          </a:p>
        </p:txBody>
      </p:sp>
      <p:sp>
        <p:nvSpPr>
          <p:cNvPr id="4" name="Slide Number Placeholder 3">
            <a:extLst>
              <a:ext uri="{FF2B5EF4-FFF2-40B4-BE49-F238E27FC236}">
                <a16:creationId xmlns:a16="http://schemas.microsoft.com/office/drawing/2014/main" id="{EF33231D-A024-48F1-923C-670851680BDB}"/>
              </a:ext>
            </a:extLst>
          </p:cNvPr>
          <p:cNvSpPr>
            <a:spLocks noGrp="1"/>
          </p:cNvSpPr>
          <p:nvPr>
            <p:ph type="sldNum" idx="12"/>
          </p:nvPr>
        </p:nvSpPr>
        <p:spPr/>
        <p:txBody>
          <a:bodyPr/>
          <a:lstStyle/>
          <a:p>
            <a:fld id="{00000000-1234-1234-1234-123412341234}" type="slidenum">
              <a:rPr lang="en" smtClean="0"/>
              <a:pPr/>
              <a:t>14</a:t>
            </a:fld>
            <a:endParaRPr lang="en"/>
          </a:p>
        </p:txBody>
      </p:sp>
    </p:spTree>
    <p:extLst>
      <p:ext uri="{BB962C8B-B14F-4D97-AF65-F5344CB8AC3E}">
        <p14:creationId xmlns:p14="http://schemas.microsoft.com/office/powerpoint/2010/main" val="29758524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EB9A0-7B25-442B-9EA0-309CC7F2590A}"/>
              </a:ext>
            </a:extLst>
          </p:cNvPr>
          <p:cNvSpPr>
            <a:spLocks noGrp="1"/>
          </p:cNvSpPr>
          <p:nvPr>
            <p:ph type="title"/>
          </p:nvPr>
        </p:nvSpPr>
        <p:spPr/>
        <p:txBody>
          <a:bodyPr/>
          <a:lstStyle/>
          <a:p>
            <a:r>
              <a:rPr lang="en-GB" dirty="0"/>
              <a:t>Maths Paper 1 (Arithmetic)</a:t>
            </a:r>
          </a:p>
        </p:txBody>
      </p:sp>
      <p:sp>
        <p:nvSpPr>
          <p:cNvPr id="3" name="Text Placeholder 2">
            <a:extLst>
              <a:ext uri="{FF2B5EF4-FFF2-40B4-BE49-F238E27FC236}">
                <a16:creationId xmlns:a16="http://schemas.microsoft.com/office/drawing/2014/main" id="{1E75F246-19B7-4FB4-8C49-078651BDCF17}"/>
              </a:ext>
            </a:extLst>
          </p:cNvPr>
          <p:cNvSpPr>
            <a:spLocks noGrp="1"/>
          </p:cNvSpPr>
          <p:nvPr>
            <p:ph type="body" idx="1"/>
          </p:nvPr>
        </p:nvSpPr>
        <p:spPr>
          <a:xfrm>
            <a:off x="311700" y="739303"/>
            <a:ext cx="8520600" cy="2105498"/>
          </a:xfrm>
        </p:spPr>
        <p:txBody>
          <a:bodyPr/>
          <a:lstStyle/>
          <a:p>
            <a:pPr marL="114300" indent="0">
              <a:buNone/>
            </a:pPr>
            <a:r>
              <a:rPr lang="en-GB" dirty="0"/>
              <a:t>The maths arithmetic paper has a total of </a:t>
            </a:r>
            <a:r>
              <a:rPr lang="en-GB" dirty="0">
                <a:solidFill>
                  <a:srgbClr val="283593"/>
                </a:solidFill>
              </a:rPr>
              <a:t>40 marks</a:t>
            </a:r>
            <a:r>
              <a:rPr lang="en-GB" dirty="0"/>
              <a:t>. </a:t>
            </a:r>
          </a:p>
          <a:p>
            <a:pPr marL="114300" indent="0">
              <a:buNone/>
            </a:pPr>
            <a:endParaRPr lang="en-GB" dirty="0"/>
          </a:p>
          <a:p>
            <a:pPr marL="114300" indent="0">
              <a:buNone/>
            </a:pPr>
            <a:r>
              <a:rPr lang="en-GB" dirty="0"/>
              <a:t>The test covers the four operations (addition, subtraction, multiplication, division, including order of operations requiring BIDMAS), percentages of amounts and calculating with decimals and fractions. </a:t>
            </a:r>
          </a:p>
          <a:p>
            <a:pPr marL="114300" indent="0">
              <a:buNone/>
            </a:pPr>
            <a:endParaRPr lang="en-GB" dirty="0"/>
          </a:p>
          <a:p>
            <a:pPr marL="114300" indent="0">
              <a:buNone/>
            </a:pPr>
            <a:r>
              <a:rPr lang="en-GB" dirty="0"/>
              <a:t>Example question: </a:t>
            </a:r>
          </a:p>
        </p:txBody>
      </p:sp>
      <p:sp>
        <p:nvSpPr>
          <p:cNvPr id="4" name="Slide Number Placeholder 3">
            <a:extLst>
              <a:ext uri="{FF2B5EF4-FFF2-40B4-BE49-F238E27FC236}">
                <a16:creationId xmlns:a16="http://schemas.microsoft.com/office/drawing/2014/main" id="{EF33231D-A024-48F1-923C-670851680BDB}"/>
              </a:ext>
            </a:extLst>
          </p:cNvPr>
          <p:cNvSpPr>
            <a:spLocks noGrp="1"/>
          </p:cNvSpPr>
          <p:nvPr>
            <p:ph type="sldNum" idx="12"/>
          </p:nvPr>
        </p:nvSpPr>
        <p:spPr/>
        <p:txBody>
          <a:bodyPr/>
          <a:lstStyle/>
          <a:p>
            <a:fld id="{00000000-1234-1234-1234-123412341234}" type="slidenum">
              <a:rPr lang="en" smtClean="0"/>
              <a:pPr/>
              <a:t>15</a:t>
            </a:fld>
            <a:endParaRPr lang="en"/>
          </a:p>
        </p:txBody>
      </p:sp>
      <p:pic>
        <p:nvPicPr>
          <p:cNvPr id="6" name="Picture 5">
            <a:extLst>
              <a:ext uri="{FF2B5EF4-FFF2-40B4-BE49-F238E27FC236}">
                <a16:creationId xmlns:a16="http://schemas.microsoft.com/office/drawing/2014/main" id="{BC94F2D9-973C-494A-90AA-48A51B6A6BD4}"/>
              </a:ext>
            </a:extLst>
          </p:cNvPr>
          <p:cNvPicPr>
            <a:picLocks noChangeAspect="1"/>
          </p:cNvPicPr>
          <p:nvPr/>
        </p:nvPicPr>
        <p:blipFill>
          <a:blip r:embed="rId3"/>
          <a:stretch>
            <a:fillRect/>
          </a:stretch>
        </p:blipFill>
        <p:spPr>
          <a:xfrm>
            <a:off x="496460" y="2844800"/>
            <a:ext cx="3942678" cy="1833149"/>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48913D6F-D566-48E5-8451-0D1877B89276}"/>
              </a:ext>
            </a:extLst>
          </p:cNvPr>
          <p:cNvPicPr>
            <a:picLocks noChangeAspect="1"/>
          </p:cNvPicPr>
          <p:nvPr/>
        </p:nvPicPr>
        <p:blipFill>
          <a:blip r:embed="rId4"/>
          <a:stretch>
            <a:fillRect/>
          </a:stretch>
        </p:blipFill>
        <p:spPr>
          <a:xfrm>
            <a:off x="4572000" y="2291264"/>
            <a:ext cx="4337802" cy="238668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63988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921C5942-8DCB-463D-8BB0-FB44BFEC63A0}"/>
              </a:ext>
            </a:extLst>
          </p:cNvPr>
          <p:cNvPicPr>
            <a:picLocks noChangeAspect="1"/>
          </p:cNvPicPr>
          <p:nvPr/>
        </p:nvPicPr>
        <p:blipFill>
          <a:blip r:embed="rId3"/>
          <a:stretch>
            <a:fillRect/>
          </a:stretch>
        </p:blipFill>
        <p:spPr>
          <a:xfrm>
            <a:off x="4726202" y="1174079"/>
            <a:ext cx="3746258" cy="1599405"/>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07426673-6604-48CB-BADD-A66D347A8311}"/>
              </a:ext>
            </a:extLst>
          </p:cNvPr>
          <p:cNvSpPr>
            <a:spLocks noGrp="1"/>
          </p:cNvSpPr>
          <p:nvPr>
            <p:ph type="title"/>
          </p:nvPr>
        </p:nvSpPr>
        <p:spPr/>
        <p:txBody>
          <a:bodyPr/>
          <a:lstStyle/>
          <a:p>
            <a:r>
              <a:rPr lang="en-GB" dirty="0"/>
              <a:t>Maths Paper 1 (Arithmetic)</a:t>
            </a:r>
          </a:p>
        </p:txBody>
      </p:sp>
      <p:sp>
        <p:nvSpPr>
          <p:cNvPr id="3" name="Text Placeholder 2">
            <a:extLst>
              <a:ext uri="{FF2B5EF4-FFF2-40B4-BE49-F238E27FC236}">
                <a16:creationId xmlns:a16="http://schemas.microsoft.com/office/drawing/2014/main" id="{2CC7ADAC-359D-4B91-80CE-6EC0C3B21C91}"/>
              </a:ext>
            </a:extLst>
          </p:cNvPr>
          <p:cNvSpPr>
            <a:spLocks noGrp="1"/>
          </p:cNvSpPr>
          <p:nvPr>
            <p:ph type="body" idx="1"/>
          </p:nvPr>
        </p:nvSpPr>
        <p:spPr>
          <a:xfrm>
            <a:off x="311700" y="739302"/>
            <a:ext cx="8520600" cy="434777"/>
          </a:xfrm>
        </p:spPr>
        <p:txBody>
          <a:bodyPr/>
          <a:lstStyle/>
          <a:p>
            <a:pPr marL="114300" indent="0">
              <a:buNone/>
            </a:pPr>
            <a:r>
              <a:rPr lang="en-GB" dirty="0"/>
              <a:t>Example questions: </a:t>
            </a:r>
          </a:p>
        </p:txBody>
      </p:sp>
      <p:sp>
        <p:nvSpPr>
          <p:cNvPr id="4" name="Slide Number Placeholder 3">
            <a:extLst>
              <a:ext uri="{FF2B5EF4-FFF2-40B4-BE49-F238E27FC236}">
                <a16:creationId xmlns:a16="http://schemas.microsoft.com/office/drawing/2014/main" id="{892BFA25-509C-4B10-AE06-BB9C9B06208A}"/>
              </a:ext>
            </a:extLst>
          </p:cNvPr>
          <p:cNvSpPr>
            <a:spLocks noGrp="1"/>
          </p:cNvSpPr>
          <p:nvPr>
            <p:ph type="sldNum" idx="12"/>
          </p:nvPr>
        </p:nvSpPr>
        <p:spPr/>
        <p:txBody>
          <a:bodyPr/>
          <a:lstStyle/>
          <a:p>
            <a:fld id="{00000000-1234-1234-1234-123412341234}" type="slidenum">
              <a:rPr lang="en" smtClean="0"/>
              <a:pPr/>
              <a:t>16</a:t>
            </a:fld>
            <a:endParaRPr lang="en"/>
          </a:p>
        </p:txBody>
      </p:sp>
      <p:pic>
        <p:nvPicPr>
          <p:cNvPr id="6" name="Picture 5">
            <a:extLst>
              <a:ext uri="{FF2B5EF4-FFF2-40B4-BE49-F238E27FC236}">
                <a16:creationId xmlns:a16="http://schemas.microsoft.com/office/drawing/2014/main" id="{414DBA76-3870-44C0-BD44-069C7D1E58E4}"/>
              </a:ext>
            </a:extLst>
          </p:cNvPr>
          <p:cNvPicPr>
            <a:picLocks noChangeAspect="1"/>
          </p:cNvPicPr>
          <p:nvPr/>
        </p:nvPicPr>
        <p:blipFill>
          <a:blip r:embed="rId4"/>
          <a:stretch>
            <a:fillRect/>
          </a:stretch>
        </p:blipFill>
        <p:spPr>
          <a:xfrm>
            <a:off x="523993" y="1174079"/>
            <a:ext cx="3746256" cy="1602475"/>
          </a:xfrm>
          <a:prstGeom prst="rect">
            <a:avLst/>
          </a:prstGeom>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67D3232B-0ACE-4C56-9E33-0263E37ABAF8}"/>
              </a:ext>
            </a:extLst>
          </p:cNvPr>
          <p:cNvPicPr>
            <a:picLocks noChangeAspect="1"/>
          </p:cNvPicPr>
          <p:nvPr/>
        </p:nvPicPr>
        <p:blipFill>
          <a:blip r:embed="rId5"/>
          <a:stretch>
            <a:fillRect/>
          </a:stretch>
        </p:blipFill>
        <p:spPr>
          <a:xfrm>
            <a:off x="523993" y="3029584"/>
            <a:ext cx="3746256" cy="1599404"/>
          </a:xfrm>
          <a:prstGeom prst="rect">
            <a:avLst/>
          </a:prstGeom>
          <a:effectLst>
            <a:outerShdw blurRad="50800" dist="38100" dir="2700000" algn="tl" rotWithShape="0">
              <a:prstClr val="black">
                <a:alpha val="40000"/>
              </a:prstClr>
            </a:outerShdw>
          </a:effectLst>
        </p:spPr>
      </p:pic>
      <p:pic>
        <p:nvPicPr>
          <p:cNvPr id="16" name="Picture 15">
            <a:extLst>
              <a:ext uri="{FF2B5EF4-FFF2-40B4-BE49-F238E27FC236}">
                <a16:creationId xmlns:a16="http://schemas.microsoft.com/office/drawing/2014/main" id="{8D638EAE-3BC6-46F0-8597-B631DD4D9848}"/>
              </a:ext>
            </a:extLst>
          </p:cNvPr>
          <p:cNvPicPr>
            <a:picLocks noChangeAspect="1"/>
          </p:cNvPicPr>
          <p:nvPr/>
        </p:nvPicPr>
        <p:blipFill>
          <a:blip r:embed="rId6"/>
          <a:stretch>
            <a:fillRect/>
          </a:stretch>
        </p:blipFill>
        <p:spPr>
          <a:xfrm>
            <a:off x="4726202" y="3029584"/>
            <a:ext cx="3746256" cy="1599404"/>
          </a:xfrm>
          <a:prstGeom prst="rect">
            <a:avLst/>
          </a:prstGeom>
          <a:effectLst>
            <a:outerShdw blurRad="50800" dist="38100" dir="2700000" algn="tl" rotWithShape="0">
              <a:prstClr val="black">
                <a:alpha val="40000"/>
              </a:prstClr>
            </a:outerShdw>
          </a:effectLst>
        </p:spPr>
      </p:pic>
      <p:grpSp>
        <p:nvGrpSpPr>
          <p:cNvPr id="29" name="Group 28">
            <a:extLst>
              <a:ext uri="{FF2B5EF4-FFF2-40B4-BE49-F238E27FC236}">
                <a16:creationId xmlns:a16="http://schemas.microsoft.com/office/drawing/2014/main" id="{CA17912D-93B3-45AF-B046-E67593CEFED4}"/>
              </a:ext>
            </a:extLst>
          </p:cNvPr>
          <p:cNvGrpSpPr/>
          <p:nvPr/>
        </p:nvGrpSpPr>
        <p:grpSpPr>
          <a:xfrm>
            <a:off x="1034624" y="1730945"/>
            <a:ext cx="2654238" cy="880272"/>
            <a:chOff x="1034624" y="1730945"/>
            <a:chExt cx="2654238" cy="880272"/>
          </a:xfrm>
        </p:grpSpPr>
        <p:sp>
          <p:nvSpPr>
            <p:cNvPr id="13" name="Text Placeholder 2">
              <a:extLst>
                <a:ext uri="{FF2B5EF4-FFF2-40B4-BE49-F238E27FC236}">
                  <a16:creationId xmlns:a16="http://schemas.microsoft.com/office/drawing/2014/main" id="{1682EA5A-F01E-48DC-BC6E-C26E41DD909A}"/>
                </a:ext>
              </a:extLst>
            </p:cNvPr>
            <p:cNvSpPr txBox="1">
              <a:spLocks/>
            </p:cNvSpPr>
            <p:nvPr/>
          </p:nvSpPr>
          <p:spPr>
            <a:xfrm>
              <a:off x="1034624" y="1730945"/>
              <a:ext cx="723838" cy="741773"/>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   5.87</a:t>
              </a:r>
            </a:p>
            <a:p>
              <a:pPr marL="0" indent="0">
                <a:lnSpc>
                  <a:spcPct val="100000"/>
                </a:lnSpc>
                <a:buFont typeface="Nunito"/>
                <a:buNone/>
              </a:pPr>
              <a:r>
                <a:rPr lang="en-GB" sz="1200" u="sng" dirty="0"/>
                <a:t>+ 3.123</a:t>
              </a:r>
            </a:p>
            <a:p>
              <a:pPr marL="0" indent="0">
                <a:lnSpc>
                  <a:spcPct val="100000"/>
                </a:lnSpc>
                <a:buFont typeface="Nunito"/>
                <a:buNone/>
              </a:pPr>
              <a:r>
                <a:rPr lang="en-GB" sz="1200" u="sng" dirty="0"/>
                <a:t>   8.993</a:t>
              </a:r>
            </a:p>
          </p:txBody>
        </p:sp>
        <p:sp>
          <p:nvSpPr>
            <p:cNvPr id="28" name="TextBox 27">
              <a:extLst>
                <a:ext uri="{FF2B5EF4-FFF2-40B4-BE49-F238E27FC236}">
                  <a16:creationId xmlns:a16="http://schemas.microsoft.com/office/drawing/2014/main" id="{A94B5319-A9F1-42D8-A840-FCF394EA1ACA}"/>
                </a:ext>
              </a:extLst>
            </p:cNvPr>
            <p:cNvSpPr txBox="1"/>
            <p:nvPr/>
          </p:nvSpPr>
          <p:spPr>
            <a:xfrm>
              <a:off x="3067538" y="2334218"/>
              <a:ext cx="621324" cy="276999"/>
            </a:xfrm>
            <a:prstGeom prst="rect">
              <a:avLst/>
            </a:prstGeom>
            <a:noFill/>
          </p:spPr>
          <p:txBody>
            <a:bodyPr wrap="square">
              <a:spAutoFit/>
            </a:bodyPr>
            <a:lstStyle/>
            <a:p>
              <a:r>
                <a:rPr lang="en-GB" sz="1200" dirty="0"/>
                <a:t>8.993</a:t>
              </a:r>
            </a:p>
          </p:txBody>
        </p:sp>
      </p:grpSp>
      <p:grpSp>
        <p:nvGrpSpPr>
          <p:cNvPr id="31" name="Group 30">
            <a:extLst>
              <a:ext uri="{FF2B5EF4-FFF2-40B4-BE49-F238E27FC236}">
                <a16:creationId xmlns:a16="http://schemas.microsoft.com/office/drawing/2014/main" id="{EF34D132-4F52-4B87-902B-9FA395C10DC7}"/>
              </a:ext>
            </a:extLst>
          </p:cNvPr>
          <p:cNvGrpSpPr/>
          <p:nvPr/>
        </p:nvGrpSpPr>
        <p:grpSpPr>
          <a:xfrm>
            <a:off x="5219763" y="1283629"/>
            <a:ext cx="739010" cy="1102965"/>
            <a:chOff x="5219763" y="1283629"/>
            <a:chExt cx="739010" cy="1102965"/>
          </a:xfrm>
        </p:grpSpPr>
        <p:sp>
          <p:nvSpPr>
            <p:cNvPr id="14" name="Text Placeholder 2">
              <a:extLst>
                <a:ext uri="{FF2B5EF4-FFF2-40B4-BE49-F238E27FC236}">
                  <a16:creationId xmlns:a16="http://schemas.microsoft.com/office/drawing/2014/main" id="{BAC7E6FA-E3FD-47CE-815E-85C43E52A580}"/>
                </a:ext>
              </a:extLst>
            </p:cNvPr>
            <p:cNvSpPr txBox="1">
              <a:spLocks/>
            </p:cNvSpPr>
            <p:nvPr/>
          </p:nvSpPr>
          <p:spPr>
            <a:xfrm>
              <a:off x="5219763" y="1644821"/>
              <a:ext cx="485468" cy="741773"/>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  87</a:t>
              </a:r>
            </a:p>
            <a:p>
              <a:pPr marL="0" indent="0">
                <a:lnSpc>
                  <a:spcPct val="100000"/>
                </a:lnSpc>
                <a:buFont typeface="Nunito"/>
                <a:buNone/>
              </a:pPr>
              <a:r>
                <a:rPr lang="en-GB" sz="1200" u="sng" dirty="0"/>
                <a:t>- 65</a:t>
              </a:r>
            </a:p>
            <a:p>
              <a:pPr marL="0" indent="0">
                <a:lnSpc>
                  <a:spcPct val="100000"/>
                </a:lnSpc>
                <a:buFont typeface="Nunito"/>
                <a:buNone/>
              </a:pPr>
              <a:r>
                <a:rPr lang="en-GB" sz="1200" u="sng" dirty="0"/>
                <a:t>  22</a:t>
              </a:r>
            </a:p>
          </p:txBody>
        </p:sp>
        <p:sp>
          <p:nvSpPr>
            <p:cNvPr id="30" name="TextBox 29">
              <a:extLst>
                <a:ext uri="{FF2B5EF4-FFF2-40B4-BE49-F238E27FC236}">
                  <a16:creationId xmlns:a16="http://schemas.microsoft.com/office/drawing/2014/main" id="{7B1FB633-1282-45F6-A240-985296EBD057}"/>
                </a:ext>
              </a:extLst>
            </p:cNvPr>
            <p:cNvSpPr txBox="1"/>
            <p:nvPr/>
          </p:nvSpPr>
          <p:spPr>
            <a:xfrm>
              <a:off x="5337449" y="1283629"/>
              <a:ext cx="621324" cy="276999"/>
            </a:xfrm>
            <a:prstGeom prst="rect">
              <a:avLst/>
            </a:prstGeom>
            <a:noFill/>
          </p:spPr>
          <p:txBody>
            <a:bodyPr wrap="square">
              <a:spAutoFit/>
            </a:bodyPr>
            <a:lstStyle/>
            <a:p>
              <a:r>
                <a:rPr lang="en-GB" sz="1200" dirty="0"/>
                <a:t>22</a:t>
              </a:r>
            </a:p>
          </p:txBody>
        </p:sp>
      </p:grpSp>
      <p:grpSp>
        <p:nvGrpSpPr>
          <p:cNvPr id="34" name="Group 33">
            <a:extLst>
              <a:ext uri="{FF2B5EF4-FFF2-40B4-BE49-F238E27FC236}">
                <a16:creationId xmlns:a16="http://schemas.microsoft.com/office/drawing/2014/main" id="{9E3589F5-E1F4-4DA7-A885-C56F8A7E1314}"/>
              </a:ext>
            </a:extLst>
          </p:cNvPr>
          <p:cNvGrpSpPr/>
          <p:nvPr/>
        </p:nvGrpSpPr>
        <p:grpSpPr>
          <a:xfrm>
            <a:off x="1034623" y="3532236"/>
            <a:ext cx="2646424" cy="935135"/>
            <a:chOff x="1034623" y="3532236"/>
            <a:chExt cx="2646424" cy="935135"/>
          </a:xfrm>
        </p:grpSpPr>
        <p:sp>
          <p:nvSpPr>
            <p:cNvPr id="19" name="Text Placeholder 2">
              <a:extLst>
                <a:ext uri="{FF2B5EF4-FFF2-40B4-BE49-F238E27FC236}">
                  <a16:creationId xmlns:a16="http://schemas.microsoft.com/office/drawing/2014/main" id="{FC81C51A-3D42-4BC9-814C-0FBA118FEA6F}"/>
                </a:ext>
              </a:extLst>
            </p:cNvPr>
            <p:cNvSpPr txBox="1">
              <a:spLocks/>
            </p:cNvSpPr>
            <p:nvPr/>
          </p:nvSpPr>
          <p:spPr>
            <a:xfrm>
              <a:off x="1034623" y="3532236"/>
              <a:ext cx="1544454" cy="492687"/>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60 ÷ (30 - 24)</a:t>
              </a:r>
            </a:p>
            <a:p>
              <a:pPr marL="0" indent="0">
                <a:lnSpc>
                  <a:spcPct val="100000"/>
                </a:lnSpc>
                <a:buFont typeface="Nunito"/>
                <a:buNone/>
              </a:pPr>
              <a:r>
                <a:rPr lang="en-GB" sz="1200" dirty="0"/>
                <a:t>60 ÷      6       = 10</a:t>
              </a:r>
            </a:p>
            <a:p>
              <a:pPr marL="0" indent="0">
                <a:lnSpc>
                  <a:spcPct val="100000"/>
                </a:lnSpc>
                <a:buFont typeface="Nunito"/>
                <a:buNone/>
              </a:pPr>
              <a:endParaRPr lang="en-GB" sz="1200" u="sng" dirty="0"/>
            </a:p>
          </p:txBody>
        </p:sp>
        <p:sp>
          <p:nvSpPr>
            <p:cNvPr id="32" name="TextBox 31">
              <a:extLst>
                <a:ext uri="{FF2B5EF4-FFF2-40B4-BE49-F238E27FC236}">
                  <a16:creationId xmlns:a16="http://schemas.microsoft.com/office/drawing/2014/main" id="{9D88F928-3FF6-41CC-AE09-10D666CCB001}"/>
                </a:ext>
              </a:extLst>
            </p:cNvPr>
            <p:cNvSpPr txBox="1"/>
            <p:nvPr/>
          </p:nvSpPr>
          <p:spPr>
            <a:xfrm>
              <a:off x="3059723" y="4190372"/>
              <a:ext cx="621324" cy="276999"/>
            </a:xfrm>
            <a:prstGeom prst="rect">
              <a:avLst/>
            </a:prstGeom>
            <a:noFill/>
          </p:spPr>
          <p:txBody>
            <a:bodyPr wrap="square">
              <a:spAutoFit/>
            </a:bodyPr>
            <a:lstStyle/>
            <a:p>
              <a:r>
                <a:rPr lang="en-GB" sz="1200" dirty="0"/>
                <a:t>10</a:t>
              </a:r>
            </a:p>
          </p:txBody>
        </p:sp>
      </p:grpSp>
      <p:grpSp>
        <p:nvGrpSpPr>
          <p:cNvPr id="35" name="Group 34">
            <a:extLst>
              <a:ext uri="{FF2B5EF4-FFF2-40B4-BE49-F238E27FC236}">
                <a16:creationId xmlns:a16="http://schemas.microsoft.com/office/drawing/2014/main" id="{DF943A2A-E007-439D-8B94-5188B3B26456}"/>
              </a:ext>
            </a:extLst>
          </p:cNvPr>
          <p:cNvGrpSpPr/>
          <p:nvPr/>
        </p:nvGrpSpPr>
        <p:grpSpPr>
          <a:xfrm>
            <a:off x="5219762" y="3533444"/>
            <a:ext cx="2669867" cy="933926"/>
            <a:chOff x="5219762" y="3533444"/>
            <a:chExt cx="2669867" cy="933926"/>
          </a:xfrm>
        </p:grpSpPr>
        <p:sp>
          <p:nvSpPr>
            <p:cNvPr id="20" name="Text Placeholder 2">
              <a:extLst>
                <a:ext uri="{FF2B5EF4-FFF2-40B4-BE49-F238E27FC236}">
                  <a16:creationId xmlns:a16="http://schemas.microsoft.com/office/drawing/2014/main" id="{3385265D-4835-43DA-8E26-DD6FABF542B7}"/>
                </a:ext>
              </a:extLst>
            </p:cNvPr>
            <p:cNvSpPr txBox="1">
              <a:spLocks/>
            </p:cNvSpPr>
            <p:nvPr/>
          </p:nvSpPr>
          <p:spPr>
            <a:xfrm>
              <a:off x="5219762" y="3533444"/>
              <a:ext cx="1587437" cy="491480"/>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10% of 3,000 = 300</a:t>
              </a:r>
            </a:p>
            <a:p>
              <a:pPr marL="0" indent="0">
                <a:lnSpc>
                  <a:spcPct val="100000"/>
                </a:lnSpc>
                <a:buFont typeface="Nunito"/>
                <a:buNone/>
              </a:pPr>
              <a:r>
                <a:rPr lang="en-GB" sz="1200" dirty="0"/>
                <a:t>20% of 3,000 = 600 </a:t>
              </a:r>
              <a:endParaRPr lang="en-GB" sz="1200" u="sng" dirty="0"/>
            </a:p>
          </p:txBody>
        </p:sp>
        <p:sp>
          <p:nvSpPr>
            <p:cNvPr id="33" name="TextBox 32">
              <a:extLst>
                <a:ext uri="{FF2B5EF4-FFF2-40B4-BE49-F238E27FC236}">
                  <a16:creationId xmlns:a16="http://schemas.microsoft.com/office/drawing/2014/main" id="{B3E3E3BC-FE28-46CB-8B0C-F4F1D4876978}"/>
                </a:ext>
              </a:extLst>
            </p:cNvPr>
            <p:cNvSpPr txBox="1"/>
            <p:nvPr/>
          </p:nvSpPr>
          <p:spPr>
            <a:xfrm>
              <a:off x="7268305" y="4190371"/>
              <a:ext cx="621324" cy="276999"/>
            </a:xfrm>
            <a:prstGeom prst="rect">
              <a:avLst/>
            </a:prstGeom>
            <a:noFill/>
          </p:spPr>
          <p:txBody>
            <a:bodyPr wrap="square">
              <a:spAutoFit/>
            </a:bodyPr>
            <a:lstStyle/>
            <a:p>
              <a:r>
                <a:rPr lang="en-GB" sz="1200" dirty="0"/>
                <a:t>600</a:t>
              </a:r>
            </a:p>
          </p:txBody>
        </p:sp>
      </p:grpSp>
    </p:spTree>
    <p:extLst>
      <p:ext uri="{BB962C8B-B14F-4D97-AF65-F5344CB8AC3E}">
        <p14:creationId xmlns:p14="http://schemas.microsoft.com/office/powerpoint/2010/main" val="3905531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26673-6604-48CB-BADD-A66D347A8311}"/>
              </a:ext>
            </a:extLst>
          </p:cNvPr>
          <p:cNvSpPr>
            <a:spLocks noGrp="1"/>
          </p:cNvSpPr>
          <p:nvPr>
            <p:ph type="title"/>
          </p:nvPr>
        </p:nvSpPr>
        <p:spPr/>
        <p:txBody>
          <a:bodyPr/>
          <a:lstStyle/>
          <a:p>
            <a:r>
              <a:rPr lang="en-GB" dirty="0"/>
              <a:t>Maths Paper 1 (Arithmetic)</a:t>
            </a:r>
          </a:p>
        </p:txBody>
      </p:sp>
      <p:sp>
        <p:nvSpPr>
          <p:cNvPr id="3" name="Text Placeholder 2">
            <a:extLst>
              <a:ext uri="{FF2B5EF4-FFF2-40B4-BE49-F238E27FC236}">
                <a16:creationId xmlns:a16="http://schemas.microsoft.com/office/drawing/2014/main" id="{2CC7ADAC-359D-4B91-80CE-6EC0C3B21C91}"/>
              </a:ext>
            </a:extLst>
          </p:cNvPr>
          <p:cNvSpPr>
            <a:spLocks noGrp="1"/>
          </p:cNvSpPr>
          <p:nvPr>
            <p:ph type="body" idx="1"/>
          </p:nvPr>
        </p:nvSpPr>
        <p:spPr>
          <a:xfrm>
            <a:off x="311700" y="739302"/>
            <a:ext cx="8520600" cy="434777"/>
          </a:xfrm>
        </p:spPr>
        <p:txBody>
          <a:bodyPr/>
          <a:lstStyle/>
          <a:p>
            <a:pPr marL="114300" indent="0">
              <a:buNone/>
            </a:pPr>
            <a:r>
              <a:rPr lang="en-GB" dirty="0"/>
              <a:t>Example questions: </a:t>
            </a:r>
          </a:p>
        </p:txBody>
      </p:sp>
      <p:sp>
        <p:nvSpPr>
          <p:cNvPr id="4" name="Slide Number Placeholder 3">
            <a:extLst>
              <a:ext uri="{FF2B5EF4-FFF2-40B4-BE49-F238E27FC236}">
                <a16:creationId xmlns:a16="http://schemas.microsoft.com/office/drawing/2014/main" id="{892BFA25-509C-4B10-AE06-BB9C9B06208A}"/>
              </a:ext>
            </a:extLst>
          </p:cNvPr>
          <p:cNvSpPr>
            <a:spLocks noGrp="1"/>
          </p:cNvSpPr>
          <p:nvPr>
            <p:ph type="sldNum" idx="12"/>
          </p:nvPr>
        </p:nvSpPr>
        <p:spPr/>
        <p:txBody>
          <a:bodyPr/>
          <a:lstStyle/>
          <a:p>
            <a:fld id="{00000000-1234-1234-1234-123412341234}" type="slidenum">
              <a:rPr lang="en" smtClean="0"/>
              <a:pPr/>
              <a:t>17</a:t>
            </a:fld>
            <a:endParaRPr lang="en"/>
          </a:p>
        </p:txBody>
      </p:sp>
      <p:pic>
        <p:nvPicPr>
          <p:cNvPr id="14" name="Picture 13">
            <a:extLst>
              <a:ext uri="{FF2B5EF4-FFF2-40B4-BE49-F238E27FC236}">
                <a16:creationId xmlns:a16="http://schemas.microsoft.com/office/drawing/2014/main" id="{C78BFB2E-1F74-496E-9C0C-7559489D49C2}"/>
              </a:ext>
            </a:extLst>
          </p:cNvPr>
          <p:cNvPicPr>
            <a:picLocks noChangeAspect="1"/>
          </p:cNvPicPr>
          <p:nvPr/>
        </p:nvPicPr>
        <p:blipFill>
          <a:blip r:embed="rId3"/>
          <a:stretch>
            <a:fillRect/>
          </a:stretch>
        </p:blipFill>
        <p:spPr>
          <a:xfrm>
            <a:off x="523994" y="2924268"/>
            <a:ext cx="3746255" cy="1738949"/>
          </a:xfrm>
          <a:prstGeom prst="rect">
            <a:avLst/>
          </a:prstGeom>
          <a:effectLst>
            <a:outerShdw blurRad="50800" dist="38100" dir="2700000" algn="tl" rotWithShape="0">
              <a:prstClr val="black">
                <a:alpha val="40000"/>
              </a:prstClr>
            </a:outerShdw>
          </a:effectLst>
        </p:spPr>
      </p:pic>
      <p:pic>
        <p:nvPicPr>
          <p:cNvPr id="15" name="Picture 14">
            <a:extLst>
              <a:ext uri="{FF2B5EF4-FFF2-40B4-BE49-F238E27FC236}">
                <a16:creationId xmlns:a16="http://schemas.microsoft.com/office/drawing/2014/main" id="{EE3B96BB-C0CE-45C4-8855-CD3821869675}"/>
              </a:ext>
            </a:extLst>
          </p:cNvPr>
          <p:cNvPicPr>
            <a:picLocks noChangeAspect="1"/>
          </p:cNvPicPr>
          <p:nvPr/>
        </p:nvPicPr>
        <p:blipFill>
          <a:blip r:embed="rId4"/>
          <a:stretch>
            <a:fillRect/>
          </a:stretch>
        </p:blipFill>
        <p:spPr>
          <a:xfrm>
            <a:off x="523994" y="1174079"/>
            <a:ext cx="3746255" cy="1599404"/>
          </a:xfrm>
          <a:prstGeom prst="rect">
            <a:avLst/>
          </a:prstGeom>
          <a:effectLst>
            <a:outerShdw blurRad="50800" dist="38100" dir="2700000" algn="tl" rotWithShape="0">
              <a:prstClr val="black">
                <a:alpha val="40000"/>
              </a:prstClr>
            </a:outerShdw>
          </a:effectLst>
        </p:spPr>
      </p:pic>
      <p:pic>
        <p:nvPicPr>
          <p:cNvPr id="19" name="Picture 18">
            <a:extLst>
              <a:ext uri="{FF2B5EF4-FFF2-40B4-BE49-F238E27FC236}">
                <a16:creationId xmlns:a16="http://schemas.microsoft.com/office/drawing/2014/main" id="{3C3815EC-AD71-42F7-8D58-4AF3D313D3BC}"/>
              </a:ext>
            </a:extLst>
          </p:cNvPr>
          <p:cNvPicPr>
            <a:picLocks noChangeAspect="1"/>
          </p:cNvPicPr>
          <p:nvPr/>
        </p:nvPicPr>
        <p:blipFill>
          <a:blip r:embed="rId5"/>
          <a:stretch>
            <a:fillRect/>
          </a:stretch>
        </p:blipFill>
        <p:spPr>
          <a:xfrm>
            <a:off x="4733370" y="1487258"/>
            <a:ext cx="3949522" cy="3175960"/>
          </a:xfrm>
          <a:prstGeom prst="rect">
            <a:avLst/>
          </a:prstGeom>
          <a:effectLst>
            <a:outerShdw blurRad="50800" dist="38100" dir="2700000" algn="tl" rotWithShape="0">
              <a:prstClr val="black">
                <a:alpha val="40000"/>
              </a:prstClr>
            </a:outerShdw>
          </a:effectLst>
        </p:spPr>
      </p:pic>
      <p:grpSp>
        <p:nvGrpSpPr>
          <p:cNvPr id="23" name="Group 22">
            <a:extLst>
              <a:ext uri="{FF2B5EF4-FFF2-40B4-BE49-F238E27FC236}">
                <a16:creationId xmlns:a16="http://schemas.microsoft.com/office/drawing/2014/main" id="{20458397-9F5E-4026-A95C-FC37D240F360}"/>
              </a:ext>
            </a:extLst>
          </p:cNvPr>
          <p:cNvGrpSpPr/>
          <p:nvPr/>
        </p:nvGrpSpPr>
        <p:grpSpPr>
          <a:xfrm>
            <a:off x="1042649" y="1683505"/>
            <a:ext cx="2278889" cy="991591"/>
            <a:chOff x="1042649" y="1683505"/>
            <a:chExt cx="2278889" cy="991591"/>
          </a:xfrm>
        </p:grpSpPr>
        <mc:AlternateContent xmlns:mc="http://schemas.openxmlformats.org/markup-compatibility/2006" xmlns:a14="http://schemas.microsoft.com/office/drawing/2010/main">
          <mc:Choice Requires="a14">
            <p:sp>
              <p:nvSpPr>
                <p:cNvPr id="21" name="Text Placeholder 2">
                  <a:extLst>
                    <a:ext uri="{FF2B5EF4-FFF2-40B4-BE49-F238E27FC236}">
                      <a16:creationId xmlns:a16="http://schemas.microsoft.com/office/drawing/2014/main" id="{1D9C75AF-7016-4CB1-B526-29B57A08ABFF}"/>
                    </a:ext>
                  </a:extLst>
                </p:cNvPr>
                <p:cNvSpPr txBox="1">
                  <a:spLocks/>
                </p:cNvSpPr>
                <p:nvPr/>
              </p:nvSpPr>
              <p:spPr>
                <a:xfrm>
                  <a:off x="1042649" y="1683505"/>
                  <a:ext cx="887751" cy="492687"/>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None/>
                  </a:pPr>
                  <a14:m>
                    <m:oMath xmlns:m="http://schemas.openxmlformats.org/officeDocument/2006/math">
                      <m:f>
                        <m:fPr>
                          <m:ctrlPr>
                            <a:rPr lang="en-GB" sz="1200" i="1" dirty="0" smtClean="0">
                              <a:latin typeface="Cambria Math" panose="02040503050406030204" pitchFamily="18" charset="0"/>
                            </a:rPr>
                          </m:ctrlPr>
                        </m:fPr>
                        <m:num>
                          <m:r>
                            <m:rPr>
                              <m:nor/>
                            </m:rPr>
                            <a:rPr lang="en-US" sz="1200" b="0" i="0" dirty="0" smtClean="0"/>
                            <m:t>10</m:t>
                          </m:r>
                        </m:num>
                        <m:den>
                          <m:r>
                            <m:rPr>
                              <m:nor/>
                            </m:rPr>
                            <a:rPr lang="en-US" sz="1200" b="0" i="0" dirty="0" smtClean="0"/>
                            <m:t>7</m:t>
                          </m:r>
                        </m:den>
                      </m:f>
                    </m:oMath>
                  </a14:m>
                  <a:r>
                    <a:rPr lang="en-GB" sz="1200" dirty="0"/>
                    <a:t> - </a:t>
                  </a:r>
                  <a14:m>
                    <m:oMath xmlns:m="http://schemas.openxmlformats.org/officeDocument/2006/math">
                      <m:f>
                        <m:fPr>
                          <m:ctrlPr>
                            <a:rPr lang="en-GB" sz="1200" i="1" dirty="0">
                              <a:latin typeface="Cambria Math" panose="02040503050406030204" pitchFamily="18" charset="0"/>
                            </a:rPr>
                          </m:ctrlPr>
                        </m:fPr>
                        <m:num>
                          <m:r>
                            <m:rPr>
                              <m:nor/>
                            </m:rPr>
                            <a:rPr lang="en-US" sz="1200" b="0" i="0" dirty="0" smtClean="0"/>
                            <m:t>4</m:t>
                          </m:r>
                        </m:num>
                        <m:den>
                          <m:r>
                            <m:rPr>
                              <m:nor/>
                            </m:rPr>
                            <a:rPr lang="en-US" sz="1200" dirty="0"/>
                            <m:t>7</m:t>
                          </m:r>
                        </m:den>
                      </m:f>
                    </m:oMath>
                  </a14:m>
                  <a:r>
                    <a:rPr lang="en-GB" sz="1200" dirty="0"/>
                    <a:t> = </a:t>
                  </a:r>
                  <a14:m>
                    <m:oMath xmlns:m="http://schemas.openxmlformats.org/officeDocument/2006/math">
                      <m:f>
                        <m:fPr>
                          <m:ctrlPr>
                            <a:rPr lang="en-GB" sz="1200" i="1" dirty="0">
                              <a:latin typeface="Cambria Math" panose="02040503050406030204" pitchFamily="18" charset="0"/>
                            </a:rPr>
                          </m:ctrlPr>
                        </m:fPr>
                        <m:num>
                          <m:r>
                            <m:rPr>
                              <m:nor/>
                            </m:rPr>
                            <a:rPr lang="en-US" sz="1200" b="0" i="0" dirty="0" smtClean="0"/>
                            <m:t>6</m:t>
                          </m:r>
                        </m:num>
                        <m:den>
                          <m:r>
                            <m:rPr>
                              <m:nor/>
                            </m:rPr>
                            <a:rPr lang="en-US" sz="1200" dirty="0"/>
                            <m:t>7</m:t>
                          </m:r>
                        </m:den>
                      </m:f>
                    </m:oMath>
                  </a14:m>
                  <a:endParaRPr lang="en-GB" sz="1200" dirty="0"/>
                </a:p>
                <a:p>
                  <a:pPr marL="0" indent="0">
                    <a:lnSpc>
                      <a:spcPct val="100000"/>
                    </a:lnSpc>
                    <a:buFont typeface="Nunito"/>
                    <a:buNone/>
                  </a:pPr>
                  <a:endParaRPr lang="en-GB" sz="1200" u="sng" dirty="0"/>
                </a:p>
              </p:txBody>
            </p:sp>
          </mc:Choice>
          <mc:Fallback xmlns="">
            <p:sp>
              <p:nvSpPr>
                <p:cNvPr id="21" name="Text Placeholder 2">
                  <a:extLst>
                    <a:ext uri="{FF2B5EF4-FFF2-40B4-BE49-F238E27FC236}">
                      <a16:creationId xmlns:a16="http://schemas.microsoft.com/office/drawing/2014/main" id="{1D9C75AF-7016-4CB1-B526-29B57A08ABFF}"/>
                    </a:ext>
                  </a:extLst>
                </p:cNvPr>
                <p:cNvSpPr txBox="1">
                  <a:spLocks noRot="1" noChangeAspect="1" noMove="1" noResize="1" noEditPoints="1" noAdjustHandles="1" noChangeArrowheads="1" noChangeShapeType="1" noTextEdit="1"/>
                </p:cNvSpPr>
                <p:nvPr/>
              </p:nvSpPr>
              <p:spPr>
                <a:xfrm>
                  <a:off x="1042649" y="1683505"/>
                  <a:ext cx="887751" cy="492687"/>
                </a:xfrm>
                <a:prstGeom prst="rect">
                  <a:avLst/>
                </a:prstGeom>
                <a:blipFill>
                  <a:blip r:embed="rId6"/>
                  <a:stretch>
                    <a:fillRect/>
                  </a:stretch>
                </a:blipFill>
                <a:ln>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5736ED00-A8B2-40DF-BFE0-88A9083313D4}"/>
                    </a:ext>
                  </a:extLst>
                </p:cNvPr>
                <p:cNvSpPr txBox="1"/>
                <p:nvPr/>
              </p:nvSpPr>
              <p:spPr>
                <a:xfrm>
                  <a:off x="3036488" y="2279667"/>
                  <a:ext cx="285050" cy="395429"/>
                </a:xfrm>
                <a:prstGeom prst="rect">
                  <a:avLst/>
                </a:prstGeom>
                <a:noFill/>
              </p:spPr>
              <p:txBody>
                <a:bodyPr wrap="square">
                  <a:spAutoFit/>
                </a:bodyPr>
                <a:lstStyle/>
                <a:p>
                  <a:pPr marL="0" indent="0">
                    <a:lnSpc>
                      <a:spcPct val="100000"/>
                    </a:lnSpc>
                    <a:buNone/>
                  </a:pPr>
                  <a14:m>
                    <m:oMath xmlns:m="http://schemas.openxmlformats.org/officeDocument/2006/math">
                      <m:f>
                        <m:fPr>
                          <m:ctrlPr>
                            <a:rPr lang="en-GB" sz="1200" i="1" dirty="0" smtClean="0">
                              <a:latin typeface="Cambria Math" panose="02040503050406030204" pitchFamily="18" charset="0"/>
                            </a:rPr>
                          </m:ctrlPr>
                        </m:fPr>
                        <m:num>
                          <m:r>
                            <m:rPr>
                              <m:nor/>
                            </m:rPr>
                            <a:rPr lang="en-US" sz="1200" b="0" i="0" dirty="0" smtClean="0"/>
                            <m:t>6</m:t>
                          </m:r>
                        </m:num>
                        <m:den>
                          <m:r>
                            <m:rPr>
                              <m:nor/>
                            </m:rPr>
                            <a:rPr lang="en-US" sz="1200" dirty="0"/>
                            <m:t>7</m:t>
                          </m:r>
                        </m:den>
                      </m:f>
                    </m:oMath>
                  </a14:m>
                  <a:r>
                    <a:rPr lang="en-GB" sz="1200" dirty="0"/>
                    <a:t> </a:t>
                  </a:r>
                </a:p>
              </p:txBody>
            </p:sp>
          </mc:Choice>
          <mc:Fallback xmlns="">
            <p:sp>
              <p:nvSpPr>
                <p:cNvPr id="22" name="TextBox 21">
                  <a:extLst>
                    <a:ext uri="{FF2B5EF4-FFF2-40B4-BE49-F238E27FC236}">
                      <a16:creationId xmlns:a16="http://schemas.microsoft.com/office/drawing/2014/main" id="{5736ED00-A8B2-40DF-BFE0-88A9083313D4}"/>
                    </a:ext>
                  </a:extLst>
                </p:cNvPr>
                <p:cNvSpPr txBox="1">
                  <a:spLocks noRot="1" noChangeAspect="1" noMove="1" noResize="1" noEditPoints="1" noAdjustHandles="1" noChangeArrowheads="1" noChangeShapeType="1" noTextEdit="1"/>
                </p:cNvSpPr>
                <p:nvPr/>
              </p:nvSpPr>
              <p:spPr>
                <a:xfrm>
                  <a:off x="3036488" y="2279667"/>
                  <a:ext cx="285050" cy="395429"/>
                </a:xfrm>
                <a:prstGeom prst="rect">
                  <a:avLst/>
                </a:prstGeom>
                <a:blipFill>
                  <a:blip r:embed="rId7"/>
                  <a:stretch>
                    <a:fillRect b="-3077"/>
                  </a:stretch>
                </a:blipFill>
              </p:spPr>
              <p:txBody>
                <a:bodyPr/>
                <a:lstStyle/>
                <a:p>
                  <a:r>
                    <a:rPr lang="en-GB">
                      <a:noFill/>
                    </a:rPr>
                    <a:t> </a:t>
                  </a:r>
                </a:p>
              </p:txBody>
            </p:sp>
          </mc:Fallback>
        </mc:AlternateContent>
      </p:grpSp>
    </p:spTree>
    <p:extLst>
      <p:ext uri="{BB962C8B-B14F-4D97-AF65-F5344CB8AC3E}">
        <p14:creationId xmlns:p14="http://schemas.microsoft.com/office/powerpoint/2010/main" val="4000258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0450E-C71B-47FF-800C-2C2D9F6BF090}"/>
              </a:ext>
            </a:extLst>
          </p:cNvPr>
          <p:cNvSpPr>
            <a:spLocks noGrp="1"/>
          </p:cNvSpPr>
          <p:nvPr>
            <p:ph type="title"/>
          </p:nvPr>
        </p:nvSpPr>
        <p:spPr/>
        <p:txBody>
          <a:bodyPr/>
          <a:lstStyle/>
          <a:p>
            <a:r>
              <a:rPr lang="en-GB" dirty="0"/>
              <a:t>Maths Papers 2 and 3 (Reasoning)</a:t>
            </a:r>
          </a:p>
        </p:txBody>
      </p:sp>
      <p:sp>
        <p:nvSpPr>
          <p:cNvPr id="3" name="Text Placeholder 2">
            <a:extLst>
              <a:ext uri="{FF2B5EF4-FFF2-40B4-BE49-F238E27FC236}">
                <a16:creationId xmlns:a16="http://schemas.microsoft.com/office/drawing/2014/main" id="{9912E2BE-9B62-4ADB-B867-2B967DE309B2}"/>
              </a:ext>
            </a:extLst>
          </p:cNvPr>
          <p:cNvSpPr>
            <a:spLocks noGrp="1"/>
          </p:cNvSpPr>
          <p:nvPr>
            <p:ph type="body" idx="1"/>
          </p:nvPr>
        </p:nvSpPr>
        <p:spPr>
          <a:xfrm>
            <a:off x="311700" y="739302"/>
            <a:ext cx="8520600" cy="4074975"/>
          </a:xfrm>
        </p:spPr>
        <p:txBody>
          <a:bodyPr/>
          <a:lstStyle/>
          <a:p>
            <a:pPr marL="114300" indent="0">
              <a:buNone/>
            </a:pPr>
            <a:r>
              <a:rPr lang="en-GB" dirty="0">
                <a:solidFill>
                  <a:srgbClr val="283593"/>
                </a:solidFill>
              </a:rPr>
              <a:t>Paper 2 </a:t>
            </a:r>
            <a:r>
              <a:rPr lang="en-GB" dirty="0"/>
              <a:t>will take place </a:t>
            </a:r>
            <a:r>
              <a:rPr lang="en-GB" dirty="0">
                <a:solidFill>
                  <a:srgbClr val="283593"/>
                </a:solidFill>
              </a:rPr>
              <a:t>on </a:t>
            </a:r>
            <a:r>
              <a:rPr lang="en-GB" dirty="0" smtClean="0">
                <a:solidFill>
                  <a:srgbClr val="283593"/>
                </a:solidFill>
              </a:rPr>
              <a:t>Thursday </a:t>
            </a:r>
            <a:r>
              <a:rPr lang="en-GB" dirty="0">
                <a:solidFill>
                  <a:srgbClr val="283593"/>
                </a:solidFill>
              </a:rPr>
              <a:t>11</a:t>
            </a:r>
            <a:r>
              <a:rPr lang="en-GB" baseline="30000" dirty="0">
                <a:solidFill>
                  <a:srgbClr val="283593"/>
                </a:solidFill>
              </a:rPr>
              <a:t>th</a:t>
            </a:r>
            <a:r>
              <a:rPr lang="en-GB" dirty="0">
                <a:solidFill>
                  <a:srgbClr val="283593"/>
                </a:solidFill>
              </a:rPr>
              <a:t> May </a:t>
            </a:r>
            <a:r>
              <a:rPr lang="en-GB" dirty="0"/>
              <a:t>and </a:t>
            </a:r>
            <a:r>
              <a:rPr lang="en-GB" dirty="0">
                <a:solidFill>
                  <a:srgbClr val="283593"/>
                </a:solidFill>
              </a:rPr>
              <a:t>paper 3 </a:t>
            </a:r>
            <a:r>
              <a:rPr lang="en-GB" dirty="0"/>
              <a:t>will take place on </a:t>
            </a:r>
            <a:r>
              <a:rPr lang="en-GB" dirty="0" smtClean="0">
                <a:solidFill>
                  <a:srgbClr val="283593"/>
                </a:solidFill>
              </a:rPr>
              <a:t>Friday </a:t>
            </a:r>
            <a:r>
              <a:rPr lang="en-GB" dirty="0">
                <a:solidFill>
                  <a:srgbClr val="283593"/>
                </a:solidFill>
              </a:rPr>
              <a:t>12</a:t>
            </a:r>
            <a:r>
              <a:rPr lang="en-GB" baseline="30000" dirty="0">
                <a:solidFill>
                  <a:srgbClr val="283593"/>
                </a:solidFill>
              </a:rPr>
              <a:t>th</a:t>
            </a:r>
            <a:r>
              <a:rPr lang="en-GB" dirty="0">
                <a:solidFill>
                  <a:srgbClr val="283593"/>
                </a:solidFill>
              </a:rPr>
              <a:t> May</a:t>
            </a:r>
            <a:r>
              <a:rPr lang="en-GB" dirty="0"/>
              <a:t>. These tests have a total of </a:t>
            </a:r>
            <a:r>
              <a:rPr lang="en-GB" dirty="0">
                <a:solidFill>
                  <a:srgbClr val="283593"/>
                </a:solidFill>
              </a:rPr>
              <a:t>35 marks</a:t>
            </a:r>
            <a:r>
              <a:rPr lang="en-GB" dirty="0"/>
              <a:t> each.  </a:t>
            </a:r>
          </a:p>
          <a:p>
            <a:pPr marL="114300" indent="0">
              <a:buNone/>
            </a:pPr>
            <a:endParaRPr lang="en-GB" dirty="0"/>
          </a:p>
          <a:p>
            <a:pPr marL="114300" indent="0">
              <a:buNone/>
            </a:pPr>
            <a:r>
              <a:rPr lang="en-GB" dirty="0"/>
              <a:t>These papers require children to demonstrate their mathematical knowledge and skills, as well as their ability to solve problems and their mathematical reasoning. They cover a wide range of mathematical topics from key stage 2 including,</a:t>
            </a:r>
          </a:p>
          <a:p>
            <a:r>
              <a:rPr lang="en-GB" dirty="0">
                <a:solidFill>
                  <a:srgbClr val="283593"/>
                </a:solidFill>
              </a:rPr>
              <a:t>Number and place value (including Roman numerals);</a:t>
            </a:r>
          </a:p>
          <a:p>
            <a:r>
              <a:rPr lang="en-GB" dirty="0">
                <a:solidFill>
                  <a:srgbClr val="283593"/>
                </a:solidFill>
              </a:rPr>
              <a:t>The four operations;</a:t>
            </a:r>
          </a:p>
          <a:p>
            <a:r>
              <a:rPr lang="en-GB" dirty="0">
                <a:solidFill>
                  <a:srgbClr val="283593"/>
                </a:solidFill>
              </a:rPr>
              <a:t>Geometry (properties of shape, position and direction);</a:t>
            </a:r>
          </a:p>
          <a:p>
            <a:r>
              <a:rPr lang="en-GB" dirty="0">
                <a:solidFill>
                  <a:srgbClr val="283593"/>
                </a:solidFill>
              </a:rPr>
              <a:t>Statistics;</a:t>
            </a:r>
          </a:p>
          <a:p>
            <a:r>
              <a:rPr lang="en-GB" dirty="0">
                <a:solidFill>
                  <a:srgbClr val="283593"/>
                </a:solidFill>
              </a:rPr>
              <a:t>Measurement (length, perimeter, mass, volume, time, money);</a:t>
            </a:r>
          </a:p>
          <a:p>
            <a:r>
              <a:rPr lang="en-GB" dirty="0">
                <a:solidFill>
                  <a:srgbClr val="283593"/>
                </a:solidFill>
              </a:rPr>
              <a:t>Algebra;</a:t>
            </a:r>
          </a:p>
          <a:p>
            <a:r>
              <a:rPr lang="en-GB" dirty="0">
                <a:solidFill>
                  <a:srgbClr val="283593"/>
                </a:solidFill>
              </a:rPr>
              <a:t>Ratio and proportion;</a:t>
            </a:r>
          </a:p>
          <a:p>
            <a:r>
              <a:rPr lang="en-GB" dirty="0">
                <a:solidFill>
                  <a:srgbClr val="283593"/>
                </a:solidFill>
              </a:rPr>
              <a:t>Fractions, decimals and percentages. </a:t>
            </a:r>
          </a:p>
        </p:txBody>
      </p:sp>
      <p:sp>
        <p:nvSpPr>
          <p:cNvPr id="4" name="Slide Number Placeholder 3">
            <a:extLst>
              <a:ext uri="{FF2B5EF4-FFF2-40B4-BE49-F238E27FC236}">
                <a16:creationId xmlns:a16="http://schemas.microsoft.com/office/drawing/2014/main" id="{A3875FDC-D420-4B8C-B01E-B4EED38D7018}"/>
              </a:ext>
            </a:extLst>
          </p:cNvPr>
          <p:cNvSpPr>
            <a:spLocks noGrp="1"/>
          </p:cNvSpPr>
          <p:nvPr>
            <p:ph type="sldNum" idx="12"/>
          </p:nvPr>
        </p:nvSpPr>
        <p:spPr/>
        <p:txBody>
          <a:bodyPr/>
          <a:lstStyle/>
          <a:p>
            <a:fld id="{00000000-1234-1234-1234-123412341234}" type="slidenum">
              <a:rPr lang="en" smtClean="0"/>
              <a:pPr/>
              <a:t>18</a:t>
            </a:fld>
            <a:endParaRPr lang="en"/>
          </a:p>
        </p:txBody>
      </p:sp>
    </p:spTree>
    <p:extLst>
      <p:ext uri="{BB962C8B-B14F-4D97-AF65-F5344CB8AC3E}">
        <p14:creationId xmlns:p14="http://schemas.microsoft.com/office/powerpoint/2010/main" val="1255798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500"/>
                                        <p:tgtEl>
                                          <p:spTgt spid="3">
                                            <p:txEl>
                                              <p:pRg st="9" end="9"/>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Effect transition="in" filter="fade">
                                      <p:cBhvr>
                                        <p:cTn id="31"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0450E-C71B-47FF-800C-2C2D9F6BF090}"/>
              </a:ext>
            </a:extLst>
          </p:cNvPr>
          <p:cNvSpPr>
            <a:spLocks noGrp="1"/>
          </p:cNvSpPr>
          <p:nvPr>
            <p:ph type="title"/>
          </p:nvPr>
        </p:nvSpPr>
        <p:spPr/>
        <p:txBody>
          <a:bodyPr/>
          <a:lstStyle/>
          <a:p>
            <a:r>
              <a:rPr lang="en-GB" dirty="0"/>
              <a:t>Maths Papers 2 (Reasoning)</a:t>
            </a:r>
          </a:p>
        </p:txBody>
      </p:sp>
      <p:sp>
        <p:nvSpPr>
          <p:cNvPr id="3" name="Text Placeholder 2">
            <a:extLst>
              <a:ext uri="{FF2B5EF4-FFF2-40B4-BE49-F238E27FC236}">
                <a16:creationId xmlns:a16="http://schemas.microsoft.com/office/drawing/2014/main" id="{9912E2BE-9B62-4ADB-B867-2B967DE309B2}"/>
              </a:ext>
            </a:extLst>
          </p:cNvPr>
          <p:cNvSpPr>
            <a:spLocks noGrp="1"/>
          </p:cNvSpPr>
          <p:nvPr>
            <p:ph type="body" idx="1"/>
          </p:nvPr>
        </p:nvSpPr>
        <p:spPr>
          <a:xfrm>
            <a:off x="311700" y="739303"/>
            <a:ext cx="8520600" cy="434776"/>
          </a:xfrm>
        </p:spPr>
        <p:txBody>
          <a:bodyPr/>
          <a:lstStyle/>
          <a:p>
            <a:pPr marL="114300" indent="0">
              <a:buNone/>
            </a:pPr>
            <a:r>
              <a:rPr lang="en-GB" dirty="0"/>
              <a:t>Example questions:</a:t>
            </a:r>
          </a:p>
        </p:txBody>
      </p:sp>
      <p:sp>
        <p:nvSpPr>
          <p:cNvPr id="4" name="Slide Number Placeholder 3">
            <a:extLst>
              <a:ext uri="{FF2B5EF4-FFF2-40B4-BE49-F238E27FC236}">
                <a16:creationId xmlns:a16="http://schemas.microsoft.com/office/drawing/2014/main" id="{A3875FDC-D420-4B8C-B01E-B4EED38D7018}"/>
              </a:ext>
            </a:extLst>
          </p:cNvPr>
          <p:cNvSpPr>
            <a:spLocks noGrp="1"/>
          </p:cNvSpPr>
          <p:nvPr>
            <p:ph type="sldNum" idx="12"/>
          </p:nvPr>
        </p:nvSpPr>
        <p:spPr/>
        <p:txBody>
          <a:bodyPr/>
          <a:lstStyle/>
          <a:p>
            <a:fld id="{00000000-1234-1234-1234-123412341234}" type="slidenum">
              <a:rPr lang="en" smtClean="0"/>
              <a:pPr/>
              <a:t>19</a:t>
            </a:fld>
            <a:endParaRPr lang="en"/>
          </a:p>
        </p:txBody>
      </p:sp>
      <p:pic>
        <p:nvPicPr>
          <p:cNvPr id="10" name="Picture 9">
            <a:extLst>
              <a:ext uri="{FF2B5EF4-FFF2-40B4-BE49-F238E27FC236}">
                <a16:creationId xmlns:a16="http://schemas.microsoft.com/office/drawing/2014/main" id="{AB8299F6-38B7-4E7A-A209-55C5F1F5E0E3}"/>
              </a:ext>
            </a:extLst>
          </p:cNvPr>
          <p:cNvPicPr>
            <a:picLocks noChangeAspect="1"/>
          </p:cNvPicPr>
          <p:nvPr/>
        </p:nvPicPr>
        <p:blipFill>
          <a:blip r:embed="rId3"/>
          <a:stretch>
            <a:fillRect/>
          </a:stretch>
        </p:blipFill>
        <p:spPr>
          <a:xfrm>
            <a:off x="460457" y="1100254"/>
            <a:ext cx="3658252" cy="3054667"/>
          </a:xfrm>
          <a:prstGeom prst="rect">
            <a:avLst/>
          </a:prstGeom>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5F303EEC-77A0-4956-B480-97A546CDC174}"/>
              </a:ext>
            </a:extLst>
          </p:cNvPr>
          <p:cNvPicPr>
            <a:picLocks noChangeAspect="1"/>
          </p:cNvPicPr>
          <p:nvPr/>
        </p:nvPicPr>
        <p:blipFill>
          <a:blip r:embed="rId4"/>
          <a:stretch>
            <a:fillRect/>
          </a:stretch>
        </p:blipFill>
        <p:spPr>
          <a:xfrm>
            <a:off x="4812983" y="1100254"/>
            <a:ext cx="3933825" cy="1803473"/>
          </a:xfrm>
          <a:prstGeom prst="rect">
            <a:avLst/>
          </a:prstGeom>
          <a:effectLst>
            <a:outerShdw blurRad="50800" dist="38100" dir="2700000" algn="tl" rotWithShape="0">
              <a:prstClr val="black">
                <a:alpha val="40000"/>
              </a:prstClr>
            </a:outerShdw>
          </a:effectLst>
        </p:spPr>
      </p:pic>
      <p:sp>
        <p:nvSpPr>
          <p:cNvPr id="7" name="Text Placeholder 2">
            <a:extLst>
              <a:ext uri="{FF2B5EF4-FFF2-40B4-BE49-F238E27FC236}">
                <a16:creationId xmlns:a16="http://schemas.microsoft.com/office/drawing/2014/main" id="{9B39232F-C961-4FFC-B099-8023916A0EC2}"/>
              </a:ext>
            </a:extLst>
          </p:cNvPr>
          <p:cNvSpPr txBox="1">
            <a:spLocks/>
          </p:cNvSpPr>
          <p:nvPr/>
        </p:nvSpPr>
        <p:spPr>
          <a:xfrm>
            <a:off x="1980286" y="3783585"/>
            <a:ext cx="958300" cy="29092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2.5 or 2 ½ </a:t>
            </a:r>
            <a:endParaRPr lang="en-GB" sz="1200" u="sng" dirty="0"/>
          </a:p>
        </p:txBody>
      </p:sp>
      <p:grpSp>
        <p:nvGrpSpPr>
          <p:cNvPr id="5" name="Group 4">
            <a:extLst>
              <a:ext uri="{FF2B5EF4-FFF2-40B4-BE49-F238E27FC236}">
                <a16:creationId xmlns:a16="http://schemas.microsoft.com/office/drawing/2014/main" id="{E6546AEB-3252-4E7F-A5DA-4D8E7419EC07}"/>
              </a:ext>
            </a:extLst>
          </p:cNvPr>
          <p:cNvGrpSpPr/>
          <p:nvPr/>
        </p:nvGrpSpPr>
        <p:grpSpPr>
          <a:xfrm>
            <a:off x="5486400" y="2519039"/>
            <a:ext cx="2680677" cy="290921"/>
            <a:chOff x="5486400" y="2519039"/>
            <a:chExt cx="2680677" cy="290921"/>
          </a:xfrm>
        </p:grpSpPr>
        <p:sp>
          <p:nvSpPr>
            <p:cNvPr id="8" name="Text Placeholder 2">
              <a:extLst>
                <a:ext uri="{FF2B5EF4-FFF2-40B4-BE49-F238E27FC236}">
                  <a16:creationId xmlns:a16="http://schemas.microsoft.com/office/drawing/2014/main" id="{62A75856-EC61-4465-B2CD-7846D466C423}"/>
                </a:ext>
              </a:extLst>
            </p:cNvPr>
            <p:cNvSpPr txBox="1">
              <a:spLocks/>
            </p:cNvSpPr>
            <p:nvPr/>
          </p:nvSpPr>
          <p:spPr>
            <a:xfrm>
              <a:off x="5486400" y="2519039"/>
              <a:ext cx="508000" cy="29092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11</a:t>
              </a:r>
              <a:endParaRPr lang="en-GB" sz="1200" u="sng" dirty="0"/>
            </a:p>
          </p:txBody>
        </p:sp>
        <p:sp>
          <p:nvSpPr>
            <p:cNvPr id="9" name="Text Placeholder 2">
              <a:extLst>
                <a:ext uri="{FF2B5EF4-FFF2-40B4-BE49-F238E27FC236}">
                  <a16:creationId xmlns:a16="http://schemas.microsoft.com/office/drawing/2014/main" id="{66004582-6EA4-400E-9A0B-42DA726726DE}"/>
                </a:ext>
              </a:extLst>
            </p:cNvPr>
            <p:cNvSpPr txBox="1">
              <a:spLocks/>
            </p:cNvSpPr>
            <p:nvPr/>
          </p:nvSpPr>
          <p:spPr>
            <a:xfrm>
              <a:off x="7659077" y="2519039"/>
              <a:ext cx="508000" cy="29092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109</a:t>
              </a:r>
            </a:p>
          </p:txBody>
        </p:sp>
      </p:grpSp>
    </p:spTree>
    <p:extLst>
      <p:ext uri="{BB962C8B-B14F-4D97-AF65-F5344CB8AC3E}">
        <p14:creationId xmlns:p14="http://schemas.microsoft.com/office/powerpoint/2010/main" val="1180818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48D09-8212-4940-A569-83B8A8554B68}"/>
              </a:ext>
            </a:extLst>
          </p:cNvPr>
          <p:cNvSpPr>
            <a:spLocks noGrp="1"/>
          </p:cNvSpPr>
          <p:nvPr>
            <p:ph type="title"/>
          </p:nvPr>
        </p:nvSpPr>
        <p:spPr/>
        <p:txBody>
          <a:bodyPr/>
          <a:lstStyle/>
          <a:p>
            <a:r>
              <a:rPr lang="en-GB" dirty="0"/>
              <a:t>What are the SATs? </a:t>
            </a:r>
          </a:p>
        </p:txBody>
      </p:sp>
      <p:sp>
        <p:nvSpPr>
          <p:cNvPr id="3" name="Text Placeholder 2">
            <a:extLst>
              <a:ext uri="{FF2B5EF4-FFF2-40B4-BE49-F238E27FC236}">
                <a16:creationId xmlns:a16="http://schemas.microsoft.com/office/drawing/2014/main" id="{56103980-1C0A-42FB-A6A8-22E664322B67}"/>
              </a:ext>
            </a:extLst>
          </p:cNvPr>
          <p:cNvSpPr>
            <a:spLocks noGrp="1"/>
          </p:cNvSpPr>
          <p:nvPr>
            <p:ph type="body" idx="1"/>
          </p:nvPr>
        </p:nvSpPr>
        <p:spPr>
          <a:xfrm>
            <a:off x="311700" y="739302"/>
            <a:ext cx="8520600" cy="4033589"/>
          </a:xfrm>
        </p:spPr>
        <p:txBody>
          <a:bodyPr/>
          <a:lstStyle/>
          <a:p>
            <a:r>
              <a:rPr lang="en-GB" dirty="0"/>
              <a:t>SATs are the Standardised Assessment Tests that are given to children at the end of Key Stage 2. </a:t>
            </a:r>
          </a:p>
          <a:p>
            <a:r>
              <a:rPr lang="en-GB" dirty="0"/>
              <a:t>The SATs take place over four days, starting on </a:t>
            </a:r>
            <a:r>
              <a:rPr lang="en-GB" dirty="0" smtClean="0">
                <a:solidFill>
                  <a:srgbClr val="283593"/>
                </a:solidFill>
              </a:rPr>
              <a:t>Tuesday </a:t>
            </a:r>
            <a:r>
              <a:rPr lang="en-GB" dirty="0">
                <a:solidFill>
                  <a:srgbClr val="283593"/>
                </a:solidFill>
              </a:rPr>
              <a:t>9</a:t>
            </a:r>
            <a:r>
              <a:rPr lang="en-GB" baseline="30000" dirty="0">
                <a:solidFill>
                  <a:srgbClr val="283593"/>
                </a:solidFill>
              </a:rPr>
              <a:t>th</a:t>
            </a:r>
            <a:r>
              <a:rPr lang="en-GB" dirty="0">
                <a:solidFill>
                  <a:srgbClr val="283593"/>
                </a:solidFill>
              </a:rPr>
              <a:t> May </a:t>
            </a:r>
            <a:r>
              <a:rPr lang="en-GB" dirty="0"/>
              <a:t>ending on </a:t>
            </a:r>
            <a:r>
              <a:rPr lang="en-GB" dirty="0" smtClean="0">
                <a:solidFill>
                  <a:srgbClr val="283593"/>
                </a:solidFill>
              </a:rPr>
              <a:t>Friday </a:t>
            </a:r>
            <a:r>
              <a:rPr lang="en-GB" dirty="0">
                <a:solidFill>
                  <a:srgbClr val="283593"/>
                </a:solidFill>
              </a:rPr>
              <a:t>12</a:t>
            </a:r>
            <a:r>
              <a:rPr lang="en-GB" baseline="30000" dirty="0">
                <a:solidFill>
                  <a:srgbClr val="283593"/>
                </a:solidFill>
              </a:rPr>
              <a:t>th</a:t>
            </a:r>
            <a:r>
              <a:rPr lang="en-GB" dirty="0">
                <a:solidFill>
                  <a:srgbClr val="283593"/>
                </a:solidFill>
              </a:rPr>
              <a:t> May.</a:t>
            </a:r>
          </a:p>
          <a:p>
            <a:r>
              <a:rPr lang="en-GB" dirty="0"/>
              <a:t>The SATs papers consist of:</a:t>
            </a:r>
          </a:p>
          <a:p>
            <a:pPr lvl="1">
              <a:lnSpc>
                <a:spcPct val="100000"/>
              </a:lnSpc>
              <a:spcBef>
                <a:spcPts val="0"/>
              </a:spcBef>
            </a:pPr>
            <a:r>
              <a:rPr lang="en-GB" dirty="0">
                <a:solidFill>
                  <a:srgbClr val="283593"/>
                </a:solidFill>
                <a:latin typeface="+mn-lt"/>
              </a:rPr>
              <a:t>Spelling, punctuation and grammar (paper 1: Grammar/ Punctuation/ Spelling) – </a:t>
            </a:r>
            <a:r>
              <a:rPr lang="en-GB" dirty="0" smtClean="0">
                <a:solidFill>
                  <a:srgbClr val="283593"/>
                </a:solidFill>
                <a:latin typeface="+mn-lt"/>
              </a:rPr>
              <a:t>Tuesday </a:t>
            </a:r>
            <a:r>
              <a:rPr lang="en-GB" dirty="0">
                <a:solidFill>
                  <a:srgbClr val="283593"/>
                </a:solidFill>
                <a:latin typeface="+mn-lt"/>
              </a:rPr>
              <a:t>9</a:t>
            </a:r>
            <a:r>
              <a:rPr lang="en-GB" baseline="30000" dirty="0">
                <a:solidFill>
                  <a:srgbClr val="283593"/>
                </a:solidFill>
                <a:latin typeface="+mn-lt"/>
              </a:rPr>
              <a:t>th</a:t>
            </a:r>
            <a:r>
              <a:rPr lang="en-GB" dirty="0">
                <a:solidFill>
                  <a:srgbClr val="283593"/>
                </a:solidFill>
                <a:latin typeface="+mn-lt"/>
              </a:rPr>
              <a:t> May</a:t>
            </a:r>
          </a:p>
          <a:p>
            <a:pPr lvl="1">
              <a:lnSpc>
                <a:spcPct val="100000"/>
              </a:lnSpc>
              <a:spcBef>
                <a:spcPts val="0"/>
              </a:spcBef>
            </a:pPr>
            <a:r>
              <a:rPr lang="en-GB" dirty="0">
                <a:solidFill>
                  <a:srgbClr val="283593"/>
                </a:solidFill>
                <a:latin typeface="+mn-lt"/>
              </a:rPr>
              <a:t>Spelling, punctuation and grammar (paper 2: Spelling test) – </a:t>
            </a:r>
            <a:r>
              <a:rPr lang="en-GB" dirty="0" smtClean="0">
                <a:solidFill>
                  <a:srgbClr val="283593"/>
                </a:solidFill>
                <a:latin typeface="+mn-lt"/>
              </a:rPr>
              <a:t>Tuesday </a:t>
            </a:r>
            <a:r>
              <a:rPr lang="en-GB" dirty="0">
                <a:solidFill>
                  <a:srgbClr val="283593"/>
                </a:solidFill>
                <a:latin typeface="+mn-lt"/>
              </a:rPr>
              <a:t>9</a:t>
            </a:r>
            <a:r>
              <a:rPr lang="en-GB" baseline="30000" dirty="0">
                <a:solidFill>
                  <a:srgbClr val="283593"/>
                </a:solidFill>
                <a:latin typeface="+mn-lt"/>
              </a:rPr>
              <a:t>th</a:t>
            </a:r>
            <a:r>
              <a:rPr lang="en-GB" dirty="0">
                <a:solidFill>
                  <a:srgbClr val="283593"/>
                </a:solidFill>
                <a:latin typeface="+mn-lt"/>
              </a:rPr>
              <a:t> May</a:t>
            </a:r>
          </a:p>
          <a:p>
            <a:pPr lvl="1">
              <a:lnSpc>
                <a:spcPct val="100000"/>
              </a:lnSpc>
              <a:spcBef>
                <a:spcPts val="0"/>
              </a:spcBef>
            </a:pPr>
            <a:r>
              <a:rPr lang="en-GB" dirty="0">
                <a:solidFill>
                  <a:srgbClr val="283593"/>
                </a:solidFill>
                <a:latin typeface="+mn-lt"/>
              </a:rPr>
              <a:t>Reading – </a:t>
            </a:r>
            <a:r>
              <a:rPr lang="en-GB" dirty="0" smtClean="0">
                <a:solidFill>
                  <a:srgbClr val="283593"/>
                </a:solidFill>
                <a:latin typeface="+mn-lt"/>
              </a:rPr>
              <a:t>Wednesday </a:t>
            </a:r>
            <a:r>
              <a:rPr lang="en-GB" dirty="0">
                <a:solidFill>
                  <a:srgbClr val="283593"/>
                </a:solidFill>
                <a:latin typeface="+mn-lt"/>
              </a:rPr>
              <a:t>10</a:t>
            </a:r>
            <a:r>
              <a:rPr lang="en-GB" baseline="30000" dirty="0">
                <a:solidFill>
                  <a:srgbClr val="283593"/>
                </a:solidFill>
                <a:latin typeface="+mn-lt"/>
              </a:rPr>
              <a:t>th</a:t>
            </a:r>
            <a:r>
              <a:rPr lang="en-GB" dirty="0">
                <a:solidFill>
                  <a:srgbClr val="283593"/>
                </a:solidFill>
                <a:latin typeface="+mn-lt"/>
              </a:rPr>
              <a:t> May</a:t>
            </a:r>
          </a:p>
          <a:p>
            <a:pPr lvl="1">
              <a:lnSpc>
                <a:spcPct val="100000"/>
              </a:lnSpc>
              <a:spcBef>
                <a:spcPts val="0"/>
              </a:spcBef>
            </a:pPr>
            <a:r>
              <a:rPr lang="en-GB" dirty="0">
                <a:solidFill>
                  <a:srgbClr val="283593"/>
                </a:solidFill>
                <a:latin typeface="+mn-lt"/>
              </a:rPr>
              <a:t>Maths (paper 1: Arithmetic) – </a:t>
            </a:r>
            <a:r>
              <a:rPr lang="en-GB" dirty="0" smtClean="0">
                <a:solidFill>
                  <a:srgbClr val="283593"/>
                </a:solidFill>
                <a:latin typeface="+mn-lt"/>
              </a:rPr>
              <a:t>Thursday </a:t>
            </a:r>
            <a:r>
              <a:rPr lang="en-GB" dirty="0">
                <a:solidFill>
                  <a:srgbClr val="283593"/>
                </a:solidFill>
                <a:latin typeface="+mn-lt"/>
              </a:rPr>
              <a:t>11</a:t>
            </a:r>
            <a:r>
              <a:rPr lang="en-GB" baseline="30000" dirty="0">
                <a:solidFill>
                  <a:srgbClr val="283593"/>
                </a:solidFill>
                <a:latin typeface="+mn-lt"/>
              </a:rPr>
              <a:t>th</a:t>
            </a:r>
            <a:r>
              <a:rPr lang="en-GB" dirty="0">
                <a:solidFill>
                  <a:srgbClr val="283593"/>
                </a:solidFill>
                <a:latin typeface="+mn-lt"/>
              </a:rPr>
              <a:t> May </a:t>
            </a:r>
          </a:p>
          <a:p>
            <a:pPr lvl="1">
              <a:lnSpc>
                <a:spcPct val="100000"/>
              </a:lnSpc>
              <a:spcBef>
                <a:spcPts val="0"/>
              </a:spcBef>
            </a:pPr>
            <a:r>
              <a:rPr lang="en-GB" dirty="0">
                <a:solidFill>
                  <a:srgbClr val="283593"/>
                </a:solidFill>
                <a:latin typeface="+mn-lt"/>
              </a:rPr>
              <a:t>Maths (paper 2: Reasoning) – </a:t>
            </a:r>
            <a:r>
              <a:rPr lang="en-GB" dirty="0" smtClean="0">
                <a:solidFill>
                  <a:srgbClr val="283593"/>
                </a:solidFill>
                <a:latin typeface="+mn-lt"/>
              </a:rPr>
              <a:t>Thursday </a:t>
            </a:r>
            <a:r>
              <a:rPr lang="en-GB" dirty="0">
                <a:solidFill>
                  <a:srgbClr val="283593"/>
                </a:solidFill>
                <a:latin typeface="+mn-lt"/>
              </a:rPr>
              <a:t>11</a:t>
            </a:r>
            <a:r>
              <a:rPr lang="en-GB" baseline="30000" dirty="0">
                <a:solidFill>
                  <a:srgbClr val="283593"/>
                </a:solidFill>
                <a:latin typeface="+mn-lt"/>
              </a:rPr>
              <a:t>th</a:t>
            </a:r>
            <a:r>
              <a:rPr lang="en-GB" dirty="0">
                <a:solidFill>
                  <a:srgbClr val="283593"/>
                </a:solidFill>
                <a:latin typeface="+mn-lt"/>
              </a:rPr>
              <a:t> May </a:t>
            </a:r>
          </a:p>
          <a:p>
            <a:pPr lvl="1">
              <a:lnSpc>
                <a:spcPct val="100000"/>
              </a:lnSpc>
              <a:spcBef>
                <a:spcPts val="0"/>
              </a:spcBef>
            </a:pPr>
            <a:r>
              <a:rPr lang="en-GB" dirty="0">
                <a:solidFill>
                  <a:srgbClr val="283593"/>
                </a:solidFill>
                <a:latin typeface="+mn-lt"/>
              </a:rPr>
              <a:t>Maths (paper 3: Reasoning) – </a:t>
            </a:r>
            <a:r>
              <a:rPr lang="en-GB" dirty="0" smtClean="0">
                <a:solidFill>
                  <a:srgbClr val="283593"/>
                </a:solidFill>
                <a:latin typeface="+mn-lt"/>
              </a:rPr>
              <a:t>Friday </a:t>
            </a:r>
            <a:r>
              <a:rPr lang="en-GB" dirty="0">
                <a:solidFill>
                  <a:srgbClr val="283593"/>
                </a:solidFill>
                <a:latin typeface="+mn-lt"/>
              </a:rPr>
              <a:t>12</a:t>
            </a:r>
            <a:r>
              <a:rPr lang="en-GB" baseline="30000" dirty="0">
                <a:solidFill>
                  <a:srgbClr val="283593"/>
                </a:solidFill>
                <a:latin typeface="+mn-lt"/>
              </a:rPr>
              <a:t>th</a:t>
            </a:r>
            <a:r>
              <a:rPr lang="en-GB" dirty="0">
                <a:solidFill>
                  <a:srgbClr val="283593"/>
                </a:solidFill>
                <a:latin typeface="+mn-lt"/>
              </a:rPr>
              <a:t> May</a:t>
            </a:r>
          </a:p>
          <a:p>
            <a:pPr marL="457200" marR="0" lvl="0" indent="-342900" algn="l" defTabSz="914400" rtl="0" eaLnBrk="1" fontAlgn="auto" latinLnBrk="0" hangingPunct="1">
              <a:lnSpc>
                <a:spcPct val="115000"/>
              </a:lnSpc>
              <a:spcBef>
                <a:spcPts val="0"/>
              </a:spcBef>
              <a:spcAft>
                <a:spcPts val="0"/>
              </a:spcAft>
              <a:buClr>
                <a:srgbClr val="595959"/>
              </a:buClr>
              <a:buSzPts val="1800"/>
              <a:buFont typeface="Nunito"/>
              <a:buChar char="●"/>
              <a:tabLst/>
              <a:defRPr/>
            </a:pPr>
            <a:r>
              <a:rPr kumimoji="0" lang="en-GB" sz="1600" b="0" i="0" u="none" strike="noStrike" kern="0" cap="none" spc="0" normalizeH="0" baseline="0" noProof="0" dirty="0">
                <a:ln>
                  <a:noFill/>
                </a:ln>
                <a:solidFill>
                  <a:srgbClr val="000000"/>
                </a:solidFill>
                <a:effectLst/>
                <a:uLnTx/>
                <a:uFillTx/>
                <a:latin typeface="Arial"/>
                <a:sym typeface="Nunito"/>
              </a:rPr>
              <a:t>Writing is assessed using evidence collected throughout Year 6. There is no Year 6 SATs writing test. </a:t>
            </a:r>
          </a:p>
          <a:p>
            <a:pPr marL="114300" marR="0" lvl="0" indent="0" algn="l" defTabSz="914400" rtl="0" eaLnBrk="1" fontAlgn="auto" latinLnBrk="0" hangingPunct="1">
              <a:lnSpc>
                <a:spcPct val="115000"/>
              </a:lnSpc>
              <a:spcBef>
                <a:spcPts val="0"/>
              </a:spcBef>
              <a:spcAft>
                <a:spcPts val="0"/>
              </a:spcAft>
              <a:buClr>
                <a:srgbClr val="595959"/>
              </a:buClr>
              <a:buSzPts val="1800"/>
              <a:buNone/>
              <a:tabLst/>
              <a:defRPr/>
            </a:pPr>
            <a:r>
              <a:rPr kumimoji="0" lang="en-GB" sz="1050" b="0" i="1" u="none" strike="noStrike" kern="0" cap="none" spc="0" normalizeH="0" baseline="0" dirty="0">
                <a:ln>
                  <a:noFill/>
                </a:ln>
                <a:solidFill>
                  <a:srgbClr val="000000"/>
                </a:solidFill>
                <a:effectLst/>
                <a:uLnTx/>
                <a:uFillTx/>
                <a:latin typeface="Arial"/>
                <a:ea typeface="Arial"/>
                <a:cs typeface="Arial"/>
                <a:sym typeface="Arial"/>
              </a:rPr>
              <a:t>The key stage 2 tests will be taken on set dates unless your child is absent, in which case they may be able to take them up to 5 school days afterwards.</a:t>
            </a:r>
            <a:endParaRPr kumimoji="0" lang="en-GB" sz="1100" b="0" i="0" u="none" strike="noStrike" kern="0" cap="none" spc="0" normalizeH="0" baseline="0" dirty="0">
              <a:ln>
                <a:noFill/>
              </a:ln>
              <a:solidFill>
                <a:srgbClr val="000000"/>
              </a:solidFill>
              <a:effectLst/>
              <a:uLnTx/>
              <a:uFillTx/>
              <a:latin typeface="Arial"/>
              <a:sym typeface="Nunito"/>
            </a:endParaRPr>
          </a:p>
        </p:txBody>
      </p:sp>
      <p:sp>
        <p:nvSpPr>
          <p:cNvPr id="4" name="Slide Number Placeholder 3">
            <a:extLst>
              <a:ext uri="{FF2B5EF4-FFF2-40B4-BE49-F238E27FC236}">
                <a16:creationId xmlns:a16="http://schemas.microsoft.com/office/drawing/2014/main" id="{1E03E430-207B-4F9B-B8E8-7F55E45BBAFE}"/>
              </a:ext>
            </a:extLst>
          </p:cNvPr>
          <p:cNvSpPr>
            <a:spLocks noGrp="1"/>
          </p:cNvSpPr>
          <p:nvPr>
            <p:ph type="sldNum" idx="12"/>
          </p:nvPr>
        </p:nvSpPr>
        <p:spPr/>
        <p:txBody>
          <a:bodyPr/>
          <a:lstStyle/>
          <a:p>
            <a:fld id="{00000000-1234-1234-1234-123412341234}" type="slidenum">
              <a:rPr lang="en" smtClean="0"/>
              <a:pPr/>
              <a:t>2</a:t>
            </a:fld>
            <a:endParaRPr lang="en"/>
          </a:p>
        </p:txBody>
      </p:sp>
    </p:spTree>
    <p:extLst>
      <p:ext uri="{BB962C8B-B14F-4D97-AF65-F5344CB8AC3E}">
        <p14:creationId xmlns:p14="http://schemas.microsoft.com/office/powerpoint/2010/main" val="2009406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fade">
                                      <p:cBhvr>
                                        <p:cTn id="40" dur="500"/>
                                        <p:tgtEl>
                                          <p:spTgt spid="3">
                                            <p:txEl>
                                              <p:pRg st="9" end="9"/>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Effect transition="in" filter="fade">
                                      <p:cBhvr>
                                        <p:cTn id="43"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3D122-6C0B-4951-BAA6-DF8D385E784F}"/>
              </a:ext>
            </a:extLst>
          </p:cNvPr>
          <p:cNvSpPr>
            <a:spLocks noGrp="1"/>
          </p:cNvSpPr>
          <p:nvPr>
            <p:ph type="title"/>
          </p:nvPr>
        </p:nvSpPr>
        <p:spPr/>
        <p:txBody>
          <a:bodyPr/>
          <a:lstStyle/>
          <a:p>
            <a:r>
              <a:rPr lang="en-GB" dirty="0"/>
              <a:t>Maths Papers 2 (Reasoning)</a:t>
            </a:r>
          </a:p>
        </p:txBody>
      </p:sp>
      <p:sp>
        <p:nvSpPr>
          <p:cNvPr id="3" name="Text Placeholder 2">
            <a:extLst>
              <a:ext uri="{FF2B5EF4-FFF2-40B4-BE49-F238E27FC236}">
                <a16:creationId xmlns:a16="http://schemas.microsoft.com/office/drawing/2014/main" id="{C7E0621A-5ECF-4B52-9DA2-C1DC231B1D43}"/>
              </a:ext>
            </a:extLst>
          </p:cNvPr>
          <p:cNvSpPr>
            <a:spLocks noGrp="1"/>
          </p:cNvSpPr>
          <p:nvPr>
            <p:ph type="body" idx="1"/>
          </p:nvPr>
        </p:nvSpPr>
        <p:spPr>
          <a:xfrm>
            <a:off x="311700" y="739303"/>
            <a:ext cx="8520600" cy="393600"/>
          </a:xfrm>
        </p:spPr>
        <p:txBody>
          <a:bodyPr/>
          <a:lstStyle/>
          <a:p>
            <a:pPr marL="114300" indent="0">
              <a:buNone/>
            </a:pPr>
            <a:r>
              <a:rPr lang="en-GB" dirty="0"/>
              <a:t>Example question:</a:t>
            </a:r>
          </a:p>
        </p:txBody>
      </p:sp>
      <p:sp>
        <p:nvSpPr>
          <p:cNvPr id="4" name="Slide Number Placeholder 3">
            <a:extLst>
              <a:ext uri="{FF2B5EF4-FFF2-40B4-BE49-F238E27FC236}">
                <a16:creationId xmlns:a16="http://schemas.microsoft.com/office/drawing/2014/main" id="{55B5062E-BD2C-483A-9E71-29EE6B14C5AC}"/>
              </a:ext>
            </a:extLst>
          </p:cNvPr>
          <p:cNvSpPr>
            <a:spLocks noGrp="1"/>
          </p:cNvSpPr>
          <p:nvPr>
            <p:ph type="sldNum" idx="12"/>
          </p:nvPr>
        </p:nvSpPr>
        <p:spPr/>
        <p:txBody>
          <a:bodyPr/>
          <a:lstStyle/>
          <a:p>
            <a:fld id="{00000000-1234-1234-1234-123412341234}" type="slidenum">
              <a:rPr lang="en" smtClean="0"/>
              <a:pPr/>
              <a:t>20</a:t>
            </a:fld>
            <a:endParaRPr lang="en"/>
          </a:p>
        </p:txBody>
      </p:sp>
      <p:pic>
        <p:nvPicPr>
          <p:cNvPr id="6" name="Picture 5">
            <a:extLst>
              <a:ext uri="{FF2B5EF4-FFF2-40B4-BE49-F238E27FC236}">
                <a16:creationId xmlns:a16="http://schemas.microsoft.com/office/drawing/2014/main" id="{E88D74D5-91D9-4DD0-A84F-A74866F10CC9}"/>
              </a:ext>
            </a:extLst>
          </p:cNvPr>
          <p:cNvPicPr>
            <a:picLocks noChangeAspect="1"/>
          </p:cNvPicPr>
          <p:nvPr/>
        </p:nvPicPr>
        <p:blipFill>
          <a:blip r:embed="rId3"/>
          <a:stretch>
            <a:fillRect/>
          </a:stretch>
        </p:blipFill>
        <p:spPr>
          <a:xfrm>
            <a:off x="460457" y="1100254"/>
            <a:ext cx="3912670" cy="2413001"/>
          </a:xfrm>
          <a:prstGeom prst="rect">
            <a:avLst/>
          </a:prstGeom>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706E374B-1552-415D-ABFC-29FDC1F5A404}"/>
              </a:ext>
            </a:extLst>
          </p:cNvPr>
          <p:cNvPicPr>
            <a:picLocks noChangeAspect="1"/>
          </p:cNvPicPr>
          <p:nvPr/>
        </p:nvPicPr>
        <p:blipFill>
          <a:blip r:embed="rId4"/>
          <a:stretch>
            <a:fillRect/>
          </a:stretch>
        </p:blipFill>
        <p:spPr>
          <a:xfrm>
            <a:off x="4519970" y="1100254"/>
            <a:ext cx="4466413" cy="219002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41465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1B67F-2B47-46E8-95AC-2EDB0735F6E3}"/>
              </a:ext>
            </a:extLst>
          </p:cNvPr>
          <p:cNvSpPr>
            <a:spLocks noGrp="1"/>
          </p:cNvSpPr>
          <p:nvPr>
            <p:ph type="title"/>
          </p:nvPr>
        </p:nvSpPr>
        <p:spPr/>
        <p:txBody>
          <a:bodyPr/>
          <a:lstStyle/>
          <a:p>
            <a:r>
              <a:rPr lang="en-GB" dirty="0"/>
              <a:t>Maths Papers 3 (Reasoning)</a:t>
            </a:r>
          </a:p>
        </p:txBody>
      </p:sp>
      <p:sp>
        <p:nvSpPr>
          <p:cNvPr id="3" name="Text Placeholder 2">
            <a:extLst>
              <a:ext uri="{FF2B5EF4-FFF2-40B4-BE49-F238E27FC236}">
                <a16:creationId xmlns:a16="http://schemas.microsoft.com/office/drawing/2014/main" id="{0121D635-F6AC-49E5-8C26-737CF574BAB2}"/>
              </a:ext>
            </a:extLst>
          </p:cNvPr>
          <p:cNvSpPr>
            <a:spLocks noGrp="1"/>
          </p:cNvSpPr>
          <p:nvPr>
            <p:ph type="body" idx="1"/>
          </p:nvPr>
        </p:nvSpPr>
        <p:spPr>
          <a:xfrm>
            <a:off x="311700" y="739302"/>
            <a:ext cx="8520600" cy="434777"/>
          </a:xfrm>
        </p:spPr>
        <p:txBody>
          <a:bodyPr/>
          <a:lstStyle/>
          <a:p>
            <a:pPr marL="114300" indent="0">
              <a:buNone/>
            </a:pPr>
            <a:r>
              <a:rPr lang="en-GB" dirty="0"/>
              <a:t>Example questions:</a:t>
            </a:r>
          </a:p>
        </p:txBody>
      </p:sp>
      <p:sp>
        <p:nvSpPr>
          <p:cNvPr id="4" name="Slide Number Placeholder 3">
            <a:extLst>
              <a:ext uri="{FF2B5EF4-FFF2-40B4-BE49-F238E27FC236}">
                <a16:creationId xmlns:a16="http://schemas.microsoft.com/office/drawing/2014/main" id="{BB32512A-D8DA-4E43-97F7-D4ED9B7D41AB}"/>
              </a:ext>
            </a:extLst>
          </p:cNvPr>
          <p:cNvSpPr>
            <a:spLocks noGrp="1"/>
          </p:cNvSpPr>
          <p:nvPr>
            <p:ph type="sldNum" idx="12"/>
          </p:nvPr>
        </p:nvSpPr>
        <p:spPr/>
        <p:txBody>
          <a:bodyPr/>
          <a:lstStyle/>
          <a:p>
            <a:fld id="{00000000-1234-1234-1234-123412341234}" type="slidenum">
              <a:rPr lang="en" smtClean="0"/>
              <a:pPr/>
              <a:t>21</a:t>
            </a:fld>
            <a:endParaRPr lang="en"/>
          </a:p>
        </p:txBody>
      </p:sp>
      <p:pic>
        <p:nvPicPr>
          <p:cNvPr id="7" name="Picture 6">
            <a:extLst>
              <a:ext uri="{FF2B5EF4-FFF2-40B4-BE49-F238E27FC236}">
                <a16:creationId xmlns:a16="http://schemas.microsoft.com/office/drawing/2014/main" id="{3AC4C2BA-516B-4242-B8DA-55CB5999D29D}"/>
              </a:ext>
            </a:extLst>
          </p:cNvPr>
          <p:cNvPicPr>
            <a:picLocks noChangeAspect="1"/>
          </p:cNvPicPr>
          <p:nvPr/>
        </p:nvPicPr>
        <p:blipFill>
          <a:blip r:embed="rId3"/>
          <a:stretch>
            <a:fillRect/>
          </a:stretch>
        </p:blipFill>
        <p:spPr>
          <a:xfrm>
            <a:off x="461025" y="1100254"/>
            <a:ext cx="3686070" cy="1869592"/>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83802194-5ECE-439B-A311-94622C79DF56}"/>
              </a:ext>
            </a:extLst>
          </p:cNvPr>
          <p:cNvPicPr>
            <a:picLocks noChangeAspect="1"/>
          </p:cNvPicPr>
          <p:nvPr/>
        </p:nvPicPr>
        <p:blipFill>
          <a:blip r:embed="rId4"/>
          <a:stretch>
            <a:fillRect/>
          </a:stretch>
        </p:blipFill>
        <p:spPr>
          <a:xfrm>
            <a:off x="4820798" y="1128278"/>
            <a:ext cx="3974383" cy="2787230"/>
          </a:xfrm>
          <a:prstGeom prst="rect">
            <a:avLst/>
          </a:prstGeom>
          <a:effectLst>
            <a:outerShdw blurRad="50800" dist="38100" dir="2700000" algn="tl" rotWithShape="0">
              <a:prstClr val="black">
                <a:alpha val="40000"/>
              </a:prstClr>
            </a:outerShdw>
          </a:effectLst>
        </p:spPr>
      </p:pic>
      <p:sp>
        <p:nvSpPr>
          <p:cNvPr id="9" name="Text Placeholder 2">
            <a:extLst>
              <a:ext uri="{FF2B5EF4-FFF2-40B4-BE49-F238E27FC236}">
                <a16:creationId xmlns:a16="http://schemas.microsoft.com/office/drawing/2014/main" id="{B3544E2E-00E4-42B1-B21A-354E285A2A38}"/>
              </a:ext>
            </a:extLst>
          </p:cNvPr>
          <p:cNvSpPr txBox="1">
            <a:spLocks/>
          </p:cNvSpPr>
          <p:nvPr/>
        </p:nvSpPr>
        <p:spPr>
          <a:xfrm>
            <a:off x="2907323" y="2603010"/>
            <a:ext cx="779182" cy="29092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2,250</a:t>
            </a:r>
            <a:endParaRPr lang="en-GB" sz="1200" u="sng" dirty="0"/>
          </a:p>
        </p:txBody>
      </p:sp>
      <p:sp>
        <p:nvSpPr>
          <p:cNvPr id="10" name="Text Placeholder 2">
            <a:extLst>
              <a:ext uri="{FF2B5EF4-FFF2-40B4-BE49-F238E27FC236}">
                <a16:creationId xmlns:a16="http://schemas.microsoft.com/office/drawing/2014/main" id="{C191EBD0-AAFC-470F-B204-38B5560C94DF}"/>
              </a:ext>
            </a:extLst>
          </p:cNvPr>
          <p:cNvSpPr txBox="1">
            <a:spLocks/>
          </p:cNvSpPr>
          <p:nvPr/>
        </p:nvSpPr>
        <p:spPr>
          <a:xfrm>
            <a:off x="7432431" y="3540856"/>
            <a:ext cx="779182" cy="29092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400</a:t>
            </a:r>
            <a:endParaRPr lang="en-GB" sz="1200" u="sng" dirty="0"/>
          </a:p>
        </p:txBody>
      </p:sp>
    </p:spTree>
    <p:extLst>
      <p:ext uri="{BB962C8B-B14F-4D97-AF65-F5344CB8AC3E}">
        <p14:creationId xmlns:p14="http://schemas.microsoft.com/office/powerpoint/2010/main" val="2885213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8356397-1D7F-4630-BDC2-E0145DA2B4C1}"/>
              </a:ext>
            </a:extLst>
          </p:cNvPr>
          <p:cNvPicPr>
            <a:picLocks noChangeAspect="1"/>
          </p:cNvPicPr>
          <p:nvPr/>
        </p:nvPicPr>
        <p:blipFill>
          <a:blip r:embed="rId3"/>
          <a:stretch>
            <a:fillRect/>
          </a:stretch>
        </p:blipFill>
        <p:spPr>
          <a:xfrm>
            <a:off x="461025" y="1100254"/>
            <a:ext cx="3686070" cy="3580149"/>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A931B67F-2B47-46E8-95AC-2EDB0735F6E3}"/>
              </a:ext>
            </a:extLst>
          </p:cNvPr>
          <p:cNvSpPr>
            <a:spLocks noGrp="1"/>
          </p:cNvSpPr>
          <p:nvPr>
            <p:ph type="title"/>
          </p:nvPr>
        </p:nvSpPr>
        <p:spPr/>
        <p:txBody>
          <a:bodyPr/>
          <a:lstStyle/>
          <a:p>
            <a:r>
              <a:rPr lang="en-GB" dirty="0"/>
              <a:t>Maths Papers 3 (Reasoning)</a:t>
            </a:r>
          </a:p>
        </p:txBody>
      </p:sp>
      <p:sp>
        <p:nvSpPr>
          <p:cNvPr id="3" name="Text Placeholder 2">
            <a:extLst>
              <a:ext uri="{FF2B5EF4-FFF2-40B4-BE49-F238E27FC236}">
                <a16:creationId xmlns:a16="http://schemas.microsoft.com/office/drawing/2014/main" id="{0121D635-F6AC-49E5-8C26-737CF574BAB2}"/>
              </a:ext>
            </a:extLst>
          </p:cNvPr>
          <p:cNvSpPr>
            <a:spLocks noGrp="1"/>
          </p:cNvSpPr>
          <p:nvPr>
            <p:ph type="body" idx="1"/>
          </p:nvPr>
        </p:nvSpPr>
        <p:spPr>
          <a:xfrm>
            <a:off x="311700" y="739302"/>
            <a:ext cx="8520600" cy="434777"/>
          </a:xfrm>
        </p:spPr>
        <p:txBody>
          <a:bodyPr/>
          <a:lstStyle/>
          <a:p>
            <a:pPr marL="114300" indent="0">
              <a:buNone/>
            </a:pPr>
            <a:r>
              <a:rPr lang="en-GB" dirty="0"/>
              <a:t>Example question:</a:t>
            </a:r>
          </a:p>
        </p:txBody>
      </p:sp>
      <p:sp>
        <p:nvSpPr>
          <p:cNvPr id="4" name="Slide Number Placeholder 3">
            <a:extLst>
              <a:ext uri="{FF2B5EF4-FFF2-40B4-BE49-F238E27FC236}">
                <a16:creationId xmlns:a16="http://schemas.microsoft.com/office/drawing/2014/main" id="{BB32512A-D8DA-4E43-97F7-D4ED9B7D41AB}"/>
              </a:ext>
            </a:extLst>
          </p:cNvPr>
          <p:cNvSpPr>
            <a:spLocks noGrp="1"/>
          </p:cNvSpPr>
          <p:nvPr>
            <p:ph type="sldNum" idx="12"/>
          </p:nvPr>
        </p:nvSpPr>
        <p:spPr/>
        <p:txBody>
          <a:bodyPr/>
          <a:lstStyle/>
          <a:p>
            <a:fld id="{00000000-1234-1234-1234-123412341234}" type="slidenum">
              <a:rPr lang="en" smtClean="0"/>
              <a:pPr/>
              <a:t>22</a:t>
            </a:fld>
            <a:endParaRPr lang="en"/>
          </a:p>
        </p:txBody>
      </p:sp>
      <p:pic>
        <p:nvPicPr>
          <p:cNvPr id="10" name="Picture 9">
            <a:extLst>
              <a:ext uri="{FF2B5EF4-FFF2-40B4-BE49-F238E27FC236}">
                <a16:creationId xmlns:a16="http://schemas.microsoft.com/office/drawing/2014/main" id="{450ECF54-0D97-4AEC-8BC3-B9BA2E783047}"/>
              </a:ext>
            </a:extLst>
          </p:cNvPr>
          <p:cNvPicPr>
            <a:picLocks noChangeAspect="1"/>
          </p:cNvPicPr>
          <p:nvPr/>
        </p:nvPicPr>
        <p:blipFill>
          <a:blip r:embed="rId4"/>
          <a:stretch>
            <a:fillRect/>
          </a:stretch>
        </p:blipFill>
        <p:spPr>
          <a:xfrm>
            <a:off x="4786388" y="1100254"/>
            <a:ext cx="3686070" cy="316239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98657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you can help</a:t>
            </a:r>
            <a:endParaRPr lang="en-GB" dirty="0"/>
          </a:p>
        </p:txBody>
      </p:sp>
      <p:sp>
        <p:nvSpPr>
          <p:cNvPr id="3" name="Content Placeholder 2"/>
          <p:cNvSpPr>
            <a:spLocks noGrp="1"/>
          </p:cNvSpPr>
          <p:nvPr>
            <p:ph idx="1"/>
          </p:nvPr>
        </p:nvSpPr>
        <p:spPr/>
        <p:txBody>
          <a:bodyPr/>
          <a:lstStyle/>
          <a:p>
            <a:r>
              <a:rPr lang="en-GB" dirty="0" smtClean="0"/>
              <a:t>Supporting with homework that is set each week (should be Tuesdays and Fridays</a:t>
            </a:r>
          </a:p>
          <a:p>
            <a:endParaRPr lang="en-GB" dirty="0"/>
          </a:p>
          <a:p>
            <a:r>
              <a:rPr lang="en-GB" dirty="0" smtClean="0"/>
              <a:t>Using websites such as Dr Frost Maths to help with targeted practice</a:t>
            </a:r>
            <a:endParaRPr lang="en-GB" dirty="0"/>
          </a:p>
        </p:txBody>
      </p:sp>
    </p:spTree>
    <p:extLst>
      <p:ext uri="{BB962C8B-B14F-4D97-AF65-F5344CB8AC3E}">
        <p14:creationId xmlns:p14="http://schemas.microsoft.com/office/powerpoint/2010/main" val="34291608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DF4C0-C2F2-4FF6-925C-E25956C79585}"/>
              </a:ext>
            </a:extLst>
          </p:cNvPr>
          <p:cNvSpPr>
            <a:spLocks noGrp="1"/>
          </p:cNvSpPr>
          <p:nvPr>
            <p:ph type="title"/>
          </p:nvPr>
        </p:nvSpPr>
        <p:spPr/>
        <p:txBody>
          <a:bodyPr/>
          <a:lstStyle/>
          <a:p>
            <a:r>
              <a:rPr lang="en-GB" dirty="0"/>
              <a:t>Supporting your child in preparing for the SATs</a:t>
            </a:r>
          </a:p>
        </p:txBody>
      </p:sp>
      <p:sp>
        <p:nvSpPr>
          <p:cNvPr id="3" name="Text Placeholder 2">
            <a:extLst>
              <a:ext uri="{FF2B5EF4-FFF2-40B4-BE49-F238E27FC236}">
                <a16:creationId xmlns:a16="http://schemas.microsoft.com/office/drawing/2014/main" id="{85A2505B-3844-4AD7-B2E2-D185A589BEE8}"/>
              </a:ext>
            </a:extLst>
          </p:cNvPr>
          <p:cNvSpPr>
            <a:spLocks noGrp="1"/>
          </p:cNvSpPr>
          <p:nvPr>
            <p:ph type="body" idx="1"/>
          </p:nvPr>
        </p:nvSpPr>
        <p:spPr>
          <a:xfrm>
            <a:off x="311700" y="739302"/>
            <a:ext cx="8520600" cy="4043713"/>
          </a:xfrm>
        </p:spPr>
        <p:txBody>
          <a:bodyPr/>
          <a:lstStyle/>
          <a:p>
            <a:pPr marL="114300" indent="0">
              <a:buNone/>
            </a:pPr>
            <a:r>
              <a:rPr lang="en-GB" dirty="0"/>
              <a:t>Firstly, a positive attitude goes a long way. Give them as much encouragement and support as you can (but we don’t need to tell you that)!</a:t>
            </a:r>
          </a:p>
          <a:p>
            <a:pPr marL="114300" indent="0">
              <a:buNone/>
            </a:pPr>
            <a:endParaRPr lang="en-GB" dirty="0"/>
          </a:p>
          <a:p>
            <a:pPr marL="114300" indent="0">
              <a:buNone/>
            </a:pPr>
            <a:r>
              <a:rPr lang="en-GB" dirty="0"/>
              <a:t>Tips:</a:t>
            </a:r>
          </a:p>
          <a:p>
            <a:r>
              <a:rPr lang="en-GB" dirty="0" smtClean="0"/>
              <a:t>Talk </a:t>
            </a:r>
            <a:r>
              <a:rPr lang="en-GB" dirty="0"/>
              <a:t>to your child’s class teacher if you have any concerns rather than worry your child.</a:t>
            </a:r>
          </a:p>
          <a:p>
            <a:r>
              <a:rPr lang="en-GB" dirty="0"/>
              <a:t>Encourage your child to talk to their teacher or a trusted adult (including yourself) about their anxieties. Don’t forget that a small amount of anxiety is normal and not harmful.</a:t>
            </a:r>
          </a:p>
          <a:p>
            <a:r>
              <a:rPr lang="en-GB" dirty="0" smtClean="0"/>
              <a:t>Give </a:t>
            </a:r>
            <a:r>
              <a:rPr lang="en-GB" dirty="0"/>
              <a:t>your child time to go outside and reduce screen time.</a:t>
            </a:r>
          </a:p>
          <a:p>
            <a:r>
              <a:rPr lang="en-GB" dirty="0"/>
              <a:t>Ensure your child is eating and drinking well and getting a good amount of sleep.</a:t>
            </a:r>
          </a:p>
          <a:p>
            <a:r>
              <a:rPr lang="en-GB" dirty="0"/>
              <a:t>Plan something nice and fun for the weekends before and after SATs. This will help them to relax before the SATs and give them something to look forward to after. </a:t>
            </a:r>
            <a:endParaRPr lang="en-GB" dirty="0" smtClean="0"/>
          </a:p>
          <a:p>
            <a:r>
              <a:rPr lang="en-GB" dirty="0" smtClean="0"/>
              <a:t>Get to school on time – enjoy a snack and drink from 8:15 with friends</a:t>
            </a:r>
            <a:endParaRPr lang="en-GB" dirty="0"/>
          </a:p>
        </p:txBody>
      </p:sp>
      <p:sp>
        <p:nvSpPr>
          <p:cNvPr id="4" name="Slide Number Placeholder 3">
            <a:extLst>
              <a:ext uri="{FF2B5EF4-FFF2-40B4-BE49-F238E27FC236}">
                <a16:creationId xmlns:a16="http://schemas.microsoft.com/office/drawing/2014/main" id="{F7DE0EE1-7654-4FCC-A4AE-120D4841E9D2}"/>
              </a:ext>
            </a:extLst>
          </p:cNvPr>
          <p:cNvSpPr>
            <a:spLocks noGrp="1"/>
          </p:cNvSpPr>
          <p:nvPr>
            <p:ph type="sldNum" idx="12"/>
          </p:nvPr>
        </p:nvSpPr>
        <p:spPr/>
        <p:txBody>
          <a:bodyPr/>
          <a:lstStyle/>
          <a:p>
            <a:fld id="{00000000-1234-1234-1234-123412341234}" type="slidenum">
              <a:rPr lang="en" smtClean="0"/>
              <a:pPr/>
              <a:t>24</a:t>
            </a:fld>
            <a:endParaRPr lang="en"/>
          </a:p>
        </p:txBody>
      </p:sp>
    </p:spTree>
    <p:extLst>
      <p:ext uri="{BB962C8B-B14F-4D97-AF65-F5344CB8AC3E}">
        <p14:creationId xmlns:p14="http://schemas.microsoft.com/office/powerpoint/2010/main" val="2681730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14C02-1EA2-4DC4-9AFA-3C3E99FBF17A}"/>
              </a:ext>
            </a:extLst>
          </p:cNvPr>
          <p:cNvSpPr>
            <a:spLocks noGrp="1"/>
          </p:cNvSpPr>
          <p:nvPr>
            <p:ph type="title"/>
          </p:nvPr>
        </p:nvSpPr>
        <p:spPr/>
        <p:txBody>
          <a:bodyPr/>
          <a:lstStyle/>
          <a:p>
            <a:r>
              <a:rPr lang="en-GB" dirty="0"/>
              <a:t>Things to remember about SATs</a:t>
            </a:r>
          </a:p>
        </p:txBody>
      </p:sp>
      <p:sp>
        <p:nvSpPr>
          <p:cNvPr id="3" name="Text Placeholder 2">
            <a:extLst>
              <a:ext uri="{FF2B5EF4-FFF2-40B4-BE49-F238E27FC236}">
                <a16:creationId xmlns:a16="http://schemas.microsoft.com/office/drawing/2014/main" id="{8981A03E-9C71-4396-B72D-1E59472BC720}"/>
              </a:ext>
            </a:extLst>
          </p:cNvPr>
          <p:cNvSpPr>
            <a:spLocks noGrp="1"/>
          </p:cNvSpPr>
          <p:nvPr>
            <p:ph type="body" idx="1"/>
          </p:nvPr>
        </p:nvSpPr>
        <p:spPr/>
        <p:txBody>
          <a:bodyPr/>
          <a:lstStyle/>
          <a:p>
            <a:pPr marL="114300" indent="0">
              <a:buNone/>
            </a:pPr>
            <a:r>
              <a:rPr lang="en-GB" dirty="0">
                <a:solidFill>
                  <a:srgbClr val="283593"/>
                </a:solidFill>
              </a:rPr>
              <a:t>SATs focus on what children know about Maths and English. </a:t>
            </a:r>
          </a:p>
          <a:p>
            <a:pPr marL="114300" indent="0">
              <a:buNone/>
            </a:pPr>
            <a:r>
              <a:rPr lang="en-GB" dirty="0"/>
              <a:t>They will not reflect how talented they are at science, geography, art, PE…, and they certainly won’t highlight all of their amazing personal characteristics.</a:t>
            </a:r>
          </a:p>
          <a:p>
            <a:pPr marL="114300" indent="0">
              <a:buNone/>
            </a:pPr>
            <a:endParaRPr lang="en-GB" dirty="0"/>
          </a:p>
          <a:p>
            <a:pPr marL="114300" indent="0">
              <a:buNone/>
            </a:pPr>
            <a:endParaRPr lang="en-GB" dirty="0"/>
          </a:p>
          <a:p>
            <a:pPr marL="114300" indent="0">
              <a:buNone/>
            </a:pPr>
            <a:r>
              <a:rPr lang="en-GB" dirty="0">
                <a:solidFill>
                  <a:srgbClr val="283593"/>
                </a:solidFill>
              </a:rPr>
              <a:t>SATs are only four days out of a whole Primary School career. </a:t>
            </a:r>
          </a:p>
          <a:p>
            <a:pPr marL="114300" indent="0">
              <a:buNone/>
            </a:pPr>
            <a:r>
              <a:rPr lang="en-GB" dirty="0"/>
              <a:t>In reality, there’s one or two papers each day that last 30 to 60 minutes.</a:t>
            </a:r>
          </a:p>
        </p:txBody>
      </p:sp>
      <p:sp>
        <p:nvSpPr>
          <p:cNvPr id="4" name="Slide Number Placeholder 3">
            <a:extLst>
              <a:ext uri="{FF2B5EF4-FFF2-40B4-BE49-F238E27FC236}">
                <a16:creationId xmlns:a16="http://schemas.microsoft.com/office/drawing/2014/main" id="{597CEDDE-C14D-4AB4-9CB7-119D80FBA6C5}"/>
              </a:ext>
            </a:extLst>
          </p:cNvPr>
          <p:cNvSpPr>
            <a:spLocks noGrp="1"/>
          </p:cNvSpPr>
          <p:nvPr>
            <p:ph type="sldNum" idx="12"/>
          </p:nvPr>
        </p:nvSpPr>
        <p:spPr/>
        <p:txBody>
          <a:bodyPr/>
          <a:lstStyle/>
          <a:p>
            <a:fld id="{00000000-1234-1234-1234-123412341234}" type="slidenum">
              <a:rPr lang="en" smtClean="0"/>
              <a:pPr/>
              <a:t>25</a:t>
            </a:fld>
            <a:endParaRPr lang="en"/>
          </a:p>
        </p:txBody>
      </p:sp>
    </p:spTree>
    <p:extLst>
      <p:ext uri="{BB962C8B-B14F-4D97-AF65-F5344CB8AC3E}">
        <p14:creationId xmlns:p14="http://schemas.microsoft.com/office/powerpoint/2010/main" val="1408789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B426D-5832-4091-BBB8-A8CB24C09BDE}"/>
              </a:ext>
            </a:extLst>
          </p:cNvPr>
          <p:cNvSpPr>
            <a:spLocks noGrp="1"/>
          </p:cNvSpPr>
          <p:nvPr>
            <p:ph type="title"/>
          </p:nvPr>
        </p:nvSpPr>
        <p:spPr/>
        <p:txBody>
          <a:bodyPr/>
          <a:lstStyle/>
          <a:p>
            <a:r>
              <a:rPr lang="en-GB" dirty="0"/>
              <a:t>Advice for Year 6 children</a:t>
            </a:r>
          </a:p>
        </p:txBody>
      </p:sp>
      <p:sp>
        <p:nvSpPr>
          <p:cNvPr id="3" name="Text Placeholder 2">
            <a:extLst>
              <a:ext uri="{FF2B5EF4-FFF2-40B4-BE49-F238E27FC236}">
                <a16:creationId xmlns:a16="http://schemas.microsoft.com/office/drawing/2014/main" id="{EF885CE1-F1C1-4B6B-BC2E-4740DBED53F3}"/>
              </a:ext>
            </a:extLst>
          </p:cNvPr>
          <p:cNvSpPr>
            <a:spLocks noGrp="1"/>
          </p:cNvSpPr>
          <p:nvPr>
            <p:ph type="body" idx="1"/>
          </p:nvPr>
        </p:nvSpPr>
        <p:spPr/>
        <p:txBody>
          <a:bodyPr/>
          <a:lstStyle/>
          <a:p>
            <a:r>
              <a:rPr lang="en-GB" dirty="0"/>
              <a:t>Listen to your teacher.</a:t>
            </a:r>
          </a:p>
          <a:p>
            <a:r>
              <a:rPr lang="en-GB" dirty="0"/>
              <a:t>The adults you work with all want you to do your best.</a:t>
            </a:r>
          </a:p>
          <a:p>
            <a:r>
              <a:rPr lang="en-GB" dirty="0"/>
              <a:t>Get plenty of sleep and eat well, this will help your brain.</a:t>
            </a:r>
          </a:p>
          <a:p>
            <a:r>
              <a:rPr lang="en-GB" dirty="0"/>
              <a:t>Read all the questions carefully. This can help you to avoid silly mistakes.</a:t>
            </a:r>
          </a:p>
          <a:p>
            <a:r>
              <a:rPr lang="en-GB" dirty="0"/>
              <a:t>Don’t panic. There may be questions you think you can’t answer. Take a deep breath. Read it again. You can always move on and go back to it later. It’s often better to write something rather than nothing. </a:t>
            </a:r>
          </a:p>
          <a:p>
            <a:r>
              <a:rPr lang="en-GB" dirty="0"/>
              <a:t>Remember that the Year 6 SATs last for 4 days out of your whole life!</a:t>
            </a:r>
          </a:p>
          <a:p>
            <a:pPr marL="114300" indent="0">
              <a:buNone/>
            </a:pPr>
            <a:endParaRPr lang="en-GB" dirty="0"/>
          </a:p>
          <a:p>
            <a:pPr marL="114300" indent="0">
              <a:buNone/>
            </a:pPr>
            <a:endParaRPr lang="en-GB" dirty="0"/>
          </a:p>
          <a:p>
            <a:pPr marL="114300" indent="0">
              <a:buNone/>
            </a:pPr>
            <a:r>
              <a:rPr lang="en-GB" i="1" dirty="0">
                <a:solidFill>
                  <a:srgbClr val="283593"/>
                </a:solidFill>
              </a:rPr>
              <a:t>“Stay focused in class so you don’t have loads of extra studying to do at home!” – Year 7 pupil’s advice.</a:t>
            </a:r>
          </a:p>
        </p:txBody>
      </p:sp>
      <p:sp>
        <p:nvSpPr>
          <p:cNvPr id="4" name="Slide Number Placeholder 3">
            <a:extLst>
              <a:ext uri="{FF2B5EF4-FFF2-40B4-BE49-F238E27FC236}">
                <a16:creationId xmlns:a16="http://schemas.microsoft.com/office/drawing/2014/main" id="{A26D1D8E-F91E-4ED2-A531-3319FD876A50}"/>
              </a:ext>
            </a:extLst>
          </p:cNvPr>
          <p:cNvSpPr>
            <a:spLocks noGrp="1"/>
          </p:cNvSpPr>
          <p:nvPr>
            <p:ph type="sldNum" idx="12"/>
          </p:nvPr>
        </p:nvSpPr>
        <p:spPr/>
        <p:txBody>
          <a:bodyPr/>
          <a:lstStyle/>
          <a:p>
            <a:fld id="{00000000-1234-1234-1234-123412341234}" type="slidenum">
              <a:rPr lang="en" smtClean="0"/>
              <a:pPr/>
              <a:t>26</a:t>
            </a:fld>
            <a:endParaRPr lang="en"/>
          </a:p>
        </p:txBody>
      </p:sp>
    </p:spTree>
    <p:extLst>
      <p:ext uri="{BB962C8B-B14F-4D97-AF65-F5344CB8AC3E}">
        <p14:creationId xmlns:p14="http://schemas.microsoft.com/office/powerpoint/2010/main" val="1643563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DE5FF-3D46-4346-8ED5-FFC1BA5C83C5}"/>
              </a:ext>
            </a:extLst>
          </p:cNvPr>
          <p:cNvSpPr>
            <a:spLocks noGrp="1"/>
          </p:cNvSpPr>
          <p:nvPr>
            <p:ph type="title"/>
          </p:nvPr>
        </p:nvSpPr>
        <p:spPr/>
        <p:txBody>
          <a:bodyPr/>
          <a:lstStyle/>
          <a:p>
            <a:r>
              <a:rPr lang="en-GB" dirty="0"/>
              <a:t>When and how the SATs are completed</a:t>
            </a:r>
          </a:p>
        </p:txBody>
      </p:sp>
      <p:sp>
        <p:nvSpPr>
          <p:cNvPr id="3" name="Text Placeholder 2">
            <a:extLst>
              <a:ext uri="{FF2B5EF4-FFF2-40B4-BE49-F238E27FC236}">
                <a16:creationId xmlns:a16="http://schemas.microsoft.com/office/drawing/2014/main" id="{FC313F71-6D3C-4F11-94CD-6EDBD9291EF5}"/>
              </a:ext>
            </a:extLst>
          </p:cNvPr>
          <p:cNvSpPr>
            <a:spLocks noGrp="1"/>
          </p:cNvSpPr>
          <p:nvPr>
            <p:ph type="body" idx="1"/>
          </p:nvPr>
        </p:nvSpPr>
        <p:spPr/>
        <p:txBody>
          <a:bodyPr/>
          <a:lstStyle/>
          <a:p>
            <a:r>
              <a:rPr lang="en-GB" dirty="0"/>
              <a:t>The tests take place during normal school hours, under exam conditions. </a:t>
            </a:r>
          </a:p>
          <a:p>
            <a:r>
              <a:rPr lang="en-GB" dirty="0"/>
              <a:t>Children are not allowed to talk to each other from the moment the assessments are handed out until they are collected at the end of the test. </a:t>
            </a:r>
          </a:p>
          <a:p>
            <a:r>
              <a:rPr lang="en-GB" dirty="0"/>
              <a:t>After the tests are completed, the papers are sent away to be marked </a:t>
            </a:r>
            <a:r>
              <a:rPr lang="en-GB" dirty="0">
                <a:solidFill>
                  <a:srgbClr val="283593"/>
                </a:solidFill>
              </a:rPr>
              <a:t>externally</a:t>
            </a:r>
            <a:r>
              <a:rPr lang="en-GB" dirty="0"/>
              <a:t>. </a:t>
            </a:r>
          </a:p>
          <a:p>
            <a:r>
              <a:rPr lang="en-GB" dirty="0"/>
              <a:t>The results are then sent to the school in July. </a:t>
            </a:r>
          </a:p>
          <a:p>
            <a:r>
              <a:rPr lang="en-GB" dirty="0"/>
              <a:t>Each test lasts no longer than 60 minutes: </a:t>
            </a:r>
          </a:p>
          <a:p>
            <a:pPr lvl="1">
              <a:lnSpc>
                <a:spcPct val="100000"/>
              </a:lnSpc>
              <a:spcBef>
                <a:spcPts val="0"/>
              </a:spcBef>
            </a:pPr>
            <a:r>
              <a:rPr lang="en-GB" dirty="0">
                <a:solidFill>
                  <a:srgbClr val="283593"/>
                </a:solidFill>
                <a:latin typeface="+mn-lt"/>
              </a:rPr>
              <a:t>Spelling, punctuation and grammar (paper 1: Grammar/ Punctuation) – 45 minutes</a:t>
            </a:r>
          </a:p>
          <a:p>
            <a:pPr lvl="1">
              <a:lnSpc>
                <a:spcPct val="100000"/>
              </a:lnSpc>
              <a:spcBef>
                <a:spcPts val="0"/>
              </a:spcBef>
            </a:pPr>
            <a:r>
              <a:rPr lang="en-GB" dirty="0">
                <a:solidFill>
                  <a:srgbClr val="283593"/>
                </a:solidFill>
                <a:latin typeface="+mn-lt"/>
              </a:rPr>
              <a:t>Spelling, punctuation and grammar (paper 2: Spelling) – 15 minutes</a:t>
            </a:r>
          </a:p>
          <a:p>
            <a:pPr lvl="1">
              <a:lnSpc>
                <a:spcPct val="100000"/>
              </a:lnSpc>
              <a:spcBef>
                <a:spcPts val="0"/>
              </a:spcBef>
            </a:pPr>
            <a:r>
              <a:rPr lang="en-GB" dirty="0">
                <a:solidFill>
                  <a:srgbClr val="283593"/>
                </a:solidFill>
                <a:latin typeface="+mn-lt"/>
              </a:rPr>
              <a:t>Reading – 60 minutes </a:t>
            </a:r>
          </a:p>
          <a:p>
            <a:pPr lvl="1">
              <a:lnSpc>
                <a:spcPct val="100000"/>
              </a:lnSpc>
              <a:spcBef>
                <a:spcPts val="0"/>
              </a:spcBef>
            </a:pPr>
            <a:r>
              <a:rPr lang="en-GB" dirty="0">
                <a:solidFill>
                  <a:srgbClr val="283593"/>
                </a:solidFill>
                <a:latin typeface="+mn-lt"/>
              </a:rPr>
              <a:t>Maths (paper 1: Arithmetic) – 30 minutes</a:t>
            </a:r>
          </a:p>
          <a:p>
            <a:pPr lvl="1">
              <a:lnSpc>
                <a:spcPct val="100000"/>
              </a:lnSpc>
              <a:spcBef>
                <a:spcPts val="0"/>
              </a:spcBef>
            </a:pPr>
            <a:r>
              <a:rPr lang="en-GB" dirty="0">
                <a:solidFill>
                  <a:srgbClr val="283593"/>
                </a:solidFill>
                <a:latin typeface="+mn-lt"/>
              </a:rPr>
              <a:t>Maths (paper 2: Reasoning) – 40 minutes</a:t>
            </a:r>
          </a:p>
          <a:p>
            <a:pPr lvl="1">
              <a:lnSpc>
                <a:spcPct val="100000"/>
              </a:lnSpc>
              <a:spcBef>
                <a:spcPts val="0"/>
              </a:spcBef>
            </a:pPr>
            <a:r>
              <a:rPr lang="en-GB" dirty="0">
                <a:solidFill>
                  <a:srgbClr val="283593"/>
                </a:solidFill>
                <a:latin typeface="+mn-lt"/>
              </a:rPr>
              <a:t>Maths (paper 3: Reasoning) – 40 minutes</a:t>
            </a:r>
          </a:p>
        </p:txBody>
      </p:sp>
      <p:sp>
        <p:nvSpPr>
          <p:cNvPr id="4" name="Slide Number Placeholder 3">
            <a:extLst>
              <a:ext uri="{FF2B5EF4-FFF2-40B4-BE49-F238E27FC236}">
                <a16:creationId xmlns:a16="http://schemas.microsoft.com/office/drawing/2014/main" id="{CF2C5B0C-4EBD-493E-9998-063167204C39}"/>
              </a:ext>
            </a:extLst>
          </p:cNvPr>
          <p:cNvSpPr>
            <a:spLocks noGrp="1"/>
          </p:cNvSpPr>
          <p:nvPr>
            <p:ph type="sldNum" idx="12"/>
          </p:nvPr>
        </p:nvSpPr>
        <p:spPr/>
        <p:txBody>
          <a:bodyPr/>
          <a:lstStyle/>
          <a:p>
            <a:fld id="{00000000-1234-1234-1234-123412341234}" type="slidenum">
              <a:rPr lang="en" smtClean="0"/>
              <a:pPr/>
              <a:t>3</a:t>
            </a:fld>
            <a:endParaRPr lang="en"/>
          </a:p>
        </p:txBody>
      </p:sp>
    </p:spTree>
    <p:extLst>
      <p:ext uri="{BB962C8B-B14F-4D97-AF65-F5344CB8AC3E}">
        <p14:creationId xmlns:p14="http://schemas.microsoft.com/office/powerpoint/2010/main" val="2568652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500"/>
                                        <p:tgtEl>
                                          <p:spTgt spid="3">
                                            <p:txEl>
                                              <p:pRg st="8" end="8"/>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Effect transition="in" filter="fade">
                                      <p:cBhvr>
                                        <p:cTn id="45"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9B287-D4A7-45AC-844A-74E21AB22604}"/>
              </a:ext>
            </a:extLst>
          </p:cNvPr>
          <p:cNvSpPr>
            <a:spLocks noGrp="1"/>
          </p:cNvSpPr>
          <p:nvPr>
            <p:ph type="title"/>
          </p:nvPr>
        </p:nvSpPr>
        <p:spPr/>
        <p:txBody>
          <a:bodyPr/>
          <a:lstStyle/>
          <a:p>
            <a:r>
              <a:rPr lang="en-GB" dirty="0"/>
              <a:t>Specific arrangements for SATs</a:t>
            </a:r>
          </a:p>
        </p:txBody>
      </p:sp>
      <p:sp>
        <p:nvSpPr>
          <p:cNvPr id="3" name="Text Placeholder 2">
            <a:extLst>
              <a:ext uri="{FF2B5EF4-FFF2-40B4-BE49-F238E27FC236}">
                <a16:creationId xmlns:a16="http://schemas.microsoft.com/office/drawing/2014/main" id="{FB09FA8A-9677-4CD5-B12B-7EA5891ECBB0}"/>
              </a:ext>
            </a:extLst>
          </p:cNvPr>
          <p:cNvSpPr>
            <a:spLocks noGrp="1"/>
          </p:cNvSpPr>
          <p:nvPr>
            <p:ph type="body" idx="1"/>
          </p:nvPr>
        </p:nvSpPr>
        <p:spPr/>
        <p:txBody>
          <a:bodyPr/>
          <a:lstStyle/>
          <a:p>
            <a:pPr marL="114300" indent="0">
              <a:buNone/>
            </a:pPr>
            <a:r>
              <a:rPr lang="en-GB" dirty="0"/>
              <a:t>Children with additional needs (who have similar support as part of day-to-day learning in school) may be allotted specific arrangements, including:</a:t>
            </a:r>
          </a:p>
          <a:p>
            <a:r>
              <a:rPr lang="en-GB" dirty="0"/>
              <a:t>Additional (extra) time;</a:t>
            </a:r>
          </a:p>
          <a:p>
            <a:r>
              <a:rPr lang="en-GB" dirty="0" smtClean="0"/>
              <a:t>An </a:t>
            </a:r>
            <a:r>
              <a:rPr lang="en-GB" dirty="0"/>
              <a:t>adult to read for them (including a translator);</a:t>
            </a:r>
          </a:p>
          <a:p>
            <a:r>
              <a:rPr lang="en-GB" dirty="0"/>
              <a:t>The use of prompts or rest breaks;</a:t>
            </a:r>
          </a:p>
          <a:p>
            <a:r>
              <a:rPr lang="en-GB" dirty="0"/>
              <a:t>Arrangements for children who are ill or injured at the time of the tests. </a:t>
            </a:r>
          </a:p>
          <a:p>
            <a:pPr marL="114300" indent="0">
              <a:buNone/>
            </a:pPr>
            <a:endParaRPr lang="en-GB" dirty="0"/>
          </a:p>
        </p:txBody>
      </p:sp>
      <p:sp>
        <p:nvSpPr>
          <p:cNvPr id="4" name="Slide Number Placeholder 3">
            <a:extLst>
              <a:ext uri="{FF2B5EF4-FFF2-40B4-BE49-F238E27FC236}">
                <a16:creationId xmlns:a16="http://schemas.microsoft.com/office/drawing/2014/main" id="{7F1F3E47-6F53-4882-989A-63594D25EBDB}"/>
              </a:ext>
            </a:extLst>
          </p:cNvPr>
          <p:cNvSpPr>
            <a:spLocks noGrp="1"/>
          </p:cNvSpPr>
          <p:nvPr>
            <p:ph type="sldNum" idx="12"/>
          </p:nvPr>
        </p:nvSpPr>
        <p:spPr/>
        <p:txBody>
          <a:bodyPr/>
          <a:lstStyle/>
          <a:p>
            <a:fld id="{00000000-1234-1234-1234-123412341234}" type="slidenum">
              <a:rPr lang="en" smtClean="0"/>
              <a:pPr/>
              <a:t>4</a:t>
            </a:fld>
            <a:endParaRPr lang="en"/>
          </a:p>
        </p:txBody>
      </p:sp>
    </p:spTree>
    <p:extLst>
      <p:ext uri="{BB962C8B-B14F-4D97-AF65-F5344CB8AC3E}">
        <p14:creationId xmlns:p14="http://schemas.microsoft.com/office/powerpoint/2010/main" val="2713275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8EB87-34E2-4FA1-BF4C-1A73D8B2D8D7}"/>
              </a:ext>
            </a:extLst>
          </p:cNvPr>
          <p:cNvSpPr>
            <a:spLocks noGrp="1"/>
          </p:cNvSpPr>
          <p:nvPr>
            <p:ph type="title"/>
          </p:nvPr>
        </p:nvSpPr>
        <p:spPr/>
        <p:txBody>
          <a:bodyPr/>
          <a:lstStyle/>
          <a:p>
            <a:r>
              <a:rPr lang="en-GB" dirty="0"/>
              <a:t>The results</a:t>
            </a:r>
          </a:p>
        </p:txBody>
      </p:sp>
      <p:sp>
        <p:nvSpPr>
          <p:cNvPr id="3" name="Text Placeholder 2">
            <a:extLst>
              <a:ext uri="{FF2B5EF4-FFF2-40B4-BE49-F238E27FC236}">
                <a16:creationId xmlns:a16="http://schemas.microsoft.com/office/drawing/2014/main" id="{3E834413-BBEC-4484-B7A4-0F7F630A4700}"/>
              </a:ext>
            </a:extLst>
          </p:cNvPr>
          <p:cNvSpPr>
            <a:spLocks noGrp="1"/>
          </p:cNvSpPr>
          <p:nvPr>
            <p:ph type="body" idx="1"/>
          </p:nvPr>
        </p:nvSpPr>
        <p:spPr/>
        <p:txBody>
          <a:bodyPr/>
          <a:lstStyle/>
          <a:p>
            <a:pPr marL="114300" indent="0">
              <a:buNone/>
            </a:pPr>
            <a:r>
              <a:rPr lang="en-GB" dirty="0"/>
              <a:t>Tests are marked externally. Once marked, the tests will be given the following scores:</a:t>
            </a:r>
          </a:p>
          <a:p>
            <a:r>
              <a:rPr lang="en-GB" dirty="0"/>
              <a:t>A raw score (total number of marks achieved for each paper);</a:t>
            </a:r>
          </a:p>
          <a:p>
            <a:r>
              <a:rPr lang="en-GB" dirty="0"/>
              <a:t>A scaled score (see below);</a:t>
            </a:r>
          </a:p>
          <a:p>
            <a:r>
              <a:rPr lang="en-GB" dirty="0"/>
              <a:t>A judgement on if the National Standard has been met. </a:t>
            </a:r>
          </a:p>
          <a:p>
            <a:endParaRPr lang="en-GB" dirty="0"/>
          </a:p>
          <a:p>
            <a:pPr marL="114300" indent="0">
              <a:buNone/>
            </a:pPr>
            <a:r>
              <a:rPr lang="en-GB" dirty="0"/>
              <a:t>After marking each test, the external marker will convert the raw score to a scaled score. Even though the tests are made to the same standard each year, the questions must be different. This means the difficulty of the tests may vary. Scaled scores ensures an accurate comparison of performance over time.</a:t>
            </a:r>
          </a:p>
          <a:p>
            <a:pPr marL="114300" indent="0">
              <a:buNone/>
            </a:pPr>
            <a:endParaRPr lang="en-GB" dirty="0"/>
          </a:p>
          <a:p>
            <a:pPr marL="114300" indent="0">
              <a:buNone/>
            </a:pPr>
            <a:r>
              <a:rPr lang="en-GB" dirty="0"/>
              <a:t>Scaled scores range from 80 to 120. </a:t>
            </a:r>
          </a:p>
          <a:p>
            <a:pPr marL="114300" indent="0">
              <a:buNone/>
            </a:pPr>
            <a:r>
              <a:rPr lang="en-GB" dirty="0">
                <a:solidFill>
                  <a:srgbClr val="283593"/>
                </a:solidFill>
              </a:rPr>
              <a:t>A scaled score of 100 or more shows the pupil is meeting the National Standard. </a:t>
            </a:r>
          </a:p>
        </p:txBody>
      </p:sp>
      <p:sp>
        <p:nvSpPr>
          <p:cNvPr id="4" name="Slide Number Placeholder 3">
            <a:extLst>
              <a:ext uri="{FF2B5EF4-FFF2-40B4-BE49-F238E27FC236}">
                <a16:creationId xmlns:a16="http://schemas.microsoft.com/office/drawing/2014/main" id="{B1E5C3B9-0714-42EF-9E79-93F44F8F6E3B}"/>
              </a:ext>
            </a:extLst>
          </p:cNvPr>
          <p:cNvSpPr>
            <a:spLocks noGrp="1"/>
          </p:cNvSpPr>
          <p:nvPr>
            <p:ph type="sldNum" idx="12"/>
          </p:nvPr>
        </p:nvSpPr>
        <p:spPr/>
        <p:txBody>
          <a:bodyPr/>
          <a:lstStyle/>
          <a:p>
            <a:fld id="{00000000-1234-1234-1234-123412341234}" type="slidenum">
              <a:rPr lang="en" smtClean="0"/>
              <a:pPr/>
              <a:t>5</a:t>
            </a:fld>
            <a:endParaRPr lang="en"/>
          </a:p>
        </p:txBody>
      </p:sp>
    </p:spTree>
    <p:extLst>
      <p:ext uri="{BB962C8B-B14F-4D97-AF65-F5344CB8AC3E}">
        <p14:creationId xmlns:p14="http://schemas.microsoft.com/office/powerpoint/2010/main" val="960689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7" end="7"/>
                                            </p:txEl>
                                          </p:spTgt>
                                        </p:tgtEl>
                                        <p:attrNameLst>
                                          <p:attrName>style.visibility</p:attrName>
                                        </p:attrNameLst>
                                      </p:cBhvr>
                                      <p:to>
                                        <p:strVal val="visible"/>
                                      </p:to>
                                    </p:set>
                                    <p:animEffect transition="in" filter="fade">
                                      <p:cBhvr>
                                        <p:cTn id="10" dur="500"/>
                                        <p:tgtEl>
                                          <p:spTgt spid="3">
                                            <p:txEl>
                                              <p:pRg st="7" end="7"/>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animEffect transition="in" filter="fade">
                                      <p:cBhvr>
                                        <p:cTn id="1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0291D-AFEA-4124-B1F8-9952DA88D993}"/>
              </a:ext>
            </a:extLst>
          </p:cNvPr>
          <p:cNvSpPr>
            <a:spLocks noGrp="1"/>
          </p:cNvSpPr>
          <p:nvPr>
            <p:ph type="title"/>
          </p:nvPr>
        </p:nvSpPr>
        <p:spPr/>
        <p:txBody>
          <a:bodyPr/>
          <a:lstStyle/>
          <a:p>
            <a:r>
              <a:rPr lang="en-GB" dirty="0"/>
              <a:t>Spelling, Punctuation and Grammar: </a:t>
            </a:r>
            <a:r>
              <a:rPr lang="en-GB" dirty="0" smtClean="0"/>
              <a:t>Tuesday </a:t>
            </a:r>
            <a:r>
              <a:rPr lang="en-GB" dirty="0"/>
              <a:t>9</a:t>
            </a:r>
            <a:r>
              <a:rPr lang="en-GB" baseline="30000" dirty="0"/>
              <a:t>th</a:t>
            </a:r>
            <a:r>
              <a:rPr lang="en-GB" dirty="0"/>
              <a:t> May</a:t>
            </a:r>
          </a:p>
        </p:txBody>
      </p:sp>
      <p:sp>
        <p:nvSpPr>
          <p:cNvPr id="3" name="Text Placeholder 2">
            <a:extLst>
              <a:ext uri="{FF2B5EF4-FFF2-40B4-BE49-F238E27FC236}">
                <a16:creationId xmlns:a16="http://schemas.microsoft.com/office/drawing/2014/main" id="{A0C704FD-CCA7-4A19-AB0F-1FE779016FE4}"/>
              </a:ext>
            </a:extLst>
          </p:cNvPr>
          <p:cNvSpPr>
            <a:spLocks noGrp="1"/>
          </p:cNvSpPr>
          <p:nvPr>
            <p:ph type="body" idx="1"/>
          </p:nvPr>
        </p:nvSpPr>
        <p:spPr/>
        <p:txBody>
          <a:bodyPr/>
          <a:lstStyle/>
          <a:p>
            <a:pPr marL="114300" indent="0">
              <a:buNone/>
            </a:pPr>
            <a:r>
              <a:rPr lang="en-GB" dirty="0"/>
              <a:t>Spelling, Punctuation and Grammar consists of two papers.</a:t>
            </a:r>
          </a:p>
          <a:p>
            <a:pPr marL="114300" indent="0">
              <a:buNone/>
            </a:pPr>
            <a:endParaRPr lang="en-GB" dirty="0"/>
          </a:p>
          <a:p>
            <a:r>
              <a:rPr lang="en-GB" dirty="0"/>
              <a:t>Paper 1 focuses on all three elements (spelling, punctuation and grammar). The paper lasts for </a:t>
            </a:r>
            <a:r>
              <a:rPr lang="en-GB" dirty="0">
                <a:solidFill>
                  <a:srgbClr val="283593"/>
                </a:solidFill>
              </a:rPr>
              <a:t>45 minutes</a:t>
            </a:r>
            <a:r>
              <a:rPr lang="en-GB" dirty="0"/>
              <a:t>. </a:t>
            </a:r>
          </a:p>
          <a:p>
            <a:endParaRPr lang="en-GB" dirty="0"/>
          </a:p>
          <a:p>
            <a:r>
              <a:rPr lang="en-GB" dirty="0"/>
              <a:t>Paper 2 consists of a spelling test only. It should take approximately </a:t>
            </a:r>
            <a:r>
              <a:rPr lang="en-GB" dirty="0">
                <a:solidFill>
                  <a:srgbClr val="283593"/>
                </a:solidFill>
              </a:rPr>
              <a:t>15 minutes</a:t>
            </a:r>
            <a:r>
              <a:rPr lang="en-GB" dirty="0"/>
              <a:t>, although this is not a set amount of time (pupils should be given as much time as they need to complete the test).</a:t>
            </a:r>
          </a:p>
        </p:txBody>
      </p:sp>
      <p:sp>
        <p:nvSpPr>
          <p:cNvPr id="4" name="Slide Number Placeholder 3">
            <a:extLst>
              <a:ext uri="{FF2B5EF4-FFF2-40B4-BE49-F238E27FC236}">
                <a16:creationId xmlns:a16="http://schemas.microsoft.com/office/drawing/2014/main" id="{5B2C3E17-BA74-4697-B4C5-1419E32E1876}"/>
              </a:ext>
            </a:extLst>
          </p:cNvPr>
          <p:cNvSpPr>
            <a:spLocks noGrp="1"/>
          </p:cNvSpPr>
          <p:nvPr>
            <p:ph type="sldNum" idx="12"/>
          </p:nvPr>
        </p:nvSpPr>
        <p:spPr/>
        <p:txBody>
          <a:bodyPr/>
          <a:lstStyle/>
          <a:p>
            <a:fld id="{00000000-1234-1234-1234-123412341234}" type="slidenum">
              <a:rPr lang="en" smtClean="0"/>
              <a:pPr/>
              <a:t>6</a:t>
            </a:fld>
            <a:endParaRPr lang="en"/>
          </a:p>
        </p:txBody>
      </p:sp>
    </p:spTree>
    <p:extLst>
      <p:ext uri="{BB962C8B-B14F-4D97-AF65-F5344CB8AC3E}">
        <p14:creationId xmlns:p14="http://schemas.microsoft.com/office/powerpoint/2010/main" val="4105212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44FEE-BF17-403A-B56C-20102ECE6DD8}"/>
              </a:ext>
            </a:extLst>
          </p:cNvPr>
          <p:cNvSpPr>
            <a:spLocks noGrp="1"/>
          </p:cNvSpPr>
          <p:nvPr>
            <p:ph type="title"/>
          </p:nvPr>
        </p:nvSpPr>
        <p:spPr/>
        <p:txBody>
          <a:bodyPr/>
          <a:lstStyle/>
          <a:p>
            <a:r>
              <a:rPr lang="en-GB" dirty="0"/>
              <a:t>Spelling, Punctuation and Grammar: Paper 1</a:t>
            </a:r>
          </a:p>
        </p:txBody>
      </p:sp>
      <p:sp>
        <p:nvSpPr>
          <p:cNvPr id="3" name="Text Placeholder 2">
            <a:extLst>
              <a:ext uri="{FF2B5EF4-FFF2-40B4-BE49-F238E27FC236}">
                <a16:creationId xmlns:a16="http://schemas.microsoft.com/office/drawing/2014/main" id="{70E6D414-8B7F-4F09-9DB4-77ED9812EC3A}"/>
              </a:ext>
            </a:extLst>
          </p:cNvPr>
          <p:cNvSpPr>
            <a:spLocks noGrp="1"/>
          </p:cNvSpPr>
          <p:nvPr>
            <p:ph type="body" idx="1"/>
          </p:nvPr>
        </p:nvSpPr>
        <p:spPr/>
        <p:txBody>
          <a:bodyPr/>
          <a:lstStyle/>
          <a:p>
            <a:pPr marL="114300" indent="0">
              <a:buNone/>
            </a:pPr>
            <a:r>
              <a:rPr lang="en-GB" dirty="0"/>
              <a:t>The children will have been working hard with their class teacher on developing and securing their knowledge of the technical vocabulary needed in this test.</a:t>
            </a:r>
          </a:p>
          <a:p>
            <a:pPr marL="114300" indent="0">
              <a:buNone/>
            </a:pPr>
            <a:endParaRPr lang="en-GB" dirty="0"/>
          </a:p>
          <a:p>
            <a:pPr marL="114300" indent="0">
              <a:buNone/>
            </a:pPr>
            <a:r>
              <a:rPr lang="en-GB" dirty="0"/>
              <a:t>This test focuses on:</a:t>
            </a:r>
          </a:p>
          <a:p>
            <a:r>
              <a:rPr lang="en-GB" dirty="0">
                <a:solidFill>
                  <a:srgbClr val="283593"/>
                </a:solidFill>
                <a:latin typeface="+mn-lt"/>
              </a:rPr>
              <a:t>Grammatical terms/ word classes;</a:t>
            </a:r>
          </a:p>
          <a:p>
            <a:r>
              <a:rPr lang="en-GB" dirty="0">
                <a:solidFill>
                  <a:srgbClr val="283593"/>
                </a:solidFill>
              </a:rPr>
              <a:t>Functions of sentences;</a:t>
            </a:r>
          </a:p>
          <a:p>
            <a:r>
              <a:rPr lang="en-GB" dirty="0">
                <a:solidFill>
                  <a:srgbClr val="283593"/>
                </a:solidFill>
                <a:latin typeface="+mn-lt"/>
              </a:rPr>
              <a:t>Combining words, phrases and clauses;</a:t>
            </a:r>
          </a:p>
          <a:p>
            <a:r>
              <a:rPr lang="en-GB" dirty="0">
                <a:solidFill>
                  <a:srgbClr val="283593"/>
                </a:solidFill>
              </a:rPr>
              <a:t>Verb forms, tenses and consistency;</a:t>
            </a:r>
          </a:p>
          <a:p>
            <a:r>
              <a:rPr lang="en-GB" dirty="0">
                <a:solidFill>
                  <a:srgbClr val="283593"/>
                </a:solidFill>
              </a:rPr>
              <a:t>Punctuation;</a:t>
            </a:r>
          </a:p>
          <a:p>
            <a:r>
              <a:rPr lang="en-GB" dirty="0">
                <a:solidFill>
                  <a:srgbClr val="283593"/>
                </a:solidFill>
                <a:latin typeface="+mn-lt"/>
              </a:rPr>
              <a:t>Vocabulary;</a:t>
            </a:r>
            <a:endParaRPr lang="en-GB" dirty="0">
              <a:solidFill>
                <a:srgbClr val="283593"/>
              </a:solidFill>
            </a:endParaRPr>
          </a:p>
          <a:p>
            <a:r>
              <a:rPr lang="en-GB" dirty="0">
                <a:solidFill>
                  <a:srgbClr val="283593"/>
                </a:solidFill>
                <a:latin typeface="+mn-lt"/>
              </a:rPr>
              <a:t>Standard English and formality.</a:t>
            </a:r>
          </a:p>
          <a:p>
            <a:pPr marL="114300" indent="0">
              <a:buNone/>
            </a:pPr>
            <a:endParaRPr lang="en-GB" dirty="0"/>
          </a:p>
          <a:p>
            <a:pPr marL="114300" indent="0">
              <a:buNone/>
            </a:pPr>
            <a:r>
              <a:rPr lang="en-GB" dirty="0"/>
              <a:t>This test requires a range of answer types but does not require longer formal answers. </a:t>
            </a:r>
          </a:p>
        </p:txBody>
      </p:sp>
      <p:sp>
        <p:nvSpPr>
          <p:cNvPr id="4" name="Slide Number Placeholder 3">
            <a:extLst>
              <a:ext uri="{FF2B5EF4-FFF2-40B4-BE49-F238E27FC236}">
                <a16:creationId xmlns:a16="http://schemas.microsoft.com/office/drawing/2014/main" id="{5A1FE52C-928B-4680-BDAC-AE5863D8A471}"/>
              </a:ext>
            </a:extLst>
          </p:cNvPr>
          <p:cNvSpPr>
            <a:spLocks noGrp="1"/>
          </p:cNvSpPr>
          <p:nvPr>
            <p:ph type="sldNum" idx="12"/>
          </p:nvPr>
        </p:nvSpPr>
        <p:spPr/>
        <p:txBody>
          <a:bodyPr/>
          <a:lstStyle/>
          <a:p>
            <a:fld id="{00000000-1234-1234-1234-123412341234}" type="slidenum">
              <a:rPr lang="en" smtClean="0"/>
              <a:pPr/>
              <a:t>7</a:t>
            </a:fld>
            <a:endParaRPr lang="en"/>
          </a:p>
        </p:txBody>
      </p:sp>
    </p:spTree>
    <p:extLst>
      <p:ext uri="{BB962C8B-B14F-4D97-AF65-F5344CB8AC3E}">
        <p14:creationId xmlns:p14="http://schemas.microsoft.com/office/powerpoint/2010/main" val="766086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500"/>
                                        <p:tgtEl>
                                          <p:spTgt spid="3">
                                            <p:txEl>
                                              <p:pRg st="9" end="9"/>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animEffect transition="in" filter="fade">
                                      <p:cBhvr>
                                        <p:cTn id="31"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44FEE-BF17-403A-B56C-20102ECE6DD8}"/>
              </a:ext>
            </a:extLst>
          </p:cNvPr>
          <p:cNvSpPr>
            <a:spLocks noGrp="1"/>
          </p:cNvSpPr>
          <p:nvPr>
            <p:ph type="title"/>
          </p:nvPr>
        </p:nvSpPr>
        <p:spPr/>
        <p:txBody>
          <a:bodyPr/>
          <a:lstStyle/>
          <a:p>
            <a:r>
              <a:rPr lang="en-GB" dirty="0"/>
              <a:t>Spelling, Punctuation and Grammar: Paper 1</a:t>
            </a:r>
          </a:p>
        </p:txBody>
      </p:sp>
      <p:sp>
        <p:nvSpPr>
          <p:cNvPr id="3" name="Text Placeholder 2">
            <a:extLst>
              <a:ext uri="{FF2B5EF4-FFF2-40B4-BE49-F238E27FC236}">
                <a16:creationId xmlns:a16="http://schemas.microsoft.com/office/drawing/2014/main" id="{70E6D414-8B7F-4F09-9DB4-77ED9812EC3A}"/>
              </a:ext>
            </a:extLst>
          </p:cNvPr>
          <p:cNvSpPr>
            <a:spLocks noGrp="1"/>
          </p:cNvSpPr>
          <p:nvPr>
            <p:ph type="body" idx="1"/>
          </p:nvPr>
        </p:nvSpPr>
        <p:spPr>
          <a:xfrm>
            <a:off x="311700" y="739302"/>
            <a:ext cx="8520600" cy="434777"/>
          </a:xfrm>
        </p:spPr>
        <p:txBody>
          <a:bodyPr/>
          <a:lstStyle/>
          <a:p>
            <a:pPr marL="114300" indent="0">
              <a:buNone/>
            </a:pPr>
            <a:r>
              <a:rPr lang="en-GB" dirty="0"/>
              <a:t>Example questions: </a:t>
            </a:r>
          </a:p>
        </p:txBody>
      </p:sp>
      <p:sp>
        <p:nvSpPr>
          <p:cNvPr id="4" name="Slide Number Placeholder 3">
            <a:extLst>
              <a:ext uri="{FF2B5EF4-FFF2-40B4-BE49-F238E27FC236}">
                <a16:creationId xmlns:a16="http://schemas.microsoft.com/office/drawing/2014/main" id="{5A1FE52C-928B-4680-BDAC-AE5863D8A471}"/>
              </a:ext>
            </a:extLst>
          </p:cNvPr>
          <p:cNvSpPr>
            <a:spLocks noGrp="1"/>
          </p:cNvSpPr>
          <p:nvPr>
            <p:ph type="sldNum" idx="12"/>
          </p:nvPr>
        </p:nvSpPr>
        <p:spPr/>
        <p:txBody>
          <a:bodyPr/>
          <a:lstStyle/>
          <a:p>
            <a:fld id="{00000000-1234-1234-1234-123412341234}" type="slidenum">
              <a:rPr lang="en" smtClean="0"/>
              <a:pPr/>
              <a:t>8</a:t>
            </a:fld>
            <a:endParaRPr lang="en"/>
          </a:p>
        </p:txBody>
      </p:sp>
      <p:pic>
        <p:nvPicPr>
          <p:cNvPr id="12" name="Picture 11">
            <a:extLst>
              <a:ext uri="{FF2B5EF4-FFF2-40B4-BE49-F238E27FC236}">
                <a16:creationId xmlns:a16="http://schemas.microsoft.com/office/drawing/2014/main" id="{6228AFDF-FEC2-4F3C-9A53-B19C398A9DAB}"/>
              </a:ext>
            </a:extLst>
          </p:cNvPr>
          <p:cNvPicPr>
            <a:picLocks noChangeAspect="1"/>
          </p:cNvPicPr>
          <p:nvPr/>
        </p:nvPicPr>
        <p:blipFill>
          <a:blip r:embed="rId3"/>
          <a:stretch>
            <a:fillRect/>
          </a:stretch>
        </p:blipFill>
        <p:spPr>
          <a:xfrm>
            <a:off x="2985411" y="3115972"/>
            <a:ext cx="4033105" cy="1744045"/>
          </a:xfrm>
          <a:prstGeom prst="rect">
            <a:avLst/>
          </a:prstGeom>
          <a:effectLst>
            <a:outerShdw blurRad="50800" dist="38100" dir="2700000" algn="tl" rotWithShape="0">
              <a:prstClr val="black">
                <a:alpha val="40000"/>
              </a:prstClr>
            </a:outerShdw>
          </a:effectLst>
        </p:spPr>
      </p:pic>
      <p:pic>
        <p:nvPicPr>
          <p:cNvPr id="14" name="Picture 13">
            <a:extLst>
              <a:ext uri="{FF2B5EF4-FFF2-40B4-BE49-F238E27FC236}">
                <a16:creationId xmlns:a16="http://schemas.microsoft.com/office/drawing/2014/main" id="{25A84810-1F1C-45AD-84B6-5FC481AF813A}"/>
              </a:ext>
            </a:extLst>
          </p:cNvPr>
          <p:cNvPicPr>
            <a:picLocks noChangeAspect="1"/>
          </p:cNvPicPr>
          <p:nvPr/>
        </p:nvPicPr>
        <p:blipFill>
          <a:blip r:embed="rId4"/>
          <a:stretch>
            <a:fillRect/>
          </a:stretch>
        </p:blipFill>
        <p:spPr>
          <a:xfrm>
            <a:off x="445045" y="1271355"/>
            <a:ext cx="4033105" cy="1734975"/>
          </a:xfrm>
          <a:prstGeom prst="rect">
            <a:avLst/>
          </a:prstGeom>
          <a:effectLst>
            <a:outerShdw blurRad="50800" dist="38100" dir="2700000" algn="tl" rotWithShape="0">
              <a:prstClr val="black">
                <a:alpha val="40000"/>
              </a:prstClr>
            </a:outerShdw>
          </a:effectLst>
        </p:spPr>
      </p:pic>
      <p:pic>
        <p:nvPicPr>
          <p:cNvPr id="15" name="Picture 14">
            <a:extLst>
              <a:ext uri="{FF2B5EF4-FFF2-40B4-BE49-F238E27FC236}">
                <a16:creationId xmlns:a16="http://schemas.microsoft.com/office/drawing/2014/main" id="{E4D3AD2B-353C-4981-A461-1920AAA9479D}"/>
              </a:ext>
            </a:extLst>
          </p:cNvPr>
          <p:cNvPicPr>
            <a:picLocks noChangeAspect="1"/>
          </p:cNvPicPr>
          <p:nvPr/>
        </p:nvPicPr>
        <p:blipFill>
          <a:blip r:embed="rId5"/>
          <a:stretch>
            <a:fillRect/>
          </a:stretch>
        </p:blipFill>
        <p:spPr>
          <a:xfrm>
            <a:off x="4654068" y="1788358"/>
            <a:ext cx="4367090" cy="700967"/>
          </a:xfrm>
          <a:prstGeom prst="rect">
            <a:avLst/>
          </a:prstGeom>
          <a:effectLst>
            <a:outerShdw blurRad="50800" dist="38100" dir="2700000" algn="tl" rotWithShape="0">
              <a:prstClr val="black">
                <a:alpha val="40000"/>
              </a:prstClr>
            </a:outerShdw>
          </a:effectLst>
        </p:spPr>
      </p:pic>
      <p:grpSp>
        <p:nvGrpSpPr>
          <p:cNvPr id="5" name="Group 4">
            <a:extLst>
              <a:ext uri="{FF2B5EF4-FFF2-40B4-BE49-F238E27FC236}">
                <a16:creationId xmlns:a16="http://schemas.microsoft.com/office/drawing/2014/main" id="{32506F66-DA2B-4F27-8604-E2CE54DA20FA}"/>
              </a:ext>
            </a:extLst>
          </p:cNvPr>
          <p:cNvGrpSpPr/>
          <p:nvPr/>
        </p:nvGrpSpPr>
        <p:grpSpPr>
          <a:xfrm>
            <a:off x="3001041" y="1994499"/>
            <a:ext cx="4414946" cy="2749439"/>
            <a:chOff x="3001041" y="1994499"/>
            <a:chExt cx="4414946" cy="2749439"/>
          </a:xfrm>
        </p:grpSpPr>
        <p:sp>
          <p:nvSpPr>
            <p:cNvPr id="8" name="Text Placeholder 2">
              <a:extLst>
                <a:ext uri="{FF2B5EF4-FFF2-40B4-BE49-F238E27FC236}">
                  <a16:creationId xmlns:a16="http://schemas.microsoft.com/office/drawing/2014/main" id="{1525917A-6D61-4BD2-9ADC-721FB961E2A4}"/>
                </a:ext>
              </a:extLst>
            </p:cNvPr>
            <p:cNvSpPr txBox="1">
              <a:spLocks/>
            </p:cNvSpPr>
            <p:nvPr/>
          </p:nvSpPr>
          <p:spPr>
            <a:xfrm>
              <a:off x="3001041" y="2266422"/>
              <a:ext cx="301807" cy="26979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sym typeface="Wingdings" panose="05000000000000000000" pitchFamily="2" charset="2"/>
                </a:rPr>
                <a:t></a:t>
              </a:r>
              <a:endParaRPr lang="en-GB" sz="1200" u="sng" dirty="0"/>
            </a:p>
          </p:txBody>
        </p:sp>
        <p:sp>
          <p:nvSpPr>
            <p:cNvPr id="9" name="Text Placeholder 2">
              <a:extLst>
                <a:ext uri="{FF2B5EF4-FFF2-40B4-BE49-F238E27FC236}">
                  <a16:creationId xmlns:a16="http://schemas.microsoft.com/office/drawing/2014/main" id="{64E58BDC-7AF2-426A-AE9B-EEDBABE4F00E}"/>
                </a:ext>
              </a:extLst>
            </p:cNvPr>
            <p:cNvSpPr txBox="1">
              <a:spLocks/>
            </p:cNvSpPr>
            <p:nvPr/>
          </p:nvSpPr>
          <p:spPr>
            <a:xfrm>
              <a:off x="6134198" y="1994499"/>
              <a:ext cx="1281789" cy="26979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sym typeface="Wingdings" panose="05000000000000000000" pitchFamily="2" charset="2"/>
                </a:rPr>
                <a:t>e.g. that, which</a:t>
              </a:r>
              <a:endParaRPr lang="en-GB" sz="1200" u="sng" dirty="0"/>
            </a:p>
          </p:txBody>
        </p:sp>
        <p:sp>
          <p:nvSpPr>
            <p:cNvPr id="10" name="Text Placeholder 2">
              <a:extLst>
                <a:ext uri="{FF2B5EF4-FFF2-40B4-BE49-F238E27FC236}">
                  <a16:creationId xmlns:a16="http://schemas.microsoft.com/office/drawing/2014/main" id="{647DA8BF-3FE4-4EAF-B58C-F5BE5B8C1C8B}"/>
                </a:ext>
              </a:extLst>
            </p:cNvPr>
            <p:cNvSpPr txBox="1">
              <a:spLocks/>
            </p:cNvSpPr>
            <p:nvPr/>
          </p:nvSpPr>
          <p:spPr>
            <a:xfrm>
              <a:off x="3274644" y="4122543"/>
              <a:ext cx="3360615" cy="62139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50000"/>
                </a:lnSpc>
                <a:buFont typeface="Nunito"/>
                <a:buNone/>
              </a:pPr>
              <a:r>
                <a:rPr lang="en-GB" sz="1200" dirty="0">
                  <a:sym typeface="Wingdings" panose="05000000000000000000" pitchFamily="2" charset="2"/>
                </a:rPr>
                <a:t>e.g. The first sentence is about two people and the second sentence is about three people.</a:t>
              </a:r>
              <a:endParaRPr lang="en-GB" sz="1200" u="sng" dirty="0"/>
            </a:p>
          </p:txBody>
        </p:sp>
      </p:grpSp>
    </p:spTree>
    <p:extLst>
      <p:ext uri="{BB962C8B-B14F-4D97-AF65-F5344CB8AC3E}">
        <p14:creationId xmlns:p14="http://schemas.microsoft.com/office/powerpoint/2010/main" val="2883483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E9132-1788-4EEC-BDBF-94FA32ADE0CC}"/>
              </a:ext>
            </a:extLst>
          </p:cNvPr>
          <p:cNvSpPr>
            <a:spLocks noGrp="1"/>
          </p:cNvSpPr>
          <p:nvPr>
            <p:ph type="title"/>
          </p:nvPr>
        </p:nvSpPr>
        <p:spPr/>
        <p:txBody>
          <a:bodyPr/>
          <a:lstStyle/>
          <a:p>
            <a:r>
              <a:rPr lang="en-GB" dirty="0"/>
              <a:t>Spelling, Punctuation and Grammar: Paper 2</a:t>
            </a:r>
          </a:p>
        </p:txBody>
      </p:sp>
      <p:sp>
        <p:nvSpPr>
          <p:cNvPr id="3" name="Text Placeholder 2">
            <a:extLst>
              <a:ext uri="{FF2B5EF4-FFF2-40B4-BE49-F238E27FC236}">
                <a16:creationId xmlns:a16="http://schemas.microsoft.com/office/drawing/2014/main" id="{D12CDE19-AAB5-4F55-836B-B3BBFFE8B1EA}"/>
              </a:ext>
            </a:extLst>
          </p:cNvPr>
          <p:cNvSpPr>
            <a:spLocks noGrp="1"/>
          </p:cNvSpPr>
          <p:nvPr>
            <p:ph type="body" idx="1"/>
          </p:nvPr>
        </p:nvSpPr>
        <p:spPr>
          <a:xfrm>
            <a:off x="311700" y="739303"/>
            <a:ext cx="8520600" cy="1019160"/>
          </a:xfrm>
        </p:spPr>
        <p:txBody>
          <a:bodyPr/>
          <a:lstStyle/>
          <a:p>
            <a:pPr marL="114300" indent="0">
              <a:buNone/>
            </a:pPr>
            <a:r>
              <a:rPr lang="en-GB" dirty="0"/>
              <a:t>Paper 2 is a shorter paper that focuses solely on spellings. </a:t>
            </a:r>
          </a:p>
          <a:p>
            <a:pPr marL="114300" indent="0">
              <a:buNone/>
            </a:pPr>
            <a:endParaRPr lang="en-GB" dirty="0"/>
          </a:p>
          <a:p>
            <a:pPr marL="114300" indent="0">
              <a:buNone/>
            </a:pPr>
            <a:r>
              <a:rPr lang="en-GB" dirty="0"/>
              <a:t>Example questions:  </a:t>
            </a:r>
          </a:p>
        </p:txBody>
      </p:sp>
      <p:sp>
        <p:nvSpPr>
          <p:cNvPr id="4" name="Slide Number Placeholder 3">
            <a:extLst>
              <a:ext uri="{FF2B5EF4-FFF2-40B4-BE49-F238E27FC236}">
                <a16:creationId xmlns:a16="http://schemas.microsoft.com/office/drawing/2014/main" id="{E0D0A05F-89F2-4245-B61A-3C7273A60812}"/>
              </a:ext>
            </a:extLst>
          </p:cNvPr>
          <p:cNvSpPr>
            <a:spLocks noGrp="1"/>
          </p:cNvSpPr>
          <p:nvPr>
            <p:ph type="sldNum" idx="12"/>
          </p:nvPr>
        </p:nvSpPr>
        <p:spPr/>
        <p:txBody>
          <a:bodyPr/>
          <a:lstStyle/>
          <a:p>
            <a:fld id="{00000000-1234-1234-1234-123412341234}" type="slidenum">
              <a:rPr lang="en" smtClean="0"/>
              <a:pPr/>
              <a:t>9</a:t>
            </a:fld>
            <a:endParaRPr lang="en"/>
          </a:p>
        </p:txBody>
      </p:sp>
      <p:pic>
        <p:nvPicPr>
          <p:cNvPr id="6" name="Picture 5">
            <a:extLst>
              <a:ext uri="{FF2B5EF4-FFF2-40B4-BE49-F238E27FC236}">
                <a16:creationId xmlns:a16="http://schemas.microsoft.com/office/drawing/2014/main" id="{D168B65D-7DE5-4926-8659-BA7674B819A6}"/>
              </a:ext>
            </a:extLst>
          </p:cNvPr>
          <p:cNvPicPr>
            <a:picLocks noChangeAspect="1"/>
          </p:cNvPicPr>
          <p:nvPr/>
        </p:nvPicPr>
        <p:blipFill>
          <a:blip r:embed="rId3"/>
          <a:stretch>
            <a:fillRect/>
          </a:stretch>
        </p:blipFill>
        <p:spPr>
          <a:xfrm>
            <a:off x="2188178" y="1758463"/>
            <a:ext cx="4579943" cy="209309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40643594"/>
      </p:ext>
    </p:extLst>
  </p:cSld>
  <p:clrMapOvr>
    <a:masterClrMapping/>
  </p:clrMapOvr>
</p:sld>
</file>

<file path=ppt/theme/theme1.xml><?xml version="1.0" encoding="utf-8"?>
<a:theme xmlns:a="http://schemas.openxmlformats.org/drawingml/2006/main" name="TSL">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acet">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1034</TotalTime>
  <Words>2312</Words>
  <Application>Microsoft Office PowerPoint</Application>
  <PresentationFormat>On-screen Show (16:9)</PresentationFormat>
  <Paragraphs>240</Paragraphs>
  <Slides>26</Slides>
  <Notes>20</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26</vt:i4>
      </vt:variant>
    </vt:vector>
  </HeadingPairs>
  <TitlesOfParts>
    <vt:vector size="38" baseType="lpstr">
      <vt:lpstr>Arial</vt:lpstr>
      <vt:lpstr>Calibri Light</vt:lpstr>
      <vt:lpstr>Calibri</vt:lpstr>
      <vt:lpstr>Nunito Sans SemiBold</vt:lpstr>
      <vt:lpstr>Wingdings</vt:lpstr>
      <vt:lpstr>Nunito</vt:lpstr>
      <vt:lpstr>Cambria Math</vt:lpstr>
      <vt:lpstr>Trebuchet MS</vt:lpstr>
      <vt:lpstr>Wingdings 3</vt:lpstr>
      <vt:lpstr>TSL</vt:lpstr>
      <vt:lpstr>Facet</vt:lpstr>
      <vt:lpstr>Office Theme</vt:lpstr>
      <vt:lpstr>PowerPoint Presentation</vt:lpstr>
      <vt:lpstr>What are the SATs? </vt:lpstr>
      <vt:lpstr>When and how the SATs are completed</vt:lpstr>
      <vt:lpstr>Specific arrangements for SATs</vt:lpstr>
      <vt:lpstr>The results</vt:lpstr>
      <vt:lpstr>Spelling, Punctuation and Grammar: Tuesday 9th May</vt:lpstr>
      <vt:lpstr>Spelling, Punctuation and Grammar: Paper 1</vt:lpstr>
      <vt:lpstr>Spelling, Punctuation and Grammar: Paper 1</vt:lpstr>
      <vt:lpstr>Spelling, Punctuation and Grammar: Paper 2</vt:lpstr>
      <vt:lpstr>Reading: Wednesday 10th May </vt:lpstr>
      <vt:lpstr>Reading </vt:lpstr>
      <vt:lpstr>Reading </vt:lpstr>
      <vt:lpstr>Reading </vt:lpstr>
      <vt:lpstr>Maths: Thursday 11th May and Friday 12th May</vt:lpstr>
      <vt:lpstr>Maths Paper 1 (Arithmetic)</vt:lpstr>
      <vt:lpstr>Maths Paper 1 (Arithmetic)</vt:lpstr>
      <vt:lpstr>Maths Paper 1 (Arithmetic)</vt:lpstr>
      <vt:lpstr>Maths Papers 2 and 3 (Reasoning)</vt:lpstr>
      <vt:lpstr>Maths Papers 2 (Reasoning)</vt:lpstr>
      <vt:lpstr>Maths Papers 2 (Reasoning)</vt:lpstr>
      <vt:lpstr>Maths Papers 3 (Reasoning)</vt:lpstr>
      <vt:lpstr>Maths Papers 3 (Reasoning)</vt:lpstr>
      <vt:lpstr>How you can help</vt:lpstr>
      <vt:lpstr>Supporting your child in preparing for the SATs</vt:lpstr>
      <vt:lpstr>Things to remember about SATs</vt:lpstr>
      <vt:lpstr>Advice for Year 6 children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6 SATs 2022 Presentation for Parents, Carers &amp; Guardians</dc:title>
  <dc:creator>Kate Bryan</dc:creator>
  <cp:lastModifiedBy>Kate Bryann</cp:lastModifiedBy>
  <cp:revision>16</cp:revision>
  <dcterms:modified xsi:type="dcterms:W3CDTF">2023-03-07T14:25:11Z</dcterms:modified>
</cp:coreProperties>
</file>