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Lst>
  <p:sldSz cx="9144000" cy="6858000" type="screen4x3"/>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3" d="100"/>
          <a:sy n="103" d="100"/>
        </p:scale>
        <p:origin x="-204"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95915596-A938-4339-B9A0-BEA673C37A5D}" type="datetimeFigureOut">
              <a:rPr lang="en-GB" smtClean="0"/>
              <a:t>16/05/2017</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E03B875C-D8A9-48C1-B428-46B259C8F874}" type="slidenum">
              <a:rPr lang="en-GB" smtClean="0"/>
              <a:t>‹#›</a:t>
            </a:fld>
            <a:endParaRPr lang="en-GB" dirty="0"/>
          </a:p>
        </p:txBody>
      </p:sp>
    </p:spTree>
    <p:extLst>
      <p:ext uri="{BB962C8B-B14F-4D97-AF65-F5344CB8AC3E}">
        <p14:creationId xmlns:p14="http://schemas.microsoft.com/office/powerpoint/2010/main" val="36630309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5915596-A938-4339-B9A0-BEA673C37A5D}" type="datetimeFigureOut">
              <a:rPr lang="en-GB" smtClean="0"/>
              <a:t>16/05/2017</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E03B875C-D8A9-48C1-B428-46B259C8F874}" type="slidenum">
              <a:rPr lang="en-GB" smtClean="0"/>
              <a:t>‹#›</a:t>
            </a:fld>
            <a:endParaRPr lang="en-GB" dirty="0"/>
          </a:p>
        </p:txBody>
      </p:sp>
    </p:spTree>
    <p:extLst>
      <p:ext uri="{BB962C8B-B14F-4D97-AF65-F5344CB8AC3E}">
        <p14:creationId xmlns:p14="http://schemas.microsoft.com/office/powerpoint/2010/main" val="17953187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5915596-A938-4339-B9A0-BEA673C37A5D}" type="datetimeFigureOut">
              <a:rPr lang="en-GB" smtClean="0"/>
              <a:t>16/05/2017</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E03B875C-D8A9-48C1-B428-46B259C8F874}" type="slidenum">
              <a:rPr lang="en-GB" smtClean="0"/>
              <a:t>‹#›</a:t>
            </a:fld>
            <a:endParaRPr lang="en-GB" dirty="0"/>
          </a:p>
        </p:txBody>
      </p:sp>
    </p:spTree>
    <p:extLst>
      <p:ext uri="{BB962C8B-B14F-4D97-AF65-F5344CB8AC3E}">
        <p14:creationId xmlns:p14="http://schemas.microsoft.com/office/powerpoint/2010/main" val="7707843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5915596-A938-4339-B9A0-BEA673C37A5D}" type="datetimeFigureOut">
              <a:rPr lang="en-GB" smtClean="0"/>
              <a:t>16/05/2017</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E03B875C-D8A9-48C1-B428-46B259C8F874}" type="slidenum">
              <a:rPr lang="en-GB" smtClean="0"/>
              <a:t>‹#›</a:t>
            </a:fld>
            <a:endParaRPr lang="en-GB" dirty="0"/>
          </a:p>
        </p:txBody>
      </p:sp>
    </p:spTree>
    <p:extLst>
      <p:ext uri="{BB962C8B-B14F-4D97-AF65-F5344CB8AC3E}">
        <p14:creationId xmlns:p14="http://schemas.microsoft.com/office/powerpoint/2010/main" val="29679326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5915596-A938-4339-B9A0-BEA673C37A5D}" type="datetimeFigureOut">
              <a:rPr lang="en-GB" smtClean="0"/>
              <a:t>16/05/2017</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E03B875C-D8A9-48C1-B428-46B259C8F874}" type="slidenum">
              <a:rPr lang="en-GB" smtClean="0"/>
              <a:t>‹#›</a:t>
            </a:fld>
            <a:endParaRPr lang="en-GB" dirty="0"/>
          </a:p>
        </p:txBody>
      </p:sp>
    </p:spTree>
    <p:extLst>
      <p:ext uri="{BB962C8B-B14F-4D97-AF65-F5344CB8AC3E}">
        <p14:creationId xmlns:p14="http://schemas.microsoft.com/office/powerpoint/2010/main" val="40348591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95915596-A938-4339-B9A0-BEA673C37A5D}" type="datetimeFigureOut">
              <a:rPr lang="en-GB" smtClean="0"/>
              <a:t>16/05/2017</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E03B875C-D8A9-48C1-B428-46B259C8F874}" type="slidenum">
              <a:rPr lang="en-GB" smtClean="0"/>
              <a:t>‹#›</a:t>
            </a:fld>
            <a:endParaRPr lang="en-GB" dirty="0"/>
          </a:p>
        </p:txBody>
      </p:sp>
    </p:spTree>
    <p:extLst>
      <p:ext uri="{BB962C8B-B14F-4D97-AF65-F5344CB8AC3E}">
        <p14:creationId xmlns:p14="http://schemas.microsoft.com/office/powerpoint/2010/main" val="12735382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95915596-A938-4339-B9A0-BEA673C37A5D}" type="datetimeFigureOut">
              <a:rPr lang="en-GB" smtClean="0"/>
              <a:t>16/05/2017</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E03B875C-D8A9-48C1-B428-46B259C8F874}" type="slidenum">
              <a:rPr lang="en-GB" smtClean="0"/>
              <a:t>‹#›</a:t>
            </a:fld>
            <a:endParaRPr lang="en-GB" dirty="0"/>
          </a:p>
        </p:txBody>
      </p:sp>
    </p:spTree>
    <p:extLst>
      <p:ext uri="{BB962C8B-B14F-4D97-AF65-F5344CB8AC3E}">
        <p14:creationId xmlns:p14="http://schemas.microsoft.com/office/powerpoint/2010/main" val="35886655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95915596-A938-4339-B9A0-BEA673C37A5D}" type="datetimeFigureOut">
              <a:rPr lang="en-GB" smtClean="0"/>
              <a:t>16/05/2017</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E03B875C-D8A9-48C1-B428-46B259C8F874}" type="slidenum">
              <a:rPr lang="en-GB" smtClean="0"/>
              <a:t>‹#›</a:t>
            </a:fld>
            <a:endParaRPr lang="en-GB" dirty="0"/>
          </a:p>
        </p:txBody>
      </p:sp>
    </p:spTree>
    <p:extLst>
      <p:ext uri="{BB962C8B-B14F-4D97-AF65-F5344CB8AC3E}">
        <p14:creationId xmlns:p14="http://schemas.microsoft.com/office/powerpoint/2010/main" val="26347704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915596-A938-4339-B9A0-BEA673C37A5D}" type="datetimeFigureOut">
              <a:rPr lang="en-GB" smtClean="0"/>
              <a:t>16/05/2017</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E03B875C-D8A9-48C1-B428-46B259C8F874}" type="slidenum">
              <a:rPr lang="en-GB" smtClean="0"/>
              <a:t>‹#›</a:t>
            </a:fld>
            <a:endParaRPr lang="en-GB" dirty="0"/>
          </a:p>
        </p:txBody>
      </p:sp>
    </p:spTree>
    <p:extLst>
      <p:ext uri="{BB962C8B-B14F-4D97-AF65-F5344CB8AC3E}">
        <p14:creationId xmlns:p14="http://schemas.microsoft.com/office/powerpoint/2010/main" val="3751252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5915596-A938-4339-B9A0-BEA673C37A5D}" type="datetimeFigureOut">
              <a:rPr lang="en-GB" smtClean="0"/>
              <a:t>16/05/2017</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E03B875C-D8A9-48C1-B428-46B259C8F874}" type="slidenum">
              <a:rPr lang="en-GB" smtClean="0"/>
              <a:t>‹#›</a:t>
            </a:fld>
            <a:endParaRPr lang="en-GB" dirty="0"/>
          </a:p>
        </p:txBody>
      </p:sp>
    </p:spTree>
    <p:extLst>
      <p:ext uri="{BB962C8B-B14F-4D97-AF65-F5344CB8AC3E}">
        <p14:creationId xmlns:p14="http://schemas.microsoft.com/office/powerpoint/2010/main" val="11248337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5915596-A938-4339-B9A0-BEA673C37A5D}" type="datetimeFigureOut">
              <a:rPr lang="en-GB" smtClean="0"/>
              <a:t>16/05/2017</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E03B875C-D8A9-48C1-B428-46B259C8F874}" type="slidenum">
              <a:rPr lang="en-GB" smtClean="0"/>
              <a:t>‹#›</a:t>
            </a:fld>
            <a:endParaRPr lang="en-GB" dirty="0"/>
          </a:p>
        </p:txBody>
      </p:sp>
    </p:spTree>
    <p:extLst>
      <p:ext uri="{BB962C8B-B14F-4D97-AF65-F5344CB8AC3E}">
        <p14:creationId xmlns:p14="http://schemas.microsoft.com/office/powerpoint/2010/main" val="17183379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915596-A938-4339-B9A0-BEA673C37A5D}" type="datetimeFigureOut">
              <a:rPr lang="en-GB" smtClean="0"/>
              <a:t>16/05/2017</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3B875C-D8A9-48C1-B428-46B259C8F874}" type="slidenum">
              <a:rPr lang="en-GB" smtClean="0"/>
              <a:t>‹#›</a:t>
            </a:fld>
            <a:endParaRPr lang="en-GB" dirty="0"/>
          </a:p>
        </p:txBody>
      </p:sp>
    </p:spTree>
    <p:extLst>
      <p:ext uri="{BB962C8B-B14F-4D97-AF65-F5344CB8AC3E}">
        <p14:creationId xmlns:p14="http://schemas.microsoft.com/office/powerpoint/2010/main" val="38477466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https://outlook.office.com/owa/service.svc/s/GetFileAttachment?id=AAMkADhiOGIwODhlLTQ0MDYtNDkxYy05NTBkLTQ2MjM0YWI5ZmNhZgBGAAAAAACb3HXKSRC1QLV%2Bn0whx41VBwAl8ZaQ4C%2BCQ69vq05ePvCnADyA3x4DAAAVScOvpprzTJL7HMwenRUMAAHy1THAAAABEgAQAC0GKNEn8TNCnj0dOOEYzk0%3D&amp;X-OWA-CANARY=sdBCSHO3uU-Q9KiSJeQMElC6L5swnNQYh0RNPQeRErBlOORu6KCKCaqU9D7jspXNuJPd23i_5kc.&amp;isImagePreview=Tru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pic>
        <p:nvPicPr>
          <p:cNvPr id="102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48646" t="30333" r="2488" b="10904"/>
          <a:stretch/>
        </p:blipFill>
        <p:spPr bwMode="auto">
          <a:xfrm>
            <a:off x="155574" y="145344"/>
            <a:ext cx="4754707" cy="47238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ounded Rectangle 4"/>
          <p:cNvSpPr/>
          <p:nvPr/>
        </p:nvSpPr>
        <p:spPr>
          <a:xfrm>
            <a:off x="5004048" y="160338"/>
            <a:ext cx="4032448" cy="4852838"/>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u="sng" dirty="0" smtClean="0">
                <a:solidFill>
                  <a:schemeClr val="tx1"/>
                </a:solidFill>
                <a:effectLst>
                  <a:outerShdw blurRad="38100" dist="38100" dir="2700000" algn="tl">
                    <a:srgbClr val="000000">
                      <a:alpha val="43137"/>
                    </a:srgbClr>
                  </a:outerShdw>
                </a:effectLst>
              </a:rPr>
              <a:t>Censorship</a:t>
            </a:r>
          </a:p>
          <a:p>
            <a:pPr algn="ctr"/>
            <a:r>
              <a:rPr lang="en-GB" dirty="0" smtClean="0">
                <a:solidFill>
                  <a:schemeClr val="tx1"/>
                </a:solidFill>
              </a:rPr>
              <a:t>One of the main issues soldiers faced when sending letters home from the trenches was that it may have been censored before it reached their friends/family.</a:t>
            </a:r>
          </a:p>
          <a:p>
            <a:pPr algn="ctr"/>
            <a:r>
              <a:rPr lang="en-GB" dirty="0" smtClean="0">
                <a:solidFill>
                  <a:schemeClr val="tx1"/>
                </a:solidFill>
              </a:rPr>
              <a:t>The sorts of things that would be censored included:</a:t>
            </a:r>
          </a:p>
          <a:p>
            <a:pPr marL="285750" indent="-285750" algn="ctr">
              <a:buFont typeface="Arial" pitchFamily="34" charset="0"/>
              <a:buChar char="•"/>
            </a:pPr>
            <a:r>
              <a:rPr lang="en-GB" dirty="0" smtClean="0">
                <a:solidFill>
                  <a:schemeClr val="tx1"/>
                </a:solidFill>
              </a:rPr>
              <a:t>Specific details including locations of troops</a:t>
            </a:r>
          </a:p>
          <a:p>
            <a:pPr marL="285750" indent="-285750" algn="ctr">
              <a:buFont typeface="Arial" pitchFamily="34" charset="0"/>
              <a:buChar char="•"/>
            </a:pPr>
            <a:r>
              <a:rPr lang="en-GB" dirty="0" smtClean="0">
                <a:solidFill>
                  <a:schemeClr val="tx1"/>
                </a:solidFill>
              </a:rPr>
              <a:t>Descriptions of hard living conditions</a:t>
            </a:r>
          </a:p>
          <a:p>
            <a:pPr marL="285750" indent="-285750" algn="ctr">
              <a:buFont typeface="Arial" pitchFamily="34" charset="0"/>
              <a:buChar char="•"/>
            </a:pPr>
            <a:r>
              <a:rPr lang="en-GB" dirty="0" smtClean="0">
                <a:solidFill>
                  <a:schemeClr val="tx1"/>
                </a:solidFill>
              </a:rPr>
              <a:t>Information that may help the enemy.</a:t>
            </a:r>
            <a:endParaRPr lang="en-GB" dirty="0">
              <a:solidFill>
                <a:schemeClr val="tx1"/>
              </a:solidFill>
            </a:endParaRPr>
          </a:p>
        </p:txBody>
      </p:sp>
      <p:sp>
        <p:nvSpPr>
          <p:cNvPr id="7" name="Rounded Rectangle 6"/>
          <p:cNvSpPr/>
          <p:nvPr/>
        </p:nvSpPr>
        <p:spPr>
          <a:xfrm>
            <a:off x="0" y="5013176"/>
            <a:ext cx="5292080" cy="182456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Arial" pitchFamily="34" charset="0"/>
              <a:buChar char="•"/>
            </a:pPr>
            <a:r>
              <a:rPr lang="en-GB" b="1" dirty="0" smtClean="0">
                <a:solidFill>
                  <a:schemeClr val="tx1"/>
                </a:solidFill>
              </a:rPr>
              <a:t>Highlight using 3 different colours, any information that might have been censored by the authorities had this letter been checked.</a:t>
            </a:r>
          </a:p>
          <a:p>
            <a:pPr algn="ctr"/>
            <a:r>
              <a:rPr lang="en-GB" sz="1600" i="1" dirty="0" smtClean="0">
                <a:solidFill>
                  <a:schemeClr val="tx1"/>
                </a:solidFill>
              </a:rPr>
              <a:t>For each of the reasons, explain why these references might have been censored in the first place.</a:t>
            </a:r>
            <a:endParaRPr lang="en-GB" sz="1600" i="1" dirty="0">
              <a:solidFill>
                <a:schemeClr val="tx1"/>
              </a:solidFill>
            </a:endParaRPr>
          </a:p>
        </p:txBody>
      </p:sp>
      <p:sp>
        <p:nvSpPr>
          <p:cNvPr id="6" name="Rounded Rectangle 5"/>
          <p:cNvSpPr/>
          <p:nvPr/>
        </p:nvSpPr>
        <p:spPr>
          <a:xfrm>
            <a:off x="5580112" y="5085184"/>
            <a:ext cx="3456384" cy="1656184"/>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rgbClr val="FF0000"/>
                </a:solidFill>
              </a:rPr>
              <a:t>Question: Using source B, detail what life was like for the soldiers in the trenches and evaluate their biggest hardships. (6 marks)</a:t>
            </a:r>
            <a:endParaRPr lang="en-GB" dirty="0">
              <a:solidFill>
                <a:srgbClr val="FF0000"/>
              </a:solidFill>
            </a:endParaRPr>
          </a:p>
        </p:txBody>
      </p:sp>
    </p:spTree>
    <p:extLst>
      <p:ext uri="{BB962C8B-B14F-4D97-AF65-F5344CB8AC3E}">
        <p14:creationId xmlns:p14="http://schemas.microsoft.com/office/powerpoint/2010/main" val="185642289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slave trade sour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213544"/>
            <a:ext cx="4568781" cy="3312368"/>
          </a:xfrm>
          <a:prstGeom prst="rect">
            <a:avLst/>
          </a:prstGeom>
          <a:noFill/>
          <a:extLst>
            <a:ext uri="{909E8E84-426E-40DD-AFC4-6F175D3DCCD1}">
              <a14:hiddenFill xmlns:a14="http://schemas.microsoft.com/office/drawing/2010/main">
                <a:solidFill>
                  <a:srgbClr val="FFFFFF"/>
                </a:solidFill>
              </a14:hiddenFill>
            </a:ext>
          </a:extLst>
        </p:spPr>
      </p:pic>
      <p:sp>
        <p:nvSpPr>
          <p:cNvPr id="4" name="Rounded Rectangle 3"/>
          <p:cNvSpPr/>
          <p:nvPr/>
        </p:nvSpPr>
        <p:spPr>
          <a:xfrm>
            <a:off x="4860032" y="188640"/>
            <a:ext cx="4104456" cy="648072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u="sng" dirty="0" smtClean="0">
                <a:solidFill>
                  <a:schemeClr val="tx1"/>
                </a:solidFill>
              </a:rPr>
              <a:t>Conditions Aboard the Middle Passage</a:t>
            </a:r>
          </a:p>
          <a:p>
            <a:pPr algn="ctr"/>
            <a:endParaRPr lang="en-GB" b="1" u="sng" dirty="0">
              <a:solidFill>
                <a:schemeClr val="tx1"/>
              </a:solidFill>
            </a:endParaRPr>
          </a:p>
          <a:p>
            <a:pPr algn="ctr"/>
            <a:r>
              <a:rPr lang="en-GB" b="1" dirty="0" smtClean="0">
                <a:solidFill>
                  <a:schemeClr val="tx1"/>
                </a:solidFill>
              </a:rPr>
              <a:t>Using Source A and prior learning, describe what conditions were like for the slaves aboard the middle passage journey.</a:t>
            </a:r>
          </a:p>
          <a:p>
            <a:pPr marL="285750" indent="-285750" algn="ctr">
              <a:buFont typeface="Arial" pitchFamily="34" charset="0"/>
              <a:buChar char="•"/>
            </a:pPr>
            <a:r>
              <a:rPr lang="en-GB" sz="1600" dirty="0" smtClean="0">
                <a:solidFill>
                  <a:schemeClr val="tx1"/>
                </a:solidFill>
              </a:rPr>
              <a:t>Referring to Source A, explain and reflect on the harshest conditions that slaves would face during the journey.</a:t>
            </a:r>
          </a:p>
          <a:p>
            <a:pPr marL="285750" indent="-285750" algn="ctr">
              <a:buFont typeface="Arial" pitchFamily="34" charset="0"/>
              <a:buChar char="•"/>
            </a:pPr>
            <a:r>
              <a:rPr lang="en-GB" sz="1600" dirty="0" smtClean="0">
                <a:solidFill>
                  <a:schemeClr val="tx1"/>
                </a:solidFill>
              </a:rPr>
              <a:t>Source B is an extract from a book about the journey of slaves during the slave trade. Refer to this source and explain how these conditions came to be and what motives the slaves may have had for their actions.</a:t>
            </a:r>
          </a:p>
          <a:p>
            <a:pPr algn="ctr"/>
            <a:r>
              <a:rPr lang="en-GB" b="1" dirty="0" smtClean="0">
                <a:solidFill>
                  <a:srgbClr val="FF0000"/>
                </a:solidFill>
              </a:rPr>
              <a:t>Question: Detail what life was like for the slaves aboard ship during the middle passage. How and why would conditions change during the latter stages of the passage?</a:t>
            </a:r>
          </a:p>
          <a:p>
            <a:pPr algn="ctr"/>
            <a:endParaRPr lang="en-GB" dirty="0">
              <a:solidFill>
                <a:schemeClr val="tx1"/>
              </a:solidFill>
            </a:endParaRPr>
          </a:p>
          <a:p>
            <a:pPr algn="ctr"/>
            <a:endParaRPr lang="en-GB" dirty="0">
              <a:solidFill>
                <a:schemeClr val="tx1"/>
              </a:solidFill>
            </a:endParaRPr>
          </a:p>
        </p:txBody>
      </p:sp>
      <p:sp>
        <p:nvSpPr>
          <p:cNvPr id="5" name="Rounded Rectangle 4"/>
          <p:cNvSpPr/>
          <p:nvPr/>
        </p:nvSpPr>
        <p:spPr>
          <a:xfrm>
            <a:off x="179512" y="3789040"/>
            <a:ext cx="4320480" cy="288032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i="1" dirty="0" smtClean="0"/>
              <a:t>Source B: From Bea </a:t>
            </a:r>
            <a:r>
              <a:rPr lang="en-GB" sz="1400" i="1" dirty="0" err="1" smtClean="0"/>
              <a:t>Stimpson’s</a:t>
            </a:r>
            <a:r>
              <a:rPr lang="en-GB" sz="1400" i="1" dirty="0" smtClean="0"/>
              <a:t> ‘Black Peoples of the Americas’</a:t>
            </a:r>
          </a:p>
          <a:p>
            <a:pPr algn="ctr"/>
            <a:r>
              <a:rPr lang="en-GB" dirty="0" smtClean="0"/>
              <a:t>‘Some died of dysentery, “the bloody flux”. Others died of harsh treatment and poor food. Some with infectious diseases such as smallpox, were thrown to the sharks. Others went mad and were clubbed to death. Some committed suicide by hanging themselves or jumping ship.’</a:t>
            </a:r>
            <a:endParaRPr lang="en-GB" dirty="0"/>
          </a:p>
        </p:txBody>
      </p:sp>
      <p:sp>
        <p:nvSpPr>
          <p:cNvPr id="6" name="Oval 5"/>
          <p:cNvSpPr/>
          <p:nvPr/>
        </p:nvSpPr>
        <p:spPr>
          <a:xfrm>
            <a:off x="179512" y="188640"/>
            <a:ext cx="1008112" cy="5760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A</a:t>
            </a:r>
            <a:endParaRPr lang="en-GB" dirty="0"/>
          </a:p>
        </p:txBody>
      </p:sp>
    </p:spTree>
    <p:extLst>
      <p:ext uri="{BB962C8B-B14F-4D97-AF65-F5344CB8AC3E}">
        <p14:creationId xmlns:p14="http://schemas.microsoft.com/office/powerpoint/2010/main" val="16903569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mage result for industrial towns 1900 britai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929"/>
            <a:ext cx="5109625" cy="3952985"/>
          </a:xfrm>
          <a:prstGeom prst="rect">
            <a:avLst/>
          </a:prstGeom>
          <a:noFill/>
          <a:extLst>
            <a:ext uri="{909E8E84-426E-40DD-AFC4-6F175D3DCCD1}">
              <a14:hiddenFill xmlns:a14="http://schemas.microsoft.com/office/drawing/2010/main">
                <a:solidFill>
                  <a:srgbClr val="FFFFFF"/>
                </a:solidFill>
              </a14:hiddenFill>
            </a:ext>
          </a:extLst>
        </p:spPr>
      </p:pic>
      <p:sp>
        <p:nvSpPr>
          <p:cNvPr id="4" name="Rounded Rectangle 3"/>
          <p:cNvSpPr/>
          <p:nvPr/>
        </p:nvSpPr>
        <p:spPr>
          <a:xfrm>
            <a:off x="5141736" y="260648"/>
            <a:ext cx="3926872" cy="4248472"/>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Arial" pitchFamily="34" charset="0"/>
              <a:buChar char="•"/>
            </a:pPr>
            <a:r>
              <a:rPr lang="en-GB" dirty="0" smtClean="0">
                <a:solidFill>
                  <a:schemeClr val="tx1"/>
                </a:solidFill>
              </a:rPr>
              <a:t>Identify 5 features of what life would have been like in an industrial town in 1900 Britain.</a:t>
            </a:r>
          </a:p>
          <a:p>
            <a:pPr algn="ctr"/>
            <a:r>
              <a:rPr lang="en-GB" b="1" dirty="0" smtClean="0">
                <a:solidFill>
                  <a:schemeClr val="tx1"/>
                </a:solidFill>
              </a:rPr>
              <a:t>[3 marks]</a:t>
            </a:r>
          </a:p>
          <a:p>
            <a:pPr marL="285750" indent="-285750" algn="ctr">
              <a:buFont typeface="Arial" pitchFamily="34" charset="0"/>
              <a:buChar char="•"/>
            </a:pPr>
            <a:r>
              <a:rPr lang="en-GB" dirty="0" smtClean="0">
                <a:solidFill>
                  <a:schemeClr val="tx1"/>
                </a:solidFill>
              </a:rPr>
              <a:t>How were houses developed and what were the reasons behind these developments? </a:t>
            </a:r>
          </a:p>
          <a:p>
            <a:pPr algn="ctr"/>
            <a:r>
              <a:rPr lang="en-GB" b="1" dirty="0" smtClean="0">
                <a:solidFill>
                  <a:schemeClr val="tx1"/>
                </a:solidFill>
              </a:rPr>
              <a:t>[4 marks]</a:t>
            </a:r>
          </a:p>
          <a:p>
            <a:pPr marL="285750" indent="-285750" algn="ctr">
              <a:buFont typeface="Arial" pitchFamily="34" charset="0"/>
              <a:buChar char="•"/>
            </a:pPr>
            <a:r>
              <a:rPr lang="en-GB" dirty="0" smtClean="0">
                <a:solidFill>
                  <a:schemeClr val="tx1"/>
                </a:solidFill>
              </a:rPr>
              <a:t>How did people benefit from living in these towns as opposed to rural towns of previous years? </a:t>
            </a:r>
            <a:r>
              <a:rPr lang="en-GB" b="1" dirty="0" smtClean="0">
                <a:solidFill>
                  <a:schemeClr val="tx1"/>
                </a:solidFill>
              </a:rPr>
              <a:t>[3 marks]</a:t>
            </a:r>
            <a:endParaRPr lang="en-GB" b="1" dirty="0">
              <a:solidFill>
                <a:schemeClr val="tx1"/>
              </a:solidFill>
            </a:endParaRPr>
          </a:p>
        </p:txBody>
      </p:sp>
      <p:sp>
        <p:nvSpPr>
          <p:cNvPr id="5" name="Rounded Rectangle 4"/>
          <p:cNvSpPr/>
          <p:nvPr/>
        </p:nvSpPr>
        <p:spPr>
          <a:xfrm>
            <a:off x="107504" y="4149080"/>
            <a:ext cx="4896544" cy="23042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i="1" dirty="0" smtClean="0"/>
              <a:t>Source B: Conditions in factories, 1864</a:t>
            </a:r>
          </a:p>
          <a:p>
            <a:pPr algn="ctr"/>
            <a:r>
              <a:rPr lang="en-GB" sz="1600" dirty="0" smtClean="0"/>
              <a:t>‘</a:t>
            </a:r>
            <a:r>
              <a:rPr lang="en-GB" sz="1600" dirty="0" smtClean="0"/>
              <a:t>Little </a:t>
            </a:r>
            <a:r>
              <a:rPr lang="en-GB" sz="1600" dirty="0" smtClean="0"/>
              <a:t>boys and girls are seen at work at the machines and their fingers are in constant danger of being cut off. “They hardly ever lose a whole hand,” said one of the owners. “it only takes off a finger at the first or second joint. They’re just careless.”</a:t>
            </a:r>
            <a:endParaRPr lang="en-GB" sz="1600" dirty="0"/>
          </a:p>
        </p:txBody>
      </p:sp>
      <p:sp>
        <p:nvSpPr>
          <p:cNvPr id="6" name="Rounded Rectangle 5"/>
          <p:cNvSpPr/>
          <p:nvPr/>
        </p:nvSpPr>
        <p:spPr>
          <a:xfrm>
            <a:off x="5141736" y="4725144"/>
            <a:ext cx="3822752" cy="2016224"/>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u="sng" dirty="0" smtClean="0">
                <a:solidFill>
                  <a:srgbClr val="FF0000"/>
                </a:solidFill>
              </a:rPr>
              <a:t>Question: </a:t>
            </a:r>
            <a:r>
              <a:rPr lang="en-GB" dirty="0" smtClean="0">
                <a:solidFill>
                  <a:srgbClr val="FF0000"/>
                </a:solidFill>
              </a:rPr>
              <a:t>What does source B tell you about the attitude of the factory owners towards their staff? Why are working conditions different today?</a:t>
            </a:r>
          </a:p>
          <a:p>
            <a:pPr algn="ctr"/>
            <a:r>
              <a:rPr lang="en-GB" dirty="0" smtClean="0">
                <a:solidFill>
                  <a:srgbClr val="FF0000"/>
                </a:solidFill>
              </a:rPr>
              <a:t>[5 marks] </a:t>
            </a:r>
            <a:endParaRPr lang="en-GB" dirty="0">
              <a:solidFill>
                <a:srgbClr val="FF0000"/>
              </a:solidFill>
            </a:endParaRPr>
          </a:p>
        </p:txBody>
      </p:sp>
    </p:spTree>
    <p:extLst>
      <p:ext uri="{BB962C8B-B14F-4D97-AF65-F5344CB8AC3E}">
        <p14:creationId xmlns:p14="http://schemas.microsoft.com/office/powerpoint/2010/main" val="10257238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Image result for mary 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34125" y="-3975"/>
            <a:ext cx="2809875" cy="3667126"/>
          </a:xfrm>
          <a:prstGeom prst="rect">
            <a:avLst/>
          </a:prstGeom>
          <a:noFill/>
          <a:extLst>
            <a:ext uri="{909E8E84-426E-40DD-AFC4-6F175D3DCCD1}">
              <a14:hiddenFill xmlns:a14="http://schemas.microsoft.com/office/drawing/2010/main">
                <a:solidFill>
                  <a:srgbClr val="FFFFFF"/>
                </a:solidFill>
              </a14:hiddenFill>
            </a:ext>
          </a:extLst>
        </p:spPr>
      </p:pic>
      <p:sp>
        <p:nvSpPr>
          <p:cNvPr id="4" name="Rounded Rectangle 3"/>
          <p:cNvSpPr/>
          <p:nvPr/>
        </p:nvSpPr>
        <p:spPr>
          <a:xfrm>
            <a:off x="179512" y="260648"/>
            <a:ext cx="5976664" cy="3402503"/>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‘Mary married the Catholic King Philip of Spain’, but this was seen as a bad move. Philip and the Spanish were very unpopular in England. Would this Spanish King interfere in the running of the country?’</a:t>
            </a:r>
          </a:p>
          <a:p>
            <a:pPr algn="ctr"/>
            <a:endParaRPr lang="en-GB" dirty="0">
              <a:solidFill>
                <a:schemeClr val="tx1"/>
              </a:solidFill>
            </a:endParaRPr>
          </a:p>
          <a:p>
            <a:pPr marL="285750" indent="-285750" algn="ctr">
              <a:buFont typeface="Arial" pitchFamily="34" charset="0"/>
              <a:buChar char="•"/>
            </a:pPr>
            <a:r>
              <a:rPr lang="en-GB" dirty="0" smtClean="0">
                <a:solidFill>
                  <a:schemeClr val="tx1"/>
                </a:solidFill>
              </a:rPr>
              <a:t>Why do you think that Mary, upon being crowned Queen would want to develop a relationship with Spain? </a:t>
            </a:r>
            <a:r>
              <a:rPr lang="en-GB" b="1" dirty="0" smtClean="0">
                <a:solidFill>
                  <a:schemeClr val="tx1"/>
                </a:solidFill>
              </a:rPr>
              <a:t>[2 marks]</a:t>
            </a:r>
          </a:p>
          <a:p>
            <a:pPr marL="285750" indent="-285750" algn="ctr">
              <a:buFont typeface="Arial" pitchFamily="34" charset="0"/>
              <a:buChar char="•"/>
            </a:pPr>
            <a:r>
              <a:rPr lang="en-GB" dirty="0" smtClean="0">
                <a:solidFill>
                  <a:schemeClr val="tx1"/>
                </a:solidFill>
              </a:rPr>
              <a:t>Why were people nervous at this time about Philip having influence over their country? </a:t>
            </a:r>
            <a:r>
              <a:rPr lang="en-GB" b="1" dirty="0" smtClean="0">
                <a:solidFill>
                  <a:schemeClr val="tx1"/>
                </a:solidFill>
              </a:rPr>
              <a:t>[3 marks]</a:t>
            </a:r>
            <a:endParaRPr lang="en-GB" b="1" dirty="0">
              <a:solidFill>
                <a:schemeClr val="tx1"/>
              </a:solidFill>
            </a:endParaRPr>
          </a:p>
        </p:txBody>
      </p:sp>
      <p:sp>
        <p:nvSpPr>
          <p:cNvPr id="6" name="Rounded Rectangle 5"/>
          <p:cNvSpPr/>
          <p:nvPr/>
        </p:nvSpPr>
        <p:spPr>
          <a:xfrm>
            <a:off x="213761" y="3789040"/>
            <a:ext cx="3926191" cy="2610415"/>
          </a:xfrm>
          <a:prstGeom prst="round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chemeClr val="bg1"/>
                </a:solidFill>
              </a:rPr>
              <a:t>‘About 300 people were burned to death all over the country because they refused to worship the Catholic way. Most of these were humble shopkeepers, carpenters, farmers and housewives.’</a:t>
            </a:r>
          </a:p>
          <a:p>
            <a:pPr algn="ctr"/>
            <a:endParaRPr lang="en-GB" sz="1400" b="1" dirty="0">
              <a:solidFill>
                <a:schemeClr val="bg1"/>
              </a:solidFill>
            </a:endParaRPr>
          </a:p>
          <a:p>
            <a:pPr algn="ctr"/>
            <a:r>
              <a:rPr lang="en-GB" sz="1400" b="1" dirty="0" smtClean="0">
                <a:solidFill>
                  <a:schemeClr val="bg1"/>
                </a:solidFill>
              </a:rPr>
              <a:t>History Alive 1 1485-1714, </a:t>
            </a:r>
            <a:r>
              <a:rPr lang="en-GB" sz="1400" b="1" dirty="0">
                <a:solidFill>
                  <a:schemeClr val="bg1"/>
                </a:solidFill>
              </a:rPr>
              <a:t>P</a:t>
            </a:r>
            <a:r>
              <a:rPr lang="en-GB" sz="1400" b="1" dirty="0" smtClean="0">
                <a:solidFill>
                  <a:schemeClr val="bg1"/>
                </a:solidFill>
              </a:rPr>
              <a:t>eter Moss (1980)</a:t>
            </a:r>
            <a:endParaRPr lang="en-GB" sz="1400" b="1" dirty="0">
              <a:solidFill>
                <a:schemeClr val="bg1"/>
              </a:solidFill>
            </a:endParaRPr>
          </a:p>
        </p:txBody>
      </p:sp>
      <p:sp>
        <p:nvSpPr>
          <p:cNvPr id="5" name="Rounded Rectangle 4"/>
          <p:cNvSpPr/>
          <p:nvPr/>
        </p:nvSpPr>
        <p:spPr>
          <a:xfrm>
            <a:off x="4211960" y="3685458"/>
            <a:ext cx="4824536" cy="3055909"/>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smtClean="0">
                <a:solidFill>
                  <a:schemeClr val="tx1"/>
                </a:solidFill>
              </a:rPr>
              <a:t>Why did Mary act so aggressively and violently towards people who remained Protestant in her Catholic country? </a:t>
            </a:r>
          </a:p>
          <a:p>
            <a:pPr algn="ctr"/>
            <a:r>
              <a:rPr lang="en-GB" sz="1600" b="1" dirty="0" smtClean="0">
                <a:solidFill>
                  <a:schemeClr val="tx1"/>
                </a:solidFill>
              </a:rPr>
              <a:t>[3 marks]</a:t>
            </a:r>
          </a:p>
          <a:p>
            <a:pPr algn="ctr"/>
            <a:r>
              <a:rPr lang="en-GB" sz="1600" dirty="0" smtClean="0">
                <a:solidFill>
                  <a:schemeClr val="tx1"/>
                </a:solidFill>
              </a:rPr>
              <a:t>To what extent is Mary seen as one of the worst monarchs Britain has ever seen? </a:t>
            </a:r>
          </a:p>
          <a:p>
            <a:pPr algn="ctr"/>
            <a:r>
              <a:rPr lang="en-GB" sz="1600" b="1" dirty="0" smtClean="0">
                <a:solidFill>
                  <a:schemeClr val="tx1"/>
                </a:solidFill>
              </a:rPr>
              <a:t>[4 marks]</a:t>
            </a:r>
          </a:p>
          <a:p>
            <a:pPr algn="ctr"/>
            <a:r>
              <a:rPr lang="en-GB" sz="1600" b="1" dirty="0" smtClean="0">
                <a:solidFill>
                  <a:srgbClr val="FF0000"/>
                </a:solidFill>
              </a:rPr>
              <a:t>‘The </a:t>
            </a:r>
            <a:r>
              <a:rPr lang="en-GB" sz="1600" b="1" dirty="0">
                <a:solidFill>
                  <a:srgbClr val="FF0000"/>
                </a:solidFill>
              </a:rPr>
              <a:t>T</a:t>
            </a:r>
            <a:r>
              <a:rPr lang="en-GB" sz="1600" b="1" dirty="0" smtClean="0">
                <a:solidFill>
                  <a:srgbClr val="FF0000"/>
                </a:solidFill>
              </a:rPr>
              <a:t>udor reformation was carried out for selfish reasons.’ To what extent do you agree? [8 marks]</a:t>
            </a:r>
            <a:endParaRPr lang="en-GB" sz="1600" b="1" dirty="0">
              <a:solidFill>
                <a:srgbClr val="FF0000"/>
              </a:solidFill>
            </a:endParaRPr>
          </a:p>
        </p:txBody>
      </p:sp>
    </p:spTree>
    <p:extLst>
      <p:ext uri="{BB962C8B-B14F-4D97-AF65-F5344CB8AC3E}">
        <p14:creationId xmlns:p14="http://schemas.microsoft.com/office/powerpoint/2010/main" val="219855098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212</TotalTime>
  <Words>659</Words>
  <Application>Microsoft Office PowerPoint</Application>
  <PresentationFormat>On-screen Show (4:3)</PresentationFormat>
  <Paragraphs>39</Paragraphs>
  <Slides>4</Slides>
  <Notes>0</Notes>
  <HiddenSlides>0</HiddenSlides>
  <MMClips>0</MMClips>
  <ScaleCrop>false</ScaleCrop>
  <HeadingPairs>
    <vt:vector size="4" baseType="variant">
      <vt:variant>
        <vt:lpstr>Theme</vt:lpstr>
      </vt:variant>
      <vt:variant>
        <vt:i4>1</vt:i4>
      </vt:variant>
      <vt:variant>
        <vt:lpstr>Slide Titles</vt:lpstr>
      </vt:variant>
      <vt:variant>
        <vt:i4>4</vt:i4>
      </vt:variant>
    </vt:vector>
  </HeadingPairs>
  <TitlesOfParts>
    <vt:vector size="5" baseType="lpstr">
      <vt:lpstr>Office Theme</vt:lpstr>
      <vt:lpstr>PowerPoint Presentation</vt:lpstr>
      <vt:lpstr>PowerPoint Presentation</vt:lpstr>
      <vt:lpstr>PowerPoint Presentation</vt:lpstr>
      <vt:lpstr>PowerPoint Presentation</vt:lpstr>
    </vt:vector>
  </TitlesOfParts>
  <Company>Oakfield Middle School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Adam Reynolds</dc:creator>
  <cp:lastModifiedBy>Adam Reynolds</cp:lastModifiedBy>
  <cp:revision>7</cp:revision>
  <cp:lastPrinted>2017-05-16T13:13:29Z</cp:lastPrinted>
  <dcterms:created xsi:type="dcterms:W3CDTF">2017-05-16T07:50:41Z</dcterms:created>
  <dcterms:modified xsi:type="dcterms:W3CDTF">2017-05-16T14:00:30Z</dcterms:modified>
</cp:coreProperties>
</file>