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5" r:id="rId5"/>
    <p:sldId id="266" r:id="rId6"/>
    <p:sldId id="258" r:id="rId7"/>
    <p:sldId id="263" r:id="rId8"/>
    <p:sldId id="264" r:id="rId9"/>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C6C75CB-0C29-4A4E-BF0D-E71183792379}"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5E3134-11A3-40EE-A8D7-56B8FE96704B}" type="slidenum">
              <a:rPr lang="en-GB" smtClean="0"/>
              <a:t>‹#›</a:t>
            </a:fld>
            <a:endParaRPr lang="en-GB"/>
          </a:p>
        </p:txBody>
      </p:sp>
    </p:spTree>
    <p:extLst>
      <p:ext uri="{BB962C8B-B14F-4D97-AF65-F5344CB8AC3E}">
        <p14:creationId xmlns:p14="http://schemas.microsoft.com/office/powerpoint/2010/main" val="762387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6C75CB-0C29-4A4E-BF0D-E71183792379}"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5E3134-11A3-40EE-A8D7-56B8FE96704B}" type="slidenum">
              <a:rPr lang="en-GB" smtClean="0"/>
              <a:t>‹#›</a:t>
            </a:fld>
            <a:endParaRPr lang="en-GB"/>
          </a:p>
        </p:txBody>
      </p:sp>
    </p:spTree>
    <p:extLst>
      <p:ext uri="{BB962C8B-B14F-4D97-AF65-F5344CB8AC3E}">
        <p14:creationId xmlns:p14="http://schemas.microsoft.com/office/powerpoint/2010/main" val="3974219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6C75CB-0C29-4A4E-BF0D-E71183792379}"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5E3134-11A3-40EE-A8D7-56B8FE96704B}" type="slidenum">
              <a:rPr lang="en-GB" smtClean="0"/>
              <a:t>‹#›</a:t>
            </a:fld>
            <a:endParaRPr lang="en-GB"/>
          </a:p>
        </p:txBody>
      </p:sp>
    </p:spTree>
    <p:extLst>
      <p:ext uri="{BB962C8B-B14F-4D97-AF65-F5344CB8AC3E}">
        <p14:creationId xmlns:p14="http://schemas.microsoft.com/office/powerpoint/2010/main" val="231048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6C75CB-0C29-4A4E-BF0D-E71183792379}"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5E3134-11A3-40EE-A8D7-56B8FE96704B}" type="slidenum">
              <a:rPr lang="en-GB" smtClean="0"/>
              <a:t>‹#›</a:t>
            </a:fld>
            <a:endParaRPr lang="en-GB"/>
          </a:p>
        </p:txBody>
      </p:sp>
    </p:spTree>
    <p:extLst>
      <p:ext uri="{BB962C8B-B14F-4D97-AF65-F5344CB8AC3E}">
        <p14:creationId xmlns:p14="http://schemas.microsoft.com/office/powerpoint/2010/main" val="849987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C6C75CB-0C29-4A4E-BF0D-E71183792379}"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5E3134-11A3-40EE-A8D7-56B8FE96704B}" type="slidenum">
              <a:rPr lang="en-GB" smtClean="0"/>
              <a:t>‹#›</a:t>
            </a:fld>
            <a:endParaRPr lang="en-GB"/>
          </a:p>
        </p:txBody>
      </p:sp>
    </p:spTree>
    <p:extLst>
      <p:ext uri="{BB962C8B-B14F-4D97-AF65-F5344CB8AC3E}">
        <p14:creationId xmlns:p14="http://schemas.microsoft.com/office/powerpoint/2010/main" val="2733890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C6C75CB-0C29-4A4E-BF0D-E71183792379}" type="datetimeFigureOut">
              <a:rPr lang="en-GB" smtClean="0"/>
              <a:t>24/09/2020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5E3134-11A3-40EE-A8D7-56B8FE96704B}" type="slidenum">
              <a:rPr lang="en-GB" smtClean="0"/>
              <a:t>‹#›</a:t>
            </a:fld>
            <a:endParaRPr lang="en-GB"/>
          </a:p>
        </p:txBody>
      </p:sp>
    </p:spTree>
    <p:extLst>
      <p:ext uri="{BB962C8B-B14F-4D97-AF65-F5344CB8AC3E}">
        <p14:creationId xmlns:p14="http://schemas.microsoft.com/office/powerpoint/2010/main" val="1823193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C6C75CB-0C29-4A4E-BF0D-E71183792379}" type="datetimeFigureOut">
              <a:rPr lang="en-GB" smtClean="0"/>
              <a:t>24/09/2020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25E3134-11A3-40EE-A8D7-56B8FE96704B}" type="slidenum">
              <a:rPr lang="en-GB" smtClean="0"/>
              <a:t>‹#›</a:t>
            </a:fld>
            <a:endParaRPr lang="en-GB"/>
          </a:p>
        </p:txBody>
      </p:sp>
    </p:spTree>
    <p:extLst>
      <p:ext uri="{BB962C8B-B14F-4D97-AF65-F5344CB8AC3E}">
        <p14:creationId xmlns:p14="http://schemas.microsoft.com/office/powerpoint/2010/main" val="995118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C6C75CB-0C29-4A4E-BF0D-E71183792379}" type="datetimeFigureOut">
              <a:rPr lang="en-GB" smtClean="0"/>
              <a:t>24/09/2020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25E3134-11A3-40EE-A8D7-56B8FE96704B}" type="slidenum">
              <a:rPr lang="en-GB" smtClean="0"/>
              <a:t>‹#›</a:t>
            </a:fld>
            <a:endParaRPr lang="en-GB"/>
          </a:p>
        </p:txBody>
      </p:sp>
    </p:spTree>
    <p:extLst>
      <p:ext uri="{BB962C8B-B14F-4D97-AF65-F5344CB8AC3E}">
        <p14:creationId xmlns:p14="http://schemas.microsoft.com/office/powerpoint/2010/main" val="841576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6C75CB-0C29-4A4E-BF0D-E71183792379}" type="datetimeFigureOut">
              <a:rPr lang="en-GB" smtClean="0"/>
              <a:t>24/09/2020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25E3134-11A3-40EE-A8D7-56B8FE96704B}" type="slidenum">
              <a:rPr lang="en-GB" smtClean="0"/>
              <a:t>‹#›</a:t>
            </a:fld>
            <a:endParaRPr lang="en-GB"/>
          </a:p>
        </p:txBody>
      </p:sp>
    </p:spTree>
    <p:extLst>
      <p:ext uri="{BB962C8B-B14F-4D97-AF65-F5344CB8AC3E}">
        <p14:creationId xmlns:p14="http://schemas.microsoft.com/office/powerpoint/2010/main" val="347497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C6C75CB-0C29-4A4E-BF0D-E71183792379}" type="datetimeFigureOut">
              <a:rPr lang="en-GB" smtClean="0"/>
              <a:t>24/09/2020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5E3134-11A3-40EE-A8D7-56B8FE96704B}" type="slidenum">
              <a:rPr lang="en-GB" smtClean="0"/>
              <a:t>‹#›</a:t>
            </a:fld>
            <a:endParaRPr lang="en-GB"/>
          </a:p>
        </p:txBody>
      </p:sp>
    </p:spTree>
    <p:extLst>
      <p:ext uri="{BB962C8B-B14F-4D97-AF65-F5344CB8AC3E}">
        <p14:creationId xmlns:p14="http://schemas.microsoft.com/office/powerpoint/2010/main" val="939791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C6C75CB-0C29-4A4E-BF0D-E71183792379}" type="datetimeFigureOut">
              <a:rPr lang="en-GB" smtClean="0"/>
              <a:t>24/09/2020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5E3134-11A3-40EE-A8D7-56B8FE96704B}" type="slidenum">
              <a:rPr lang="en-GB" smtClean="0"/>
              <a:t>‹#›</a:t>
            </a:fld>
            <a:endParaRPr lang="en-GB"/>
          </a:p>
        </p:txBody>
      </p:sp>
    </p:spTree>
    <p:extLst>
      <p:ext uri="{BB962C8B-B14F-4D97-AF65-F5344CB8AC3E}">
        <p14:creationId xmlns:p14="http://schemas.microsoft.com/office/powerpoint/2010/main" val="3551901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6C75CB-0C29-4A4E-BF0D-E71183792379}" type="datetimeFigureOut">
              <a:rPr lang="en-GB" smtClean="0"/>
              <a:t>24/09/2020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5E3134-11A3-40EE-A8D7-56B8FE96704B}" type="slidenum">
              <a:rPr lang="en-GB" smtClean="0"/>
              <a:t>‹#›</a:t>
            </a:fld>
            <a:endParaRPr lang="en-GB"/>
          </a:p>
        </p:txBody>
      </p:sp>
    </p:spTree>
    <p:extLst>
      <p:ext uri="{BB962C8B-B14F-4D97-AF65-F5344CB8AC3E}">
        <p14:creationId xmlns:p14="http://schemas.microsoft.com/office/powerpoint/2010/main" val="3882000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3091" y="270532"/>
            <a:ext cx="11857800" cy="6208645"/>
          </a:xfrm>
          <a:prstGeom prst="rect">
            <a:avLst/>
          </a:prstGeom>
          <a:noFill/>
          <a:ln w="28575">
            <a:solidFill>
              <a:srgbClr val="0070C0"/>
            </a:solidFill>
          </a:ln>
        </p:spPr>
        <p:txBody>
          <a:bodyPr wrap="square" rtlCol="0">
            <a:spAutoFit/>
          </a:bodyPr>
          <a:lstStyle/>
          <a:p>
            <a:endParaRPr lang="en-GB" dirty="0"/>
          </a:p>
        </p:txBody>
      </p:sp>
      <p:pic>
        <p:nvPicPr>
          <p:cNvPr id="12" name="Picture 11"/>
          <p:cNvPicPr>
            <a:picLocks noChangeAspect="1"/>
          </p:cNvPicPr>
          <p:nvPr/>
        </p:nvPicPr>
        <p:blipFill>
          <a:blip r:embed="rId2"/>
          <a:stretch>
            <a:fillRect/>
          </a:stretch>
        </p:blipFill>
        <p:spPr>
          <a:xfrm>
            <a:off x="5433727" y="857126"/>
            <a:ext cx="2505075" cy="1819275"/>
          </a:xfrm>
          <a:prstGeom prst="rect">
            <a:avLst/>
          </a:prstGeom>
        </p:spPr>
      </p:pic>
      <p:sp>
        <p:nvSpPr>
          <p:cNvPr id="4" name="Rectangle 3"/>
          <p:cNvSpPr/>
          <p:nvPr/>
        </p:nvSpPr>
        <p:spPr>
          <a:xfrm>
            <a:off x="2439396" y="2967335"/>
            <a:ext cx="7313220" cy="923330"/>
          </a:xfrm>
          <a:prstGeom prst="rect">
            <a:avLst/>
          </a:prstGeom>
          <a:noFill/>
          <a:ln w="38100">
            <a:solidFill>
              <a:schemeClr val="accent5"/>
            </a:solidFill>
          </a:ln>
        </p:spPr>
        <p:txBody>
          <a:bodyPr wrap="none" lIns="91440" tIns="45720" rIns="91440" bIns="45720">
            <a:spAutoFit/>
          </a:bodyPr>
          <a:lstStyle/>
          <a:p>
            <a:pPr algn="ctr"/>
            <a:r>
              <a:rPr lang="en-US"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Packaging Design Project</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pic>
        <p:nvPicPr>
          <p:cNvPr id="5" name="Picture 4"/>
          <p:cNvPicPr>
            <a:picLocks noChangeAspect="1"/>
          </p:cNvPicPr>
          <p:nvPr/>
        </p:nvPicPr>
        <p:blipFill rotWithShape="1">
          <a:blip r:embed="rId3"/>
          <a:srcRect l="1" t="3834" r="1579"/>
          <a:stretch/>
        </p:blipFill>
        <p:spPr>
          <a:xfrm>
            <a:off x="7715058" y="586613"/>
            <a:ext cx="2109275" cy="2060960"/>
          </a:xfrm>
          <a:prstGeom prst="rect">
            <a:avLst/>
          </a:prstGeom>
        </p:spPr>
      </p:pic>
      <p:pic>
        <p:nvPicPr>
          <p:cNvPr id="6" name="Picture 5"/>
          <p:cNvPicPr>
            <a:picLocks noChangeAspect="1"/>
          </p:cNvPicPr>
          <p:nvPr/>
        </p:nvPicPr>
        <p:blipFill>
          <a:blip r:embed="rId4"/>
          <a:stretch>
            <a:fillRect/>
          </a:stretch>
        </p:blipFill>
        <p:spPr>
          <a:xfrm>
            <a:off x="7290683" y="4347383"/>
            <a:ext cx="2533650" cy="1800225"/>
          </a:xfrm>
          <a:prstGeom prst="rect">
            <a:avLst/>
          </a:prstGeom>
        </p:spPr>
      </p:pic>
      <p:pic>
        <p:nvPicPr>
          <p:cNvPr id="7" name="Picture 6"/>
          <p:cNvPicPr>
            <a:picLocks noChangeAspect="1"/>
          </p:cNvPicPr>
          <p:nvPr/>
        </p:nvPicPr>
        <p:blipFill>
          <a:blip r:embed="rId5"/>
          <a:stretch>
            <a:fillRect/>
          </a:stretch>
        </p:blipFill>
        <p:spPr>
          <a:xfrm>
            <a:off x="1141087" y="4465894"/>
            <a:ext cx="2590800" cy="1762125"/>
          </a:xfrm>
          <a:prstGeom prst="rect">
            <a:avLst/>
          </a:prstGeom>
        </p:spPr>
      </p:pic>
      <p:pic>
        <p:nvPicPr>
          <p:cNvPr id="8" name="Picture 7"/>
          <p:cNvPicPr>
            <a:picLocks noChangeAspect="1"/>
          </p:cNvPicPr>
          <p:nvPr/>
        </p:nvPicPr>
        <p:blipFill>
          <a:blip r:embed="rId6"/>
          <a:stretch>
            <a:fillRect/>
          </a:stretch>
        </p:blipFill>
        <p:spPr>
          <a:xfrm>
            <a:off x="2901870" y="824692"/>
            <a:ext cx="2705100" cy="1685925"/>
          </a:xfrm>
          <a:prstGeom prst="rect">
            <a:avLst/>
          </a:prstGeom>
        </p:spPr>
      </p:pic>
      <p:pic>
        <p:nvPicPr>
          <p:cNvPr id="9" name="Picture 8"/>
          <p:cNvPicPr>
            <a:picLocks noChangeAspect="1"/>
          </p:cNvPicPr>
          <p:nvPr/>
        </p:nvPicPr>
        <p:blipFill>
          <a:blip r:embed="rId7"/>
          <a:stretch>
            <a:fillRect/>
          </a:stretch>
        </p:blipFill>
        <p:spPr>
          <a:xfrm>
            <a:off x="340870" y="693168"/>
            <a:ext cx="2476500" cy="1847850"/>
          </a:xfrm>
          <a:prstGeom prst="rect">
            <a:avLst/>
          </a:prstGeom>
        </p:spPr>
      </p:pic>
      <p:pic>
        <p:nvPicPr>
          <p:cNvPr id="10" name="Picture 9"/>
          <p:cNvPicPr>
            <a:picLocks noChangeAspect="1"/>
          </p:cNvPicPr>
          <p:nvPr/>
        </p:nvPicPr>
        <p:blipFill>
          <a:blip r:embed="rId8"/>
          <a:stretch>
            <a:fillRect/>
          </a:stretch>
        </p:blipFill>
        <p:spPr>
          <a:xfrm>
            <a:off x="4097847" y="4303570"/>
            <a:ext cx="2867025" cy="1590675"/>
          </a:xfrm>
          <a:prstGeom prst="rect">
            <a:avLst/>
          </a:prstGeom>
        </p:spPr>
      </p:pic>
      <p:pic>
        <p:nvPicPr>
          <p:cNvPr id="11" name="Picture 10"/>
          <p:cNvPicPr>
            <a:picLocks noChangeAspect="1"/>
          </p:cNvPicPr>
          <p:nvPr/>
        </p:nvPicPr>
        <p:blipFill>
          <a:blip r:embed="rId9"/>
          <a:stretch>
            <a:fillRect/>
          </a:stretch>
        </p:blipFill>
        <p:spPr>
          <a:xfrm>
            <a:off x="9803266" y="710709"/>
            <a:ext cx="2143125" cy="2143125"/>
          </a:xfrm>
          <a:prstGeom prst="rect">
            <a:avLst/>
          </a:prstGeom>
        </p:spPr>
      </p:pic>
      <p:pic>
        <p:nvPicPr>
          <p:cNvPr id="13" name="Picture 12"/>
          <p:cNvPicPr>
            <a:picLocks noChangeAspect="1"/>
          </p:cNvPicPr>
          <p:nvPr/>
        </p:nvPicPr>
        <p:blipFill>
          <a:blip r:embed="rId10"/>
          <a:stretch>
            <a:fillRect/>
          </a:stretch>
        </p:blipFill>
        <p:spPr>
          <a:xfrm rot="5400000">
            <a:off x="9566142" y="4051248"/>
            <a:ext cx="3028950" cy="1514475"/>
          </a:xfrm>
          <a:prstGeom prst="rect">
            <a:avLst/>
          </a:prstGeom>
        </p:spPr>
      </p:pic>
      <p:pic>
        <p:nvPicPr>
          <p:cNvPr id="14" name="Picture 13"/>
          <p:cNvPicPr>
            <a:picLocks noChangeAspect="1"/>
          </p:cNvPicPr>
          <p:nvPr/>
        </p:nvPicPr>
        <p:blipFill rotWithShape="1">
          <a:blip r:embed="rId11"/>
          <a:srcRect l="12900" t="715"/>
          <a:stretch/>
        </p:blipFill>
        <p:spPr>
          <a:xfrm>
            <a:off x="300446" y="2625633"/>
            <a:ext cx="2028702" cy="1740077"/>
          </a:xfrm>
          <a:prstGeom prst="rect">
            <a:avLst/>
          </a:prstGeom>
        </p:spPr>
      </p:pic>
    </p:spTree>
    <p:extLst>
      <p:ext uri="{BB962C8B-B14F-4D97-AF65-F5344CB8AC3E}">
        <p14:creationId xmlns:p14="http://schemas.microsoft.com/office/powerpoint/2010/main" val="1512663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9902" y="239841"/>
            <a:ext cx="5696262" cy="3693319"/>
          </a:xfrm>
          <a:prstGeom prst="rect">
            <a:avLst/>
          </a:prstGeom>
          <a:noFill/>
          <a:ln w="12700">
            <a:solidFill>
              <a:schemeClr val="accent5"/>
            </a:solidFill>
          </a:ln>
        </p:spPr>
        <p:txBody>
          <a:bodyPr wrap="square" rtlCol="0">
            <a:spAutoFit/>
          </a:bodyPr>
          <a:lstStyle/>
          <a:p>
            <a:r>
              <a:rPr lang="en-GB" dirty="0" smtClean="0"/>
              <a:t>Mind map as many types of packaging as you can:</a:t>
            </a:r>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smtClean="0"/>
          </a:p>
          <a:p>
            <a:endParaRPr lang="en-GB" dirty="0"/>
          </a:p>
          <a:p>
            <a:endParaRPr lang="en-GB" dirty="0"/>
          </a:p>
          <a:p>
            <a:endParaRPr lang="en-GB" dirty="0"/>
          </a:p>
        </p:txBody>
      </p:sp>
      <p:sp>
        <p:nvSpPr>
          <p:cNvPr id="3" name="TextBox 2"/>
          <p:cNvSpPr txBox="1"/>
          <p:nvPr/>
        </p:nvSpPr>
        <p:spPr>
          <a:xfrm>
            <a:off x="5966085" y="239841"/>
            <a:ext cx="5906125" cy="3693319"/>
          </a:xfrm>
          <a:prstGeom prst="rect">
            <a:avLst/>
          </a:prstGeom>
          <a:noFill/>
          <a:ln w="12700">
            <a:solidFill>
              <a:schemeClr val="accent5"/>
            </a:solidFill>
          </a:ln>
        </p:spPr>
        <p:txBody>
          <a:bodyPr wrap="square" rtlCol="0">
            <a:spAutoFit/>
          </a:bodyPr>
          <a:lstStyle/>
          <a:p>
            <a:r>
              <a:rPr lang="en-GB" dirty="0" smtClean="0"/>
              <a:t>List as many types of </a:t>
            </a:r>
            <a:r>
              <a:rPr lang="en-GB" dirty="0" smtClean="0"/>
              <a:t>materials that can be used </a:t>
            </a:r>
            <a:r>
              <a:rPr lang="en-GB" dirty="0" smtClean="0"/>
              <a:t>for </a:t>
            </a:r>
            <a:r>
              <a:rPr lang="en-GB" dirty="0" smtClean="0"/>
              <a:t>packaging, </a:t>
            </a:r>
            <a:r>
              <a:rPr lang="en-GB" dirty="0" smtClean="0"/>
              <a:t>that you can think of:</a:t>
            </a:r>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smtClean="0"/>
          </a:p>
          <a:p>
            <a:endParaRPr lang="en-GB" dirty="0"/>
          </a:p>
          <a:p>
            <a:endParaRPr lang="en-GB" dirty="0"/>
          </a:p>
        </p:txBody>
      </p:sp>
      <p:sp>
        <p:nvSpPr>
          <p:cNvPr id="4" name="TextBox 3"/>
          <p:cNvSpPr txBox="1"/>
          <p:nvPr/>
        </p:nvSpPr>
        <p:spPr>
          <a:xfrm>
            <a:off x="134911" y="4122293"/>
            <a:ext cx="11737299" cy="2585323"/>
          </a:xfrm>
          <a:prstGeom prst="rect">
            <a:avLst/>
          </a:prstGeom>
          <a:noFill/>
          <a:ln w="12700">
            <a:solidFill>
              <a:schemeClr val="accent5"/>
            </a:solidFill>
          </a:ln>
        </p:spPr>
        <p:txBody>
          <a:bodyPr wrap="square" rtlCol="0">
            <a:spAutoFit/>
          </a:bodyPr>
          <a:lstStyle/>
          <a:p>
            <a:r>
              <a:rPr lang="en-GB" dirty="0" smtClean="0"/>
              <a:t>Look at each </a:t>
            </a:r>
            <a:r>
              <a:rPr lang="en-GB" dirty="0" smtClean="0"/>
              <a:t>reason for why we need packaging </a:t>
            </a:r>
            <a:r>
              <a:rPr lang="en-GB" dirty="0" smtClean="0"/>
              <a:t>and write them down on your worksheet. Give one or more reason why each of them is important:                                   </a:t>
            </a:r>
          </a:p>
          <a:p>
            <a:pPr marL="285750" indent="-285750">
              <a:buFont typeface="Arial" panose="020B0604020202020204" pitchFamily="34" charset="0"/>
              <a:buChar char="•"/>
            </a:pPr>
            <a:r>
              <a:rPr lang="en-GB" dirty="0"/>
              <a:t> </a:t>
            </a:r>
            <a:endParaRPr lang="en-GB" dirty="0" smtClean="0"/>
          </a:p>
          <a:p>
            <a:pPr marL="285750" indent="-285750">
              <a:buFont typeface="Arial" panose="020B0604020202020204" pitchFamily="34" charset="0"/>
              <a:buChar char="•"/>
            </a:pPr>
            <a:r>
              <a:rPr lang="en-GB" dirty="0"/>
              <a:t> </a:t>
            </a:r>
            <a:endParaRPr lang="en-GB" dirty="0" smtClean="0"/>
          </a:p>
          <a:p>
            <a:pPr marL="285750" indent="-285750">
              <a:buFont typeface="Arial" panose="020B0604020202020204" pitchFamily="34" charset="0"/>
              <a:buChar char="•"/>
            </a:pPr>
            <a:r>
              <a:rPr lang="en-GB" dirty="0"/>
              <a:t> </a:t>
            </a:r>
            <a:endParaRPr lang="en-GB" dirty="0" smtClean="0"/>
          </a:p>
          <a:p>
            <a:pPr marL="285750" indent="-285750">
              <a:buFont typeface="Arial" panose="020B0604020202020204" pitchFamily="34" charset="0"/>
              <a:buChar char="•"/>
            </a:pPr>
            <a:r>
              <a:rPr lang="en-GB" dirty="0"/>
              <a:t> </a:t>
            </a:r>
            <a:endParaRPr lang="en-GB" dirty="0" smtClean="0"/>
          </a:p>
          <a:p>
            <a:pPr marL="285750" indent="-285750">
              <a:buFont typeface="Arial" panose="020B0604020202020204" pitchFamily="34" charset="0"/>
              <a:buChar char="•"/>
            </a:pPr>
            <a:r>
              <a:rPr lang="en-GB" dirty="0"/>
              <a:t> </a:t>
            </a:r>
            <a:endParaRPr lang="en-GB" dirty="0" smtClean="0"/>
          </a:p>
          <a:p>
            <a:pPr marL="285750" indent="-285750">
              <a:buFont typeface="Arial" panose="020B0604020202020204" pitchFamily="34" charset="0"/>
              <a:buChar char="•"/>
            </a:pPr>
            <a:r>
              <a:rPr lang="en-GB" dirty="0"/>
              <a:t> </a:t>
            </a:r>
            <a:endParaRPr lang="en-GB" dirty="0" smtClean="0"/>
          </a:p>
          <a:p>
            <a:endParaRPr lang="en-GB" dirty="0"/>
          </a:p>
        </p:txBody>
      </p:sp>
      <p:pic>
        <p:nvPicPr>
          <p:cNvPr id="5" name="Picture 4"/>
          <p:cNvPicPr>
            <a:picLocks noChangeAspect="1"/>
          </p:cNvPicPr>
          <p:nvPr/>
        </p:nvPicPr>
        <p:blipFill>
          <a:blip r:embed="rId2"/>
          <a:stretch>
            <a:fillRect/>
          </a:stretch>
        </p:blipFill>
        <p:spPr>
          <a:xfrm>
            <a:off x="4904515" y="2968051"/>
            <a:ext cx="857953" cy="857953"/>
          </a:xfrm>
          <a:prstGeom prst="rect">
            <a:avLst/>
          </a:prstGeom>
        </p:spPr>
      </p:pic>
      <p:pic>
        <p:nvPicPr>
          <p:cNvPr id="6" name="Picture 5"/>
          <p:cNvPicPr>
            <a:picLocks noChangeAspect="1"/>
          </p:cNvPicPr>
          <p:nvPr/>
        </p:nvPicPr>
        <p:blipFill>
          <a:blip r:embed="rId3"/>
          <a:stretch>
            <a:fillRect/>
          </a:stretch>
        </p:blipFill>
        <p:spPr>
          <a:xfrm>
            <a:off x="10975533" y="3036483"/>
            <a:ext cx="896677" cy="896677"/>
          </a:xfrm>
          <a:prstGeom prst="rect">
            <a:avLst/>
          </a:prstGeom>
        </p:spPr>
      </p:pic>
      <p:pic>
        <p:nvPicPr>
          <p:cNvPr id="7" name="Picture 6"/>
          <p:cNvPicPr>
            <a:picLocks noChangeAspect="1"/>
          </p:cNvPicPr>
          <p:nvPr/>
        </p:nvPicPr>
        <p:blipFill>
          <a:blip r:embed="rId4"/>
          <a:stretch>
            <a:fillRect/>
          </a:stretch>
        </p:blipFill>
        <p:spPr>
          <a:xfrm>
            <a:off x="10900582" y="5735988"/>
            <a:ext cx="971628" cy="971628"/>
          </a:xfrm>
          <a:prstGeom prst="rect">
            <a:avLst/>
          </a:prstGeom>
        </p:spPr>
      </p:pic>
    </p:spTree>
    <p:extLst>
      <p:ext uri="{BB962C8B-B14F-4D97-AF65-F5344CB8AC3E}">
        <p14:creationId xmlns:p14="http://schemas.microsoft.com/office/powerpoint/2010/main" val="766925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9901" y="239841"/>
            <a:ext cx="3642610" cy="3877985"/>
          </a:xfrm>
          <a:prstGeom prst="rect">
            <a:avLst/>
          </a:prstGeom>
          <a:noFill/>
          <a:ln w="12700">
            <a:solidFill>
              <a:schemeClr val="accent5"/>
            </a:solidFill>
          </a:ln>
        </p:spPr>
        <p:txBody>
          <a:bodyPr wrap="square" rtlCol="0">
            <a:spAutoFit/>
          </a:bodyPr>
          <a:lstStyle/>
          <a:p>
            <a:r>
              <a:rPr lang="en-GB" sz="1600" dirty="0" smtClean="0"/>
              <a:t>Ideas for take away packaging – what’s it </a:t>
            </a:r>
            <a:r>
              <a:rPr lang="en-GB" sz="1600" dirty="0" smtClean="0"/>
              <a:t>for? </a:t>
            </a:r>
            <a:r>
              <a:rPr lang="en-GB" sz="1600" dirty="0"/>
              <a:t>I</a:t>
            </a:r>
            <a:r>
              <a:rPr lang="en-GB" sz="1600" dirty="0" smtClean="0"/>
              <a:t>s </a:t>
            </a:r>
            <a:r>
              <a:rPr lang="en-GB" sz="1600" dirty="0" smtClean="0"/>
              <a:t>it </a:t>
            </a:r>
            <a:r>
              <a:rPr lang="en-GB" sz="1600" dirty="0" smtClean="0"/>
              <a:t>original? </a:t>
            </a:r>
            <a:r>
              <a:rPr lang="en-GB" sz="1600" dirty="0"/>
              <a:t>I</a:t>
            </a:r>
            <a:r>
              <a:rPr lang="en-GB" sz="1600" dirty="0" smtClean="0"/>
              <a:t>s </a:t>
            </a:r>
            <a:r>
              <a:rPr lang="en-GB" sz="1600" dirty="0" smtClean="0"/>
              <a:t>it easy to eat the </a:t>
            </a:r>
            <a:r>
              <a:rPr lang="en-GB" sz="1600" dirty="0" smtClean="0"/>
              <a:t>food?</a:t>
            </a:r>
            <a:endParaRPr lang="en-GB" sz="1600"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smtClean="0"/>
          </a:p>
          <a:p>
            <a:endParaRPr lang="en-GB" dirty="0"/>
          </a:p>
          <a:p>
            <a:endParaRPr lang="en-GB" dirty="0"/>
          </a:p>
        </p:txBody>
      </p:sp>
      <p:sp>
        <p:nvSpPr>
          <p:cNvPr id="3" name="TextBox 2"/>
          <p:cNvSpPr txBox="1"/>
          <p:nvPr/>
        </p:nvSpPr>
        <p:spPr>
          <a:xfrm>
            <a:off x="4002375" y="239841"/>
            <a:ext cx="7869836" cy="6463308"/>
          </a:xfrm>
          <a:prstGeom prst="rect">
            <a:avLst/>
          </a:prstGeom>
          <a:noFill/>
          <a:ln w="12700">
            <a:solidFill>
              <a:schemeClr val="accent5"/>
            </a:solidFill>
          </a:ln>
        </p:spPr>
        <p:txBody>
          <a:bodyPr wrap="square" rtlCol="0">
            <a:spAutoFit/>
          </a:bodyPr>
          <a:lstStyle/>
          <a:p>
            <a:r>
              <a:rPr lang="en-GB" dirty="0" smtClean="0"/>
              <a:t>Draw your design here. Show all views and make detailed notes to explain your ideas.</a:t>
            </a:r>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smtClean="0"/>
          </a:p>
          <a:p>
            <a:endParaRPr lang="en-GB" dirty="0"/>
          </a:p>
          <a:p>
            <a:r>
              <a:rPr lang="en-GB" dirty="0" smtClean="0"/>
              <a:t>     </a:t>
            </a:r>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4" name="TextBox 3"/>
          <p:cNvSpPr txBox="1"/>
          <p:nvPr/>
        </p:nvSpPr>
        <p:spPr>
          <a:xfrm>
            <a:off x="149901" y="4047342"/>
            <a:ext cx="3642610" cy="2554545"/>
          </a:xfrm>
          <a:prstGeom prst="rect">
            <a:avLst/>
          </a:prstGeom>
          <a:noFill/>
          <a:ln w="12700">
            <a:solidFill>
              <a:schemeClr val="accent5"/>
            </a:solidFill>
          </a:ln>
        </p:spPr>
        <p:txBody>
          <a:bodyPr wrap="square" rtlCol="0">
            <a:spAutoFit/>
          </a:bodyPr>
          <a:lstStyle/>
          <a:p>
            <a:r>
              <a:rPr lang="en-GB" sz="1600" dirty="0" smtClean="0"/>
              <a:t>Look at your design </a:t>
            </a:r>
            <a:r>
              <a:rPr lang="en-GB" sz="1600" dirty="0" smtClean="0"/>
              <a:t>critically:</a:t>
            </a:r>
            <a:endParaRPr lang="en-GB" sz="1600" dirty="0" smtClean="0"/>
          </a:p>
          <a:p>
            <a:r>
              <a:rPr lang="en-GB" sz="1600" dirty="0" smtClean="0"/>
              <a:t>3 best points:</a:t>
            </a:r>
          </a:p>
          <a:p>
            <a:pPr marL="285750" indent="-285750">
              <a:buFont typeface="Arial" panose="020B0604020202020204" pitchFamily="34" charset="0"/>
              <a:buChar char="•"/>
            </a:pPr>
            <a:r>
              <a:rPr lang="en-GB" sz="1600" dirty="0"/>
              <a:t> </a:t>
            </a:r>
            <a:endParaRPr lang="en-GB" sz="1600" dirty="0" smtClean="0"/>
          </a:p>
          <a:p>
            <a:pPr marL="285750" indent="-285750">
              <a:buFont typeface="Arial" panose="020B0604020202020204" pitchFamily="34" charset="0"/>
              <a:buChar char="•"/>
            </a:pPr>
            <a:r>
              <a:rPr lang="en-GB" sz="1600" dirty="0"/>
              <a:t> </a:t>
            </a:r>
            <a:endParaRPr lang="en-GB" sz="1600" dirty="0" smtClean="0"/>
          </a:p>
          <a:p>
            <a:pPr marL="285750" indent="-285750">
              <a:buFont typeface="Arial" panose="020B0604020202020204" pitchFamily="34" charset="0"/>
              <a:buChar char="•"/>
            </a:pPr>
            <a:r>
              <a:rPr lang="en-GB" sz="1600" dirty="0"/>
              <a:t> </a:t>
            </a:r>
            <a:endParaRPr lang="en-GB" sz="1600" dirty="0" smtClean="0"/>
          </a:p>
          <a:p>
            <a:r>
              <a:rPr lang="en-GB" sz="1600" dirty="0" smtClean="0"/>
              <a:t>3 things to improve:</a:t>
            </a:r>
          </a:p>
          <a:p>
            <a:pPr marL="285750" indent="-285750">
              <a:buFont typeface="Arial" panose="020B0604020202020204" pitchFamily="34" charset="0"/>
              <a:buChar char="•"/>
            </a:pPr>
            <a:r>
              <a:rPr lang="en-GB" sz="1600" dirty="0"/>
              <a:t> </a:t>
            </a:r>
            <a:endParaRPr lang="en-GB" sz="1600" dirty="0" smtClean="0"/>
          </a:p>
          <a:p>
            <a:pPr marL="285750" indent="-285750">
              <a:buFont typeface="Arial" panose="020B0604020202020204" pitchFamily="34" charset="0"/>
              <a:buChar char="•"/>
            </a:pPr>
            <a:r>
              <a:rPr lang="en-GB" sz="1600" dirty="0"/>
              <a:t> </a:t>
            </a:r>
            <a:endParaRPr lang="en-GB" sz="1600" dirty="0" smtClean="0"/>
          </a:p>
          <a:p>
            <a:pPr marL="285750" indent="-285750">
              <a:buFont typeface="Arial" panose="020B0604020202020204" pitchFamily="34" charset="0"/>
              <a:buChar char="•"/>
            </a:pPr>
            <a:r>
              <a:rPr lang="en-GB" sz="1600" dirty="0"/>
              <a:t> </a:t>
            </a:r>
            <a:endParaRPr lang="en-GB" sz="1600" dirty="0" smtClean="0"/>
          </a:p>
          <a:p>
            <a:endParaRPr lang="en-GB" sz="1600" dirty="0" smtClean="0"/>
          </a:p>
        </p:txBody>
      </p:sp>
      <p:pic>
        <p:nvPicPr>
          <p:cNvPr id="5" name="Picture 4"/>
          <p:cNvPicPr>
            <a:picLocks noChangeAspect="1"/>
          </p:cNvPicPr>
          <p:nvPr/>
        </p:nvPicPr>
        <p:blipFill rotWithShape="1">
          <a:blip r:embed="rId2"/>
          <a:srcRect t="-20730" r="22049" b="-1"/>
          <a:stretch/>
        </p:blipFill>
        <p:spPr>
          <a:xfrm>
            <a:off x="3192905" y="3043002"/>
            <a:ext cx="509665" cy="789367"/>
          </a:xfrm>
          <a:prstGeom prst="rect">
            <a:avLst/>
          </a:prstGeom>
        </p:spPr>
      </p:pic>
      <p:pic>
        <p:nvPicPr>
          <p:cNvPr id="6" name="Picture 5"/>
          <p:cNvPicPr>
            <a:picLocks noChangeAspect="1"/>
          </p:cNvPicPr>
          <p:nvPr/>
        </p:nvPicPr>
        <p:blipFill>
          <a:blip r:embed="rId3"/>
          <a:stretch>
            <a:fillRect/>
          </a:stretch>
        </p:blipFill>
        <p:spPr>
          <a:xfrm>
            <a:off x="11150137" y="5981075"/>
            <a:ext cx="722074" cy="722074"/>
          </a:xfrm>
          <a:prstGeom prst="rect">
            <a:avLst/>
          </a:prstGeom>
        </p:spPr>
      </p:pic>
      <p:pic>
        <p:nvPicPr>
          <p:cNvPr id="7" name="Picture 6"/>
          <p:cNvPicPr>
            <a:picLocks noChangeAspect="1"/>
          </p:cNvPicPr>
          <p:nvPr/>
        </p:nvPicPr>
        <p:blipFill>
          <a:blip r:embed="rId4"/>
          <a:stretch>
            <a:fillRect/>
          </a:stretch>
        </p:blipFill>
        <p:spPr>
          <a:xfrm>
            <a:off x="3171699" y="5981075"/>
            <a:ext cx="620812" cy="620812"/>
          </a:xfrm>
          <a:prstGeom prst="rect">
            <a:avLst/>
          </a:prstGeom>
        </p:spPr>
      </p:pic>
    </p:spTree>
    <p:extLst>
      <p:ext uri="{BB962C8B-B14F-4D97-AF65-F5344CB8AC3E}">
        <p14:creationId xmlns:p14="http://schemas.microsoft.com/office/powerpoint/2010/main" val="2890837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893" y="284813"/>
            <a:ext cx="11872210" cy="6186309"/>
          </a:xfrm>
          <a:prstGeom prst="rect">
            <a:avLst/>
          </a:prstGeom>
          <a:noFill/>
          <a:ln w="12700">
            <a:solidFill>
              <a:schemeClr val="accent5"/>
            </a:solidFill>
          </a:ln>
        </p:spPr>
        <p:txBody>
          <a:bodyPr wrap="square" rtlCol="0">
            <a:spAutoFit/>
          </a:bodyPr>
          <a:lstStyle/>
          <a:p>
            <a:r>
              <a:rPr lang="en-GB" dirty="0" smtClean="0"/>
              <a:t>On this sheet design a sticker that promotes recycling.</a:t>
            </a:r>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smtClean="0"/>
          </a:p>
          <a:p>
            <a:endParaRPr lang="en-GB" dirty="0"/>
          </a:p>
          <a:p>
            <a:endParaRPr lang="en-GB" dirty="0"/>
          </a:p>
          <a:p>
            <a:endParaRPr lang="en-GB" dirty="0" smtClean="0"/>
          </a:p>
          <a:p>
            <a:endParaRPr lang="en-GB" dirty="0"/>
          </a:p>
          <a:p>
            <a:endParaRPr lang="en-GB" dirty="0" smtClean="0"/>
          </a:p>
          <a:p>
            <a:endParaRPr lang="en-GB" dirty="0"/>
          </a:p>
          <a:p>
            <a:endParaRPr lang="en-GB" dirty="0" smtClean="0"/>
          </a:p>
          <a:p>
            <a:endParaRPr lang="en-GB" dirty="0"/>
          </a:p>
        </p:txBody>
      </p:sp>
      <p:pic>
        <p:nvPicPr>
          <p:cNvPr id="3" name="Picture 2"/>
          <p:cNvPicPr>
            <a:picLocks noChangeAspect="1"/>
          </p:cNvPicPr>
          <p:nvPr/>
        </p:nvPicPr>
        <p:blipFill rotWithShape="1">
          <a:blip r:embed="rId2"/>
          <a:srcRect t="-1088" r="4822" b="4996"/>
          <a:stretch/>
        </p:blipFill>
        <p:spPr>
          <a:xfrm>
            <a:off x="10793700" y="5351489"/>
            <a:ext cx="1183441" cy="1064301"/>
          </a:xfrm>
          <a:prstGeom prst="rect">
            <a:avLst/>
          </a:prstGeom>
        </p:spPr>
      </p:pic>
      <p:pic>
        <p:nvPicPr>
          <p:cNvPr id="4" name="Picture 3"/>
          <p:cNvPicPr>
            <a:picLocks noChangeAspect="1"/>
          </p:cNvPicPr>
          <p:nvPr/>
        </p:nvPicPr>
        <p:blipFill>
          <a:blip r:embed="rId3"/>
          <a:stretch>
            <a:fillRect/>
          </a:stretch>
        </p:blipFill>
        <p:spPr>
          <a:xfrm>
            <a:off x="325567" y="5617630"/>
            <a:ext cx="1248400" cy="690340"/>
          </a:xfrm>
          <a:prstGeom prst="rect">
            <a:avLst/>
          </a:prstGeom>
        </p:spPr>
      </p:pic>
      <p:pic>
        <p:nvPicPr>
          <p:cNvPr id="5" name="Picture 4"/>
          <p:cNvPicPr>
            <a:picLocks noChangeAspect="1"/>
          </p:cNvPicPr>
          <p:nvPr/>
        </p:nvPicPr>
        <p:blipFill rotWithShape="1">
          <a:blip r:embed="rId4"/>
          <a:srcRect t="1398" r="57383"/>
          <a:stretch/>
        </p:blipFill>
        <p:spPr>
          <a:xfrm>
            <a:off x="10941103" y="313136"/>
            <a:ext cx="1096000" cy="1756269"/>
          </a:xfrm>
          <a:prstGeom prst="rect">
            <a:avLst/>
          </a:prstGeom>
        </p:spPr>
      </p:pic>
      <p:sp>
        <p:nvSpPr>
          <p:cNvPr id="6" name="TextBox 5"/>
          <p:cNvSpPr txBox="1"/>
          <p:nvPr/>
        </p:nvSpPr>
        <p:spPr>
          <a:xfrm>
            <a:off x="2638698" y="5938638"/>
            <a:ext cx="6564361" cy="369332"/>
          </a:xfrm>
          <a:prstGeom prst="rect">
            <a:avLst/>
          </a:prstGeom>
          <a:solidFill>
            <a:schemeClr val="accent6">
              <a:lumMod val="40000"/>
              <a:lumOff val="60000"/>
            </a:schemeClr>
          </a:solidFill>
          <a:ln>
            <a:solidFill>
              <a:schemeClr val="accent6">
                <a:lumMod val="75000"/>
              </a:schemeClr>
            </a:solidFill>
          </a:ln>
        </p:spPr>
        <p:txBody>
          <a:bodyPr wrap="none" rtlCol="0">
            <a:spAutoFit/>
          </a:bodyPr>
          <a:lstStyle/>
          <a:p>
            <a:r>
              <a:rPr lang="en-GB" dirty="0" smtClean="0"/>
              <a:t>Next week bring one or two items of packaging with you to evaluate.</a:t>
            </a:r>
            <a:endParaRPr lang="en-GB" dirty="0"/>
          </a:p>
        </p:txBody>
      </p:sp>
    </p:spTree>
    <p:extLst>
      <p:ext uri="{BB962C8B-B14F-4D97-AF65-F5344CB8AC3E}">
        <p14:creationId xmlns:p14="http://schemas.microsoft.com/office/powerpoint/2010/main" val="2266748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9902" y="239841"/>
            <a:ext cx="5696262" cy="6463308"/>
          </a:xfrm>
          <a:prstGeom prst="rect">
            <a:avLst/>
          </a:prstGeom>
          <a:noFill/>
          <a:ln w="12700">
            <a:solidFill>
              <a:schemeClr val="accent5"/>
            </a:solidFill>
          </a:ln>
        </p:spPr>
        <p:txBody>
          <a:bodyPr wrap="square" rtlCol="0">
            <a:spAutoFit/>
          </a:bodyPr>
          <a:lstStyle/>
          <a:p>
            <a:r>
              <a:rPr lang="en-GB" dirty="0" smtClean="0"/>
              <a:t>Look at </a:t>
            </a:r>
            <a:r>
              <a:rPr lang="en-GB" dirty="0" smtClean="0"/>
              <a:t>the packaging you have brought to school.</a:t>
            </a:r>
            <a:endParaRPr lang="en-GB" dirty="0" smtClean="0"/>
          </a:p>
          <a:p>
            <a:r>
              <a:rPr lang="en-GB" dirty="0" smtClean="0"/>
              <a:t>Gently pull open the NET </a:t>
            </a:r>
            <a:r>
              <a:rPr lang="en-GB" dirty="0" smtClean="0"/>
              <a:t>– did it go together well? </a:t>
            </a:r>
            <a:r>
              <a:rPr lang="en-GB" dirty="0" smtClean="0"/>
              <a:t>Was it simple? </a:t>
            </a:r>
            <a:r>
              <a:rPr lang="en-GB" dirty="0" smtClean="0"/>
              <a:t>Did it use multiple pieces? </a:t>
            </a:r>
            <a:r>
              <a:rPr lang="en-GB" dirty="0" smtClean="0"/>
              <a:t>How might </a:t>
            </a:r>
            <a:r>
              <a:rPr lang="en-GB" dirty="0" smtClean="0"/>
              <a:t>you improve it?</a:t>
            </a:r>
          </a:p>
          <a:p>
            <a:endParaRPr lang="en-GB" dirty="0"/>
          </a:p>
          <a:p>
            <a:endParaRPr lang="en-GB" dirty="0" smtClean="0"/>
          </a:p>
          <a:p>
            <a:endParaRPr lang="en-GB" dirty="0"/>
          </a:p>
          <a:p>
            <a:endParaRPr lang="en-GB" dirty="0" smtClean="0"/>
          </a:p>
          <a:p>
            <a:endParaRPr lang="en-GB" dirty="0"/>
          </a:p>
          <a:p>
            <a:endParaRPr lang="en-GB" dirty="0" smtClean="0"/>
          </a:p>
          <a:p>
            <a:r>
              <a:rPr lang="en-GB" dirty="0" smtClean="0"/>
              <a:t>Look at the </a:t>
            </a:r>
            <a:r>
              <a:rPr lang="en-GB" dirty="0" smtClean="0"/>
              <a:t>decoration/font </a:t>
            </a:r>
            <a:r>
              <a:rPr lang="en-GB" dirty="0" smtClean="0"/>
              <a:t>– </a:t>
            </a:r>
            <a:r>
              <a:rPr lang="en-GB" dirty="0" smtClean="0"/>
              <a:t>is </a:t>
            </a:r>
            <a:r>
              <a:rPr lang="en-GB" dirty="0" smtClean="0"/>
              <a:t>the </a:t>
            </a:r>
            <a:r>
              <a:rPr lang="en-GB" dirty="0" smtClean="0"/>
              <a:t>colour scheme </a:t>
            </a:r>
            <a:r>
              <a:rPr lang="en-GB" dirty="0" smtClean="0"/>
              <a:t>eye-catching</a:t>
            </a:r>
            <a:r>
              <a:rPr lang="en-GB" dirty="0"/>
              <a:t>?</a:t>
            </a:r>
            <a:r>
              <a:rPr lang="en-GB" dirty="0" smtClean="0"/>
              <a:t> </a:t>
            </a:r>
            <a:r>
              <a:rPr lang="en-GB" dirty="0" smtClean="0"/>
              <a:t>Does it promote the product well?</a:t>
            </a:r>
            <a:r>
              <a:rPr lang="en-GB" dirty="0" smtClean="0"/>
              <a:t> </a:t>
            </a:r>
            <a:r>
              <a:rPr lang="en-GB" dirty="0" smtClean="0"/>
              <a:t>What information is included</a:t>
            </a:r>
            <a:r>
              <a:rPr lang="en-GB" dirty="0" smtClean="0"/>
              <a:t>? Is there anything missing?</a:t>
            </a:r>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a:p>
            <a:endParaRPr lang="en-GB" dirty="0"/>
          </a:p>
          <a:p>
            <a:endParaRPr lang="en-GB" dirty="0"/>
          </a:p>
        </p:txBody>
      </p:sp>
      <p:pic>
        <p:nvPicPr>
          <p:cNvPr id="5" name="Picture 4"/>
          <p:cNvPicPr>
            <a:picLocks noChangeAspect="1"/>
          </p:cNvPicPr>
          <p:nvPr/>
        </p:nvPicPr>
        <p:blipFill>
          <a:blip r:embed="rId2"/>
          <a:stretch>
            <a:fillRect/>
          </a:stretch>
        </p:blipFill>
        <p:spPr>
          <a:xfrm>
            <a:off x="4868289" y="5710285"/>
            <a:ext cx="857953" cy="857953"/>
          </a:xfrm>
          <a:prstGeom prst="rect">
            <a:avLst/>
          </a:prstGeom>
        </p:spPr>
      </p:pic>
      <p:pic>
        <p:nvPicPr>
          <p:cNvPr id="6" name="Picture 5"/>
          <p:cNvPicPr>
            <a:picLocks noChangeAspect="1"/>
          </p:cNvPicPr>
          <p:nvPr/>
        </p:nvPicPr>
        <p:blipFill>
          <a:blip r:embed="rId3"/>
          <a:stretch>
            <a:fillRect/>
          </a:stretch>
        </p:blipFill>
        <p:spPr>
          <a:xfrm>
            <a:off x="11017771" y="5848710"/>
            <a:ext cx="719528" cy="719528"/>
          </a:xfrm>
          <a:prstGeom prst="rect">
            <a:avLst/>
          </a:prstGeom>
        </p:spPr>
      </p:pic>
      <p:sp>
        <p:nvSpPr>
          <p:cNvPr id="3" name="TextBox 2"/>
          <p:cNvSpPr txBox="1"/>
          <p:nvPr/>
        </p:nvSpPr>
        <p:spPr>
          <a:xfrm>
            <a:off x="5966085" y="239841"/>
            <a:ext cx="5906125" cy="6463308"/>
          </a:xfrm>
          <a:prstGeom prst="rect">
            <a:avLst/>
          </a:prstGeom>
          <a:noFill/>
          <a:ln w="12700">
            <a:solidFill>
              <a:schemeClr val="accent5"/>
            </a:solidFill>
          </a:ln>
        </p:spPr>
        <p:txBody>
          <a:bodyPr wrap="square" rtlCol="0">
            <a:spAutoFit/>
          </a:bodyPr>
          <a:lstStyle/>
          <a:p>
            <a:r>
              <a:rPr lang="en-GB" dirty="0" smtClean="0"/>
              <a:t>Draw the net in the space provided. Take time to consider the size and placement of any tabs. Look at where the information is and where the main design features are placed.</a:t>
            </a:r>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smtClean="0"/>
          </a:p>
        </p:txBody>
      </p:sp>
    </p:spTree>
    <p:extLst>
      <p:ext uri="{BB962C8B-B14F-4D97-AF65-F5344CB8AC3E}">
        <p14:creationId xmlns:p14="http://schemas.microsoft.com/office/powerpoint/2010/main" val="3783210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893" y="284813"/>
            <a:ext cx="11872210" cy="6463308"/>
          </a:xfrm>
          <a:prstGeom prst="rect">
            <a:avLst/>
          </a:prstGeom>
          <a:noFill/>
          <a:ln w="12700">
            <a:solidFill>
              <a:schemeClr val="accent5"/>
            </a:solidFill>
          </a:ln>
        </p:spPr>
        <p:txBody>
          <a:bodyPr wrap="square" rtlCol="0">
            <a:spAutoFit/>
          </a:bodyPr>
          <a:lstStyle/>
          <a:p>
            <a:r>
              <a:rPr lang="en-GB" dirty="0" smtClean="0"/>
              <a:t>Do your packaging design on this sheet. Show all aspects; front, sides, back, top and bottom. Include all relevant information. Remember what you looked at on the packaging you brought in to school.</a:t>
            </a:r>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r>
              <a:rPr lang="en-GB" dirty="0" smtClean="0">
                <a:solidFill>
                  <a:schemeClr val="accent5"/>
                </a:solidFill>
              </a:rPr>
              <a:t>Suggestion – draw your packaging as a net showing all the tabs. Draw your design images on to the faces of your net then draw a smaller 3d image of the end product. Focus on presentation and use a further sheet if necessary.</a:t>
            </a:r>
            <a:endParaRPr lang="en-GB" dirty="0">
              <a:solidFill>
                <a:schemeClr val="accent5"/>
              </a:solidFill>
            </a:endParaRPr>
          </a:p>
        </p:txBody>
      </p:sp>
    </p:spTree>
    <p:extLst>
      <p:ext uri="{BB962C8B-B14F-4D97-AF65-F5344CB8AC3E}">
        <p14:creationId xmlns:p14="http://schemas.microsoft.com/office/powerpoint/2010/main" val="4209580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893" y="284813"/>
            <a:ext cx="11872210" cy="6463308"/>
          </a:xfrm>
          <a:prstGeom prst="rect">
            <a:avLst/>
          </a:prstGeom>
          <a:noFill/>
          <a:ln w="12700">
            <a:solidFill>
              <a:schemeClr val="accent5"/>
            </a:solidFill>
          </a:ln>
        </p:spPr>
        <p:txBody>
          <a:bodyPr wrap="square" rtlCol="0">
            <a:spAutoFit/>
          </a:bodyPr>
          <a:lstStyle/>
          <a:p>
            <a:endParaRPr lang="en-GB" dirty="0" smtClean="0"/>
          </a:p>
          <a:p>
            <a:endParaRPr lang="en-GB" dirty="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r>
              <a:rPr lang="en-GB" dirty="0" smtClean="0">
                <a:solidFill>
                  <a:schemeClr val="accent5"/>
                </a:solidFill>
              </a:rPr>
              <a:t>Suggestion – draw your packaging as a net showing all the tabs. Draw your design images on to the faces of your net then draw a smaller 3d image of the end product. Focus on presentation and use a further sheet if necessary.</a:t>
            </a:r>
            <a:endParaRPr lang="en-GB" dirty="0">
              <a:solidFill>
                <a:schemeClr val="accent5"/>
              </a:solidFill>
            </a:endParaRPr>
          </a:p>
        </p:txBody>
      </p:sp>
    </p:spTree>
    <p:extLst>
      <p:ext uri="{BB962C8B-B14F-4D97-AF65-F5344CB8AC3E}">
        <p14:creationId xmlns:p14="http://schemas.microsoft.com/office/powerpoint/2010/main" val="4172851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9902" y="239841"/>
            <a:ext cx="5696262" cy="6463308"/>
          </a:xfrm>
          <a:prstGeom prst="rect">
            <a:avLst/>
          </a:prstGeom>
          <a:noFill/>
          <a:ln w="12700">
            <a:solidFill>
              <a:schemeClr val="accent5"/>
            </a:solidFill>
          </a:ln>
        </p:spPr>
        <p:txBody>
          <a:bodyPr wrap="square" rtlCol="0">
            <a:spAutoFit/>
          </a:bodyPr>
          <a:lstStyle/>
          <a:p>
            <a:r>
              <a:rPr lang="en-GB" dirty="0" smtClean="0"/>
              <a:t>Look at your finished product critically and evaluate the end result</a:t>
            </a:r>
          </a:p>
          <a:p>
            <a:r>
              <a:rPr lang="en-GB" dirty="0" smtClean="0"/>
              <a:t>Look at the NET – did it go together well? How could you improve it?</a:t>
            </a:r>
          </a:p>
          <a:p>
            <a:endParaRPr lang="en-GB" dirty="0"/>
          </a:p>
          <a:p>
            <a:endParaRPr lang="en-GB" dirty="0" smtClean="0"/>
          </a:p>
          <a:p>
            <a:endParaRPr lang="en-GB" dirty="0"/>
          </a:p>
          <a:p>
            <a:endParaRPr lang="en-GB" dirty="0" smtClean="0"/>
          </a:p>
          <a:p>
            <a:endParaRPr lang="en-GB" dirty="0"/>
          </a:p>
          <a:p>
            <a:endParaRPr lang="en-GB" dirty="0" smtClean="0"/>
          </a:p>
          <a:p>
            <a:r>
              <a:rPr lang="en-GB" dirty="0" smtClean="0"/>
              <a:t>Look at the decoration – did the colour scheme </a:t>
            </a:r>
            <a:r>
              <a:rPr lang="en-GB" dirty="0" smtClean="0"/>
              <a:t>work? What were your main </a:t>
            </a:r>
            <a:r>
              <a:rPr lang="en-GB" dirty="0" smtClean="0"/>
              <a:t>selling </a:t>
            </a:r>
            <a:r>
              <a:rPr lang="en-GB" dirty="0" smtClean="0"/>
              <a:t>points? </a:t>
            </a:r>
            <a:r>
              <a:rPr lang="en-GB" dirty="0" smtClean="0"/>
              <a:t>Have you added enough information?</a:t>
            </a:r>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a:p>
            <a:endParaRPr lang="en-GB" dirty="0"/>
          </a:p>
          <a:p>
            <a:endParaRPr lang="en-GB" dirty="0"/>
          </a:p>
        </p:txBody>
      </p:sp>
      <p:sp>
        <p:nvSpPr>
          <p:cNvPr id="3" name="TextBox 2"/>
          <p:cNvSpPr txBox="1"/>
          <p:nvPr/>
        </p:nvSpPr>
        <p:spPr>
          <a:xfrm>
            <a:off x="5966085" y="239841"/>
            <a:ext cx="5906125" cy="6463308"/>
          </a:xfrm>
          <a:prstGeom prst="rect">
            <a:avLst/>
          </a:prstGeom>
          <a:noFill/>
          <a:ln w="12700">
            <a:solidFill>
              <a:schemeClr val="accent5"/>
            </a:solidFill>
          </a:ln>
        </p:spPr>
        <p:txBody>
          <a:bodyPr wrap="square" rtlCol="0">
            <a:spAutoFit/>
          </a:bodyPr>
          <a:lstStyle/>
          <a:p>
            <a:r>
              <a:rPr lang="en-GB" dirty="0" smtClean="0"/>
              <a:t>Write down a minimum of three things that you would do differently if you did this project again.</a:t>
            </a:r>
          </a:p>
          <a:p>
            <a:endParaRPr lang="en-GB" dirty="0"/>
          </a:p>
          <a:p>
            <a:pPr marL="285750" indent="-285750">
              <a:buFont typeface="Arial" panose="020B0604020202020204" pitchFamily="34" charset="0"/>
              <a:buChar char="•"/>
            </a:pPr>
            <a:r>
              <a:rPr lang="en-GB" dirty="0" smtClean="0"/>
              <a:t>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dirty="0"/>
              <a:t> </a:t>
            </a:r>
            <a:endParaRPr lang="en-GB" dirty="0" smtClean="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dirty="0"/>
              <a:t> </a:t>
            </a:r>
            <a:endParaRPr lang="en-GB" dirty="0" smtClean="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smtClean="0"/>
          </a:p>
          <a:p>
            <a:r>
              <a:rPr lang="en-GB" dirty="0" smtClean="0"/>
              <a:t>Write down three things that you thought worked really well and why.</a:t>
            </a:r>
          </a:p>
          <a:p>
            <a:pPr marL="285750" indent="-285750">
              <a:buFont typeface="Arial" panose="020B0604020202020204" pitchFamily="34" charset="0"/>
              <a:buChar char="•"/>
            </a:pPr>
            <a:r>
              <a:rPr lang="en-GB" dirty="0"/>
              <a:t> </a:t>
            </a:r>
            <a:endParaRPr lang="en-GB" dirty="0" smtClean="0"/>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 </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 </a:t>
            </a:r>
          </a:p>
          <a:p>
            <a:endParaRPr lang="en-GB" dirty="0"/>
          </a:p>
          <a:p>
            <a:endParaRPr lang="en-GB" dirty="0"/>
          </a:p>
        </p:txBody>
      </p:sp>
      <p:pic>
        <p:nvPicPr>
          <p:cNvPr id="5" name="Picture 4"/>
          <p:cNvPicPr>
            <a:picLocks noChangeAspect="1"/>
          </p:cNvPicPr>
          <p:nvPr/>
        </p:nvPicPr>
        <p:blipFill>
          <a:blip r:embed="rId2"/>
          <a:stretch>
            <a:fillRect/>
          </a:stretch>
        </p:blipFill>
        <p:spPr>
          <a:xfrm>
            <a:off x="4868289" y="5710285"/>
            <a:ext cx="857953" cy="857953"/>
          </a:xfrm>
          <a:prstGeom prst="rect">
            <a:avLst/>
          </a:prstGeom>
        </p:spPr>
      </p:pic>
      <p:pic>
        <p:nvPicPr>
          <p:cNvPr id="6" name="Picture 5"/>
          <p:cNvPicPr>
            <a:picLocks noChangeAspect="1"/>
          </p:cNvPicPr>
          <p:nvPr/>
        </p:nvPicPr>
        <p:blipFill>
          <a:blip r:embed="rId3"/>
          <a:stretch>
            <a:fillRect/>
          </a:stretch>
        </p:blipFill>
        <p:spPr>
          <a:xfrm>
            <a:off x="11017771" y="5848710"/>
            <a:ext cx="719528" cy="719528"/>
          </a:xfrm>
          <a:prstGeom prst="rect">
            <a:avLst/>
          </a:prstGeom>
        </p:spPr>
      </p:pic>
    </p:spTree>
    <p:extLst>
      <p:ext uri="{BB962C8B-B14F-4D97-AF65-F5344CB8AC3E}">
        <p14:creationId xmlns:p14="http://schemas.microsoft.com/office/powerpoint/2010/main" val="12083517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TotalTime>
  <Words>477</Words>
  <Application>Microsoft Office PowerPoint</Application>
  <PresentationFormat>Widescreen</PresentationFormat>
  <Paragraphs>203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Philipa Nightingale</dc:creator>
  <cp:lastModifiedBy>Philipa Nightingale</cp:lastModifiedBy>
  <cp:revision>13</cp:revision>
  <cp:lastPrinted>2020-09-24T15:27:59Z</cp:lastPrinted>
  <dcterms:created xsi:type="dcterms:W3CDTF">2020-09-24T13:37:46Z</dcterms:created>
  <dcterms:modified xsi:type="dcterms:W3CDTF">2020-09-24T20:13:13Z</dcterms:modified>
</cp:coreProperties>
</file>