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4" r:id="rId5"/>
    <p:sldId id="28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3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hamberlain (OP)" userId="a22c31bb-8835-47b8-a275-6750a7d161bb" providerId="ADAL" clId="{08D94721-D946-4E93-8BAE-B7CFC646C0E6}"/>
    <pc:docChg chg="modSld sldOrd">
      <pc:chgData name="D Chamberlain (OP)" userId="a22c31bb-8835-47b8-a275-6750a7d161bb" providerId="ADAL" clId="{08D94721-D946-4E93-8BAE-B7CFC646C0E6}" dt="2025-10-02T13:17:29.466" v="1"/>
      <pc:docMkLst>
        <pc:docMk/>
      </pc:docMkLst>
      <pc:sldChg chg="ord">
        <pc:chgData name="D Chamberlain (OP)" userId="a22c31bb-8835-47b8-a275-6750a7d161bb" providerId="ADAL" clId="{08D94721-D946-4E93-8BAE-B7CFC646C0E6}" dt="2025-10-02T13:17:29.466" v="1"/>
        <pc:sldMkLst>
          <pc:docMk/>
          <pc:sldMk cId="1140526522"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3F4E-3614-4CF7-82AF-02C8468F3768}"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8AA64-FC2B-4ACF-B8F9-C6D4AAA29BB9}" type="slidenum">
              <a:rPr lang="en-GB" smtClean="0"/>
              <a:t>‹#›</a:t>
            </a:fld>
            <a:endParaRPr lang="en-GB"/>
          </a:p>
        </p:txBody>
      </p:sp>
    </p:spTree>
    <p:extLst>
      <p:ext uri="{BB962C8B-B14F-4D97-AF65-F5344CB8AC3E}">
        <p14:creationId xmlns:p14="http://schemas.microsoft.com/office/powerpoint/2010/main" val="177075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5DA19-0263-ABC3-1898-270A9E71B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A0519-F23C-39BA-7471-9EEBDB794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86E78-6210-133D-D27E-9DEE2D21C8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FE78F21-1F39-186B-C8DD-0F796750EBA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B1EA2-12F7-4158-8D98-FF4AC8558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57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8B66-082F-77F7-9D07-0D4EA30D0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C489E-E3BA-E82E-20DD-7EDA82872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B44C7-73D2-126A-4D61-57072C29EC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5AC8BE-6CCC-6513-DD40-488F33E1EA9B}"/>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35217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FEDF-CDBC-76BB-299D-490B6C9899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BB63497-D550-BB7F-FB5B-C618A162C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86DCF39-DDF6-B14F-D8F2-8B57FB7CF932}"/>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5" name="Footer Placeholder 4">
            <a:extLst>
              <a:ext uri="{FF2B5EF4-FFF2-40B4-BE49-F238E27FC236}">
                <a16:creationId xmlns:a16="http://schemas.microsoft.com/office/drawing/2014/main" id="{3818D673-D461-0C4C-5BAD-9B7D1CD3A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10BA1-D3EA-1D7A-94CB-A79AFEB09653}"/>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23363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AA45-C775-94B5-A84A-F95440AA99A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19093F4-1137-728D-B299-E8D9322E2E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307F26-84A0-414E-801D-232EA4BB4502}"/>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5" name="Footer Placeholder 4">
            <a:extLst>
              <a:ext uri="{FF2B5EF4-FFF2-40B4-BE49-F238E27FC236}">
                <a16:creationId xmlns:a16="http://schemas.microsoft.com/office/drawing/2014/main" id="{6313885D-E6CB-E5C5-5CA8-71E1BA1C92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E2AE2A-DC0A-31B8-1C70-09F6BD1CAD08}"/>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257325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1E1E0-53F3-E649-65FE-0C0EDF6DA98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FA03487-353C-6433-A5E1-4BF38754E0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26258B-BF6A-653A-AD0B-B7EB5381ECF2}"/>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5" name="Footer Placeholder 4">
            <a:extLst>
              <a:ext uri="{FF2B5EF4-FFF2-40B4-BE49-F238E27FC236}">
                <a16:creationId xmlns:a16="http://schemas.microsoft.com/office/drawing/2014/main" id="{B53973C1-88A9-C217-BB6C-D98002ED5A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F9991-F21F-6579-1E46-16DEDEEA4147}"/>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116635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34F9-6E42-1F23-E0E9-8FF45C45BD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F5CCEE-196B-1D16-232A-5C6B41C239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5545B9D-7088-4CA1-C1AD-26FA2B335B21}"/>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5" name="Footer Placeholder 4">
            <a:extLst>
              <a:ext uri="{FF2B5EF4-FFF2-40B4-BE49-F238E27FC236}">
                <a16:creationId xmlns:a16="http://schemas.microsoft.com/office/drawing/2014/main" id="{EFD24F01-654A-DCB3-AA1E-AC0C89D95C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6AD7B-4DC2-5E6B-2F99-1154495B963C}"/>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288801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B0B8-4F64-A04C-C0B1-14586F6534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0A0FE9B-B97C-9B16-460A-F3FD26EC1A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47CD0A-A74A-FF9E-9867-F77A963C8A2C}"/>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5" name="Footer Placeholder 4">
            <a:extLst>
              <a:ext uri="{FF2B5EF4-FFF2-40B4-BE49-F238E27FC236}">
                <a16:creationId xmlns:a16="http://schemas.microsoft.com/office/drawing/2014/main" id="{9EF7AF3A-B860-823E-3D9B-B909786A8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A8F36D-884D-7193-2E39-A8DE3738D537}"/>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40516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FE05-92AB-8DED-BBC4-CF294F5B3FC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F999B50-D728-4239-AC58-876419EE9F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A29165C-DDD6-DB22-057E-C7F0AB0C96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BA33A85-E8C5-974B-1ACD-8DEEB69A647E}"/>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6" name="Footer Placeholder 5">
            <a:extLst>
              <a:ext uri="{FF2B5EF4-FFF2-40B4-BE49-F238E27FC236}">
                <a16:creationId xmlns:a16="http://schemas.microsoft.com/office/drawing/2014/main" id="{BD24CD4A-6680-6BA0-8738-D2EB2ED3A8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BCD04-C88B-7077-7FFE-EFFAD31E3D29}"/>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213713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5A10-92AD-B2A8-1E06-A25A5D1D756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995E671-2E97-86D7-8288-1E0846AB6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1F5B8A-B770-BF52-0C11-7C7E97D531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3AC5D08-FA56-5CA0-8CC8-DA917E9CE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059B31-0635-ECF2-A3F1-7689C8E63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0429CBB-7A8B-D5D3-A056-AB8E8BEA92BA}"/>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8" name="Footer Placeholder 7">
            <a:extLst>
              <a:ext uri="{FF2B5EF4-FFF2-40B4-BE49-F238E27FC236}">
                <a16:creationId xmlns:a16="http://schemas.microsoft.com/office/drawing/2014/main" id="{1F6D8551-6F85-6854-E385-3C5DFA615A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066A82-14AC-1F82-170E-876E971346A9}"/>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136637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CD92-E182-83D5-19EF-6CFE1A962AE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1F072D4-2ACF-A958-3C10-08F78410C375}"/>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4" name="Footer Placeholder 3">
            <a:extLst>
              <a:ext uri="{FF2B5EF4-FFF2-40B4-BE49-F238E27FC236}">
                <a16:creationId xmlns:a16="http://schemas.microsoft.com/office/drawing/2014/main" id="{BDB06184-C004-51C2-A630-1CA0E0E8D6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CA73F8-4C81-6B72-AF50-E9EE08ED2B00}"/>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360012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5E2EE-81CC-8626-29D6-84D844D95B6C}"/>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3" name="Footer Placeholder 2">
            <a:extLst>
              <a:ext uri="{FF2B5EF4-FFF2-40B4-BE49-F238E27FC236}">
                <a16:creationId xmlns:a16="http://schemas.microsoft.com/office/drawing/2014/main" id="{6ED3CA26-5737-0B67-09C9-5276EF1B87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36FE15-0AD1-28BC-392E-C1CD7F1EF016}"/>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332773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C482-AEA4-5779-0C29-7CFC967F0F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FC293C4-0708-B183-DED2-84019DE20E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53D07E3-0BFC-229B-E29F-B12305917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BC4968-F145-AACE-4FA0-A18B99ED2BC7}"/>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6" name="Footer Placeholder 5">
            <a:extLst>
              <a:ext uri="{FF2B5EF4-FFF2-40B4-BE49-F238E27FC236}">
                <a16:creationId xmlns:a16="http://schemas.microsoft.com/office/drawing/2014/main" id="{2DFD3430-F2E0-3EA9-F583-C9B8204880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7F4CE1-B00A-C9A3-0D98-74C18681B2DA}"/>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295198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0BE8-47C0-66B5-E0F5-154DC63E27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C8E252D-320B-AB39-D7E0-F5DCD7F7D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18E832-64F5-C793-F607-D2860B67E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D678B5-1BA5-9D98-1B31-9BEAE423F22D}"/>
              </a:ext>
            </a:extLst>
          </p:cNvPr>
          <p:cNvSpPr>
            <a:spLocks noGrp="1"/>
          </p:cNvSpPr>
          <p:nvPr>
            <p:ph type="dt" sz="half" idx="10"/>
          </p:nvPr>
        </p:nvSpPr>
        <p:spPr/>
        <p:txBody>
          <a:bodyPr/>
          <a:lstStyle/>
          <a:p>
            <a:fld id="{9D030A26-3346-4EFD-8C9F-6EE3727DD672}" type="datetimeFigureOut">
              <a:rPr lang="en-GB" smtClean="0"/>
              <a:t>02/10/2025</a:t>
            </a:fld>
            <a:endParaRPr lang="en-GB"/>
          </a:p>
        </p:txBody>
      </p:sp>
      <p:sp>
        <p:nvSpPr>
          <p:cNvPr id="6" name="Footer Placeholder 5">
            <a:extLst>
              <a:ext uri="{FF2B5EF4-FFF2-40B4-BE49-F238E27FC236}">
                <a16:creationId xmlns:a16="http://schemas.microsoft.com/office/drawing/2014/main" id="{A098CEC9-A9C0-FD65-A86D-922EBD3EFF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24B003-300B-5625-9A0A-AD424F8AA7E4}"/>
              </a:ext>
            </a:extLst>
          </p:cNvPr>
          <p:cNvSpPr>
            <a:spLocks noGrp="1"/>
          </p:cNvSpPr>
          <p:nvPr>
            <p:ph type="sldNum" sz="quarter" idx="12"/>
          </p:nvPr>
        </p:nvSpPr>
        <p:spPr/>
        <p:txBody>
          <a:bodyPr/>
          <a:lstStyle/>
          <a:p>
            <a:fld id="{5DEA6B1F-8CC3-4CFB-8C0E-F69A56255311}" type="slidenum">
              <a:rPr lang="en-GB" smtClean="0"/>
              <a:t>‹#›</a:t>
            </a:fld>
            <a:endParaRPr lang="en-GB"/>
          </a:p>
        </p:txBody>
      </p:sp>
    </p:spTree>
    <p:extLst>
      <p:ext uri="{BB962C8B-B14F-4D97-AF65-F5344CB8AC3E}">
        <p14:creationId xmlns:p14="http://schemas.microsoft.com/office/powerpoint/2010/main" val="310511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5B455E-F24C-9A4B-9F68-F8AD1DA59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9DF2CC4-C597-926B-6105-A82EBB0BD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411913-6364-418B-D68D-0E19DF45C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030A26-3346-4EFD-8C9F-6EE3727DD672}" type="datetimeFigureOut">
              <a:rPr lang="en-GB" smtClean="0"/>
              <a:t>02/10/2025</a:t>
            </a:fld>
            <a:endParaRPr lang="en-GB"/>
          </a:p>
        </p:txBody>
      </p:sp>
      <p:sp>
        <p:nvSpPr>
          <p:cNvPr id="5" name="Footer Placeholder 4">
            <a:extLst>
              <a:ext uri="{FF2B5EF4-FFF2-40B4-BE49-F238E27FC236}">
                <a16:creationId xmlns:a16="http://schemas.microsoft.com/office/drawing/2014/main" id="{7FBB217C-47AA-A287-F74A-764D8DB3D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BB895AC-56EF-AAA4-ECD5-AD8B222AE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A6B1F-8CC3-4CFB-8C0E-F69A56255311}" type="slidenum">
              <a:rPr lang="en-GB" smtClean="0"/>
              <a:t>‹#›</a:t>
            </a:fld>
            <a:endParaRPr lang="en-GB"/>
          </a:p>
        </p:txBody>
      </p:sp>
    </p:spTree>
    <p:extLst>
      <p:ext uri="{BB962C8B-B14F-4D97-AF65-F5344CB8AC3E}">
        <p14:creationId xmlns:p14="http://schemas.microsoft.com/office/powerpoint/2010/main" val="3659915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1F19-BCF3-65EA-7CCA-15F3C7C977F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A43B2C6-3EE6-0BB8-EF35-F5EF2AA6F264}"/>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90EC4A66-0C3B-A374-B936-98B87C92C828}"/>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Picture 3">
            <a:extLst>
              <a:ext uri="{FF2B5EF4-FFF2-40B4-BE49-F238E27FC236}">
                <a16:creationId xmlns:a16="http://schemas.microsoft.com/office/drawing/2014/main" id="{B22ED74E-5110-A788-FB0B-D2B009954A64}"/>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9C343D5D-FB43-19F2-678A-CF482725EC68}"/>
              </a:ext>
            </a:extLst>
          </p:cNvPr>
          <p:cNvSpPr txBox="1"/>
          <p:nvPr/>
        </p:nvSpPr>
        <p:spPr>
          <a:xfrm>
            <a:off x="127116" y="49066"/>
            <a:ext cx="57606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The </a:t>
            </a:r>
            <a:r>
              <a:rPr lang="en-GB" dirty="0">
                <a:solidFill>
                  <a:prstClr val="black"/>
                </a:solidFill>
                <a:latin typeface="Tw Cen MT" panose="020B0602020104020603" pitchFamily="34" charset="0"/>
              </a:rPr>
              <a:t>Bumble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Bees at The Hive Autumn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Our learning this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4" name="TextBox 43">
            <a:extLst>
              <a:ext uri="{FF2B5EF4-FFF2-40B4-BE49-F238E27FC236}">
                <a16:creationId xmlns:a16="http://schemas.microsoft.com/office/drawing/2014/main" id="{D95E8271-A3B2-E704-E646-A87C3B295E6B}"/>
              </a:ext>
            </a:extLst>
          </p:cNvPr>
          <p:cNvSpPr txBox="1"/>
          <p:nvPr/>
        </p:nvSpPr>
        <p:spPr>
          <a:xfrm>
            <a:off x="10363340" y="3432177"/>
            <a:ext cx="200610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a:ln>
                  <a:noFill/>
                </a:ln>
                <a:solidFill>
                  <a:prstClr val="black"/>
                </a:solidFill>
                <a:effectLst/>
                <a:uLnTx/>
                <a:uFillTx/>
                <a:latin typeface="NTPreCursivefk" panose="03000400000000000000" pitchFamily="66" charset="0"/>
                <a:ea typeface="+mn-ea"/>
                <a:cs typeface="+mn-cs"/>
              </a:rPr>
            </a:b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CA1BF1C5-5058-1C7C-3EAA-DC9B46BF5D5C}"/>
              </a:ext>
            </a:extLst>
          </p:cNvPr>
          <p:cNvSpPr txBox="1"/>
          <p:nvPr/>
        </p:nvSpPr>
        <p:spPr>
          <a:xfrm>
            <a:off x="8901698" y="4534339"/>
            <a:ext cx="1945075"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a:ln>
                  <a:noFill/>
                </a:ln>
                <a:solidFill>
                  <a:prstClr val="black"/>
                </a:solidFill>
                <a:effectLst/>
                <a:uLnTx/>
                <a:uFillTx/>
                <a:latin typeface="NTPreCursivefk" panose="03000400000000000000" pitchFamily="66" charset="0"/>
                <a:ea typeface="+mn-ea"/>
                <a:cs typeface="+mn-cs"/>
              </a:rPr>
            </a:b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A962FD6-C2BC-0B14-B389-3E4F61AD33D8}"/>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pic>
        <p:nvPicPr>
          <p:cNvPr id="4" name="Picture 4">
            <a:extLst>
              <a:ext uri="{FF2B5EF4-FFF2-40B4-BE49-F238E27FC236}">
                <a16:creationId xmlns:a16="http://schemas.microsoft.com/office/drawing/2014/main" id="{F26113A9-0ADA-863D-E0BA-836DDD52759D}"/>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sp>
        <p:nvSpPr>
          <p:cNvPr id="3" name="TextBox 2">
            <a:extLst>
              <a:ext uri="{FF2B5EF4-FFF2-40B4-BE49-F238E27FC236}">
                <a16:creationId xmlns:a16="http://schemas.microsoft.com/office/drawing/2014/main" id="{A48E402D-3524-ACBB-1031-EC979E1039A2}"/>
              </a:ext>
            </a:extLst>
          </p:cNvPr>
          <p:cNvSpPr txBox="1"/>
          <p:nvPr/>
        </p:nvSpPr>
        <p:spPr>
          <a:xfrm>
            <a:off x="118249" y="938098"/>
            <a:ext cx="3982146" cy="2677656"/>
          </a:xfrm>
          <a:prstGeom prst="rect">
            <a:avLst/>
          </a:prstGeom>
          <a:noFill/>
        </p:spPr>
        <p:txBody>
          <a:bodyPr wrap="square" lIns="91440" tIns="45720" rIns="91440" bIns="45720" rtlCol="0" anchor="t">
            <a:spAutoFit/>
          </a:bodyPr>
          <a:lstStyle/>
          <a:p>
            <a:pPr lvl="0">
              <a:defRPr/>
            </a:pPr>
            <a:r>
              <a:rPr lang="en-GB" sz="1200" dirty="0">
                <a:solidFill>
                  <a:prstClr val="black"/>
                </a:solidFill>
                <a:latin typeface="Tw Cen MT" panose="020B0602020104020603" pitchFamily="34" charset="0"/>
              </a:rPr>
              <a:t>In Autumn 1, our theme will be ‘All about me’. </a:t>
            </a:r>
          </a:p>
          <a:p>
            <a:pPr lvl="0">
              <a:defRPr/>
            </a:pPr>
            <a:r>
              <a:rPr lang="en-GB" sz="1200" dirty="0">
                <a:solidFill>
                  <a:prstClr val="black"/>
                </a:solidFill>
                <a:latin typeface="Tw Cen MT" panose="020B0602020104020603" pitchFamily="34" charset="0"/>
              </a:rPr>
              <a:t>We will be focusing on these texts: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33" name="Picture 32">
            <a:extLst>
              <a:ext uri="{FF2B5EF4-FFF2-40B4-BE49-F238E27FC236}">
                <a16:creationId xmlns:a16="http://schemas.microsoft.com/office/drawing/2014/main" id="{C7B4A299-3E84-4C0D-7EFE-5D7E1844CBE9}"/>
              </a:ext>
            </a:extLst>
          </p:cNvPr>
          <p:cNvPicPr>
            <a:picLocks noChangeAspect="1"/>
          </p:cNvPicPr>
          <p:nvPr/>
        </p:nvPicPr>
        <p:blipFill>
          <a:blip r:embed="rId7"/>
          <a:stretch>
            <a:fillRect/>
          </a:stretch>
        </p:blipFill>
        <p:spPr>
          <a:xfrm>
            <a:off x="3248761" y="932571"/>
            <a:ext cx="2908672" cy="2705466"/>
          </a:xfrm>
          <a:prstGeom prst="rect">
            <a:avLst/>
          </a:prstGeom>
        </p:spPr>
      </p:pic>
      <p:pic>
        <p:nvPicPr>
          <p:cNvPr id="65" name="Picture 64">
            <a:extLst>
              <a:ext uri="{FF2B5EF4-FFF2-40B4-BE49-F238E27FC236}">
                <a16:creationId xmlns:a16="http://schemas.microsoft.com/office/drawing/2014/main" id="{38EA24F2-75FF-E603-02BB-45D7C22A948C}"/>
              </a:ext>
            </a:extLst>
          </p:cNvPr>
          <p:cNvPicPr>
            <a:picLocks noChangeAspect="1"/>
          </p:cNvPicPr>
          <p:nvPr/>
        </p:nvPicPr>
        <p:blipFill>
          <a:blip r:embed="rId8"/>
          <a:stretch>
            <a:fillRect/>
          </a:stretch>
        </p:blipFill>
        <p:spPr>
          <a:xfrm>
            <a:off x="6195231" y="932571"/>
            <a:ext cx="2908044" cy="2705466"/>
          </a:xfrm>
          <a:prstGeom prst="rect">
            <a:avLst/>
          </a:prstGeom>
        </p:spPr>
      </p:pic>
      <p:sp>
        <p:nvSpPr>
          <p:cNvPr id="38" name="TextBox 37">
            <a:extLst>
              <a:ext uri="{FF2B5EF4-FFF2-40B4-BE49-F238E27FC236}">
                <a16:creationId xmlns:a16="http://schemas.microsoft.com/office/drawing/2014/main" id="{3ACD2AA2-EA89-C297-C6CA-73C11AE8AB5C}"/>
              </a:ext>
            </a:extLst>
          </p:cNvPr>
          <p:cNvSpPr txBox="1"/>
          <p:nvPr/>
        </p:nvSpPr>
        <p:spPr>
          <a:xfrm>
            <a:off x="3310594" y="977624"/>
            <a:ext cx="2586029"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Autumn key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My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exploring characters, setting and the theme of friendship. We will be looking at time travel texts.</a:t>
            </a: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solidFill>
                  <a:prstClr val="black"/>
                </a:solidFill>
                <a:latin typeface="Tw Cen MT" panose="020B0602020104020603" pitchFamily="34" charset="0"/>
              </a:rPr>
              <a:t>We will be loo</a:t>
            </a:r>
            <a:r>
              <a:rPr lang="en-GB" sz="1100" dirty="0">
                <a:solidFill>
                  <a:prstClr val="black"/>
                </a:solidFill>
                <a:latin typeface="Tw Cen MT" panose="020B0602020104020603" pitchFamily="34" charset="0"/>
              </a:rPr>
              <a:t>king at sensory</a:t>
            </a:r>
            <a:r>
              <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rPr>
              <a:t> storytelling</a:t>
            </a:r>
            <a:r>
              <a:rPr lang="en-GB" sz="1100" dirty="0">
                <a:solidFill>
                  <a:prstClr val="black"/>
                </a:solidFill>
                <a:latin typeface="Tw Cen MT" panose="020B0602020104020603" pitchFamily="34" charset="0"/>
              </a:rPr>
              <a:t>, sequencing activities, sentence writing, and creative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66" name="Picture 65">
            <a:extLst>
              <a:ext uri="{FF2B5EF4-FFF2-40B4-BE49-F238E27FC236}">
                <a16:creationId xmlns:a16="http://schemas.microsoft.com/office/drawing/2014/main" id="{0FF84D70-B022-F9E1-0C5F-7F6037748EFC}"/>
              </a:ext>
            </a:extLst>
          </p:cNvPr>
          <p:cNvPicPr>
            <a:picLocks noChangeAspect="1"/>
          </p:cNvPicPr>
          <p:nvPr/>
        </p:nvPicPr>
        <p:blipFill>
          <a:blip r:embed="rId8"/>
          <a:stretch>
            <a:fillRect/>
          </a:stretch>
        </p:blipFill>
        <p:spPr>
          <a:xfrm>
            <a:off x="9213979" y="938098"/>
            <a:ext cx="2811793" cy="2705465"/>
          </a:xfrm>
          <a:prstGeom prst="rect">
            <a:avLst/>
          </a:prstGeom>
        </p:spPr>
      </p:pic>
      <p:sp>
        <p:nvSpPr>
          <p:cNvPr id="68" name="TextBox 67">
            <a:extLst>
              <a:ext uri="{FF2B5EF4-FFF2-40B4-BE49-F238E27FC236}">
                <a16:creationId xmlns:a16="http://schemas.microsoft.com/office/drawing/2014/main" id="{52364AC9-074E-A3DC-6DC5-D56F9C7A9546}"/>
              </a:ext>
            </a:extLst>
          </p:cNvPr>
          <p:cNvSpPr txBox="1"/>
          <p:nvPr/>
        </p:nvSpPr>
        <p:spPr>
          <a:xfrm>
            <a:off x="9202976" y="971103"/>
            <a:ext cx="2738145"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pic>
        <p:nvPicPr>
          <p:cNvPr id="71" name="Picture 70">
            <a:extLst>
              <a:ext uri="{FF2B5EF4-FFF2-40B4-BE49-F238E27FC236}">
                <a16:creationId xmlns:a16="http://schemas.microsoft.com/office/drawing/2014/main" id="{82446AF9-56A7-DA6D-D08F-3668EB1199A5}"/>
              </a:ext>
            </a:extLst>
          </p:cNvPr>
          <p:cNvPicPr>
            <a:picLocks noChangeAspect="1"/>
          </p:cNvPicPr>
          <p:nvPr/>
        </p:nvPicPr>
        <p:blipFill>
          <a:blip r:embed="rId9"/>
          <a:stretch>
            <a:fillRect/>
          </a:stretch>
        </p:blipFill>
        <p:spPr>
          <a:xfrm>
            <a:off x="3246026" y="3818485"/>
            <a:ext cx="2914141" cy="2706859"/>
          </a:xfrm>
          <a:prstGeom prst="rect">
            <a:avLst/>
          </a:prstGeom>
        </p:spPr>
      </p:pic>
      <p:pic>
        <p:nvPicPr>
          <p:cNvPr id="72" name="Picture 71">
            <a:extLst>
              <a:ext uri="{FF2B5EF4-FFF2-40B4-BE49-F238E27FC236}">
                <a16:creationId xmlns:a16="http://schemas.microsoft.com/office/drawing/2014/main" id="{FF718156-8115-49EB-C15B-71C04CC35E0B}"/>
              </a:ext>
            </a:extLst>
          </p:cNvPr>
          <p:cNvPicPr>
            <a:picLocks noChangeAspect="1"/>
          </p:cNvPicPr>
          <p:nvPr/>
        </p:nvPicPr>
        <p:blipFill>
          <a:blip r:embed="rId10"/>
          <a:stretch>
            <a:fillRect/>
          </a:stretch>
        </p:blipFill>
        <p:spPr>
          <a:xfrm>
            <a:off x="6233584" y="3823997"/>
            <a:ext cx="2920237" cy="2706859"/>
          </a:xfrm>
          <a:prstGeom prst="rect">
            <a:avLst/>
          </a:prstGeom>
        </p:spPr>
      </p:pic>
      <p:pic>
        <p:nvPicPr>
          <p:cNvPr id="73" name="Picture 72">
            <a:extLst>
              <a:ext uri="{FF2B5EF4-FFF2-40B4-BE49-F238E27FC236}">
                <a16:creationId xmlns:a16="http://schemas.microsoft.com/office/drawing/2014/main" id="{47D06D17-37BB-CF9B-668E-E68D9D394A0E}"/>
              </a:ext>
            </a:extLst>
          </p:cNvPr>
          <p:cNvPicPr>
            <a:picLocks noChangeAspect="1"/>
          </p:cNvPicPr>
          <p:nvPr/>
        </p:nvPicPr>
        <p:blipFill>
          <a:blip r:embed="rId11"/>
          <a:stretch>
            <a:fillRect/>
          </a:stretch>
        </p:blipFill>
        <p:spPr>
          <a:xfrm>
            <a:off x="9238211" y="3784618"/>
            <a:ext cx="2816596" cy="1743083"/>
          </a:xfrm>
          <a:prstGeom prst="rect">
            <a:avLst/>
          </a:prstGeom>
        </p:spPr>
      </p:pic>
      <p:pic>
        <p:nvPicPr>
          <p:cNvPr id="78" name="Picture 77">
            <a:extLst>
              <a:ext uri="{FF2B5EF4-FFF2-40B4-BE49-F238E27FC236}">
                <a16:creationId xmlns:a16="http://schemas.microsoft.com/office/drawing/2014/main" id="{3A11E5CD-E163-0C91-B6CB-E96313AEF434}"/>
              </a:ext>
            </a:extLst>
          </p:cNvPr>
          <p:cNvPicPr>
            <a:picLocks noChangeAspect="1"/>
          </p:cNvPicPr>
          <p:nvPr/>
        </p:nvPicPr>
        <p:blipFill>
          <a:blip r:embed="rId12"/>
          <a:stretch>
            <a:fillRect/>
          </a:stretch>
        </p:blipFill>
        <p:spPr>
          <a:xfrm>
            <a:off x="8006316" y="1038018"/>
            <a:ext cx="530398" cy="524301"/>
          </a:xfrm>
          <a:prstGeom prst="rect">
            <a:avLst/>
          </a:prstGeom>
        </p:spPr>
      </p:pic>
      <p:sp>
        <p:nvSpPr>
          <p:cNvPr id="85" name="TextBox 84">
            <a:extLst>
              <a:ext uri="{FF2B5EF4-FFF2-40B4-BE49-F238E27FC236}">
                <a16:creationId xmlns:a16="http://schemas.microsoft.com/office/drawing/2014/main" id="{9D5F295B-E188-CC0D-9EC4-DFDDEF6DB0FF}"/>
              </a:ext>
            </a:extLst>
          </p:cNvPr>
          <p:cNvSpPr txBox="1"/>
          <p:nvPr/>
        </p:nvSpPr>
        <p:spPr>
          <a:xfrm>
            <a:off x="9260506" y="2731343"/>
            <a:ext cx="7703574"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Special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solidFill>
                <a:prstClr val="black"/>
              </a:solidFill>
              <a:latin typeface="Tw Cen MT" panose="020B0602020104020603" pitchFamily="34" charset="0"/>
            </a:endParaRPr>
          </a:p>
        </p:txBody>
      </p:sp>
      <p:pic>
        <p:nvPicPr>
          <p:cNvPr id="86" name="Picture 85">
            <a:extLst>
              <a:ext uri="{FF2B5EF4-FFF2-40B4-BE49-F238E27FC236}">
                <a16:creationId xmlns:a16="http://schemas.microsoft.com/office/drawing/2014/main" id="{A453F028-C746-C62C-0BDC-C79567638AE9}"/>
              </a:ext>
            </a:extLst>
          </p:cNvPr>
          <p:cNvPicPr>
            <a:picLocks noChangeAspect="1"/>
          </p:cNvPicPr>
          <p:nvPr/>
        </p:nvPicPr>
        <p:blipFill>
          <a:blip r:embed="rId13">
            <a:clrChange>
              <a:clrFrom>
                <a:srgbClr val="F4F4F6"/>
              </a:clrFrom>
              <a:clrTo>
                <a:srgbClr val="F4F4F6">
                  <a:alpha val="0"/>
                </a:srgbClr>
              </a:clrTo>
            </a:clrChange>
          </a:blip>
          <a:stretch>
            <a:fillRect/>
          </a:stretch>
        </p:blipFill>
        <p:spPr>
          <a:xfrm>
            <a:off x="10231356" y="4138126"/>
            <a:ext cx="411604" cy="426437"/>
          </a:xfrm>
          <a:prstGeom prst="rect">
            <a:avLst/>
          </a:prstGeom>
        </p:spPr>
      </p:pic>
      <p:pic>
        <p:nvPicPr>
          <p:cNvPr id="12" name="Picture 11">
            <a:extLst>
              <a:ext uri="{FF2B5EF4-FFF2-40B4-BE49-F238E27FC236}">
                <a16:creationId xmlns:a16="http://schemas.microsoft.com/office/drawing/2014/main" id="{719CD518-EEAA-27E1-E424-4AE99783B93E}"/>
              </a:ext>
            </a:extLst>
          </p:cNvPr>
          <p:cNvPicPr>
            <a:picLocks noChangeAspect="1"/>
          </p:cNvPicPr>
          <p:nvPr/>
        </p:nvPicPr>
        <p:blipFill>
          <a:blip r:embed="rId14">
            <a:clrChange>
              <a:clrFrom>
                <a:srgbClr val="F7F7F7"/>
              </a:clrFrom>
              <a:clrTo>
                <a:srgbClr val="F7F7F7">
                  <a:alpha val="0"/>
                </a:srgbClr>
              </a:clrTo>
            </a:clrChange>
            <a:biLevel thresh="75000"/>
          </a:blip>
          <a:stretch>
            <a:fillRect/>
          </a:stretch>
        </p:blipFill>
        <p:spPr>
          <a:xfrm>
            <a:off x="7044751" y="4004090"/>
            <a:ext cx="271821" cy="479683"/>
          </a:xfrm>
          <a:prstGeom prst="rect">
            <a:avLst/>
          </a:prstGeom>
        </p:spPr>
      </p:pic>
      <p:pic>
        <p:nvPicPr>
          <p:cNvPr id="22" name="Picture 21">
            <a:extLst>
              <a:ext uri="{FF2B5EF4-FFF2-40B4-BE49-F238E27FC236}">
                <a16:creationId xmlns:a16="http://schemas.microsoft.com/office/drawing/2014/main" id="{4DF086BB-19D5-5F85-6CB7-338C79297652}"/>
              </a:ext>
            </a:extLst>
          </p:cNvPr>
          <p:cNvPicPr>
            <a:picLocks noChangeAspect="1"/>
          </p:cNvPicPr>
          <p:nvPr/>
        </p:nvPicPr>
        <p:blipFill>
          <a:blip r:embed="rId15"/>
          <a:stretch>
            <a:fillRect/>
          </a:stretch>
        </p:blipFill>
        <p:spPr>
          <a:xfrm>
            <a:off x="7133379" y="1114225"/>
            <a:ext cx="353599" cy="438950"/>
          </a:xfrm>
          <a:prstGeom prst="rect">
            <a:avLst/>
          </a:prstGeom>
        </p:spPr>
      </p:pic>
      <p:pic>
        <p:nvPicPr>
          <p:cNvPr id="23" name="Picture 22">
            <a:extLst>
              <a:ext uri="{FF2B5EF4-FFF2-40B4-BE49-F238E27FC236}">
                <a16:creationId xmlns:a16="http://schemas.microsoft.com/office/drawing/2014/main" id="{2728F3AD-6680-2069-DC6C-BF4DDC7D5659}"/>
              </a:ext>
            </a:extLst>
          </p:cNvPr>
          <p:cNvPicPr>
            <a:picLocks noChangeAspect="1"/>
          </p:cNvPicPr>
          <p:nvPr/>
        </p:nvPicPr>
        <p:blipFill>
          <a:blip r:embed="rId16"/>
          <a:stretch>
            <a:fillRect/>
          </a:stretch>
        </p:blipFill>
        <p:spPr>
          <a:xfrm>
            <a:off x="7551105" y="1047163"/>
            <a:ext cx="518205" cy="506012"/>
          </a:xfrm>
          <a:prstGeom prst="rect">
            <a:avLst/>
          </a:prstGeom>
        </p:spPr>
      </p:pic>
      <p:sp>
        <p:nvSpPr>
          <p:cNvPr id="24" name="TextBox 23">
            <a:extLst>
              <a:ext uri="{FF2B5EF4-FFF2-40B4-BE49-F238E27FC236}">
                <a16:creationId xmlns:a16="http://schemas.microsoft.com/office/drawing/2014/main" id="{3E2D6A99-DBB5-829A-F7C9-586FDD8CB3DF}"/>
              </a:ext>
            </a:extLst>
          </p:cNvPr>
          <p:cNvSpPr txBox="1"/>
          <p:nvPr/>
        </p:nvSpPr>
        <p:spPr>
          <a:xfrm>
            <a:off x="6219266" y="1293712"/>
            <a:ext cx="292023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noProof="0" dirty="0">
                <a:solidFill>
                  <a:prstClr val="black"/>
                </a:solidFill>
                <a:latin typeface="Tw Cen MT" panose="020B0602020104020603" pitchFamily="34" charset="0"/>
              </a:rPr>
              <a:t>My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strike="noStrike" kern="1200" cap="none" spc="0" normalizeH="0" baseline="0" dirty="0">
                <a:ln>
                  <a:noFill/>
                </a:ln>
                <a:solidFill>
                  <a:prstClr val="black"/>
                </a:solidFill>
                <a:effectLst/>
                <a:uLnTx/>
                <a:uFillTx/>
                <a:latin typeface="Tw Cen MT" panose="020B0602020104020603" pitchFamily="34" charset="0"/>
                <a:ea typeface="+mn-ea"/>
                <a:cs typeface="+mn-cs"/>
              </a:rPr>
              <a:t>We will </a:t>
            </a:r>
            <a:r>
              <a:rPr lang="en-GB" sz="1100" dirty="0">
                <a:solidFill>
                  <a:prstClr val="black"/>
                </a:solidFill>
                <a:latin typeface="Tw Cen MT" panose="020B0602020104020603" pitchFamily="34" charset="0"/>
              </a:rPr>
              <a:t>be exploring our family and where we live and our locality. We will also learn about how homes were built and what homes around the world look like. We will apply our knowledge of what materials could be used to build our own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also be learning all about what makes humans and plants grow and all about spiders.</a:t>
            </a: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6" name="TextBox 25">
            <a:extLst>
              <a:ext uri="{FF2B5EF4-FFF2-40B4-BE49-F238E27FC236}">
                <a16:creationId xmlns:a16="http://schemas.microsoft.com/office/drawing/2014/main" id="{CFDCE345-875A-BAF1-92D2-2EA38E5621B5}"/>
              </a:ext>
            </a:extLst>
          </p:cNvPr>
          <p:cNvSpPr txBox="1"/>
          <p:nvPr/>
        </p:nvSpPr>
        <p:spPr>
          <a:xfrm>
            <a:off x="6219266" y="4210775"/>
            <a:ext cx="288461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Tw Cen MT"/>
              </a:rPr>
              <a:t>My Thinking</a:t>
            </a:r>
            <a:endParaRPr kumimoji="0" lang="en-GB" sz="1100" b="0" i="0" u="sng"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noProof="0" dirty="0">
              <a:ln>
                <a:noFill/>
              </a:ln>
              <a:solidFill>
                <a:prstClr val="black"/>
              </a:solidFill>
              <a:effectLst/>
              <a:uLnTx/>
              <a:uFillTx/>
              <a:latin typeface="Tw Cen MT"/>
            </a:endParaRPr>
          </a:p>
          <a:p>
            <a:pPr>
              <a:defRPr/>
            </a:pPr>
            <a:r>
              <a:rPr lang="en-GB" sz="1100" dirty="0">
                <a:solidFill>
                  <a:prstClr val="black"/>
                </a:solidFill>
                <a:latin typeface="Tw Cen MT"/>
                <a:ea typeface="Calibri"/>
                <a:cs typeface="Times New Roman"/>
              </a:rPr>
              <a:t>We will be looking at early number skills, counting, place value and measurement (capacity &amp; volume). </a:t>
            </a:r>
            <a:endParaRPr lang="en-GB" sz="11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Tw Cen MT"/>
              </a:rPr>
              <a:t>Phonics</a:t>
            </a:r>
            <a:r>
              <a:rPr kumimoji="0" lang="en-US" sz="1100" b="0" i="0" u="none" strike="noStrike" kern="1200" cap="none" spc="0" normalizeH="0" baseline="0" noProof="0" dirty="0">
                <a:ln>
                  <a:noFill/>
                </a:ln>
                <a:solidFill>
                  <a:prstClr val="black"/>
                </a:solidFill>
                <a:effectLst/>
                <a:uLnTx/>
                <a:uFillTx/>
                <a:latin typeface="Tw Cen MT"/>
              </a:rPr>
              <a:t> </a:t>
            </a:r>
            <a:endParaRPr lang="en-US" sz="1100" b="0" i="0" u="none"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p:txBody>
      </p:sp>
      <p:sp>
        <p:nvSpPr>
          <p:cNvPr id="28" name="TextBox 27">
            <a:extLst>
              <a:ext uri="{FF2B5EF4-FFF2-40B4-BE49-F238E27FC236}">
                <a16:creationId xmlns:a16="http://schemas.microsoft.com/office/drawing/2014/main" id="{7DBBF1C4-10C5-FDF5-EC37-B823E4AA55C1}"/>
              </a:ext>
            </a:extLst>
          </p:cNvPr>
          <p:cNvSpPr txBox="1"/>
          <p:nvPr/>
        </p:nvSpPr>
        <p:spPr>
          <a:xfrm>
            <a:off x="9260506" y="1330299"/>
            <a:ext cx="2637744" cy="19543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Tw Cen MT" panose="020B0602020104020603" pitchFamily="34" charset="0"/>
              </a:rPr>
              <a:t>My Personal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focussing on settling in, making new friends, our behaviour for learning targets and our personal independence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Tw Cen MT" panose="020B0602020104020603" pitchFamily="34" charset="0"/>
              </a:rPr>
              <a:t>We will be developing our footballing skills by learning to kick a ball, dribble and 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29" name="Picture 28">
            <a:extLst>
              <a:ext uri="{FF2B5EF4-FFF2-40B4-BE49-F238E27FC236}">
                <a16:creationId xmlns:a16="http://schemas.microsoft.com/office/drawing/2014/main" id="{42CBD443-32B8-2A0D-CE81-DAE20710F8E3}"/>
              </a:ext>
            </a:extLst>
          </p:cNvPr>
          <p:cNvPicPr>
            <a:picLocks noChangeAspect="1"/>
          </p:cNvPicPr>
          <p:nvPr/>
        </p:nvPicPr>
        <p:blipFill>
          <a:blip r:embed="rId17">
            <a:clrChange>
              <a:clrFrom>
                <a:srgbClr val="F4F4F6"/>
              </a:clrFrom>
              <a:clrTo>
                <a:srgbClr val="F4F4F6">
                  <a:alpha val="0"/>
                </a:srgbClr>
              </a:clrTo>
            </a:clrChange>
          </a:blip>
          <a:stretch>
            <a:fillRect/>
          </a:stretch>
        </p:blipFill>
        <p:spPr>
          <a:xfrm>
            <a:off x="10847515" y="1007160"/>
            <a:ext cx="459114" cy="448855"/>
          </a:xfrm>
          <a:prstGeom prst="rect">
            <a:avLst/>
          </a:prstGeom>
        </p:spPr>
      </p:pic>
      <p:sp>
        <p:nvSpPr>
          <p:cNvPr id="31" name="TextBox 30">
            <a:extLst>
              <a:ext uri="{FF2B5EF4-FFF2-40B4-BE49-F238E27FC236}">
                <a16:creationId xmlns:a16="http://schemas.microsoft.com/office/drawing/2014/main" id="{D65AAE8A-4C1B-1FC0-D718-118C2A6D98C6}"/>
              </a:ext>
            </a:extLst>
          </p:cNvPr>
          <p:cNvSpPr txBox="1"/>
          <p:nvPr/>
        </p:nvSpPr>
        <p:spPr>
          <a:xfrm>
            <a:off x="3369845" y="4165269"/>
            <a:ext cx="203387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Tw Cen MT" panose="020B0602020104020603" pitchFamily="34" charset="0"/>
              </a:rPr>
              <a:t>My Creativity</a:t>
            </a:r>
          </a:p>
        </p:txBody>
      </p:sp>
      <p:pic>
        <p:nvPicPr>
          <p:cNvPr id="32" name="Picture 31">
            <a:extLst>
              <a:ext uri="{FF2B5EF4-FFF2-40B4-BE49-F238E27FC236}">
                <a16:creationId xmlns:a16="http://schemas.microsoft.com/office/drawing/2014/main" id="{86A768FA-076C-3F87-0195-314B921C7BC2}"/>
              </a:ext>
            </a:extLst>
          </p:cNvPr>
          <p:cNvPicPr>
            <a:picLocks noChangeAspect="1"/>
          </p:cNvPicPr>
          <p:nvPr/>
        </p:nvPicPr>
        <p:blipFill>
          <a:blip r:embed="rId18">
            <a:clrChange>
              <a:clrFrom>
                <a:srgbClr val="F4F4F6"/>
              </a:clrFrom>
              <a:clrTo>
                <a:srgbClr val="F4F4F6">
                  <a:alpha val="0"/>
                </a:srgbClr>
              </a:clrTo>
            </a:clrChange>
          </a:blip>
          <a:stretch>
            <a:fillRect/>
          </a:stretch>
        </p:blipFill>
        <p:spPr>
          <a:xfrm>
            <a:off x="5171111" y="3969991"/>
            <a:ext cx="531690" cy="553583"/>
          </a:xfrm>
          <a:prstGeom prst="rect">
            <a:avLst/>
          </a:prstGeom>
        </p:spPr>
      </p:pic>
      <p:pic>
        <p:nvPicPr>
          <p:cNvPr id="34" name="Picture 33">
            <a:extLst>
              <a:ext uri="{FF2B5EF4-FFF2-40B4-BE49-F238E27FC236}">
                <a16:creationId xmlns:a16="http://schemas.microsoft.com/office/drawing/2014/main" id="{B8668E93-372F-3235-575B-9267C93A0BBE}"/>
              </a:ext>
            </a:extLst>
          </p:cNvPr>
          <p:cNvPicPr>
            <a:picLocks noChangeAspect="1"/>
          </p:cNvPicPr>
          <p:nvPr/>
        </p:nvPicPr>
        <p:blipFill>
          <a:blip r:embed="rId19"/>
          <a:stretch>
            <a:fillRect/>
          </a:stretch>
        </p:blipFill>
        <p:spPr>
          <a:xfrm>
            <a:off x="6833290" y="5187835"/>
            <a:ext cx="365792" cy="335309"/>
          </a:xfrm>
          <a:prstGeom prst="rect">
            <a:avLst/>
          </a:prstGeom>
        </p:spPr>
      </p:pic>
      <p:pic>
        <p:nvPicPr>
          <p:cNvPr id="35" name="Picture 34">
            <a:extLst>
              <a:ext uri="{FF2B5EF4-FFF2-40B4-BE49-F238E27FC236}">
                <a16:creationId xmlns:a16="http://schemas.microsoft.com/office/drawing/2014/main" id="{111C3B87-385E-92AA-521E-CD4F461C66DE}"/>
              </a:ext>
            </a:extLst>
          </p:cNvPr>
          <p:cNvPicPr>
            <a:picLocks noChangeAspect="1"/>
          </p:cNvPicPr>
          <p:nvPr/>
        </p:nvPicPr>
        <p:blipFill>
          <a:blip r:embed="rId20">
            <a:clrChange>
              <a:clrFrom>
                <a:srgbClr val="F4F4F6"/>
              </a:clrFrom>
              <a:clrTo>
                <a:srgbClr val="F4F4F6">
                  <a:alpha val="0"/>
                </a:srgbClr>
              </a:clrTo>
            </a:clrChange>
          </a:blip>
          <a:stretch>
            <a:fillRect/>
          </a:stretch>
        </p:blipFill>
        <p:spPr>
          <a:xfrm>
            <a:off x="11305736" y="975303"/>
            <a:ext cx="619060" cy="565922"/>
          </a:xfrm>
          <a:prstGeom prst="rect">
            <a:avLst/>
          </a:prstGeom>
        </p:spPr>
      </p:pic>
      <p:pic>
        <p:nvPicPr>
          <p:cNvPr id="36" name="Picture 35">
            <a:extLst>
              <a:ext uri="{FF2B5EF4-FFF2-40B4-BE49-F238E27FC236}">
                <a16:creationId xmlns:a16="http://schemas.microsoft.com/office/drawing/2014/main" id="{6415A7E7-B177-8195-3E37-8FF42E13E901}"/>
              </a:ext>
            </a:extLst>
          </p:cNvPr>
          <p:cNvPicPr>
            <a:picLocks noChangeAspect="1"/>
          </p:cNvPicPr>
          <p:nvPr/>
        </p:nvPicPr>
        <p:blipFill>
          <a:blip r:embed="rId21"/>
          <a:stretch>
            <a:fillRect/>
          </a:stretch>
        </p:blipFill>
        <p:spPr>
          <a:xfrm>
            <a:off x="4637419" y="1277294"/>
            <a:ext cx="365792" cy="332261"/>
          </a:xfrm>
          <a:prstGeom prst="rect">
            <a:avLst/>
          </a:prstGeom>
        </p:spPr>
      </p:pic>
      <p:pic>
        <p:nvPicPr>
          <p:cNvPr id="39" name="Picture 38">
            <a:extLst>
              <a:ext uri="{FF2B5EF4-FFF2-40B4-BE49-F238E27FC236}">
                <a16:creationId xmlns:a16="http://schemas.microsoft.com/office/drawing/2014/main" id="{B456D6BB-E173-D831-C2B0-592CD1775332}"/>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5038990" y="1244272"/>
            <a:ext cx="459927" cy="456711"/>
          </a:xfrm>
          <a:prstGeom prst="rect">
            <a:avLst/>
          </a:prstGeom>
        </p:spPr>
      </p:pic>
      <p:pic>
        <p:nvPicPr>
          <p:cNvPr id="40" name="Picture 39">
            <a:extLst>
              <a:ext uri="{FF2B5EF4-FFF2-40B4-BE49-F238E27FC236}">
                <a16:creationId xmlns:a16="http://schemas.microsoft.com/office/drawing/2014/main" id="{EC64007B-68BB-1994-B897-02C0704AD36C}"/>
              </a:ext>
            </a:extLst>
          </p:cNvPr>
          <p:cNvPicPr>
            <a:picLocks noChangeAspect="1"/>
          </p:cNvPicPr>
          <p:nvPr/>
        </p:nvPicPr>
        <p:blipFill>
          <a:blip r:embed="rId23">
            <a:clrChange>
              <a:clrFrom>
                <a:srgbClr val="F4F4F6"/>
              </a:clrFrom>
              <a:clrTo>
                <a:srgbClr val="F4F4F6">
                  <a:alpha val="0"/>
                </a:srgbClr>
              </a:clrTo>
            </a:clrChange>
          </a:blip>
          <a:stretch>
            <a:fillRect/>
          </a:stretch>
        </p:blipFill>
        <p:spPr>
          <a:xfrm>
            <a:off x="4404718" y="3947241"/>
            <a:ext cx="790420" cy="507486"/>
          </a:xfrm>
          <a:prstGeom prst="rect">
            <a:avLst/>
          </a:prstGeom>
        </p:spPr>
      </p:pic>
      <p:pic>
        <p:nvPicPr>
          <p:cNvPr id="13" name="Picture 12">
            <a:extLst>
              <a:ext uri="{FF2B5EF4-FFF2-40B4-BE49-F238E27FC236}">
                <a16:creationId xmlns:a16="http://schemas.microsoft.com/office/drawing/2014/main" id="{48423ACB-C60C-C7AC-6EBC-41B3159EEADB}"/>
              </a:ext>
            </a:extLst>
          </p:cNvPr>
          <p:cNvPicPr>
            <a:picLocks noChangeAspect="1"/>
          </p:cNvPicPr>
          <p:nvPr/>
        </p:nvPicPr>
        <p:blipFill>
          <a:blip r:embed="rId24"/>
          <a:stretch>
            <a:fillRect/>
          </a:stretch>
        </p:blipFill>
        <p:spPr>
          <a:xfrm>
            <a:off x="142068" y="1580822"/>
            <a:ext cx="2865368" cy="1072989"/>
          </a:xfrm>
          <a:prstGeom prst="rect">
            <a:avLst/>
          </a:prstGeom>
        </p:spPr>
      </p:pic>
      <p:sp>
        <p:nvSpPr>
          <p:cNvPr id="15" name="TextBox 14">
            <a:extLst>
              <a:ext uri="{FF2B5EF4-FFF2-40B4-BE49-F238E27FC236}">
                <a16:creationId xmlns:a16="http://schemas.microsoft.com/office/drawing/2014/main" id="{16673E9B-35C2-6545-6D6A-D5F97BE7A97A}"/>
              </a:ext>
            </a:extLst>
          </p:cNvPr>
          <p:cNvSpPr txBox="1"/>
          <p:nvPr/>
        </p:nvSpPr>
        <p:spPr>
          <a:xfrm>
            <a:off x="151404" y="3078721"/>
            <a:ext cx="30484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a:ea typeface="+mn-ea"/>
                <a:cs typeface="+mn-cs"/>
              </a:rPr>
              <a:t>In Autumn 2, our theme will be ‘Toys and homes </a:t>
            </a:r>
            <a:endParaRPr kumimoji="0"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a:ea typeface="+mn-ea"/>
                <a:cs typeface="+mn-cs"/>
              </a:rPr>
              <a:t>From the past’. </a:t>
            </a:r>
            <a:endParaRPr kumimoji="0" lang="en-GB"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a:ea typeface="+mn-ea"/>
                <a:cs typeface="+mn-cs"/>
              </a:rPr>
              <a:t>These will be our focus texts:</a:t>
            </a:r>
          </a:p>
        </p:txBody>
      </p:sp>
      <p:pic>
        <p:nvPicPr>
          <p:cNvPr id="16" name="Picture 15" descr="A book cover with cartoon characters&#10;&#10;AI-generated content may be incorrect.">
            <a:extLst>
              <a:ext uri="{FF2B5EF4-FFF2-40B4-BE49-F238E27FC236}">
                <a16:creationId xmlns:a16="http://schemas.microsoft.com/office/drawing/2014/main" id="{CFC9C660-F55A-E159-C0BE-8D1B747245D9}"/>
              </a:ext>
            </a:extLst>
          </p:cNvPr>
          <p:cNvPicPr>
            <a:picLocks noChangeAspect="1"/>
          </p:cNvPicPr>
          <p:nvPr/>
        </p:nvPicPr>
        <p:blipFill>
          <a:blip r:embed="rId25"/>
          <a:stretch>
            <a:fillRect/>
          </a:stretch>
        </p:blipFill>
        <p:spPr>
          <a:xfrm>
            <a:off x="374008" y="3951312"/>
            <a:ext cx="1081709" cy="1166054"/>
          </a:xfrm>
          <a:prstGeom prst="rect">
            <a:avLst/>
          </a:prstGeom>
        </p:spPr>
      </p:pic>
      <p:pic>
        <p:nvPicPr>
          <p:cNvPr id="17" name="Picture 16" descr="A book cover of a street with people walking&#10;&#10;AI-generated content may be incorrect.">
            <a:extLst>
              <a:ext uri="{FF2B5EF4-FFF2-40B4-BE49-F238E27FC236}">
                <a16:creationId xmlns:a16="http://schemas.microsoft.com/office/drawing/2014/main" id="{452CE19E-ACF2-2AB3-4A94-2662C0DBE104}"/>
              </a:ext>
            </a:extLst>
          </p:cNvPr>
          <p:cNvPicPr>
            <a:picLocks noChangeAspect="1"/>
          </p:cNvPicPr>
          <p:nvPr/>
        </p:nvPicPr>
        <p:blipFill>
          <a:blip r:embed="rId26"/>
          <a:stretch>
            <a:fillRect/>
          </a:stretch>
        </p:blipFill>
        <p:spPr>
          <a:xfrm>
            <a:off x="1579887" y="3944134"/>
            <a:ext cx="1088473" cy="1147281"/>
          </a:xfrm>
          <a:prstGeom prst="rect">
            <a:avLst/>
          </a:prstGeom>
        </p:spPr>
      </p:pic>
      <p:pic>
        <p:nvPicPr>
          <p:cNvPr id="18" name="Picture 17" descr="A book cover of a book&#10;&#10;AI-generated content may be incorrect.">
            <a:extLst>
              <a:ext uri="{FF2B5EF4-FFF2-40B4-BE49-F238E27FC236}">
                <a16:creationId xmlns:a16="http://schemas.microsoft.com/office/drawing/2014/main" id="{DB747AA1-BF76-CA14-51D2-E6B79C3CED92}"/>
              </a:ext>
            </a:extLst>
          </p:cNvPr>
          <p:cNvPicPr>
            <a:picLocks noChangeAspect="1"/>
          </p:cNvPicPr>
          <p:nvPr/>
        </p:nvPicPr>
        <p:blipFill>
          <a:blip r:embed="rId27"/>
          <a:stretch>
            <a:fillRect/>
          </a:stretch>
        </p:blipFill>
        <p:spPr>
          <a:xfrm>
            <a:off x="982760" y="5204609"/>
            <a:ext cx="1118566" cy="1254677"/>
          </a:xfrm>
          <a:prstGeom prst="rect">
            <a:avLst/>
          </a:prstGeom>
        </p:spPr>
      </p:pic>
      <p:sp>
        <p:nvSpPr>
          <p:cNvPr id="25" name="TextBox 24">
            <a:extLst>
              <a:ext uri="{FF2B5EF4-FFF2-40B4-BE49-F238E27FC236}">
                <a16:creationId xmlns:a16="http://schemas.microsoft.com/office/drawing/2014/main" id="{1B1CF352-CD36-8183-871E-DBD4784CC948}"/>
              </a:ext>
            </a:extLst>
          </p:cNvPr>
          <p:cNvSpPr txBox="1"/>
          <p:nvPr/>
        </p:nvSpPr>
        <p:spPr>
          <a:xfrm>
            <a:off x="3369845" y="4549199"/>
            <a:ext cx="2816597"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We will be learning songs about our bodies, making our own spiders, drawing self portraits, taste testing foods we like from home and making our own paper dolls.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We will be learning about rhythm and beat using sticks, stones and body percussion to make our own Stone Age soundscapes</a:t>
            </a:r>
          </a:p>
        </p:txBody>
      </p:sp>
      <p:sp>
        <p:nvSpPr>
          <p:cNvPr id="30" name="TextBox 29">
            <a:extLst>
              <a:ext uri="{FF2B5EF4-FFF2-40B4-BE49-F238E27FC236}">
                <a16:creationId xmlns:a16="http://schemas.microsoft.com/office/drawing/2014/main" id="{E297FE47-E177-2E6F-7F71-94008EFA17FF}"/>
              </a:ext>
            </a:extLst>
          </p:cNvPr>
          <p:cNvSpPr txBox="1"/>
          <p:nvPr/>
        </p:nvSpPr>
        <p:spPr>
          <a:xfrm>
            <a:off x="6245541" y="5534703"/>
            <a:ext cx="2783625"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In phonics, we will continue in our groups, with some pupils looking at Phase 3 sounds and some pupils looking at Phase 5.</a:t>
            </a:r>
          </a:p>
        </p:txBody>
      </p:sp>
      <p:sp>
        <p:nvSpPr>
          <p:cNvPr id="42" name="TextBox 41">
            <a:extLst>
              <a:ext uri="{FF2B5EF4-FFF2-40B4-BE49-F238E27FC236}">
                <a16:creationId xmlns:a16="http://schemas.microsoft.com/office/drawing/2014/main" id="{88E61D22-002D-6EF4-4253-BF82F7F4AF91}"/>
              </a:ext>
            </a:extLst>
          </p:cNvPr>
          <p:cNvSpPr txBox="1"/>
          <p:nvPr/>
        </p:nvSpPr>
        <p:spPr>
          <a:xfrm>
            <a:off x="9347178" y="4611335"/>
            <a:ext cx="848080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Bonfire Night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Diwali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Halloween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Christmas </a:t>
            </a:r>
          </a:p>
        </p:txBody>
      </p:sp>
    </p:spTree>
    <p:extLst>
      <p:ext uri="{BB962C8B-B14F-4D97-AF65-F5344CB8AC3E}">
        <p14:creationId xmlns:p14="http://schemas.microsoft.com/office/powerpoint/2010/main" val="114052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18D6-7E53-7060-8B7A-E03F6FC9C53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16B997C-DCEA-7A3A-790F-850118BCE111}"/>
              </a:ext>
            </a:extLst>
          </p:cNvPr>
          <p:cNvSpPr txBox="1"/>
          <p:nvPr/>
        </p:nvSpPr>
        <p:spPr>
          <a:xfrm>
            <a:off x="124109" y="30799"/>
            <a:ext cx="5760640" cy="646331"/>
          </a:xfrm>
          <a:prstGeom prst="rect">
            <a:avLst/>
          </a:prstGeom>
          <a:noFill/>
        </p:spPr>
        <p:txBody>
          <a:bodyPr wrap="square" rtlCol="0">
            <a:spAutoFit/>
          </a:bodyPr>
          <a:lstStyle/>
          <a:p>
            <a:r>
              <a:rPr lang="en-GB">
                <a:latin typeface="Tw Cen MT" panose="020B0602020104020603" pitchFamily="34" charset="0"/>
              </a:rPr>
              <a:t>Bumble Bees at The Hive Autumn 2025</a:t>
            </a:r>
          </a:p>
          <a:p>
            <a:endParaRPr lang="en-GB">
              <a:latin typeface="NTPreCursivefk" panose="03000400000000000000" pitchFamily="66" charset="0"/>
            </a:endParaRPr>
          </a:p>
        </p:txBody>
      </p:sp>
      <p:sp>
        <p:nvSpPr>
          <p:cNvPr id="14" name="TextBox 13">
            <a:extLst>
              <a:ext uri="{FF2B5EF4-FFF2-40B4-BE49-F238E27FC236}">
                <a16:creationId xmlns:a16="http://schemas.microsoft.com/office/drawing/2014/main" id="{A14D3EF8-1F30-9F6B-B6A9-C6B1E174ECA4}"/>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1506B970-AC94-9098-06A9-9735B71CF428}"/>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8FB0C0A6-5282-45DE-9C91-B9FCFE2DDC88}"/>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010A1310-85B0-0F61-04B7-CEF6676F1FC9}"/>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3338856-FDE6-4715-7F8B-8DF754FEB983}"/>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E9C7A10D-A733-095C-C32E-2FBE72823981}"/>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2E2D1466-5214-70CE-E52E-BAB776111A74}"/>
              </a:ext>
            </a:extLst>
          </p:cNvPr>
          <p:cNvSpPr txBox="1"/>
          <p:nvPr/>
        </p:nvSpPr>
        <p:spPr>
          <a:xfrm>
            <a:off x="214502" y="821949"/>
            <a:ext cx="3854717" cy="7602081"/>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Friday. One will be a Little Wandle phonics book and one will be a library book. </a:t>
            </a:r>
          </a:p>
          <a:p>
            <a:endParaRPr lang="en-GB" sz="1400">
              <a:latin typeface="Tw Cen MT" panose="020B0602020104020603" pitchFamily="34" charset="0"/>
            </a:endParaRPr>
          </a:p>
          <a:p>
            <a:pPr algn="ctr"/>
            <a:r>
              <a:rPr lang="en-GB" sz="1400" b="1">
                <a:latin typeface="Tw Cen MT" panose="020B0602020104020603" pitchFamily="34" charset="0"/>
              </a:rPr>
              <a:t>Little Wandle phonics book:</a:t>
            </a:r>
          </a:p>
          <a:p>
            <a:r>
              <a:rPr lang="en-GB" sz="1400" b="0" i="0">
                <a:solidFill>
                  <a:srgbClr val="000000"/>
                </a:solidFill>
                <a:effectLst/>
                <a:latin typeface="Tw Cen MT" panose="020B0602020104020603" pitchFamily="34" charset="0"/>
              </a:rPr>
              <a:t>This book will be carefully matched to your child’s reading level. Initially, you</a:t>
            </a:r>
            <a:r>
              <a:rPr lang="en-GB" sz="1400">
                <a:solidFill>
                  <a:srgbClr val="000000"/>
                </a:solidFill>
                <a:latin typeface="Tw Cen MT" panose="020B0602020104020603" pitchFamily="34" charset="0"/>
              </a:rPr>
              <a:t>r child will have a wordless book and, when they have begun to learn graphemes and how to blend them together to read words, they will then have books with words. </a:t>
            </a:r>
            <a:r>
              <a:rPr lang="en-GB" sz="1400" b="0" i="0">
                <a:solidFill>
                  <a:srgbClr val="000000"/>
                </a:solidFill>
                <a:effectLst/>
                <a:latin typeface="Tw Cen MT" panose="020B0602020104020603" pitchFamily="34" charset="0"/>
              </a:rPr>
              <a:t>If your child is reading it with little help, please don’t worry that it’s too easy – your child needs to develop fluency and confidence in reading and to develop their storyteller voice! Listen to them read the book daily, if possible. Give them lots of praise – celebrate their success! If they can’t read a word, remind them to sound it out and if </a:t>
            </a:r>
            <a:r>
              <a:rPr lang="en-GB" sz="1400">
                <a:solidFill>
                  <a:srgbClr val="000000"/>
                </a:solidFill>
                <a:latin typeface="Tw Cen MT" panose="020B0602020104020603" pitchFamily="34" charset="0"/>
              </a:rPr>
              <a:t>they still struggle, re</a:t>
            </a:r>
            <a:r>
              <a:rPr lang="en-GB" sz="1400" b="0" i="0">
                <a:solidFill>
                  <a:srgbClr val="000000"/>
                </a:solidFill>
                <a:effectLst/>
                <a:latin typeface="Tw Cen MT" panose="020B0602020104020603" pitchFamily="34" charset="0"/>
              </a:rPr>
              <a:t>ad it to them. </a:t>
            </a:r>
          </a:p>
          <a:p>
            <a:pPr algn="l"/>
            <a:endParaRPr lang="en-GB" sz="1400">
              <a:solidFill>
                <a:srgbClr val="000000"/>
              </a:solidFill>
              <a:latin typeface="Tw Cen MT" panose="020B0602020104020603" pitchFamily="34" charset="0"/>
            </a:endParaRPr>
          </a:p>
          <a:p>
            <a:pPr algn="ctr"/>
            <a:r>
              <a:rPr lang="en-GB" sz="1400" b="1" i="0">
                <a:solidFill>
                  <a:srgbClr val="000000"/>
                </a:solidFill>
                <a:effectLst/>
                <a:latin typeface="Tw Cen MT" panose="020B0602020104020603" pitchFamily="34" charset="0"/>
              </a:rPr>
              <a:t>Library book:</a:t>
            </a:r>
          </a:p>
          <a:p>
            <a:r>
              <a:rPr lang="en-GB" sz="1400" i="0">
                <a:solidFill>
                  <a:srgbClr val="000000"/>
                </a:solidFill>
                <a:effectLst/>
                <a:latin typeface="Tw Cen MT" panose="020B0602020104020603" pitchFamily="34" charset="0"/>
              </a:rPr>
              <a:t>This book has been chosen by your child from the school library. Thi</a:t>
            </a:r>
            <a:r>
              <a:rPr lang="en-GB" sz="1400">
                <a:solidFill>
                  <a:srgbClr val="000000"/>
                </a:solidFill>
                <a:latin typeface="Tw Cen MT" panose="020B0602020104020603" pitchFamily="34" charset="0"/>
              </a:rPr>
              <a:t>s will contain tricky words that your child will not be able to read by themselves. It is a book to enjoy together. </a:t>
            </a:r>
            <a:br>
              <a:rPr lang="en-GB" sz="1400">
                <a:solidFill>
                  <a:srgbClr val="000000"/>
                </a:solidFill>
                <a:latin typeface="Tw Cen MT" panose="020B0602020104020603" pitchFamily="34" charset="0"/>
              </a:rPr>
            </a:br>
            <a:endParaRPr lang="en-GB" sz="1600" u="sng">
              <a:solidFill>
                <a:srgbClr val="FF0000"/>
              </a:solidFill>
              <a:latin typeface="Lucida Console" panose="020B0609040504020204" pitchFamily="49" charset="0"/>
            </a:endParaRPr>
          </a:p>
          <a:p>
            <a:endParaRPr lang="en-GB" sz="1400">
              <a:solidFill>
                <a:srgbClr val="000000"/>
              </a:solidFill>
              <a:latin typeface="Tw Cen MT" panose="020B0602020104020603" pitchFamily="34" charset="0"/>
            </a:endParaRPr>
          </a:p>
          <a:p>
            <a:endParaRPr lang="en-GB" sz="1400">
              <a:solidFill>
                <a:srgbClr val="000000"/>
              </a:solidFill>
              <a:latin typeface="Tw Cen MT" panose="020B0602020104020603" pitchFamily="34" charset="0"/>
            </a:endParaRPr>
          </a:p>
          <a:p>
            <a:endParaRPr lang="en-GB" sz="1400">
              <a:solidFill>
                <a:srgbClr val="000000"/>
              </a:solidFill>
              <a:latin typeface="Tw Cen MT" panose="020B0602020104020603" pitchFamily="34" charset="0"/>
            </a:endParaRPr>
          </a:p>
          <a:p>
            <a:br>
              <a:rPr lang="en-GB" sz="1400">
                <a:solidFill>
                  <a:srgbClr val="000000"/>
                </a:solidFill>
                <a:latin typeface="Tw Cen MT" panose="020B0602020104020603" pitchFamily="34" charset="0"/>
              </a:rPr>
            </a:br>
            <a:endParaRPr lang="en-GB" sz="1600" u="sng">
              <a:solidFill>
                <a:srgbClr val="FF0000"/>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5A2167AB-D796-90F9-9D70-0AC9296CB57F}"/>
              </a:ext>
            </a:extLst>
          </p:cNvPr>
          <p:cNvSpPr txBox="1"/>
          <p:nvPr/>
        </p:nvSpPr>
        <p:spPr>
          <a:xfrm>
            <a:off x="4162847" y="821949"/>
            <a:ext cx="3886160" cy="2046714"/>
          </a:xfrm>
          <a:prstGeom prst="rect">
            <a:avLst/>
          </a:prstGeom>
          <a:noFill/>
        </p:spPr>
        <p:txBody>
          <a:bodyPr wrap="square" rtlCol="0">
            <a:spAutoFit/>
          </a:bodyPr>
          <a:lstStyle/>
          <a:p>
            <a:endParaRPr lang="en-GB" sz="1400">
              <a:solidFill>
                <a:srgbClr val="000000"/>
              </a:solidFill>
              <a:latin typeface="Tw Cen MT" panose="020B0602020104020603" pitchFamily="34" charset="0"/>
            </a:endParaRPr>
          </a:p>
          <a:p>
            <a:endParaRPr lang="en-GB" sz="1400">
              <a:solidFill>
                <a:srgbClr val="000000"/>
              </a:solidFill>
              <a:latin typeface="Lucida Console" panose="020B0609040504020204" pitchFamily="49" charset="0"/>
            </a:endParaRPr>
          </a:p>
          <a:p>
            <a:endParaRPr lang="en-GB" sz="1400">
              <a:solidFill>
                <a:srgbClr val="000000"/>
              </a:solidFill>
              <a:latin typeface="Tw Cen MT" panose="020B0602020104020603" pitchFamily="34"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r>
              <a:rPr lang="en-GB" sz="1700">
                <a:latin typeface="NTPreCursivefk" panose="03000400000000000000" pitchFamily="66" charset="0"/>
              </a:rPr>
              <a:t>.</a:t>
            </a:r>
          </a:p>
        </p:txBody>
      </p:sp>
      <p:sp>
        <p:nvSpPr>
          <p:cNvPr id="6" name="TextBox 5">
            <a:extLst>
              <a:ext uri="{FF2B5EF4-FFF2-40B4-BE49-F238E27FC236}">
                <a16:creationId xmlns:a16="http://schemas.microsoft.com/office/drawing/2014/main" id="{92E7A48F-F664-523F-0CBC-E07BA401C01B}"/>
              </a:ext>
            </a:extLst>
          </p:cNvPr>
          <p:cNvSpPr txBox="1"/>
          <p:nvPr/>
        </p:nvSpPr>
        <p:spPr>
          <a:xfrm>
            <a:off x="4048735" y="677130"/>
            <a:ext cx="3886160" cy="5693866"/>
          </a:xfrm>
          <a:prstGeom prst="rect">
            <a:avLst/>
          </a:prstGeom>
          <a:noFill/>
        </p:spPr>
        <p:txBody>
          <a:bodyPr wrap="square">
            <a:spAutoFit/>
          </a:bodyPr>
          <a:lstStyle/>
          <a:p>
            <a:endParaRPr lang="en-GB" sz="1400">
              <a:solidFill>
                <a:srgbClr val="000000"/>
              </a:solidFill>
              <a:latin typeface="Tw Cen MT" panose="020B0602020104020603" pitchFamily="34" charset="0"/>
            </a:endParaRPr>
          </a:p>
          <a:p>
            <a:r>
              <a:rPr lang="en-GB" sz="1400" b="1">
                <a:solidFill>
                  <a:srgbClr val="000000"/>
                </a:solidFill>
                <a:latin typeface="Tw Cen MT" panose="020B0602020104020603" pitchFamily="34" charset="0"/>
              </a:rPr>
              <a:t>Talk about the book together and ask questions:</a:t>
            </a:r>
            <a:endParaRPr lang="en-GB" sz="1400">
              <a:solidFill>
                <a:srgbClr val="000000"/>
              </a:solidFill>
              <a:latin typeface="Tw Cen MT" panose="020B0602020104020603" pitchFamily="34" charset="0"/>
            </a:endParaRPr>
          </a:p>
          <a:p>
            <a:r>
              <a:rPr lang="en-GB" sz="1400" b="0" i="0">
                <a:solidFill>
                  <a:srgbClr val="000000"/>
                </a:solidFill>
                <a:effectLst/>
                <a:latin typeface="Tw Cen MT" panose="020B0602020104020603" pitchFamily="34" charset="0"/>
              </a:rPr>
              <a:t>Discuss the pictures. Can you find a…? What can you see…?</a:t>
            </a:r>
          </a:p>
          <a:p>
            <a:endParaRPr lang="en-GB" sz="1400">
              <a:solidFill>
                <a:srgbClr val="000000"/>
              </a:solidFill>
              <a:latin typeface="Tw Cen MT" panose="020B0602020104020603" pitchFamily="34" charset="0"/>
            </a:endParaRPr>
          </a:p>
          <a:p>
            <a:r>
              <a:rPr lang="en-GB" sz="1400" b="0" i="0">
                <a:solidFill>
                  <a:srgbClr val="000000"/>
                </a:solidFill>
                <a:effectLst/>
                <a:latin typeface="Tw Cen MT" panose="020B0602020104020603" pitchFamily="34" charset="0"/>
              </a:rPr>
              <a:t>Make a prediction. What do you think will happen next?</a:t>
            </a:r>
            <a:endParaRPr lang="en-GB" sz="1400">
              <a:solidFill>
                <a:srgbClr val="000000"/>
              </a:solidFill>
              <a:latin typeface="Tw Cen MT" panose="020B0602020104020603" pitchFamily="34" charset="0"/>
            </a:endParaRPr>
          </a:p>
          <a:p>
            <a:endParaRPr lang="en-GB" sz="1400">
              <a:solidFill>
                <a:srgbClr val="000000"/>
              </a:solidFill>
              <a:latin typeface="Tw Cen MT" panose="020B0602020104020603" pitchFamily="34" charset="0"/>
            </a:endParaRPr>
          </a:p>
          <a:p>
            <a:r>
              <a:rPr lang="en-GB" sz="1400">
                <a:solidFill>
                  <a:srgbClr val="000000"/>
                </a:solidFill>
                <a:latin typeface="Tw Cen MT" panose="020B0602020104020603" pitchFamily="34" charset="0"/>
              </a:rPr>
              <a:t>Make links with the story and their own experiences. For example, if the book is about a birthday, can they tell you about a birthday party they have had or been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PE</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Our PE days are Tuesday and Wednesday.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On these days, your child should come to school in their PE kit: a plain white t-shirt, black joggers or leggings and a school jumper or fleece.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We have a new class Instagram page which you can follow. We’ll be sharing and celebrating our learning with you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OakfieldHyde_BumbleBees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850BEAE5-717F-309A-618B-511FD576784E}"/>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5C3531A6-6C60-A9F2-652E-2B972FEF5200}"/>
              </a:ext>
            </a:extLst>
          </p:cNvPr>
          <p:cNvPicPr>
            <a:picLocks noChangeAspect="1"/>
          </p:cNvPicPr>
          <p:nvPr/>
        </p:nvPicPr>
        <p:blipFill>
          <a:blip r:embed="rId5"/>
          <a:stretch>
            <a:fillRect/>
          </a:stretch>
        </p:blipFill>
        <p:spPr>
          <a:xfrm>
            <a:off x="7250676" y="3447566"/>
            <a:ext cx="535736" cy="490463"/>
          </a:xfrm>
          <a:prstGeom prst="rect">
            <a:avLst/>
          </a:prstGeom>
        </p:spPr>
      </p:pic>
      <p:pic>
        <p:nvPicPr>
          <p:cNvPr id="9" name="Picture 8">
            <a:extLst>
              <a:ext uri="{FF2B5EF4-FFF2-40B4-BE49-F238E27FC236}">
                <a16:creationId xmlns:a16="http://schemas.microsoft.com/office/drawing/2014/main" id="{86A188FB-2559-E447-55BB-7403D0708C79}"/>
              </a:ext>
            </a:extLst>
          </p:cNvPr>
          <p:cNvPicPr>
            <a:picLocks noChangeAspect="1"/>
          </p:cNvPicPr>
          <p:nvPr/>
        </p:nvPicPr>
        <p:blipFill>
          <a:blip r:embed="rId6"/>
          <a:stretch>
            <a:fillRect/>
          </a:stretch>
        </p:blipFill>
        <p:spPr>
          <a:xfrm>
            <a:off x="11162426" y="5357538"/>
            <a:ext cx="439263" cy="418144"/>
          </a:xfrm>
          <a:prstGeom prst="rect">
            <a:avLst/>
          </a:prstGeom>
        </p:spPr>
      </p:pic>
      <p:pic>
        <p:nvPicPr>
          <p:cNvPr id="13" name="Picture 12">
            <a:extLst>
              <a:ext uri="{FF2B5EF4-FFF2-40B4-BE49-F238E27FC236}">
                <a16:creationId xmlns:a16="http://schemas.microsoft.com/office/drawing/2014/main" id="{E126B87A-640C-E357-3849-15B7287D633C}"/>
              </a:ext>
            </a:extLst>
          </p:cNvPr>
          <p:cNvPicPr>
            <a:picLocks noChangeAspect="1"/>
          </p:cNvPicPr>
          <p:nvPr/>
        </p:nvPicPr>
        <p:blipFill>
          <a:blip r:embed="rId7"/>
          <a:stretch>
            <a:fillRect/>
          </a:stretch>
        </p:blipFill>
        <p:spPr>
          <a:xfrm>
            <a:off x="6096000" y="5679954"/>
            <a:ext cx="438950" cy="475529"/>
          </a:xfrm>
          <a:prstGeom prst="rect">
            <a:avLst/>
          </a:prstGeom>
        </p:spPr>
      </p:pic>
    </p:spTree>
    <p:extLst>
      <p:ext uri="{BB962C8B-B14F-4D97-AF65-F5344CB8AC3E}">
        <p14:creationId xmlns:p14="http://schemas.microsoft.com/office/powerpoint/2010/main" val="530110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9540C5-938E-43AF-AF79-0849309FAAA0}">
  <ds:schemaRefs>
    <ds:schemaRef ds:uri="http://schemas.microsoft.com/sharepoint/v3/contenttype/forms"/>
  </ds:schemaRefs>
</ds:datastoreItem>
</file>

<file path=customXml/itemProps2.xml><?xml version="1.0" encoding="utf-8"?>
<ds:datastoreItem xmlns:ds="http://schemas.openxmlformats.org/officeDocument/2006/customXml" ds:itemID="{6712C342-1952-45FF-800A-BB37803EF2F0}"/>
</file>

<file path=customXml/itemProps3.xml><?xml version="1.0" encoding="utf-8"?>
<ds:datastoreItem xmlns:ds="http://schemas.openxmlformats.org/officeDocument/2006/customXml" ds:itemID="{574933B3-9C65-46F7-ADDB-CDC74F306567}">
  <ds:schemaRefs>
    <ds:schemaRef ds:uri="8b373f33-a440-4ef8-82f6-332943134ace"/>
    <ds:schemaRef ds:uri="6a051225-211a-4978-8e1f-418ef71e904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Widescreen</PresentationFormat>
  <Paragraphs>109</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Aptos</vt:lpstr>
      <vt:lpstr>Aptos Display</vt:lpstr>
      <vt:lpstr>Arial</vt:lpstr>
      <vt:lpstr>Calibri</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D Chamberlain (OP)</cp:lastModifiedBy>
  <cp:revision>1</cp:revision>
  <dcterms:created xsi:type="dcterms:W3CDTF">2025-09-05T14:22:38Z</dcterms:created>
  <dcterms:modified xsi:type="dcterms:W3CDTF">2025-10-02T13:17:32Z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