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92" r:id="rId5"/>
    <p:sldId id="28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3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hamberlain (OP)" userId="a22c31bb-8835-47b8-a275-6750a7d161bb" providerId="ADAL" clId="{4B6B873D-37F1-4298-AA4A-E9C9AF6F40D2}"/>
    <pc:docChg chg="modSld sldOrd">
      <pc:chgData name="D Chamberlain (OP)" userId="a22c31bb-8835-47b8-a275-6750a7d161bb" providerId="ADAL" clId="{4B6B873D-37F1-4298-AA4A-E9C9AF6F40D2}" dt="2025-10-02T13:17:07.023" v="1"/>
      <pc:docMkLst>
        <pc:docMk/>
      </pc:docMkLst>
      <pc:sldChg chg="ord">
        <pc:chgData name="D Chamberlain (OP)" userId="a22c31bb-8835-47b8-a275-6750a7d161bb" providerId="ADAL" clId="{4B6B873D-37F1-4298-AA4A-E9C9AF6F40D2}" dt="2025-10-02T13:17:07.023" v="1"/>
        <pc:sldMkLst>
          <pc:docMk/>
          <pc:sldMk cId="36447595" sldId="2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9721F-EBC7-4E68-B02F-AE80E158D7C5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2F9A5-AE90-42F9-8491-87F2F64B80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621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B5DE8-9E53-F4D1-91E8-860574280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EAD71C-53E1-ABD9-DFB9-35EE52D03C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A5F41D-0474-2856-CCD6-8D17D0C6C2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D1D11D-B3E2-B7A7-1945-8D6CB08406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B1EA2-12F7-4158-8D98-FF4AC855800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610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439E0-8608-714D-D871-DEED6F2EC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C7E963-30DD-D29B-1E4A-BDD65F2710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888849-19B5-76D8-DC16-B876EB232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8F75A4-0C11-2361-0E47-70415E97E9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1EA2-12F7-4158-8D98-FF4AC855800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318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85AAC-E2BC-8993-D1BD-6BF16E272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4AC7EC-D8E7-4D92-3737-4FB3F181A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10097-4408-FD46-1942-8B52EB08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742A-6CE5-41BC-94C8-6D4C83B8331F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9A677-C38E-2101-6E25-BD19A6D0A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7C068-87EB-6C01-FA7E-13D75DBE6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6575-6E33-4C6D-A377-482FD2E4C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2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9B8C2-CCAA-CA73-154D-C25DA775C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DE3F5-FEF1-52F4-79B5-DC200DD96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2283A-4418-FDDD-EBF7-C1103D093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742A-6CE5-41BC-94C8-6D4C83B8331F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53E42-65CE-00BB-6383-63C000CAD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739CA-D753-6639-69E3-57E4B8759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6575-6E33-4C6D-A377-482FD2E4C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78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4B8354-DE1C-57C1-3052-DF304F1F1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46D5A0-FAEC-7384-08F7-73D7858E12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24DB5-8029-0241-5A71-32C96184D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742A-6CE5-41BC-94C8-6D4C83B8331F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32273-BD73-2E1F-9323-E18BABDCB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D7795-02E3-B7CB-8080-D07A751A3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6575-6E33-4C6D-A377-482FD2E4C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47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54491-6762-14C9-D0D9-85B65947D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F590E-2E89-641B-DF86-8DD5B3C3E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F1D5F-3362-344D-1437-5E316050F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742A-6CE5-41BC-94C8-6D4C83B8331F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B715D-DACA-D14F-EC1C-E94E141E9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D8500-2CAB-A2B9-7DF6-D98762BD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6575-6E33-4C6D-A377-482FD2E4C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634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EB48C-E650-20EA-CE86-C969F493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02A04-2E1A-343B-F514-C330054CE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CAE93-FC42-CA4F-A8DF-206F8697F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742A-6CE5-41BC-94C8-6D4C83B8331F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91236-FF64-A472-D3F5-2B69F678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1912C-F557-D56A-6F0F-EBE76F41A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6575-6E33-4C6D-A377-482FD2E4C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57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B7CE2-3F4B-DF04-BC67-F6FBB488A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F78EB-C315-FE67-826D-26B4E6BE86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EFD3BC-DE05-3E01-EC35-723DC893E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6CBF1-9271-5607-CD5B-B65C1C005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742A-6CE5-41BC-94C8-6D4C83B8331F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A9684-6C76-9A09-12F5-04C5371A6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D8BB9-B0AA-6751-225E-60DCE96B6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6575-6E33-4C6D-A377-482FD2E4C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4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8A01D-3317-5613-7BC4-CF09E05F2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D1482-DA28-CE4A-7103-D8067BD48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CE0F06-C4C4-1A0A-A0C0-3CB408778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4FB6E2-CA1C-C18C-C9D7-23F72490CF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F6FBEB-38A9-2E86-AC20-6D7AD112E0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B1FC6F-36D9-0B24-933D-00EB82632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742A-6CE5-41BC-94C8-6D4C83B8331F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409BF4-522D-6023-F6E2-481B8CB83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7561CB-057C-6738-FE81-D1E731E90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6575-6E33-4C6D-A377-482FD2E4C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736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29EDB-2A49-7CCA-9466-F72939D46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B38C4-87B0-5E92-0083-604EE9CB6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742A-6CE5-41BC-94C8-6D4C83B8331F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EFAEA3-D225-62B6-8A3E-CD045C465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79D1EE-0661-A271-067D-7EB72FA1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6575-6E33-4C6D-A377-482FD2E4C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593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A4517A-F168-560D-F462-4CC2D6420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742A-6CE5-41BC-94C8-6D4C83B8331F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56A47E-FA4E-CCA6-9531-424DA532D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7F742-34B2-9A49-996E-2BB6E5646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6575-6E33-4C6D-A377-482FD2E4C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0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B48C0-EA3B-5CDD-8887-C652AF0FC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0A06D-F10F-DA52-E0B8-FC348063D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2CB795-3F35-C7C5-60E4-9AA4E4DB8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D7085C-D0AF-F98C-A7E2-4BAD410CF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742A-6CE5-41BC-94C8-6D4C83B8331F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188BF-E3F6-5B09-89C2-4EEF7B4E1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F3A60-AB9E-BDAB-27F2-6C56DA0F2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6575-6E33-4C6D-A377-482FD2E4C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23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EDDDE-CB1E-9B25-1679-38482B57E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A74F41-F883-FC7D-363B-5F655B3125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FEACA-DE5D-4C5B-CDF7-529D4EB8B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9061C-CC50-4A91-F766-7F146CF7B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742A-6CE5-41BC-94C8-6D4C83B8331F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EF56B-2B31-3C87-39E7-2BAE71F29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1DCC0-AF99-1EEA-A70A-01D57912B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6575-6E33-4C6D-A377-482FD2E4C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02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C899AE-6B5E-F7DA-0932-E4503CD76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7330D-481F-3387-D6DD-CEA72C560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24DE3-2788-1651-CC1D-D7C3DC9871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07742A-6CE5-41BC-94C8-6D4C83B8331F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1DBBC-7F0F-46BE-1E64-E6BD50BCC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C9FC6-D41D-1C14-36B2-822E46E4E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CE6575-6E33-4C6D-A377-482FD2E4C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88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848B7-C5EF-9951-F261-C7C79ECE1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CAF1BD9-CC0E-62DE-1F70-25FFD1A8B65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17209" y="0"/>
            <a:ext cx="3174791" cy="68516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4F46958-A0AA-C120-F7AE-1A3B064C59F4}"/>
              </a:ext>
            </a:extLst>
          </p:cNvPr>
          <p:cNvSpPr/>
          <p:nvPr/>
        </p:nvSpPr>
        <p:spPr>
          <a:xfrm>
            <a:off x="186731" y="353964"/>
            <a:ext cx="11822210" cy="323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Picture 3">
            <a:extLst>
              <a:ext uri="{FF2B5EF4-FFF2-40B4-BE49-F238E27FC236}">
                <a16:creationId xmlns:a16="http://schemas.microsoft.com/office/drawing/2014/main" id="{BA569EB2-E124-C82C-52DA-6FD645280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058680" y="6525344"/>
            <a:ext cx="609321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ECC834-44C7-C1D6-A397-B704090AE307}"/>
              </a:ext>
            </a:extLst>
          </p:cNvPr>
          <p:cNvSpPr txBox="1"/>
          <p:nvPr/>
        </p:nvSpPr>
        <p:spPr>
          <a:xfrm>
            <a:off x="127116" y="49066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Nursery Autumn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Our learning this term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195499F-5D53-2434-D366-89753F21FE7F}"/>
              </a:ext>
            </a:extLst>
          </p:cNvPr>
          <p:cNvSpPr txBox="1"/>
          <p:nvPr/>
        </p:nvSpPr>
        <p:spPr>
          <a:xfrm>
            <a:off x="10363340" y="3432177"/>
            <a:ext cx="200610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TPreCursivefk" panose="03000400000000000000" pitchFamily="66" charset="0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3558BB3-5E73-B789-7A4A-62DB7F42BCF7}"/>
              </a:ext>
            </a:extLst>
          </p:cNvPr>
          <p:cNvSpPr txBox="1"/>
          <p:nvPr/>
        </p:nvSpPr>
        <p:spPr>
          <a:xfrm>
            <a:off x="8901698" y="4534339"/>
            <a:ext cx="194507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TPreCursivefk" panose="03000400000000000000" pitchFamily="66" charset="0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26D62C-796B-9BB8-8B7B-26832B8620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40131" y="6175111"/>
            <a:ext cx="985641" cy="544301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E820B6B-2272-D2DC-BA62-945B0ECC2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92370" y="5837690"/>
            <a:ext cx="1024468" cy="88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BC891A-924F-1B6C-D0CE-4C43FD84B51B}"/>
              </a:ext>
            </a:extLst>
          </p:cNvPr>
          <p:cNvSpPr txBox="1"/>
          <p:nvPr/>
        </p:nvSpPr>
        <p:spPr>
          <a:xfrm>
            <a:off x="118249" y="938098"/>
            <a:ext cx="39821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In Autumn 1, our theme will be ‘All about me’.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We will be focusing on these texts: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568AFE-4F8D-EB90-0DFD-7BAFF4292C3C}"/>
              </a:ext>
            </a:extLst>
          </p:cNvPr>
          <p:cNvSpPr txBox="1"/>
          <p:nvPr/>
        </p:nvSpPr>
        <p:spPr>
          <a:xfrm>
            <a:off x="53248" y="3793156"/>
            <a:ext cx="61844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In Autumn 2, our theme will be ‘On the Farm’.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These will be our focus texts: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DDE806B-627B-0F40-9232-D90E7E6F5A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8761" y="932571"/>
            <a:ext cx="2908672" cy="270546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DE7CBFF-AD2C-5BEC-BBBB-C6340EA0B7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2460" y="930350"/>
            <a:ext cx="2908044" cy="270546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74A53E9-2840-75B3-0DD4-54F4D501744B}"/>
              </a:ext>
            </a:extLst>
          </p:cNvPr>
          <p:cNvSpPr txBox="1"/>
          <p:nvPr/>
        </p:nvSpPr>
        <p:spPr>
          <a:xfrm>
            <a:off x="3258269" y="1008615"/>
            <a:ext cx="66178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Autumn 1 key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Understanding the world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We were all babies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What do babies look like?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What can they do?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How do we look after babies?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What do I look like now?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Compare babies to what I look like now?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Look at parts of our body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Painting pictures of ourselves.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D8C2211-749D-CAB0-79C8-143433D910C5}"/>
              </a:ext>
            </a:extLst>
          </p:cNvPr>
          <p:cNvSpPr txBox="1"/>
          <p:nvPr/>
        </p:nvSpPr>
        <p:spPr>
          <a:xfrm>
            <a:off x="6251034" y="951142"/>
            <a:ext cx="2885338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Who can help us? 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Family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Doctors, nurses, dentist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Birthdays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What happens on our birthday?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Parties, cards, presents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Cake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Make a cake.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Where do I live?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Different rooms, windows, walls,  roof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Make our own houses.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5A28026-5B2E-D8BD-8CF4-B26B847740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4285" y="1044881"/>
            <a:ext cx="528242" cy="51936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9A14989-FA03-6BCF-04B7-95C89A7BF8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22372" y="1113436"/>
            <a:ext cx="353179" cy="439511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51C52C1A-D2B5-202F-CBA6-099C1EB989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3979" y="938098"/>
            <a:ext cx="2811793" cy="2705465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CB0CB3CE-9C7B-D5DD-11B7-75DDB72EE1E0}"/>
              </a:ext>
            </a:extLst>
          </p:cNvPr>
          <p:cNvSpPr txBox="1"/>
          <p:nvPr/>
        </p:nvSpPr>
        <p:spPr>
          <a:xfrm>
            <a:off x="9202976" y="971103"/>
            <a:ext cx="273814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Who is in our family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Portraits of us – drawing and painting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Maths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Sorting and matching, counting, numbers 1,2,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Phonics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Environmental sounds,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Nursery rhymes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14010876-6866-F9A0-D367-370D701B59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46550" y="1046895"/>
            <a:ext cx="518395" cy="50605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06613872-8F1D-CAB6-A0B5-6ED07EA012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46026" y="3818485"/>
            <a:ext cx="2914141" cy="2706859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A764E888-B0E0-F10F-2E38-736B582D77C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33584" y="3823997"/>
            <a:ext cx="2920237" cy="270685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064586E3-557A-210B-1008-38E10CC54E8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27238" y="3817701"/>
            <a:ext cx="2816596" cy="270685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D59F12FE-D32F-8BC4-A5B9-5E28C9D99788}"/>
              </a:ext>
            </a:extLst>
          </p:cNvPr>
          <p:cNvSpPr txBox="1"/>
          <p:nvPr/>
        </p:nvSpPr>
        <p:spPr>
          <a:xfrm>
            <a:off x="3270202" y="3889067"/>
            <a:ext cx="770357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Autumn 2 key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Understanding the world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Which animals can we keep as pets?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How do we look after pets?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What do pets need?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Who can help our pets?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How do pets change?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What do pets look like when they are first born?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Can they match baby to adult? </a:t>
            </a:r>
            <a:r>
              <a:rPr lang="en-GB" sz="1100" err="1">
                <a:solidFill>
                  <a:prstClr val="black"/>
                </a:solidFill>
                <a:latin typeface="Tw Cen MT" panose="020B0602020104020603" pitchFamily="34" charset="0"/>
              </a:rPr>
              <a:t>E.g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: kitten to cat,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Puppy to dog, piglet to pig.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How do animals change?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Animal life cycles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97706C4-9E5A-6A29-2C93-9679677D8F96}"/>
              </a:ext>
            </a:extLst>
          </p:cNvPr>
          <p:cNvSpPr txBox="1"/>
          <p:nvPr/>
        </p:nvSpPr>
        <p:spPr>
          <a:xfrm>
            <a:off x="6233584" y="3904531"/>
            <a:ext cx="2866679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What animals do we find on a farm?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What food do animals give us?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Bread, milk, cheese.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Who looks after animals on a farm?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Farmers, sheep dogs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Tractors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Maths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Number rhymes, cumbers 1, 2, 3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733F8A5A-9F52-148C-76EC-838D8A3524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53421" y="3883541"/>
            <a:ext cx="530398" cy="52430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DF5416E2-CFDF-5391-4644-B3F29FB3337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64573" y="3944977"/>
            <a:ext cx="353599" cy="43895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A259A564-8C5F-B7B4-D679-B97A76ABB6E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96682" y="3904531"/>
            <a:ext cx="518205" cy="506012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C593C511-2503-029F-CCA6-A065754DBAC6}"/>
              </a:ext>
            </a:extLst>
          </p:cNvPr>
          <p:cNvSpPr txBox="1"/>
          <p:nvPr/>
        </p:nvSpPr>
        <p:spPr>
          <a:xfrm>
            <a:off x="9264802" y="3927932"/>
            <a:ext cx="7703574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sng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Phonics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Nursery Rhymes,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Alliteration,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Special events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Bonfire night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Diwali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Halloween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Christmas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60A9EA59-45F8-8795-93C5-D9EF2579BBE2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79967" y="4683474"/>
            <a:ext cx="411604" cy="426437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DD3E3C3D-807F-5BA1-5473-009DB9071F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91571" y="4655262"/>
            <a:ext cx="424826" cy="417686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35602ACF-22B8-FB3C-34B8-B3E47C68B35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744543" y="2915336"/>
            <a:ext cx="365792" cy="332261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6C01CE71-BFF1-12EB-2260-006EC563887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90075" y="3845653"/>
            <a:ext cx="365792" cy="335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C51F69-5187-D381-83D7-AC7ECF41BBA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7265" y="1439878"/>
            <a:ext cx="1362327" cy="13117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E9F5EB-8CB5-4A95-32A7-552CAD9C5D3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3719" y="4282753"/>
            <a:ext cx="1328829" cy="16748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DCF4AE-3BB7-B455-7A4D-BD502B069E9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71179" y="4420154"/>
            <a:ext cx="1453533" cy="11612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FD220D-15FE-003D-0E86-B78C430D4F9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646804" y="1439878"/>
            <a:ext cx="1560721" cy="141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A9FDF-B543-CA60-4B78-1D39071BA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87E6738-ACEC-88BF-93F4-35D7A0F98395}"/>
              </a:ext>
            </a:extLst>
          </p:cNvPr>
          <p:cNvSpPr txBox="1"/>
          <p:nvPr/>
        </p:nvSpPr>
        <p:spPr>
          <a:xfrm>
            <a:off x="124109" y="30799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Tw Cen MT" panose="020B0602020104020603" pitchFamily="34" charset="0"/>
              </a:rPr>
              <a:t>Nursery Autumn 2025</a:t>
            </a:r>
          </a:p>
          <a:p>
            <a:endParaRPr lang="en-GB">
              <a:latin typeface="NTPreCursivefk" panose="03000400000000000000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2BF1BB-8989-C684-8974-EA149626A884}"/>
              </a:ext>
            </a:extLst>
          </p:cNvPr>
          <p:cNvSpPr txBox="1"/>
          <p:nvPr/>
        </p:nvSpPr>
        <p:spPr>
          <a:xfrm>
            <a:off x="-847904" y="5295234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100">
              <a:latin typeface="NTPreCursivefk" panose="03000400000000000000" pitchFamily="66" charset="0"/>
            </a:endParaRPr>
          </a:p>
          <a:p>
            <a:br>
              <a:rPr lang="en-GB" sz="1100">
                <a:latin typeface="NTPreCursivefk" panose="03000400000000000000" pitchFamily="66" charset="0"/>
              </a:rPr>
            </a:br>
            <a:endParaRPr lang="en-GB" sz="1100">
              <a:latin typeface="NTPreCursivefk" panose="03000400000000000000" pitchFamily="66" charset="0"/>
            </a:endParaRPr>
          </a:p>
          <a:p>
            <a:endParaRPr lang="en-GB" sz="1100" b="1">
              <a:solidFill>
                <a:srgbClr val="FF0000"/>
              </a:solidFill>
              <a:latin typeface="NTPreCursivefk" panose="03000400000000000000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58A150-69CA-D712-7E4A-1607D4DE2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206" y="25166"/>
            <a:ext cx="3176291" cy="685249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5AB9620-6E7B-368E-8795-1BF6A36FC799}"/>
              </a:ext>
            </a:extLst>
          </p:cNvPr>
          <p:cNvSpPr txBox="1"/>
          <p:nvPr/>
        </p:nvSpPr>
        <p:spPr>
          <a:xfrm>
            <a:off x="8992431" y="4563647"/>
            <a:ext cx="194507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GB" sz="1100">
                <a:latin typeface="NTPreCursivefk" panose="03000400000000000000" pitchFamily="66" charset="0"/>
              </a:rPr>
            </a:b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060AD-C8CF-BFD3-C18F-BD8722CC3C38}"/>
              </a:ext>
            </a:extLst>
          </p:cNvPr>
          <p:cNvSpPr/>
          <p:nvPr/>
        </p:nvSpPr>
        <p:spPr>
          <a:xfrm>
            <a:off x="186731" y="353964"/>
            <a:ext cx="11822210" cy="323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58588A-36E7-3A72-D40E-3C55E7A3F72D}"/>
              </a:ext>
            </a:extLst>
          </p:cNvPr>
          <p:cNvSpPr/>
          <p:nvPr/>
        </p:nvSpPr>
        <p:spPr>
          <a:xfrm>
            <a:off x="214502" y="2985901"/>
            <a:ext cx="3589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sz="1200">
              <a:solidFill>
                <a:prstClr val="black"/>
              </a:solidFill>
              <a:latin typeface="Typewriter" panose="02020500000000000000" pitchFamily="18" charset="0"/>
            </a:endParaRPr>
          </a:p>
          <a:p>
            <a:pPr lvl="0"/>
            <a:endParaRPr lang="en-GB" sz="1200">
              <a:solidFill>
                <a:prstClr val="black"/>
              </a:solidFill>
              <a:latin typeface="Typewriter" panose="02020500000000000000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ED0F7D-7FC5-55E3-8E02-427BC0E7A1B0}"/>
              </a:ext>
            </a:extLst>
          </p:cNvPr>
          <p:cNvSpPr txBox="1"/>
          <p:nvPr/>
        </p:nvSpPr>
        <p:spPr>
          <a:xfrm>
            <a:off x="176716" y="821949"/>
            <a:ext cx="24464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>
                <a:latin typeface="NTPreCursivefk" panose="03000400000000000000" pitchFamily="66" charset="0"/>
              </a:rPr>
              <a:t>.</a:t>
            </a:r>
          </a:p>
          <a:p>
            <a:endParaRPr lang="en-GB" sz="1700">
              <a:latin typeface="NTPreCursivefk" panose="03000400000000000000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C4F39F-6E09-0A15-55E7-53CB62E13B9C}"/>
              </a:ext>
            </a:extLst>
          </p:cNvPr>
          <p:cNvSpPr txBox="1"/>
          <p:nvPr/>
        </p:nvSpPr>
        <p:spPr>
          <a:xfrm>
            <a:off x="214502" y="821949"/>
            <a:ext cx="3854717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u="sng">
                <a:latin typeface="Tw Cen MT" panose="020B0602020104020603" pitchFamily="34" charset="0"/>
              </a:rPr>
              <a:t>Supporting your child at home</a:t>
            </a:r>
          </a:p>
          <a:p>
            <a:r>
              <a:rPr lang="en-GB" sz="1400" u="sng">
                <a:latin typeface="Tw Cen MT" panose="020B0602020104020603" pitchFamily="34" charset="0"/>
              </a:rPr>
              <a:t>Reading</a:t>
            </a:r>
          </a:p>
          <a:p>
            <a:r>
              <a:rPr lang="en-GB" sz="1400">
                <a:latin typeface="Tw Cen MT" panose="020B0602020104020603" pitchFamily="34" charset="0"/>
              </a:rPr>
              <a:t>Your child will bring home a library book every Friday.</a:t>
            </a:r>
          </a:p>
          <a:p>
            <a:endParaRPr lang="en-GB" sz="1400">
              <a:latin typeface="Tw Cen MT" panose="020B0602020104020603" pitchFamily="34" charset="0"/>
            </a:endParaRPr>
          </a:p>
          <a:p>
            <a:r>
              <a:rPr lang="en-GB" sz="1400" i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book </a:t>
            </a:r>
            <a:r>
              <a:rPr lang="en-GB" sz="1400">
                <a:solidFill>
                  <a:srgbClr val="000000"/>
                </a:solidFill>
                <a:latin typeface="Tw Cen MT" panose="020B0602020104020603" pitchFamily="34" charset="0"/>
              </a:rPr>
              <a:t>will have</a:t>
            </a:r>
            <a:r>
              <a:rPr lang="en-GB" sz="1400" i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been chosen by your child from the school library. </a:t>
            </a:r>
            <a:r>
              <a:rPr lang="en-GB" sz="1400">
                <a:solidFill>
                  <a:srgbClr val="000000"/>
                </a:solidFill>
                <a:latin typeface="Tw Cen MT" panose="020B0602020104020603" pitchFamily="34" charset="0"/>
              </a:rPr>
              <a:t>It is a book to enjoy together. </a:t>
            </a:r>
          </a:p>
          <a:p>
            <a:endParaRPr lang="en-GB" sz="140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endParaRPr lang="en-GB" sz="140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r>
              <a:rPr lang="en-GB" sz="1400" b="1">
                <a:solidFill>
                  <a:srgbClr val="000000"/>
                </a:solidFill>
                <a:latin typeface="Tw Cen MT" panose="020B0602020104020603" pitchFamily="34" charset="0"/>
              </a:rPr>
              <a:t>Talk about the book together and ask questions:</a:t>
            </a:r>
            <a:endParaRPr lang="en-GB" sz="140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r>
              <a:rPr lang="en-GB" sz="1400" b="0" i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Discuss the pictures. Can you find a…? What can you see…?</a:t>
            </a:r>
          </a:p>
          <a:p>
            <a:endParaRPr lang="en-GB" sz="140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r>
              <a:rPr lang="en-GB" sz="1400" b="0" i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Make a prediction. What do you think will happen next?</a:t>
            </a:r>
            <a:endParaRPr lang="en-GB" sz="140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endParaRPr lang="en-GB" sz="140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r>
              <a:rPr lang="en-GB" sz="1400">
                <a:solidFill>
                  <a:srgbClr val="000000"/>
                </a:solidFill>
                <a:latin typeface="Tw Cen MT" panose="020B0602020104020603" pitchFamily="34" charset="0"/>
              </a:rPr>
              <a:t>Make links with the story and their own experiences. For example, if the book is about a birthday, can they tell you about a birthday party they have had or been to?</a:t>
            </a:r>
          </a:p>
          <a:p>
            <a:endParaRPr lang="en-GB" sz="140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endParaRPr lang="en-GB" sz="140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br>
              <a:rPr lang="en-GB" sz="1400">
                <a:solidFill>
                  <a:srgbClr val="000000"/>
                </a:solidFill>
                <a:latin typeface="Tw Cen MT" panose="020B0602020104020603" pitchFamily="34" charset="0"/>
              </a:rPr>
            </a:br>
            <a:endParaRPr lang="en-GB" sz="1600" u="sng">
              <a:solidFill>
                <a:srgbClr val="FF0000"/>
              </a:solidFill>
              <a:latin typeface="Lucida Console" panose="020B0609040504020204" pitchFamily="49" charset="0"/>
            </a:endParaRPr>
          </a:p>
          <a:p>
            <a:endParaRPr lang="en-GB">
              <a:latin typeface="NTPreCursivefk" panose="03000400000000000000" pitchFamily="66" charset="0"/>
            </a:endParaRPr>
          </a:p>
          <a:p>
            <a:endParaRPr lang="en-GB">
              <a:latin typeface="NTPreCursivefk" panose="03000400000000000000" pitchFamily="66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5035D1-8049-DF82-8A6E-8053E81689AB}"/>
              </a:ext>
            </a:extLst>
          </p:cNvPr>
          <p:cNvSpPr txBox="1"/>
          <p:nvPr/>
        </p:nvSpPr>
        <p:spPr>
          <a:xfrm>
            <a:off x="4162847" y="821949"/>
            <a:ext cx="388616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endParaRPr lang="en-GB" sz="140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endParaRPr lang="en-GB" sz="140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endParaRPr lang="en-GB" sz="1700" u="sng">
              <a:latin typeface="NTPreCursivefk" panose="03000400000000000000" pitchFamily="66" charset="0"/>
            </a:endParaRPr>
          </a:p>
          <a:p>
            <a:endParaRPr lang="en-GB" sz="1700" u="sng">
              <a:latin typeface="NTPreCursivefk" panose="03000400000000000000" pitchFamily="66" charset="0"/>
            </a:endParaRPr>
          </a:p>
          <a:p>
            <a:endParaRPr lang="en-GB" sz="1700" u="sng">
              <a:latin typeface="NTPreCursivefk" panose="03000400000000000000" pitchFamily="66" charset="0"/>
            </a:endParaRPr>
          </a:p>
          <a:p>
            <a:endParaRPr lang="en-GB" sz="1700" u="sng">
              <a:latin typeface="NTPreCursivefk" panose="03000400000000000000" pitchFamily="66" charset="0"/>
            </a:endParaRPr>
          </a:p>
          <a:p>
            <a:r>
              <a:rPr lang="en-GB" sz="1700">
                <a:latin typeface="NTPreCursivefk" panose="03000400000000000000" pitchFamily="66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33AA2F-E87D-1A8C-547F-18FCFB38F78B}"/>
              </a:ext>
            </a:extLst>
          </p:cNvPr>
          <p:cNvSpPr txBox="1"/>
          <p:nvPr/>
        </p:nvSpPr>
        <p:spPr>
          <a:xfrm>
            <a:off x="4024142" y="840022"/>
            <a:ext cx="388616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PE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Our PE day is on Friday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On these days, your child should come to school in their PE kit: a plain white t-shirt, black joggers or leggings and a school jumper or fleece.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u="sng">
                <a:solidFill>
                  <a:prstClr val="black"/>
                </a:solidFill>
                <a:latin typeface="Tw Cen MT" panose="020B0602020104020603" pitchFamily="34" charset="0"/>
              </a:rPr>
              <a:t>Instagram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We have a new class Instagram page which you can follow. We’ll be sharing and celebrating our learning with you at: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>
                <a:solidFill>
                  <a:prstClr val="black"/>
                </a:solidFill>
                <a:latin typeface="Tw Cen MT" panose="020B0602020104020603" pitchFamily="34" charset="0"/>
              </a:rPr>
              <a:t>OakfieldHyde_Nursery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616352-347B-D7BF-2FDA-7AA23BBB73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728" y="813546"/>
            <a:ext cx="578067" cy="5159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4902BB-D450-6572-31AA-0BE5593532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4421" y="853438"/>
            <a:ext cx="535736" cy="4904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C95495-288B-2195-63A8-4AABCDF6F2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426" y="5357538"/>
            <a:ext cx="439263" cy="4181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E3A788-EABB-B36D-5C5A-64DF75273B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5942" y="2793790"/>
            <a:ext cx="438950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49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B62E9770AA2B4CB9D24B4779026AFD" ma:contentTypeVersion="16" ma:contentTypeDescription="Create a new document." ma:contentTypeScope="" ma:versionID="b18c43da781ff74873be71b6576fc1d9">
  <xsd:schema xmlns:xsd="http://www.w3.org/2001/XMLSchema" xmlns:xs="http://www.w3.org/2001/XMLSchema" xmlns:p="http://schemas.microsoft.com/office/2006/metadata/properties" xmlns:ns2="8b373f33-a440-4ef8-82f6-332943134ace" xmlns:ns3="6a051225-211a-4978-8e1f-418ef71e904e" targetNamespace="http://schemas.microsoft.com/office/2006/metadata/properties" ma:root="true" ma:fieldsID="4939a122be4c12edaf8bd170fba71fdb" ns2:_="" ns3:_="">
    <xsd:import namespace="8b373f33-a440-4ef8-82f6-332943134ace"/>
    <xsd:import namespace="6a051225-211a-4978-8e1f-418ef71e90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373f33-a440-4ef8-82f6-332943134a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ee90a1c-6484-4b97-8607-00254b61c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051225-211a-4978-8e1f-418ef71e904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73689bc-40ad-48b4-b9b9-72f24715a94e}" ma:internalName="TaxCatchAll" ma:showField="CatchAllData" ma:web="6a051225-211a-4978-8e1f-418ef71e90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a051225-211a-4978-8e1f-418ef71e904e" xsi:nil="true"/>
    <lcf76f155ced4ddcb4097134ff3c332f xmlns="8b373f33-a440-4ef8-82f6-332943134ac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02F0F4D-0422-4892-B750-E1C6B1E7EE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AD363B-ABAF-4D11-929B-93566BEE17FD}"/>
</file>

<file path=customXml/itemProps3.xml><?xml version="1.0" encoding="utf-8"?>
<ds:datastoreItem xmlns:ds="http://schemas.openxmlformats.org/officeDocument/2006/customXml" ds:itemID="{58F9C19A-19F1-4E2F-825C-CEF85AA5F8AB}">
  <ds:schemaRefs>
    <ds:schemaRef ds:uri="http://www.w3.org/XML/1998/namespace"/>
    <ds:schemaRef ds:uri="http://purl.org/dc/elements/1.1/"/>
    <ds:schemaRef ds:uri="8b373f33-a440-4ef8-82f6-332943134ace"/>
    <ds:schemaRef ds:uri="http://purl.org/dc/dcmitype/"/>
    <ds:schemaRef ds:uri="6a051225-211a-4978-8e1f-418ef71e90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504</Words>
  <Application>Microsoft Office PowerPoint</Application>
  <PresentationFormat>Widescreen</PresentationFormat>
  <Paragraphs>128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Lucida Console</vt:lpstr>
      <vt:lpstr>NTPreCursivefk</vt:lpstr>
      <vt:lpstr>Tw Cen MT</vt:lpstr>
      <vt:lpstr>Typewriter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 Sallabank (OP)</dc:creator>
  <cp:lastModifiedBy>D Chamberlain (OP)</cp:lastModifiedBy>
  <cp:revision>1</cp:revision>
  <dcterms:created xsi:type="dcterms:W3CDTF">2025-09-05T14:04:37Z</dcterms:created>
  <dcterms:modified xsi:type="dcterms:W3CDTF">2025-10-02T13:17:08Z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0x01010036B62E9770AA2B4CB9D24B4779026AFD</vt:lpwstr>
  </property>
  <property fmtid="{D5CDD505-2E9C-101B-9397-08002B2CF9AE}" pid="3" name="MediaServiceImageTags">
    <vt:lpwstr/>
  </property>
</Properties>
</file>