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4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hamberlain (OP)" userId="a22c31bb-8835-47b8-a275-6750a7d161bb" providerId="ADAL" clId="{BB0B9F07-5BD8-4092-AA65-E6D5DFCC955F}"/>
    <pc:docChg chg="modSld sldOrd">
      <pc:chgData name="D Chamberlain (OP)" userId="a22c31bb-8835-47b8-a275-6750a7d161bb" providerId="ADAL" clId="{BB0B9F07-5BD8-4092-AA65-E6D5DFCC955F}" dt="2025-10-02T13:17:17.970" v="1"/>
      <pc:docMkLst>
        <pc:docMk/>
      </pc:docMkLst>
      <pc:sldChg chg="ord">
        <pc:chgData name="D Chamberlain (OP)" userId="a22c31bb-8835-47b8-a275-6750a7d161bb" providerId="ADAL" clId="{BB0B9F07-5BD8-4092-AA65-E6D5DFCC955F}" dt="2025-10-02T13:17:17.970" v="1"/>
        <pc:sldMkLst>
          <pc:docMk/>
          <pc:sldMk cId="158442562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4632-DA3E-44C1-9F6E-FF9641A5117D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DEDD-645E-46C9-AACE-F77EE6C15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B260-C811-8596-9BD0-7B05E0B2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BC0A7-EFE7-FA45-E7DC-F7471613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2B1C7-F9B3-D5A3-7571-A76983AAB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91413-E528-2622-2AA5-08A73F2D0F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4C7D1-3858-0674-09BF-3E49972D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59E09-DBCD-3096-7DC7-D3C2FC8CD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97ED3-AA76-6CA4-C89C-F7F88EB2E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A0053-8130-2CB1-EE45-3CB52A2C4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1EA2-12F7-4158-8D98-FF4AC85580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4062-EECC-753D-B2BA-8E7B2321E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2B777-2621-6084-A37A-1022FA144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97476-8634-9026-A183-AFED9B57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5125-58B6-C710-8D53-957BD722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3D4E-AE3B-39F7-9CB9-1E1538EB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1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6EDA-16F2-8F93-C922-74ABEBA7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BD60E-92D1-8FB8-D296-8EEA3599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0029D-4EFE-DFCB-CB62-B990F95E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35144-1036-C571-50B4-5EC8A810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B9CAD-1171-B1BB-E869-24FB9E9D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E60A6-FB07-23A8-DC8D-7EA687A6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80FA0-3E3A-06DF-76CD-5539955E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BD04-84CB-6AD0-EBBD-EB02F686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5E8D8-F9B6-DB8D-64DC-F3FBCCAF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1998-D098-BAE7-CF1B-5D7CA08D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FE91-3318-D95F-3483-93D8D868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2AF8-402C-A211-9628-E52EA1B6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CDBD-A61F-5734-2990-9D446397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6421-4401-0446-7291-34F7E5FE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CD294-B133-1081-4746-04428AC8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734E-7BD4-572E-F65F-6A85A020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124DE-4865-5966-27CB-13E02AF86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EFCB5-C090-71BC-C3D9-300F81EA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6B29-6657-5D75-6277-EBDD3F69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3E42-40DB-6035-C30E-B217D69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0090-82BC-4CB3-D34C-EBC68BB7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E43A-8064-6DD0-C972-C473B165E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C4F24-2F87-86B5-2EB0-C6790B2A8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314D5-02B4-73E6-0A56-EBD75809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93823-7A14-19AA-EA3E-47568A9F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BEE9-EEA2-D8F3-8753-A6C9980B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8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0093-7EF4-B374-D2E4-E6C3A50B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5DD7B-F465-E307-0925-B5A79997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C87B5-EE3B-0C91-73B9-14C45819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0A06E-56BD-9C3C-10AC-4C9D3549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F55F7-77F3-90A2-BB69-99CE0BB79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29B05-0699-C425-478A-38CE5FC2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A1AD6-9C20-8D45-CABD-33E8089E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28BE2-7A29-2BDF-6313-004BD363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9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1FBF-A446-1ACE-D51E-0A264CDF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93A38-BC76-86E2-B35E-40753F6A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DE880-D0BF-5210-D1E7-705D7AC4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591AE-26A8-8010-E815-CEA132BF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6B761-B29A-5363-DA2B-E48864BE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D56CB-DA64-D3AD-5E03-4BEEDEE8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A8542-86A8-E241-8298-1BB4F7F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5919-FB24-3729-A7E7-FDD79BD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900B-486E-94A7-6EE0-7C304BFB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2A8A4-78C8-8A16-6B47-5B16E4FE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22366-E7B0-9D89-FCCC-393D7C03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4C2F3-5371-1B13-2B65-24DF170D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4AC4C-62B7-980D-9875-296CBA4A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489A-151D-31A2-BEB9-2FE7F4D0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318D5-740B-91B9-6B2E-73930E973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A03A-E7AA-9C13-374E-AFF0CF121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9CFD8-7378-4BE6-DBD2-0E29B634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EE0BE-C0CB-07D8-BCA1-43F9377C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D19F3-CE11-FC81-9FDA-BB2D96AD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688E0-BB32-A5AD-6C2B-8353EE0D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73AB-AB90-D9EC-16D6-DEA61BEB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30F3-E825-B7F0-BF7D-2A7682BAE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01003-1712-48CD-BD32-97122DBC898C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AF18-9C08-ED94-62AC-86E2A1FAD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EA1A-7D19-7BA5-A259-84B39FBD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CA122-BA07-4907-8FFD-87995052D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19293-B496-E17F-222D-2545ED12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9BE55E-9DE2-8370-E020-E1C60C1166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7209" y="0"/>
            <a:ext cx="3174791" cy="6851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308C1D-678C-5789-50BD-7BA6B188DF51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D2B5FDCB-EBAF-0FFA-8F40-D5121737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8680" y="6525344"/>
            <a:ext cx="609321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B37D1-67DA-E123-4F62-0E57E7DA3B7F}"/>
              </a:ext>
            </a:extLst>
          </p:cNvPr>
          <p:cNvSpPr txBox="1"/>
          <p:nvPr/>
        </p:nvSpPr>
        <p:spPr>
          <a:xfrm>
            <a:off x="127116" y="4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Reception Autumn 2025</a:t>
            </a:r>
          </a:p>
          <a:p>
            <a:r>
              <a:rPr lang="en-GB">
                <a:latin typeface="Tw Cen MT" panose="020B0602020104020603" pitchFamily="34" charset="0"/>
              </a:rPr>
              <a:t>Our learning this term</a:t>
            </a:r>
          </a:p>
          <a:p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CB8850-F970-D38C-A048-DBD6FF4305C0}"/>
              </a:ext>
            </a:extLst>
          </p:cNvPr>
          <p:cNvSpPr txBox="1"/>
          <p:nvPr/>
        </p:nvSpPr>
        <p:spPr>
          <a:xfrm>
            <a:off x="10363340" y="3432177"/>
            <a:ext cx="200610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69F74-A07B-0E94-45B4-471146A99477}"/>
              </a:ext>
            </a:extLst>
          </p:cNvPr>
          <p:cNvSpPr txBox="1"/>
          <p:nvPr/>
        </p:nvSpPr>
        <p:spPr>
          <a:xfrm>
            <a:off x="8901698" y="4534339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43335-74A1-523B-CC25-F462427B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0131" y="6175111"/>
            <a:ext cx="985641" cy="5443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F6200DE-F258-4999-0CBC-DA902FEC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2370" y="5837690"/>
            <a:ext cx="1024468" cy="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723CB-8E0F-A50F-EF53-C0817613AA36}"/>
              </a:ext>
            </a:extLst>
          </p:cNvPr>
          <p:cNvSpPr txBox="1"/>
          <p:nvPr/>
        </p:nvSpPr>
        <p:spPr>
          <a:xfrm>
            <a:off x="118249" y="938098"/>
            <a:ext cx="3982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Tw Cen MT" panose="020B0602020104020603" pitchFamily="34" charset="0"/>
              </a:rPr>
              <a:t>In Autumn 1, our theme will be me and my family. </a:t>
            </a:r>
          </a:p>
          <a:p>
            <a:r>
              <a:rPr lang="en-GB" sz="1200">
                <a:latin typeface="Tw Cen MT" panose="020B0602020104020603" pitchFamily="34" charset="0"/>
              </a:rPr>
              <a:t>We will be focusing on these texts:</a:t>
            </a: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  <a:p>
            <a:endParaRPr lang="en-GB" sz="1200">
              <a:latin typeface="Tw Cen MT" panose="020B06020201040206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4AC194-85FC-AE2C-F1EF-41FCF164B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896" y="1423392"/>
            <a:ext cx="1327437" cy="1502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B9AF0-01B8-729E-2844-14C9CBD5A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70" y="1428416"/>
            <a:ext cx="1327437" cy="15022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2137A3-0466-D1CC-1994-7CA826D24D3C}"/>
              </a:ext>
            </a:extLst>
          </p:cNvPr>
          <p:cNvSpPr txBox="1"/>
          <p:nvPr/>
        </p:nvSpPr>
        <p:spPr>
          <a:xfrm>
            <a:off x="53248" y="3793156"/>
            <a:ext cx="6184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Autumn 2, our theme will be </a:t>
            </a:r>
            <a:r>
              <a:rPr lang="en-GB" sz="1200">
                <a:solidFill>
                  <a:prstClr val="black"/>
                </a:solidFill>
                <a:latin typeface="Tw Cen MT" panose="020B0602020104020603" pitchFamily="34" charset="0"/>
              </a:rPr>
              <a:t>animal families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These will be our focus texts: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2AE7F8-ADC8-2DB1-A2CF-8CCDDC5A3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89" y="4280534"/>
            <a:ext cx="1572280" cy="14183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08C879-F450-CD86-9E9C-546850F35D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0430" y="4277182"/>
            <a:ext cx="1154793" cy="14217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2F08C7-C86C-011B-BFCF-C2552092DD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8761" y="932571"/>
            <a:ext cx="2908672" cy="270546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84018B6-F74E-A582-FA28-02E98FDF82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460" y="930350"/>
            <a:ext cx="2908044" cy="27054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CEFD49-5AB8-4987-3746-241D64A2B34C}"/>
              </a:ext>
            </a:extLst>
          </p:cNvPr>
          <p:cNvSpPr txBox="1"/>
          <p:nvPr/>
        </p:nvSpPr>
        <p:spPr>
          <a:xfrm>
            <a:off x="3258269" y="1008615"/>
            <a:ext cx="6617813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Autumn 1 key learning</a:t>
            </a:r>
          </a:p>
          <a:p>
            <a:r>
              <a:rPr lang="en-GB" sz="1100">
                <a:latin typeface="Tw Cen MT" panose="020B0602020104020603" pitchFamily="34" charset="0"/>
              </a:rPr>
              <a:t>Understanding the world</a:t>
            </a:r>
          </a:p>
          <a:p>
            <a:endParaRPr lang="en-GB" sz="1100" u="sng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have I changed?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Human life cycle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Chronology (baby to now and baby to adult)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Ages and stages – what have you learnt to do?</a:t>
            </a: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Where do I live?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My house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Different types of houses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My local area – Newton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Simple maps with landmarks</a:t>
            </a:r>
          </a:p>
          <a:p>
            <a:endParaRPr lang="en-GB" sz="1200"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08D3E46-E681-9E45-2982-46E329C91091}"/>
              </a:ext>
            </a:extLst>
          </p:cNvPr>
          <p:cNvSpPr txBox="1"/>
          <p:nvPr/>
        </p:nvSpPr>
        <p:spPr>
          <a:xfrm>
            <a:off x="6251034" y="951142"/>
            <a:ext cx="288533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Where do I go to school?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Our school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3D maps of our classroom</a:t>
            </a:r>
          </a:p>
          <a:p>
            <a:endParaRPr lang="en-GB" sz="1100" u="sng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Who is in my family?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can families be different?</a:t>
            </a: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do I like to play with?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did my parents and grandparents like to play with when they were little?</a:t>
            </a: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Spiders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do spiders look like?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Where do they live?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Do they have families?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E0BEE5F-C6CE-B224-0D7F-B3DD7300C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4285" y="1044881"/>
            <a:ext cx="528242" cy="51936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59B0BB6-63F7-F4DB-5358-D91F15FA12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372" y="1113436"/>
            <a:ext cx="353179" cy="43951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AD2CD61-1663-63FD-5020-9CC95AC04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3979" y="938098"/>
            <a:ext cx="2811793" cy="270546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54A9165-570D-9D9C-1795-0883E9E954B3}"/>
              </a:ext>
            </a:extLst>
          </p:cNvPr>
          <p:cNvSpPr txBox="1"/>
          <p:nvPr/>
        </p:nvSpPr>
        <p:spPr>
          <a:xfrm>
            <a:off x="9202976" y="971103"/>
            <a:ext cx="273814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dk1"/>
                </a:solidFill>
                <a:latin typeface="Tw Cen MT" panose="020B0602020104020603" pitchFamily="34" charset="0"/>
              </a:rPr>
              <a:t>Expressive art and design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Spiders and tigers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Make 3D spiders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Spider and tiger printing inspired by Eric Carle</a:t>
            </a:r>
            <a:endParaRPr lang="en-GB" sz="1100" u="sng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do I look like now?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Portraits of us – drawing and painting</a:t>
            </a:r>
          </a:p>
          <a:p>
            <a:endParaRPr lang="en-GB" sz="110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Maths</a:t>
            </a:r>
          </a:p>
          <a:p>
            <a:r>
              <a:rPr lang="en-GB" sz="1100" kern="1200">
                <a:solidFill>
                  <a:schemeClr val="dk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Sorting and matching, comparing, mass and capacity, patterns and one more and one less</a:t>
            </a:r>
          </a:p>
          <a:p>
            <a:endParaRPr lang="en-GB" sz="1100">
              <a:solidFill>
                <a:schemeClr val="dk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>
                <a:latin typeface="Tw Cen MT" panose="020B0602020104020603" pitchFamily="34" charset="0"/>
              </a:rPr>
              <a:t>Phonics </a:t>
            </a:r>
          </a:p>
          <a:p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2 s, a, t, p,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n, m, d, g, o, c, k, ck, e, u, </a:t>
            </a:r>
          </a:p>
          <a:p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r, h, b, f,</a:t>
            </a: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</a:t>
            </a: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A46897A-D4A9-A3AE-3CB8-8D1D503019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6550" y="1046895"/>
            <a:ext cx="518395" cy="5060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BC5D88C-212D-A1FE-E677-0DF8736854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8221" y="951142"/>
            <a:ext cx="449421" cy="46697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116969A-6736-5359-1C0B-878BD66123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46026" y="3818485"/>
            <a:ext cx="2914141" cy="27068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865E5E8-79F9-8667-BA76-A92CF621B3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33584" y="3823997"/>
            <a:ext cx="2920237" cy="27068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996D26-E23B-19A2-FD4A-FC3A01E78B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7238" y="3817701"/>
            <a:ext cx="2816596" cy="270685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352D57D-9EA3-F811-D5EA-844A5A4E54EE}"/>
              </a:ext>
            </a:extLst>
          </p:cNvPr>
          <p:cNvSpPr txBox="1"/>
          <p:nvPr/>
        </p:nvSpPr>
        <p:spPr>
          <a:xfrm>
            <a:off x="3270202" y="3889067"/>
            <a:ext cx="770357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latin typeface="Tw Cen MT" panose="020B0602020104020603" pitchFamily="34" charset="0"/>
              </a:rPr>
              <a:t>Autumn 2 key learning</a:t>
            </a:r>
          </a:p>
          <a:p>
            <a:r>
              <a:rPr lang="en-GB" sz="1100">
                <a:latin typeface="Tw Cen MT" panose="020B0602020104020603" pitchFamily="34" charset="0"/>
              </a:rPr>
              <a:t>Understanding the world</a:t>
            </a:r>
          </a:p>
          <a:p>
            <a:endParaRPr lang="en-GB" sz="1100" u="sng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What do different animals look like?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Animals collage inspired by Eric Carle</a:t>
            </a: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Where do different animals live?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Globe - model of the world 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Rainforest (Monkey puzzle) – hot places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Arctic/Antarctic – cold places </a:t>
            </a: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Why is it cold in some parts of the world?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Poles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Ice – water freezing and melting</a:t>
            </a: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How do animals change?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Animal life cycles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D2BE1F-E4E0-0409-A77E-6CFF457CF2C3}"/>
              </a:ext>
            </a:extLst>
          </p:cNvPr>
          <p:cNvSpPr txBox="1"/>
          <p:nvPr/>
        </p:nvSpPr>
        <p:spPr>
          <a:xfrm>
            <a:off x="6233584" y="3904531"/>
            <a:ext cx="28666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Why do some animals hibernate?</a:t>
            </a:r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Seasons</a:t>
            </a:r>
          </a:p>
          <a:p>
            <a:endParaRPr lang="en-GB" sz="1100">
              <a:solidFill>
                <a:schemeClr val="dk1"/>
              </a:solidFill>
              <a:latin typeface="Tw Cen MT" panose="020B0602020104020603" pitchFamily="34" charset="0"/>
            </a:endParaRP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Expressive art and design</a:t>
            </a:r>
          </a:p>
          <a:p>
            <a:r>
              <a:rPr lang="en-GB" sz="1100" u="sng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Do all butterflies look the same?</a:t>
            </a:r>
          </a:p>
          <a:p>
            <a:r>
              <a:rPr lang="en-GB" sz="1100">
                <a:solidFill>
                  <a:schemeClr val="dk1"/>
                </a:solidFill>
                <a:latin typeface="Tw Cen MT" panose="020B0602020104020603" pitchFamily="34" charset="0"/>
              </a:rPr>
              <a:t>Observational drawings of butterflies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Symmetrica</a:t>
            </a:r>
            <a:r>
              <a:rPr lang="en-GB" sz="1100">
                <a:solidFill>
                  <a:schemeClr val="dk1"/>
                </a:solidFill>
                <a:latin typeface="Tw Cen MT" panose="020B0602020104020603" pitchFamily="34" charset="0"/>
              </a:rPr>
              <a:t>l printing</a:t>
            </a:r>
          </a:p>
          <a:p>
            <a:endParaRPr lang="en-GB" sz="1100" kern="1200">
              <a:solidFill>
                <a:schemeClr val="dk1"/>
              </a:solidFill>
              <a:effectLst/>
              <a:latin typeface="Tw Cen MT" panose="020B0602020104020603" pitchFamily="34" charset="0"/>
            </a:endParaRPr>
          </a:p>
          <a:p>
            <a:r>
              <a:rPr lang="en-GB" sz="1100">
                <a:solidFill>
                  <a:schemeClr val="dk1"/>
                </a:solidFill>
                <a:latin typeface="Tw Cen MT" panose="020B0602020104020603" pitchFamily="34" charset="0"/>
              </a:rPr>
              <a:t>Maths</a:t>
            </a:r>
          </a:p>
          <a:p>
            <a:r>
              <a:rPr lang="en-GB" sz="1100" kern="1200">
                <a:solidFill>
                  <a:schemeClr val="dk1"/>
                </a:solidFill>
                <a:effectLst/>
                <a:latin typeface="Tw Cen MT" panose="020B0602020104020603" pitchFamily="34" charset="0"/>
              </a:rPr>
              <a:t>Find and represent 6, 7 and 8, </a:t>
            </a:r>
            <a:r>
              <a:rPr lang="en-GB" sz="1100">
                <a:solidFill>
                  <a:schemeClr val="dk1"/>
                </a:solidFill>
                <a:latin typeface="Tw Cen MT" panose="020B0602020104020603" pitchFamily="34" charset="0"/>
              </a:rPr>
              <a:t>shapes with four sides, day and night and composition of 6, 7 and 8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7F719AB-82B4-59A3-7F51-2CCCBE6AB0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3421" y="3883541"/>
            <a:ext cx="530398" cy="5243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EE352BD-088D-A74B-D78E-7481157400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64573" y="3944977"/>
            <a:ext cx="353599" cy="4389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CB300A7-D797-FE3E-7611-8D0CD3182F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6682" y="3904531"/>
            <a:ext cx="518205" cy="5060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362AFB1-2B8B-CC0B-1A9A-76A662099F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24427" y="4391260"/>
            <a:ext cx="400715" cy="41612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2B93381-D7B9-820E-4D41-411B76D4786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9695925" y="2200882"/>
            <a:ext cx="188607" cy="33283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3A6C63F-432A-9511-A84C-2469B7415CDE}"/>
              </a:ext>
            </a:extLst>
          </p:cNvPr>
          <p:cNvSpPr txBox="1"/>
          <p:nvPr/>
        </p:nvSpPr>
        <p:spPr>
          <a:xfrm>
            <a:off x="9236293" y="3928936"/>
            <a:ext cx="770357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Phonics</a:t>
            </a:r>
          </a:p>
          <a:p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Phase 2 ff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ss j v w x y z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zz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1100" kern="100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ng </a:t>
            </a:r>
            <a:r>
              <a:rPr lang="en-GB" sz="1100" kern="100" err="1">
                <a:effectLst/>
                <a:latin typeface="Tw Cen MT" panose="020B06020201040206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nk</a:t>
            </a:r>
            <a:endParaRPr lang="en-GB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100">
              <a:latin typeface="Tw Cen MT" panose="020B0602020104020603" pitchFamily="34" charset="0"/>
            </a:endParaRPr>
          </a:p>
          <a:p>
            <a:r>
              <a:rPr lang="en-US" sz="1100">
                <a:latin typeface="Tw Cen MT" panose="020B0602020104020603" pitchFamily="34" charset="0"/>
              </a:rPr>
              <a:t>Understanding the world</a:t>
            </a:r>
          </a:p>
          <a:p>
            <a:r>
              <a:rPr lang="en-US" sz="1100" u="sng">
                <a:latin typeface="Tw Cen MT" panose="020B0602020104020603" pitchFamily="34" charset="0"/>
              </a:rPr>
              <a:t>Special events</a:t>
            </a:r>
          </a:p>
          <a:p>
            <a:r>
              <a:rPr lang="en-US" sz="1100">
                <a:latin typeface="Tw Cen MT" panose="020B0602020104020603" pitchFamily="34" charset="0"/>
              </a:rPr>
              <a:t>Bonfire night</a:t>
            </a:r>
          </a:p>
          <a:p>
            <a:r>
              <a:rPr lang="en-US" sz="1100">
                <a:latin typeface="Tw Cen MT" panose="020B0602020104020603" pitchFamily="34" charset="0"/>
              </a:rPr>
              <a:t>Diwali</a:t>
            </a:r>
          </a:p>
          <a:p>
            <a:r>
              <a:rPr lang="en-US" sz="1100">
                <a:latin typeface="Tw Cen MT" panose="020B0602020104020603" pitchFamily="34" charset="0"/>
              </a:rPr>
              <a:t>Halloween</a:t>
            </a:r>
          </a:p>
          <a:p>
            <a:r>
              <a:rPr lang="en-US" sz="1100">
                <a:latin typeface="Tw Cen MT" panose="020B0602020104020603" pitchFamily="34" charset="0"/>
              </a:rPr>
              <a:t>Christmas</a:t>
            </a:r>
            <a:endParaRPr lang="en-GB" sz="1100">
              <a:latin typeface="Tw Cen MT" panose="020B0602020104020603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9B2EB0B-33DF-03C0-E07E-D1393F909B98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92328" y="4393877"/>
            <a:ext cx="411604" cy="4264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5388DA-4C35-1B58-DD9D-7A8633586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1531" y="4370238"/>
            <a:ext cx="424826" cy="41768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52750B-4D28-0E62-75CC-FA0B1DBD264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38961" y="5154313"/>
            <a:ext cx="188992" cy="32921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E15B807-7BB9-7A3A-5D28-347CAED83A7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44543" y="2874146"/>
            <a:ext cx="365792" cy="33226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E36A7E4-0C44-2AE0-4A06-84F75C2BEC8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90075" y="3845653"/>
            <a:ext cx="365792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92AB-16C7-F9D1-1605-ED5B003E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D501E8-B482-F1ED-C4DE-C7521CCC21B8}"/>
              </a:ext>
            </a:extLst>
          </p:cNvPr>
          <p:cNvSpPr txBox="1"/>
          <p:nvPr/>
        </p:nvSpPr>
        <p:spPr>
          <a:xfrm>
            <a:off x="124109" y="30799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w Cen MT" panose="020B0602020104020603" pitchFamily="34" charset="0"/>
              </a:rPr>
              <a:t>Reception Autumn 2025</a:t>
            </a: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C4309-2613-BAD0-3CAC-57DA1451E25E}"/>
              </a:ext>
            </a:extLst>
          </p:cNvPr>
          <p:cNvSpPr txBox="1"/>
          <p:nvPr/>
        </p:nvSpPr>
        <p:spPr>
          <a:xfrm>
            <a:off x="-847904" y="529523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>
              <a:latin typeface="NTPreCursivefk" panose="03000400000000000000" pitchFamily="66" charset="0"/>
            </a:endParaRPr>
          </a:p>
          <a:p>
            <a:br>
              <a:rPr lang="en-GB" sz="1100">
                <a:latin typeface="NTPreCursivefk" panose="03000400000000000000" pitchFamily="66" charset="0"/>
              </a:rPr>
            </a:br>
            <a:endParaRPr lang="en-GB" sz="1100">
              <a:latin typeface="NTPreCursivefk" panose="03000400000000000000" pitchFamily="66" charset="0"/>
            </a:endParaRPr>
          </a:p>
          <a:p>
            <a:endParaRPr lang="en-GB" sz="1100" b="1">
              <a:solidFill>
                <a:srgbClr val="FF0000"/>
              </a:solidFill>
              <a:latin typeface="NTPreCursivefk" panose="0300040000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522AA-6F40-86D3-2BC8-1079EA34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206" y="5502"/>
            <a:ext cx="3176291" cy="68524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12C909-28B2-7856-1353-8D8F8A5F45AF}"/>
              </a:ext>
            </a:extLst>
          </p:cNvPr>
          <p:cNvSpPr txBox="1"/>
          <p:nvPr/>
        </p:nvSpPr>
        <p:spPr>
          <a:xfrm>
            <a:off x="8992431" y="4563647"/>
            <a:ext cx="19450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>
                <a:latin typeface="NTPreCursivefk" panose="03000400000000000000" pitchFamily="66" charset="0"/>
              </a:rPr>
            </a:b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29046-FFE4-5328-EC50-2A2D5AF87D2D}"/>
              </a:ext>
            </a:extLst>
          </p:cNvPr>
          <p:cNvSpPr/>
          <p:nvPr/>
        </p:nvSpPr>
        <p:spPr>
          <a:xfrm>
            <a:off x="186731" y="353964"/>
            <a:ext cx="11822210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0705C-03A5-696B-F398-C7326C193CC5}"/>
              </a:ext>
            </a:extLst>
          </p:cNvPr>
          <p:cNvSpPr/>
          <p:nvPr/>
        </p:nvSpPr>
        <p:spPr>
          <a:xfrm>
            <a:off x="214502" y="2985901"/>
            <a:ext cx="358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  <a:p>
            <a:pPr lvl="0"/>
            <a:endParaRPr lang="en-GB" sz="1200">
              <a:solidFill>
                <a:prstClr val="black"/>
              </a:solidFill>
              <a:latin typeface="Typewriter" panose="02020500000000000000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BB570-5858-A7F1-6E8A-543600ADDB6B}"/>
              </a:ext>
            </a:extLst>
          </p:cNvPr>
          <p:cNvSpPr txBox="1"/>
          <p:nvPr/>
        </p:nvSpPr>
        <p:spPr>
          <a:xfrm>
            <a:off x="176716" y="821949"/>
            <a:ext cx="2446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  <a:p>
            <a:endParaRPr lang="en-GB" sz="1700">
              <a:latin typeface="NTPreCursivefk" panose="03000400000000000000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FC39BB-0EBC-7D65-1C9A-C85266D46A56}"/>
              </a:ext>
            </a:extLst>
          </p:cNvPr>
          <p:cNvSpPr txBox="1"/>
          <p:nvPr/>
        </p:nvSpPr>
        <p:spPr>
          <a:xfrm>
            <a:off x="214502" y="821949"/>
            <a:ext cx="3854717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>
                <a:latin typeface="Tw Cen MT" panose="020B0602020104020603" pitchFamily="34" charset="0"/>
              </a:rPr>
              <a:t>Supporting your child at home</a:t>
            </a:r>
          </a:p>
          <a:p>
            <a:r>
              <a:rPr lang="en-GB" sz="1400" u="sng">
                <a:latin typeface="Tw Cen MT" panose="020B0602020104020603" pitchFamily="34" charset="0"/>
              </a:rPr>
              <a:t>Reading</a:t>
            </a:r>
          </a:p>
          <a:p>
            <a:r>
              <a:rPr lang="en-GB" sz="1400">
                <a:latin typeface="Tw Cen MT" panose="020B0602020104020603" pitchFamily="34" charset="0"/>
              </a:rPr>
              <a:t>Your child will bring home two reading books every Friday. One will be a Little Wandle phonics book and one will be a library book. </a:t>
            </a:r>
          </a:p>
          <a:p>
            <a:endParaRPr lang="en-GB" sz="1400">
              <a:latin typeface="Tw Cen MT" panose="020B0602020104020603" pitchFamily="34" charset="0"/>
            </a:endParaRPr>
          </a:p>
          <a:p>
            <a:pPr algn="ctr"/>
            <a:r>
              <a:rPr lang="en-GB" sz="1400" b="1">
                <a:latin typeface="Tw Cen MT" panose="020B0602020104020603" pitchFamily="34" charset="0"/>
              </a:rPr>
              <a:t>Little Wandle phonics book:</a:t>
            </a: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will be carefully matched to your child’s reading level. Initially, you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r child will have a wordless book and, when they have begun to learn graphemes and how to blend them together to read words, they will then have books with words. 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If your child is reading it with little help, please don’t worry that it’s too easy – your child needs to develop fluency and confidence in reading and to develop their storyteller voice! Listen to them read the book daily, if possible. Give them lots of praise – celebrate their success! If they can’t read a word, remind them to sound it out and if 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they still struggle, re</a:t>
            </a:r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ad it to them. </a:t>
            </a:r>
          </a:p>
          <a:p>
            <a:pPr algn="l"/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1400" b="1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Library book:</a:t>
            </a:r>
          </a:p>
          <a:p>
            <a:r>
              <a:rPr lang="en-GB" sz="140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This book has been chosen by your child from the school library. Thi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s will contain tricky words that your child will not be able to read by themselves. It is a book to enjoy together. </a:t>
            </a:r>
            <a:b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1600" u="sng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  <a:p>
            <a:endParaRPr lang="en-GB">
              <a:latin typeface="NTPreCursivefk" panose="03000400000000000000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BF44B0-7CE7-79DB-6095-DABBAA5C88F2}"/>
              </a:ext>
            </a:extLst>
          </p:cNvPr>
          <p:cNvSpPr txBox="1"/>
          <p:nvPr/>
        </p:nvSpPr>
        <p:spPr>
          <a:xfrm>
            <a:off x="4162847" y="821949"/>
            <a:ext cx="388616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Reading aloud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Encourage your child to read daily and: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Sound out and blend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Use their storyteller voice (reading with expression)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1">
                <a:solidFill>
                  <a:srgbClr val="000000"/>
                </a:solidFill>
                <a:latin typeface="Tw Cen MT" panose="020B0602020104020603" pitchFamily="34" charset="0"/>
              </a:rPr>
              <a:t>Talk about the book together and ask questions: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Discuss the pictures. Can you find a…? What can you see…?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Make a prediction. What do you think will happen next?</a:t>
            </a:r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Make links with the story and their own experiences. For example, if the book is about a birthday, can they tell you about a birthday party they have had or been to?</a:t>
            </a: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r>
              <a:rPr lang="en-GB" sz="1400" b="0" i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Play ‘I sp</a:t>
            </a:r>
            <a:r>
              <a:rPr lang="en-GB" sz="1400">
                <a:solidFill>
                  <a:srgbClr val="000000"/>
                </a:solidFill>
                <a:latin typeface="Tw Cen MT" panose="020B0602020104020603" pitchFamily="34" charset="0"/>
              </a:rPr>
              <a:t>y’ games. Can you find words beginning with…? Can you find a picture of something beginning with…?</a:t>
            </a:r>
          </a:p>
          <a:p>
            <a:endParaRPr lang="en-GB" sz="140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endParaRPr lang="en-GB" sz="140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endParaRPr lang="en-GB" sz="1700" u="sng">
              <a:latin typeface="NTPreCursivefk" panose="03000400000000000000" pitchFamily="66" charset="0"/>
            </a:endParaRPr>
          </a:p>
          <a:p>
            <a:r>
              <a:rPr lang="en-GB" sz="1700">
                <a:latin typeface="NTPreCursivefk" panose="03000400000000000000" pitchFamily="66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17296-A1AF-0AE1-538B-7B69727E203F}"/>
              </a:ext>
            </a:extLst>
          </p:cNvPr>
          <p:cNvSpPr txBox="1"/>
          <p:nvPr/>
        </p:nvSpPr>
        <p:spPr>
          <a:xfrm>
            <a:off x="8142635" y="813546"/>
            <a:ext cx="38861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Phonics workshop </a:t>
            </a: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We will be holding a phonics workshop for parents to attend after school during the week commencing 29</a:t>
            </a:r>
            <a:r>
              <a:rPr lang="en-GB" sz="1400" baseline="30000">
                <a:solidFill>
                  <a:prstClr val="black"/>
                </a:solidFill>
                <a:latin typeface="Tw Cen MT" panose="020B0602020104020603" pitchFamily="34" charset="0"/>
              </a:rPr>
              <a:t>th</a:t>
            </a: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 September. There will be more details on this to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Our PE day is Monday.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On these days, your child should come to school in their PE kit: a plain white t-shirt, black joggers or leggings and a school jumper or fleece.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Weekly homework 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After October half term, we will share written phonics tasks. These will be given out on a Monday and returned on a Friday.</a:t>
            </a:r>
            <a:endParaRPr lang="en-GB" sz="1400" u="sng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u="sng">
                <a:solidFill>
                  <a:prstClr val="black"/>
                </a:solidFill>
                <a:latin typeface="Tw Cen MT" panose="020B0602020104020603" pitchFamily="34" charset="0"/>
              </a:rPr>
              <a:t>Instagram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We have a new class Instagram page which you can follow. We’ll be sharing and celebrating our learning with you at: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prstClr val="black"/>
                </a:solidFill>
                <a:latin typeface="Tw Cen MT" panose="020B0602020104020603" pitchFamily="34" charset="0"/>
              </a:rPr>
              <a:t>OakfieldHyde_Reception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85A58-DFF8-217C-ACA2-2AEC6DF1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728" y="803714"/>
            <a:ext cx="578067" cy="5159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7889B-6257-633B-A56E-253607FD9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385" y="1930033"/>
            <a:ext cx="535736" cy="490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28CE3-2149-AEAF-D3C0-A2032FD03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051" y="3248044"/>
            <a:ext cx="439263" cy="418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2EC4D-D839-23A3-6CD2-D919A6CBA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014" y="702883"/>
            <a:ext cx="475616" cy="424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F845A-66C8-1A46-3D31-B979662B3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9601" y="4257675"/>
            <a:ext cx="438950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62E9770AA2B4CB9D24B4779026AFD" ma:contentTypeVersion="16" ma:contentTypeDescription="Create a new document." ma:contentTypeScope="" ma:versionID="b18c43da781ff74873be71b6576fc1d9">
  <xsd:schema xmlns:xsd="http://www.w3.org/2001/XMLSchema" xmlns:xs="http://www.w3.org/2001/XMLSchema" xmlns:p="http://schemas.microsoft.com/office/2006/metadata/properties" xmlns:ns2="8b373f33-a440-4ef8-82f6-332943134ace" xmlns:ns3="6a051225-211a-4978-8e1f-418ef71e904e" targetNamespace="http://schemas.microsoft.com/office/2006/metadata/properties" ma:root="true" ma:fieldsID="4939a122be4c12edaf8bd170fba71fdb" ns2:_="" ns3:_="">
    <xsd:import namespace="8b373f33-a440-4ef8-82f6-332943134ace"/>
    <xsd:import namespace="6a051225-211a-4978-8e1f-418ef71e9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73f33-a440-4ef8-82f6-332943134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51225-211a-4978-8e1f-418ef71e904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73689bc-40ad-48b4-b9b9-72f24715a94e}" ma:internalName="TaxCatchAll" ma:showField="CatchAllData" ma:web="6a051225-211a-4978-8e1f-418ef71e90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051225-211a-4978-8e1f-418ef71e904e" xsi:nil="true"/>
    <lcf76f155ced4ddcb4097134ff3c332f xmlns="8b373f33-a440-4ef8-82f6-332943134a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952F5F-D2E9-43D8-A52B-D2B05E6ED8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F94CB2-AD25-40FA-88E0-288BF36174C7}"/>
</file>

<file path=customXml/itemProps3.xml><?xml version="1.0" encoding="utf-8"?>
<ds:datastoreItem xmlns:ds="http://schemas.openxmlformats.org/officeDocument/2006/customXml" ds:itemID="{0E782F4A-071D-4C8E-A39F-E2C61F0C9796}">
  <ds:schemaRefs>
    <ds:schemaRef ds:uri="6a051225-211a-4978-8e1f-418ef71e904e"/>
    <ds:schemaRef ds:uri="http://purl.org/dc/dcmitype/"/>
    <ds:schemaRef ds:uri="http://schemas.microsoft.com/office/2006/metadata/properties"/>
    <ds:schemaRef ds:uri="http://purl.org/dc/terms/"/>
    <ds:schemaRef ds:uri="8b373f33-a440-4ef8-82f6-332943134ace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874</Words>
  <Application>Microsoft Office PowerPoint</Application>
  <PresentationFormat>Widescreen</PresentationFormat>
  <Paragraphs>145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Lucida Console</vt:lpstr>
      <vt:lpstr>NTPreCursivefk</vt:lpstr>
      <vt:lpstr>Tw Cen MT</vt:lpstr>
      <vt:lpstr>Typewriter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Sallabank (OP)</dc:creator>
  <cp:lastModifiedBy>D Chamberlain (OP)</cp:lastModifiedBy>
  <cp:revision>1</cp:revision>
  <dcterms:created xsi:type="dcterms:W3CDTF">2025-09-05T14:07:36Z</dcterms:created>
  <dcterms:modified xsi:type="dcterms:W3CDTF">2025-10-02T13:17:20Z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0x01010036B62E9770AA2B4CB9D24B4779026AFD</vt:lpwstr>
  </property>
  <property fmtid="{D5CDD505-2E9C-101B-9397-08002B2CF9AE}" pid="3" name="MediaServiceImageTags">
    <vt:lpwstr/>
  </property>
</Properties>
</file>