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5" r:id="rId5"/>
    <p:sldId id="28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974E0-E1B2-4F5E-8620-EA31A3F4108B}" v="5" dt="2026-01-09T10:13:29.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Sutcliffe (OP)" userId="d7ecf11c-7ef7-498a-9525-40dbf17fd9d8" providerId="ADAL" clId="{C7495A24-9A09-4262-AAF0-41CEEB797585}"/>
    <pc:docChg chg="undo custSel modSld">
      <pc:chgData name="K Sutcliffe (OP)" userId="d7ecf11c-7ef7-498a-9525-40dbf17fd9d8" providerId="ADAL" clId="{C7495A24-9A09-4262-AAF0-41CEEB797585}" dt="2026-01-09T10:33:44.674" v="2613" actId="20577"/>
      <pc:docMkLst>
        <pc:docMk/>
      </pc:docMkLst>
      <pc:sldChg chg="modSp mod">
        <pc:chgData name="K Sutcliffe (OP)" userId="d7ecf11c-7ef7-498a-9525-40dbf17fd9d8" providerId="ADAL" clId="{C7495A24-9A09-4262-AAF0-41CEEB797585}" dt="2026-01-09T10:33:44.674" v="2613" actId="20577"/>
        <pc:sldMkLst>
          <pc:docMk/>
          <pc:sldMk cId="42330803" sldId="281"/>
        </pc:sldMkLst>
        <pc:spChg chg="mod">
          <ac:chgData name="K Sutcliffe (OP)" userId="d7ecf11c-7ef7-498a-9525-40dbf17fd9d8" providerId="ADAL" clId="{C7495A24-9A09-4262-AAF0-41CEEB797585}" dt="2026-01-09T10:28:27.213" v="2280" actId="20577"/>
          <ac:spMkLst>
            <pc:docMk/>
            <pc:sldMk cId="42330803" sldId="281"/>
            <ac:spMk id="5" creationId="{00000000-0000-0000-0000-000000000000}"/>
          </ac:spMkLst>
        </pc:spChg>
        <pc:spChg chg="mod">
          <ac:chgData name="K Sutcliffe (OP)" userId="d7ecf11c-7ef7-498a-9525-40dbf17fd9d8" providerId="ADAL" clId="{C7495A24-9A09-4262-AAF0-41CEEB797585}" dt="2026-01-09T10:33:44.674" v="2613" actId="20577"/>
          <ac:spMkLst>
            <pc:docMk/>
            <pc:sldMk cId="42330803" sldId="281"/>
            <ac:spMk id="6" creationId="{29080AAF-CD77-C99F-A41C-D624DAAC3C6B}"/>
          </ac:spMkLst>
        </pc:spChg>
        <pc:picChg chg="mod">
          <ac:chgData name="K Sutcliffe (OP)" userId="d7ecf11c-7ef7-498a-9525-40dbf17fd9d8" providerId="ADAL" clId="{C7495A24-9A09-4262-AAF0-41CEEB797585}" dt="2026-01-09T10:31:37.363" v="2576" actId="1076"/>
          <ac:picMkLst>
            <pc:docMk/>
            <pc:sldMk cId="42330803" sldId="281"/>
            <ac:picMk id="9" creationId="{F9E9DF56-57FB-CAF9-ABA0-CADC3495491C}"/>
          </ac:picMkLst>
        </pc:picChg>
        <pc:picChg chg="mod">
          <ac:chgData name="K Sutcliffe (OP)" userId="d7ecf11c-7ef7-498a-9525-40dbf17fd9d8" providerId="ADAL" clId="{C7495A24-9A09-4262-AAF0-41CEEB797585}" dt="2026-01-09T10:31:39.866" v="2577" actId="1076"/>
          <ac:picMkLst>
            <pc:docMk/>
            <pc:sldMk cId="42330803" sldId="281"/>
            <ac:picMk id="12" creationId="{1687151F-4FD1-E85B-B7DC-D4372529F061}"/>
          </ac:picMkLst>
        </pc:picChg>
        <pc:picChg chg="mod">
          <ac:chgData name="K Sutcliffe (OP)" userId="d7ecf11c-7ef7-498a-9525-40dbf17fd9d8" providerId="ADAL" clId="{C7495A24-9A09-4262-AAF0-41CEEB797585}" dt="2026-01-09T10:30:52.323" v="2573" actId="1076"/>
          <ac:picMkLst>
            <pc:docMk/>
            <pc:sldMk cId="42330803" sldId="281"/>
            <ac:picMk id="13" creationId="{54425220-E998-151F-8AD3-0D377B15BDC5}"/>
          </ac:picMkLst>
        </pc:picChg>
      </pc:sldChg>
      <pc:sldChg chg="addSp delSp modSp mod">
        <pc:chgData name="K Sutcliffe (OP)" userId="d7ecf11c-7ef7-498a-9525-40dbf17fd9d8" providerId="ADAL" clId="{C7495A24-9A09-4262-AAF0-41CEEB797585}" dt="2026-01-09T10:28:09.917" v="2266" actId="1076"/>
        <pc:sldMkLst>
          <pc:docMk/>
          <pc:sldMk cId="3617874319" sldId="285"/>
        </pc:sldMkLst>
        <pc:spChg chg="mod">
          <ac:chgData name="K Sutcliffe (OP)" userId="d7ecf11c-7ef7-498a-9525-40dbf17fd9d8" providerId="ADAL" clId="{C7495A24-9A09-4262-AAF0-41CEEB797585}" dt="2026-01-09T09:31:03.874" v="13" actId="20577"/>
          <ac:spMkLst>
            <pc:docMk/>
            <pc:sldMk cId="3617874319" sldId="285"/>
            <ac:spMk id="5" creationId="{8A6604F3-3206-267D-DB82-17A2F9617BEC}"/>
          </ac:spMkLst>
        </pc:spChg>
        <pc:spChg chg="mod">
          <ac:chgData name="K Sutcliffe (OP)" userId="d7ecf11c-7ef7-498a-9525-40dbf17fd9d8" providerId="ADAL" clId="{C7495A24-9A09-4262-AAF0-41CEEB797585}" dt="2026-01-09T09:38:59.838" v="878" actId="20577"/>
          <ac:spMkLst>
            <pc:docMk/>
            <pc:sldMk cId="3617874319" sldId="285"/>
            <ac:spMk id="8" creationId="{A1689EDE-4464-6097-6619-25AC1ECBF6CD}"/>
          </ac:spMkLst>
        </pc:spChg>
        <pc:spChg chg="mod">
          <ac:chgData name="K Sutcliffe (OP)" userId="d7ecf11c-7ef7-498a-9525-40dbf17fd9d8" providerId="ADAL" clId="{C7495A24-9A09-4262-AAF0-41CEEB797585}" dt="2026-01-09T09:35:14.899" v="270" actId="20577"/>
          <ac:spMkLst>
            <pc:docMk/>
            <pc:sldMk cId="3617874319" sldId="285"/>
            <ac:spMk id="11" creationId="{4B078960-B927-7C77-B10A-2D3F86182667}"/>
          </ac:spMkLst>
        </pc:spChg>
        <pc:spChg chg="mod">
          <ac:chgData name="K Sutcliffe (OP)" userId="d7ecf11c-7ef7-498a-9525-40dbf17fd9d8" providerId="ADAL" clId="{C7495A24-9A09-4262-AAF0-41CEEB797585}" dt="2026-01-09T09:32:36.521" v="81" actId="20577"/>
          <ac:spMkLst>
            <pc:docMk/>
            <pc:sldMk cId="3617874319" sldId="285"/>
            <ac:spMk id="13" creationId="{A96337D0-3BC1-40DD-3015-1810B3F70B86}"/>
          </ac:spMkLst>
        </pc:spChg>
        <pc:spChg chg="mod">
          <ac:chgData name="K Sutcliffe (OP)" userId="d7ecf11c-7ef7-498a-9525-40dbf17fd9d8" providerId="ADAL" clId="{C7495A24-9A09-4262-AAF0-41CEEB797585}" dt="2026-01-09T10:08:16.956" v="1266" actId="20577"/>
          <ac:spMkLst>
            <pc:docMk/>
            <pc:sldMk cId="3617874319" sldId="285"/>
            <ac:spMk id="14" creationId="{CAC83AFD-C46E-B37F-AF56-6BBC593AB7B3}"/>
          </ac:spMkLst>
        </pc:spChg>
        <pc:spChg chg="mod">
          <ac:chgData name="K Sutcliffe (OP)" userId="d7ecf11c-7ef7-498a-9525-40dbf17fd9d8" providerId="ADAL" clId="{C7495A24-9A09-4262-AAF0-41CEEB797585}" dt="2026-01-09T10:06:37.678" v="1264" actId="20577"/>
          <ac:spMkLst>
            <pc:docMk/>
            <pc:sldMk cId="3617874319" sldId="285"/>
            <ac:spMk id="16" creationId="{A07B6254-43BE-AB00-0347-008FFFDFB12E}"/>
          </ac:spMkLst>
        </pc:spChg>
        <pc:spChg chg="mod">
          <ac:chgData name="K Sutcliffe (OP)" userId="d7ecf11c-7ef7-498a-9525-40dbf17fd9d8" providerId="ADAL" clId="{C7495A24-9A09-4262-AAF0-41CEEB797585}" dt="2026-01-09T10:10:57.280" v="1510" actId="20577"/>
          <ac:spMkLst>
            <pc:docMk/>
            <pc:sldMk cId="3617874319" sldId="285"/>
            <ac:spMk id="18" creationId="{6722D5FF-80FE-C549-75DF-96B504873CC4}"/>
          </ac:spMkLst>
        </pc:spChg>
        <pc:spChg chg="mod">
          <ac:chgData name="K Sutcliffe (OP)" userId="d7ecf11c-7ef7-498a-9525-40dbf17fd9d8" providerId="ADAL" clId="{C7495A24-9A09-4262-AAF0-41CEEB797585}" dt="2026-01-09T10:16:05.735" v="2015" actId="20577"/>
          <ac:spMkLst>
            <pc:docMk/>
            <pc:sldMk cId="3617874319" sldId="285"/>
            <ac:spMk id="21" creationId="{186E3B70-8333-868A-347F-4224A00B4BAD}"/>
          </ac:spMkLst>
        </pc:spChg>
        <pc:spChg chg="mod">
          <ac:chgData name="K Sutcliffe (OP)" userId="d7ecf11c-7ef7-498a-9525-40dbf17fd9d8" providerId="ADAL" clId="{C7495A24-9A09-4262-AAF0-41CEEB797585}" dt="2026-01-09T09:37:34.099" v="676" actId="20577"/>
          <ac:spMkLst>
            <pc:docMk/>
            <pc:sldMk cId="3617874319" sldId="285"/>
            <ac:spMk id="22" creationId="{7FC00263-9262-32DD-1F27-81098663B027}"/>
          </ac:spMkLst>
        </pc:spChg>
        <pc:spChg chg="mod">
          <ac:chgData name="K Sutcliffe (OP)" userId="d7ecf11c-7ef7-498a-9525-40dbf17fd9d8" providerId="ADAL" clId="{C7495A24-9A09-4262-AAF0-41CEEB797585}" dt="2026-01-09T10:17:35.420" v="2144" actId="20577"/>
          <ac:spMkLst>
            <pc:docMk/>
            <pc:sldMk cId="3617874319" sldId="285"/>
            <ac:spMk id="28" creationId="{0196F9D3-0F64-7779-31E3-4AAD89850BE9}"/>
          </ac:spMkLst>
        </pc:spChg>
        <pc:spChg chg="mod">
          <ac:chgData name="K Sutcliffe (OP)" userId="d7ecf11c-7ef7-498a-9525-40dbf17fd9d8" providerId="ADAL" clId="{C7495A24-9A09-4262-AAF0-41CEEB797585}" dt="2026-01-09T10:24:57.297" v="2253" actId="20577"/>
          <ac:spMkLst>
            <pc:docMk/>
            <pc:sldMk cId="3617874319" sldId="285"/>
            <ac:spMk id="31" creationId="{087E406A-221D-DD72-F204-D03461588F4D}"/>
          </ac:spMkLst>
        </pc:spChg>
        <pc:spChg chg="mod">
          <ac:chgData name="K Sutcliffe (OP)" userId="d7ecf11c-7ef7-498a-9525-40dbf17fd9d8" providerId="ADAL" clId="{C7495A24-9A09-4262-AAF0-41CEEB797585}" dt="2026-01-09T10:14:30.700" v="1861" actId="20577"/>
          <ac:spMkLst>
            <pc:docMk/>
            <pc:sldMk cId="3617874319" sldId="285"/>
            <ac:spMk id="33" creationId="{BCC2CC73-42FB-04DA-B213-A90589012F4C}"/>
          </ac:spMkLst>
        </pc:spChg>
        <pc:spChg chg="mod">
          <ac:chgData name="K Sutcliffe (OP)" userId="d7ecf11c-7ef7-498a-9525-40dbf17fd9d8" providerId="ADAL" clId="{C7495A24-9A09-4262-AAF0-41CEEB797585}" dt="2026-01-09T10:12:22.321" v="1692" actId="20577"/>
          <ac:spMkLst>
            <pc:docMk/>
            <pc:sldMk cId="3617874319" sldId="285"/>
            <ac:spMk id="35" creationId="{6D79A38D-842C-864F-16C9-6AB83250C6C8}"/>
          </ac:spMkLst>
        </pc:spChg>
        <pc:picChg chg="del">
          <ac:chgData name="K Sutcliffe (OP)" userId="d7ecf11c-7ef7-498a-9525-40dbf17fd9d8" providerId="ADAL" clId="{C7495A24-9A09-4262-AAF0-41CEEB797585}" dt="2026-01-09T10:18:54.097" v="2147" actId="478"/>
          <ac:picMkLst>
            <pc:docMk/>
            <pc:sldMk cId="3617874319" sldId="285"/>
            <ac:picMk id="15" creationId="{64F7F04B-3C64-59FF-7727-596BA03B8167}"/>
          </ac:picMkLst>
        </pc:picChg>
        <pc:picChg chg="del">
          <ac:chgData name="K Sutcliffe (OP)" userId="d7ecf11c-7ef7-498a-9525-40dbf17fd9d8" providerId="ADAL" clId="{C7495A24-9A09-4262-AAF0-41CEEB797585}" dt="2026-01-09T10:18:50.521" v="2145" actId="478"/>
          <ac:picMkLst>
            <pc:docMk/>
            <pc:sldMk cId="3617874319" sldId="285"/>
            <ac:picMk id="25" creationId="{D19A2EC9-CC82-AEBC-3C91-1F08F4D966C5}"/>
          </ac:picMkLst>
        </pc:picChg>
        <pc:picChg chg="del">
          <ac:chgData name="K Sutcliffe (OP)" userId="d7ecf11c-7ef7-498a-9525-40dbf17fd9d8" providerId="ADAL" clId="{C7495A24-9A09-4262-AAF0-41CEEB797585}" dt="2026-01-09T10:18:52.391" v="2146" actId="478"/>
          <ac:picMkLst>
            <pc:docMk/>
            <pc:sldMk cId="3617874319" sldId="285"/>
            <ac:picMk id="29" creationId="{7E7E9C21-FE82-23F8-E351-FFAFD4448EFA}"/>
          </ac:picMkLst>
        </pc:picChg>
        <pc:picChg chg="add mod">
          <ac:chgData name="K Sutcliffe (OP)" userId="d7ecf11c-7ef7-498a-9525-40dbf17fd9d8" providerId="ADAL" clId="{C7495A24-9A09-4262-AAF0-41CEEB797585}" dt="2026-01-09T10:25:52.820" v="2256" actId="1076"/>
          <ac:picMkLst>
            <pc:docMk/>
            <pc:sldMk cId="3617874319" sldId="285"/>
            <ac:picMk id="36" creationId="{E6615D82-AE27-2543-A104-4F2FC61D8C94}"/>
          </ac:picMkLst>
        </pc:picChg>
        <pc:picChg chg="add mod">
          <ac:chgData name="K Sutcliffe (OP)" userId="d7ecf11c-7ef7-498a-9525-40dbf17fd9d8" providerId="ADAL" clId="{C7495A24-9A09-4262-AAF0-41CEEB797585}" dt="2026-01-09T10:27:01.360" v="2260" actId="14100"/>
          <ac:picMkLst>
            <pc:docMk/>
            <pc:sldMk cId="3617874319" sldId="285"/>
            <ac:picMk id="39" creationId="{7CFB70B8-1B5A-4545-700E-3DFCF196590B}"/>
          </ac:picMkLst>
        </pc:picChg>
        <pc:picChg chg="add mod">
          <ac:chgData name="K Sutcliffe (OP)" userId="d7ecf11c-7ef7-498a-9525-40dbf17fd9d8" providerId="ADAL" clId="{C7495A24-9A09-4262-AAF0-41CEEB797585}" dt="2026-01-09T10:28:09.917" v="2266" actId="1076"/>
          <ac:picMkLst>
            <pc:docMk/>
            <pc:sldMk cId="3617874319" sldId="285"/>
            <ac:picMk id="42" creationId="{6D198273-ACC3-C03B-71B7-5070CA95DA4E}"/>
          </ac:picMkLst>
        </pc:picChg>
      </pc:sldChg>
    </pc:docChg>
  </pc:docChgLst>
  <pc:docChgLst>
    <pc:chgData name="D Chamberlain (OP)" userId="a22c31bb-8835-47b8-a275-6750a7d161bb" providerId="ADAL" clId="{19E08C7D-790F-4E80-9B32-4663B538D95D}"/>
    <pc:docChg chg="modSld sldOrd">
      <pc:chgData name="D Chamberlain (OP)" userId="a22c31bb-8835-47b8-a275-6750a7d161bb" providerId="ADAL" clId="{19E08C7D-790F-4E80-9B32-4663B538D95D}" dt="2025-10-02T13:17:51.925" v="1"/>
      <pc:docMkLst>
        <pc:docMk/>
      </pc:docMkLst>
      <pc:sldChg chg="ord">
        <pc:chgData name="D Chamberlain (OP)" userId="a22c31bb-8835-47b8-a275-6750a7d161bb" providerId="ADAL" clId="{19E08C7D-790F-4E80-9B32-4663B538D95D}" dt="2025-10-02T13:17:51.925" v="1"/>
        <pc:sldMkLst>
          <pc:docMk/>
          <pc:sldMk cId="361787431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7F536-6FC2-47B2-A2AA-5D49E9C15479}" type="datetimeFigureOut">
              <a:rPr lang="en-GB" smtClean="0"/>
              <a:t>09/01/2026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25484-3E36-45ED-AE1D-A01A95374F5A}" type="slidenum">
              <a:rPr lang="en-GB" smtClean="0"/>
              <a:t>‹#›</a:t>
            </a:fld>
            <a:endParaRPr lang="en-GB"/>
          </a:p>
        </p:txBody>
      </p:sp>
    </p:spTree>
    <p:extLst>
      <p:ext uri="{BB962C8B-B14F-4D97-AF65-F5344CB8AC3E}">
        <p14:creationId xmlns:p14="http://schemas.microsoft.com/office/powerpoint/2010/main" val="1945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ECD5-38E0-157E-2660-4670A5CF6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66255-A250-533C-0226-9441383F0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89A40-570C-7B50-65A8-4A22B03DF5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65CFC6-E2D6-8403-C831-F85F395D432E}"/>
              </a:ext>
            </a:extLst>
          </p:cNvPr>
          <p:cNvSpPr>
            <a:spLocks noGrp="1"/>
          </p:cNvSpPr>
          <p:nvPr>
            <p:ph type="sldNum" sz="quarter" idx="10"/>
          </p:nvPr>
        </p:nvSpPr>
        <p:spPr/>
        <p:txBody>
          <a:bodyPr/>
          <a:lstStyle/>
          <a:p>
            <a:fld id="{30AB1EA2-12F7-4158-8D98-FF4AC855800A}" type="slidenum">
              <a:rPr lang="en-GB" smtClean="0"/>
              <a:t>1</a:t>
            </a:fld>
            <a:endParaRPr lang="en-GB"/>
          </a:p>
        </p:txBody>
      </p:sp>
    </p:spTree>
    <p:extLst>
      <p:ext uri="{BB962C8B-B14F-4D97-AF65-F5344CB8AC3E}">
        <p14:creationId xmlns:p14="http://schemas.microsoft.com/office/powerpoint/2010/main" val="104985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91844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7F96-FA00-CD2E-94F4-421047A3CD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EF22028-9B1D-2D07-F257-A67050621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8330151-8DF3-E70B-47ED-62A534F995C1}"/>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D0F3AA77-5221-1F76-BE66-407732161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EF256-52CC-FECB-A204-02BCF065B0A4}"/>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146934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A13A-8062-3C50-8C40-9C158718AA3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DA7C48-BFA2-24D7-B045-C461F4B648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ABE45C-B99A-AD5F-4CC9-8FAD199D3341}"/>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3BF67B6C-8265-CFBB-8BD0-41C1A95CCB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C6719-C95A-092D-FD6B-D2766C5967A2}"/>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23736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682F1-E268-FE67-B875-288E88958EF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051F138-DCFF-0DAC-917D-0D565D8D296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C29FA9-7783-FD86-C12B-65D675083EF6}"/>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8F8650FC-4B91-FC13-0E5C-4F020E63B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3F3282-FF94-46F9-D49C-36740E4AEE7A}"/>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144232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F07A-864E-5EC8-F27A-308E36B3E9B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6A274C-404E-D217-2848-3BA692FD6E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C8F8E1-7CA7-C74B-D7D0-BCBF463A7CFA}"/>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D686C514-B3BD-BE17-DEEC-14190184A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63FD4-CC8A-70AE-2F81-C9BE4BA8A04F}"/>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282525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2F79-3FD6-31D1-69A3-9855CB045B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C975040-BF01-70D2-1254-16F9121E35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3D4125-6F14-F2E3-DF1A-719A5FF8C233}"/>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5F6B6F7E-C8A8-DE6E-6797-5BB4EDA8D8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56F01-A95F-7446-CB1D-E7F1321B116E}"/>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156005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CDF2-8C12-676E-E5E0-AA9065F9EB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3404E0-1089-6420-A796-210ABAD865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C388871-5B29-B52A-100A-76ADA7D317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F8A6EC9-5A2B-F7E7-74A1-B51554626FB9}"/>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6" name="Footer Placeholder 5">
            <a:extLst>
              <a:ext uri="{FF2B5EF4-FFF2-40B4-BE49-F238E27FC236}">
                <a16:creationId xmlns:a16="http://schemas.microsoft.com/office/drawing/2014/main" id="{10FCD530-FAAE-A9B2-BDF8-265833FC5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F299C-50FE-13F1-972B-22F7C36811A6}"/>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11347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5E2-754F-C21E-C604-9954C095379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14755BE-8324-8D7B-BE1F-9A0E2B182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4FF0A0-8B57-5272-B65F-4DA8CC205D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A66B615-CE69-FB9C-63AE-FCEDBA532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9C3E21-6F14-29CF-400D-6A92EBE794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CDD8F16-DD79-8695-66D5-506AF2E1E230}"/>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8" name="Footer Placeholder 7">
            <a:extLst>
              <a:ext uri="{FF2B5EF4-FFF2-40B4-BE49-F238E27FC236}">
                <a16:creationId xmlns:a16="http://schemas.microsoft.com/office/drawing/2014/main" id="{ED9D4194-8F71-E780-32F2-5D22775787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8FF363-C462-7622-6BBE-AB5AEBF7256B}"/>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413122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F307-CADA-FE0C-2E4F-FF6348DF6B4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FA59462-D44C-9DA9-1E9D-28A8813C1EA5}"/>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4" name="Footer Placeholder 3">
            <a:extLst>
              <a:ext uri="{FF2B5EF4-FFF2-40B4-BE49-F238E27FC236}">
                <a16:creationId xmlns:a16="http://schemas.microsoft.com/office/drawing/2014/main" id="{F90568FB-147C-CE15-1B76-7A2EBA5535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D77732-8476-7515-C1E7-D7329339D90A}"/>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235787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FD318-B748-7B37-E22D-CF4F2C0F8CD3}"/>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3" name="Footer Placeholder 2">
            <a:extLst>
              <a:ext uri="{FF2B5EF4-FFF2-40B4-BE49-F238E27FC236}">
                <a16:creationId xmlns:a16="http://schemas.microsoft.com/office/drawing/2014/main" id="{46426A1F-A27A-05FA-C2F2-1EF35273D3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53CE0B-F32B-E09E-A222-4A1A4BE7CBBC}"/>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62920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684E-5784-8570-EF7D-B5EC574C5E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CAD27F9-D02A-476D-D453-4F3E2B664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6DC9CF9-1EF3-12A2-665E-17D09C795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B6E353-77D2-9BC9-8457-52CC1D1A3042}"/>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6" name="Footer Placeholder 5">
            <a:extLst>
              <a:ext uri="{FF2B5EF4-FFF2-40B4-BE49-F238E27FC236}">
                <a16:creationId xmlns:a16="http://schemas.microsoft.com/office/drawing/2014/main" id="{BAA89725-2BEA-AACA-3F9C-9334306F0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246FB7-9ACF-8A51-8F94-8AE9875AD975}"/>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86757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9C67-F1DF-027B-450D-F898D18BF8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093E85F-6194-18FB-D469-2A0350CFA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E04135-9BCC-484E-A130-8C988D93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61FC1A-A43D-808C-40B2-C89E0BFDB1F7}"/>
              </a:ext>
            </a:extLst>
          </p:cNvPr>
          <p:cNvSpPr>
            <a:spLocks noGrp="1"/>
          </p:cNvSpPr>
          <p:nvPr>
            <p:ph type="dt" sz="half" idx="10"/>
          </p:nvPr>
        </p:nvSpPr>
        <p:spPr/>
        <p:txBody>
          <a:bodyPr/>
          <a:lstStyle/>
          <a:p>
            <a:fld id="{24E0FBB4-F44D-4F0C-9759-BD5E5FFB75E3}" type="datetimeFigureOut">
              <a:rPr lang="en-GB" smtClean="0"/>
              <a:t>09/01/2026</a:t>
            </a:fld>
            <a:endParaRPr lang="en-GB"/>
          </a:p>
        </p:txBody>
      </p:sp>
      <p:sp>
        <p:nvSpPr>
          <p:cNvPr id="6" name="Footer Placeholder 5">
            <a:extLst>
              <a:ext uri="{FF2B5EF4-FFF2-40B4-BE49-F238E27FC236}">
                <a16:creationId xmlns:a16="http://schemas.microsoft.com/office/drawing/2014/main" id="{CDE66C40-8CF6-72D7-715A-BCF80F77AF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6E464-09B4-A8E9-6245-6C744B3E84F1}"/>
              </a:ext>
            </a:extLst>
          </p:cNvPr>
          <p:cNvSpPr>
            <a:spLocks noGrp="1"/>
          </p:cNvSpPr>
          <p:nvPr>
            <p:ph type="sldNum" sz="quarter" idx="12"/>
          </p:nvPr>
        </p:nvSpPr>
        <p:spPr/>
        <p:txBody>
          <a:bodyPr/>
          <a:lstStyle/>
          <a:p>
            <a:fld id="{7A198A1E-BB54-4D85-8E44-A2C816F40D72}" type="slidenum">
              <a:rPr lang="en-GB" smtClean="0"/>
              <a:t>‹#›</a:t>
            </a:fld>
            <a:endParaRPr lang="en-GB"/>
          </a:p>
        </p:txBody>
      </p:sp>
    </p:spTree>
    <p:extLst>
      <p:ext uri="{BB962C8B-B14F-4D97-AF65-F5344CB8AC3E}">
        <p14:creationId xmlns:p14="http://schemas.microsoft.com/office/powerpoint/2010/main" val="10078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39412-4094-7A8C-2BD2-D298570C5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97108F0-6CD8-34A8-3220-54A675CD5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0AF501-9693-C1EA-F16A-858000237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E0FBB4-F44D-4F0C-9759-BD5E5FFB75E3}" type="datetimeFigureOut">
              <a:rPr lang="en-GB" smtClean="0"/>
              <a:t>09/01/2026</a:t>
            </a:fld>
            <a:endParaRPr lang="en-GB"/>
          </a:p>
        </p:txBody>
      </p:sp>
      <p:sp>
        <p:nvSpPr>
          <p:cNvPr id="5" name="Footer Placeholder 4">
            <a:extLst>
              <a:ext uri="{FF2B5EF4-FFF2-40B4-BE49-F238E27FC236}">
                <a16:creationId xmlns:a16="http://schemas.microsoft.com/office/drawing/2014/main" id="{27B83D13-BA38-D9B0-717A-E3BD83049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07F32CA-C625-FF37-29F8-D7DBBE775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198A1E-BB54-4D85-8E44-A2C816F40D72}" type="slidenum">
              <a:rPr lang="en-GB" smtClean="0"/>
              <a:t>‹#›</a:t>
            </a:fld>
            <a:endParaRPr lang="en-GB"/>
          </a:p>
        </p:txBody>
      </p:sp>
    </p:spTree>
    <p:extLst>
      <p:ext uri="{BB962C8B-B14F-4D97-AF65-F5344CB8AC3E}">
        <p14:creationId xmlns:p14="http://schemas.microsoft.com/office/powerpoint/2010/main" val="170154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99F6-FDBD-0B68-A323-7BB7D1813F6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A2A0ACC-90DD-8B4B-8030-C02225C2D0C8}"/>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1AADD582-0793-630A-12B0-BA17CC8D2A3F}"/>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BF76DBDB-6636-1587-F837-8C35BD1C8CA3}"/>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8A6604F3-3206-267D-DB82-17A2F9617BEC}"/>
              </a:ext>
            </a:extLst>
          </p:cNvPr>
          <p:cNvSpPr txBox="1"/>
          <p:nvPr/>
        </p:nvSpPr>
        <p:spPr>
          <a:xfrm>
            <a:off x="127116" y="49066"/>
            <a:ext cx="5760640" cy="923330"/>
          </a:xfrm>
          <a:prstGeom prst="rect">
            <a:avLst/>
          </a:prstGeom>
          <a:noFill/>
        </p:spPr>
        <p:txBody>
          <a:bodyPr wrap="square" rtlCol="0">
            <a:spAutoFit/>
          </a:bodyPr>
          <a:lstStyle/>
          <a:p>
            <a:r>
              <a:rPr lang="en-GB" dirty="0">
                <a:latin typeface="Tw Cen MT" panose="020B0602020104020603" pitchFamily="34" charset="0"/>
              </a:rPr>
              <a:t>Year 1 Spring 2026</a:t>
            </a:r>
          </a:p>
          <a:p>
            <a:r>
              <a:rPr lang="en-GB" dirty="0">
                <a:latin typeface="Tw Cen MT" panose="020B0602020104020603" pitchFamily="34" charset="0"/>
              </a:rPr>
              <a:t>Our learning this term</a:t>
            </a:r>
          </a:p>
          <a:p>
            <a:endParaRPr lang="en-GB" dirty="0">
              <a:latin typeface="Tw Cen MT" panose="020B0602020104020603" pitchFamily="34" charset="0"/>
            </a:endParaRPr>
          </a:p>
        </p:txBody>
      </p:sp>
      <p:sp>
        <p:nvSpPr>
          <p:cNvPr id="44" name="TextBox 43">
            <a:extLst>
              <a:ext uri="{FF2B5EF4-FFF2-40B4-BE49-F238E27FC236}">
                <a16:creationId xmlns:a16="http://schemas.microsoft.com/office/drawing/2014/main" id="{E2817AE7-9E5A-6C39-B1C4-0DD43761A301}"/>
              </a:ext>
            </a:extLst>
          </p:cNvPr>
          <p:cNvSpPr txBox="1"/>
          <p:nvPr/>
        </p:nvSpPr>
        <p:spPr>
          <a:xfrm>
            <a:off x="10363340" y="3432177"/>
            <a:ext cx="2006103"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45" name="TextBox 44">
            <a:extLst>
              <a:ext uri="{FF2B5EF4-FFF2-40B4-BE49-F238E27FC236}">
                <a16:creationId xmlns:a16="http://schemas.microsoft.com/office/drawing/2014/main" id="{A35EAF30-FF3E-246A-1779-AD8347CDB566}"/>
              </a:ext>
            </a:extLst>
          </p:cNvPr>
          <p:cNvSpPr txBox="1"/>
          <p:nvPr/>
        </p:nvSpPr>
        <p:spPr>
          <a:xfrm>
            <a:off x="8901698" y="4534339"/>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pic>
        <p:nvPicPr>
          <p:cNvPr id="2" name="Picture 1">
            <a:extLst>
              <a:ext uri="{FF2B5EF4-FFF2-40B4-BE49-F238E27FC236}">
                <a16:creationId xmlns:a16="http://schemas.microsoft.com/office/drawing/2014/main" id="{A7350099-7128-4C4B-5D97-32817653B9EF}"/>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sp>
        <p:nvSpPr>
          <p:cNvPr id="17" name="Rectangle 16">
            <a:extLst>
              <a:ext uri="{FF2B5EF4-FFF2-40B4-BE49-F238E27FC236}">
                <a16:creationId xmlns:a16="http://schemas.microsoft.com/office/drawing/2014/main" id="{251CAF4C-ECB4-B0BE-8D6C-C70EC05843BA}"/>
              </a:ext>
            </a:extLst>
          </p:cNvPr>
          <p:cNvSpPr/>
          <p:nvPr/>
        </p:nvSpPr>
        <p:spPr>
          <a:xfrm>
            <a:off x="164057" y="2372491"/>
            <a:ext cx="2815118" cy="120667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BADB26E-794D-6CF9-0AD4-C4BCC017A916}"/>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55244753-E536-3F67-A379-8F5EE834880D}"/>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23" name="Picture 22">
            <a:extLst>
              <a:ext uri="{FF2B5EF4-FFF2-40B4-BE49-F238E27FC236}">
                <a16:creationId xmlns:a16="http://schemas.microsoft.com/office/drawing/2014/main" id="{E3FB34E7-74C7-D8F8-F971-D9DDCA5E3797}"/>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7" name="Picture 6">
            <a:extLst>
              <a:ext uri="{FF2B5EF4-FFF2-40B4-BE49-F238E27FC236}">
                <a16:creationId xmlns:a16="http://schemas.microsoft.com/office/drawing/2014/main" id="{29FAEEEA-9002-4277-9338-FC90B6058FC0}"/>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3" y="3777725"/>
            <a:ext cx="735866" cy="659019"/>
          </a:xfrm>
          <a:prstGeom prst="rect">
            <a:avLst/>
          </a:prstGeom>
        </p:spPr>
      </p:pic>
      <p:pic>
        <p:nvPicPr>
          <p:cNvPr id="12" name="Picture 11">
            <a:extLst>
              <a:ext uri="{FF2B5EF4-FFF2-40B4-BE49-F238E27FC236}">
                <a16:creationId xmlns:a16="http://schemas.microsoft.com/office/drawing/2014/main" id="{BFDB4D82-10E1-93C0-2335-D58310585213}"/>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49" y="5281822"/>
            <a:ext cx="689075" cy="684256"/>
          </a:xfrm>
          <a:prstGeom prst="rect">
            <a:avLst/>
          </a:prstGeom>
        </p:spPr>
      </p:pic>
      <p:pic>
        <p:nvPicPr>
          <p:cNvPr id="60" name="Picture 59">
            <a:extLst>
              <a:ext uri="{FF2B5EF4-FFF2-40B4-BE49-F238E27FC236}">
                <a16:creationId xmlns:a16="http://schemas.microsoft.com/office/drawing/2014/main" id="{29C258CC-D3DF-BFA6-53EB-D87DC0CF5AA8}"/>
              </a:ext>
            </a:extLst>
          </p:cNvPr>
          <p:cNvPicPr>
            <a:picLocks noChangeAspect="1"/>
          </p:cNvPicPr>
          <p:nvPr/>
        </p:nvPicPr>
        <p:blipFill>
          <a:blip r:embed="rId10"/>
          <a:stretch>
            <a:fillRect/>
          </a:stretch>
        </p:blipFill>
        <p:spPr>
          <a:xfrm>
            <a:off x="3115733" y="997961"/>
            <a:ext cx="2840982" cy="1225402"/>
          </a:xfrm>
          <a:prstGeom prst="rect">
            <a:avLst/>
          </a:prstGeom>
        </p:spPr>
      </p:pic>
      <p:pic>
        <p:nvPicPr>
          <p:cNvPr id="48" name="Picture 47">
            <a:extLst>
              <a:ext uri="{FF2B5EF4-FFF2-40B4-BE49-F238E27FC236}">
                <a16:creationId xmlns:a16="http://schemas.microsoft.com/office/drawing/2014/main" id="{AA2D0940-985F-E85E-DBE2-C28EB745C6A4}"/>
              </a:ext>
            </a:extLst>
          </p:cNvPr>
          <p:cNvPicPr>
            <a:picLocks noChangeAspect="1"/>
          </p:cNvPicPr>
          <p:nvPr/>
        </p:nvPicPr>
        <p:blipFill>
          <a:blip r:embed="rId11"/>
          <a:stretch>
            <a:fillRect/>
          </a:stretch>
        </p:blipFill>
        <p:spPr>
          <a:xfrm>
            <a:off x="3096861" y="2362948"/>
            <a:ext cx="2840982" cy="1228396"/>
          </a:xfrm>
          <a:prstGeom prst="rect">
            <a:avLst/>
          </a:prstGeom>
        </p:spPr>
      </p:pic>
      <p:pic>
        <p:nvPicPr>
          <p:cNvPr id="24" name="Picture 23">
            <a:extLst>
              <a:ext uri="{FF2B5EF4-FFF2-40B4-BE49-F238E27FC236}">
                <a16:creationId xmlns:a16="http://schemas.microsoft.com/office/drawing/2014/main" id="{750AB4FE-2846-5355-17E6-0212EC6A8BC5}"/>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3201230" y="1084972"/>
            <a:ext cx="633955" cy="603137"/>
          </a:xfrm>
          <a:prstGeom prst="rect">
            <a:avLst/>
          </a:prstGeom>
        </p:spPr>
      </p:pic>
      <p:pic>
        <p:nvPicPr>
          <p:cNvPr id="26" name="Picture 25">
            <a:extLst>
              <a:ext uri="{FF2B5EF4-FFF2-40B4-BE49-F238E27FC236}">
                <a16:creationId xmlns:a16="http://schemas.microsoft.com/office/drawing/2014/main" id="{6E206F54-DFD5-85AB-B921-63FECD38D3DB}"/>
              </a:ext>
            </a:extLst>
          </p:cNvPr>
          <p:cNvPicPr>
            <a:picLocks noChangeAspect="1"/>
          </p:cNvPicPr>
          <p:nvPr/>
        </p:nvPicPr>
        <p:blipFill>
          <a:blip r:embed="rId13">
            <a:clrChange>
              <a:clrFrom>
                <a:srgbClr val="F4F4F6"/>
              </a:clrFrom>
              <a:clrTo>
                <a:srgbClr val="F4F4F6">
                  <a:alpha val="0"/>
                </a:srgbClr>
              </a:clrTo>
            </a:clrChange>
          </a:blip>
          <a:stretch>
            <a:fillRect/>
          </a:stretch>
        </p:blipFill>
        <p:spPr>
          <a:xfrm>
            <a:off x="3119428" y="2402713"/>
            <a:ext cx="764904" cy="754028"/>
          </a:xfrm>
          <a:prstGeom prst="rect">
            <a:avLst/>
          </a:prstGeom>
        </p:spPr>
      </p:pic>
      <p:pic>
        <p:nvPicPr>
          <p:cNvPr id="56" name="Picture 55">
            <a:extLst>
              <a:ext uri="{FF2B5EF4-FFF2-40B4-BE49-F238E27FC236}">
                <a16:creationId xmlns:a16="http://schemas.microsoft.com/office/drawing/2014/main" id="{8781B2AD-A43F-194F-6681-73B51E23B365}"/>
              </a:ext>
            </a:extLst>
          </p:cNvPr>
          <p:cNvPicPr>
            <a:picLocks noChangeAspect="1"/>
          </p:cNvPicPr>
          <p:nvPr/>
        </p:nvPicPr>
        <p:blipFill>
          <a:blip r:embed="rId14"/>
          <a:stretch>
            <a:fillRect/>
          </a:stretch>
        </p:blipFill>
        <p:spPr>
          <a:xfrm>
            <a:off x="3106005" y="5211183"/>
            <a:ext cx="2822693" cy="1353429"/>
          </a:xfrm>
          <a:prstGeom prst="rect">
            <a:avLst/>
          </a:prstGeom>
        </p:spPr>
      </p:pic>
      <p:pic>
        <p:nvPicPr>
          <p:cNvPr id="54" name="Picture 53">
            <a:extLst>
              <a:ext uri="{FF2B5EF4-FFF2-40B4-BE49-F238E27FC236}">
                <a16:creationId xmlns:a16="http://schemas.microsoft.com/office/drawing/2014/main" id="{223C5B98-5C60-4694-F519-0429016063AE}"/>
              </a:ext>
            </a:extLst>
          </p:cNvPr>
          <p:cNvPicPr>
            <a:picLocks noChangeAspect="1"/>
          </p:cNvPicPr>
          <p:nvPr/>
        </p:nvPicPr>
        <p:blipFill>
          <a:blip r:embed="rId15"/>
          <a:stretch>
            <a:fillRect/>
          </a:stretch>
        </p:blipFill>
        <p:spPr>
          <a:xfrm>
            <a:off x="3115733" y="3742691"/>
            <a:ext cx="2816596" cy="1298561"/>
          </a:xfrm>
          <a:prstGeom prst="rect">
            <a:avLst/>
          </a:prstGeom>
        </p:spPr>
      </p:pic>
      <p:pic>
        <p:nvPicPr>
          <p:cNvPr id="30" name="Picture 29">
            <a:extLst>
              <a:ext uri="{FF2B5EF4-FFF2-40B4-BE49-F238E27FC236}">
                <a16:creationId xmlns:a16="http://schemas.microsoft.com/office/drawing/2014/main" id="{81AD27D4-BD89-326D-1936-A3E30F2F76AD}"/>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3083801" y="3718164"/>
            <a:ext cx="730294" cy="710120"/>
          </a:xfrm>
          <a:prstGeom prst="rect">
            <a:avLst/>
          </a:prstGeom>
        </p:spPr>
      </p:pic>
      <p:pic>
        <p:nvPicPr>
          <p:cNvPr id="61" name="Picture 60">
            <a:extLst>
              <a:ext uri="{FF2B5EF4-FFF2-40B4-BE49-F238E27FC236}">
                <a16:creationId xmlns:a16="http://schemas.microsoft.com/office/drawing/2014/main" id="{16CAF1D9-CC78-5D15-8190-852475F44531}"/>
              </a:ext>
            </a:extLst>
          </p:cNvPr>
          <p:cNvPicPr>
            <a:picLocks noChangeAspect="1"/>
          </p:cNvPicPr>
          <p:nvPr/>
        </p:nvPicPr>
        <p:blipFill>
          <a:blip r:embed="rId17"/>
          <a:stretch>
            <a:fillRect/>
          </a:stretch>
        </p:blipFill>
        <p:spPr>
          <a:xfrm>
            <a:off x="6042515" y="997961"/>
            <a:ext cx="2840982" cy="1225402"/>
          </a:xfrm>
          <a:prstGeom prst="rect">
            <a:avLst/>
          </a:prstGeom>
        </p:spPr>
      </p:pic>
      <p:pic>
        <p:nvPicPr>
          <p:cNvPr id="32" name="Picture 31">
            <a:extLst>
              <a:ext uri="{FF2B5EF4-FFF2-40B4-BE49-F238E27FC236}">
                <a16:creationId xmlns:a16="http://schemas.microsoft.com/office/drawing/2014/main" id="{F6097EFF-66B7-2A2A-FD16-0DEEDE730E29}"/>
              </a:ext>
            </a:extLst>
          </p:cNvPr>
          <p:cNvPicPr>
            <a:picLocks noChangeAspect="1"/>
          </p:cNvPicPr>
          <p:nvPr/>
        </p:nvPicPr>
        <p:blipFill>
          <a:blip r:embed="rId18">
            <a:clrChange>
              <a:clrFrom>
                <a:srgbClr val="F4F4F6"/>
              </a:clrFrom>
              <a:clrTo>
                <a:srgbClr val="F4F4F6">
                  <a:alpha val="0"/>
                </a:srgbClr>
              </a:clrTo>
            </a:clrChange>
          </a:blip>
          <a:stretch>
            <a:fillRect/>
          </a:stretch>
        </p:blipFill>
        <p:spPr>
          <a:xfrm>
            <a:off x="3128075" y="5276690"/>
            <a:ext cx="550741" cy="682261"/>
          </a:xfrm>
          <a:prstGeom prst="rect">
            <a:avLst/>
          </a:prstGeom>
        </p:spPr>
      </p:pic>
      <p:pic>
        <p:nvPicPr>
          <p:cNvPr id="34" name="Picture 33">
            <a:extLst>
              <a:ext uri="{FF2B5EF4-FFF2-40B4-BE49-F238E27FC236}">
                <a16:creationId xmlns:a16="http://schemas.microsoft.com/office/drawing/2014/main" id="{645D7732-2108-FF61-4613-6F34B33ECD3D}"/>
              </a:ext>
            </a:extLst>
          </p:cNvPr>
          <p:cNvPicPr>
            <a:picLocks noChangeAspect="1"/>
          </p:cNvPicPr>
          <p:nvPr/>
        </p:nvPicPr>
        <p:blipFill>
          <a:blip r:embed="rId19">
            <a:clrChange>
              <a:clrFrom>
                <a:srgbClr val="F4F4F6"/>
              </a:clrFrom>
              <a:clrTo>
                <a:srgbClr val="F4F4F6">
                  <a:alpha val="0"/>
                </a:srgbClr>
              </a:clrTo>
            </a:clrChange>
          </a:blip>
          <a:stretch>
            <a:fillRect/>
          </a:stretch>
        </p:blipFill>
        <p:spPr>
          <a:xfrm>
            <a:off x="6071029" y="1027791"/>
            <a:ext cx="776077" cy="808033"/>
          </a:xfrm>
          <a:prstGeom prst="rect">
            <a:avLst/>
          </a:prstGeom>
        </p:spPr>
      </p:pic>
      <p:pic>
        <p:nvPicPr>
          <p:cNvPr id="57" name="Picture 56">
            <a:extLst>
              <a:ext uri="{FF2B5EF4-FFF2-40B4-BE49-F238E27FC236}">
                <a16:creationId xmlns:a16="http://schemas.microsoft.com/office/drawing/2014/main" id="{D354E466-DB9A-57BE-6743-DFE4C2F261F8}"/>
              </a:ext>
            </a:extLst>
          </p:cNvPr>
          <p:cNvPicPr>
            <a:picLocks noChangeAspect="1"/>
          </p:cNvPicPr>
          <p:nvPr/>
        </p:nvPicPr>
        <p:blipFill>
          <a:blip r:embed="rId14"/>
          <a:stretch>
            <a:fillRect/>
          </a:stretch>
        </p:blipFill>
        <p:spPr>
          <a:xfrm>
            <a:off x="6080202" y="5211182"/>
            <a:ext cx="2822693" cy="1353429"/>
          </a:xfrm>
          <a:prstGeom prst="rect">
            <a:avLst/>
          </a:prstGeom>
        </p:spPr>
      </p:pic>
      <p:pic>
        <p:nvPicPr>
          <p:cNvPr id="55" name="Picture 54">
            <a:extLst>
              <a:ext uri="{FF2B5EF4-FFF2-40B4-BE49-F238E27FC236}">
                <a16:creationId xmlns:a16="http://schemas.microsoft.com/office/drawing/2014/main" id="{0B5303A0-4806-419C-B80A-100DC1A3844E}"/>
              </a:ext>
            </a:extLst>
          </p:cNvPr>
          <p:cNvPicPr>
            <a:picLocks noChangeAspect="1"/>
          </p:cNvPicPr>
          <p:nvPr/>
        </p:nvPicPr>
        <p:blipFill>
          <a:blip r:embed="rId20"/>
          <a:stretch>
            <a:fillRect/>
          </a:stretch>
        </p:blipFill>
        <p:spPr>
          <a:xfrm>
            <a:off x="6083251" y="3742691"/>
            <a:ext cx="2816596" cy="1298561"/>
          </a:xfrm>
          <a:prstGeom prst="rect">
            <a:avLst/>
          </a:prstGeom>
        </p:spPr>
      </p:pic>
      <p:pic>
        <p:nvPicPr>
          <p:cNvPr id="41" name="Picture 40">
            <a:extLst>
              <a:ext uri="{FF2B5EF4-FFF2-40B4-BE49-F238E27FC236}">
                <a16:creationId xmlns:a16="http://schemas.microsoft.com/office/drawing/2014/main" id="{A656AD5A-0249-E8A2-3D9E-773943E1A847}"/>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6107292" y="5273239"/>
            <a:ext cx="865304" cy="791029"/>
          </a:xfrm>
          <a:prstGeom prst="rect">
            <a:avLst/>
          </a:prstGeom>
        </p:spPr>
      </p:pic>
      <p:pic>
        <p:nvPicPr>
          <p:cNvPr id="62" name="Picture 61">
            <a:extLst>
              <a:ext uri="{FF2B5EF4-FFF2-40B4-BE49-F238E27FC236}">
                <a16:creationId xmlns:a16="http://schemas.microsoft.com/office/drawing/2014/main" id="{217CB501-9F67-F0EB-498E-14D981574B23}"/>
              </a:ext>
            </a:extLst>
          </p:cNvPr>
          <p:cNvPicPr>
            <a:picLocks noChangeAspect="1"/>
          </p:cNvPicPr>
          <p:nvPr/>
        </p:nvPicPr>
        <p:blipFill>
          <a:blip r:embed="rId17"/>
          <a:stretch>
            <a:fillRect/>
          </a:stretch>
        </p:blipFill>
        <p:spPr>
          <a:xfrm>
            <a:off x="9047752" y="1012338"/>
            <a:ext cx="2840982" cy="1225402"/>
          </a:xfrm>
          <a:prstGeom prst="rect">
            <a:avLst/>
          </a:prstGeom>
        </p:spPr>
      </p:pic>
      <p:pic>
        <p:nvPicPr>
          <p:cNvPr id="43" name="Picture 42">
            <a:extLst>
              <a:ext uri="{FF2B5EF4-FFF2-40B4-BE49-F238E27FC236}">
                <a16:creationId xmlns:a16="http://schemas.microsoft.com/office/drawing/2014/main" id="{5536A247-F1BE-2330-C062-AC4662D19EE4}"/>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6127254" y="3843695"/>
            <a:ext cx="635142" cy="631727"/>
          </a:xfrm>
          <a:prstGeom prst="rect">
            <a:avLst/>
          </a:prstGeom>
        </p:spPr>
      </p:pic>
      <p:pic>
        <p:nvPicPr>
          <p:cNvPr id="47" name="Picture 46">
            <a:extLst>
              <a:ext uri="{FF2B5EF4-FFF2-40B4-BE49-F238E27FC236}">
                <a16:creationId xmlns:a16="http://schemas.microsoft.com/office/drawing/2014/main" id="{83546E71-D435-4991-8B37-C622D8ED872E}"/>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6070894" y="2413189"/>
            <a:ext cx="1000868" cy="642603"/>
          </a:xfrm>
          <a:prstGeom prst="rect">
            <a:avLst/>
          </a:prstGeom>
        </p:spPr>
      </p:pic>
      <p:pic>
        <p:nvPicPr>
          <p:cNvPr id="49" name="Picture 48">
            <a:extLst>
              <a:ext uri="{FF2B5EF4-FFF2-40B4-BE49-F238E27FC236}">
                <a16:creationId xmlns:a16="http://schemas.microsoft.com/office/drawing/2014/main" id="{FF22F8B1-2EB2-8109-BA6B-370979BDCDA7}"/>
              </a:ext>
            </a:extLst>
          </p:cNvPr>
          <p:cNvPicPr>
            <a:picLocks noChangeAspect="1"/>
          </p:cNvPicPr>
          <p:nvPr/>
        </p:nvPicPr>
        <p:blipFill>
          <a:blip r:embed="rId24">
            <a:clrChange>
              <a:clrFrom>
                <a:srgbClr val="F4F4F6"/>
              </a:clrFrom>
              <a:clrTo>
                <a:srgbClr val="F4F4F6">
                  <a:alpha val="0"/>
                </a:srgbClr>
              </a:clrTo>
            </a:clrChange>
          </a:blip>
          <a:stretch>
            <a:fillRect/>
          </a:stretch>
        </p:blipFill>
        <p:spPr>
          <a:xfrm>
            <a:off x="9017208" y="1031094"/>
            <a:ext cx="642559" cy="665715"/>
          </a:xfrm>
          <a:prstGeom prst="rect">
            <a:avLst/>
          </a:prstGeom>
        </p:spPr>
      </p:pic>
      <p:pic>
        <p:nvPicPr>
          <p:cNvPr id="59" name="Picture 58">
            <a:extLst>
              <a:ext uri="{FF2B5EF4-FFF2-40B4-BE49-F238E27FC236}">
                <a16:creationId xmlns:a16="http://schemas.microsoft.com/office/drawing/2014/main" id="{82B2086E-DB2A-D5B5-B2E6-2F74E1837D2E}"/>
              </a:ext>
            </a:extLst>
          </p:cNvPr>
          <p:cNvPicPr>
            <a:picLocks noChangeAspect="1"/>
          </p:cNvPicPr>
          <p:nvPr/>
        </p:nvPicPr>
        <p:blipFill>
          <a:blip r:embed="rId25"/>
          <a:stretch>
            <a:fillRect/>
          </a:stretch>
        </p:blipFill>
        <p:spPr>
          <a:xfrm>
            <a:off x="9017475" y="2348087"/>
            <a:ext cx="2816596" cy="1298561"/>
          </a:xfrm>
          <a:prstGeom prst="rect">
            <a:avLst/>
          </a:prstGeom>
        </p:spPr>
      </p:pic>
      <p:pic>
        <p:nvPicPr>
          <p:cNvPr id="51" name="Picture 50">
            <a:extLst>
              <a:ext uri="{FF2B5EF4-FFF2-40B4-BE49-F238E27FC236}">
                <a16:creationId xmlns:a16="http://schemas.microsoft.com/office/drawing/2014/main" id="{2EB36D53-65EC-6A58-8E0A-33189786F745}"/>
              </a:ext>
            </a:extLst>
          </p:cNvPr>
          <p:cNvPicPr>
            <a:picLocks noChangeAspect="1"/>
          </p:cNvPicPr>
          <p:nvPr/>
        </p:nvPicPr>
        <p:blipFill>
          <a:blip r:embed="rId26">
            <a:clrChange>
              <a:clrFrom>
                <a:srgbClr val="F4F4F6"/>
              </a:clrFrom>
              <a:clrTo>
                <a:srgbClr val="F4F4F6">
                  <a:alpha val="0"/>
                </a:srgbClr>
              </a:clrTo>
            </a:clrChange>
          </a:blip>
          <a:stretch>
            <a:fillRect/>
          </a:stretch>
        </p:blipFill>
        <p:spPr>
          <a:xfrm>
            <a:off x="9052633" y="2493758"/>
            <a:ext cx="701852" cy="686168"/>
          </a:xfrm>
          <a:prstGeom prst="rect">
            <a:avLst/>
          </a:prstGeom>
        </p:spPr>
      </p:pic>
      <p:sp>
        <p:nvSpPr>
          <p:cNvPr id="3" name="TextBox 2">
            <a:extLst>
              <a:ext uri="{FF2B5EF4-FFF2-40B4-BE49-F238E27FC236}">
                <a16:creationId xmlns:a16="http://schemas.microsoft.com/office/drawing/2014/main" id="{A7973A82-61CB-E337-B57A-1EED6F73CB4E}"/>
              </a:ext>
            </a:extLst>
          </p:cNvPr>
          <p:cNvSpPr txBox="1"/>
          <p:nvPr/>
        </p:nvSpPr>
        <p:spPr>
          <a:xfrm>
            <a:off x="127116" y="875858"/>
            <a:ext cx="3982146" cy="276999"/>
          </a:xfrm>
          <a:prstGeom prst="rect">
            <a:avLst/>
          </a:prstGeom>
          <a:noFill/>
        </p:spPr>
        <p:txBody>
          <a:bodyPr wrap="square" rtlCol="0">
            <a:spAutoFit/>
          </a:bodyPr>
          <a:lstStyle/>
          <a:p>
            <a:r>
              <a:rPr lang="en-GB" sz="1200">
                <a:latin typeface="Tw Cen MT" panose="020B0602020104020603" pitchFamily="34" charset="0"/>
              </a:rPr>
              <a:t>In English, these will be our focus texts:</a:t>
            </a:r>
          </a:p>
        </p:txBody>
      </p:sp>
      <p:sp>
        <p:nvSpPr>
          <p:cNvPr id="11" name="TextBox 10">
            <a:extLst>
              <a:ext uri="{FF2B5EF4-FFF2-40B4-BE49-F238E27FC236}">
                <a16:creationId xmlns:a16="http://schemas.microsoft.com/office/drawing/2014/main" id="{4B078960-B927-7C77-B10A-2D3F86182667}"/>
              </a:ext>
            </a:extLst>
          </p:cNvPr>
          <p:cNvSpPr txBox="1"/>
          <p:nvPr/>
        </p:nvSpPr>
        <p:spPr>
          <a:xfrm>
            <a:off x="919808" y="3771154"/>
            <a:ext cx="2067544" cy="1384995"/>
          </a:xfrm>
          <a:prstGeom prst="rect">
            <a:avLst/>
          </a:prstGeom>
          <a:noFill/>
        </p:spPr>
        <p:txBody>
          <a:bodyPr wrap="square" lIns="91440" tIns="45720" rIns="91440" bIns="45720" anchor="t">
            <a:spAutoFit/>
          </a:bodyPr>
          <a:lstStyle/>
          <a:p>
            <a:r>
              <a:rPr lang="en-GB" sz="1100" dirty="0">
                <a:latin typeface="Aptos"/>
              </a:rPr>
              <a:t>In reading, we will be developing our fluency and comprehension skills. We will be focussing on decoding with the taught sounds, prosody and comprehension. </a:t>
            </a:r>
            <a:endParaRPr lang="en-US" dirty="0"/>
          </a:p>
          <a:p>
            <a:endParaRPr lang="en-GB" sz="1800" dirty="0">
              <a:latin typeface="Tw Cen MT" panose="020B0602020104020603" pitchFamily="34" charset="0"/>
            </a:endParaRPr>
          </a:p>
        </p:txBody>
      </p:sp>
      <p:sp>
        <p:nvSpPr>
          <p:cNvPr id="22" name="TextBox 21">
            <a:extLst>
              <a:ext uri="{FF2B5EF4-FFF2-40B4-BE49-F238E27FC236}">
                <a16:creationId xmlns:a16="http://schemas.microsoft.com/office/drawing/2014/main" id="{7FC00263-9262-32DD-1F27-81098663B027}"/>
              </a:ext>
            </a:extLst>
          </p:cNvPr>
          <p:cNvSpPr txBox="1"/>
          <p:nvPr/>
        </p:nvSpPr>
        <p:spPr>
          <a:xfrm>
            <a:off x="884646" y="5249259"/>
            <a:ext cx="2137867" cy="1277273"/>
          </a:xfrm>
          <a:prstGeom prst="rect">
            <a:avLst/>
          </a:prstGeom>
          <a:noFill/>
        </p:spPr>
        <p:txBody>
          <a:bodyPr wrap="square">
            <a:spAutoFit/>
          </a:bodyPr>
          <a:lstStyle/>
          <a:p>
            <a:r>
              <a:rPr lang="en-GB" sz="1100" dirty="0">
                <a:latin typeface="Tw Cen MT" panose="020B0602020104020603" pitchFamily="34" charset="0"/>
              </a:rPr>
              <a:t>In writing, we will focus our writing on ‘Wombat goes Walkabout’. We will use actions to retell the story then focus on alternative vocabulary. The children will then write effective sentences to retell the story. </a:t>
            </a:r>
          </a:p>
        </p:txBody>
      </p:sp>
      <p:sp>
        <p:nvSpPr>
          <p:cNvPr id="27" name="TextBox 26">
            <a:extLst>
              <a:ext uri="{FF2B5EF4-FFF2-40B4-BE49-F238E27FC236}">
                <a16:creationId xmlns:a16="http://schemas.microsoft.com/office/drawing/2014/main" id="{F0C0C278-5C0D-25FE-89CB-6D6EC359AED1}"/>
              </a:ext>
            </a:extLst>
          </p:cNvPr>
          <p:cNvSpPr txBox="1"/>
          <p:nvPr/>
        </p:nvSpPr>
        <p:spPr>
          <a:xfrm>
            <a:off x="3882429" y="970559"/>
            <a:ext cx="2158914" cy="1277273"/>
          </a:xfrm>
          <a:prstGeom prst="rect">
            <a:avLst/>
          </a:prstGeom>
          <a:noFill/>
        </p:spPr>
        <p:txBody>
          <a:bodyPr wrap="square" lIns="91440" tIns="45720" rIns="91440" bIns="45720" anchor="t">
            <a:spAutoFit/>
          </a:bodyPr>
          <a:lstStyle/>
          <a:p>
            <a:r>
              <a:rPr lang="en-GB" sz="1100">
                <a:latin typeface="Aptos"/>
              </a:rPr>
              <a:t>In maths, we will be learning place value, addition and subtraction, counting in multiples of 2's, 5's and 10's, sharing into equal groups and the properties of 2D and 3D shapes.</a:t>
            </a:r>
            <a:endParaRPr lang="en-US" sz="1100"/>
          </a:p>
        </p:txBody>
      </p:sp>
      <p:pic>
        <p:nvPicPr>
          <p:cNvPr id="6" name="Picture 5">
            <a:extLst>
              <a:ext uri="{FF2B5EF4-FFF2-40B4-BE49-F238E27FC236}">
                <a16:creationId xmlns:a16="http://schemas.microsoft.com/office/drawing/2014/main" id="{1D93E6AB-35DD-2F4D-4DD9-E753B64C55A1}"/>
              </a:ext>
            </a:extLst>
          </p:cNvPr>
          <p:cNvPicPr>
            <a:picLocks noChangeAspect="1"/>
          </p:cNvPicPr>
          <p:nvPr/>
        </p:nvPicPr>
        <p:blipFill>
          <a:blip r:embed="rId27"/>
          <a:stretch>
            <a:fillRect/>
          </a:stretch>
        </p:blipFill>
        <p:spPr>
          <a:xfrm>
            <a:off x="216394" y="2402713"/>
            <a:ext cx="731583" cy="658425"/>
          </a:xfrm>
          <a:prstGeom prst="rect">
            <a:avLst/>
          </a:prstGeom>
        </p:spPr>
      </p:pic>
      <p:sp>
        <p:nvSpPr>
          <p:cNvPr id="13" name="TextBox 12" descr="following the Little Wandle &#10;">
            <a:extLst>
              <a:ext uri="{FF2B5EF4-FFF2-40B4-BE49-F238E27FC236}">
                <a16:creationId xmlns:a16="http://schemas.microsoft.com/office/drawing/2014/main" id="{A96337D0-3BC1-40DD-3015-1810B3F70B86}"/>
              </a:ext>
            </a:extLst>
          </p:cNvPr>
          <p:cNvSpPr txBox="1"/>
          <p:nvPr/>
        </p:nvSpPr>
        <p:spPr>
          <a:xfrm>
            <a:off x="884646" y="2371017"/>
            <a:ext cx="2124327" cy="1123384"/>
          </a:xfrm>
          <a:prstGeom prst="rect">
            <a:avLst/>
          </a:prstGeom>
          <a:noFill/>
        </p:spPr>
        <p:txBody>
          <a:bodyPr wrap="square" lIns="91440" tIns="45720" rIns="91440" bIns="45720" anchor="t">
            <a:spAutoFit/>
          </a:bodyPr>
          <a:lstStyle/>
          <a:p>
            <a:pPr>
              <a:defRPr/>
            </a:pPr>
            <a:r>
              <a:rPr lang="en-GB" sz="1200" dirty="0">
                <a:solidFill>
                  <a:prstClr val="black"/>
                </a:solidFill>
                <a:latin typeface="Aptos"/>
              </a:rPr>
              <a:t>I</a:t>
            </a:r>
            <a:r>
              <a:rPr lang="en-GB" sz="1100" dirty="0">
                <a:solidFill>
                  <a:prstClr val="black"/>
                </a:solidFill>
                <a:latin typeface="Aptos"/>
              </a:rPr>
              <a:t>n phonics, we will continue to learn new graphemes following  Little Wandle. We will continue to learn alternative sounds to support reading fluency and spelling. </a:t>
            </a:r>
            <a:endParaRPr lang="en-US" sz="1100" dirty="0">
              <a:solidFill>
                <a:prstClr val="black"/>
              </a:solidFill>
            </a:endParaRPr>
          </a:p>
        </p:txBody>
      </p:sp>
      <p:sp>
        <p:nvSpPr>
          <p:cNvPr id="8" name="TextBox 7">
            <a:extLst>
              <a:ext uri="{FF2B5EF4-FFF2-40B4-BE49-F238E27FC236}">
                <a16:creationId xmlns:a16="http://schemas.microsoft.com/office/drawing/2014/main" id="{A1689EDE-4464-6097-6619-25AC1ECBF6CD}"/>
              </a:ext>
            </a:extLst>
          </p:cNvPr>
          <p:cNvSpPr txBox="1"/>
          <p:nvPr/>
        </p:nvSpPr>
        <p:spPr>
          <a:xfrm>
            <a:off x="3833003" y="2409645"/>
            <a:ext cx="1880559"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ptos"/>
              </a:rPr>
              <a:t>In science,  we will be continuing to learn about animals including humans. We will also be investigating seasonal changes. </a:t>
            </a:r>
            <a:endParaRPr lang="en-US" sz="1100" dirty="0">
              <a:latin typeface="Aptos"/>
              <a:ea typeface="Calibri"/>
              <a:cs typeface="Calibri"/>
            </a:endParaRPr>
          </a:p>
        </p:txBody>
      </p:sp>
      <p:sp>
        <p:nvSpPr>
          <p:cNvPr id="14" name="TextBox 13">
            <a:extLst>
              <a:ext uri="{FF2B5EF4-FFF2-40B4-BE49-F238E27FC236}">
                <a16:creationId xmlns:a16="http://schemas.microsoft.com/office/drawing/2014/main" id="{CAC83AFD-C46E-B37F-AF56-6BBC593AB7B3}"/>
              </a:ext>
            </a:extLst>
          </p:cNvPr>
          <p:cNvSpPr txBox="1"/>
          <p:nvPr/>
        </p:nvSpPr>
        <p:spPr>
          <a:xfrm>
            <a:off x="3732362" y="3660475"/>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dirty="0">
              <a:ea typeface="Calibri"/>
              <a:cs typeface="Calibri"/>
            </a:endParaRPr>
          </a:p>
          <a:p>
            <a:r>
              <a:rPr lang="en-US" sz="1100" dirty="0">
                <a:solidFill>
                  <a:srgbClr val="242424"/>
                </a:solidFill>
                <a:latin typeface="Aptos"/>
              </a:rPr>
              <a:t>In history,  we will be learning </a:t>
            </a:r>
          </a:p>
          <a:p>
            <a:r>
              <a:rPr lang="en-US" sz="1100" dirty="0">
                <a:solidFill>
                  <a:srgbClr val="242424"/>
                </a:solidFill>
                <a:latin typeface="Aptos"/>
                <a:ea typeface="Calibri"/>
                <a:cs typeface="Calibri"/>
              </a:rPr>
              <a:t>about the development of flight </a:t>
            </a:r>
          </a:p>
          <a:p>
            <a:r>
              <a:rPr lang="en-US" sz="1100" dirty="0">
                <a:solidFill>
                  <a:srgbClr val="242424"/>
                </a:solidFill>
                <a:latin typeface="Aptos"/>
                <a:ea typeface="Calibri"/>
                <a:cs typeface="Calibri"/>
              </a:rPr>
              <a:t>throughout  the decades. </a:t>
            </a:r>
          </a:p>
          <a:p>
            <a:r>
              <a:rPr lang="en-US" sz="1100" dirty="0">
                <a:solidFill>
                  <a:srgbClr val="242424"/>
                </a:solidFill>
                <a:latin typeface="Aptos"/>
                <a:ea typeface="Calibri"/>
                <a:cs typeface="Calibri"/>
              </a:rPr>
              <a:t>We will focus on the </a:t>
            </a:r>
          </a:p>
          <a:p>
            <a:r>
              <a:rPr lang="en-US" sz="1100" dirty="0">
                <a:solidFill>
                  <a:srgbClr val="242424"/>
                </a:solidFill>
                <a:latin typeface="Aptos"/>
                <a:ea typeface="Calibri"/>
                <a:cs typeface="Calibri"/>
              </a:rPr>
              <a:t>Wright Brothers and Amy Jhonson </a:t>
            </a:r>
          </a:p>
          <a:p>
            <a:r>
              <a:rPr lang="en-US" sz="1100" dirty="0">
                <a:solidFill>
                  <a:srgbClr val="242424"/>
                </a:solidFill>
                <a:latin typeface="Aptos"/>
                <a:ea typeface="Calibri"/>
                <a:cs typeface="Calibri"/>
              </a:rPr>
              <a:t>As significant people from history. </a:t>
            </a:r>
            <a:endParaRPr lang="en-US" dirty="0">
              <a:ea typeface="Calibri"/>
              <a:cs typeface="Calibri"/>
            </a:endParaRPr>
          </a:p>
        </p:txBody>
      </p:sp>
      <p:sp>
        <p:nvSpPr>
          <p:cNvPr id="16" name="TextBox 15">
            <a:extLst>
              <a:ext uri="{FF2B5EF4-FFF2-40B4-BE49-F238E27FC236}">
                <a16:creationId xmlns:a16="http://schemas.microsoft.com/office/drawing/2014/main" id="{A07B6254-43BE-AB00-0347-008FFFDFB12E}"/>
              </a:ext>
            </a:extLst>
          </p:cNvPr>
          <p:cNvSpPr txBox="1"/>
          <p:nvPr/>
        </p:nvSpPr>
        <p:spPr>
          <a:xfrm>
            <a:off x="3717985" y="5299494"/>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ptos"/>
              </a:rPr>
              <a:t>In geography, we will be learning</a:t>
            </a:r>
          </a:p>
          <a:p>
            <a:r>
              <a:rPr lang="en-US" sz="1100" dirty="0">
                <a:latin typeface="Aptos"/>
              </a:rPr>
              <a:t>about </a:t>
            </a:r>
            <a:r>
              <a:rPr lang="en-GB" sz="1100" dirty="0"/>
              <a:t> the 7 continents and the</a:t>
            </a:r>
          </a:p>
          <a:p>
            <a:r>
              <a:rPr lang="en-GB" sz="1100" dirty="0"/>
              <a:t>southern and northern </a:t>
            </a:r>
          </a:p>
          <a:p>
            <a:r>
              <a:rPr lang="en-GB" sz="1100" dirty="0"/>
              <a:t>hemisphere.  We will also look at</a:t>
            </a:r>
          </a:p>
          <a:p>
            <a:r>
              <a:rPr lang="en-GB" sz="1100" dirty="0">
                <a:ea typeface="Calibri"/>
                <a:cs typeface="Calibri"/>
              </a:rPr>
              <a:t>How to use an atlas to locate </a:t>
            </a:r>
          </a:p>
          <a:p>
            <a:r>
              <a:rPr lang="en-GB" sz="1100" dirty="0">
                <a:ea typeface="Calibri"/>
                <a:cs typeface="Calibri"/>
              </a:rPr>
              <a:t>countries on Europe. </a:t>
            </a:r>
            <a:endParaRPr lang="en-US" sz="1000" dirty="0">
              <a:ea typeface="Calibri"/>
              <a:cs typeface="Calibri"/>
            </a:endParaRPr>
          </a:p>
        </p:txBody>
      </p:sp>
      <p:sp>
        <p:nvSpPr>
          <p:cNvPr id="18" name="TextBox 17">
            <a:extLst>
              <a:ext uri="{FF2B5EF4-FFF2-40B4-BE49-F238E27FC236}">
                <a16:creationId xmlns:a16="http://schemas.microsoft.com/office/drawing/2014/main" id="{6722D5FF-80FE-C549-75DF-96B504873CC4}"/>
              </a:ext>
            </a:extLst>
          </p:cNvPr>
          <p:cNvSpPr txBox="1"/>
          <p:nvPr/>
        </p:nvSpPr>
        <p:spPr>
          <a:xfrm>
            <a:off x="6765985" y="1043797"/>
            <a:ext cx="27432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ptos"/>
              </a:rPr>
              <a:t>In art, we will be learning about </a:t>
            </a:r>
          </a:p>
          <a:p>
            <a:r>
              <a:rPr lang="en-US" sz="1100" dirty="0">
                <a:latin typeface="Aptos"/>
              </a:rPr>
              <a:t>Andy Goldsworthy. We will create</a:t>
            </a:r>
          </a:p>
          <a:p>
            <a:r>
              <a:rPr lang="en-US" sz="1100" dirty="0">
                <a:latin typeface="Aptos"/>
              </a:rPr>
              <a:t>our own art work using natural </a:t>
            </a:r>
          </a:p>
          <a:p>
            <a:r>
              <a:rPr lang="en-US" sz="1100" dirty="0">
                <a:latin typeface="Aptos"/>
                <a:ea typeface="Calibri"/>
                <a:cs typeface="Calibri"/>
              </a:rPr>
              <a:t>materials including leaves, </a:t>
            </a:r>
          </a:p>
          <a:p>
            <a:r>
              <a:rPr lang="en-US" sz="1100" dirty="0">
                <a:latin typeface="Aptos"/>
                <a:ea typeface="Calibri"/>
                <a:cs typeface="Calibri"/>
              </a:rPr>
              <a:t>rocks and twigs. </a:t>
            </a:r>
            <a:endParaRPr lang="en-US" sz="1100" dirty="0">
              <a:latin typeface="Calibri"/>
              <a:ea typeface="Calibri"/>
              <a:cs typeface="Calibri"/>
            </a:endParaRPr>
          </a:p>
        </p:txBody>
      </p:sp>
      <p:sp>
        <p:nvSpPr>
          <p:cNvPr id="21" name="TextBox 20">
            <a:extLst>
              <a:ext uri="{FF2B5EF4-FFF2-40B4-BE49-F238E27FC236}">
                <a16:creationId xmlns:a16="http://schemas.microsoft.com/office/drawing/2014/main" id="{186E3B70-8333-868A-347F-4224A00B4BAD}"/>
              </a:ext>
            </a:extLst>
          </p:cNvPr>
          <p:cNvSpPr txBox="1"/>
          <p:nvPr/>
        </p:nvSpPr>
        <p:spPr>
          <a:xfrm>
            <a:off x="6938513" y="5342626"/>
            <a:ext cx="27432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ptos"/>
              </a:rPr>
              <a:t>In PE, we will be learning </a:t>
            </a:r>
          </a:p>
          <a:p>
            <a:r>
              <a:rPr lang="en-US" sz="1100" dirty="0">
                <a:latin typeface="Aptos"/>
              </a:rPr>
              <a:t>invasion games. We will learn</a:t>
            </a:r>
          </a:p>
          <a:p>
            <a:r>
              <a:rPr lang="en-US" sz="1100" dirty="0">
                <a:latin typeface="Aptos"/>
              </a:rPr>
              <a:t>how to defend and attack</a:t>
            </a:r>
          </a:p>
          <a:p>
            <a:r>
              <a:rPr lang="en-US" sz="1100" dirty="0">
                <a:latin typeface="Aptos"/>
              </a:rPr>
              <a:t>whilst improving our ball</a:t>
            </a:r>
          </a:p>
          <a:p>
            <a:r>
              <a:rPr lang="en-US" sz="1100" dirty="0">
                <a:latin typeface="Aptos"/>
                <a:ea typeface="Calibri"/>
                <a:cs typeface="Calibri"/>
              </a:rPr>
              <a:t>skills.</a:t>
            </a:r>
          </a:p>
        </p:txBody>
      </p:sp>
      <p:sp>
        <p:nvSpPr>
          <p:cNvPr id="28" name="TextBox 27">
            <a:extLst>
              <a:ext uri="{FF2B5EF4-FFF2-40B4-BE49-F238E27FC236}">
                <a16:creationId xmlns:a16="http://schemas.microsoft.com/office/drawing/2014/main" id="{0196F9D3-0F64-7779-31E3-4AAD89850BE9}"/>
              </a:ext>
            </a:extLst>
          </p:cNvPr>
          <p:cNvSpPr txBox="1"/>
          <p:nvPr/>
        </p:nvSpPr>
        <p:spPr>
          <a:xfrm>
            <a:off x="9627080" y="914399"/>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dirty="0">
              <a:ea typeface="Calibri"/>
              <a:cs typeface="Calibri"/>
            </a:endParaRPr>
          </a:p>
          <a:p>
            <a:r>
              <a:rPr lang="en-US" sz="1100" dirty="0">
                <a:solidFill>
                  <a:srgbClr val="242424"/>
                </a:solidFill>
                <a:latin typeface="Aptos"/>
              </a:rPr>
              <a:t>In RE, we will be leaning about </a:t>
            </a:r>
          </a:p>
          <a:p>
            <a:r>
              <a:rPr lang="en-US" sz="1100" dirty="0">
                <a:solidFill>
                  <a:srgbClr val="242424"/>
                </a:solidFill>
                <a:latin typeface="Aptos"/>
              </a:rPr>
              <a:t>what it means to belong to a faith community. We will explore the </a:t>
            </a:r>
          </a:p>
          <a:p>
            <a:r>
              <a:rPr lang="en-US" sz="1100" dirty="0">
                <a:solidFill>
                  <a:srgbClr val="242424"/>
                </a:solidFill>
                <a:latin typeface="Aptos"/>
              </a:rPr>
              <a:t>idea that different people belong to different groups. </a:t>
            </a:r>
            <a:endParaRPr lang="en-US" dirty="0"/>
          </a:p>
        </p:txBody>
      </p:sp>
      <p:sp>
        <p:nvSpPr>
          <p:cNvPr id="31" name="TextBox 30">
            <a:extLst>
              <a:ext uri="{FF2B5EF4-FFF2-40B4-BE49-F238E27FC236}">
                <a16:creationId xmlns:a16="http://schemas.microsoft.com/office/drawing/2014/main" id="{087E406A-221D-DD72-F204-D03461588F4D}"/>
              </a:ext>
            </a:extLst>
          </p:cNvPr>
          <p:cNvSpPr txBox="1"/>
          <p:nvPr/>
        </p:nvSpPr>
        <p:spPr>
          <a:xfrm>
            <a:off x="9670212" y="2553419"/>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Aptos"/>
              </a:rPr>
              <a:t>In PSHE, we will be learning </a:t>
            </a:r>
            <a:endParaRPr lang="en-US" sz="1100" dirty="0">
              <a:latin typeface="Calibri"/>
              <a:ea typeface="Calibri"/>
              <a:cs typeface="Calibri"/>
            </a:endParaRPr>
          </a:p>
          <a:p>
            <a:r>
              <a:rPr lang="en-US" sz="1100" dirty="0">
                <a:latin typeface="Aptos"/>
              </a:rPr>
              <a:t>about relationships and family. </a:t>
            </a:r>
          </a:p>
          <a:p>
            <a:r>
              <a:rPr lang="en-US" sz="1100" dirty="0">
                <a:latin typeface="Aptos"/>
              </a:rPr>
              <a:t>This will also include keeping </a:t>
            </a:r>
          </a:p>
          <a:p>
            <a:r>
              <a:rPr lang="en-US" sz="1100" dirty="0">
                <a:latin typeface="Aptos"/>
              </a:rPr>
              <a:t>safe at home and road safety. </a:t>
            </a:r>
            <a:endParaRPr lang="en-US" sz="1100" dirty="0">
              <a:ea typeface="Calibri"/>
              <a:cs typeface="Calibri"/>
            </a:endParaRPr>
          </a:p>
        </p:txBody>
      </p:sp>
      <p:sp>
        <p:nvSpPr>
          <p:cNvPr id="33" name="TextBox 19">
            <a:extLst>
              <a:ext uri="{FF2B5EF4-FFF2-40B4-BE49-F238E27FC236}">
                <a16:creationId xmlns:a16="http://schemas.microsoft.com/office/drawing/2014/main" id="{BCC2CC73-42FB-04DA-B213-A90589012F4C}"/>
              </a:ext>
            </a:extLst>
          </p:cNvPr>
          <p:cNvSpPr txBox="1"/>
          <p:nvPr/>
        </p:nvSpPr>
        <p:spPr>
          <a:xfrm>
            <a:off x="6852249" y="3876136"/>
            <a:ext cx="2743200"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ptos"/>
              </a:rPr>
              <a:t>In computing, we will be</a:t>
            </a:r>
            <a:endParaRPr lang="en-US" sz="1100" dirty="0">
              <a:latin typeface="Calibri"/>
              <a:ea typeface="Calibri"/>
              <a:cs typeface="Calibri"/>
            </a:endParaRPr>
          </a:p>
          <a:p>
            <a:r>
              <a:rPr lang="en-US" sz="1100" dirty="0">
                <a:latin typeface="Aptos"/>
              </a:rPr>
              <a:t> learning about coding. </a:t>
            </a:r>
            <a:r>
              <a:rPr lang="en-US" sz="1100" dirty="0"/>
              <a:t>We will</a:t>
            </a:r>
          </a:p>
          <a:p>
            <a:r>
              <a:rPr lang="en-US" sz="1100" dirty="0"/>
              <a:t>use the</a:t>
            </a:r>
            <a:r>
              <a:rPr lang="en-US" sz="1100" dirty="0">
                <a:latin typeface="Aptos"/>
              </a:rPr>
              <a:t> Scratch app to input</a:t>
            </a:r>
          </a:p>
          <a:p>
            <a:r>
              <a:rPr lang="en-US" sz="1100" dirty="0">
                <a:latin typeface="Aptos"/>
                <a:ea typeface="Calibri"/>
                <a:cs typeface="Calibri"/>
              </a:rPr>
              <a:t>algorithms and debug. </a:t>
            </a:r>
          </a:p>
        </p:txBody>
      </p:sp>
      <p:sp>
        <p:nvSpPr>
          <p:cNvPr id="35" name="TextBox 19">
            <a:extLst>
              <a:ext uri="{FF2B5EF4-FFF2-40B4-BE49-F238E27FC236}">
                <a16:creationId xmlns:a16="http://schemas.microsoft.com/office/drawing/2014/main" id="{6D79A38D-842C-864F-16C9-6AB83250C6C8}"/>
              </a:ext>
            </a:extLst>
          </p:cNvPr>
          <p:cNvSpPr txBox="1"/>
          <p:nvPr/>
        </p:nvSpPr>
        <p:spPr>
          <a:xfrm>
            <a:off x="6996023" y="2495909"/>
            <a:ext cx="274320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ptos"/>
                <a:ea typeface="Calibri"/>
                <a:cs typeface="Calibri"/>
              </a:rPr>
              <a:t>In music, we will be having fun</a:t>
            </a:r>
          </a:p>
          <a:p>
            <a:r>
              <a:rPr lang="en-US" sz="1100" dirty="0">
                <a:latin typeface="Aptos"/>
                <a:ea typeface="Calibri"/>
                <a:cs typeface="Calibri"/>
              </a:rPr>
              <a:t>with improvisation. We will </a:t>
            </a:r>
          </a:p>
          <a:p>
            <a:r>
              <a:rPr lang="en-US" sz="1100" dirty="0">
                <a:latin typeface="Aptos"/>
                <a:ea typeface="Calibri"/>
                <a:cs typeface="Calibri"/>
              </a:rPr>
              <a:t>use our bodies to create </a:t>
            </a:r>
          </a:p>
          <a:p>
            <a:r>
              <a:rPr lang="en-US" sz="1100" dirty="0">
                <a:latin typeface="Aptos"/>
                <a:ea typeface="Calibri"/>
                <a:cs typeface="Calibri"/>
              </a:rPr>
              <a:t>sounds and put those sounds </a:t>
            </a:r>
          </a:p>
          <a:p>
            <a:r>
              <a:rPr lang="en-US" sz="1100" dirty="0">
                <a:latin typeface="Aptos"/>
                <a:ea typeface="Calibri"/>
                <a:cs typeface="Calibri"/>
              </a:rPr>
              <a:t>together to perform in front </a:t>
            </a:r>
          </a:p>
          <a:p>
            <a:r>
              <a:rPr lang="en-US" sz="1100" dirty="0">
                <a:latin typeface="Aptos"/>
                <a:ea typeface="Calibri"/>
                <a:cs typeface="Calibri"/>
              </a:rPr>
              <a:t>Of the class. </a:t>
            </a:r>
            <a:endParaRPr lang="en-US" dirty="0">
              <a:ea typeface="Calibri"/>
              <a:cs typeface="Calibri"/>
            </a:endParaRPr>
          </a:p>
        </p:txBody>
      </p:sp>
      <p:pic>
        <p:nvPicPr>
          <p:cNvPr id="36" name="Picture 35">
            <a:extLst>
              <a:ext uri="{FF2B5EF4-FFF2-40B4-BE49-F238E27FC236}">
                <a16:creationId xmlns:a16="http://schemas.microsoft.com/office/drawing/2014/main" id="{E6615D82-AE27-2543-A104-4F2FC61D8C94}"/>
              </a:ext>
            </a:extLst>
          </p:cNvPr>
          <p:cNvPicPr>
            <a:picLocks noChangeAspect="1"/>
          </p:cNvPicPr>
          <p:nvPr/>
        </p:nvPicPr>
        <p:blipFill>
          <a:blip r:embed="rId28"/>
          <a:stretch>
            <a:fillRect/>
          </a:stretch>
        </p:blipFill>
        <p:spPr>
          <a:xfrm>
            <a:off x="185104" y="1153474"/>
            <a:ext cx="832072" cy="1152100"/>
          </a:xfrm>
          <a:prstGeom prst="rect">
            <a:avLst/>
          </a:prstGeom>
        </p:spPr>
      </p:pic>
      <p:pic>
        <p:nvPicPr>
          <p:cNvPr id="39" name="Picture 38">
            <a:extLst>
              <a:ext uri="{FF2B5EF4-FFF2-40B4-BE49-F238E27FC236}">
                <a16:creationId xmlns:a16="http://schemas.microsoft.com/office/drawing/2014/main" id="{7CFB70B8-1B5A-4545-700E-3DFCF196590B}"/>
              </a:ext>
            </a:extLst>
          </p:cNvPr>
          <p:cNvPicPr>
            <a:picLocks noChangeAspect="1"/>
          </p:cNvPicPr>
          <p:nvPr/>
        </p:nvPicPr>
        <p:blipFill>
          <a:blip r:embed="rId29"/>
          <a:stretch>
            <a:fillRect/>
          </a:stretch>
        </p:blipFill>
        <p:spPr>
          <a:xfrm>
            <a:off x="1110330" y="1164397"/>
            <a:ext cx="782082" cy="1139233"/>
          </a:xfrm>
          <a:prstGeom prst="rect">
            <a:avLst/>
          </a:prstGeom>
        </p:spPr>
      </p:pic>
      <p:pic>
        <p:nvPicPr>
          <p:cNvPr id="42" name="Picture 41">
            <a:extLst>
              <a:ext uri="{FF2B5EF4-FFF2-40B4-BE49-F238E27FC236}">
                <a16:creationId xmlns:a16="http://schemas.microsoft.com/office/drawing/2014/main" id="{6D198273-ACC3-C03B-71B7-5070CA95DA4E}"/>
              </a:ext>
            </a:extLst>
          </p:cNvPr>
          <p:cNvPicPr>
            <a:picLocks noChangeAspect="1"/>
          </p:cNvPicPr>
          <p:nvPr/>
        </p:nvPicPr>
        <p:blipFill>
          <a:blip r:embed="rId30"/>
          <a:stretch>
            <a:fillRect/>
          </a:stretch>
        </p:blipFill>
        <p:spPr>
          <a:xfrm>
            <a:off x="1925489" y="1170884"/>
            <a:ext cx="1157846" cy="1084165"/>
          </a:xfrm>
          <a:prstGeom prst="rect">
            <a:avLst/>
          </a:prstGeom>
        </p:spPr>
      </p:pic>
    </p:spTree>
    <p:extLst>
      <p:ext uri="{BB962C8B-B14F-4D97-AF65-F5344CB8AC3E}">
        <p14:creationId xmlns:p14="http://schemas.microsoft.com/office/powerpoint/2010/main" val="361787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109" y="30799"/>
            <a:ext cx="5760640" cy="646331"/>
          </a:xfrm>
          <a:prstGeom prst="rect">
            <a:avLst/>
          </a:prstGeom>
          <a:noFill/>
        </p:spPr>
        <p:txBody>
          <a:bodyPr wrap="square" rtlCol="0">
            <a:spAutoFit/>
          </a:bodyPr>
          <a:lstStyle/>
          <a:p>
            <a:r>
              <a:rPr lang="en-GB" dirty="0">
                <a:latin typeface="Tw Cen MT" panose="020B0602020104020603" pitchFamily="34" charset="0"/>
              </a:rPr>
              <a:t>Year 1 Spring 2026</a:t>
            </a:r>
          </a:p>
          <a:p>
            <a:endParaRPr lang="en-GB" dirty="0">
              <a:latin typeface="NTPreCursivefk" panose="03000400000000000000" pitchFamily="66" charset="0"/>
            </a:endParaRPr>
          </a:p>
        </p:txBody>
      </p:sp>
      <p:sp>
        <p:nvSpPr>
          <p:cNvPr id="14" name="TextBox 13"/>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620B0965-583B-625E-FF86-99992FA3857E}"/>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62D40F75-C11B-2943-37B5-679B7F9D13AE}"/>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853E451D-095D-4E93-9BBF-F15A50B5C33A}"/>
              </a:ext>
            </a:extLst>
          </p:cNvPr>
          <p:cNvSpPr txBox="1"/>
          <p:nvPr/>
        </p:nvSpPr>
        <p:spPr>
          <a:xfrm>
            <a:off x="214502" y="821949"/>
            <a:ext cx="3854717" cy="510909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 and one will be a library book.</a:t>
            </a:r>
          </a:p>
          <a:p>
            <a:endParaRPr lang="en-GB" sz="1400">
              <a:latin typeface="Tw Cen MT" panose="020B0602020104020603" pitchFamily="34" charset="0"/>
            </a:endParaRPr>
          </a:p>
          <a:p>
            <a:pPr algn="ctr"/>
            <a:r>
              <a:rPr lang="en-GB" sz="1400" b="1">
                <a:latin typeface="Tw Cen MT" panose="020B0602020104020603" pitchFamily="34" charset="0"/>
              </a:rPr>
              <a:t>Little Wandle phonics book:</a:t>
            </a:r>
          </a:p>
          <a:p>
            <a:r>
              <a:rPr lang="en-GB" sz="1400" b="0" i="0">
                <a:solidFill>
                  <a:srgbClr val="000000"/>
                </a:solidFill>
                <a:effectLst/>
                <a:latin typeface="Tw Cen MT" panose="020B0602020104020603" pitchFamily="34" charset="0"/>
              </a:rPr>
              <a:t>This book will be carefully matched to your child’s reading level. If your child is reading it with little help, please don’t worry that it’s too easy – they need to develop fluency and confidence in reading and to develop their storyteller voice! Listen to them read the book. Give them lots of praise and celebrate their success! If they can’t read a word, remind them to sound it out and if </a:t>
            </a:r>
            <a:r>
              <a:rPr lang="en-GB" sz="1400">
                <a:solidFill>
                  <a:srgbClr val="000000"/>
                </a:solidFill>
                <a:latin typeface="Tw Cen MT" panose="020B0602020104020603" pitchFamily="34" charset="0"/>
              </a:rPr>
              <a:t>they still struggle, re</a:t>
            </a:r>
            <a:r>
              <a:rPr lang="en-GB" sz="1400" b="0" i="0">
                <a:solidFill>
                  <a:srgbClr val="000000"/>
                </a:solidFill>
                <a:effectLst/>
                <a:latin typeface="Tw Cen MT" panose="020B0602020104020603" pitchFamily="34" charset="0"/>
              </a:rPr>
              <a:t>ad it to them. </a:t>
            </a:r>
          </a:p>
          <a:p>
            <a:pPr algn="l"/>
            <a:endParaRPr lang="en-GB" sz="1400">
              <a:solidFill>
                <a:srgbClr val="000000"/>
              </a:solidFill>
              <a:latin typeface="Tw Cen MT" panose="020B0602020104020603" pitchFamily="34" charset="0"/>
            </a:endParaRPr>
          </a:p>
          <a:p>
            <a:pPr algn="ctr"/>
            <a:r>
              <a:rPr lang="en-GB" sz="1400" b="1" i="0">
                <a:solidFill>
                  <a:srgbClr val="000000"/>
                </a:solidFill>
                <a:effectLst/>
                <a:latin typeface="Tw Cen MT" panose="020B0602020104020603" pitchFamily="34" charset="0"/>
              </a:rPr>
              <a:t>Library book:</a:t>
            </a:r>
          </a:p>
          <a:p>
            <a:r>
              <a:rPr lang="en-GB" sz="1400" i="0">
                <a:solidFill>
                  <a:srgbClr val="000000"/>
                </a:solidFill>
                <a:effectLst/>
                <a:latin typeface="Tw Cen MT" panose="020B0602020104020603" pitchFamily="34" charset="0"/>
              </a:rPr>
              <a:t>This book has been chosen by your child from the school library. Thi</a:t>
            </a:r>
            <a:r>
              <a:rPr lang="en-GB" sz="1400">
                <a:solidFill>
                  <a:srgbClr val="000000"/>
                </a:solidFill>
                <a:latin typeface="Tw Cen MT" panose="020B0602020104020603" pitchFamily="34" charset="0"/>
              </a:rPr>
              <a:t>s will contain tricky words that your child will not be able to read by themselves. It is a book to enjoy together.</a:t>
            </a:r>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BC3D53E5-9E93-9066-1E04-BF9E61525D8B}"/>
              </a:ext>
            </a:extLst>
          </p:cNvPr>
          <p:cNvSpPr txBox="1"/>
          <p:nvPr/>
        </p:nvSpPr>
        <p:spPr>
          <a:xfrm>
            <a:off x="4162847" y="821949"/>
            <a:ext cx="3886160" cy="7863691"/>
          </a:xfrm>
          <a:prstGeom prst="rect">
            <a:avLst/>
          </a:prstGeom>
          <a:noFill/>
        </p:spPr>
        <p:txBody>
          <a:bodyPr wrap="square" rtlCol="0">
            <a:spAutoFit/>
          </a:bodyPr>
          <a:lstStyle/>
          <a:p>
            <a:r>
              <a:rPr lang="en-GB" sz="1400" b="1" dirty="0">
                <a:solidFill>
                  <a:srgbClr val="000000"/>
                </a:solidFill>
                <a:latin typeface="Tw Cen MT" panose="020B0602020104020603" pitchFamily="34" charset="0"/>
              </a:rPr>
              <a:t>Reading aloud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Encourage your child to read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w Cen MT" panose="020B0602020104020603" pitchFamily="34" charset="0"/>
              </a:rPr>
              <a:t>Use a different voice for when characters speak</a:t>
            </a:r>
          </a:p>
          <a:p>
            <a:endParaRPr lang="en-GB" sz="1400" dirty="0">
              <a:solidFill>
                <a:srgbClr val="000000"/>
              </a:solidFill>
              <a:latin typeface="Tw Cen MT" panose="020B0602020104020603" pitchFamily="34" charset="0"/>
            </a:endParaRPr>
          </a:p>
          <a:p>
            <a:r>
              <a:rPr lang="en-GB" sz="1400" b="1" dirty="0">
                <a:solidFill>
                  <a:srgbClr val="000000"/>
                </a:solidFill>
                <a:latin typeface="Tw Cen MT" panose="020B0602020104020603" pitchFamily="34" charset="0"/>
              </a:rPr>
              <a:t>After reading the book, ask questions:</a:t>
            </a:r>
            <a:endParaRPr lang="en-GB" sz="1400" dirty="0">
              <a:solidFill>
                <a:srgbClr val="000000"/>
              </a:solidFill>
              <a:latin typeface="Tw Cen MT" panose="020B0602020104020603" pitchFamily="34" charset="0"/>
            </a:endParaRPr>
          </a:p>
          <a:p>
            <a:r>
              <a:rPr lang="en-GB" sz="1400" u="sng" dirty="0">
                <a:solidFill>
                  <a:srgbClr val="000000"/>
                </a:solidFill>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Can you find a word </a:t>
            </a:r>
            <a:r>
              <a:rPr lang="en-GB" sz="1400" dirty="0">
                <a:solidFill>
                  <a:prstClr val="black"/>
                </a:solidFill>
                <a:latin typeface="Tw Cen MT" panose="020B0602020104020603" pitchFamily="34" charset="0"/>
              </a:rPr>
              <a:t>that that tells you what the _____ is like? </a:t>
            </a: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e.g. apple and </a:t>
            </a:r>
            <a:r>
              <a:rPr lang="en-GB" sz="1400" dirty="0">
                <a:solidFill>
                  <a:prstClr val="black"/>
                </a:solidFill>
                <a:latin typeface="Tw Cen MT" panose="020B0602020104020603" pitchFamily="34" charset="0"/>
              </a:rPr>
              <a:t>y</a:t>
            </a: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our child</a:t>
            </a:r>
            <a:r>
              <a:rPr lang="en-GB" sz="1400" dirty="0">
                <a:solidFill>
                  <a:prstClr val="black"/>
                </a:solidFill>
                <a:latin typeface="Tw Cen MT" panose="020B0602020104020603" pitchFamily="34" charset="0"/>
              </a:rPr>
              <a:t> finds the Word tasty in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Are there any words that your child is unsure of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meaning? Talk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them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r>
              <a:rPr lang="en-GB" sz="1400" u="sng" dirty="0">
                <a:solidFill>
                  <a:srgbClr val="000000"/>
                </a:solidFill>
                <a:latin typeface="Tw Cen MT" panose="020B0602020104020603" pitchFamily="34" charset="0"/>
              </a:rPr>
              <a:t>Inference</a:t>
            </a:r>
          </a:p>
          <a:p>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Choose one of the characters and tell me </a:t>
            </a:r>
            <a:r>
              <a:rPr lang="en-GB" sz="1400" dirty="0">
                <a:solidFill>
                  <a:prstClr val="black"/>
                </a:solidFill>
                <a:latin typeface="Tw Cen MT" panose="020B0602020104020603" pitchFamily="34" charset="0"/>
              </a:rPr>
              <a:t>what you think they are saying/ thinking/ feeling at this point. Ask your child to use the text to explain their answer.</a:t>
            </a: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ndParaRPr>
          </a:p>
          <a:p>
            <a:endParaRPr lang="en-GB" sz="1400" dirty="0">
              <a:solidFill>
                <a:srgbClr val="000000"/>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panose="020B0602020104020603" pitchFamily="34" charset="0"/>
              </a:rPr>
              <a:t>Retrieval</a:t>
            </a:r>
          </a:p>
          <a:p>
            <a:pPr>
              <a:defRPr/>
            </a:pPr>
            <a:r>
              <a:rPr lang="en-GB" sz="1400" b="0" i="0" dirty="0">
                <a:solidFill>
                  <a:srgbClr val="000000"/>
                </a:solidFill>
                <a:effectLst/>
                <a:latin typeface="Tw Cen MT" panose="020B0602020104020603" pitchFamily="34" charset="0"/>
              </a:rPr>
              <a:t>Discuss the pictures. Can you find a…? What can you see…?</a:t>
            </a:r>
            <a:endParaRPr kumimoji="0" lang="en-GB" sz="1400" b="0" i="0" u="sng"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Where/when is the story set?</a:t>
            </a: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Who are the main characters in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Can you tell me what happened to them?</a:t>
            </a:r>
          </a:p>
          <a:p>
            <a:endParaRPr lang="en-GB" sz="1400" dirty="0">
              <a:solidFill>
                <a:srgbClr val="000000"/>
              </a:solidFill>
              <a:latin typeface="Tw Cen MT" panose="020B0602020104020603" pitchFamily="34" charset="0"/>
            </a:endParaRPr>
          </a:p>
          <a:p>
            <a:endParaRPr lang="en-GB" sz="1700" u="sng" dirty="0">
              <a:latin typeface="NTPreCursivefk" panose="03000400000000000000" pitchFamily="66" charset="0"/>
            </a:endParaRPr>
          </a:p>
          <a:p>
            <a:endParaRPr lang="en-GB" sz="1700" u="sng" dirty="0">
              <a:latin typeface="NTPreCursivefk" panose="03000400000000000000" pitchFamily="66" charset="0"/>
            </a:endParaRPr>
          </a:p>
          <a:p>
            <a:endParaRPr lang="en-GB" sz="1700" u="sng" dirty="0">
              <a:latin typeface="NTPreCursivefk" panose="03000400000000000000" pitchFamily="66" charset="0"/>
            </a:endParaRPr>
          </a:p>
          <a:p>
            <a:endParaRPr lang="en-GB" sz="1700" u="sng" dirty="0">
              <a:latin typeface="NTPreCursivefk" panose="03000400000000000000" pitchFamily="66" charset="0"/>
            </a:endParaRPr>
          </a:p>
          <a:p>
            <a:r>
              <a:rPr lang="en-GB" sz="1700" dirty="0">
                <a:latin typeface="NTPreCursivefk" panose="03000400000000000000" pitchFamily="66" charset="0"/>
              </a:rPr>
              <a:t>.</a:t>
            </a:r>
          </a:p>
        </p:txBody>
      </p:sp>
      <p:sp>
        <p:nvSpPr>
          <p:cNvPr id="6" name="TextBox 5">
            <a:extLst>
              <a:ext uri="{FF2B5EF4-FFF2-40B4-BE49-F238E27FC236}">
                <a16:creationId xmlns:a16="http://schemas.microsoft.com/office/drawing/2014/main" id="{29080AAF-CD77-C99F-A41C-D624DAAC3C6B}"/>
              </a:ext>
            </a:extLst>
          </p:cNvPr>
          <p:cNvSpPr txBox="1"/>
          <p:nvPr/>
        </p:nvSpPr>
        <p:spPr>
          <a:xfrm>
            <a:off x="8142635" y="812910"/>
            <a:ext cx="3886160" cy="569386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a:rPr>
              <a:t>PE</a:t>
            </a:r>
            <a:r>
              <a:rPr kumimoji="0" lang="en-GB" sz="1400" b="0" i="0" u="none" strike="noStrike" kern="1200" cap="none" spc="0" normalizeH="0" baseline="0" noProof="0" dirty="0">
                <a:ln>
                  <a:noFill/>
                </a:ln>
                <a:solidFill>
                  <a:prstClr val="black"/>
                </a:solidFill>
                <a:effectLst/>
                <a:uLnTx/>
                <a:uFillTx/>
                <a:latin typeface="Tw Cen MT"/>
              </a:rPr>
              <a:t>  </a:t>
            </a:r>
            <a:endParaRPr lang="en-GB" sz="1400" b="0" i="0" u="none" strike="noStrike" kern="1200" cap="none" spc="0" normalizeH="0" baseline="0" noProof="0" dirty="0">
              <a:ln>
                <a:noFill/>
              </a:ln>
              <a:solidFill>
                <a:prstClr val="black"/>
              </a:solidFill>
              <a:effectLst/>
              <a:uLnTx/>
              <a:uFillTx/>
              <a:latin typeface="Tw Cen MT"/>
            </a:endParaRPr>
          </a:p>
          <a:p>
            <a:pPr>
              <a:defRPr/>
            </a:pPr>
            <a:r>
              <a:rPr kumimoji="0" lang="en-GB" sz="1400" b="0" i="0" u="none" strike="noStrike" kern="1200" cap="none" spc="0" normalizeH="0" baseline="0" noProof="0" dirty="0">
                <a:ln>
                  <a:noFill/>
                </a:ln>
                <a:solidFill>
                  <a:prstClr val="black"/>
                </a:solidFill>
                <a:effectLst/>
                <a:uLnTx/>
                <a:uFillTx/>
                <a:latin typeface="Tw Cen MT"/>
              </a:rPr>
              <a:t>Our PE days are </a:t>
            </a:r>
            <a:r>
              <a:rPr lang="en-GB" sz="1400" dirty="0">
                <a:solidFill>
                  <a:prstClr val="black"/>
                </a:solidFill>
                <a:latin typeface="Tw Cen MT"/>
              </a:rPr>
              <a:t>Wednesday and Thursday</a:t>
            </a:r>
            <a:endParaRPr lang="en-GB" sz="1400" b="0"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rPr>
              <a:t>On these days, your child should come to school in their PE kit: a plain white t-shirt, black joggers or leggings and a school jumper or fleece.</a:t>
            </a:r>
            <a:endParaRPr lang="en-GB" sz="1400" b="0" i="0" u="none"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a:defRPr/>
            </a:pPr>
            <a:endParaRPr lang="en-GB" sz="1400" u="sng" dirty="0">
              <a:solidFill>
                <a:prstClr val="black"/>
              </a:solidFill>
              <a:latin typeface="Tw Cen MT"/>
            </a:endParaRPr>
          </a:p>
          <a:p>
            <a:pPr marL="0" marR="0" lvl="0" indent="0" algn="l" defTabSz="914400">
              <a:lnSpc>
                <a:spcPct val="100000"/>
              </a:lnSpc>
              <a:spcBef>
                <a:spcPts val="0"/>
              </a:spcBef>
              <a:spcAft>
                <a:spcPts val="0"/>
              </a:spcAft>
              <a:buClrTx/>
              <a:buSzTx/>
              <a:buFontTx/>
              <a:buNone/>
              <a:tabLst/>
              <a:defRPr/>
            </a:pPr>
            <a:r>
              <a:rPr lang="en-GB" sz="1400" u="sng" dirty="0">
                <a:solidFill>
                  <a:prstClr val="black"/>
                </a:solidFill>
                <a:latin typeface="Tw Cen MT"/>
              </a:rPr>
              <a:t>Weekly homework tasks</a:t>
            </a:r>
            <a:endParaRPr lang="en-GB"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a:rPr>
              <a:t>Every Friday, your child will be given a </a:t>
            </a:r>
            <a:r>
              <a:rPr lang="en-GB" sz="1400" dirty="0">
                <a:solidFill>
                  <a:prstClr val="black"/>
                </a:solidFill>
                <a:latin typeface="Tw Cen MT"/>
              </a:rPr>
              <a:t>maths task. This will be sent home as a paper copy and returned to school by the following Friday. For reading </a:t>
            </a:r>
            <a:r>
              <a:rPr lang="en-GB" sz="1400">
                <a:solidFill>
                  <a:prstClr val="black"/>
                </a:solidFill>
                <a:latin typeface="Tw Cen MT"/>
              </a:rPr>
              <a:t>homework  </a:t>
            </a:r>
            <a:r>
              <a:rPr lang="en-GB" sz="1400" dirty="0">
                <a:solidFill>
                  <a:prstClr val="black"/>
                </a:solidFill>
                <a:latin typeface="Tw Cen MT"/>
              </a:rPr>
              <a:t>you will be </a:t>
            </a:r>
            <a:r>
              <a:rPr lang="en-GB" sz="1400">
                <a:solidFill>
                  <a:prstClr val="black"/>
                </a:solidFill>
                <a:latin typeface="Tw Cen MT"/>
              </a:rPr>
              <a:t>sent home </a:t>
            </a:r>
            <a:r>
              <a:rPr lang="en-GB" sz="1400" dirty="0">
                <a:solidFill>
                  <a:prstClr val="black"/>
                </a:solidFill>
                <a:latin typeface="Tw Cen MT"/>
              </a:rPr>
              <a:t>high frequency words. Please practise these with your child as often as possible to support with their reading fluency. </a:t>
            </a:r>
            <a:endParaRPr kumimoji="0" lang="en-GB" sz="1400" b="0" i="0" strike="noStrike" kern="1200" cap="none" spc="0" normalizeH="0" baseline="0" noProof="0" dirty="0">
              <a:ln>
                <a:noFill/>
              </a:ln>
              <a:solidFill>
                <a:prstClr val="black"/>
              </a:solidFill>
              <a:effectLst/>
              <a:uLnTx/>
              <a:uFillTx/>
              <a:latin typeface="Tw Cen MT" panose="020B0602020104020603" pitchFamily="34" charset="0"/>
            </a:endParaRPr>
          </a:p>
          <a:p>
            <a:pPr>
              <a:defRPr/>
            </a:pPr>
            <a:endParaRPr lang="en-GB" sz="1400" u="sng" dirty="0">
              <a:solidFill>
                <a:prstClr val="black"/>
              </a:solidFill>
              <a:latin typeface="Tw Cen MT"/>
            </a:endParaRPr>
          </a:p>
          <a:p>
            <a:pPr marL="0" marR="0" lvl="0" indent="0" algn="l" defTabSz="914400">
              <a:lnSpc>
                <a:spcPct val="100000"/>
              </a:lnSpc>
              <a:spcBef>
                <a:spcPts val="0"/>
              </a:spcBef>
              <a:spcAft>
                <a:spcPts val="0"/>
              </a:spcAft>
              <a:buClrTx/>
              <a:buSzTx/>
              <a:buFontTx/>
              <a:buNone/>
              <a:tabLst/>
              <a:defRPr/>
            </a:pPr>
            <a:endParaRPr lang="en-GB" sz="1400" u="sng" dirty="0">
              <a:solidFill>
                <a:prstClr val="black"/>
              </a:solidFill>
              <a:latin typeface="Tw Cen MT"/>
            </a:endParaRPr>
          </a:p>
          <a:p>
            <a:pPr marL="0" marR="0" lvl="0" indent="0" algn="l" defTabSz="914400">
              <a:lnSpc>
                <a:spcPct val="100000"/>
              </a:lnSpc>
              <a:spcBef>
                <a:spcPts val="0"/>
              </a:spcBef>
              <a:spcAft>
                <a:spcPts val="0"/>
              </a:spcAft>
              <a:buClrTx/>
              <a:buSzTx/>
              <a:buFontTx/>
              <a:buNone/>
              <a:tabLst/>
              <a:defRPr/>
            </a:pPr>
            <a:endParaRPr lang="en-GB" sz="1400" u="sng" dirty="0">
              <a:solidFill>
                <a:prstClr val="black"/>
              </a:solidFill>
              <a:latin typeface="Tw Cen MT"/>
            </a:endParaRPr>
          </a:p>
          <a:p>
            <a:pPr marL="0" marR="0" lvl="0" indent="0" algn="l" defTabSz="914400">
              <a:lnSpc>
                <a:spcPct val="100000"/>
              </a:lnSpc>
              <a:spcBef>
                <a:spcPts val="0"/>
              </a:spcBef>
              <a:spcAft>
                <a:spcPts val="0"/>
              </a:spcAft>
              <a:buClrTx/>
              <a:buSzTx/>
              <a:buFontTx/>
              <a:buNone/>
              <a:tabLst/>
              <a:defRPr/>
            </a:pPr>
            <a:r>
              <a:rPr lang="en-GB" sz="1400" u="sng" dirty="0">
                <a:solidFill>
                  <a:prstClr val="black"/>
                </a:solidFill>
                <a:latin typeface="Tw Cen MT"/>
              </a:rPr>
              <a:t>Instagram</a:t>
            </a:r>
            <a:endParaRPr lang="en-GB"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a:rPr>
              <a:t>We have a new class Instagram page which you can follow. We’ll be sharing and celebrating our learning with you at: </a:t>
            </a:r>
            <a:endParaRPr lang="en-GB" sz="1400" b="0" i="0"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a:rPr>
              <a:t>OakfieldHyde_Year1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CFB6D2AD-B91E-3FAA-9548-52622A9202E8}"/>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D11FBF5C-4FE5-2422-0069-C1620CF9B319}"/>
              </a:ext>
            </a:extLst>
          </p:cNvPr>
          <p:cNvPicPr>
            <a:picLocks noChangeAspect="1"/>
          </p:cNvPicPr>
          <p:nvPr/>
        </p:nvPicPr>
        <p:blipFill>
          <a:blip r:embed="rId5"/>
          <a:stretch>
            <a:fillRect/>
          </a:stretch>
        </p:blipFill>
        <p:spPr>
          <a:xfrm>
            <a:off x="11277909" y="1958341"/>
            <a:ext cx="535736" cy="490463"/>
          </a:xfrm>
          <a:prstGeom prst="rect">
            <a:avLst/>
          </a:prstGeom>
        </p:spPr>
      </p:pic>
      <p:pic>
        <p:nvPicPr>
          <p:cNvPr id="9" name="Picture 8">
            <a:extLst>
              <a:ext uri="{FF2B5EF4-FFF2-40B4-BE49-F238E27FC236}">
                <a16:creationId xmlns:a16="http://schemas.microsoft.com/office/drawing/2014/main" id="{F9E9DF56-57FB-CAF9-ABA0-CADC3495491C}"/>
              </a:ext>
            </a:extLst>
          </p:cNvPr>
          <p:cNvPicPr>
            <a:picLocks noChangeAspect="1"/>
          </p:cNvPicPr>
          <p:nvPr/>
        </p:nvPicPr>
        <p:blipFill>
          <a:blip r:embed="rId6"/>
          <a:stretch>
            <a:fillRect/>
          </a:stretch>
        </p:blipFill>
        <p:spPr>
          <a:xfrm>
            <a:off x="11326145" y="4200125"/>
            <a:ext cx="439263" cy="418144"/>
          </a:xfrm>
          <a:prstGeom prst="rect">
            <a:avLst/>
          </a:prstGeom>
        </p:spPr>
      </p:pic>
      <p:pic>
        <p:nvPicPr>
          <p:cNvPr id="12" name="Picture 11">
            <a:extLst>
              <a:ext uri="{FF2B5EF4-FFF2-40B4-BE49-F238E27FC236}">
                <a16:creationId xmlns:a16="http://schemas.microsoft.com/office/drawing/2014/main" id="{1687151F-4FD1-E85B-B7DC-D4372529F061}"/>
              </a:ext>
            </a:extLst>
          </p:cNvPr>
          <p:cNvPicPr>
            <a:picLocks noChangeAspect="1"/>
          </p:cNvPicPr>
          <p:nvPr/>
        </p:nvPicPr>
        <p:blipFill>
          <a:blip r:embed="rId4"/>
          <a:stretch>
            <a:fillRect/>
          </a:stretch>
        </p:blipFill>
        <p:spPr>
          <a:xfrm>
            <a:off x="10754848" y="4215608"/>
            <a:ext cx="475616" cy="424517"/>
          </a:xfrm>
          <a:prstGeom prst="rect">
            <a:avLst/>
          </a:prstGeom>
        </p:spPr>
      </p:pic>
      <p:pic>
        <p:nvPicPr>
          <p:cNvPr id="13" name="Picture 12">
            <a:extLst>
              <a:ext uri="{FF2B5EF4-FFF2-40B4-BE49-F238E27FC236}">
                <a16:creationId xmlns:a16="http://schemas.microsoft.com/office/drawing/2014/main" id="{54425220-E998-151F-8AD3-0D377B15BDC5}"/>
              </a:ext>
            </a:extLst>
          </p:cNvPr>
          <p:cNvPicPr>
            <a:picLocks noChangeAspect="1"/>
          </p:cNvPicPr>
          <p:nvPr/>
        </p:nvPicPr>
        <p:blipFill>
          <a:blip r:embed="rId7"/>
          <a:stretch>
            <a:fillRect/>
          </a:stretch>
        </p:blipFill>
        <p:spPr>
          <a:xfrm>
            <a:off x="11300080" y="5679954"/>
            <a:ext cx="438950" cy="475529"/>
          </a:xfrm>
          <a:prstGeom prst="rect">
            <a:avLst/>
          </a:prstGeom>
        </p:spPr>
      </p:pic>
    </p:spTree>
    <p:extLst>
      <p:ext uri="{BB962C8B-B14F-4D97-AF65-F5344CB8AC3E}">
        <p14:creationId xmlns:p14="http://schemas.microsoft.com/office/powerpoint/2010/main" val="42330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7518F-DECA-4DBD-BFD0-005D68290D2E}">
  <ds:schemaRefs>
    <ds:schemaRef ds:uri="http://schemas.microsoft.com/sharepoint/v3/contenttype/forms"/>
  </ds:schemaRefs>
</ds:datastoreItem>
</file>

<file path=customXml/itemProps2.xml><?xml version="1.0" encoding="utf-8"?>
<ds:datastoreItem xmlns:ds="http://schemas.openxmlformats.org/officeDocument/2006/customXml" ds:itemID="{17773369-1A49-434E-9893-59311657B6A8}">
  <ds:schemaRefs>
    <ds:schemaRef ds:uri="8b373f33-a440-4ef8-82f6-332943134ace"/>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6a051225-211a-4978-8e1f-418ef71e904e"/>
    <ds:schemaRef ds:uri="http://schemas.microsoft.com/office/2006/metadata/properties"/>
  </ds:schemaRefs>
</ds:datastoreItem>
</file>

<file path=customXml/itemProps3.xml><?xml version="1.0" encoding="utf-8"?>
<ds:datastoreItem xmlns:ds="http://schemas.openxmlformats.org/officeDocument/2006/customXml" ds:itemID="{DA009D3A-1F6C-4871-BBF7-7646E5AFF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TotalTime>
  <Words>871</Words>
  <Application>Microsoft Office PowerPoint</Application>
  <PresentationFormat>Widescreen</PresentationFormat>
  <Paragraphs>108</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Calibri</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K Sutcliffe (OP)</cp:lastModifiedBy>
  <cp:revision>1</cp:revision>
  <dcterms:created xsi:type="dcterms:W3CDTF">2025-09-05T14:09:30Z</dcterms:created>
  <dcterms:modified xsi:type="dcterms:W3CDTF">2026-01-09T10:33:53Z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