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1" r:id="rId5"/>
    <p:sldId id="28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9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hamberlain (OP)" userId="a22c31bb-8835-47b8-a275-6750a7d161bb" providerId="ADAL" clId="{0EDDC69C-04EB-4CBC-ACE6-27427C7C575E}"/>
    <pc:docChg chg="modSld sldOrd">
      <pc:chgData name="D Chamberlain (OP)" userId="a22c31bb-8835-47b8-a275-6750a7d161bb" providerId="ADAL" clId="{0EDDC69C-04EB-4CBC-ACE6-27427C7C575E}" dt="2025-10-02T13:18:02.877" v="1"/>
      <pc:docMkLst>
        <pc:docMk/>
      </pc:docMkLst>
      <pc:sldChg chg="ord">
        <pc:chgData name="D Chamberlain (OP)" userId="a22c31bb-8835-47b8-a275-6750a7d161bb" providerId="ADAL" clId="{0EDDC69C-04EB-4CBC-ACE6-27427C7C575E}" dt="2025-10-02T13:18:02.877" v="1"/>
        <pc:sldMkLst>
          <pc:docMk/>
          <pc:sldMk cId="3427158565"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A1FA-71AD-431A-A633-5684CB2B54BF}"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D1299-D5C2-4845-A188-1D56A74B90C6}" type="slidenum">
              <a:rPr lang="en-GB" smtClean="0"/>
              <a:t>‹#›</a:t>
            </a:fld>
            <a:endParaRPr lang="en-GB"/>
          </a:p>
        </p:txBody>
      </p:sp>
    </p:spTree>
    <p:extLst>
      <p:ext uri="{BB962C8B-B14F-4D97-AF65-F5344CB8AC3E}">
        <p14:creationId xmlns:p14="http://schemas.microsoft.com/office/powerpoint/2010/main" val="286405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9A8E-8F72-EAD0-B27E-3F107EBA7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6EEA3-4E9A-CFDD-5F85-0F0C3B3F9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F94D0-9575-660A-5E71-55CE8CDF53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126C2F-5728-B44B-C6A3-F6A8074F6329}"/>
              </a:ext>
            </a:extLst>
          </p:cNvPr>
          <p:cNvSpPr>
            <a:spLocks noGrp="1"/>
          </p:cNvSpPr>
          <p:nvPr>
            <p:ph type="sldNum" sz="quarter" idx="10"/>
          </p:nvPr>
        </p:nvSpPr>
        <p:spPr/>
        <p:txBody>
          <a:bodyPr/>
          <a:lstStyle/>
          <a:p>
            <a:fld id="{30AB1EA2-12F7-4158-8D98-FF4AC855800A}" type="slidenum">
              <a:rPr lang="en-GB" smtClean="0"/>
              <a:t>1</a:t>
            </a:fld>
            <a:endParaRPr lang="en-GB"/>
          </a:p>
        </p:txBody>
      </p:sp>
    </p:spTree>
    <p:extLst>
      <p:ext uri="{BB962C8B-B14F-4D97-AF65-F5344CB8AC3E}">
        <p14:creationId xmlns:p14="http://schemas.microsoft.com/office/powerpoint/2010/main" val="140299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74FEA-E2E9-4903-897D-77395FE71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9F94F-BE62-B101-D530-80A20A54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7AA2F-2190-CEE7-12A7-3C538E74F0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797869D-B764-6E16-8309-00AC9BD868D4}"/>
              </a:ext>
            </a:extLst>
          </p:cNvPr>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302714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F579-DFD8-432F-700F-33CFAC1560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0FEF25-F869-69EC-B836-3A751B1E1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7BAF8E9-7FB4-406A-98AD-0DCEA40A49C4}"/>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5" name="Footer Placeholder 4">
            <a:extLst>
              <a:ext uri="{FF2B5EF4-FFF2-40B4-BE49-F238E27FC236}">
                <a16:creationId xmlns:a16="http://schemas.microsoft.com/office/drawing/2014/main" id="{63A03EAA-E03E-E56F-1A1A-9043126C0C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7D6A0A-C82D-7CE7-5BA5-FEC09D6BE985}"/>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324135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CC19-49B6-33C1-BA2D-68282FA6DA5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2727788-AC09-AD22-3B7E-EB305FE69D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459B0E-4B10-5705-88D8-45401B163E44}"/>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5" name="Footer Placeholder 4">
            <a:extLst>
              <a:ext uri="{FF2B5EF4-FFF2-40B4-BE49-F238E27FC236}">
                <a16:creationId xmlns:a16="http://schemas.microsoft.com/office/drawing/2014/main" id="{B63185FF-BB78-212E-047C-DA662334D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A51EB-6059-C0F2-05D7-E6E34F48E91D}"/>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119610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4211BE-408E-ED13-4351-3BD0CE9596B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69C4CF1-E902-6179-0A44-C01BF88ADD1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A781F2-C4FB-BE76-4C3D-E4D7922A96D0}"/>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5" name="Footer Placeholder 4">
            <a:extLst>
              <a:ext uri="{FF2B5EF4-FFF2-40B4-BE49-F238E27FC236}">
                <a16:creationId xmlns:a16="http://schemas.microsoft.com/office/drawing/2014/main" id="{6AFD9D07-DDF9-7FDD-FA1F-43301B4B1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C4AF22-E050-E14D-79E7-B72CC674BF14}"/>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55938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45A4-382B-3148-053D-B561124F627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820841E-C6F9-DBC8-C946-510DDAA59C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0A4A13-9752-5F7F-F364-1FAC8251F315}"/>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5" name="Footer Placeholder 4">
            <a:extLst>
              <a:ext uri="{FF2B5EF4-FFF2-40B4-BE49-F238E27FC236}">
                <a16:creationId xmlns:a16="http://schemas.microsoft.com/office/drawing/2014/main" id="{EB14FB66-5D58-EC4A-3E0F-8F46C4C1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E374E-3AD3-4028-68C9-69375709478D}"/>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307213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8714-87AB-5244-1D9D-91FA70C8C3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8A6F64C-661B-C2AB-2EFD-D0BEF07A9F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E54B10-DBE7-3C2D-FC3A-15E939D3B96B}"/>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5" name="Footer Placeholder 4">
            <a:extLst>
              <a:ext uri="{FF2B5EF4-FFF2-40B4-BE49-F238E27FC236}">
                <a16:creationId xmlns:a16="http://schemas.microsoft.com/office/drawing/2014/main" id="{00F12B5A-C5B0-A3F0-A593-634747D07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C20F9-5522-6543-35B7-901ADFC18706}"/>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420017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DFBF-6349-C3BF-3BE0-D45396F2477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6893F2-045E-20AF-A7AE-62ECBC6B6E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63B0A83-F667-28D1-4818-FDB587365B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FAA0900-6B1E-4593-4F13-70B8AB037010}"/>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6" name="Footer Placeholder 5">
            <a:extLst>
              <a:ext uri="{FF2B5EF4-FFF2-40B4-BE49-F238E27FC236}">
                <a16:creationId xmlns:a16="http://schemas.microsoft.com/office/drawing/2014/main" id="{B5A763FA-95E4-7956-ED80-B8777444E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39D566-C98F-9F82-1811-873068EA0CA6}"/>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69245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B8F5-B4F7-4365-F214-2AF886BAC88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0DC060A-1DE0-636B-4860-B65588336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8550B32-5B58-2561-CDA1-8FC1F83C67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E48512-9054-954B-A2BD-9E8E449E2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BF93AB-17C5-9953-863F-50E2E84DB7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A99AAD0-1850-ADFE-9D5A-3FE4F440297A}"/>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8" name="Footer Placeholder 7">
            <a:extLst>
              <a:ext uri="{FF2B5EF4-FFF2-40B4-BE49-F238E27FC236}">
                <a16:creationId xmlns:a16="http://schemas.microsoft.com/office/drawing/2014/main" id="{FCEE19BD-6D35-154F-9BCE-17FD7513E0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E069C1-6EF9-F368-A839-B166621E3135}"/>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83227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FB83-11AD-7A5D-5410-61500634203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7F27899-86E5-EA94-9EAC-D82467EE17F8}"/>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4" name="Footer Placeholder 3">
            <a:extLst>
              <a:ext uri="{FF2B5EF4-FFF2-40B4-BE49-F238E27FC236}">
                <a16:creationId xmlns:a16="http://schemas.microsoft.com/office/drawing/2014/main" id="{B616BD3F-6164-6123-EAC8-2F2C457BEB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01E323-58DB-2EB1-E0D7-D7E913E74CF7}"/>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92984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30C63-85F5-0E15-3597-B02F168529C2}"/>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3" name="Footer Placeholder 2">
            <a:extLst>
              <a:ext uri="{FF2B5EF4-FFF2-40B4-BE49-F238E27FC236}">
                <a16:creationId xmlns:a16="http://schemas.microsoft.com/office/drawing/2014/main" id="{D802A79A-9427-768C-B1CE-C82BBD5689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BD78BD-B5AA-C8F0-C244-9B42AC64F7FE}"/>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50007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F78A-7CD7-2D3F-085F-197CD594BA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000A80-8255-C99B-ADF9-A6879746A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6BF687-4E14-7089-43D7-98C9BE8EA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5546F2-B304-1148-486B-06D72BB9EC68}"/>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6" name="Footer Placeholder 5">
            <a:extLst>
              <a:ext uri="{FF2B5EF4-FFF2-40B4-BE49-F238E27FC236}">
                <a16:creationId xmlns:a16="http://schemas.microsoft.com/office/drawing/2014/main" id="{4A7AC3B8-E2BB-3F30-B309-7AE5FD3345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B28231-8E07-1382-0E12-CA37ED864C4B}"/>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2769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47D3-6BAB-FF3F-C292-93F9C6B811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F595DD2-5EC5-B52F-05A6-2250BE044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5E3BE4-0485-DEC2-36B1-4C561B7CA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5379C2-66A3-9441-86F3-843187B495B9}"/>
              </a:ext>
            </a:extLst>
          </p:cNvPr>
          <p:cNvSpPr>
            <a:spLocks noGrp="1"/>
          </p:cNvSpPr>
          <p:nvPr>
            <p:ph type="dt" sz="half" idx="10"/>
          </p:nvPr>
        </p:nvSpPr>
        <p:spPr/>
        <p:txBody>
          <a:bodyPr/>
          <a:lstStyle/>
          <a:p>
            <a:fld id="{92CB2869-CDAC-4411-92D3-D451E5392F8D}" type="datetimeFigureOut">
              <a:rPr lang="en-GB" smtClean="0"/>
              <a:t>02/10/2025</a:t>
            </a:fld>
            <a:endParaRPr lang="en-GB"/>
          </a:p>
        </p:txBody>
      </p:sp>
      <p:sp>
        <p:nvSpPr>
          <p:cNvPr id="6" name="Footer Placeholder 5">
            <a:extLst>
              <a:ext uri="{FF2B5EF4-FFF2-40B4-BE49-F238E27FC236}">
                <a16:creationId xmlns:a16="http://schemas.microsoft.com/office/drawing/2014/main" id="{27DE0383-0CE7-DD5F-AAEC-E92905096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308421-5288-2231-6553-EC336E3C3731}"/>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73428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7CF5D-524D-8012-0057-B8900B542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688E259-3A05-6338-F5AF-7615C38B8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BD2658-A9EB-4952-4F87-E81DA41D8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CB2869-CDAC-4411-92D3-D451E5392F8D}" type="datetimeFigureOut">
              <a:rPr lang="en-GB" smtClean="0"/>
              <a:t>02/10/2025</a:t>
            </a:fld>
            <a:endParaRPr lang="en-GB"/>
          </a:p>
        </p:txBody>
      </p:sp>
      <p:sp>
        <p:nvSpPr>
          <p:cNvPr id="5" name="Footer Placeholder 4">
            <a:extLst>
              <a:ext uri="{FF2B5EF4-FFF2-40B4-BE49-F238E27FC236}">
                <a16:creationId xmlns:a16="http://schemas.microsoft.com/office/drawing/2014/main" id="{B5C0A856-49DF-90C5-C191-020C8250B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2016FFE-58A8-8C93-34C6-7DE15406B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E3E51F-E2CB-4725-9C6B-776F855E3832}" type="slidenum">
              <a:rPr lang="en-GB" smtClean="0"/>
              <a:t>‹#›</a:t>
            </a:fld>
            <a:endParaRPr lang="en-GB"/>
          </a:p>
        </p:txBody>
      </p:sp>
    </p:spTree>
    <p:extLst>
      <p:ext uri="{BB962C8B-B14F-4D97-AF65-F5344CB8AC3E}">
        <p14:creationId xmlns:p14="http://schemas.microsoft.com/office/powerpoint/2010/main" val="1773661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B168D-FBB1-4675-6527-674D75F1AAD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03F300C-4E42-3A7B-51FD-35BDB044719A}"/>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F2C08AEF-42B7-B940-B8AC-DA6DACD38738}"/>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
            <a:extLst>
              <a:ext uri="{FF2B5EF4-FFF2-40B4-BE49-F238E27FC236}">
                <a16:creationId xmlns:a16="http://schemas.microsoft.com/office/drawing/2014/main" id="{F8755BD0-C620-5D31-6EFE-1F40353C3385}"/>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C693A8FA-3162-68AC-0A3E-566F2C2B6FA2}"/>
              </a:ext>
            </a:extLst>
          </p:cNvPr>
          <p:cNvSpPr txBox="1"/>
          <p:nvPr/>
        </p:nvSpPr>
        <p:spPr>
          <a:xfrm>
            <a:off x="127116" y="49066"/>
            <a:ext cx="5760640" cy="923330"/>
          </a:xfrm>
          <a:prstGeom prst="rect">
            <a:avLst/>
          </a:prstGeom>
          <a:noFill/>
        </p:spPr>
        <p:txBody>
          <a:bodyPr wrap="square" rtlCol="0">
            <a:spAutoFit/>
          </a:bodyPr>
          <a:lstStyle/>
          <a:p>
            <a:r>
              <a:rPr lang="en-GB">
                <a:latin typeface="Tw Cen MT" panose="020B0602020104020603" pitchFamily="34" charset="0"/>
              </a:rPr>
              <a:t>Year 2 Autumn 2025</a:t>
            </a:r>
          </a:p>
          <a:p>
            <a:r>
              <a:rPr lang="en-GB">
                <a:latin typeface="Tw Cen MT" panose="020B0602020104020603" pitchFamily="34" charset="0"/>
              </a:rPr>
              <a:t>Our learning this term</a:t>
            </a:r>
          </a:p>
          <a:p>
            <a:endParaRPr lang="en-GB">
              <a:latin typeface="Tw Cen MT" panose="020B0602020104020603" pitchFamily="34" charset="0"/>
            </a:endParaRPr>
          </a:p>
        </p:txBody>
      </p:sp>
      <p:sp>
        <p:nvSpPr>
          <p:cNvPr id="44" name="TextBox 43">
            <a:extLst>
              <a:ext uri="{FF2B5EF4-FFF2-40B4-BE49-F238E27FC236}">
                <a16:creationId xmlns:a16="http://schemas.microsoft.com/office/drawing/2014/main" id="{666DAF2A-60CA-9085-B744-B145ABBB3449}"/>
              </a:ext>
            </a:extLst>
          </p:cNvPr>
          <p:cNvSpPr txBox="1"/>
          <p:nvPr/>
        </p:nvSpPr>
        <p:spPr>
          <a:xfrm>
            <a:off x="10363340" y="3432177"/>
            <a:ext cx="2006103"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45" name="TextBox 44">
            <a:extLst>
              <a:ext uri="{FF2B5EF4-FFF2-40B4-BE49-F238E27FC236}">
                <a16:creationId xmlns:a16="http://schemas.microsoft.com/office/drawing/2014/main" id="{4767B98D-388F-3B2D-00AB-F0890E75BFA9}"/>
              </a:ext>
            </a:extLst>
          </p:cNvPr>
          <p:cNvSpPr txBox="1"/>
          <p:nvPr/>
        </p:nvSpPr>
        <p:spPr>
          <a:xfrm>
            <a:off x="8901698" y="4534339"/>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pic>
        <p:nvPicPr>
          <p:cNvPr id="2" name="Picture 1">
            <a:extLst>
              <a:ext uri="{FF2B5EF4-FFF2-40B4-BE49-F238E27FC236}">
                <a16:creationId xmlns:a16="http://schemas.microsoft.com/office/drawing/2014/main" id="{AD57EA10-AE0A-D2D3-BD24-B2A72CF5798D}"/>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sp>
        <p:nvSpPr>
          <p:cNvPr id="17" name="Rectangle 16">
            <a:extLst>
              <a:ext uri="{FF2B5EF4-FFF2-40B4-BE49-F238E27FC236}">
                <a16:creationId xmlns:a16="http://schemas.microsoft.com/office/drawing/2014/main" id="{18107405-45BA-63BB-5064-5E5E3A2FC7CD}"/>
              </a:ext>
            </a:extLst>
          </p:cNvPr>
          <p:cNvSpPr/>
          <p:nvPr/>
        </p:nvSpPr>
        <p:spPr>
          <a:xfrm>
            <a:off x="164057" y="2372491"/>
            <a:ext cx="2815118" cy="1206671"/>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EA998C87-14C9-FF67-FD42-FA7C81C994F8}"/>
              </a:ext>
            </a:extLst>
          </p:cNvPr>
          <p:cNvPicPr>
            <a:picLocks noChangeAspect="1"/>
          </p:cNvPicPr>
          <p:nvPr/>
        </p:nvPicPr>
        <p:blipFill>
          <a:blip r:embed="rId6"/>
          <a:stretch>
            <a:fillRect/>
          </a:stretch>
        </p:blipFill>
        <p:spPr>
          <a:xfrm>
            <a:off x="185104" y="3756484"/>
            <a:ext cx="2815118" cy="1299304"/>
          </a:xfrm>
          <a:prstGeom prst="rect">
            <a:avLst/>
          </a:prstGeom>
        </p:spPr>
      </p:pic>
      <p:pic>
        <p:nvPicPr>
          <p:cNvPr id="4" name="Picture 4">
            <a:extLst>
              <a:ext uri="{FF2B5EF4-FFF2-40B4-BE49-F238E27FC236}">
                <a16:creationId xmlns:a16="http://schemas.microsoft.com/office/drawing/2014/main" id="{1163B790-957D-B9A4-18A6-954745EEF310}"/>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pic>
        <p:nvPicPr>
          <p:cNvPr id="23" name="Picture 22">
            <a:extLst>
              <a:ext uri="{FF2B5EF4-FFF2-40B4-BE49-F238E27FC236}">
                <a16:creationId xmlns:a16="http://schemas.microsoft.com/office/drawing/2014/main" id="{99CD6966-E7FD-7A18-788C-0F12D8CD05AF}"/>
              </a:ext>
            </a:extLst>
          </p:cNvPr>
          <p:cNvPicPr>
            <a:picLocks noChangeAspect="1"/>
          </p:cNvPicPr>
          <p:nvPr/>
        </p:nvPicPr>
        <p:blipFill>
          <a:blip r:embed="rId6"/>
          <a:stretch>
            <a:fillRect/>
          </a:stretch>
        </p:blipFill>
        <p:spPr>
          <a:xfrm>
            <a:off x="157428" y="5223536"/>
            <a:ext cx="2821748" cy="1351450"/>
          </a:xfrm>
          <a:prstGeom prst="rect">
            <a:avLst/>
          </a:prstGeom>
        </p:spPr>
      </p:pic>
      <p:pic>
        <p:nvPicPr>
          <p:cNvPr id="7" name="Picture 6">
            <a:extLst>
              <a:ext uri="{FF2B5EF4-FFF2-40B4-BE49-F238E27FC236}">
                <a16:creationId xmlns:a16="http://schemas.microsoft.com/office/drawing/2014/main" id="{60F0A4F5-B02F-5610-F30C-CA48BB8986D7}"/>
              </a:ext>
            </a:extLst>
          </p:cNvPr>
          <p:cNvPicPr>
            <a:picLocks noChangeAspect="1"/>
          </p:cNvPicPr>
          <p:nvPr/>
        </p:nvPicPr>
        <p:blipFill>
          <a:blip r:embed="rId8">
            <a:clrChange>
              <a:clrFrom>
                <a:srgbClr val="F4F4F6"/>
              </a:clrFrom>
              <a:clrTo>
                <a:srgbClr val="F4F4F6">
                  <a:alpha val="0"/>
                </a:srgbClr>
              </a:clrTo>
            </a:clrChange>
          </a:blip>
          <a:stretch>
            <a:fillRect/>
          </a:stretch>
        </p:blipFill>
        <p:spPr>
          <a:xfrm>
            <a:off x="222553" y="3777725"/>
            <a:ext cx="735866" cy="659019"/>
          </a:xfrm>
          <a:prstGeom prst="rect">
            <a:avLst/>
          </a:prstGeom>
        </p:spPr>
      </p:pic>
      <p:pic>
        <p:nvPicPr>
          <p:cNvPr id="12" name="Picture 11">
            <a:extLst>
              <a:ext uri="{FF2B5EF4-FFF2-40B4-BE49-F238E27FC236}">
                <a16:creationId xmlns:a16="http://schemas.microsoft.com/office/drawing/2014/main" id="{BD8436A8-14A9-233E-5B52-7B933A29C88E}"/>
              </a:ext>
            </a:extLst>
          </p:cNvPr>
          <p:cNvPicPr>
            <a:picLocks noChangeAspect="1"/>
          </p:cNvPicPr>
          <p:nvPr/>
        </p:nvPicPr>
        <p:blipFill>
          <a:blip r:embed="rId9">
            <a:clrChange>
              <a:clrFrom>
                <a:srgbClr val="F4F4F6"/>
              </a:clrFrom>
              <a:clrTo>
                <a:srgbClr val="F4F4F6">
                  <a:alpha val="0"/>
                </a:srgbClr>
              </a:clrTo>
            </a:clrChange>
          </a:blip>
          <a:stretch>
            <a:fillRect/>
          </a:stretch>
        </p:blipFill>
        <p:spPr>
          <a:xfrm>
            <a:off x="245949" y="5281822"/>
            <a:ext cx="689075" cy="684256"/>
          </a:xfrm>
          <a:prstGeom prst="rect">
            <a:avLst/>
          </a:prstGeom>
        </p:spPr>
      </p:pic>
      <p:pic>
        <p:nvPicPr>
          <p:cNvPr id="60" name="Picture 59">
            <a:extLst>
              <a:ext uri="{FF2B5EF4-FFF2-40B4-BE49-F238E27FC236}">
                <a16:creationId xmlns:a16="http://schemas.microsoft.com/office/drawing/2014/main" id="{805F230C-0B4F-CEB9-295B-83E96A858544}"/>
              </a:ext>
            </a:extLst>
          </p:cNvPr>
          <p:cNvPicPr>
            <a:picLocks noChangeAspect="1"/>
          </p:cNvPicPr>
          <p:nvPr/>
        </p:nvPicPr>
        <p:blipFill>
          <a:blip r:embed="rId10"/>
          <a:stretch>
            <a:fillRect/>
          </a:stretch>
        </p:blipFill>
        <p:spPr>
          <a:xfrm>
            <a:off x="3115733" y="997961"/>
            <a:ext cx="2840982" cy="1225402"/>
          </a:xfrm>
          <a:prstGeom prst="rect">
            <a:avLst/>
          </a:prstGeom>
        </p:spPr>
      </p:pic>
      <p:pic>
        <p:nvPicPr>
          <p:cNvPr id="48" name="Picture 47">
            <a:extLst>
              <a:ext uri="{FF2B5EF4-FFF2-40B4-BE49-F238E27FC236}">
                <a16:creationId xmlns:a16="http://schemas.microsoft.com/office/drawing/2014/main" id="{0E1A9682-FDF5-02F4-7A9D-95E977C39B36}"/>
              </a:ext>
            </a:extLst>
          </p:cNvPr>
          <p:cNvPicPr>
            <a:picLocks noChangeAspect="1"/>
          </p:cNvPicPr>
          <p:nvPr/>
        </p:nvPicPr>
        <p:blipFill>
          <a:blip r:embed="rId11"/>
          <a:stretch>
            <a:fillRect/>
          </a:stretch>
        </p:blipFill>
        <p:spPr>
          <a:xfrm>
            <a:off x="3096861" y="2362948"/>
            <a:ext cx="2840982" cy="1228396"/>
          </a:xfrm>
          <a:prstGeom prst="rect">
            <a:avLst/>
          </a:prstGeom>
        </p:spPr>
      </p:pic>
      <p:pic>
        <p:nvPicPr>
          <p:cNvPr id="24" name="Picture 23">
            <a:extLst>
              <a:ext uri="{FF2B5EF4-FFF2-40B4-BE49-F238E27FC236}">
                <a16:creationId xmlns:a16="http://schemas.microsoft.com/office/drawing/2014/main" id="{F00D90E2-BA3B-E6FF-AF19-DB3B36DB4821}"/>
              </a:ext>
            </a:extLst>
          </p:cNvPr>
          <p:cNvPicPr>
            <a:picLocks noChangeAspect="1"/>
          </p:cNvPicPr>
          <p:nvPr/>
        </p:nvPicPr>
        <p:blipFill>
          <a:blip r:embed="rId12">
            <a:clrChange>
              <a:clrFrom>
                <a:srgbClr val="F4F4F6"/>
              </a:clrFrom>
              <a:clrTo>
                <a:srgbClr val="F4F4F6">
                  <a:alpha val="0"/>
                </a:srgbClr>
              </a:clrTo>
            </a:clrChange>
          </a:blip>
          <a:stretch>
            <a:fillRect/>
          </a:stretch>
        </p:blipFill>
        <p:spPr>
          <a:xfrm>
            <a:off x="3201230" y="1084972"/>
            <a:ext cx="633955" cy="603137"/>
          </a:xfrm>
          <a:prstGeom prst="rect">
            <a:avLst/>
          </a:prstGeom>
        </p:spPr>
      </p:pic>
      <p:pic>
        <p:nvPicPr>
          <p:cNvPr id="26" name="Picture 25">
            <a:extLst>
              <a:ext uri="{FF2B5EF4-FFF2-40B4-BE49-F238E27FC236}">
                <a16:creationId xmlns:a16="http://schemas.microsoft.com/office/drawing/2014/main" id="{3BD198C2-8D4C-7878-CBB0-EB38DF6B2B22}"/>
              </a:ext>
            </a:extLst>
          </p:cNvPr>
          <p:cNvPicPr>
            <a:picLocks noChangeAspect="1"/>
          </p:cNvPicPr>
          <p:nvPr/>
        </p:nvPicPr>
        <p:blipFill>
          <a:blip r:embed="rId13">
            <a:clrChange>
              <a:clrFrom>
                <a:srgbClr val="F4F4F6"/>
              </a:clrFrom>
              <a:clrTo>
                <a:srgbClr val="F4F4F6">
                  <a:alpha val="0"/>
                </a:srgbClr>
              </a:clrTo>
            </a:clrChange>
          </a:blip>
          <a:stretch>
            <a:fillRect/>
          </a:stretch>
        </p:blipFill>
        <p:spPr>
          <a:xfrm>
            <a:off x="3119428" y="2402713"/>
            <a:ext cx="764904" cy="754028"/>
          </a:xfrm>
          <a:prstGeom prst="rect">
            <a:avLst/>
          </a:prstGeom>
        </p:spPr>
      </p:pic>
      <p:pic>
        <p:nvPicPr>
          <p:cNvPr id="56" name="Picture 55">
            <a:extLst>
              <a:ext uri="{FF2B5EF4-FFF2-40B4-BE49-F238E27FC236}">
                <a16:creationId xmlns:a16="http://schemas.microsoft.com/office/drawing/2014/main" id="{7E60D537-71FF-AA10-FCE1-FB57886D406F}"/>
              </a:ext>
            </a:extLst>
          </p:cNvPr>
          <p:cNvPicPr>
            <a:picLocks noChangeAspect="1"/>
          </p:cNvPicPr>
          <p:nvPr/>
        </p:nvPicPr>
        <p:blipFill>
          <a:blip r:embed="rId14"/>
          <a:stretch>
            <a:fillRect/>
          </a:stretch>
        </p:blipFill>
        <p:spPr>
          <a:xfrm>
            <a:off x="3106005" y="5211183"/>
            <a:ext cx="2822693" cy="1353429"/>
          </a:xfrm>
          <a:prstGeom prst="rect">
            <a:avLst/>
          </a:prstGeom>
        </p:spPr>
      </p:pic>
      <p:pic>
        <p:nvPicPr>
          <p:cNvPr id="54" name="Picture 53">
            <a:extLst>
              <a:ext uri="{FF2B5EF4-FFF2-40B4-BE49-F238E27FC236}">
                <a16:creationId xmlns:a16="http://schemas.microsoft.com/office/drawing/2014/main" id="{E4F8A2DB-8E75-B90E-01A3-297A08EC3F67}"/>
              </a:ext>
            </a:extLst>
          </p:cNvPr>
          <p:cNvPicPr>
            <a:picLocks noChangeAspect="1"/>
          </p:cNvPicPr>
          <p:nvPr/>
        </p:nvPicPr>
        <p:blipFill>
          <a:blip r:embed="rId15"/>
          <a:stretch>
            <a:fillRect/>
          </a:stretch>
        </p:blipFill>
        <p:spPr>
          <a:xfrm>
            <a:off x="3115733" y="3742691"/>
            <a:ext cx="2816596" cy="1298561"/>
          </a:xfrm>
          <a:prstGeom prst="rect">
            <a:avLst/>
          </a:prstGeom>
        </p:spPr>
      </p:pic>
      <p:pic>
        <p:nvPicPr>
          <p:cNvPr id="30" name="Picture 29">
            <a:extLst>
              <a:ext uri="{FF2B5EF4-FFF2-40B4-BE49-F238E27FC236}">
                <a16:creationId xmlns:a16="http://schemas.microsoft.com/office/drawing/2014/main" id="{B28C8CFD-1CFF-6657-24F5-BF5D72643D55}"/>
              </a:ext>
            </a:extLst>
          </p:cNvPr>
          <p:cNvPicPr>
            <a:picLocks noChangeAspect="1"/>
          </p:cNvPicPr>
          <p:nvPr/>
        </p:nvPicPr>
        <p:blipFill>
          <a:blip r:embed="rId16">
            <a:clrChange>
              <a:clrFrom>
                <a:srgbClr val="F4F4F6"/>
              </a:clrFrom>
              <a:clrTo>
                <a:srgbClr val="F4F4F6">
                  <a:alpha val="0"/>
                </a:srgbClr>
              </a:clrTo>
            </a:clrChange>
          </a:blip>
          <a:stretch>
            <a:fillRect/>
          </a:stretch>
        </p:blipFill>
        <p:spPr>
          <a:xfrm>
            <a:off x="3083801" y="3718164"/>
            <a:ext cx="730294" cy="710120"/>
          </a:xfrm>
          <a:prstGeom prst="rect">
            <a:avLst/>
          </a:prstGeom>
        </p:spPr>
      </p:pic>
      <p:pic>
        <p:nvPicPr>
          <p:cNvPr id="32" name="Picture 31">
            <a:extLst>
              <a:ext uri="{FF2B5EF4-FFF2-40B4-BE49-F238E27FC236}">
                <a16:creationId xmlns:a16="http://schemas.microsoft.com/office/drawing/2014/main" id="{320D3AC5-DB2D-7AF1-3329-5D3CAA85767E}"/>
              </a:ext>
            </a:extLst>
          </p:cNvPr>
          <p:cNvPicPr>
            <a:picLocks noChangeAspect="1"/>
          </p:cNvPicPr>
          <p:nvPr/>
        </p:nvPicPr>
        <p:blipFill>
          <a:blip r:embed="rId17">
            <a:clrChange>
              <a:clrFrom>
                <a:srgbClr val="F4F4F6"/>
              </a:clrFrom>
              <a:clrTo>
                <a:srgbClr val="F4F4F6">
                  <a:alpha val="0"/>
                </a:srgbClr>
              </a:clrTo>
            </a:clrChange>
          </a:blip>
          <a:stretch>
            <a:fillRect/>
          </a:stretch>
        </p:blipFill>
        <p:spPr>
          <a:xfrm>
            <a:off x="3222053" y="5274946"/>
            <a:ext cx="550741" cy="682261"/>
          </a:xfrm>
          <a:prstGeom prst="rect">
            <a:avLst/>
          </a:prstGeom>
        </p:spPr>
      </p:pic>
      <p:pic>
        <p:nvPicPr>
          <p:cNvPr id="50" name="Picture 49">
            <a:extLst>
              <a:ext uri="{FF2B5EF4-FFF2-40B4-BE49-F238E27FC236}">
                <a16:creationId xmlns:a16="http://schemas.microsoft.com/office/drawing/2014/main" id="{5CD84C83-9A4F-19F9-918F-990A346DAD84}"/>
              </a:ext>
            </a:extLst>
          </p:cNvPr>
          <p:cNvPicPr>
            <a:picLocks noChangeAspect="1"/>
          </p:cNvPicPr>
          <p:nvPr/>
        </p:nvPicPr>
        <p:blipFill>
          <a:blip r:embed="rId11"/>
          <a:stretch>
            <a:fillRect/>
          </a:stretch>
        </p:blipFill>
        <p:spPr>
          <a:xfrm>
            <a:off x="6060716" y="2384159"/>
            <a:ext cx="2840982" cy="1195003"/>
          </a:xfrm>
          <a:prstGeom prst="rect">
            <a:avLst/>
          </a:prstGeom>
        </p:spPr>
      </p:pic>
      <p:pic>
        <p:nvPicPr>
          <p:cNvPr id="57" name="Picture 56">
            <a:extLst>
              <a:ext uri="{FF2B5EF4-FFF2-40B4-BE49-F238E27FC236}">
                <a16:creationId xmlns:a16="http://schemas.microsoft.com/office/drawing/2014/main" id="{65F0632C-354B-2B51-F4AC-66CD2BCFB868}"/>
              </a:ext>
            </a:extLst>
          </p:cNvPr>
          <p:cNvPicPr>
            <a:picLocks noChangeAspect="1"/>
          </p:cNvPicPr>
          <p:nvPr/>
        </p:nvPicPr>
        <p:blipFill>
          <a:blip r:embed="rId14"/>
          <a:stretch>
            <a:fillRect/>
          </a:stretch>
        </p:blipFill>
        <p:spPr>
          <a:xfrm>
            <a:off x="6080202" y="5211182"/>
            <a:ext cx="2822693" cy="1353429"/>
          </a:xfrm>
          <a:prstGeom prst="rect">
            <a:avLst/>
          </a:prstGeom>
        </p:spPr>
      </p:pic>
      <p:pic>
        <p:nvPicPr>
          <p:cNvPr id="55" name="Picture 54">
            <a:extLst>
              <a:ext uri="{FF2B5EF4-FFF2-40B4-BE49-F238E27FC236}">
                <a16:creationId xmlns:a16="http://schemas.microsoft.com/office/drawing/2014/main" id="{B4093132-F9A3-A6CF-CBAA-6B8CA3952923}"/>
              </a:ext>
            </a:extLst>
          </p:cNvPr>
          <p:cNvPicPr>
            <a:picLocks noChangeAspect="1"/>
          </p:cNvPicPr>
          <p:nvPr/>
        </p:nvPicPr>
        <p:blipFill>
          <a:blip r:embed="rId18"/>
          <a:stretch>
            <a:fillRect/>
          </a:stretch>
        </p:blipFill>
        <p:spPr>
          <a:xfrm>
            <a:off x="6083251" y="3742691"/>
            <a:ext cx="2816596" cy="1298561"/>
          </a:xfrm>
          <a:prstGeom prst="rect">
            <a:avLst/>
          </a:prstGeom>
        </p:spPr>
      </p:pic>
      <p:pic>
        <p:nvPicPr>
          <p:cNvPr id="39" name="Picture 38">
            <a:extLst>
              <a:ext uri="{FF2B5EF4-FFF2-40B4-BE49-F238E27FC236}">
                <a16:creationId xmlns:a16="http://schemas.microsoft.com/office/drawing/2014/main" id="{02F6E150-F329-FBE3-BC35-C8282830884B}"/>
              </a:ext>
            </a:extLst>
          </p:cNvPr>
          <p:cNvPicPr>
            <a:picLocks noChangeAspect="1"/>
          </p:cNvPicPr>
          <p:nvPr/>
        </p:nvPicPr>
        <p:blipFill>
          <a:blip r:embed="rId19">
            <a:clrChange>
              <a:clrFrom>
                <a:srgbClr val="F4F4F6"/>
              </a:clrFrom>
              <a:clrTo>
                <a:srgbClr val="F4F4F6">
                  <a:alpha val="0"/>
                </a:srgbClr>
              </a:clrTo>
            </a:clrChange>
          </a:blip>
          <a:stretch>
            <a:fillRect/>
          </a:stretch>
        </p:blipFill>
        <p:spPr>
          <a:xfrm>
            <a:off x="6118076" y="2371590"/>
            <a:ext cx="827814" cy="681483"/>
          </a:xfrm>
          <a:prstGeom prst="rect">
            <a:avLst/>
          </a:prstGeom>
        </p:spPr>
      </p:pic>
      <p:pic>
        <p:nvPicPr>
          <p:cNvPr id="41" name="Picture 40">
            <a:extLst>
              <a:ext uri="{FF2B5EF4-FFF2-40B4-BE49-F238E27FC236}">
                <a16:creationId xmlns:a16="http://schemas.microsoft.com/office/drawing/2014/main" id="{E224F78B-D7B4-0993-87DD-AC66AE58D35D}"/>
              </a:ext>
            </a:extLst>
          </p:cNvPr>
          <p:cNvPicPr>
            <a:picLocks noChangeAspect="1"/>
          </p:cNvPicPr>
          <p:nvPr/>
        </p:nvPicPr>
        <p:blipFill>
          <a:blip r:embed="rId20">
            <a:clrChange>
              <a:clrFrom>
                <a:srgbClr val="F4F4F6"/>
              </a:clrFrom>
              <a:clrTo>
                <a:srgbClr val="F4F4F6">
                  <a:alpha val="0"/>
                </a:srgbClr>
              </a:clrTo>
            </a:clrChange>
          </a:blip>
          <a:stretch>
            <a:fillRect/>
          </a:stretch>
        </p:blipFill>
        <p:spPr>
          <a:xfrm>
            <a:off x="6107292" y="5273239"/>
            <a:ext cx="865304" cy="791029"/>
          </a:xfrm>
          <a:prstGeom prst="rect">
            <a:avLst/>
          </a:prstGeom>
        </p:spPr>
      </p:pic>
      <p:pic>
        <p:nvPicPr>
          <p:cNvPr id="62" name="Picture 61">
            <a:extLst>
              <a:ext uri="{FF2B5EF4-FFF2-40B4-BE49-F238E27FC236}">
                <a16:creationId xmlns:a16="http://schemas.microsoft.com/office/drawing/2014/main" id="{668D2BB5-F477-5538-ECD8-0BD10AE8BF46}"/>
              </a:ext>
            </a:extLst>
          </p:cNvPr>
          <p:cNvPicPr>
            <a:picLocks noChangeAspect="1"/>
          </p:cNvPicPr>
          <p:nvPr/>
        </p:nvPicPr>
        <p:blipFill>
          <a:blip r:embed="rId21"/>
          <a:stretch>
            <a:fillRect/>
          </a:stretch>
        </p:blipFill>
        <p:spPr>
          <a:xfrm>
            <a:off x="6066470" y="1020523"/>
            <a:ext cx="2840982" cy="1225402"/>
          </a:xfrm>
          <a:prstGeom prst="rect">
            <a:avLst/>
          </a:prstGeom>
        </p:spPr>
      </p:pic>
      <p:pic>
        <p:nvPicPr>
          <p:cNvPr id="52" name="Picture 51">
            <a:extLst>
              <a:ext uri="{FF2B5EF4-FFF2-40B4-BE49-F238E27FC236}">
                <a16:creationId xmlns:a16="http://schemas.microsoft.com/office/drawing/2014/main" id="{E066A0FA-B914-C29D-EB1F-3B9B4C0EB027}"/>
              </a:ext>
            </a:extLst>
          </p:cNvPr>
          <p:cNvPicPr>
            <a:picLocks noChangeAspect="1"/>
          </p:cNvPicPr>
          <p:nvPr/>
        </p:nvPicPr>
        <p:blipFill>
          <a:blip r:embed="rId11"/>
          <a:stretch>
            <a:fillRect/>
          </a:stretch>
        </p:blipFill>
        <p:spPr>
          <a:xfrm>
            <a:off x="9017208" y="2372491"/>
            <a:ext cx="2840982" cy="1209774"/>
          </a:xfrm>
          <a:prstGeom prst="rect">
            <a:avLst/>
          </a:prstGeom>
        </p:spPr>
      </p:pic>
      <p:pic>
        <p:nvPicPr>
          <p:cNvPr id="43" name="Picture 42">
            <a:extLst>
              <a:ext uri="{FF2B5EF4-FFF2-40B4-BE49-F238E27FC236}">
                <a16:creationId xmlns:a16="http://schemas.microsoft.com/office/drawing/2014/main" id="{FDDF8C4E-6C48-9C3A-2231-3D752CD0104C}"/>
              </a:ext>
            </a:extLst>
          </p:cNvPr>
          <p:cNvPicPr>
            <a:picLocks noChangeAspect="1"/>
          </p:cNvPicPr>
          <p:nvPr/>
        </p:nvPicPr>
        <p:blipFill>
          <a:blip r:embed="rId22">
            <a:clrChange>
              <a:clrFrom>
                <a:srgbClr val="F4F4F6"/>
              </a:clrFrom>
              <a:clrTo>
                <a:srgbClr val="F4F4F6">
                  <a:alpha val="0"/>
                </a:srgbClr>
              </a:clrTo>
            </a:clrChange>
          </a:blip>
          <a:stretch>
            <a:fillRect/>
          </a:stretch>
        </p:blipFill>
        <p:spPr>
          <a:xfrm>
            <a:off x="6127254" y="3843695"/>
            <a:ext cx="635142" cy="631727"/>
          </a:xfrm>
          <a:prstGeom prst="rect">
            <a:avLst/>
          </a:prstGeom>
        </p:spPr>
      </p:pic>
      <p:pic>
        <p:nvPicPr>
          <p:cNvPr id="47" name="Picture 46">
            <a:extLst>
              <a:ext uri="{FF2B5EF4-FFF2-40B4-BE49-F238E27FC236}">
                <a16:creationId xmlns:a16="http://schemas.microsoft.com/office/drawing/2014/main" id="{500E51B0-C636-B747-BD73-285B4102CD88}"/>
              </a:ext>
            </a:extLst>
          </p:cNvPr>
          <p:cNvPicPr>
            <a:picLocks noChangeAspect="1"/>
          </p:cNvPicPr>
          <p:nvPr/>
        </p:nvPicPr>
        <p:blipFill>
          <a:blip r:embed="rId23">
            <a:clrChange>
              <a:clrFrom>
                <a:srgbClr val="F4F4F6"/>
              </a:clrFrom>
              <a:clrTo>
                <a:srgbClr val="F4F4F6">
                  <a:alpha val="0"/>
                </a:srgbClr>
              </a:clrTo>
            </a:clrChange>
          </a:blip>
          <a:stretch>
            <a:fillRect/>
          </a:stretch>
        </p:blipFill>
        <p:spPr>
          <a:xfrm>
            <a:off x="9047007" y="2341302"/>
            <a:ext cx="736224" cy="472689"/>
          </a:xfrm>
          <a:prstGeom prst="rect">
            <a:avLst/>
          </a:prstGeom>
        </p:spPr>
      </p:pic>
      <p:pic>
        <p:nvPicPr>
          <p:cNvPr id="49" name="Picture 48">
            <a:extLst>
              <a:ext uri="{FF2B5EF4-FFF2-40B4-BE49-F238E27FC236}">
                <a16:creationId xmlns:a16="http://schemas.microsoft.com/office/drawing/2014/main" id="{4AA69E9C-B500-7BFE-AB16-35ED23BF4D21}"/>
              </a:ext>
            </a:extLst>
          </p:cNvPr>
          <p:cNvPicPr>
            <a:picLocks noChangeAspect="1"/>
          </p:cNvPicPr>
          <p:nvPr/>
        </p:nvPicPr>
        <p:blipFill>
          <a:blip r:embed="rId24">
            <a:clrChange>
              <a:clrFrom>
                <a:srgbClr val="F4F4F6"/>
              </a:clrFrom>
              <a:clrTo>
                <a:srgbClr val="F4F4F6">
                  <a:alpha val="0"/>
                </a:srgbClr>
              </a:clrTo>
            </a:clrChange>
          </a:blip>
          <a:stretch>
            <a:fillRect/>
          </a:stretch>
        </p:blipFill>
        <p:spPr>
          <a:xfrm>
            <a:off x="6116926" y="1053682"/>
            <a:ext cx="642559" cy="665715"/>
          </a:xfrm>
          <a:prstGeom prst="rect">
            <a:avLst/>
          </a:prstGeom>
        </p:spPr>
      </p:pic>
      <p:pic>
        <p:nvPicPr>
          <p:cNvPr id="59" name="Picture 58">
            <a:extLst>
              <a:ext uri="{FF2B5EF4-FFF2-40B4-BE49-F238E27FC236}">
                <a16:creationId xmlns:a16="http://schemas.microsoft.com/office/drawing/2014/main" id="{6F456A71-A9A8-E0C0-2898-7024F20DAAC1}"/>
              </a:ext>
            </a:extLst>
          </p:cNvPr>
          <p:cNvPicPr>
            <a:picLocks noChangeAspect="1"/>
          </p:cNvPicPr>
          <p:nvPr/>
        </p:nvPicPr>
        <p:blipFill>
          <a:blip r:embed="rId25"/>
          <a:stretch>
            <a:fillRect/>
          </a:stretch>
        </p:blipFill>
        <p:spPr>
          <a:xfrm>
            <a:off x="9004531" y="1034551"/>
            <a:ext cx="2816596" cy="1187080"/>
          </a:xfrm>
          <a:prstGeom prst="rect">
            <a:avLst/>
          </a:prstGeom>
        </p:spPr>
      </p:pic>
      <p:pic>
        <p:nvPicPr>
          <p:cNvPr id="51" name="Picture 50">
            <a:extLst>
              <a:ext uri="{FF2B5EF4-FFF2-40B4-BE49-F238E27FC236}">
                <a16:creationId xmlns:a16="http://schemas.microsoft.com/office/drawing/2014/main" id="{1D75B58B-7580-00F8-C8C0-B314AA2B77F1}"/>
              </a:ext>
            </a:extLst>
          </p:cNvPr>
          <p:cNvPicPr>
            <a:picLocks noChangeAspect="1"/>
          </p:cNvPicPr>
          <p:nvPr/>
        </p:nvPicPr>
        <p:blipFill>
          <a:blip r:embed="rId26">
            <a:clrChange>
              <a:clrFrom>
                <a:srgbClr val="F4F4F6"/>
              </a:clrFrom>
              <a:clrTo>
                <a:srgbClr val="F4F4F6">
                  <a:alpha val="0"/>
                </a:srgbClr>
              </a:clrTo>
            </a:clrChange>
          </a:blip>
          <a:stretch>
            <a:fillRect/>
          </a:stretch>
        </p:blipFill>
        <p:spPr>
          <a:xfrm>
            <a:off x="8992819" y="1110334"/>
            <a:ext cx="701852" cy="686168"/>
          </a:xfrm>
          <a:prstGeom prst="rect">
            <a:avLst/>
          </a:prstGeom>
        </p:spPr>
      </p:pic>
      <p:sp>
        <p:nvSpPr>
          <p:cNvPr id="3" name="TextBox 2">
            <a:extLst>
              <a:ext uri="{FF2B5EF4-FFF2-40B4-BE49-F238E27FC236}">
                <a16:creationId xmlns:a16="http://schemas.microsoft.com/office/drawing/2014/main" id="{07B6A4AF-1F78-239E-B7A4-E471B24E4D4A}"/>
              </a:ext>
            </a:extLst>
          </p:cNvPr>
          <p:cNvSpPr txBox="1"/>
          <p:nvPr/>
        </p:nvSpPr>
        <p:spPr>
          <a:xfrm>
            <a:off x="127116" y="875858"/>
            <a:ext cx="3982146" cy="276999"/>
          </a:xfrm>
          <a:prstGeom prst="rect">
            <a:avLst/>
          </a:prstGeom>
          <a:noFill/>
        </p:spPr>
        <p:txBody>
          <a:bodyPr wrap="square" rtlCol="0">
            <a:spAutoFit/>
          </a:bodyPr>
          <a:lstStyle/>
          <a:p>
            <a:r>
              <a:rPr lang="en-GB" sz="1200">
                <a:latin typeface="Tw Cen MT" panose="020B0602020104020603" pitchFamily="34" charset="0"/>
              </a:rPr>
              <a:t>In English, these will be our focus texts:</a:t>
            </a:r>
          </a:p>
        </p:txBody>
      </p:sp>
      <p:sp>
        <p:nvSpPr>
          <p:cNvPr id="11" name="TextBox 10">
            <a:extLst>
              <a:ext uri="{FF2B5EF4-FFF2-40B4-BE49-F238E27FC236}">
                <a16:creationId xmlns:a16="http://schemas.microsoft.com/office/drawing/2014/main" id="{D53C5BAD-3175-1B3D-29BF-CAF42D9DFD4F}"/>
              </a:ext>
            </a:extLst>
          </p:cNvPr>
          <p:cNvSpPr txBox="1"/>
          <p:nvPr/>
        </p:nvSpPr>
        <p:spPr>
          <a:xfrm>
            <a:off x="919808" y="3771154"/>
            <a:ext cx="2067544" cy="1215717"/>
          </a:xfrm>
          <a:prstGeom prst="rect">
            <a:avLst/>
          </a:prstGeom>
          <a:noFill/>
        </p:spPr>
        <p:txBody>
          <a:bodyPr wrap="square">
            <a:spAutoFit/>
          </a:bodyPr>
          <a:lstStyle/>
          <a:p>
            <a:r>
              <a:rPr lang="en-GB" sz="1100">
                <a:latin typeface="Tw Cen MT" panose="020B0602020104020603" pitchFamily="34" charset="0"/>
              </a:rPr>
              <a:t>In reading, we will be developing our fluency and comprehension </a:t>
            </a:r>
          </a:p>
          <a:p>
            <a:r>
              <a:rPr lang="en-GB" sz="1100">
                <a:latin typeface="Tw Cen MT" panose="020B0602020104020603" pitchFamily="34" charset="0"/>
              </a:rPr>
              <a:t>Skills. We will be some books linked to our History learning as well as reading traditional tales. </a:t>
            </a:r>
          </a:p>
          <a:p>
            <a:endParaRPr lang="en-GB" sz="1800">
              <a:latin typeface="Tw Cen MT" panose="020B0602020104020603" pitchFamily="34" charset="0"/>
            </a:endParaRPr>
          </a:p>
        </p:txBody>
      </p:sp>
      <p:sp>
        <p:nvSpPr>
          <p:cNvPr id="22" name="TextBox 21">
            <a:extLst>
              <a:ext uri="{FF2B5EF4-FFF2-40B4-BE49-F238E27FC236}">
                <a16:creationId xmlns:a16="http://schemas.microsoft.com/office/drawing/2014/main" id="{B41B4306-0A66-255F-625E-7427E95C4D59}"/>
              </a:ext>
            </a:extLst>
          </p:cNvPr>
          <p:cNvSpPr txBox="1"/>
          <p:nvPr/>
        </p:nvSpPr>
        <p:spPr>
          <a:xfrm>
            <a:off x="884646" y="5249259"/>
            <a:ext cx="2137867" cy="1277273"/>
          </a:xfrm>
          <a:prstGeom prst="rect">
            <a:avLst/>
          </a:prstGeom>
          <a:noFill/>
        </p:spPr>
        <p:txBody>
          <a:bodyPr wrap="square">
            <a:spAutoFit/>
          </a:bodyPr>
          <a:lstStyle/>
          <a:p>
            <a:r>
              <a:rPr lang="en-GB" sz="1100">
                <a:latin typeface="Tw Cen MT" panose="020B0602020104020603" pitchFamily="34" charset="0"/>
              </a:rPr>
              <a:t>In writing, we will be learning about types of nouns,  subject and verbs and clauses. We will be writing as diary entries as characters from our class texts, adopting a formal style to write persuasive letters and poetry.</a:t>
            </a:r>
          </a:p>
        </p:txBody>
      </p:sp>
      <p:sp>
        <p:nvSpPr>
          <p:cNvPr id="27" name="TextBox 26">
            <a:extLst>
              <a:ext uri="{FF2B5EF4-FFF2-40B4-BE49-F238E27FC236}">
                <a16:creationId xmlns:a16="http://schemas.microsoft.com/office/drawing/2014/main" id="{8017A169-0825-4215-4A5C-8BA441B10CDC}"/>
              </a:ext>
            </a:extLst>
          </p:cNvPr>
          <p:cNvSpPr txBox="1"/>
          <p:nvPr/>
        </p:nvSpPr>
        <p:spPr>
          <a:xfrm>
            <a:off x="3778929" y="1041779"/>
            <a:ext cx="2158914" cy="1292662"/>
          </a:xfrm>
          <a:prstGeom prst="rect">
            <a:avLst/>
          </a:prstGeom>
          <a:noFill/>
        </p:spPr>
        <p:txBody>
          <a:bodyPr wrap="square">
            <a:spAutoFit/>
          </a:bodyPr>
          <a:lstStyle/>
          <a:p>
            <a:r>
              <a:rPr lang="en-GB" sz="1100">
                <a:latin typeface="Tw Cen MT" panose="020B0602020104020603" pitchFamily="34" charset="0"/>
              </a:rPr>
              <a:t>In maths, we will be recapping our number bonds to 10 and 20. W</a:t>
            </a:r>
            <a:r>
              <a:rPr lang="en-US" sz="1100">
                <a:latin typeface="Tw Cen MT" panose="020B0602020104020603" pitchFamily="34" charset="0"/>
              </a:rPr>
              <a:t>e will be learning place value, multiplication and division facts for the 2 times table and half of odd numbers as fractions.</a:t>
            </a:r>
          </a:p>
          <a:p>
            <a:endParaRPr lang="en-GB" sz="1200">
              <a:latin typeface="Tw Cen MT" panose="020B0602020104020603" pitchFamily="34" charset="0"/>
            </a:endParaRPr>
          </a:p>
        </p:txBody>
      </p:sp>
      <p:pic>
        <p:nvPicPr>
          <p:cNvPr id="6" name="Picture 5">
            <a:extLst>
              <a:ext uri="{FF2B5EF4-FFF2-40B4-BE49-F238E27FC236}">
                <a16:creationId xmlns:a16="http://schemas.microsoft.com/office/drawing/2014/main" id="{6B16CA11-978C-0EDC-C75E-7AC14A861C1E}"/>
              </a:ext>
            </a:extLst>
          </p:cNvPr>
          <p:cNvPicPr>
            <a:picLocks noChangeAspect="1"/>
          </p:cNvPicPr>
          <p:nvPr/>
        </p:nvPicPr>
        <p:blipFill>
          <a:blip r:embed="rId27"/>
          <a:stretch>
            <a:fillRect/>
          </a:stretch>
        </p:blipFill>
        <p:spPr>
          <a:xfrm>
            <a:off x="216394" y="2402713"/>
            <a:ext cx="731583" cy="658425"/>
          </a:xfrm>
          <a:prstGeom prst="rect">
            <a:avLst/>
          </a:prstGeom>
        </p:spPr>
      </p:pic>
      <p:sp>
        <p:nvSpPr>
          <p:cNvPr id="13" name="TextBox 12">
            <a:extLst>
              <a:ext uri="{FF2B5EF4-FFF2-40B4-BE49-F238E27FC236}">
                <a16:creationId xmlns:a16="http://schemas.microsoft.com/office/drawing/2014/main" id="{F215B94F-BBFD-E7AE-3BF5-DD3BFA9FED9B}"/>
              </a:ext>
            </a:extLst>
          </p:cNvPr>
          <p:cNvSpPr txBox="1"/>
          <p:nvPr/>
        </p:nvSpPr>
        <p:spPr>
          <a:xfrm>
            <a:off x="884646" y="2353261"/>
            <a:ext cx="212432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In phonics, </a:t>
            </a:r>
            <a:r>
              <a:rPr kumimoji="0" lang="en-US"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we will carry on from where they were up to with their learning </a:t>
            </a:r>
            <a:r>
              <a:rPr lang="en-US" sz="1100">
                <a:solidFill>
                  <a:prstClr val="black"/>
                </a:solidFill>
                <a:latin typeface="Tw Cen MT" panose="020B0602020104020603" pitchFamily="34" charset="0"/>
              </a:rPr>
              <a:t>of new graphemes</a:t>
            </a:r>
            <a:r>
              <a:rPr kumimoji="0" lang="en-US"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 following Little Wandle. We will continue to develop our fluency skills when reading familiar books.</a:t>
            </a:r>
            <a:r>
              <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 </a:t>
            </a:r>
          </a:p>
        </p:txBody>
      </p:sp>
      <p:sp>
        <p:nvSpPr>
          <p:cNvPr id="8" name="TextBox 7">
            <a:extLst>
              <a:ext uri="{FF2B5EF4-FFF2-40B4-BE49-F238E27FC236}">
                <a16:creationId xmlns:a16="http://schemas.microsoft.com/office/drawing/2014/main" id="{593820F7-9CEA-EC1F-F627-DAEE72F1948F}"/>
              </a:ext>
            </a:extLst>
          </p:cNvPr>
          <p:cNvSpPr txBox="1"/>
          <p:nvPr/>
        </p:nvSpPr>
        <p:spPr>
          <a:xfrm>
            <a:off x="3814095" y="2402811"/>
            <a:ext cx="2158914" cy="1107996"/>
          </a:xfrm>
          <a:prstGeom prst="rect">
            <a:avLst/>
          </a:prstGeom>
          <a:noFill/>
        </p:spPr>
        <p:txBody>
          <a:bodyPr wrap="square">
            <a:spAutoFit/>
          </a:bodyPr>
          <a:lstStyle/>
          <a:p>
            <a:r>
              <a:rPr lang="en-GB" sz="1100">
                <a:latin typeface="Tw Cen MT" panose="020B0602020104020603" pitchFamily="34" charset="0"/>
              </a:rPr>
              <a:t>In Science, we are exploring animals including humans. This includes, how we grow and change from birth. We will spend a half term learning about Electricity and building our own circuits.</a:t>
            </a:r>
            <a:endParaRPr lang="en-GB" sz="1200">
              <a:latin typeface="Tw Cen MT" panose="020B0602020104020603" pitchFamily="34" charset="0"/>
            </a:endParaRPr>
          </a:p>
        </p:txBody>
      </p:sp>
      <p:sp>
        <p:nvSpPr>
          <p:cNvPr id="14" name="TextBox 13">
            <a:extLst>
              <a:ext uri="{FF2B5EF4-FFF2-40B4-BE49-F238E27FC236}">
                <a16:creationId xmlns:a16="http://schemas.microsoft.com/office/drawing/2014/main" id="{AEC299AB-7DBA-8774-9232-4944264A6FB6}"/>
              </a:ext>
            </a:extLst>
          </p:cNvPr>
          <p:cNvSpPr txBox="1"/>
          <p:nvPr/>
        </p:nvSpPr>
        <p:spPr>
          <a:xfrm>
            <a:off x="3728842" y="5249259"/>
            <a:ext cx="2158914" cy="1107996"/>
          </a:xfrm>
          <a:prstGeom prst="rect">
            <a:avLst/>
          </a:prstGeom>
          <a:noFill/>
        </p:spPr>
        <p:txBody>
          <a:bodyPr wrap="square">
            <a:spAutoFit/>
          </a:bodyPr>
          <a:lstStyle/>
          <a:p>
            <a:r>
              <a:rPr lang="en-GB" sz="1100">
                <a:latin typeface="Tw Cen MT" panose="020B0602020104020603" pitchFamily="34" charset="0"/>
              </a:rPr>
              <a:t>In Geography, we will be using atlases and maps to locate the seven continents and the five oceans. We will also look more closely at the 4 countries which make up the United Kingdom.</a:t>
            </a:r>
            <a:endParaRPr lang="en-GB" sz="1200">
              <a:latin typeface="Tw Cen MT" panose="020B0602020104020603" pitchFamily="34" charset="0"/>
            </a:endParaRPr>
          </a:p>
        </p:txBody>
      </p:sp>
      <p:sp>
        <p:nvSpPr>
          <p:cNvPr id="15" name="TextBox 14">
            <a:extLst>
              <a:ext uri="{FF2B5EF4-FFF2-40B4-BE49-F238E27FC236}">
                <a16:creationId xmlns:a16="http://schemas.microsoft.com/office/drawing/2014/main" id="{DCBC961E-D499-3DF5-C034-2E487DA594CE}"/>
              </a:ext>
            </a:extLst>
          </p:cNvPr>
          <p:cNvSpPr txBox="1"/>
          <p:nvPr/>
        </p:nvSpPr>
        <p:spPr>
          <a:xfrm>
            <a:off x="3762556" y="3745906"/>
            <a:ext cx="2158914" cy="1107996"/>
          </a:xfrm>
          <a:prstGeom prst="rect">
            <a:avLst/>
          </a:prstGeom>
          <a:noFill/>
        </p:spPr>
        <p:txBody>
          <a:bodyPr wrap="square">
            <a:spAutoFit/>
          </a:bodyPr>
          <a:lstStyle/>
          <a:p>
            <a:r>
              <a:rPr lang="en-GB" sz="1100">
                <a:latin typeface="Tw Cen MT" panose="020B0602020104020603" pitchFamily="34" charset="0"/>
              </a:rPr>
              <a:t>In History, we will be </a:t>
            </a:r>
            <a:r>
              <a:rPr lang="en-US" sz="1100">
                <a:latin typeface="Tw Cen MT" panose="020B0602020104020603" pitchFamily="34" charset="0"/>
              </a:rPr>
              <a:t>focusing on historically ‘significant’ people who have affected many people. We will look at Neil Armstrong, </a:t>
            </a:r>
            <a:r>
              <a:rPr lang="en-GB" sz="1100">
                <a:latin typeface="Tw Cen MT" panose="020B0602020104020603" pitchFamily="34" charset="0"/>
              </a:rPr>
              <a:t>Tim Peake, Mae Jamison, Mary Seacole and Florence Nightingale.</a:t>
            </a:r>
            <a:endParaRPr lang="en-GB" sz="1200">
              <a:latin typeface="Tw Cen MT" panose="020B0602020104020603" pitchFamily="34" charset="0"/>
            </a:endParaRPr>
          </a:p>
        </p:txBody>
      </p:sp>
      <p:sp>
        <p:nvSpPr>
          <p:cNvPr id="16" name="TextBox 15">
            <a:extLst>
              <a:ext uri="{FF2B5EF4-FFF2-40B4-BE49-F238E27FC236}">
                <a16:creationId xmlns:a16="http://schemas.microsoft.com/office/drawing/2014/main" id="{313852F7-3959-9F23-5927-5633A1ED434C}"/>
              </a:ext>
            </a:extLst>
          </p:cNvPr>
          <p:cNvSpPr txBox="1"/>
          <p:nvPr/>
        </p:nvSpPr>
        <p:spPr>
          <a:xfrm>
            <a:off x="6872938" y="2501822"/>
            <a:ext cx="2158914" cy="1277273"/>
          </a:xfrm>
          <a:prstGeom prst="rect">
            <a:avLst/>
          </a:prstGeom>
          <a:noFill/>
        </p:spPr>
        <p:txBody>
          <a:bodyPr wrap="square">
            <a:spAutoFit/>
          </a:bodyPr>
          <a:lstStyle/>
          <a:p>
            <a:pPr lvl="0">
              <a:defRPr/>
            </a:pPr>
            <a:r>
              <a:rPr lang="en-GB" sz="1100">
                <a:latin typeface="Tw Cen MT" panose="020B0602020104020603" pitchFamily="34" charset="0"/>
              </a:rPr>
              <a:t>In DT, we will be using textiles to </a:t>
            </a:r>
            <a:r>
              <a:rPr lang="en-US" sz="1100">
                <a:latin typeface="Tw Cen MT" panose="020B0602020104020603" pitchFamily="34" charset="0"/>
              </a:rPr>
              <a:t>Join fabrics by using running stitch. The focus will be on designing, making and using our own template to add detail or simple decorations.</a:t>
            </a:r>
          </a:p>
          <a:p>
            <a:r>
              <a:rPr lang="en-GB" sz="1100">
                <a:latin typeface="Tw Cen MT" panose="020B0602020104020603" pitchFamily="34" charset="0"/>
              </a:rPr>
              <a:t> </a:t>
            </a:r>
            <a:endParaRPr lang="en-GB" sz="1200">
              <a:latin typeface="Tw Cen MT" panose="020B0602020104020603" pitchFamily="34" charset="0"/>
            </a:endParaRPr>
          </a:p>
        </p:txBody>
      </p:sp>
      <p:sp>
        <p:nvSpPr>
          <p:cNvPr id="18" name="TextBox 17">
            <a:extLst>
              <a:ext uri="{FF2B5EF4-FFF2-40B4-BE49-F238E27FC236}">
                <a16:creationId xmlns:a16="http://schemas.microsoft.com/office/drawing/2014/main" id="{42AEDF6E-3754-0F9C-CB99-8B0DE86D2A4E}"/>
              </a:ext>
            </a:extLst>
          </p:cNvPr>
          <p:cNvSpPr txBox="1"/>
          <p:nvPr/>
        </p:nvSpPr>
        <p:spPr>
          <a:xfrm>
            <a:off x="6889042" y="3777725"/>
            <a:ext cx="2069486" cy="1107996"/>
          </a:xfrm>
          <a:prstGeom prst="rect">
            <a:avLst/>
          </a:prstGeom>
          <a:noFill/>
        </p:spPr>
        <p:txBody>
          <a:bodyPr wrap="square">
            <a:spAutoFit/>
          </a:bodyPr>
          <a:lstStyle/>
          <a:p>
            <a:r>
              <a:rPr lang="en-GB" sz="1100">
                <a:latin typeface="Tw Cen MT" panose="020B0602020104020603" pitchFamily="34" charset="0"/>
              </a:rPr>
              <a:t>This term computing is about digital literacy, involving how </a:t>
            </a:r>
            <a:r>
              <a:rPr lang="en-US" sz="1100">
                <a:latin typeface="Tw Cen MT" panose="020B0602020104020603" pitchFamily="34" charset="0"/>
              </a:rPr>
              <a:t>to keep myself safe when using technology and guidance for using technology in different environments and settings.</a:t>
            </a:r>
            <a:endParaRPr lang="en-GB" sz="1800">
              <a:latin typeface="Tw Cen MT" panose="020B0602020104020603" pitchFamily="34" charset="0"/>
            </a:endParaRPr>
          </a:p>
        </p:txBody>
      </p:sp>
      <p:sp>
        <p:nvSpPr>
          <p:cNvPr id="20" name="TextBox 19">
            <a:extLst>
              <a:ext uri="{FF2B5EF4-FFF2-40B4-BE49-F238E27FC236}">
                <a16:creationId xmlns:a16="http://schemas.microsoft.com/office/drawing/2014/main" id="{393F78EB-BF22-6812-0636-63E1DEAB221E}"/>
              </a:ext>
            </a:extLst>
          </p:cNvPr>
          <p:cNvSpPr txBox="1"/>
          <p:nvPr/>
        </p:nvSpPr>
        <p:spPr>
          <a:xfrm>
            <a:off x="6844852" y="1062348"/>
            <a:ext cx="2158914" cy="1107996"/>
          </a:xfrm>
          <a:prstGeom prst="rect">
            <a:avLst/>
          </a:prstGeom>
          <a:noFill/>
        </p:spPr>
        <p:txBody>
          <a:bodyPr wrap="square">
            <a:spAutoFit/>
          </a:bodyPr>
          <a:lstStyle/>
          <a:p>
            <a:r>
              <a:rPr lang="en-GB" sz="1100">
                <a:latin typeface="Tw Cen MT" panose="020B0602020104020603" pitchFamily="34" charset="0"/>
              </a:rPr>
              <a:t>In RE, we will be learning about Islam and Judaism. We will be introducing them to the beliefs of each of these world religions. We will also have a themed week on Diwali – The Festival of Light.</a:t>
            </a:r>
            <a:endParaRPr lang="en-GB" sz="1200">
              <a:latin typeface="Tw Cen MT" panose="020B0602020104020603" pitchFamily="34" charset="0"/>
            </a:endParaRPr>
          </a:p>
        </p:txBody>
      </p:sp>
      <p:sp>
        <p:nvSpPr>
          <p:cNvPr id="21" name="TextBox 20">
            <a:extLst>
              <a:ext uri="{FF2B5EF4-FFF2-40B4-BE49-F238E27FC236}">
                <a16:creationId xmlns:a16="http://schemas.microsoft.com/office/drawing/2014/main" id="{A7B95941-CCE4-E129-6303-100FB180A3A4}"/>
              </a:ext>
            </a:extLst>
          </p:cNvPr>
          <p:cNvSpPr txBox="1"/>
          <p:nvPr/>
        </p:nvSpPr>
        <p:spPr>
          <a:xfrm>
            <a:off x="9783231" y="2454723"/>
            <a:ext cx="1964227" cy="938719"/>
          </a:xfrm>
          <a:prstGeom prst="rect">
            <a:avLst/>
          </a:prstGeom>
          <a:noFill/>
        </p:spPr>
        <p:txBody>
          <a:bodyPr wrap="square">
            <a:spAutoFit/>
          </a:bodyPr>
          <a:lstStyle/>
          <a:p>
            <a:r>
              <a:rPr lang="en-GB" sz="1100">
                <a:latin typeface="Tw Cen MT" panose="020B0602020104020603" pitchFamily="34" charset="0"/>
              </a:rPr>
              <a:t>In Music, we will be exploring pulse, rhythm and pitch. We will then look at how these things are important for playing in an orchestra.</a:t>
            </a:r>
            <a:endParaRPr lang="en-GB" sz="1200">
              <a:latin typeface="Tw Cen MT" panose="020B0602020104020603" pitchFamily="34" charset="0"/>
            </a:endParaRPr>
          </a:p>
        </p:txBody>
      </p:sp>
      <p:sp>
        <p:nvSpPr>
          <p:cNvPr id="25" name="TextBox 24">
            <a:extLst>
              <a:ext uri="{FF2B5EF4-FFF2-40B4-BE49-F238E27FC236}">
                <a16:creationId xmlns:a16="http://schemas.microsoft.com/office/drawing/2014/main" id="{2C9AC727-2BD4-7B9A-8B4F-CE121887BA6F}"/>
              </a:ext>
            </a:extLst>
          </p:cNvPr>
          <p:cNvSpPr txBox="1"/>
          <p:nvPr/>
        </p:nvSpPr>
        <p:spPr>
          <a:xfrm>
            <a:off x="9705781" y="1048384"/>
            <a:ext cx="2158914" cy="1107996"/>
          </a:xfrm>
          <a:prstGeom prst="rect">
            <a:avLst/>
          </a:prstGeom>
          <a:noFill/>
        </p:spPr>
        <p:txBody>
          <a:bodyPr wrap="square">
            <a:spAutoFit/>
          </a:bodyPr>
          <a:lstStyle/>
          <a:p>
            <a:r>
              <a:rPr lang="en-GB" sz="1100">
                <a:latin typeface="Tw Cen MT" panose="020B0602020104020603" pitchFamily="34" charset="0"/>
              </a:rPr>
              <a:t>In PSHE, our focus will be healthy lifestyles and relationships with others. We will understand how to make healthy choices and develop our emotional literacy to help us to interact better with others.</a:t>
            </a:r>
            <a:endParaRPr lang="en-GB" sz="1200">
              <a:latin typeface="Tw Cen MT" panose="020B0602020104020603" pitchFamily="34" charset="0"/>
            </a:endParaRPr>
          </a:p>
        </p:txBody>
      </p:sp>
      <p:sp>
        <p:nvSpPr>
          <p:cNvPr id="28" name="TextBox 27">
            <a:extLst>
              <a:ext uri="{FF2B5EF4-FFF2-40B4-BE49-F238E27FC236}">
                <a16:creationId xmlns:a16="http://schemas.microsoft.com/office/drawing/2014/main" id="{50C83EC7-F174-2862-61F1-6E94620DC86F}"/>
              </a:ext>
            </a:extLst>
          </p:cNvPr>
          <p:cNvSpPr txBox="1"/>
          <p:nvPr/>
        </p:nvSpPr>
        <p:spPr>
          <a:xfrm>
            <a:off x="6889042" y="5239815"/>
            <a:ext cx="2067544" cy="1107996"/>
          </a:xfrm>
          <a:prstGeom prst="rect">
            <a:avLst/>
          </a:prstGeom>
          <a:noFill/>
        </p:spPr>
        <p:txBody>
          <a:bodyPr wrap="square">
            <a:spAutoFit/>
          </a:bodyPr>
          <a:lstStyle/>
          <a:p>
            <a:r>
              <a:rPr lang="en-GB" sz="1100">
                <a:latin typeface="Tw Cen MT" panose="020B0602020104020603" pitchFamily="34" charset="0"/>
              </a:rPr>
              <a:t>In P.E, we will be focusing on gymnastics, learning to develop balance. In our other session, we will be learning the fundamentals where we will develop technique and agility.</a:t>
            </a:r>
            <a:endParaRPr lang="en-GB" sz="1800">
              <a:latin typeface="Tw Cen MT" panose="020B0602020104020603" pitchFamily="34" charset="0"/>
            </a:endParaRPr>
          </a:p>
        </p:txBody>
      </p:sp>
      <p:pic>
        <p:nvPicPr>
          <p:cNvPr id="31" name="Picture 30">
            <a:extLst>
              <a:ext uri="{FF2B5EF4-FFF2-40B4-BE49-F238E27FC236}">
                <a16:creationId xmlns:a16="http://schemas.microsoft.com/office/drawing/2014/main" id="{3B74983E-2EE0-9513-61CF-EA34737CF4F5}"/>
              </a:ext>
            </a:extLst>
          </p:cNvPr>
          <p:cNvPicPr>
            <a:picLocks noChangeAspect="1"/>
          </p:cNvPicPr>
          <p:nvPr/>
        </p:nvPicPr>
        <p:blipFill>
          <a:blip r:embed="rId28"/>
          <a:stretch>
            <a:fillRect/>
          </a:stretch>
        </p:blipFill>
        <p:spPr>
          <a:xfrm>
            <a:off x="93878" y="1124177"/>
            <a:ext cx="1019881" cy="1206672"/>
          </a:xfrm>
          <a:prstGeom prst="rect">
            <a:avLst/>
          </a:prstGeom>
        </p:spPr>
      </p:pic>
      <p:pic>
        <p:nvPicPr>
          <p:cNvPr id="35" name="Picture 34">
            <a:extLst>
              <a:ext uri="{FF2B5EF4-FFF2-40B4-BE49-F238E27FC236}">
                <a16:creationId xmlns:a16="http://schemas.microsoft.com/office/drawing/2014/main" id="{3A18F619-167D-B598-6095-638EA3299705}"/>
              </a:ext>
            </a:extLst>
          </p:cNvPr>
          <p:cNvPicPr>
            <a:picLocks noChangeAspect="1"/>
          </p:cNvPicPr>
          <p:nvPr/>
        </p:nvPicPr>
        <p:blipFill>
          <a:blip r:embed="rId29"/>
          <a:stretch>
            <a:fillRect/>
          </a:stretch>
        </p:blipFill>
        <p:spPr>
          <a:xfrm>
            <a:off x="1105926" y="1114206"/>
            <a:ext cx="978072" cy="1225402"/>
          </a:xfrm>
          <a:prstGeom prst="rect">
            <a:avLst/>
          </a:prstGeom>
        </p:spPr>
      </p:pic>
      <p:pic>
        <p:nvPicPr>
          <p:cNvPr id="38" name="Picture 37">
            <a:extLst>
              <a:ext uri="{FF2B5EF4-FFF2-40B4-BE49-F238E27FC236}">
                <a16:creationId xmlns:a16="http://schemas.microsoft.com/office/drawing/2014/main" id="{658A072E-E984-75F1-9B84-601DE190B130}"/>
              </a:ext>
            </a:extLst>
          </p:cNvPr>
          <p:cNvPicPr>
            <a:picLocks noChangeAspect="1"/>
          </p:cNvPicPr>
          <p:nvPr/>
        </p:nvPicPr>
        <p:blipFill>
          <a:blip r:embed="rId30"/>
          <a:stretch>
            <a:fillRect/>
          </a:stretch>
        </p:blipFill>
        <p:spPr>
          <a:xfrm>
            <a:off x="2093884" y="1130940"/>
            <a:ext cx="991444" cy="1219243"/>
          </a:xfrm>
          <a:prstGeom prst="rect">
            <a:avLst/>
          </a:prstGeom>
        </p:spPr>
      </p:pic>
    </p:spTree>
    <p:extLst>
      <p:ext uri="{BB962C8B-B14F-4D97-AF65-F5344CB8AC3E}">
        <p14:creationId xmlns:p14="http://schemas.microsoft.com/office/powerpoint/2010/main" val="342715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E169C-0E54-50BD-0037-2594F0D364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9086CB-203D-1BA4-FAE9-BA69C0F345DB}"/>
              </a:ext>
            </a:extLst>
          </p:cNvPr>
          <p:cNvSpPr txBox="1"/>
          <p:nvPr/>
        </p:nvSpPr>
        <p:spPr>
          <a:xfrm>
            <a:off x="124109" y="30799"/>
            <a:ext cx="5760640" cy="646331"/>
          </a:xfrm>
          <a:prstGeom prst="rect">
            <a:avLst/>
          </a:prstGeom>
          <a:noFill/>
        </p:spPr>
        <p:txBody>
          <a:bodyPr wrap="square" rtlCol="0">
            <a:spAutoFit/>
          </a:bodyPr>
          <a:lstStyle/>
          <a:p>
            <a:r>
              <a:rPr lang="en-GB">
                <a:latin typeface="Tw Cen MT" panose="020B0602020104020603" pitchFamily="34" charset="0"/>
              </a:rPr>
              <a:t>Year 2 Autumn 2025</a:t>
            </a:r>
          </a:p>
          <a:p>
            <a:endParaRPr lang="en-GB">
              <a:latin typeface="NTPreCursivefk" panose="03000400000000000000" pitchFamily="66" charset="0"/>
            </a:endParaRPr>
          </a:p>
        </p:txBody>
      </p:sp>
      <p:sp>
        <p:nvSpPr>
          <p:cNvPr id="14" name="TextBox 13">
            <a:extLst>
              <a:ext uri="{FF2B5EF4-FFF2-40B4-BE49-F238E27FC236}">
                <a16:creationId xmlns:a16="http://schemas.microsoft.com/office/drawing/2014/main" id="{56D9199B-D7CD-A98F-4DC2-884C3FDC42CE}"/>
              </a:ext>
            </a:extLst>
          </p:cNvPr>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5054C59F-112E-0035-D9FF-85F6E4D28048}"/>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a:extLst>
              <a:ext uri="{FF2B5EF4-FFF2-40B4-BE49-F238E27FC236}">
                <a16:creationId xmlns:a16="http://schemas.microsoft.com/office/drawing/2014/main" id="{B681AD02-68CC-5D1E-0208-9C1AE9558495}"/>
              </a:ext>
            </a:extLst>
          </p:cNvPr>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a:extLst>
              <a:ext uri="{FF2B5EF4-FFF2-40B4-BE49-F238E27FC236}">
                <a16:creationId xmlns:a16="http://schemas.microsoft.com/office/drawing/2014/main" id="{C0288F0D-8B48-79E5-8C22-846313620C80}"/>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762A7DF-8B2B-0FC5-4784-F9F820300DF6}"/>
              </a:ext>
            </a:extLst>
          </p:cNvPr>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1F5941DA-FA7B-8EF4-5D17-C07CA06805CD}"/>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15D28395-0920-EBB6-701D-EE57696F6CE4}"/>
              </a:ext>
            </a:extLst>
          </p:cNvPr>
          <p:cNvSpPr txBox="1"/>
          <p:nvPr/>
        </p:nvSpPr>
        <p:spPr>
          <a:xfrm>
            <a:off x="214502" y="821949"/>
            <a:ext cx="3854717" cy="5632311"/>
          </a:xfrm>
          <a:prstGeom prst="rect">
            <a:avLst/>
          </a:prstGeom>
          <a:noFill/>
        </p:spPr>
        <p:txBody>
          <a:bodyPr wrap="square">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panose="020B0602020104020603" pitchFamily="34" charset="0"/>
              </a:rPr>
              <a:t>Your child will bring home two reading books every Friday. One will be a Little Wandle phonics book and one will be a library book.</a:t>
            </a:r>
          </a:p>
          <a:p>
            <a:endParaRPr lang="en-GB" sz="1400">
              <a:latin typeface="Tw Cen MT" panose="020B0602020104020603" pitchFamily="34" charset="0"/>
            </a:endParaRPr>
          </a:p>
          <a:p>
            <a:pPr algn="ctr"/>
            <a:r>
              <a:rPr lang="en-GB" sz="1400" b="1">
                <a:latin typeface="Tw Cen MT" panose="020B0602020104020603" pitchFamily="34" charset="0"/>
              </a:rPr>
              <a:t>Little Wandle phonics book:</a:t>
            </a:r>
          </a:p>
          <a:p>
            <a:r>
              <a:rPr lang="en-GB" sz="1400" b="0" i="0">
                <a:solidFill>
                  <a:srgbClr val="000000"/>
                </a:solidFill>
                <a:effectLst/>
                <a:latin typeface="Tw Cen MT" panose="020B0602020104020603" pitchFamily="34" charset="0"/>
              </a:rPr>
              <a:t>This book will be carefully matched to your child’s reading level</a:t>
            </a:r>
            <a:r>
              <a:rPr lang="en-GB" sz="1400">
                <a:solidFill>
                  <a:srgbClr val="000000"/>
                </a:solidFill>
                <a:latin typeface="Tw Cen MT" panose="020B0602020104020603" pitchFamily="34" charset="0"/>
              </a:rPr>
              <a:t>. </a:t>
            </a:r>
            <a:r>
              <a:rPr lang="en-GB" sz="1400" b="0" i="0">
                <a:solidFill>
                  <a:srgbClr val="000000"/>
                </a:solidFill>
                <a:effectLst/>
                <a:latin typeface="Tw Cen MT" panose="020B0602020104020603" pitchFamily="34" charset="0"/>
              </a:rPr>
              <a:t>If your child is reading it with little help, please don’t worry that it’s too easy – your child needs to develop fluency and confidence in reading and to develop their storyteller voice! Listen to them read the book daily, if possible. Give them lots of praise – celebrate their success! If they can’t read a word, remind them to sound it out and if </a:t>
            </a:r>
            <a:r>
              <a:rPr lang="en-GB" sz="1400">
                <a:solidFill>
                  <a:srgbClr val="000000"/>
                </a:solidFill>
                <a:latin typeface="Tw Cen MT" panose="020B0602020104020603" pitchFamily="34" charset="0"/>
              </a:rPr>
              <a:t>they still struggle, re</a:t>
            </a:r>
            <a:r>
              <a:rPr lang="en-GB" sz="1400" b="0" i="0">
                <a:solidFill>
                  <a:srgbClr val="000000"/>
                </a:solidFill>
                <a:effectLst/>
                <a:latin typeface="Tw Cen MT" panose="020B0602020104020603" pitchFamily="34" charset="0"/>
              </a:rPr>
              <a:t>ad it to them. </a:t>
            </a:r>
          </a:p>
          <a:p>
            <a:pPr algn="l"/>
            <a:endParaRPr lang="en-GB" sz="1400">
              <a:solidFill>
                <a:srgbClr val="000000"/>
              </a:solidFill>
              <a:latin typeface="Tw Cen MT" panose="020B0602020104020603" pitchFamily="34" charset="0"/>
            </a:endParaRPr>
          </a:p>
          <a:p>
            <a:pPr algn="ctr"/>
            <a:r>
              <a:rPr lang="en-GB" sz="1400" b="1" i="0">
                <a:solidFill>
                  <a:srgbClr val="000000"/>
                </a:solidFill>
                <a:effectLst/>
                <a:latin typeface="Tw Cen MT" panose="020B0602020104020603" pitchFamily="34" charset="0"/>
              </a:rPr>
              <a:t>Library book:</a:t>
            </a:r>
          </a:p>
          <a:p>
            <a:r>
              <a:rPr lang="en-GB" sz="1400" i="0">
                <a:solidFill>
                  <a:srgbClr val="000000"/>
                </a:solidFill>
                <a:effectLst/>
                <a:latin typeface="Tw Cen MT" panose="020B0602020104020603" pitchFamily="34" charset="0"/>
              </a:rPr>
              <a:t>This book has been chosen by your child from the school library. Thi</a:t>
            </a:r>
            <a:r>
              <a:rPr lang="en-GB" sz="1400">
                <a:solidFill>
                  <a:srgbClr val="000000"/>
                </a:solidFill>
                <a:latin typeface="Tw Cen MT" panose="020B0602020104020603" pitchFamily="34" charset="0"/>
              </a:rPr>
              <a:t>s will contain tricky words that your child will not be able to read by themselves. It is a book to enjoy together. </a:t>
            </a:r>
            <a:br>
              <a:rPr lang="en-GB" sz="1400">
                <a:solidFill>
                  <a:srgbClr val="000000"/>
                </a:solidFill>
                <a:latin typeface="Tw Cen MT" panose="020B0602020104020603" pitchFamily="34" charset="0"/>
              </a:rPr>
            </a:br>
            <a:endParaRPr lang="en-GB" sz="1600" u="sng">
              <a:solidFill>
                <a:srgbClr val="FF0000"/>
              </a:solidFill>
              <a:latin typeface="Lucida Console" panose="020B0609040504020204" pitchFamily="49" charset="0"/>
            </a:endParaRPr>
          </a:p>
          <a:p>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A2E5172F-FB3F-5CD7-80A9-3BF36CA44937}"/>
              </a:ext>
            </a:extLst>
          </p:cNvPr>
          <p:cNvSpPr txBox="1"/>
          <p:nvPr/>
        </p:nvSpPr>
        <p:spPr>
          <a:xfrm>
            <a:off x="4162847" y="821949"/>
            <a:ext cx="3886160" cy="7863691"/>
          </a:xfrm>
          <a:prstGeom prst="rect">
            <a:avLst/>
          </a:prstGeom>
          <a:noFill/>
        </p:spPr>
        <p:txBody>
          <a:bodyPr wrap="square" rtlCol="0">
            <a:spAutoFit/>
          </a:bodyPr>
          <a:lstStyle/>
          <a:p>
            <a:r>
              <a:rPr lang="en-GB" sz="1400" b="1">
                <a:solidFill>
                  <a:srgbClr val="000000"/>
                </a:solidFill>
                <a:latin typeface="Tw Cen MT" panose="020B0602020104020603" pitchFamily="34" charset="0"/>
              </a:rPr>
              <a:t>Reading aloud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Encourage your child to read daily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their storyteller voice (reading with expression)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Pause for punctuation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a different voice for when characters speak</a:t>
            </a:r>
          </a:p>
          <a:p>
            <a:endParaRPr lang="en-GB" sz="1400">
              <a:solidFill>
                <a:srgbClr val="000000"/>
              </a:solidFill>
              <a:latin typeface="Tw Cen MT" panose="020B0602020104020603" pitchFamily="34" charset="0"/>
            </a:endParaRPr>
          </a:p>
          <a:p>
            <a:r>
              <a:rPr lang="en-GB" sz="1400" b="1">
                <a:solidFill>
                  <a:srgbClr val="000000"/>
                </a:solidFill>
                <a:latin typeface="Tw Cen MT" panose="020B0602020104020603" pitchFamily="34" charset="0"/>
              </a:rPr>
              <a:t>After reading the book, ask questions:</a:t>
            </a:r>
            <a:endParaRPr lang="en-GB" sz="1400">
              <a:solidFill>
                <a:srgbClr val="000000"/>
              </a:solidFill>
              <a:latin typeface="Tw Cen MT" panose="020B0602020104020603" pitchFamily="34" charset="0"/>
            </a:endParaRPr>
          </a:p>
          <a:p>
            <a:r>
              <a:rPr lang="en-GB" sz="1400" u="sng">
                <a:solidFill>
                  <a:srgbClr val="000000"/>
                </a:solidFill>
                <a:latin typeface="Tw Cen MT" panose="020B0602020104020603"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Can you find a word </a:t>
            </a:r>
            <a:r>
              <a:rPr lang="en-GB" sz="1400">
                <a:solidFill>
                  <a:prstClr val="black"/>
                </a:solidFill>
                <a:latin typeface="Tw Cen MT" panose="020B0602020104020603" pitchFamily="34" charset="0"/>
              </a:rPr>
              <a:t>that that tells you what the _____ is like? </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e.g. apple and </a:t>
            </a:r>
            <a:r>
              <a:rPr lang="en-GB" sz="1400">
                <a:solidFill>
                  <a:prstClr val="black"/>
                </a:solidFill>
                <a:latin typeface="Tw Cen MT" panose="020B0602020104020603" pitchFamily="34" charset="0"/>
              </a:rPr>
              <a:t>y</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our child</a:t>
            </a:r>
            <a:r>
              <a:rPr lang="en-GB" sz="1400">
                <a:solidFill>
                  <a:prstClr val="black"/>
                </a:solidFill>
                <a:latin typeface="Tw Cen MT" panose="020B0602020104020603" pitchFamily="34" charset="0"/>
              </a:rPr>
              <a:t> finds the Word tasty in the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Are there any words that your child is unsure of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meaning? Talk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them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r>
              <a:rPr lang="en-GB" sz="1400" u="sng">
                <a:solidFill>
                  <a:srgbClr val="000000"/>
                </a:solidFill>
                <a:latin typeface="Tw Cen MT" panose="020B0602020104020603" pitchFamily="34" charset="0"/>
              </a:rPr>
              <a:t>Inference</a:t>
            </a:r>
          </a:p>
          <a:p>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Choose one of the characters and tell me </a:t>
            </a:r>
            <a:r>
              <a:rPr lang="en-GB" sz="1400">
                <a:solidFill>
                  <a:prstClr val="black"/>
                </a:solidFill>
                <a:latin typeface="Tw Cen MT" panose="020B0602020104020603" pitchFamily="34" charset="0"/>
              </a:rPr>
              <a:t>what you think they are saying/ thinking/ feeling at this point. Ask your child to use the text to explain their answer.</a:t>
            </a: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endParaRPr lang="en-GB" sz="1400">
              <a:solidFill>
                <a:srgbClr val="000000"/>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Retrieval</a:t>
            </a:r>
          </a:p>
          <a:p>
            <a:pPr>
              <a:defRPr/>
            </a:pPr>
            <a:r>
              <a:rPr lang="en-GB" sz="1400" b="0" i="0">
                <a:solidFill>
                  <a:srgbClr val="000000"/>
                </a:solidFill>
                <a:effectLst/>
                <a:latin typeface="Tw Cen MT" panose="020B0602020104020603" pitchFamily="34" charset="0"/>
              </a:rPr>
              <a:t>Discuss the pictures. Can you find a…? What can you see…?</a:t>
            </a:r>
            <a:endParaRPr kumimoji="0" lang="en-GB" sz="1400" b="0" i="0" u="sng"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Where/when is the story set?</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Who are the main characters in the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Can you tell me what happened to them?</a:t>
            </a:r>
          </a:p>
          <a:p>
            <a:endParaRPr lang="en-GB" sz="1400">
              <a:solidFill>
                <a:srgbClr val="000000"/>
              </a:solidFill>
              <a:latin typeface="Tw Cen MT" panose="020B0602020104020603" pitchFamily="34"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r>
              <a:rPr lang="en-GB" sz="1700">
                <a:latin typeface="NTPreCursivefk" panose="03000400000000000000" pitchFamily="66" charset="0"/>
              </a:rPr>
              <a:t>.</a:t>
            </a:r>
          </a:p>
        </p:txBody>
      </p:sp>
      <p:sp>
        <p:nvSpPr>
          <p:cNvPr id="6" name="TextBox 5">
            <a:extLst>
              <a:ext uri="{FF2B5EF4-FFF2-40B4-BE49-F238E27FC236}">
                <a16:creationId xmlns:a16="http://schemas.microsoft.com/office/drawing/2014/main" id="{FF4FBF19-945F-8166-B588-679D394D363C}"/>
              </a:ext>
            </a:extLst>
          </p:cNvPr>
          <p:cNvSpPr txBox="1"/>
          <p:nvPr/>
        </p:nvSpPr>
        <p:spPr>
          <a:xfrm>
            <a:off x="8142635" y="813546"/>
            <a:ext cx="388616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Sequence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What was the first thing that happened in the story?</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What happened after ____ (choose a part of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PE</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Our PE days are Tuesday and Thursday.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On these days, your child should come to school in their PE kit: a plain white t-shirt, black joggers or leggings and a school jumper or fleece.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Weekly homework tasks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solidFill>
                  <a:prstClr val="black"/>
                </a:solidFill>
                <a:effectLst/>
                <a:uLnTx/>
                <a:uFillTx/>
                <a:latin typeface="Tw Cen MT" panose="020B0602020104020603" pitchFamily="34" charset="0"/>
              </a:rPr>
              <a:t>Every Monday, your child will be given a </a:t>
            </a:r>
            <a:r>
              <a:rPr lang="en-GB" sz="1400">
                <a:solidFill>
                  <a:prstClr val="black"/>
                </a:solidFill>
                <a:latin typeface="Tw Cen MT" panose="020B0602020104020603" pitchFamily="34" charset="0"/>
              </a:rPr>
              <a:t>maths and phonics/spelling task. These will be sent home as paper copies and returned to school by Friday</a:t>
            </a:r>
            <a:r>
              <a:rPr lang="en-GB" sz="1400" u="sng">
                <a:solidFill>
                  <a:prstClr val="black"/>
                </a:solidFill>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solidFill>
                  <a:prstClr val="black"/>
                </a:solidFill>
                <a:effectLst/>
                <a:uLnTx/>
                <a:uFillTx/>
                <a:latin typeface="Tw Cen MT" panose="020B0602020104020603" pitchFamily="34" charset="0"/>
              </a:rPr>
              <a:t>We have a new class Instagram page which you can follow. We’ll be sharing and celebrating our learning with you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OakfieldHyde_Year2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a:solidFill>
                <a:prstClr val="black"/>
              </a:solidFill>
              <a:highlight>
                <a:srgbClr val="FFFF00"/>
              </a:highlight>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9C7FCB58-6A8A-1405-746E-966CE7FA2494}"/>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5013C5FB-E0D5-AFBD-62DB-1E54CA7724B0}"/>
              </a:ext>
            </a:extLst>
          </p:cNvPr>
          <p:cNvPicPr>
            <a:picLocks noChangeAspect="1"/>
          </p:cNvPicPr>
          <p:nvPr/>
        </p:nvPicPr>
        <p:blipFill>
          <a:blip r:embed="rId5"/>
          <a:stretch>
            <a:fillRect/>
          </a:stretch>
        </p:blipFill>
        <p:spPr>
          <a:xfrm>
            <a:off x="11302385" y="1949622"/>
            <a:ext cx="535736" cy="490463"/>
          </a:xfrm>
          <a:prstGeom prst="rect">
            <a:avLst/>
          </a:prstGeom>
        </p:spPr>
      </p:pic>
      <p:pic>
        <p:nvPicPr>
          <p:cNvPr id="9" name="Picture 8">
            <a:extLst>
              <a:ext uri="{FF2B5EF4-FFF2-40B4-BE49-F238E27FC236}">
                <a16:creationId xmlns:a16="http://schemas.microsoft.com/office/drawing/2014/main" id="{398DEAF9-C65E-388F-1E9A-479AA87D6810}"/>
              </a:ext>
            </a:extLst>
          </p:cNvPr>
          <p:cNvPicPr>
            <a:picLocks noChangeAspect="1"/>
          </p:cNvPicPr>
          <p:nvPr/>
        </p:nvPicPr>
        <p:blipFill>
          <a:blip r:embed="rId6"/>
          <a:stretch>
            <a:fillRect/>
          </a:stretch>
        </p:blipFill>
        <p:spPr>
          <a:xfrm>
            <a:off x="10963808" y="2992274"/>
            <a:ext cx="439263" cy="418144"/>
          </a:xfrm>
          <a:prstGeom prst="rect">
            <a:avLst/>
          </a:prstGeom>
        </p:spPr>
      </p:pic>
      <p:pic>
        <p:nvPicPr>
          <p:cNvPr id="12" name="Picture 11">
            <a:extLst>
              <a:ext uri="{FF2B5EF4-FFF2-40B4-BE49-F238E27FC236}">
                <a16:creationId xmlns:a16="http://schemas.microsoft.com/office/drawing/2014/main" id="{2063C201-D2B0-44D2-67BC-9F7546431095}"/>
              </a:ext>
            </a:extLst>
          </p:cNvPr>
          <p:cNvPicPr>
            <a:picLocks noChangeAspect="1"/>
          </p:cNvPicPr>
          <p:nvPr/>
        </p:nvPicPr>
        <p:blipFill>
          <a:blip r:embed="rId4"/>
          <a:stretch>
            <a:fillRect/>
          </a:stretch>
        </p:blipFill>
        <p:spPr>
          <a:xfrm>
            <a:off x="10416543" y="2985901"/>
            <a:ext cx="475616" cy="424517"/>
          </a:xfrm>
          <a:prstGeom prst="rect">
            <a:avLst/>
          </a:prstGeom>
        </p:spPr>
      </p:pic>
      <p:pic>
        <p:nvPicPr>
          <p:cNvPr id="8" name="Picture 7">
            <a:extLst>
              <a:ext uri="{FF2B5EF4-FFF2-40B4-BE49-F238E27FC236}">
                <a16:creationId xmlns:a16="http://schemas.microsoft.com/office/drawing/2014/main" id="{5C72326A-D9C6-4DDE-81B0-2C6A3AE99381}"/>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9009914" y="4024373"/>
            <a:ext cx="436662" cy="471066"/>
          </a:xfrm>
          <a:prstGeom prst="rect">
            <a:avLst/>
          </a:prstGeom>
        </p:spPr>
      </p:pic>
    </p:spTree>
    <p:extLst>
      <p:ext uri="{BB962C8B-B14F-4D97-AF65-F5344CB8AC3E}">
        <p14:creationId xmlns:p14="http://schemas.microsoft.com/office/powerpoint/2010/main" val="288748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b18c43da781ff74873be71b6576fc1d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939a122be4c12edaf8bd170fba71fd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52B26E-A084-4A8A-AE0F-6BCB7A8BB0A6}">
  <ds:schemaRefs>
    <ds:schemaRef ds:uri="http://schemas.microsoft.com/sharepoint/v3/contenttype/forms"/>
  </ds:schemaRefs>
</ds:datastoreItem>
</file>

<file path=customXml/itemProps2.xml><?xml version="1.0" encoding="utf-8"?>
<ds:datastoreItem xmlns:ds="http://schemas.openxmlformats.org/officeDocument/2006/customXml" ds:itemID="{7456E9C6-BA0F-4FD2-8E8C-124070CA414A}"/>
</file>

<file path=customXml/itemProps3.xml><?xml version="1.0" encoding="utf-8"?>
<ds:datastoreItem xmlns:ds="http://schemas.openxmlformats.org/officeDocument/2006/customXml" ds:itemID="{EB425EE2-332E-4885-AF9E-883977AEEA54}">
  <ds:schemaRef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8b373f33-a440-4ef8-82f6-332943134ace"/>
    <ds:schemaRef ds:uri="http://schemas.openxmlformats.org/package/2006/metadata/core-properties"/>
    <ds:schemaRef ds:uri="6a051225-211a-4978-8e1f-418ef71e904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959</Words>
  <Application>Microsoft Office PowerPoint</Application>
  <PresentationFormat>Widescreen</PresentationFormat>
  <Paragraphs>78</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Aptos Display</vt:lpstr>
      <vt:lpstr>Arial</vt:lpstr>
      <vt:lpstr>Lucida Console</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 Sallabank (OP)</dc:creator>
  <cp:lastModifiedBy>D Chamberlain (OP)</cp:lastModifiedBy>
  <cp:revision>1</cp:revision>
  <dcterms:created xsi:type="dcterms:W3CDTF">2025-09-05T14:11:26Z</dcterms:created>
  <dcterms:modified xsi:type="dcterms:W3CDTF">2025-10-02T13:18:04Z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