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89" r:id="rId5"/>
    <p:sldId id="28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9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hamberlain (OP)" userId="a22c31bb-8835-47b8-a275-6750a7d161bb" providerId="ADAL" clId="{E57021D3-CBFC-4315-88E1-E71E974AE463}"/>
    <pc:docChg chg="modSld sldOrd">
      <pc:chgData name="D Chamberlain (OP)" userId="a22c31bb-8835-47b8-a275-6750a7d161bb" providerId="ADAL" clId="{E57021D3-CBFC-4315-88E1-E71E974AE463}" dt="2025-10-02T13:18:25.192" v="1"/>
      <pc:docMkLst>
        <pc:docMk/>
      </pc:docMkLst>
      <pc:sldChg chg="ord">
        <pc:chgData name="D Chamberlain (OP)" userId="a22c31bb-8835-47b8-a275-6750a7d161bb" providerId="ADAL" clId="{E57021D3-CBFC-4315-88E1-E71E974AE463}" dt="2025-10-02T13:18:25.192" v="1"/>
        <pc:sldMkLst>
          <pc:docMk/>
          <pc:sldMk cId="875766083"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619AA-2DA5-485D-926C-FF481F165D97}"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91A2D-EF69-4A5D-B3D0-5B584518A1A6}" type="slidenum">
              <a:rPr lang="en-GB" smtClean="0"/>
              <a:t>‹#›</a:t>
            </a:fld>
            <a:endParaRPr lang="en-GB"/>
          </a:p>
        </p:txBody>
      </p:sp>
    </p:spTree>
    <p:extLst>
      <p:ext uri="{BB962C8B-B14F-4D97-AF65-F5344CB8AC3E}">
        <p14:creationId xmlns:p14="http://schemas.microsoft.com/office/powerpoint/2010/main" val="414994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8E26A-9995-C592-5510-1650DA31D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A7A14-9B5B-18F2-1054-5BD4BA358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B9766-1E8A-B2EB-1328-84ABC1483B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40590E-3DD7-6840-F27E-49D8A4E5568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B1EA2-12F7-4158-8D98-FF4AC85580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1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1110C-D6CC-9E5D-A6A1-18871BF2B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D219F-B295-7FD0-65EB-A727D0ADA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A239B-51F5-B8A0-06B4-98E48CAEEE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C46A06-8660-61EF-209C-C57E70CE7B8A}"/>
              </a:ext>
            </a:extLst>
          </p:cNvPr>
          <p:cNvSpPr>
            <a:spLocks noGrp="1"/>
          </p:cNvSpPr>
          <p:nvPr>
            <p:ph type="sldNum" sz="quarter" idx="10"/>
          </p:nvPr>
        </p:nvSpPr>
        <p:spPr/>
        <p:txBody>
          <a:bodyPr/>
          <a:lstStyle/>
          <a:p>
            <a:fld id="{30AB1EA2-12F7-4158-8D98-FF4AC855800A}" type="slidenum">
              <a:rPr lang="en-GB" smtClean="0"/>
              <a:t>2</a:t>
            </a:fld>
            <a:endParaRPr lang="en-GB"/>
          </a:p>
        </p:txBody>
      </p:sp>
    </p:spTree>
    <p:extLst>
      <p:ext uri="{BB962C8B-B14F-4D97-AF65-F5344CB8AC3E}">
        <p14:creationId xmlns:p14="http://schemas.microsoft.com/office/powerpoint/2010/main" val="123276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46F8-50A0-7B5F-6AB0-126590B5902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FEC94EC-4D65-1633-D189-F9C9979D7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E310DC8-CD63-59E9-B034-59F426BB2133}"/>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5" name="Footer Placeholder 4">
            <a:extLst>
              <a:ext uri="{FF2B5EF4-FFF2-40B4-BE49-F238E27FC236}">
                <a16:creationId xmlns:a16="http://schemas.microsoft.com/office/drawing/2014/main" id="{F1DEE66A-10AD-1953-9CA8-A99AE22B8C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7ED42-0A35-EADE-C3A8-FF733FEA51D9}"/>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32274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BF6B-B026-57BA-C15C-5EA6C6A1806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70642A7-2784-CF7F-2AC5-23E395062C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CD97D71-077C-C8FC-50B7-989C8A845A06}"/>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5" name="Footer Placeholder 4">
            <a:extLst>
              <a:ext uri="{FF2B5EF4-FFF2-40B4-BE49-F238E27FC236}">
                <a16:creationId xmlns:a16="http://schemas.microsoft.com/office/drawing/2014/main" id="{9779991A-3B29-68A0-440E-3C680AE58F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2B2716-0A8B-8452-984A-8828171ED659}"/>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364650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56D88-4D83-B14F-E9B4-0F3E6B5914F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54E6937-49E9-EA44-C8D4-E565437AD0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29FA62-4D63-46DE-DC84-9447FA1CBE0B}"/>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5" name="Footer Placeholder 4">
            <a:extLst>
              <a:ext uri="{FF2B5EF4-FFF2-40B4-BE49-F238E27FC236}">
                <a16:creationId xmlns:a16="http://schemas.microsoft.com/office/drawing/2014/main" id="{3901AFB7-CF70-6EDF-2FA8-F176550471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72EF39-27F0-0C5E-9ACF-FC33D4DCFF9A}"/>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324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E09-3322-E259-0447-9D63908A583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C08A24D-4785-750C-434C-67950E9F26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A70CC4-41DB-ADB3-2268-5CF2D83259F1}"/>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5" name="Footer Placeholder 4">
            <a:extLst>
              <a:ext uri="{FF2B5EF4-FFF2-40B4-BE49-F238E27FC236}">
                <a16:creationId xmlns:a16="http://schemas.microsoft.com/office/drawing/2014/main" id="{23E28549-1AEF-029A-4E60-4C9BC18A32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57C718-A229-5FF1-2315-FA7F572B9364}"/>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167154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DE64-20BF-E2F4-DA6D-CCAB7CF0169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AAF1C4C-2DF0-2AF7-4D4D-5A96BF6CB8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72B438-4E21-5A7A-759F-C0C4F175585C}"/>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5" name="Footer Placeholder 4">
            <a:extLst>
              <a:ext uri="{FF2B5EF4-FFF2-40B4-BE49-F238E27FC236}">
                <a16:creationId xmlns:a16="http://schemas.microsoft.com/office/drawing/2014/main" id="{1AE86909-0B4B-59B8-0346-A3ECDC8145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5B0A55-282B-B07C-9B83-D4DE49943077}"/>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274176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2FAF-9E4C-054F-BD70-2AE67F117A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8A65E18-3DE3-DAD6-A450-F0AEF64A36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545417A-9EE6-E6BF-49C0-19CD21E6F9D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A26C386-72FF-835E-6BE7-18DE1D5E2BFB}"/>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6" name="Footer Placeholder 5">
            <a:extLst>
              <a:ext uri="{FF2B5EF4-FFF2-40B4-BE49-F238E27FC236}">
                <a16:creationId xmlns:a16="http://schemas.microsoft.com/office/drawing/2014/main" id="{E87EF0B9-CF2C-9D94-BA68-AF519AE8F3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8797B8-1ED2-BAC0-916E-BCD93DBA3A83}"/>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9072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A79F-F82B-1104-5C02-72DF90123B3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0B0F0D8-DC2A-63CB-7A24-EC6C58E8D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0FD57E-95E0-0118-676A-19B0B213722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EC8A24B-02E2-9787-289E-3B659172B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C86A68-7293-052A-EC2F-43268C54A1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8BE33BB-2338-05C8-5545-6E72D8C0EF20}"/>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8" name="Footer Placeholder 7">
            <a:extLst>
              <a:ext uri="{FF2B5EF4-FFF2-40B4-BE49-F238E27FC236}">
                <a16:creationId xmlns:a16="http://schemas.microsoft.com/office/drawing/2014/main" id="{0D21FA17-2BAF-DBC5-B5D9-B3E848E821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23D2C9-FDA2-78C5-28B7-F60BE7B66C56}"/>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12704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5323-83FF-4F6D-2018-D49EB2CADE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5510540-5450-0994-D82B-1E275F3C3788}"/>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4" name="Footer Placeholder 3">
            <a:extLst>
              <a:ext uri="{FF2B5EF4-FFF2-40B4-BE49-F238E27FC236}">
                <a16:creationId xmlns:a16="http://schemas.microsoft.com/office/drawing/2014/main" id="{32BF5992-CE2B-1E22-8902-8026580AE7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B8F381-B5BB-806B-44AE-553EF99BBF07}"/>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63082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F85E1-E762-287C-A775-FFE7FF52E84F}"/>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3" name="Footer Placeholder 2">
            <a:extLst>
              <a:ext uri="{FF2B5EF4-FFF2-40B4-BE49-F238E27FC236}">
                <a16:creationId xmlns:a16="http://schemas.microsoft.com/office/drawing/2014/main" id="{D9B325A3-0B4F-87C7-D0E2-F300ACB445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B0AFA0-C11F-5F84-AF41-2DA949B74693}"/>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192507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6304-E913-EE1A-19A2-BA8B359558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2B241EA-C3CC-6350-CF65-80EE30616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882E87-8A64-564B-5FD8-23D98F787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B40F0A-445D-A847-420F-C9A53E5491A0}"/>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6" name="Footer Placeholder 5">
            <a:extLst>
              <a:ext uri="{FF2B5EF4-FFF2-40B4-BE49-F238E27FC236}">
                <a16:creationId xmlns:a16="http://schemas.microsoft.com/office/drawing/2014/main" id="{219E1419-00FC-DD89-8F7B-D103E1BC33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C81CA6-A37E-E0A6-28AB-FFAF4F1C5D95}"/>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421918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3775-F55E-E431-D90E-2E189F51F3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B757DB3-6AFC-BAC5-800B-6E6826958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E638AD-0F01-55A6-B182-397B58883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35F8FA-95F3-41A4-C329-1B9D14FCDAF7}"/>
              </a:ext>
            </a:extLst>
          </p:cNvPr>
          <p:cNvSpPr>
            <a:spLocks noGrp="1"/>
          </p:cNvSpPr>
          <p:nvPr>
            <p:ph type="dt" sz="half" idx="10"/>
          </p:nvPr>
        </p:nvSpPr>
        <p:spPr/>
        <p:txBody>
          <a:bodyPr/>
          <a:lstStyle/>
          <a:p>
            <a:fld id="{AF644F3B-87DB-4916-8FAF-DDF770674F32}" type="datetimeFigureOut">
              <a:rPr lang="en-GB" smtClean="0"/>
              <a:t>02/10/2025</a:t>
            </a:fld>
            <a:endParaRPr lang="en-GB"/>
          </a:p>
        </p:txBody>
      </p:sp>
      <p:sp>
        <p:nvSpPr>
          <p:cNvPr id="6" name="Footer Placeholder 5">
            <a:extLst>
              <a:ext uri="{FF2B5EF4-FFF2-40B4-BE49-F238E27FC236}">
                <a16:creationId xmlns:a16="http://schemas.microsoft.com/office/drawing/2014/main" id="{A99076FF-33C7-1FC3-17D3-60C2E8C1BE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13D8D1-E082-28AF-85C0-8A6787241213}"/>
              </a:ext>
            </a:extLst>
          </p:cNvPr>
          <p:cNvSpPr>
            <a:spLocks noGrp="1"/>
          </p:cNvSpPr>
          <p:nvPr>
            <p:ph type="sldNum" sz="quarter" idx="12"/>
          </p:nvPr>
        </p:nvSpPr>
        <p:spPr/>
        <p:txBody>
          <a:bodyPr/>
          <a:lstStyle/>
          <a:p>
            <a:fld id="{A3E3F57B-E00C-445C-9F40-8E97C52D72B0}" type="slidenum">
              <a:rPr lang="en-GB" smtClean="0"/>
              <a:t>‹#›</a:t>
            </a:fld>
            <a:endParaRPr lang="en-GB"/>
          </a:p>
        </p:txBody>
      </p:sp>
    </p:spTree>
    <p:extLst>
      <p:ext uri="{BB962C8B-B14F-4D97-AF65-F5344CB8AC3E}">
        <p14:creationId xmlns:p14="http://schemas.microsoft.com/office/powerpoint/2010/main" val="303534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B12FB-7DE4-2F1F-6DFB-F1F676843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0F8E771-1726-01D4-86F0-7254F8177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D8F4D3-D31B-188E-84CC-852472C34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644F3B-87DB-4916-8FAF-DDF770674F32}" type="datetimeFigureOut">
              <a:rPr lang="en-GB" smtClean="0"/>
              <a:t>02/10/2025</a:t>
            </a:fld>
            <a:endParaRPr lang="en-GB"/>
          </a:p>
        </p:txBody>
      </p:sp>
      <p:sp>
        <p:nvSpPr>
          <p:cNvPr id="5" name="Footer Placeholder 4">
            <a:extLst>
              <a:ext uri="{FF2B5EF4-FFF2-40B4-BE49-F238E27FC236}">
                <a16:creationId xmlns:a16="http://schemas.microsoft.com/office/drawing/2014/main" id="{7804DE25-1781-2CB8-BC2B-ACF0F5E74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F209A43-B80D-6DA0-5848-2FEB29CBC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E3F57B-E00C-445C-9F40-8E97C52D72B0}" type="slidenum">
              <a:rPr lang="en-GB" smtClean="0"/>
              <a:t>‹#›</a:t>
            </a:fld>
            <a:endParaRPr lang="en-GB"/>
          </a:p>
        </p:txBody>
      </p:sp>
    </p:spTree>
    <p:extLst>
      <p:ext uri="{BB962C8B-B14F-4D97-AF65-F5344CB8AC3E}">
        <p14:creationId xmlns:p14="http://schemas.microsoft.com/office/powerpoint/2010/main" val="653423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47D4A-DC2F-11E6-B60A-B44841552EB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905B416-1478-B6A2-3223-5D2BF0D2B5AC}"/>
              </a:ext>
            </a:extLst>
          </p:cNvPr>
          <p:cNvPicPr>
            <a:picLocks noChangeAspect="1"/>
          </p:cNvPicPr>
          <p:nvPr/>
        </p:nvPicPr>
        <p:blipFill>
          <a:blip r:embed="rId3">
            <a:duotone>
              <a:schemeClr val="bg2">
                <a:shade val="45000"/>
                <a:satMod val="135000"/>
              </a:schemeClr>
              <a:prstClr val="white"/>
            </a:duotone>
          </a:blip>
          <a:stretch>
            <a:fillRect/>
          </a:stretch>
        </p:blipFill>
        <p:spPr>
          <a:xfrm>
            <a:off x="9017209" y="0"/>
            <a:ext cx="3174791" cy="6851643"/>
          </a:xfrm>
          <a:prstGeom prst="rect">
            <a:avLst/>
          </a:prstGeom>
        </p:spPr>
      </p:pic>
      <p:sp>
        <p:nvSpPr>
          <p:cNvPr id="10" name="Rectangle 9">
            <a:extLst>
              <a:ext uri="{FF2B5EF4-FFF2-40B4-BE49-F238E27FC236}">
                <a16:creationId xmlns:a16="http://schemas.microsoft.com/office/drawing/2014/main" id="{06739367-D271-387A-3F0F-CD4254439A1C}"/>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Picture 3">
            <a:extLst>
              <a:ext uri="{FF2B5EF4-FFF2-40B4-BE49-F238E27FC236}">
                <a16:creationId xmlns:a16="http://schemas.microsoft.com/office/drawing/2014/main" id="{E5F542D3-FC19-762F-BA70-1D5CD3989851}"/>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0058680" y="6525344"/>
            <a:ext cx="609321" cy="332656"/>
          </a:xfrm>
          <a:prstGeom prst="rect">
            <a:avLst/>
          </a:prstGeom>
          <a:noFill/>
          <a:ln w="9525">
            <a:noFill/>
            <a:miter lim="800000"/>
            <a:headEnd/>
            <a:tailEnd/>
          </a:ln>
        </p:spPr>
      </p:pic>
      <p:sp>
        <p:nvSpPr>
          <p:cNvPr id="5" name="TextBox 4">
            <a:extLst>
              <a:ext uri="{FF2B5EF4-FFF2-40B4-BE49-F238E27FC236}">
                <a16:creationId xmlns:a16="http://schemas.microsoft.com/office/drawing/2014/main" id="{5B70974A-D279-3700-00CD-E82570270DBD}"/>
              </a:ext>
            </a:extLst>
          </p:cNvPr>
          <p:cNvSpPr txBox="1"/>
          <p:nvPr/>
        </p:nvSpPr>
        <p:spPr>
          <a:xfrm>
            <a:off x="127116" y="49066"/>
            <a:ext cx="57606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Year 4 Autumn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Our learning this 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
        <p:nvSpPr>
          <p:cNvPr id="44" name="TextBox 43">
            <a:extLst>
              <a:ext uri="{FF2B5EF4-FFF2-40B4-BE49-F238E27FC236}">
                <a16:creationId xmlns:a16="http://schemas.microsoft.com/office/drawing/2014/main" id="{0DCC505B-C26C-A6F6-FA9E-AC8049013F9C}"/>
              </a:ext>
            </a:extLst>
          </p:cNvPr>
          <p:cNvSpPr txBox="1"/>
          <p:nvPr/>
        </p:nvSpPr>
        <p:spPr>
          <a:xfrm>
            <a:off x="10363340" y="3432177"/>
            <a:ext cx="2006103"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a:ln>
                  <a:noFill/>
                </a:ln>
                <a:solidFill>
                  <a:prstClr val="black"/>
                </a:solidFill>
                <a:effectLst/>
                <a:uLnTx/>
                <a:uFillTx/>
                <a:latin typeface="NTPreCursivefk" panose="03000400000000000000" pitchFamily="66" charset="0"/>
                <a:ea typeface="+mn-ea"/>
                <a:cs typeface="+mn-cs"/>
              </a:rPr>
            </a:b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4682972E-F0AF-E7CE-1FBE-458FFD4E1BE7}"/>
              </a:ext>
            </a:extLst>
          </p:cNvPr>
          <p:cNvSpPr txBox="1"/>
          <p:nvPr/>
        </p:nvSpPr>
        <p:spPr>
          <a:xfrm>
            <a:off x="8901698" y="4534339"/>
            <a:ext cx="1945075"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a:ln>
                  <a:noFill/>
                </a:ln>
                <a:solidFill>
                  <a:prstClr val="black"/>
                </a:solidFill>
                <a:effectLst/>
                <a:uLnTx/>
                <a:uFillTx/>
                <a:latin typeface="NTPreCursivefk" panose="03000400000000000000" pitchFamily="66" charset="0"/>
                <a:ea typeface="+mn-ea"/>
                <a:cs typeface="+mn-cs"/>
              </a:rPr>
            </a:b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1BEEADC-1B5E-E000-E5F8-808F6030CC07}"/>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11040131" y="6175111"/>
            <a:ext cx="985641" cy="544301"/>
          </a:xfrm>
          <a:prstGeom prst="rect">
            <a:avLst/>
          </a:prstGeom>
        </p:spPr>
      </p:pic>
      <p:sp>
        <p:nvSpPr>
          <p:cNvPr id="17" name="Rectangle 16">
            <a:extLst>
              <a:ext uri="{FF2B5EF4-FFF2-40B4-BE49-F238E27FC236}">
                <a16:creationId xmlns:a16="http://schemas.microsoft.com/office/drawing/2014/main" id="{8C6DE7D4-2C2B-661D-E5FF-2F2D454ADB1B}"/>
              </a:ext>
            </a:extLst>
          </p:cNvPr>
          <p:cNvSpPr/>
          <p:nvPr/>
        </p:nvSpPr>
        <p:spPr>
          <a:xfrm>
            <a:off x="164057" y="2372491"/>
            <a:ext cx="2815118" cy="1206671"/>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91AB6B88-3C58-6160-72E1-2FD93E8B4C17}"/>
              </a:ext>
            </a:extLst>
          </p:cNvPr>
          <p:cNvPicPr>
            <a:picLocks noChangeAspect="1"/>
          </p:cNvPicPr>
          <p:nvPr/>
        </p:nvPicPr>
        <p:blipFill>
          <a:blip r:embed="rId6"/>
          <a:stretch>
            <a:fillRect/>
          </a:stretch>
        </p:blipFill>
        <p:spPr>
          <a:xfrm>
            <a:off x="185104" y="3756484"/>
            <a:ext cx="2815118" cy="1299304"/>
          </a:xfrm>
          <a:prstGeom prst="rect">
            <a:avLst/>
          </a:prstGeom>
        </p:spPr>
      </p:pic>
      <p:pic>
        <p:nvPicPr>
          <p:cNvPr id="4" name="Picture 4">
            <a:extLst>
              <a:ext uri="{FF2B5EF4-FFF2-40B4-BE49-F238E27FC236}">
                <a16:creationId xmlns:a16="http://schemas.microsoft.com/office/drawing/2014/main" id="{00B24731-57A6-9C6D-3A69-6B55521FC73F}"/>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92370" y="5837690"/>
            <a:ext cx="1024468" cy="883699"/>
          </a:xfrm>
          <a:prstGeom prst="rect">
            <a:avLst/>
          </a:prstGeom>
          <a:noFill/>
          <a:ln w="9525">
            <a:noFill/>
            <a:miter lim="800000"/>
            <a:headEnd/>
            <a:tailEnd/>
          </a:ln>
        </p:spPr>
      </p:pic>
      <p:pic>
        <p:nvPicPr>
          <p:cNvPr id="7" name="Picture 6">
            <a:extLst>
              <a:ext uri="{FF2B5EF4-FFF2-40B4-BE49-F238E27FC236}">
                <a16:creationId xmlns:a16="http://schemas.microsoft.com/office/drawing/2014/main" id="{7713AF14-8DB8-C502-859C-E70EECE7FF97}"/>
              </a:ext>
            </a:extLst>
          </p:cNvPr>
          <p:cNvPicPr>
            <a:picLocks noChangeAspect="1"/>
          </p:cNvPicPr>
          <p:nvPr/>
        </p:nvPicPr>
        <p:blipFill>
          <a:blip r:embed="rId8">
            <a:clrChange>
              <a:clrFrom>
                <a:srgbClr val="F4F4F6"/>
              </a:clrFrom>
              <a:clrTo>
                <a:srgbClr val="F4F4F6">
                  <a:alpha val="0"/>
                </a:srgbClr>
              </a:clrTo>
            </a:clrChange>
          </a:blip>
          <a:stretch>
            <a:fillRect/>
          </a:stretch>
        </p:blipFill>
        <p:spPr>
          <a:xfrm>
            <a:off x="222554" y="2410472"/>
            <a:ext cx="735866" cy="659019"/>
          </a:xfrm>
          <a:prstGeom prst="rect">
            <a:avLst/>
          </a:prstGeom>
        </p:spPr>
      </p:pic>
      <p:pic>
        <p:nvPicPr>
          <p:cNvPr id="12" name="Picture 11">
            <a:extLst>
              <a:ext uri="{FF2B5EF4-FFF2-40B4-BE49-F238E27FC236}">
                <a16:creationId xmlns:a16="http://schemas.microsoft.com/office/drawing/2014/main" id="{F599A10B-01A3-A70C-06C4-ED5C236F8F07}"/>
              </a:ext>
            </a:extLst>
          </p:cNvPr>
          <p:cNvPicPr>
            <a:picLocks noChangeAspect="1"/>
          </p:cNvPicPr>
          <p:nvPr/>
        </p:nvPicPr>
        <p:blipFill>
          <a:blip r:embed="rId9">
            <a:clrChange>
              <a:clrFrom>
                <a:srgbClr val="F4F4F6"/>
              </a:clrFrom>
              <a:clrTo>
                <a:srgbClr val="F4F4F6">
                  <a:alpha val="0"/>
                </a:srgbClr>
              </a:clrTo>
            </a:clrChange>
          </a:blip>
          <a:stretch>
            <a:fillRect/>
          </a:stretch>
        </p:blipFill>
        <p:spPr>
          <a:xfrm>
            <a:off x="245950" y="3838540"/>
            <a:ext cx="689075" cy="684256"/>
          </a:xfrm>
          <a:prstGeom prst="rect">
            <a:avLst/>
          </a:prstGeom>
        </p:spPr>
      </p:pic>
      <p:pic>
        <p:nvPicPr>
          <p:cNvPr id="23" name="Picture 22">
            <a:extLst>
              <a:ext uri="{FF2B5EF4-FFF2-40B4-BE49-F238E27FC236}">
                <a16:creationId xmlns:a16="http://schemas.microsoft.com/office/drawing/2014/main" id="{C34EBC4F-CEF0-054D-09BF-31DDF638DB83}"/>
              </a:ext>
            </a:extLst>
          </p:cNvPr>
          <p:cNvPicPr>
            <a:picLocks noChangeAspect="1"/>
          </p:cNvPicPr>
          <p:nvPr/>
        </p:nvPicPr>
        <p:blipFill>
          <a:blip r:embed="rId6"/>
          <a:stretch>
            <a:fillRect/>
          </a:stretch>
        </p:blipFill>
        <p:spPr>
          <a:xfrm>
            <a:off x="157428" y="5223536"/>
            <a:ext cx="2821748" cy="1351450"/>
          </a:xfrm>
          <a:prstGeom prst="rect">
            <a:avLst/>
          </a:prstGeom>
        </p:spPr>
      </p:pic>
      <p:pic>
        <p:nvPicPr>
          <p:cNvPr id="60" name="Picture 59">
            <a:extLst>
              <a:ext uri="{FF2B5EF4-FFF2-40B4-BE49-F238E27FC236}">
                <a16:creationId xmlns:a16="http://schemas.microsoft.com/office/drawing/2014/main" id="{333B8BE1-25B9-3AF7-D5E4-B77E6BBC473B}"/>
              </a:ext>
            </a:extLst>
          </p:cNvPr>
          <p:cNvPicPr>
            <a:picLocks noChangeAspect="1"/>
          </p:cNvPicPr>
          <p:nvPr/>
        </p:nvPicPr>
        <p:blipFill>
          <a:blip r:embed="rId10"/>
          <a:stretch>
            <a:fillRect/>
          </a:stretch>
        </p:blipFill>
        <p:spPr>
          <a:xfrm>
            <a:off x="3115733" y="997961"/>
            <a:ext cx="2840982" cy="1225402"/>
          </a:xfrm>
          <a:prstGeom prst="rect">
            <a:avLst/>
          </a:prstGeom>
        </p:spPr>
      </p:pic>
      <p:pic>
        <p:nvPicPr>
          <p:cNvPr id="48" name="Picture 47">
            <a:extLst>
              <a:ext uri="{FF2B5EF4-FFF2-40B4-BE49-F238E27FC236}">
                <a16:creationId xmlns:a16="http://schemas.microsoft.com/office/drawing/2014/main" id="{B45E0BC6-205B-6748-48B3-A70738EED88E}"/>
              </a:ext>
            </a:extLst>
          </p:cNvPr>
          <p:cNvPicPr>
            <a:picLocks noChangeAspect="1"/>
          </p:cNvPicPr>
          <p:nvPr/>
        </p:nvPicPr>
        <p:blipFill>
          <a:blip r:embed="rId11"/>
          <a:stretch>
            <a:fillRect/>
          </a:stretch>
        </p:blipFill>
        <p:spPr>
          <a:xfrm>
            <a:off x="3096861" y="2362948"/>
            <a:ext cx="2840982" cy="1228396"/>
          </a:xfrm>
          <a:prstGeom prst="rect">
            <a:avLst/>
          </a:prstGeom>
        </p:spPr>
      </p:pic>
      <p:pic>
        <p:nvPicPr>
          <p:cNvPr id="24" name="Picture 23">
            <a:extLst>
              <a:ext uri="{FF2B5EF4-FFF2-40B4-BE49-F238E27FC236}">
                <a16:creationId xmlns:a16="http://schemas.microsoft.com/office/drawing/2014/main" id="{D2DA491D-E681-4EFE-BFEB-596E16924194}"/>
              </a:ext>
            </a:extLst>
          </p:cNvPr>
          <p:cNvPicPr>
            <a:picLocks noChangeAspect="1"/>
          </p:cNvPicPr>
          <p:nvPr/>
        </p:nvPicPr>
        <p:blipFill>
          <a:blip r:embed="rId12">
            <a:clrChange>
              <a:clrFrom>
                <a:srgbClr val="F4F4F6"/>
              </a:clrFrom>
              <a:clrTo>
                <a:srgbClr val="F4F4F6">
                  <a:alpha val="0"/>
                </a:srgbClr>
              </a:clrTo>
            </a:clrChange>
          </a:blip>
          <a:stretch>
            <a:fillRect/>
          </a:stretch>
        </p:blipFill>
        <p:spPr>
          <a:xfrm>
            <a:off x="245950" y="5316253"/>
            <a:ext cx="633955" cy="603137"/>
          </a:xfrm>
          <a:prstGeom prst="rect">
            <a:avLst/>
          </a:prstGeom>
        </p:spPr>
      </p:pic>
      <p:pic>
        <p:nvPicPr>
          <p:cNvPr id="26" name="Picture 25">
            <a:extLst>
              <a:ext uri="{FF2B5EF4-FFF2-40B4-BE49-F238E27FC236}">
                <a16:creationId xmlns:a16="http://schemas.microsoft.com/office/drawing/2014/main" id="{BA5561D8-FA83-F7EE-B96E-E0A346894EB3}"/>
              </a:ext>
            </a:extLst>
          </p:cNvPr>
          <p:cNvPicPr>
            <a:picLocks noChangeAspect="1"/>
          </p:cNvPicPr>
          <p:nvPr/>
        </p:nvPicPr>
        <p:blipFill>
          <a:blip r:embed="rId13">
            <a:clrChange>
              <a:clrFrom>
                <a:srgbClr val="F4F4F6"/>
              </a:clrFrom>
              <a:clrTo>
                <a:srgbClr val="F4F4F6">
                  <a:alpha val="0"/>
                </a:srgbClr>
              </a:clrTo>
            </a:clrChange>
          </a:blip>
          <a:stretch>
            <a:fillRect/>
          </a:stretch>
        </p:blipFill>
        <p:spPr>
          <a:xfrm>
            <a:off x="3128075" y="1077259"/>
            <a:ext cx="764904" cy="754028"/>
          </a:xfrm>
          <a:prstGeom prst="rect">
            <a:avLst/>
          </a:prstGeom>
        </p:spPr>
      </p:pic>
      <p:pic>
        <p:nvPicPr>
          <p:cNvPr id="56" name="Picture 55">
            <a:extLst>
              <a:ext uri="{FF2B5EF4-FFF2-40B4-BE49-F238E27FC236}">
                <a16:creationId xmlns:a16="http://schemas.microsoft.com/office/drawing/2014/main" id="{0A2E2A5E-38F8-62F2-ADDE-4A022202DB41}"/>
              </a:ext>
            </a:extLst>
          </p:cNvPr>
          <p:cNvPicPr>
            <a:picLocks noChangeAspect="1"/>
          </p:cNvPicPr>
          <p:nvPr/>
        </p:nvPicPr>
        <p:blipFill>
          <a:blip r:embed="rId14"/>
          <a:stretch>
            <a:fillRect/>
          </a:stretch>
        </p:blipFill>
        <p:spPr>
          <a:xfrm>
            <a:off x="3106005" y="5211183"/>
            <a:ext cx="2822693" cy="1353429"/>
          </a:xfrm>
          <a:prstGeom prst="rect">
            <a:avLst/>
          </a:prstGeom>
        </p:spPr>
      </p:pic>
      <p:pic>
        <p:nvPicPr>
          <p:cNvPr id="54" name="Picture 53">
            <a:extLst>
              <a:ext uri="{FF2B5EF4-FFF2-40B4-BE49-F238E27FC236}">
                <a16:creationId xmlns:a16="http://schemas.microsoft.com/office/drawing/2014/main" id="{9FB545F5-5884-7FB0-D392-F56056388DCA}"/>
              </a:ext>
            </a:extLst>
          </p:cNvPr>
          <p:cNvPicPr>
            <a:picLocks noChangeAspect="1"/>
          </p:cNvPicPr>
          <p:nvPr/>
        </p:nvPicPr>
        <p:blipFill>
          <a:blip r:embed="rId15"/>
          <a:stretch>
            <a:fillRect/>
          </a:stretch>
        </p:blipFill>
        <p:spPr>
          <a:xfrm>
            <a:off x="3115733" y="3742691"/>
            <a:ext cx="2816596" cy="1298561"/>
          </a:xfrm>
          <a:prstGeom prst="rect">
            <a:avLst/>
          </a:prstGeom>
        </p:spPr>
      </p:pic>
      <p:pic>
        <p:nvPicPr>
          <p:cNvPr id="30" name="Picture 29">
            <a:extLst>
              <a:ext uri="{FF2B5EF4-FFF2-40B4-BE49-F238E27FC236}">
                <a16:creationId xmlns:a16="http://schemas.microsoft.com/office/drawing/2014/main" id="{397EA075-D1BC-4E70-8B61-0D6B423852A6}"/>
              </a:ext>
            </a:extLst>
          </p:cNvPr>
          <p:cNvPicPr>
            <a:picLocks noChangeAspect="1"/>
          </p:cNvPicPr>
          <p:nvPr/>
        </p:nvPicPr>
        <p:blipFill>
          <a:blip r:embed="rId16">
            <a:clrChange>
              <a:clrFrom>
                <a:srgbClr val="F4F4F6"/>
              </a:clrFrom>
              <a:clrTo>
                <a:srgbClr val="F4F4F6">
                  <a:alpha val="0"/>
                </a:srgbClr>
              </a:clrTo>
            </a:clrChange>
          </a:blip>
          <a:stretch>
            <a:fillRect/>
          </a:stretch>
        </p:blipFill>
        <p:spPr>
          <a:xfrm>
            <a:off x="3094686" y="2361914"/>
            <a:ext cx="730294" cy="710120"/>
          </a:xfrm>
          <a:prstGeom prst="rect">
            <a:avLst/>
          </a:prstGeom>
        </p:spPr>
      </p:pic>
      <p:pic>
        <p:nvPicPr>
          <p:cNvPr id="32" name="Picture 31">
            <a:extLst>
              <a:ext uri="{FF2B5EF4-FFF2-40B4-BE49-F238E27FC236}">
                <a16:creationId xmlns:a16="http://schemas.microsoft.com/office/drawing/2014/main" id="{58A8607A-37A6-80A6-92D1-A07232C0F2B2}"/>
              </a:ext>
            </a:extLst>
          </p:cNvPr>
          <p:cNvPicPr>
            <a:picLocks noChangeAspect="1"/>
          </p:cNvPicPr>
          <p:nvPr/>
        </p:nvPicPr>
        <p:blipFill>
          <a:blip r:embed="rId17">
            <a:clrChange>
              <a:clrFrom>
                <a:srgbClr val="F4F4F6"/>
              </a:clrFrom>
              <a:clrTo>
                <a:srgbClr val="F4F4F6">
                  <a:alpha val="0"/>
                </a:srgbClr>
              </a:clrTo>
            </a:clrChange>
          </a:blip>
          <a:stretch>
            <a:fillRect/>
          </a:stretch>
        </p:blipFill>
        <p:spPr>
          <a:xfrm>
            <a:off x="3175556" y="3875866"/>
            <a:ext cx="550741" cy="682261"/>
          </a:xfrm>
          <a:prstGeom prst="rect">
            <a:avLst/>
          </a:prstGeom>
        </p:spPr>
      </p:pic>
      <p:pic>
        <p:nvPicPr>
          <p:cNvPr id="34" name="Picture 33">
            <a:extLst>
              <a:ext uri="{FF2B5EF4-FFF2-40B4-BE49-F238E27FC236}">
                <a16:creationId xmlns:a16="http://schemas.microsoft.com/office/drawing/2014/main" id="{9851BA2E-4697-E1E0-59DE-B93EDFCC5002}"/>
              </a:ext>
            </a:extLst>
          </p:cNvPr>
          <p:cNvPicPr>
            <a:picLocks noChangeAspect="1"/>
          </p:cNvPicPr>
          <p:nvPr/>
        </p:nvPicPr>
        <p:blipFill>
          <a:blip r:embed="rId18">
            <a:clrChange>
              <a:clrFrom>
                <a:srgbClr val="F4F4F6"/>
              </a:clrFrom>
              <a:clrTo>
                <a:srgbClr val="F4F4F6">
                  <a:alpha val="0"/>
                </a:srgbClr>
              </a:clrTo>
            </a:clrChange>
          </a:blip>
          <a:stretch>
            <a:fillRect/>
          </a:stretch>
        </p:blipFill>
        <p:spPr>
          <a:xfrm>
            <a:off x="3190322" y="5256235"/>
            <a:ext cx="776077" cy="808033"/>
          </a:xfrm>
          <a:prstGeom prst="rect">
            <a:avLst/>
          </a:prstGeom>
        </p:spPr>
      </p:pic>
      <p:pic>
        <p:nvPicPr>
          <p:cNvPr id="61" name="Picture 60">
            <a:extLst>
              <a:ext uri="{FF2B5EF4-FFF2-40B4-BE49-F238E27FC236}">
                <a16:creationId xmlns:a16="http://schemas.microsoft.com/office/drawing/2014/main" id="{8ACE8924-BAF5-EC33-449F-921455720516}"/>
              </a:ext>
            </a:extLst>
          </p:cNvPr>
          <p:cNvPicPr>
            <a:picLocks noChangeAspect="1"/>
          </p:cNvPicPr>
          <p:nvPr/>
        </p:nvPicPr>
        <p:blipFill>
          <a:blip r:embed="rId19"/>
          <a:stretch>
            <a:fillRect/>
          </a:stretch>
        </p:blipFill>
        <p:spPr>
          <a:xfrm>
            <a:off x="6042515" y="997961"/>
            <a:ext cx="2840982" cy="1225402"/>
          </a:xfrm>
          <a:prstGeom prst="rect">
            <a:avLst/>
          </a:prstGeom>
        </p:spPr>
      </p:pic>
      <p:pic>
        <p:nvPicPr>
          <p:cNvPr id="50" name="Picture 49">
            <a:extLst>
              <a:ext uri="{FF2B5EF4-FFF2-40B4-BE49-F238E27FC236}">
                <a16:creationId xmlns:a16="http://schemas.microsoft.com/office/drawing/2014/main" id="{12AE9EC7-51B4-0ADB-08AF-914BBE2B2FE5}"/>
              </a:ext>
            </a:extLst>
          </p:cNvPr>
          <p:cNvPicPr>
            <a:picLocks noChangeAspect="1"/>
          </p:cNvPicPr>
          <p:nvPr/>
        </p:nvPicPr>
        <p:blipFill>
          <a:blip r:embed="rId11"/>
          <a:stretch>
            <a:fillRect/>
          </a:stretch>
        </p:blipFill>
        <p:spPr>
          <a:xfrm>
            <a:off x="6060716" y="2384159"/>
            <a:ext cx="2840982" cy="1195003"/>
          </a:xfrm>
          <a:prstGeom prst="rect">
            <a:avLst/>
          </a:prstGeom>
        </p:spPr>
      </p:pic>
      <p:pic>
        <p:nvPicPr>
          <p:cNvPr id="55" name="Picture 54">
            <a:extLst>
              <a:ext uri="{FF2B5EF4-FFF2-40B4-BE49-F238E27FC236}">
                <a16:creationId xmlns:a16="http://schemas.microsoft.com/office/drawing/2014/main" id="{DDD1CD47-EC33-A059-56D8-98088D522B63}"/>
              </a:ext>
            </a:extLst>
          </p:cNvPr>
          <p:cNvPicPr>
            <a:picLocks noChangeAspect="1"/>
          </p:cNvPicPr>
          <p:nvPr/>
        </p:nvPicPr>
        <p:blipFill>
          <a:blip r:embed="rId20"/>
          <a:stretch>
            <a:fillRect/>
          </a:stretch>
        </p:blipFill>
        <p:spPr>
          <a:xfrm>
            <a:off x="6083251" y="3742691"/>
            <a:ext cx="2816596" cy="1298561"/>
          </a:xfrm>
          <a:prstGeom prst="rect">
            <a:avLst/>
          </a:prstGeom>
        </p:spPr>
      </p:pic>
      <p:pic>
        <p:nvPicPr>
          <p:cNvPr id="39" name="Picture 38">
            <a:extLst>
              <a:ext uri="{FF2B5EF4-FFF2-40B4-BE49-F238E27FC236}">
                <a16:creationId xmlns:a16="http://schemas.microsoft.com/office/drawing/2014/main" id="{BCEED941-6D8F-3B0C-5203-B9A78D0AB780}"/>
              </a:ext>
            </a:extLst>
          </p:cNvPr>
          <p:cNvPicPr>
            <a:picLocks noChangeAspect="1"/>
          </p:cNvPicPr>
          <p:nvPr/>
        </p:nvPicPr>
        <p:blipFill>
          <a:blip r:embed="rId21">
            <a:clrChange>
              <a:clrFrom>
                <a:srgbClr val="F4F4F6"/>
              </a:clrFrom>
              <a:clrTo>
                <a:srgbClr val="F4F4F6">
                  <a:alpha val="0"/>
                </a:srgbClr>
              </a:clrTo>
            </a:clrChange>
          </a:blip>
          <a:stretch>
            <a:fillRect/>
          </a:stretch>
        </p:blipFill>
        <p:spPr>
          <a:xfrm>
            <a:off x="6096000" y="1031094"/>
            <a:ext cx="827814" cy="681483"/>
          </a:xfrm>
          <a:prstGeom prst="rect">
            <a:avLst/>
          </a:prstGeom>
        </p:spPr>
      </p:pic>
      <p:pic>
        <p:nvPicPr>
          <p:cNvPr id="41" name="Picture 40">
            <a:extLst>
              <a:ext uri="{FF2B5EF4-FFF2-40B4-BE49-F238E27FC236}">
                <a16:creationId xmlns:a16="http://schemas.microsoft.com/office/drawing/2014/main" id="{F4293E4C-3D4C-8B88-C92F-7D380E3C7AA7}"/>
              </a:ext>
            </a:extLst>
          </p:cNvPr>
          <p:cNvPicPr>
            <a:picLocks noChangeAspect="1"/>
          </p:cNvPicPr>
          <p:nvPr/>
        </p:nvPicPr>
        <p:blipFill>
          <a:blip r:embed="rId22">
            <a:clrChange>
              <a:clrFrom>
                <a:srgbClr val="F4F4F6"/>
              </a:clrFrom>
              <a:clrTo>
                <a:srgbClr val="F4F4F6">
                  <a:alpha val="0"/>
                </a:srgbClr>
              </a:clrTo>
            </a:clrChange>
          </a:blip>
          <a:stretch>
            <a:fillRect/>
          </a:stretch>
        </p:blipFill>
        <p:spPr>
          <a:xfrm>
            <a:off x="6124344" y="3807448"/>
            <a:ext cx="865304" cy="791029"/>
          </a:xfrm>
          <a:prstGeom prst="rect">
            <a:avLst/>
          </a:prstGeom>
        </p:spPr>
      </p:pic>
      <p:pic>
        <p:nvPicPr>
          <p:cNvPr id="62" name="Picture 61">
            <a:extLst>
              <a:ext uri="{FF2B5EF4-FFF2-40B4-BE49-F238E27FC236}">
                <a16:creationId xmlns:a16="http://schemas.microsoft.com/office/drawing/2014/main" id="{948CE443-1C0F-B87A-813A-6521CFDB2C56}"/>
              </a:ext>
            </a:extLst>
          </p:cNvPr>
          <p:cNvPicPr>
            <a:picLocks noChangeAspect="1"/>
          </p:cNvPicPr>
          <p:nvPr/>
        </p:nvPicPr>
        <p:blipFill>
          <a:blip r:embed="rId19"/>
          <a:stretch>
            <a:fillRect/>
          </a:stretch>
        </p:blipFill>
        <p:spPr>
          <a:xfrm>
            <a:off x="8990243" y="997961"/>
            <a:ext cx="2840982" cy="1225402"/>
          </a:xfrm>
          <a:prstGeom prst="rect">
            <a:avLst/>
          </a:prstGeom>
        </p:spPr>
      </p:pic>
      <p:pic>
        <p:nvPicPr>
          <p:cNvPr id="57" name="Picture 56">
            <a:extLst>
              <a:ext uri="{FF2B5EF4-FFF2-40B4-BE49-F238E27FC236}">
                <a16:creationId xmlns:a16="http://schemas.microsoft.com/office/drawing/2014/main" id="{3D427C11-FC5F-9C21-6CC1-16156DB76290}"/>
              </a:ext>
            </a:extLst>
          </p:cNvPr>
          <p:cNvPicPr>
            <a:picLocks noChangeAspect="1"/>
          </p:cNvPicPr>
          <p:nvPr/>
        </p:nvPicPr>
        <p:blipFill>
          <a:blip r:embed="rId14"/>
          <a:stretch>
            <a:fillRect/>
          </a:stretch>
        </p:blipFill>
        <p:spPr>
          <a:xfrm>
            <a:off x="6080202" y="5215721"/>
            <a:ext cx="2822693" cy="1353429"/>
          </a:xfrm>
          <a:prstGeom prst="rect">
            <a:avLst/>
          </a:prstGeom>
        </p:spPr>
      </p:pic>
      <p:pic>
        <p:nvPicPr>
          <p:cNvPr id="43" name="Picture 42">
            <a:extLst>
              <a:ext uri="{FF2B5EF4-FFF2-40B4-BE49-F238E27FC236}">
                <a16:creationId xmlns:a16="http://schemas.microsoft.com/office/drawing/2014/main" id="{FA5A07CE-3BBB-930B-657E-A5F3CDBBB6B7}"/>
              </a:ext>
            </a:extLst>
          </p:cNvPr>
          <p:cNvPicPr>
            <a:picLocks noChangeAspect="1"/>
          </p:cNvPicPr>
          <p:nvPr/>
        </p:nvPicPr>
        <p:blipFill>
          <a:blip r:embed="rId23">
            <a:clrChange>
              <a:clrFrom>
                <a:srgbClr val="F4F4F6"/>
              </a:clrFrom>
              <a:clrTo>
                <a:srgbClr val="F4F4F6">
                  <a:alpha val="0"/>
                </a:srgbClr>
              </a:clrTo>
            </a:clrChange>
          </a:blip>
          <a:stretch>
            <a:fillRect/>
          </a:stretch>
        </p:blipFill>
        <p:spPr>
          <a:xfrm>
            <a:off x="6148006" y="2439130"/>
            <a:ext cx="635142" cy="631727"/>
          </a:xfrm>
          <a:prstGeom prst="rect">
            <a:avLst/>
          </a:prstGeom>
        </p:spPr>
      </p:pic>
      <p:pic>
        <p:nvPicPr>
          <p:cNvPr id="47" name="Picture 46">
            <a:extLst>
              <a:ext uri="{FF2B5EF4-FFF2-40B4-BE49-F238E27FC236}">
                <a16:creationId xmlns:a16="http://schemas.microsoft.com/office/drawing/2014/main" id="{4800565D-D4BD-15ED-CDBC-995977FFC11D}"/>
              </a:ext>
            </a:extLst>
          </p:cNvPr>
          <p:cNvPicPr>
            <a:picLocks noChangeAspect="1"/>
          </p:cNvPicPr>
          <p:nvPr/>
        </p:nvPicPr>
        <p:blipFill>
          <a:blip r:embed="rId24">
            <a:clrChange>
              <a:clrFrom>
                <a:srgbClr val="F4F4F6"/>
              </a:clrFrom>
              <a:clrTo>
                <a:srgbClr val="F4F4F6">
                  <a:alpha val="0"/>
                </a:srgbClr>
              </a:clrTo>
            </a:clrChange>
          </a:blip>
          <a:stretch>
            <a:fillRect/>
          </a:stretch>
        </p:blipFill>
        <p:spPr>
          <a:xfrm>
            <a:off x="9041595" y="986234"/>
            <a:ext cx="1000868" cy="642603"/>
          </a:xfrm>
          <a:prstGeom prst="rect">
            <a:avLst/>
          </a:prstGeom>
        </p:spPr>
      </p:pic>
      <p:pic>
        <p:nvPicPr>
          <p:cNvPr id="49" name="Picture 48">
            <a:extLst>
              <a:ext uri="{FF2B5EF4-FFF2-40B4-BE49-F238E27FC236}">
                <a16:creationId xmlns:a16="http://schemas.microsoft.com/office/drawing/2014/main" id="{F3F02E20-16FC-A872-0F3F-185D25E97989}"/>
              </a:ext>
            </a:extLst>
          </p:cNvPr>
          <p:cNvPicPr>
            <a:picLocks noChangeAspect="1"/>
          </p:cNvPicPr>
          <p:nvPr/>
        </p:nvPicPr>
        <p:blipFill>
          <a:blip r:embed="rId25">
            <a:clrChange>
              <a:clrFrom>
                <a:srgbClr val="F4F4F6"/>
              </a:clrFrom>
              <a:clrTo>
                <a:srgbClr val="F4F4F6">
                  <a:alpha val="0"/>
                </a:srgbClr>
              </a:clrTo>
            </a:clrChange>
          </a:blip>
          <a:stretch>
            <a:fillRect/>
          </a:stretch>
        </p:blipFill>
        <p:spPr>
          <a:xfrm>
            <a:off x="6144297" y="5286191"/>
            <a:ext cx="642559" cy="665715"/>
          </a:xfrm>
          <a:prstGeom prst="rect">
            <a:avLst/>
          </a:prstGeom>
        </p:spPr>
      </p:pic>
      <p:pic>
        <p:nvPicPr>
          <p:cNvPr id="52" name="Picture 51">
            <a:extLst>
              <a:ext uri="{FF2B5EF4-FFF2-40B4-BE49-F238E27FC236}">
                <a16:creationId xmlns:a16="http://schemas.microsoft.com/office/drawing/2014/main" id="{79E4A0CB-4D1A-6F70-4F48-4EF6793858F2}"/>
              </a:ext>
            </a:extLst>
          </p:cNvPr>
          <p:cNvPicPr>
            <a:picLocks noChangeAspect="1"/>
          </p:cNvPicPr>
          <p:nvPr/>
        </p:nvPicPr>
        <p:blipFill>
          <a:blip r:embed="rId11"/>
          <a:stretch>
            <a:fillRect/>
          </a:stretch>
        </p:blipFill>
        <p:spPr>
          <a:xfrm>
            <a:off x="9017208" y="2372491"/>
            <a:ext cx="2840982" cy="1209774"/>
          </a:xfrm>
          <a:prstGeom prst="rect">
            <a:avLst/>
          </a:prstGeom>
        </p:spPr>
      </p:pic>
      <p:pic>
        <p:nvPicPr>
          <p:cNvPr id="59" name="Picture 58">
            <a:extLst>
              <a:ext uri="{FF2B5EF4-FFF2-40B4-BE49-F238E27FC236}">
                <a16:creationId xmlns:a16="http://schemas.microsoft.com/office/drawing/2014/main" id="{240B622C-D704-8E9A-1B02-3D708353CDF0}"/>
              </a:ext>
            </a:extLst>
          </p:cNvPr>
          <p:cNvPicPr>
            <a:picLocks noChangeAspect="1"/>
          </p:cNvPicPr>
          <p:nvPr/>
        </p:nvPicPr>
        <p:blipFill>
          <a:blip r:embed="rId26"/>
          <a:stretch>
            <a:fillRect/>
          </a:stretch>
        </p:blipFill>
        <p:spPr>
          <a:xfrm>
            <a:off x="9031852" y="3742691"/>
            <a:ext cx="2816596" cy="1298561"/>
          </a:xfrm>
          <a:prstGeom prst="rect">
            <a:avLst/>
          </a:prstGeom>
        </p:spPr>
      </p:pic>
      <p:pic>
        <p:nvPicPr>
          <p:cNvPr id="51" name="Picture 50">
            <a:extLst>
              <a:ext uri="{FF2B5EF4-FFF2-40B4-BE49-F238E27FC236}">
                <a16:creationId xmlns:a16="http://schemas.microsoft.com/office/drawing/2014/main" id="{B8D99730-BBBD-97E4-702E-F50C5A3978E2}"/>
              </a:ext>
            </a:extLst>
          </p:cNvPr>
          <p:cNvPicPr>
            <a:picLocks noChangeAspect="1"/>
          </p:cNvPicPr>
          <p:nvPr/>
        </p:nvPicPr>
        <p:blipFill>
          <a:blip r:embed="rId27">
            <a:clrChange>
              <a:clrFrom>
                <a:srgbClr val="F4F4F6"/>
              </a:clrFrom>
              <a:clrTo>
                <a:srgbClr val="F4F4F6">
                  <a:alpha val="0"/>
                </a:srgbClr>
              </a:clrTo>
            </a:clrChange>
          </a:blip>
          <a:stretch>
            <a:fillRect/>
          </a:stretch>
        </p:blipFill>
        <p:spPr>
          <a:xfrm>
            <a:off x="9067296" y="2458569"/>
            <a:ext cx="701852" cy="686168"/>
          </a:xfrm>
          <a:prstGeom prst="rect">
            <a:avLst/>
          </a:prstGeom>
        </p:spPr>
      </p:pic>
      <p:pic>
        <p:nvPicPr>
          <p:cNvPr id="53" name="Picture 52">
            <a:extLst>
              <a:ext uri="{FF2B5EF4-FFF2-40B4-BE49-F238E27FC236}">
                <a16:creationId xmlns:a16="http://schemas.microsoft.com/office/drawing/2014/main" id="{DB9AAA43-EF99-063A-FACB-0286647AC0B8}"/>
              </a:ext>
            </a:extLst>
          </p:cNvPr>
          <p:cNvPicPr>
            <a:picLocks noChangeAspect="1"/>
          </p:cNvPicPr>
          <p:nvPr/>
        </p:nvPicPr>
        <p:blipFill>
          <a:blip r:embed="rId28">
            <a:clrChange>
              <a:clrFrom>
                <a:srgbClr val="F4F4F6"/>
              </a:clrFrom>
              <a:clrTo>
                <a:srgbClr val="F4F4F6">
                  <a:alpha val="0"/>
                </a:srgbClr>
              </a:clrTo>
            </a:clrChange>
          </a:blip>
          <a:stretch>
            <a:fillRect/>
          </a:stretch>
        </p:blipFill>
        <p:spPr>
          <a:xfrm>
            <a:off x="9070796" y="3807448"/>
            <a:ext cx="784150" cy="538609"/>
          </a:xfrm>
          <a:prstGeom prst="rect">
            <a:avLst/>
          </a:prstGeom>
        </p:spPr>
      </p:pic>
      <p:sp>
        <p:nvSpPr>
          <p:cNvPr id="3" name="TextBox 2">
            <a:extLst>
              <a:ext uri="{FF2B5EF4-FFF2-40B4-BE49-F238E27FC236}">
                <a16:creationId xmlns:a16="http://schemas.microsoft.com/office/drawing/2014/main" id="{CD6DF3EF-7958-BC69-6604-34F2A3761C8A}"/>
              </a:ext>
            </a:extLst>
          </p:cNvPr>
          <p:cNvSpPr txBox="1"/>
          <p:nvPr/>
        </p:nvSpPr>
        <p:spPr>
          <a:xfrm>
            <a:off x="127116" y="875858"/>
            <a:ext cx="39821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In English, we will be focusing on these texts:</a:t>
            </a:r>
          </a:p>
        </p:txBody>
      </p:sp>
      <p:sp>
        <p:nvSpPr>
          <p:cNvPr id="27" name="TextBox 26">
            <a:extLst>
              <a:ext uri="{FF2B5EF4-FFF2-40B4-BE49-F238E27FC236}">
                <a16:creationId xmlns:a16="http://schemas.microsoft.com/office/drawing/2014/main" id="{00AA855B-AECD-FF82-B7E2-EC4D4722DAAE}"/>
              </a:ext>
            </a:extLst>
          </p:cNvPr>
          <p:cNvSpPr txBox="1"/>
          <p:nvPr/>
        </p:nvSpPr>
        <p:spPr>
          <a:xfrm>
            <a:off x="879905" y="5256235"/>
            <a:ext cx="2158914" cy="1569660"/>
          </a:xfrm>
          <a:prstGeom prst="rect">
            <a:avLst/>
          </a:prstGeom>
          <a:noFill/>
        </p:spPr>
        <p:txBody>
          <a:bodyPr wrap="square">
            <a:spAutoFit/>
          </a:bodyPr>
          <a:lstStyle/>
          <a:p>
            <a:r>
              <a:rPr lang="en-GB" sz="1200">
                <a:solidFill>
                  <a:prstClr val="black"/>
                </a:solidFill>
                <a:latin typeface="Tw Cen MT" panose="020B0602020104020603" pitchFamily="34" charset="0"/>
              </a:rPr>
              <a:t>In maths, we will be looking at </a:t>
            </a:r>
            <a:r>
              <a:rPr lang="en-GB" sz="1200"/>
              <a:t>Recognise the place value of each digit in numbers to 10,000. Recognise and show, using diagrams,  fractions, multi-step problems, geometric shapes, rounding and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pic>
        <p:nvPicPr>
          <p:cNvPr id="33" name="Picture 32">
            <a:extLst>
              <a:ext uri="{FF2B5EF4-FFF2-40B4-BE49-F238E27FC236}">
                <a16:creationId xmlns:a16="http://schemas.microsoft.com/office/drawing/2014/main" id="{ABFD9CDE-0B3E-D2F6-989A-7BF26EE76E7B}"/>
              </a:ext>
            </a:extLst>
          </p:cNvPr>
          <p:cNvPicPr>
            <a:picLocks noChangeAspect="1"/>
          </p:cNvPicPr>
          <p:nvPr/>
        </p:nvPicPr>
        <p:blipFill>
          <a:blip r:embed="rId29"/>
          <a:stretch>
            <a:fillRect/>
          </a:stretch>
        </p:blipFill>
        <p:spPr>
          <a:xfrm>
            <a:off x="288778" y="1185556"/>
            <a:ext cx="745964" cy="1031071"/>
          </a:xfrm>
          <a:prstGeom prst="rect">
            <a:avLst/>
          </a:prstGeom>
        </p:spPr>
      </p:pic>
      <p:pic>
        <p:nvPicPr>
          <p:cNvPr id="35" name="Picture 34">
            <a:extLst>
              <a:ext uri="{FF2B5EF4-FFF2-40B4-BE49-F238E27FC236}">
                <a16:creationId xmlns:a16="http://schemas.microsoft.com/office/drawing/2014/main" id="{D9D8EFF2-40CC-216A-9E67-25BE0B012E84}"/>
              </a:ext>
            </a:extLst>
          </p:cNvPr>
          <p:cNvPicPr>
            <a:picLocks noChangeAspect="1"/>
          </p:cNvPicPr>
          <p:nvPr/>
        </p:nvPicPr>
        <p:blipFill>
          <a:blip r:embed="rId30"/>
          <a:stretch>
            <a:fillRect/>
          </a:stretch>
        </p:blipFill>
        <p:spPr>
          <a:xfrm>
            <a:off x="1168392" y="1180448"/>
            <a:ext cx="874087" cy="1058331"/>
          </a:xfrm>
          <a:prstGeom prst="rect">
            <a:avLst/>
          </a:prstGeom>
        </p:spPr>
      </p:pic>
      <p:pic>
        <p:nvPicPr>
          <p:cNvPr id="36" name="Picture 35">
            <a:extLst>
              <a:ext uri="{FF2B5EF4-FFF2-40B4-BE49-F238E27FC236}">
                <a16:creationId xmlns:a16="http://schemas.microsoft.com/office/drawing/2014/main" id="{0B477C2F-0A09-A50A-D895-F149CB52E4D7}"/>
              </a:ext>
            </a:extLst>
          </p:cNvPr>
          <p:cNvPicPr>
            <a:picLocks noChangeAspect="1"/>
          </p:cNvPicPr>
          <p:nvPr/>
        </p:nvPicPr>
        <p:blipFill>
          <a:blip r:embed="rId31"/>
          <a:stretch>
            <a:fillRect/>
          </a:stretch>
        </p:blipFill>
        <p:spPr>
          <a:xfrm>
            <a:off x="2185839" y="1196173"/>
            <a:ext cx="793336" cy="1000125"/>
          </a:xfrm>
          <a:prstGeom prst="rect">
            <a:avLst/>
          </a:prstGeom>
        </p:spPr>
      </p:pic>
      <p:sp>
        <p:nvSpPr>
          <p:cNvPr id="40" name="TextBox 39">
            <a:extLst>
              <a:ext uri="{FF2B5EF4-FFF2-40B4-BE49-F238E27FC236}">
                <a16:creationId xmlns:a16="http://schemas.microsoft.com/office/drawing/2014/main" id="{33DA8106-9E3F-AB54-5133-2319AE10C358}"/>
              </a:ext>
            </a:extLst>
          </p:cNvPr>
          <p:cNvSpPr txBox="1"/>
          <p:nvPr/>
        </p:nvSpPr>
        <p:spPr>
          <a:xfrm>
            <a:off x="860080" y="2400177"/>
            <a:ext cx="2233409" cy="1107996"/>
          </a:xfrm>
          <a:prstGeom prst="rect">
            <a:avLst/>
          </a:prstGeom>
          <a:noFill/>
        </p:spPr>
        <p:txBody>
          <a:bodyPr wrap="square">
            <a:spAutoFit/>
          </a:bodyPr>
          <a:lstStyle/>
          <a:p>
            <a:r>
              <a:rPr lang="en-GB" sz="1100"/>
              <a:t>In reading, we will be developing our comprehension skills: predicting, summarising, retrieving, clarifying, deducing and inferring and providing evidence to support our answers.</a:t>
            </a:r>
          </a:p>
        </p:txBody>
      </p:sp>
      <p:sp>
        <p:nvSpPr>
          <p:cNvPr id="46" name="TextBox 45">
            <a:extLst>
              <a:ext uri="{FF2B5EF4-FFF2-40B4-BE49-F238E27FC236}">
                <a16:creationId xmlns:a16="http://schemas.microsoft.com/office/drawing/2014/main" id="{07C085BD-641E-3DAC-CE45-BA07BD174681}"/>
              </a:ext>
            </a:extLst>
          </p:cNvPr>
          <p:cNvSpPr txBox="1"/>
          <p:nvPr/>
        </p:nvSpPr>
        <p:spPr>
          <a:xfrm>
            <a:off x="866516" y="3778515"/>
            <a:ext cx="2148349" cy="1277273"/>
          </a:xfrm>
          <a:prstGeom prst="rect">
            <a:avLst/>
          </a:prstGeom>
          <a:noFill/>
        </p:spPr>
        <p:txBody>
          <a:bodyPr wrap="square">
            <a:spAutoFit/>
          </a:bodyPr>
          <a:lstStyle/>
          <a:p>
            <a:r>
              <a:rPr lang="en-GB" sz="1100"/>
              <a:t>In writing, we will be learning about types of nouns,  subject and verbs and clauses. We will be writing as diary entries as characters from our class texts, adopting a formal style to write persuasive letters and poetry.</a:t>
            </a:r>
          </a:p>
        </p:txBody>
      </p:sp>
      <p:sp>
        <p:nvSpPr>
          <p:cNvPr id="73" name="TextBox 72">
            <a:extLst>
              <a:ext uri="{FF2B5EF4-FFF2-40B4-BE49-F238E27FC236}">
                <a16:creationId xmlns:a16="http://schemas.microsoft.com/office/drawing/2014/main" id="{697C259B-3996-88CF-000B-0AF4FCAEECAF}"/>
              </a:ext>
            </a:extLst>
          </p:cNvPr>
          <p:cNvSpPr txBox="1"/>
          <p:nvPr/>
        </p:nvSpPr>
        <p:spPr>
          <a:xfrm>
            <a:off x="3781748" y="1045692"/>
            <a:ext cx="2199353" cy="1421671"/>
          </a:xfrm>
          <a:prstGeom prst="rect">
            <a:avLst/>
          </a:prstGeom>
          <a:noFill/>
        </p:spPr>
        <p:txBody>
          <a:bodyPr wrap="square">
            <a:spAutoFit/>
          </a:bodyPr>
          <a:lstStyle/>
          <a:p>
            <a:pPr>
              <a:lnSpc>
                <a:spcPct val="107000"/>
              </a:lnSpc>
              <a:spcAft>
                <a:spcPts val="800"/>
              </a:spcAft>
              <a:buNone/>
            </a:pPr>
            <a:r>
              <a:rPr lang="en-GB" sz="800">
                <a:effectLst/>
                <a:latin typeface="Calibri" panose="020F0502020204030204" pitchFamily="34" charset="0"/>
                <a:ea typeface="Calibri" panose="020F0502020204030204" pitchFamily="34" charset="0"/>
                <a:cs typeface="Times New Roman" panose="02020603050405020304" pitchFamily="18" charset="0"/>
              </a:rPr>
              <a:t>In Science, we will be looking at states of matter. Explore an </a:t>
            </a:r>
            <a:r>
              <a:rPr lang="en-GB" sz="800" err="1">
                <a:effectLst/>
                <a:latin typeface="Calibri" panose="020F0502020204030204" pitchFamily="34" charset="0"/>
                <a:ea typeface="Calibri" panose="020F0502020204030204" pitchFamily="34" charset="0"/>
                <a:cs typeface="Times New Roman" panose="02020603050405020304" pitchFamily="18" charset="0"/>
              </a:rPr>
              <a:t>Oobleck</a:t>
            </a:r>
            <a:r>
              <a:rPr lang="en-GB" sz="800">
                <a:effectLst/>
                <a:latin typeface="Calibri" panose="020F0502020204030204" pitchFamily="34" charset="0"/>
                <a:ea typeface="Calibri" panose="020F0502020204030204" pitchFamily="34" charset="0"/>
                <a:cs typeface="Times New Roman" panose="02020603050405020304" pitchFamily="18" charset="0"/>
              </a:rPr>
              <a:t> (non-Newtonian fluid).  Sort a range of materials (solid/liquid/gas) with cognitive conflict (e.g. jelly, sand, sponge). As well as sound, Identify how sounds are made (sound energy, vibrations). Sound energy/vibrations travel from a source, through a medium (solid, liquid or gas), to your ear.</a:t>
            </a:r>
          </a:p>
          <a:p>
            <a:pPr>
              <a:lnSpc>
                <a:spcPct val="107000"/>
              </a:lnSpc>
              <a:spcAft>
                <a:spcPts val="800"/>
              </a:spcAft>
              <a:buNone/>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5" name="TextBox 74">
            <a:extLst>
              <a:ext uri="{FF2B5EF4-FFF2-40B4-BE49-F238E27FC236}">
                <a16:creationId xmlns:a16="http://schemas.microsoft.com/office/drawing/2014/main" id="{F4A28309-52D4-DA14-9AE4-65C8BC50D732}"/>
              </a:ext>
            </a:extLst>
          </p:cNvPr>
          <p:cNvSpPr txBox="1"/>
          <p:nvPr/>
        </p:nvSpPr>
        <p:spPr>
          <a:xfrm>
            <a:off x="3781748" y="2393294"/>
            <a:ext cx="2101525" cy="1171154"/>
          </a:xfrm>
          <a:prstGeom prst="rect">
            <a:avLst/>
          </a:prstGeom>
          <a:noFill/>
        </p:spPr>
        <p:txBody>
          <a:bodyPr wrap="square">
            <a:spAutoFit/>
          </a:bodyPr>
          <a:lstStyle/>
          <a:p>
            <a:pPr>
              <a:lnSpc>
                <a:spcPct val="107000"/>
              </a:lnSpc>
              <a:spcAft>
                <a:spcPts val="800"/>
              </a:spcAft>
              <a:buNone/>
            </a:pPr>
            <a:r>
              <a:rPr lang="en-GB" sz="1100">
                <a:effectLst/>
                <a:latin typeface="Calibri" panose="020F0502020204030204" pitchFamily="34" charset="0"/>
                <a:ea typeface="Calibri" panose="020F0502020204030204" pitchFamily="34" charset="0"/>
                <a:cs typeface="Times New Roman" panose="02020603050405020304" pitchFamily="18" charset="0"/>
              </a:rPr>
              <a:t>In History, we are delving into the Romans and the Anglo-Saxons. Understanding why the Saxons chose to settle in Britain and what life was like for a Saxon after Roman rule.</a:t>
            </a:r>
          </a:p>
        </p:txBody>
      </p:sp>
      <p:sp>
        <p:nvSpPr>
          <p:cNvPr id="77" name="TextBox 76">
            <a:extLst>
              <a:ext uri="{FF2B5EF4-FFF2-40B4-BE49-F238E27FC236}">
                <a16:creationId xmlns:a16="http://schemas.microsoft.com/office/drawing/2014/main" id="{5CC9A6DF-D012-8283-EECE-C205E3114523}"/>
              </a:ext>
            </a:extLst>
          </p:cNvPr>
          <p:cNvSpPr txBox="1"/>
          <p:nvPr/>
        </p:nvSpPr>
        <p:spPr>
          <a:xfrm>
            <a:off x="3715110" y="3849578"/>
            <a:ext cx="2127862" cy="1223412"/>
          </a:xfrm>
          <a:prstGeom prst="rect">
            <a:avLst/>
          </a:prstGeom>
          <a:noFill/>
        </p:spPr>
        <p:txBody>
          <a:bodyPr wrap="square">
            <a:spAutoFit/>
          </a:bodyPr>
          <a:lstStyle/>
          <a:p>
            <a:r>
              <a:rPr lang="en-GB" sz="1050"/>
              <a:t>Geography is linked to support our History learning of Anglo-Saxons. We shall be revisiting the Vikings raid on Lindisfarne and how it impacted Britain, understanding what ‘Scandinavia’ refers to and where in Europe it is.</a:t>
            </a:r>
          </a:p>
        </p:txBody>
      </p:sp>
      <p:sp>
        <p:nvSpPr>
          <p:cNvPr id="79" name="TextBox 78">
            <a:extLst>
              <a:ext uri="{FF2B5EF4-FFF2-40B4-BE49-F238E27FC236}">
                <a16:creationId xmlns:a16="http://schemas.microsoft.com/office/drawing/2014/main" id="{CD42A2B4-C439-2654-C25B-ACDC052D6C34}"/>
              </a:ext>
            </a:extLst>
          </p:cNvPr>
          <p:cNvSpPr txBox="1"/>
          <p:nvPr/>
        </p:nvSpPr>
        <p:spPr>
          <a:xfrm>
            <a:off x="3895124" y="5150401"/>
            <a:ext cx="2063108" cy="1177245"/>
          </a:xfrm>
          <a:prstGeom prst="rect">
            <a:avLst/>
          </a:prstGeom>
          <a:noFill/>
        </p:spPr>
        <p:txBody>
          <a:bodyPr wrap="square">
            <a:spAutoFit/>
          </a:bodyPr>
          <a:lstStyle/>
          <a:p>
            <a:endParaRPr lang="en-GB"/>
          </a:p>
          <a:p>
            <a:r>
              <a:rPr lang="en-GB" sz="1050"/>
              <a:t>In Art, our focus artist is Owen Jones, we will be looking at his inspirations from past artists with focus on Viking carvings linking to our geography and history topics.</a:t>
            </a:r>
          </a:p>
        </p:txBody>
      </p:sp>
      <p:sp>
        <p:nvSpPr>
          <p:cNvPr id="81" name="TextBox 80">
            <a:extLst>
              <a:ext uri="{FF2B5EF4-FFF2-40B4-BE49-F238E27FC236}">
                <a16:creationId xmlns:a16="http://schemas.microsoft.com/office/drawing/2014/main" id="{A5308568-F18B-7D40-17E4-791FD9C8FF14}"/>
              </a:ext>
            </a:extLst>
          </p:cNvPr>
          <p:cNvSpPr txBox="1"/>
          <p:nvPr/>
        </p:nvSpPr>
        <p:spPr>
          <a:xfrm>
            <a:off x="6772431" y="2453478"/>
            <a:ext cx="2199353"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This term computing is about digital literacy; discussing being safe online, how to protect yours and other’s identities and who to report to if you need help. </a:t>
            </a:r>
            <a:endParaRPr kumimoji="0" lang="en-GB"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
        <p:nvSpPr>
          <p:cNvPr id="82" name="TextBox 81">
            <a:extLst>
              <a:ext uri="{FF2B5EF4-FFF2-40B4-BE49-F238E27FC236}">
                <a16:creationId xmlns:a16="http://schemas.microsoft.com/office/drawing/2014/main" id="{AF8BA20E-792A-CF45-5F22-F6AAA8C499E9}"/>
              </a:ext>
            </a:extLst>
          </p:cNvPr>
          <p:cNvSpPr txBox="1"/>
          <p:nvPr/>
        </p:nvSpPr>
        <p:spPr>
          <a:xfrm>
            <a:off x="6900534" y="3807448"/>
            <a:ext cx="1911807" cy="1200329"/>
          </a:xfrm>
          <a:prstGeom prst="rect">
            <a:avLst/>
          </a:prstGeom>
          <a:noFill/>
        </p:spPr>
        <p:txBody>
          <a:bodyPr wrap="square" rtlCol="0">
            <a:spAutoFit/>
          </a:bodyPr>
          <a:lstStyle/>
          <a:p>
            <a:r>
              <a:rPr lang="en-GB" sz="900"/>
              <a:t>In P.E. we will be focusing on </a:t>
            </a:r>
            <a:r>
              <a:rPr lang="en-GB" sz="900" err="1"/>
              <a:t>FUNdementals</a:t>
            </a:r>
            <a:r>
              <a:rPr lang="en-GB" sz="900"/>
              <a:t>, Gymnastics and Dodgeball. In Gymnastics we will be focusing on balance, travelling and sequencing movements. In Dodgeball, we will learn how to throw, block and catch the ball as well as game tactics. </a:t>
            </a:r>
          </a:p>
        </p:txBody>
      </p:sp>
      <p:sp>
        <p:nvSpPr>
          <p:cNvPr id="83" name="TextBox 82">
            <a:extLst>
              <a:ext uri="{FF2B5EF4-FFF2-40B4-BE49-F238E27FC236}">
                <a16:creationId xmlns:a16="http://schemas.microsoft.com/office/drawing/2014/main" id="{4CD71B43-4525-E644-7E15-63683A3D6BCA}"/>
              </a:ext>
            </a:extLst>
          </p:cNvPr>
          <p:cNvSpPr txBox="1"/>
          <p:nvPr/>
        </p:nvSpPr>
        <p:spPr>
          <a:xfrm>
            <a:off x="6683569" y="5316253"/>
            <a:ext cx="2226404" cy="1554785"/>
          </a:xfrm>
          <a:prstGeom prst="rect">
            <a:avLst/>
          </a:prstGeom>
          <a:noFill/>
        </p:spPr>
        <p:txBody>
          <a:bodyPr wrap="square" rtlCol="0">
            <a:spAutoFit/>
          </a:bodyPr>
          <a:lstStyle/>
          <a:p>
            <a:pPr>
              <a:lnSpc>
                <a:spcPct val="107000"/>
              </a:lnSpc>
            </a:pPr>
            <a:r>
              <a:rPr lang="en-GB" sz="900">
                <a:latin typeface="Tw Cen MT" panose="020B0602020104020603" pitchFamily="34" charset="0"/>
                <a:ea typeface="Calibri"/>
                <a:cs typeface="Times New Roman"/>
              </a:rPr>
              <a:t>In R.E. we will be focusing on what it is like to be a Hindu today and discussing the question: </a:t>
            </a:r>
          </a:p>
          <a:p>
            <a:pPr>
              <a:lnSpc>
                <a:spcPct val="107000"/>
              </a:lnSpc>
            </a:pPr>
            <a:r>
              <a:rPr lang="en-GB" sz="900">
                <a:latin typeface="Tw Cen MT" panose="020B0602020104020603" pitchFamily="34" charset="0"/>
                <a:ea typeface="Calibri"/>
                <a:cs typeface="Times New Roman"/>
              </a:rPr>
              <a:t>Why do some people think life is a journey? </a:t>
            </a:r>
            <a:r>
              <a:rPr lang="en-GB" sz="900"/>
              <a:t>Describing  some examples of what Hindus do to show their faith, and make connections with some Hindu beliefs and teachings about aims and duties in life.</a:t>
            </a:r>
            <a:endParaRPr lang="en-GB" sz="900">
              <a:latin typeface="Tw Cen MT" panose="020B0602020104020603" pitchFamily="34" charset="0"/>
              <a:ea typeface="Calibri"/>
              <a:cs typeface="Times New Roman"/>
            </a:endParaRPr>
          </a:p>
          <a:p>
            <a:endParaRPr lang="en-GB"/>
          </a:p>
        </p:txBody>
      </p:sp>
      <p:sp>
        <p:nvSpPr>
          <p:cNvPr id="84" name="TextBox 83">
            <a:extLst>
              <a:ext uri="{FF2B5EF4-FFF2-40B4-BE49-F238E27FC236}">
                <a16:creationId xmlns:a16="http://schemas.microsoft.com/office/drawing/2014/main" id="{A94103FD-0AEA-E52F-2FF0-CC0662455877}"/>
              </a:ext>
            </a:extLst>
          </p:cNvPr>
          <p:cNvSpPr txBox="1"/>
          <p:nvPr/>
        </p:nvSpPr>
        <p:spPr>
          <a:xfrm>
            <a:off x="10092370" y="1077259"/>
            <a:ext cx="1598185" cy="1046440"/>
          </a:xfrm>
          <a:prstGeom prst="rect">
            <a:avLst/>
          </a:prstGeom>
          <a:noFill/>
        </p:spPr>
        <p:txBody>
          <a:bodyPr wrap="square" rtlCol="0">
            <a:spAutoFit/>
          </a:bodyPr>
          <a:lstStyle/>
          <a:p>
            <a:r>
              <a:rPr lang="en-GB" sz="1100"/>
              <a:t>In Music we will be exploring </a:t>
            </a:r>
            <a:r>
              <a:rPr lang="en-GB" sz="1100">
                <a:latin typeface="Tw Cen MT" panose="020B0602020104020603" pitchFamily="34" charset="0"/>
                <a:ea typeface="Calibri" panose="020F0502020204030204" pitchFamily="34" charset="0"/>
                <a:cs typeface="Times New Roman" panose="02020603050405020304" pitchFamily="18" charset="0"/>
              </a:rPr>
              <a:t>Musical structures and exploring feelings when you play</a:t>
            </a:r>
          </a:p>
          <a:p>
            <a:endParaRPr lang="en-GB"/>
          </a:p>
        </p:txBody>
      </p:sp>
      <p:sp>
        <p:nvSpPr>
          <p:cNvPr id="86" name="TextBox 85">
            <a:extLst>
              <a:ext uri="{FF2B5EF4-FFF2-40B4-BE49-F238E27FC236}">
                <a16:creationId xmlns:a16="http://schemas.microsoft.com/office/drawing/2014/main" id="{0B3F9EA4-7C50-7248-AA97-3DB3F276E881}"/>
              </a:ext>
            </a:extLst>
          </p:cNvPr>
          <p:cNvSpPr txBox="1"/>
          <p:nvPr/>
        </p:nvSpPr>
        <p:spPr>
          <a:xfrm>
            <a:off x="9683499" y="2383789"/>
            <a:ext cx="2101525"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In PSHE, our overarching topic is Healthy Lifestyles and Mental Health where we will investigate whether mental health and physical health are the same and the importance of both.</a:t>
            </a:r>
            <a:endParaRPr kumimoji="0" lang="en-GB"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
        <p:nvSpPr>
          <p:cNvPr id="87" name="TextBox 86">
            <a:extLst>
              <a:ext uri="{FF2B5EF4-FFF2-40B4-BE49-F238E27FC236}">
                <a16:creationId xmlns:a16="http://schemas.microsoft.com/office/drawing/2014/main" id="{A67FCC68-D951-3B5C-ADB1-1EF3B801390F}"/>
              </a:ext>
            </a:extLst>
          </p:cNvPr>
          <p:cNvSpPr txBox="1"/>
          <p:nvPr/>
        </p:nvSpPr>
        <p:spPr>
          <a:xfrm>
            <a:off x="9874235" y="3875866"/>
            <a:ext cx="1816320" cy="1357166"/>
          </a:xfrm>
          <a:prstGeom prst="rect">
            <a:avLst/>
          </a:prstGeom>
          <a:noFill/>
        </p:spPr>
        <p:txBody>
          <a:bodyPr wrap="square" rtlCol="0">
            <a:spAutoFit/>
          </a:bodyPr>
          <a:lstStyle/>
          <a:p>
            <a:pPr>
              <a:lnSpc>
                <a:spcPct val="107000"/>
              </a:lnSpc>
              <a:spcAft>
                <a:spcPts val="0"/>
              </a:spcAft>
            </a:pPr>
            <a:r>
              <a:rPr lang="en-GB" sz="1000"/>
              <a:t>In Spanish, we are exploring </a:t>
            </a:r>
            <a:r>
              <a:rPr lang="en-GB" sz="1000">
                <a:solidFill>
                  <a:srgbClr val="000000"/>
                </a:solidFill>
                <a:latin typeface="Tw Cen MT" panose="020B0602020104020603" pitchFamily="34" charset="0"/>
                <a:ea typeface="Times New Roman" panose="02020603050405020304" pitchFamily="18" charset="0"/>
                <a:cs typeface="Arial" panose="020B0604020202020204" pitchFamily="34" charset="0"/>
              </a:rPr>
              <a:t>Animals, classroom instructions</a:t>
            </a:r>
            <a:r>
              <a:rPr lang="en-GB" sz="1000">
                <a:latin typeface="Tw Cen MT" panose="020B0602020104020603" pitchFamily="34" charset="0"/>
                <a:ea typeface="Times New Roman" panose="02020603050405020304" pitchFamily="18" charset="0"/>
                <a:cs typeface="Times New Roman" panose="02020603050405020304" pitchFamily="18" charset="0"/>
              </a:rPr>
              <a:t>, p</a:t>
            </a:r>
            <a:r>
              <a:rPr lang="en-GB" sz="1000">
                <a:solidFill>
                  <a:srgbClr val="000000"/>
                </a:solidFill>
                <a:latin typeface="Tw Cen MT" panose="020B0602020104020603" pitchFamily="34" charset="0"/>
                <a:ea typeface="Times New Roman" panose="02020603050405020304" pitchFamily="18" charset="0"/>
                <a:cs typeface="Arial" panose="020B0604020202020204" pitchFamily="34" charset="0"/>
              </a:rPr>
              <a:t>arts of the body</a:t>
            </a:r>
            <a:r>
              <a:rPr lang="en-GB" sz="1000">
                <a:latin typeface="Tw Cen MT" panose="020B0602020104020603" pitchFamily="34" charset="0"/>
                <a:ea typeface="Times New Roman" panose="02020603050405020304" pitchFamily="18" charset="0"/>
                <a:cs typeface="Times New Roman" panose="02020603050405020304" pitchFamily="18" charset="0"/>
              </a:rPr>
              <a:t>, </a:t>
            </a:r>
            <a:r>
              <a:rPr lang="en-GB" sz="1000">
                <a:solidFill>
                  <a:srgbClr val="000000"/>
                </a:solidFill>
                <a:latin typeface="Tw Cen MT" panose="020B0602020104020603" pitchFamily="34" charset="0"/>
                <a:ea typeface="Times New Roman" panose="02020603050405020304" pitchFamily="18" charset="0"/>
                <a:cs typeface="Arial" panose="020B0604020202020204" pitchFamily="34" charset="0"/>
              </a:rPr>
              <a:t>Spanish poetry,</a:t>
            </a:r>
            <a:endParaRPr lang="en-GB" sz="1000">
              <a:latin typeface="Tw Cen MT" panose="020B0602020104020603"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000">
                <a:solidFill>
                  <a:srgbClr val="000000"/>
                </a:solidFill>
                <a:latin typeface="Tw Cen MT" panose="020B0602020104020603" pitchFamily="34" charset="0"/>
                <a:ea typeface="Times New Roman" panose="02020603050405020304" pitchFamily="18" charset="0"/>
                <a:cs typeface="Arial" panose="020B0604020202020204" pitchFamily="34" charset="0"/>
              </a:rPr>
              <a:t>Colours</a:t>
            </a:r>
            <a:r>
              <a:rPr lang="en-GB" sz="1000">
                <a:latin typeface="Tw Cen MT" panose="020B0602020104020603" pitchFamily="34" charset="0"/>
                <a:ea typeface="Times New Roman" panose="02020603050405020304" pitchFamily="18" charset="0"/>
                <a:cs typeface="Times New Roman" panose="02020603050405020304" pitchFamily="18" charset="0"/>
              </a:rPr>
              <a:t>, s</a:t>
            </a:r>
            <a:r>
              <a:rPr lang="en-GB" sz="1000">
                <a:solidFill>
                  <a:srgbClr val="000000"/>
                </a:solidFill>
                <a:latin typeface="Tw Cen MT" panose="020B0602020104020603" pitchFamily="34" charset="0"/>
                <a:ea typeface="Times New Roman" panose="02020603050405020304" pitchFamily="18" charset="0"/>
                <a:cs typeface="Arial" panose="020B0604020202020204" pitchFamily="34" charset="0"/>
              </a:rPr>
              <a:t>ize</a:t>
            </a:r>
            <a:r>
              <a:rPr lang="en-GB" sz="1000">
                <a:latin typeface="Tw Cen MT" panose="020B0602020104020603" pitchFamily="34" charset="0"/>
                <a:ea typeface="Times New Roman" panose="02020603050405020304" pitchFamily="18" charset="0"/>
                <a:cs typeface="Times New Roman" panose="02020603050405020304" pitchFamily="18" charset="0"/>
              </a:rPr>
              <a:t> and a</a:t>
            </a:r>
            <a:r>
              <a:rPr lang="en-GB" sz="1000">
                <a:solidFill>
                  <a:srgbClr val="000000"/>
                </a:solidFill>
                <a:latin typeface="Tw Cen MT" panose="020B0602020104020603" pitchFamily="34" charset="0"/>
                <a:ea typeface="Times New Roman" panose="02020603050405020304" pitchFamily="18" charset="0"/>
                <a:cs typeface="Arial" panose="020B0604020202020204" pitchFamily="34" charset="0"/>
              </a:rPr>
              <a:t>djective agreement</a:t>
            </a:r>
            <a:endParaRPr lang="en-GB" sz="1000">
              <a:latin typeface="Tw Cen MT" panose="020B0602020104020603" pitchFamily="34" charset="0"/>
              <a:ea typeface="Times New Roman" panose="02020603050405020304" pitchFamily="18" charset="0"/>
              <a:cs typeface="Times New Roman" panose="02020603050405020304" pitchFamily="18" charset="0"/>
            </a:endParaRPr>
          </a:p>
          <a:p>
            <a:endParaRPr lang="en-GB"/>
          </a:p>
        </p:txBody>
      </p:sp>
    </p:spTree>
    <p:extLst>
      <p:ext uri="{BB962C8B-B14F-4D97-AF65-F5344CB8AC3E}">
        <p14:creationId xmlns:p14="http://schemas.microsoft.com/office/powerpoint/2010/main" val="87576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21312-8F05-CA0F-610F-792ED5A86D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30BA938-AAD0-DED3-F8C3-1692142B33E7}"/>
              </a:ext>
            </a:extLst>
          </p:cNvPr>
          <p:cNvSpPr txBox="1"/>
          <p:nvPr/>
        </p:nvSpPr>
        <p:spPr>
          <a:xfrm>
            <a:off x="124109" y="30799"/>
            <a:ext cx="5760640" cy="646331"/>
          </a:xfrm>
          <a:prstGeom prst="rect">
            <a:avLst/>
          </a:prstGeom>
          <a:noFill/>
        </p:spPr>
        <p:txBody>
          <a:bodyPr wrap="square" rtlCol="0">
            <a:spAutoFit/>
          </a:bodyPr>
          <a:lstStyle/>
          <a:p>
            <a:r>
              <a:rPr lang="en-GB">
                <a:latin typeface="Tw Cen MT" panose="020B0602020104020603" pitchFamily="34" charset="0"/>
              </a:rPr>
              <a:t>Year 4 Autumn 2025</a:t>
            </a:r>
          </a:p>
          <a:p>
            <a:endParaRPr lang="en-GB">
              <a:latin typeface="NTPreCursivefk" panose="03000400000000000000" pitchFamily="66" charset="0"/>
            </a:endParaRPr>
          </a:p>
        </p:txBody>
      </p:sp>
      <p:sp>
        <p:nvSpPr>
          <p:cNvPr id="14" name="TextBox 13">
            <a:extLst>
              <a:ext uri="{FF2B5EF4-FFF2-40B4-BE49-F238E27FC236}">
                <a16:creationId xmlns:a16="http://schemas.microsoft.com/office/drawing/2014/main" id="{3DB76044-FE5E-4531-B206-1FE5C9C5CB1C}"/>
              </a:ext>
            </a:extLst>
          </p:cNvPr>
          <p:cNvSpPr txBox="1"/>
          <p:nvPr/>
        </p:nvSpPr>
        <p:spPr>
          <a:xfrm>
            <a:off x="-847904" y="5295234"/>
            <a:ext cx="2016224" cy="769441"/>
          </a:xfrm>
          <a:prstGeom prst="rect">
            <a:avLst/>
          </a:prstGeom>
          <a:noFill/>
        </p:spPr>
        <p:txBody>
          <a:bodyPr wrap="square" rtlCol="0">
            <a:spAutoFit/>
          </a:bodyPr>
          <a:lstStyle/>
          <a:p>
            <a:endParaRPr lang="en-GB" sz="1100">
              <a:latin typeface="NTPreCursivefk" panose="03000400000000000000" pitchFamily="66" charset="0"/>
            </a:endParaRPr>
          </a:p>
          <a:p>
            <a:br>
              <a:rPr lang="en-GB" sz="1100">
                <a:latin typeface="NTPreCursivefk" panose="03000400000000000000" pitchFamily="66" charset="0"/>
              </a:rPr>
            </a:br>
            <a:endParaRPr lang="en-GB" sz="1100">
              <a:latin typeface="NTPreCursivefk" panose="03000400000000000000" pitchFamily="66" charset="0"/>
            </a:endParaRPr>
          </a:p>
          <a:p>
            <a:endParaRPr lang="en-GB" sz="1100" b="1">
              <a:solidFill>
                <a:srgbClr val="FF0000"/>
              </a:solidFill>
              <a:latin typeface="NTPreCursivefk" panose="03000400000000000000" pitchFamily="66" charset="0"/>
            </a:endParaRPr>
          </a:p>
        </p:txBody>
      </p:sp>
      <p:pic>
        <p:nvPicPr>
          <p:cNvPr id="3" name="Picture 2">
            <a:extLst>
              <a:ext uri="{FF2B5EF4-FFF2-40B4-BE49-F238E27FC236}">
                <a16:creationId xmlns:a16="http://schemas.microsoft.com/office/drawing/2014/main" id="{C69C4D46-5DDE-7F25-FE5B-1670289C032A}"/>
              </a:ext>
            </a:extLst>
          </p:cNvPr>
          <p:cNvPicPr>
            <a:picLocks noChangeAspect="1"/>
          </p:cNvPicPr>
          <p:nvPr/>
        </p:nvPicPr>
        <p:blipFill>
          <a:blip r:embed="rId3"/>
          <a:stretch>
            <a:fillRect/>
          </a:stretch>
        </p:blipFill>
        <p:spPr>
          <a:xfrm>
            <a:off x="9066206" y="5502"/>
            <a:ext cx="3176291" cy="6852498"/>
          </a:xfrm>
          <a:prstGeom prst="rect">
            <a:avLst/>
          </a:prstGeom>
        </p:spPr>
      </p:pic>
      <p:sp>
        <p:nvSpPr>
          <p:cNvPr id="45" name="TextBox 44">
            <a:extLst>
              <a:ext uri="{FF2B5EF4-FFF2-40B4-BE49-F238E27FC236}">
                <a16:creationId xmlns:a16="http://schemas.microsoft.com/office/drawing/2014/main" id="{BF8E2124-F5A0-8B86-9F0E-C0EA8D88F130}"/>
              </a:ext>
            </a:extLst>
          </p:cNvPr>
          <p:cNvSpPr txBox="1"/>
          <p:nvPr/>
        </p:nvSpPr>
        <p:spPr>
          <a:xfrm>
            <a:off x="8992431" y="4563647"/>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10" name="Rectangle 9">
            <a:extLst>
              <a:ext uri="{FF2B5EF4-FFF2-40B4-BE49-F238E27FC236}">
                <a16:creationId xmlns:a16="http://schemas.microsoft.com/office/drawing/2014/main" id="{BE214578-3052-4FC5-D74F-1007D12D48D6}"/>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65831B-0237-9BD9-CFD5-47D2EA02EE30}"/>
              </a:ext>
            </a:extLst>
          </p:cNvPr>
          <p:cNvSpPr/>
          <p:nvPr/>
        </p:nvSpPr>
        <p:spPr>
          <a:xfrm>
            <a:off x="214502" y="2985901"/>
            <a:ext cx="3589119" cy="461665"/>
          </a:xfrm>
          <a:prstGeom prst="rect">
            <a:avLst/>
          </a:prstGeom>
        </p:spPr>
        <p:txBody>
          <a:bodyPr wrap="square">
            <a:spAutoFit/>
          </a:bodyPr>
          <a:lstStyle/>
          <a:p>
            <a:pPr lvl="0"/>
            <a:endParaRPr lang="en-GB" sz="1200">
              <a:solidFill>
                <a:prstClr val="black"/>
              </a:solidFill>
              <a:latin typeface="Typewriter" panose="02020500000000000000" pitchFamily="18" charset="0"/>
            </a:endParaRPr>
          </a:p>
          <a:p>
            <a:pPr lvl="0"/>
            <a:endParaRPr lang="en-GB" sz="1200">
              <a:solidFill>
                <a:prstClr val="black"/>
              </a:solidFill>
              <a:latin typeface="Typewriter" panose="02020500000000000000" pitchFamily="18" charset="0"/>
            </a:endParaRPr>
          </a:p>
        </p:txBody>
      </p:sp>
      <p:sp>
        <p:nvSpPr>
          <p:cNvPr id="22" name="TextBox 21">
            <a:extLst>
              <a:ext uri="{FF2B5EF4-FFF2-40B4-BE49-F238E27FC236}">
                <a16:creationId xmlns:a16="http://schemas.microsoft.com/office/drawing/2014/main" id="{5F4A9E77-5B77-1B24-CE28-34F1E7B7995C}"/>
              </a:ext>
            </a:extLst>
          </p:cNvPr>
          <p:cNvSpPr txBox="1"/>
          <p:nvPr/>
        </p:nvSpPr>
        <p:spPr>
          <a:xfrm>
            <a:off x="176716" y="821949"/>
            <a:ext cx="2446454" cy="615553"/>
          </a:xfrm>
          <a:prstGeom prst="rect">
            <a:avLst/>
          </a:prstGeom>
          <a:noFill/>
        </p:spPr>
        <p:txBody>
          <a:bodyPr wrap="square" rtlCol="0">
            <a:spAutoFit/>
          </a:bodyPr>
          <a:lstStyle/>
          <a:p>
            <a:r>
              <a:rPr lang="en-GB" sz="1700">
                <a:latin typeface="NTPreCursivefk" panose="03000400000000000000" pitchFamily="66" charset="0"/>
              </a:rPr>
              <a:t>.</a:t>
            </a:r>
          </a:p>
          <a:p>
            <a:endParaRPr lang="en-GB" sz="1700">
              <a:latin typeface="NTPreCursivefk" panose="03000400000000000000" pitchFamily="66" charset="0"/>
            </a:endParaRPr>
          </a:p>
        </p:txBody>
      </p:sp>
      <p:sp>
        <p:nvSpPr>
          <p:cNvPr id="25" name="TextBox 24">
            <a:extLst>
              <a:ext uri="{FF2B5EF4-FFF2-40B4-BE49-F238E27FC236}">
                <a16:creationId xmlns:a16="http://schemas.microsoft.com/office/drawing/2014/main" id="{688A4FA8-C10F-5EAF-0E3B-CAD1ED2042FF}"/>
              </a:ext>
            </a:extLst>
          </p:cNvPr>
          <p:cNvSpPr txBox="1"/>
          <p:nvPr/>
        </p:nvSpPr>
        <p:spPr>
          <a:xfrm>
            <a:off x="214503" y="821949"/>
            <a:ext cx="3886160" cy="6955750"/>
          </a:xfrm>
          <a:prstGeom prst="rect">
            <a:avLst/>
          </a:prstGeom>
          <a:noFill/>
        </p:spPr>
        <p:txBody>
          <a:bodyPr wrap="square">
            <a:spAutoFit/>
          </a:bodyPr>
          <a:lstStyle/>
          <a:p>
            <a:r>
              <a:rPr lang="en-GB" sz="1400" u="sng">
                <a:latin typeface="Tw Cen MT" panose="020B0602020104020603" pitchFamily="34" charset="0"/>
              </a:rPr>
              <a:t>Supporting your child at home</a:t>
            </a:r>
          </a:p>
          <a:p>
            <a:r>
              <a:rPr lang="en-GB" sz="1400" u="sng">
                <a:latin typeface="Tw Cen MT" panose="020B0602020104020603" pitchFamily="34" charset="0"/>
              </a:rPr>
              <a:t>Reading</a:t>
            </a:r>
          </a:p>
          <a:p>
            <a:r>
              <a:rPr lang="en-GB" sz="1400">
                <a:latin typeface="Tw Cen MT" panose="020B0602020104020603" pitchFamily="34" charset="0"/>
              </a:rPr>
              <a:t>Your child will bring home two reading books every Friday. One will be a Little Wandle phonics book/class reading book, matched to their reading ability and the other will be a library 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Encourage your child to read aloud daily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their storyteller voice (reading with expression)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Pause for punctuation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a different voice for when characters speak.</a:t>
            </a:r>
          </a:p>
          <a:p>
            <a:pPr marR="0" lvl="0" algn="l" defTabSz="914400" rtl="0" eaLnBrk="1" fontAlgn="auto" latinLnBrk="0" hangingPunct="1">
              <a:lnSpc>
                <a:spcPct val="100000"/>
              </a:lnSpc>
              <a:spcBef>
                <a:spcPts val="0"/>
              </a:spcBef>
              <a:spcAft>
                <a:spcPts val="0"/>
              </a:spcAft>
              <a:buClrTx/>
              <a:buSzTx/>
              <a:tabLst/>
              <a:defRPr/>
            </a:pPr>
            <a:endParaRPr lang="en-GB" sz="1400">
              <a:solidFill>
                <a:prstClr val="black"/>
              </a:solidFill>
              <a:latin typeface="Tw Cen MT" panose="020B0602020104020603" pitchFamily="34" charset="0"/>
            </a:endParaRPr>
          </a:p>
          <a:p>
            <a:r>
              <a:rPr lang="en-GB" sz="1400" b="1">
                <a:solidFill>
                  <a:srgbClr val="000000"/>
                </a:solidFill>
                <a:latin typeface="Tw Cen MT" panose="020B0602020104020603" pitchFamily="34" charset="0"/>
              </a:rPr>
              <a:t>After reading the book, ask questions: to help to develop your child’s comprehension skills.</a:t>
            </a:r>
            <a:endParaRPr lang="en-GB" sz="1400">
              <a:solidFill>
                <a:prstClr val="black"/>
              </a:solidFill>
              <a:latin typeface="Tw Cen MT" panose="020B0602020104020603" pitchFamily="34" charset="0"/>
            </a:endParaRPr>
          </a:p>
          <a:p>
            <a:pPr>
              <a:defRPr/>
            </a:pPr>
            <a:r>
              <a:rPr kumimoji="0" lang="en-GB" sz="1400" b="0" i="0" u="sng" strike="noStrike" kern="1200" cap="none" spc="0" normalizeH="0" baseline="0" noProof="0">
                <a:ln>
                  <a:noFill/>
                </a:ln>
                <a:solidFill>
                  <a:prstClr val="black"/>
                </a:solidFill>
                <a:effectLst/>
                <a:uLnTx/>
                <a:uFillTx/>
                <a:latin typeface="Tw Cen MT" panose="020B0602020104020603" pitchFamily="34"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Can you tell me what </a:t>
            </a:r>
            <a:r>
              <a:rPr lang="en-GB" sz="1400">
                <a:solidFill>
                  <a:prstClr val="black"/>
                </a:solidFill>
                <a:latin typeface="Tw Cen MT" panose="020B0602020104020603" pitchFamily="34" charset="0"/>
              </a:rPr>
              <a:t>_______ (choose a word) </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means?</a:t>
            </a: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Can you find a word </a:t>
            </a:r>
            <a:r>
              <a:rPr lang="en-GB" sz="1400">
                <a:solidFill>
                  <a:prstClr val="black"/>
                </a:solidFill>
                <a:latin typeface="Tw Cen MT" panose="020B0602020104020603" pitchFamily="34" charset="0"/>
              </a:rPr>
              <a:t>that means the same as </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 e.g. quiet and </a:t>
            </a:r>
            <a:r>
              <a:rPr lang="en-GB" sz="1400">
                <a:solidFill>
                  <a:prstClr val="black"/>
                </a:solidFill>
                <a:latin typeface="Tw Cen MT" panose="020B0602020104020603" pitchFamily="34" charset="0"/>
              </a:rPr>
              <a:t>your</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 c</a:t>
            </a:r>
            <a:r>
              <a:rPr lang="en-GB" sz="1400" err="1">
                <a:solidFill>
                  <a:prstClr val="black"/>
                </a:solidFill>
                <a:latin typeface="Tw Cen MT" panose="020B0602020104020603" pitchFamily="34" charset="0"/>
              </a:rPr>
              <a:t>hild</a:t>
            </a:r>
            <a:r>
              <a:rPr lang="en-GB" sz="1400">
                <a:solidFill>
                  <a:prstClr val="black"/>
                </a:solidFill>
                <a:latin typeface="Tw Cen MT" panose="020B0602020104020603" pitchFamily="34" charset="0"/>
              </a:rPr>
              <a:t> finds timid in the text.</a:t>
            </a: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a:defRPr/>
            </a:pPr>
            <a:r>
              <a:rPr lang="en-GB" sz="1400" u="sng">
                <a:solidFill>
                  <a:prstClr val="black"/>
                </a:solidFill>
                <a:latin typeface="Tw Cen MT" panose="020B0602020104020603" pitchFamily="34" charset="0"/>
              </a:rPr>
              <a:t>Inference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Choose one of the characters and tell me </a:t>
            </a:r>
            <a:r>
              <a:rPr lang="en-GB" sz="1400">
                <a:solidFill>
                  <a:prstClr val="black"/>
                </a:solidFill>
                <a:latin typeface="Tw Cen MT" panose="020B0602020104020603" pitchFamily="34" charset="0"/>
              </a:rPr>
              <a:t>what you think about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What did the author write that made you feel this way? </a:t>
            </a:r>
            <a:r>
              <a:rPr lang="en-GB" sz="1400">
                <a:solidFill>
                  <a:prstClr val="black"/>
                </a:solidFill>
                <a:latin typeface="Tw Cen MT" panose="020B0602020104020603" pitchFamily="34" charset="0"/>
              </a:rPr>
              <a:t>(Ask if they can find the evidence in the text and show you).</a:t>
            </a: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800">
              <a:solidFill>
                <a:prstClr val="black"/>
              </a:solidFill>
              <a:latin typeface="Lucida Console" panose="020B0609040504020204" pitchFamily="49" charset="0"/>
            </a:endParaRPr>
          </a:p>
          <a:p>
            <a:endParaRPr lang="en-GB">
              <a:latin typeface="NTPreCursivefk" panose="03000400000000000000" pitchFamily="66" charset="0"/>
            </a:endParaRPr>
          </a:p>
          <a:p>
            <a:endParaRPr lang="en-GB">
              <a:latin typeface="NTPreCursivefk" panose="03000400000000000000" pitchFamily="66" charset="0"/>
            </a:endParaRPr>
          </a:p>
        </p:txBody>
      </p:sp>
      <p:sp>
        <p:nvSpPr>
          <p:cNvPr id="35" name="TextBox 34">
            <a:extLst>
              <a:ext uri="{FF2B5EF4-FFF2-40B4-BE49-F238E27FC236}">
                <a16:creationId xmlns:a16="http://schemas.microsoft.com/office/drawing/2014/main" id="{8EB7322A-C64F-464F-2863-B97100B26FA3}"/>
              </a:ext>
            </a:extLst>
          </p:cNvPr>
          <p:cNvSpPr txBox="1"/>
          <p:nvPr/>
        </p:nvSpPr>
        <p:spPr>
          <a:xfrm>
            <a:off x="4162847" y="821949"/>
            <a:ext cx="3886160"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Tw Cen MT" panose="020B0602020104020603" pitchFamily="34" charset="0"/>
              </a:rPr>
              <a:t>Retrieval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Who are the main </a:t>
            </a:r>
            <a:r>
              <a:rPr lang="en-GB" sz="1400">
                <a:solidFill>
                  <a:prstClr val="black"/>
                </a:solidFill>
                <a:latin typeface="Tw Cen MT" panose="020B0602020104020603" pitchFamily="34" charset="0"/>
              </a:rPr>
              <a:t>characters in the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What can you tell me a</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bout each of them? </a:t>
            </a:r>
            <a:r>
              <a:rPr lang="en-GB" sz="1400">
                <a:solidFill>
                  <a:prstClr val="black"/>
                </a:solidFill>
                <a:latin typeface="Tw Cen MT" panose="020B0602020104020603" pitchFamily="34" charset="0"/>
              </a:rPr>
              <a:t>(their appearance and what happens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Prediction</a:t>
            </a:r>
          </a:p>
          <a:p>
            <a:pPr>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When reading - </a:t>
            </a:r>
            <a:r>
              <a:rPr lang="en-GB" sz="1400">
                <a:latin typeface="Tw Cen MT" panose="020B0602020104020603" pitchFamily="34" charset="0"/>
              </a:rPr>
              <a:t>What do you think might happen next? Tell me why you think this based on what you have read so far.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Summary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Can you tell the me the key event on one page or one chapter?</a:t>
            </a: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At the end of a book. Can you tell me what happened at the beginning, middle and end of the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p:txBody>
      </p:sp>
      <p:sp>
        <p:nvSpPr>
          <p:cNvPr id="6" name="TextBox 5">
            <a:extLst>
              <a:ext uri="{FF2B5EF4-FFF2-40B4-BE49-F238E27FC236}">
                <a16:creationId xmlns:a16="http://schemas.microsoft.com/office/drawing/2014/main" id="{662549F3-749E-9444-0B2C-B65B2610C52D}"/>
              </a:ext>
            </a:extLst>
          </p:cNvPr>
          <p:cNvSpPr txBox="1"/>
          <p:nvPr/>
        </p:nvSpPr>
        <p:spPr>
          <a:xfrm>
            <a:off x="8142635" y="813546"/>
            <a:ext cx="3886160"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Tw Cen MT" panose="020B0602020104020603" pitchFamily="34" charset="0"/>
              </a:rPr>
              <a:t>PE</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Our PE days are Wednesdays and Fridays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On these days, your child should come to school in their PE kit: a plain white t-shirt, black joggers or leggings and a school jumper or fleece.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Homework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Daily reading (reading book and library 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Reading Plus/Reading eggs – 3x per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err="1">
                <a:solidFill>
                  <a:prstClr val="black"/>
                </a:solidFill>
                <a:latin typeface="Tw Cen MT" panose="020B0602020104020603" pitchFamily="34" charset="0"/>
              </a:rPr>
              <a:t>TTRockstars</a:t>
            </a:r>
            <a:r>
              <a:rPr lang="en-GB" sz="1400">
                <a:solidFill>
                  <a:prstClr val="black"/>
                </a:solidFill>
                <a:latin typeface="Tw Cen MT" panose="020B0602020104020603" pitchFamily="34" charset="0"/>
              </a:rPr>
              <a:t> 3x per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strike="noStrike" kern="1200" cap="none" spc="0" normalizeH="0" baseline="0" noProof="0">
                <a:ln>
                  <a:noFill/>
                </a:ln>
                <a:solidFill>
                  <a:prstClr val="black"/>
                </a:solidFill>
                <a:effectLst/>
                <a:uLnTx/>
                <a:uFillTx/>
                <a:latin typeface="Tw Cen MT" panose="020B0602020104020603" pitchFamily="34" charset="0"/>
              </a:rPr>
              <a:t>A weekly </a:t>
            </a:r>
            <a:r>
              <a:rPr lang="en-GB" sz="1400">
                <a:solidFill>
                  <a:prstClr val="black"/>
                </a:solidFill>
                <a:latin typeface="Tw Cen MT" panose="020B0602020104020603" pitchFamily="34" charset="0"/>
              </a:rPr>
              <a:t>maths and phonics/spelling task. These will be sent home as paper copies every  Monday and returned to school by Friday</a:t>
            </a:r>
            <a:r>
              <a:rPr lang="en-GB" sz="1400" u="sng">
                <a:solidFill>
                  <a:prstClr val="black"/>
                </a:solidFill>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a:ln>
                  <a:noFill/>
                </a:ln>
                <a:solidFill>
                  <a:prstClr val="black"/>
                </a:solidFill>
                <a:effectLst/>
                <a:uLnTx/>
                <a:uFillTx/>
                <a:latin typeface="Tw Cen MT" panose="020B0602020104020603" pitchFamily="34" charset="0"/>
              </a:rPr>
              <a:t>We have a new class Instagram page which you can follow. We’ll be sharing and celebrating our learning with you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OakfieldHyde_Year4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strike="noStrike" kern="1200" cap="none" spc="0" normalizeH="0" baseline="0" noProof="0">
              <a:ln>
                <a:noFill/>
              </a:ln>
              <a:solidFill>
                <a:prstClr val="black"/>
              </a:solidFill>
              <a:effectLst/>
              <a:uLnTx/>
              <a:uFillTx/>
              <a:latin typeface="Tw Cen MT" panose="020B0602020104020603" pitchFamily="34" charset="0"/>
            </a:endParaRPr>
          </a:p>
        </p:txBody>
      </p:sp>
      <p:pic>
        <p:nvPicPr>
          <p:cNvPr id="2" name="Picture 1">
            <a:extLst>
              <a:ext uri="{FF2B5EF4-FFF2-40B4-BE49-F238E27FC236}">
                <a16:creationId xmlns:a16="http://schemas.microsoft.com/office/drawing/2014/main" id="{82FD247E-81B2-1244-C0B5-4ACED98CCFED}"/>
              </a:ext>
            </a:extLst>
          </p:cNvPr>
          <p:cNvPicPr>
            <a:picLocks noChangeAspect="1"/>
          </p:cNvPicPr>
          <p:nvPr/>
        </p:nvPicPr>
        <p:blipFill>
          <a:blip r:embed="rId4"/>
          <a:stretch>
            <a:fillRect/>
          </a:stretch>
        </p:blipFill>
        <p:spPr>
          <a:xfrm>
            <a:off x="2547728" y="813546"/>
            <a:ext cx="578067" cy="515961"/>
          </a:xfrm>
          <a:prstGeom prst="rect">
            <a:avLst/>
          </a:prstGeom>
        </p:spPr>
      </p:pic>
      <p:pic>
        <p:nvPicPr>
          <p:cNvPr id="4" name="Picture 3">
            <a:extLst>
              <a:ext uri="{FF2B5EF4-FFF2-40B4-BE49-F238E27FC236}">
                <a16:creationId xmlns:a16="http://schemas.microsoft.com/office/drawing/2014/main" id="{AAD34C92-1054-14CE-A50A-7F0AEF145F46}"/>
              </a:ext>
            </a:extLst>
          </p:cNvPr>
          <p:cNvPicPr>
            <a:picLocks noChangeAspect="1"/>
          </p:cNvPicPr>
          <p:nvPr/>
        </p:nvPicPr>
        <p:blipFill>
          <a:blip r:embed="rId5"/>
          <a:stretch>
            <a:fillRect/>
          </a:stretch>
        </p:blipFill>
        <p:spPr>
          <a:xfrm>
            <a:off x="11219459" y="813546"/>
            <a:ext cx="535736" cy="490463"/>
          </a:xfrm>
          <a:prstGeom prst="rect">
            <a:avLst/>
          </a:prstGeom>
        </p:spPr>
      </p:pic>
      <p:pic>
        <p:nvPicPr>
          <p:cNvPr id="9" name="Picture 8">
            <a:extLst>
              <a:ext uri="{FF2B5EF4-FFF2-40B4-BE49-F238E27FC236}">
                <a16:creationId xmlns:a16="http://schemas.microsoft.com/office/drawing/2014/main" id="{CFC4B769-423A-4ACC-FF1D-D64140534846}"/>
              </a:ext>
            </a:extLst>
          </p:cNvPr>
          <p:cNvPicPr>
            <a:picLocks noChangeAspect="1"/>
          </p:cNvPicPr>
          <p:nvPr/>
        </p:nvPicPr>
        <p:blipFill>
          <a:blip r:embed="rId6"/>
          <a:stretch>
            <a:fillRect/>
          </a:stretch>
        </p:blipFill>
        <p:spPr>
          <a:xfrm>
            <a:off x="9977294" y="1949375"/>
            <a:ext cx="439263" cy="418144"/>
          </a:xfrm>
          <a:prstGeom prst="rect">
            <a:avLst/>
          </a:prstGeom>
        </p:spPr>
      </p:pic>
      <p:pic>
        <p:nvPicPr>
          <p:cNvPr id="12" name="Picture 11">
            <a:extLst>
              <a:ext uri="{FF2B5EF4-FFF2-40B4-BE49-F238E27FC236}">
                <a16:creationId xmlns:a16="http://schemas.microsoft.com/office/drawing/2014/main" id="{B31F2051-6C34-21B7-1ABA-BBF7DCDEB65E}"/>
              </a:ext>
            </a:extLst>
          </p:cNvPr>
          <p:cNvPicPr>
            <a:picLocks noChangeAspect="1"/>
          </p:cNvPicPr>
          <p:nvPr/>
        </p:nvPicPr>
        <p:blipFill>
          <a:blip r:embed="rId4"/>
          <a:stretch>
            <a:fillRect/>
          </a:stretch>
        </p:blipFill>
        <p:spPr>
          <a:xfrm>
            <a:off x="9471618" y="1949375"/>
            <a:ext cx="475616" cy="424517"/>
          </a:xfrm>
          <a:prstGeom prst="rect">
            <a:avLst/>
          </a:prstGeom>
        </p:spPr>
      </p:pic>
      <p:pic>
        <p:nvPicPr>
          <p:cNvPr id="8" name="Picture 7">
            <a:extLst>
              <a:ext uri="{FF2B5EF4-FFF2-40B4-BE49-F238E27FC236}">
                <a16:creationId xmlns:a16="http://schemas.microsoft.com/office/drawing/2014/main" id="{951FB629-7AC2-7799-7B22-FB166099079A}"/>
              </a:ext>
            </a:extLst>
          </p:cNvPr>
          <p:cNvPicPr>
            <a:picLocks noChangeAspect="1"/>
          </p:cNvPicPr>
          <p:nvPr/>
        </p:nvPicPr>
        <p:blipFill>
          <a:blip r:embed="rId7">
            <a:clrChange>
              <a:clrFrom>
                <a:srgbClr val="F7F7F7"/>
              </a:clrFrom>
              <a:clrTo>
                <a:srgbClr val="F7F7F7">
                  <a:alpha val="0"/>
                </a:srgbClr>
              </a:clrTo>
            </a:clrChange>
          </a:blip>
          <a:stretch>
            <a:fillRect/>
          </a:stretch>
        </p:blipFill>
        <p:spPr>
          <a:xfrm>
            <a:off x="8972578" y="3688559"/>
            <a:ext cx="436662" cy="471066"/>
          </a:xfrm>
          <a:prstGeom prst="rect">
            <a:avLst/>
          </a:prstGeom>
        </p:spPr>
      </p:pic>
      <p:pic>
        <p:nvPicPr>
          <p:cNvPr id="7" name="Picture 6">
            <a:extLst>
              <a:ext uri="{FF2B5EF4-FFF2-40B4-BE49-F238E27FC236}">
                <a16:creationId xmlns:a16="http://schemas.microsoft.com/office/drawing/2014/main" id="{423F2475-503C-55AB-D383-F9E8FC35925E}"/>
              </a:ext>
            </a:extLst>
          </p:cNvPr>
          <p:cNvPicPr>
            <a:picLocks noChangeAspect="1"/>
          </p:cNvPicPr>
          <p:nvPr/>
        </p:nvPicPr>
        <p:blipFill>
          <a:blip r:embed="rId8"/>
          <a:stretch>
            <a:fillRect/>
          </a:stretch>
        </p:blipFill>
        <p:spPr>
          <a:xfrm>
            <a:off x="10416557" y="1938715"/>
            <a:ext cx="446594" cy="446594"/>
          </a:xfrm>
          <a:prstGeom prst="rect">
            <a:avLst/>
          </a:prstGeom>
        </p:spPr>
      </p:pic>
    </p:spTree>
    <p:extLst>
      <p:ext uri="{BB962C8B-B14F-4D97-AF65-F5344CB8AC3E}">
        <p14:creationId xmlns:p14="http://schemas.microsoft.com/office/powerpoint/2010/main" val="1977310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b18c43da781ff74873be71b6576fc1d9">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4939a122be4c12edaf8bd170fba71fdb"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3689bc-40ad-48b4-b9b9-72f24715a94e}"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E8683A-06E7-48BB-BD65-20222DF00D6C}">
  <ds:schemaRefs>
    <ds:schemaRef ds:uri="http://schemas.microsoft.com/sharepoint/v3/contenttype/forms"/>
  </ds:schemaRefs>
</ds:datastoreItem>
</file>

<file path=customXml/itemProps2.xml><?xml version="1.0" encoding="utf-8"?>
<ds:datastoreItem xmlns:ds="http://schemas.openxmlformats.org/officeDocument/2006/customXml" ds:itemID="{90D83608-926C-4093-BF54-259105D82CB3}"/>
</file>

<file path=customXml/itemProps3.xml><?xml version="1.0" encoding="utf-8"?>
<ds:datastoreItem xmlns:ds="http://schemas.openxmlformats.org/officeDocument/2006/customXml" ds:itemID="{AD46FDDC-BF6E-44EE-9DB5-8CBE678140B0}">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www.w3.org/XML/1998/namespace"/>
    <ds:schemaRef ds:uri="6a051225-211a-4978-8e1f-418ef71e904e"/>
    <ds:schemaRef ds:uri="8b373f33-a440-4ef8-82f6-332943134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Widescreen</PresentationFormat>
  <Paragraphs>71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Aptos</vt:lpstr>
      <vt:lpstr>Aptos Display</vt:lpstr>
      <vt:lpstr>Arial</vt:lpstr>
      <vt:lpstr>Calibri</vt:lpstr>
      <vt:lpstr>Lucida Console</vt:lpstr>
      <vt:lpstr>NTPreCursivefk</vt:lpstr>
      <vt:lpstr>Tw Cen MT</vt:lpstr>
      <vt:lpstr>Typewriter</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 Sallabank (OP)</dc:creator>
  <cp:lastModifiedBy>D Chamberlain (OP)</cp:lastModifiedBy>
  <cp:revision>1</cp:revision>
  <dcterms:created xsi:type="dcterms:W3CDTF">2025-09-05T14:15:01Z</dcterms:created>
  <dcterms:modified xsi:type="dcterms:W3CDTF">2025-10-02T13:18:27Z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MediaServiceImageTags">
    <vt:lpwstr/>
  </property>
</Properties>
</file>