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7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FA55FB2B-8AAC-440A-A87E-60E30899714E}"/>
    <pc:docChg chg="modSld sldOrd">
      <pc:chgData name="D Chamberlain (OP)" userId="a22c31bb-8835-47b8-a275-6750a7d161bb" providerId="ADAL" clId="{FA55FB2B-8AAC-440A-A87E-60E30899714E}" dt="2025-10-02T13:18:36.493" v="1"/>
      <pc:docMkLst>
        <pc:docMk/>
      </pc:docMkLst>
      <pc:sldChg chg="ord">
        <pc:chgData name="D Chamberlain (OP)" userId="a22c31bb-8835-47b8-a275-6750a7d161bb" providerId="ADAL" clId="{FA55FB2B-8AAC-440A-A87E-60E30899714E}" dt="2025-10-02T13:18:36.493" v="1"/>
        <pc:sldMkLst>
          <pc:docMk/>
          <pc:sldMk cId="415080959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262ED-4588-428D-BAC6-350EC1672B8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34A8A-748C-4885-8F9D-DC0A221F4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AD66-85D6-C0F1-65E3-6FEFFE58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78E56-9241-963D-216D-CB7AFA109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5A95E-3A2F-B8B2-0135-18383FEBC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AE85B-0F30-5C76-1DBC-D5BFA398F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7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3ED0-7103-DFC8-9B44-CAFDB5558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86F65-3882-E484-C565-1D3488753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D854B-8688-C318-2B96-5E87984B1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21E2B-0174-BC87-D5ED-CB0F791CC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6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A50E-8CC5-AFF9-6130-7C71081FA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52F55-F20F-97B2-0E6B-44809D444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0960-A67F-4FDB-975D-BD77BA7F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BAECF-771C-8A4C-C94A-87AA53F8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E2F1-BBF5-9477-AF61-E842F041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4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1068-1B08-8E96-8855-DFE2572A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E547C-E90E-66EC-F8DA-AFA0DDAE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236A-14C3-38DF-CC44-BA7A4F7B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D6283-09FC-9844-A00E-F52B6569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092F6-4D16-B6B0-26EA-2FCF0500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CCA9A-89AC-A5C7-A291-87A6517E9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47E45-D476-431C-06E5-4779EBB6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31FCF-E08D-706B-6FE7-DBA5EF1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C70EF-F6A6-FF29-B4F0-A9A5EEF7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70DA-4DAE-5B94-86EF-D14CC222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82BD-731A-37EA-FCAE-71A9591F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3AD1-9FFE-9FA9-A283-83BCD092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D281-B41A-9AAD-EA66-6CD379F3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2DF5-5975-5953-9690-A035AA92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5888-7BF1-41E0-EB48-6D7F9856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9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5728-27C0-A461-57AC-8B9D2A6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35D6-714B-AF84-3A5D-1801645E1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407B-C289-B947-CB9D-FD524DC2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925B-5050-3A06-A181-30A5C209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735B-6F88-8C75-D5F4-97BD1AF4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9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82C3-9B41-4688-081F-1083722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1D8F-695C-A88F-5814-595BE51F9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D625A-289B-F166-0A36-C0C9A6771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D48D7-9112-354B-533D-E77B4D3C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E9AF5-2B0E-B4AD-4B06-750E4CB8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2120-0B7A-D625-AEEB-85DB0463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8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BD5C-41D8-EAAF-3772-0E3054E7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EB52-1D71-4429-906A-A8C8EB64D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B8D55-B311-82E9-99AC-0D449EBD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4F3E3-01DD-554B-65CE-815965B79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C3593-289E-64F2-31F9-1873B89DC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77C79-01BC-99B4-BDCB-8DF9BC5D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663AE-6F0E-DA7F-0414-4B89569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8784C-929F-6058-F90F-03718B07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4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7187-D911-C251-29D0-6DA49A2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C3EA-E80E-45FA-3196-9302521D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49F44-8A60-5739-5A83-651F901D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84C58-E81B-D43C-4563-0997559B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8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F24FB-C869-8B0A-5A9F-FB18DA08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29C4E-4E0C-AAD0-A0F6-1B60A49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0896B-70AB-4570-9C8D-8ACFC7F7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BAF2-88B8-9512-839D-E6334971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C6CA-F011-44BC-A92C-56FC71E4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3557F-C224-90A0-B1E0-AD2F32113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96832-311C-C0DD-1FFE-D201634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B09F8-BDA1-F6A0-AD57-0389339E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69F7A-ECE5-9229-8CFE-92E28188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4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5841-8300-28FB-50F7-28BB4070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FDA4C-B693-80B3-0A1A-F128D935D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71657-F226-116D-698C-29A00172C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D4623-3263-DA20-63A5-61B566A9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E13A0-DCF1-A3CA-C1EE-ECCD2FFF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E17F5-1933-ABA2-19B9-7D97607C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5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137E1-F1C5-B506-1328-715F900D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0EE01-D2B5-C5DD-A8B3-7F85602D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92578-1A1B-7577-B872-07130E756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16EBBF-B40D-4A8E-A4AA-26BB2AE097B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54A9-ABF2-A3D2-590F-9DC7AC2E9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BF41-F9C6-FACC-256C-D266DBDBF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D464A-D04E-4A9B-A75D-7D532E9E3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7AFE-B392-E029-294F-3DFC9C75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ABDC27-8959-0657-871D-E748639B11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44E883-0D25-62A1-42F5-83FC4B73CAD0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6C06646F-5653-8469-1545-BC6448D2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BDD8E-01B4-F028-F705-079C78E11D5E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Year 5 Autumn 2025</a:t>
            </a:r>
          </a:p>
          <a:p>
            <a:r>
              <a:rPr lang="en-GB">
                <a:latin typeface="Tw Cen MT" panose="020B0602020104020603" pitchFamily="34" charset="0"/>
              </a:rPr>
              <a:t>Our learning this term</a:t>
            </a:r>
          </a:p>
          <a:p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4C39BD-0D9E-7CB8-F191-59E4A306B048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0BA223-6EC1-16FF-1A0C-904EFCF40E90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A8254-3D9D-F053-14B5-8B24D87600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275D58-C339-5791-FDF1-48B3A425DB91}"/>
              </a:ext>
            </a:extLst>
          </p:cNvPr>
          <p:cNvSpPr/>
          <p:nvPr/>
        </p:nvSpPr>
        <p:spPr>
          <a:xfrm>
            <a:off x="164057" y="2372491"/>
            <a:ext cx="2815118" cy="1206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E6264F-4B92-A871-58BE-D2977664F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04" y="3756484"/>
            <a:ext cx="2815118" cy="129930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1564DC6-19D0-A260-66BA-26E9330B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0D7C6-1F4C-BF1F-884B-8F8035B2E3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54" y="2410472"/>
            <a:ext cx="735866" cy="659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D01A7-5BC9-ABED-C48E-D3E3261E93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950" y="3838540"/>
            <a:ext cx="689075" cy="68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55A1CA-3227-7F07-EC82-A1DD3C3EA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28" y="5223536"/>
            <a:ext cx="2821748" cy="13514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383D639-98FE-AB14-6F07-65DD7242C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5733" y="997961"/>
            <a:ext cx="2840982" cy="12254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9571C7-EF1E-5096-3C84-AD2D2C6135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6861" y="2362948"/>
            <a:ext cx="2840982" cy="1228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1C4CF9-F654-0A14-40E4-4CAEA765DDF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950" y="5316253"/>
            <a:ext cx="633955" cy="6031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621978-1F3E-7FF2-47D8-9028AA3778A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075" y="1077259"/>
            <a:ext cx="764904" cy="7540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DC53F6B-A67C-F42F-3D06-65676E8FD7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6005" y="5211183"/>
            <a:ext cx="2822693" cy="13534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09FF93E-3DE4-F939-5F1B-64821AAD92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5733" y="3742691"/>
            <a:ext cx="2816596" cy="12985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FF54ED-0C05-0F8F-1F55-9C4B7B9D3F2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686" y="2361914"/>
            <a:ext cx="730294" cy="71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B8A414-D2BE-1BAA-FBAC-7DEE1708B57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556" y="3875866"/>
            <a:ext cx="550741" cy="6822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E413C3-FB42-DD23-32B4-03093F0ABBD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322" y="5256235"/>
            <a:ext cx="776077" cy="8080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036A2A-D2B1-DAF0-86DD-989DFA73D6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183" y="975886"/>
            <a:ext cx="2840982" cy="119500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69B0F5E-A6C2-46BD-3C16-DB83FEC517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2718" y="2334418"/>
            <a:ext cx="2816596" cy="12985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7ECD0-4C03-C828-E332-9F9CDF7475F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811" y="2399175"/>
            <a:ext cx="865304" cy="79102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664480-E312-6089-16BF-DB0F05D0D26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90243" y="997961"/>
            <a:ext cx="2840982" cy="12254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23B9494-FC6C-4585-9D0E-F8F707226C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9865" y="3747886"/>
            <a:ext cx="2822693" cy="13534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D941D8-0D8C-8BC3-AF81-291596D6A7B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7473" y="1030857"/>
            <a:ext cx="635142" cy="6317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B93F8C-5167-4C55-4AC7-9F64E244033B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1595" y="986234"/>
            <a:ext cx="1000868" cy="6426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D7D450-D941-7633-DC75-598E235CD3A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960" y="3818356"/>
            <a:ext cx="642559" cy="665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3A5877-0362-4251-1B70-682CAE016C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7208" y="2372491"/>
            <a:ext cx="2840982" cy="12097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65B73D4-4A55-0654-BAE5-CF5F1CD7EC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31852" y="3742691"/>
            <a:ext cx="2816596" cy="12985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7471138-C0E9-BC4D-DE29-920F6387D9D0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7296" y="2458569"/>
            <a:ext cx="701852" cy="6861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B88A314-F012-7535-BDAC-2142C8805082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796" y="3807448"/>
            <a:ext cx="784150" cy="538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1B77E-AEDB-8CEA-C160-AB8B092D46FB}"/>
              </a:ext>
            </a:extLst>
          </p:cNvPr>
          <p:cNvSpPr txBox="1"/>
          <p:nvPr/>
        </p:nvSpPr>
        <p:spPr>
          <a:xfrm>
            <a:off x="127116" y="875858"/>
            <a:ext cx="398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Tw Cen MT" panose="020B0602020104020603" pitchFamily="34" charset="0"/>
              </a:rPr>
              <a:t>In English, we will be focusing on these texts: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BE65A7-915F-692E-7E2B-0E17FB775EBA}"/>
              </a:ext>
            </a:extLst>
          </p:cNvPr>
          <p:cNvSpPr txBox="1"/>
          <p:nvPr/>
        </p:nvSpPr>
        <p:spPr>
          <a:xfrm>
            <a:off x="911631" y="2361914"/>
            <a:ext cx="2067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reading, we will be developing our comprehension skills: predicting, summarising, retrieving, clarifying, deducing and inferring and providing evidence to support our answers.</a:t>
            </a:r>
          </a:p>
          <a:p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BC7A8-5A07-C33B-2AC6-EE60DF19EEAE}"/>
              </a:ext>
            </a:extLst>
          </p:cNvPr>
          <p:cNvSpPr txBox="1"/>
          <p:nvPr/>
        </p:nvSpPr>
        <p:spPr>
          <a:xfrm>
            <a:off x="886767" y="3749214"/>
            <a:ext cx="213786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writing, we will be learning about types of nouns,  subject and verbs and clauses. We will be writing as diary entries as characters from our class texts, adopting a formal style to write persuasive letters and poetry.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3F22FE-A275-9703-2A5D-9EE5A57EB188}"/>
              </a:ext>
            </a:extLst>
          </p:cNvPr>
          <p:cNvSpPr txBox="1"/>
          <p:nvPr/>
        </p:nvSpPr>
        <p:spPr>
          <a:xfrm>
            <a:off x="879905" y="5256235"/>
            <a:ext cx="2158914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maths, we will be looking at p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lace value, fractions, addition and subtraction, measurement, multiplication (and division), decimals and percentage, division, ratio and proportion, shape, angles and statistics.</a:t>
            </a:r>
          </a:p>
          <a:p>
            <a:endParaRPr lang="en-GB" sz="1200">
              <a:latin typeface="Tw Cen MT" panose="020B06020201040206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F3680-F0D3-970F-7B08-CDC8482503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3246" y="1115038"/>
            <a:ext cx="882402" cy="1227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D45809-B018-D004-3B53-EBABD9448B3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10586" y="1082942"/>
            <a:ext cx="810743" cy="1238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FF7AE2-AA40-391A-C3AA-F975C198145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63404" y="1105687"/>
            <a:ext cx="986133" cy="1239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BCA35C-9D52-5573-A382-FDD5340231B0}"/>
              </a:ext>
            </a:extLst>
          </p:cNvPr>
          <p:cNvSpPr txBox="1"/>
          <p:nvPr/>
        </p:nvSpPr>
        <p:spPr>
          <a:xfrm>
            <a:off x="3859461" y="1008299"/>
            <a:ext cx="2067544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750"/>
          </a:p>
          <a:p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F113C-E57A-8B0B-3796-3EE75C2429E1}"/>
              </a:ext>
            </a:extLst>
          </p:cNvPr>
          <p:cNvSpPr txBox="1"/>
          <p:nvPr/>
        </p:nvSpPr>
        <p:spPr>
          <a:xfrm>
            <a:off x="6742615" y="1007501"/>
            <a:ext cx="206948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This term computing is about digital literacy; discussing being safe online, how to protect yours and other’s identities and who to report to if you need help. 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0AF18C-0294-8F2E-27C0-4E5634805018}"/>
              </a:ext>
            </a:extLst>
          </p:cNvPr>
          <p:cNvSpPr txBox="1"/>
          <p:nvPr/>
        </p:nvSpPr>
        <p:spPr>
          <a:xfrm>
            <a:off x="6849732" y="2349195"/>
            <a:ext cx="209545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PE, we will be focusing on gymnastics and dodgeball. Gymnastics includes balances, different rolls, travelling and sequencing. Dodgeball includes tactics, blocking, catching and throwing.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88746-AEFC-E337-5C94-B7EDDB600D31}"/>
              </a:ext>
            </a:extLst>
          </p:cNvPr>
          <p:cNvSpPr txBox="1"/>
          <p:nvPr/>
        </p:nvSpPr>
        <p:spPr>
          <a:xfrm>
            <a:off x="6711321" y="3900495"/>
            <a:ext cx="206948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RE, we will be learning about different gods, what people believe and debating about why people from different religions believe in God. 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38C9B-1007-533B-8B4A-450C80DFCFDD}"/>
              </a:ext>
            </a:extLst>
          </p:cNvPr>
          <p:cNvSpPr txBox="1"/>
          <p:nvPr/>
        </p:nvSpPr>
        <p:spPr>
          <a:xfrm>
            <a:off x="10031804" y="1069005"/>
            <a:ext cx="187359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Music, we will be learning about melody and harmony through the songs: The Ghost Parade, Words Can Hurt and Joyful, Joyful.  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7640C-4D4F-79C1-D7C2-031FF0140976}"/>
              </a:ext>
            </a:extLst>
          </p:cNvPr>
          <p:cNvSpPr txBox="1"/>
          <p:nvPr/>
        </p:nvSpPr>
        <p:spPr>
          <a:xfrm>
            <a:off x="9779185" y="2405800"/>
            <a:ext cx="2018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PSHE, our overarching topic is Healthy Lifestyles and Mental Health where we will investigate whether mental health and physical health are the same and the importance of both.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9EFE79-4370-64E4-D3E2-092A554E61DB}"/>
              </a:ext>
            </a:extLst>
          </p:cNvPr>
          <p:cNvSpPr txBox="1"/>
          <p:nvPr/>
        </p:nvSpPr>
        <p:spPr>
          <a:xfrm>
            <a:off x="9786448" y="3756484"/>
            <a:ext cx="205571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Spanish, we will focus on Classroom instructions and opinions, sports and opinions, revise ‘Tener’ with negative/adjectival agreement, masculine and feminine forms and weather.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223FA-33EF-CB44-5C77-957C0CFC74BE}"/>
              </a:ext>
            </a:extLst>
          </p:cNvPr>
          <p:cNvSpPr txBox="1"/>
          <p:nvPr/>
        </p:nvSpPr>
        <p:spPr>
          <a:xfrm>
            <a:off x="3805905" y="1077259"/>
            <a:ext cx="20694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Science, we are exploring animals including humans. This includes, how we grow and change as we get older, how fertilisation happens and mammal’s gestation periods. 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5DEE61-0899-E32B-B924-C76DFEDA960C}"/>
              </a:ext>
            </a:extLst>
          </p:cNvPr>
          <p:cNvSpPr txBox="1"/>
          <p:nvPr/>
        </p:nvSpPr>
        <p:spPr>
          <a:xfrm>
            <a:off x="3795789" y="2467564"/>
            <a:ext cx="206948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History, we are delving into Ancient Greece. Looking at the different time periods, how they lived, their gods and goddesses and their enemies.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DCEF-1F41-FDA3-A295-9E643894196B}"/>
              </a:ext>
            </a:extLst>
          </p:cNvPr>
          <p:cNvSpPr txBox="1"/>
          <p:nvPr/>
        </p:nvSpPr>
        <p:spPr>
          <a:xfrm>
            <a:off x="3765241" y="3900495"/>
            <a:ext cx="20694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Geography, we will look at the location of Greece and its islands as well as Athens and their physical and human features. This links to our History topic of Ancient Greece. </a:t>
            </a:r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F90267-B535-C729-6420-4EF3CA8F333C}"/>
              </a:ext>
            </a:extLst>
          </p:cNvPr>
          <p:cNvSpPr txBox="1"/>
          <p:nvPr/>
        </p:nvSpPr>
        <p:spPr>
          <a:xfrm>
            <a:off x="3868357" y="5316253"/>
            <a:ext cx="20694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In Art, we will be looking at the artists Clarice Cliffe’s artwork and designing our own pottery work. We will focus on what mediums, materials and  what skills are used to make pottery.</a:t>
            </a:r>
            <a:endParaRPr lang="en-GB" sz="18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9B9C2-59C9-84DF-D682-ECE6FB39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A4B763-FE33-D49F-4A64-1B2B834DA467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Year 5 Autumn 2025</a:t>
            </a: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373D6-E2C3-7FEA-C600-93EE02A754A5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45F4C-FE9D-D080-4445-8FAB7018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5502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74558B6-78F8-D214-72D3-6EB4A78089B4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A6DCA-033D-BDB3-A882-7ACB23F07586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C2B92-7910-12D8-4F30-5CA8B7B71FC7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C64ED-4AD8-448A-688D-5FBD3D3F30CF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62346F-7802-F143-F2B2-4BA0633AD301}"/>
              </a:ext>
            </a:extLst>
          </p:cNvPr>
          <p:cNvSpPr txBox="1"/>
          <p:nvPr/>
        </p:nvSpPr>
        <p:spPr>
          <a:xfrm>
            <a:off x="214503" y="821949"/>
            <a:ext cx="388616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two reading books every Monday. One will be a Little Wandle book/class reading book, matched to their reading ability and the other will be a library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Encourage your child to read aloud daily and: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Use their storyteller voice (reading with expression)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Pause for punctuation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Use a different voice for when characters speak.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After reading the book, ask questions: to help to develop your child’s comprehension skills.</a:t>
            </a:r>
          </a:p>
          <a:p>
            <a:endParaRPr lang="en-GB" sz="1400" b="1" u="sng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u="sng">
                <a:solidFill>
                  <a:srgbClr val="000000"/>
                </a:solidFill>
                <a:latin typeface="Tw Cen MT" panose="020B0602020104020603" pitchFamily="34" charset="0"/>
              </a:rPr>
              <a:t>Vocabulary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Choose a character. Which words in the text are used to describe them?</a:t>
            </a: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Discuss any words that your child is unsure of. Use a dictionary to look at definitions.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Inference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Choose one of the characters and tell me what you impression you get of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Find and show me the evidence in the story that made you think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endParaRPr lang="en-GB" sz="1400" u="sng">
              <a:latin typeface="Tw Cen MT" panose="020B0602020104020603" pitchFamily="34" charset="0"/>
            </a:endParaRPr>
          </a:p>
          <a:p>
            <a:endParaRPr lang="en-GB" sz="1400" u="sng">
              <a:latin typeface="Tw Cen MT" panose="020B0602020104020603" pitchFamily="34" charset="0"/>
            </a:endParaRPr>
          </a:p>
          <a:p>
            <a:pPr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A411A-9E65-C205-7249-A2527A193974}"/>
              </a:ext>
            </a:extLst>
          </p:cNvPr>
          <p:cNvSpPr txBox="1"/>
          <p:nvPr/>
        </p:nvSpPr>
        <p:spPr>
          <a:xfrm>
            <a:off x="4174438" y="835638"/>
            <a:ext cx="388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When reading - What do you think will happen next? What makes you think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Retrieval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Whose perspective is the story told from?</a:t>
            </a: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Who are the main characters in the story?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How are they connected?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Can you summarise the </a:t>
            </a: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events of the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story in three sentences?</a:t>
            </a: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How would you recommend this text to someone else, without giving away the story?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0B53F-CBA7-6385-ADB3-B01215381021}"/>
              </a:ext>
            </a:extLst>
          </p:cNvPr>
          <p:cNvSpPr txBox="1"/>
          <p:nvPr/>
        </p:nvSpPr>
        <p:spPr>
          <a:xfrm>
            <a:off x="8142635" y="813546"/>
            <a:ext cx="38861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days are Wednesday and Friday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Homework tasks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Daily reading (reading book and library book)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Reading Plus/Reading eggs – 3x per week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err="1">
                <a:solidFill>
                  <a:prstClr val="black"/>
                </a:solidFill>
                <a:latin typeface="Tw Cen MT" panose="020B0602020104020603" pitchFamily="34" charset="0"/>
              </a:rPr>
              <a:t>TTRockstars</a:t>
            </a: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 3x per week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 weekly </a:t>
            </a: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maths and phonics/spelling task. These will be sent home as paper copies every  Monday and returned to school by Friday</a:t>
            </a: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OakfieldHyde_Year5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sng">
              <a:solidFill>
                <a:prstClr val="black"/>
              </a:solidFill>
              <a:highlight>
                <a:srgbClr val="FFFF00"/>
              </a:highlight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sng">
              <a:solidFill>
                <a:prstClr val="black"/>
              </a:solidFill>
              <a:highlight>
                <a:srgbClr val="FFFF00"/>
              </a:highlight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80670-3EC0-5915-BF31-10CF74870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13546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B46EA-56D0-78E4-D0FE-5DC862BD4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5159" y="799222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F45ED9-CEE6-F5CD-CA40-243349D3F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294" y="1949375"/>
            <a:ext cx="439263" cy="418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BAB2E-071E-CC27-C47E-67BC1BA1E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618" y="1949375"/>
            <a:ext cx="475616" cy="424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0E616-3D09-348F-555C-D934C46D91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169" y="3589378"/>
            <a:ext cx="436662" cy="4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BDD39-153E-986D-D7F0-EA2283E36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6557" y="1938715"/>
            <a:ext cx="446594" cy="4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8FBF8B-4F47-49E0-BAEA-51E37A37F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DFF31E-B4C7-4C2B-9B29-D592412AFAB7}"/>
</file>

<file path=customXml/itemProps3.xml><?xml version="1.0" encoding="utf-8"?>
<ds:datastoreItem xmlns:ds="http://schemas.openxmlformats.org/officeDocument/2006/customXml" ds:itemID="{69077EEB-E0FC-4DF5-8E88-4412643F5114}">
  <ds:schemaRefs>
    <ds:schemaRef ds:uri="http://purl.org/dc/terms/"/>
    <ds:schemaRef ds:uri="http://schemas.microsoft.com/office/2006/documentManagement/types"/>
    <ds:schemaRef ds:uri="http://purl.org/dc/elements/1.1/"/>
    <ds:schemaRef ds:uri="6a051225-211a-4978-8e1f-418ef71e904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b373f33-a440-4ef8-82f6-332943134ac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Widescreen</PresentationFormat>
  <Paragraphs>74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D Chamberlain (OP)</cp:lastModifiedBy>
  <cp:revision>1</cp:revision>
  <dcterms:created xsi:type="dcterms:W3CDTF">2025-09-05T14:18:00Z</dcterms:created>
  <dcterms:modified xsi:type="dcterms:W3CDTF">2025-10-02T13:18:38Z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