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63" r:id="rId2"/>
    <p:sldId id="379" r:id="rId3"/>
    <p:sldId id="371" r:id="rId4"/>
    <p:sldId id="372" r:id="rId5"/>
    <p:sldId id="384" r:id="rId6"/>
    <p:sldId id="373" r:id="rId7"/>
    <p:sldId id="376" r:id="rId8"/>
    <p:sldId id="375" r:id="rId9"/>
    <p:sldId id="377" r:id="rId10"/>
    <p:sldId id="380" r:id="rId11"/>
    <p:sldId id="364" r:id="rId12"/>
    <p:sldId id="374" r:id="rId13"/>
    <p:sldId id="378" r:id="rId14"/>
    <p:sldId id="365" r:id="rId15"/>
    <p:sldId id="385" r:id="rId16"/>
    <p:sldId id="381" r:id="rId17"/>
    <p:sldId id="256" r:id="rId18"/>
    <p:sldId id="386" r:id="rId19"/>
    <p:sldId id="382" r:id="rId20"/>
    <p:sldId id="391" r:id="rId21"/>
    <p:sldId id="392" r:id="rId22"/>
    <p:sldId id="387" r:id="rId23"/>
    <p:sldId id="260" r:id="rId24"/>
    <p:sldId id="390" r:id="rId25"/>
    <p:sldId id="366" r:id="rId26"/>
    <p:sldId id="3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878" autoAdjust="0"/>
  </p:normalViewPr>
  <p:slideViewPr>
    <p:cSldViewPr snapToGrid="0">
      <p:cViewPr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6CA5A5-DE57-43F0-8F2B-5F2C292075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539B107D-4695-4E98-9AA7-EE3AF3B5508F}">
      <dgm:prSet phldrT="[Text]"/>
      <dgm:spPr>
        <a:solidFill>
          <a:schemeClr val="accent1"/>
        </a:solidFill>
      </dgm:spPr>
      <dgm:t>
        <a:bodyPr/>
        <a:lstStyle/>
        <a:p>
          <a:r>
            <a:rPr lang="en-GB" dirty="0"/>
            <a:t>2) Look at the techniques the school will be promoting for revision</a:t>
          </a:r>
        </a:p>
      </dgm:t>
    </dgm:pt>
    <dgm:pt modelId="{22A7D8D2-3AC4-48A3-98A8-EC68104DAC7A}" type="parTrans" cxnId="{8A9A0469-C03D-4FF6-8CA6-8448C25A6CA1}">
      <dgm:prSet/>
      <dgm:spPr/>
      <dgm:t>
        <a:bodyPr/>
        <a:lstStyle/>
        <a:p>
          <a:endParaRPr lang="en-GB"/>
        </a:p>
      </dgm:t>
    </dgm:pt>
    <dgm:pt modelId="{F85108BD-EEEA-481F-90C1-870F4C4D9BE2}" type="sibTrans" cxnId="{8A9A0469-C03D-4FF6-8CA6-8448C25A6CA1}">
      <dgm:prSet/>
      <dgm:spPr/>
      <dgm:t>
        <a:bodyPr/>
        <a:lstStyle/>
        <a:p>
          <a:endParaRPr lang="en-GB"/>
        </a:p>
      </dgm:t>
    </dgm:pt>
    <dgm:pt modelId="{3FA12B6F-4F34-454E-BC56-84D7C49B338A}">
      <dgm:prSet phldrT="[Text]"/>
      <dgm:spPr/>
      <dgm:t>
        <a:bodyPr/>
        <a:lstStyle/>
        <a:p>
          <a:r>
            <a:rPr lang="en-GB" dirty="0"/>
            <a:t>3) What to expect from the exam series and what resources can help</a:t>
          </a:r>
        </a:p>
      </dgm:t>
    </dgm:pt>
    <dgm:pt modelId="{612019DE-19FF-4864-B4EC-77E2341F953C}" type="parTrans" cxnId="{99CC9DE2-F940-4B5C-B02A-3DF68047660F}">
      <dgm:prSet/>
      <dgm:spPr/>
      <dgm:t>
        <a:bodyPr/>
        <a:lstStyle/>
        <a:p>
          <a:endParaRPr lang="en-GB"/>
        </a:p>
      </dgm:t>
    </dgm:pt>
    <dgm:pt modelId="{E5E48B49-4ECE-482C-8EAF-F395BDD52B19}" type="sibTrans" cxnId="{99CC9DE2-F940-4B5C-B02A-3DF68047660F}">
      <dgm:prSet/>
      <dgm:spPr/>
      <dgm:t>
        <a:bodyPr/>
        <a:lstStyle/>
        <a:p>
          <a:endParaRPr lang="en-GB"/>
        </a:p>
      </dgm:t>
    </dgm:pt>
    <dgm:pt modelId="{806F8E0E-D548-44EF-B2C8-069FFA58FFDF}">
      <dgm:prSet phldrT="[Text]"/>
      <dgm:spPr/>
      <dgm:t>
        <a:bodyPr/>
        <a:lstStyle/>
        <a:p>
          <a:r>
            <a:rPr lang="en-GB" dirty="0"/>
            <a:t>4) How to support students with their stress levels on the lead up to the exams</a:t>
          </a:r>
        </a:p>
      </dgm:t>
    </dgm:pt>
    <dgm:pt modelId="{24360C18-AA38-4576-B7BA-45727BD61544}" type="parTrans" cxnId="{1608FA4F-C6FD-4422-B267-6BC5E8DBBC5A}">
      <dgm:prSet/>
      <dgm:spPr/>
      <dgm:t>
        <a:bodyPr/>
        <a:lstStyle/>
        <a:p>
          <a:endParaRPr lang="en-GB"/>
        </a:p>
      </dgm:t>
    </dgm:pt>
    <dgm:pt modelId="{98D47FB4-250C-4689-A8A7-90EE48ED74E1}" type="sibTrans" cxnId="{1608FA4F-C6FD-4422-B267-6BC5E8DBBC5A}">
      <dgm:prSet/>
      <dgm:spPr/>
      <dgm:t>
        <a:bodyPr/>
        <a:lstStyle/>
        <a:p>
          <a:endParaRPr lang="en-GB"/>
        </a:p>
      </dgm:t>
    </dgm:pt>
    <dgm:pt modelId="{D4646A10-E7E8-40ED-BDC2-D90EE1689EF3}">
      <dgm:prSet/>
      <dgm:spPr>
        <a:solidFill>
          <a:srgbClr val="00B050"/>
        </a:solidFill>
      </dgm:spPr>
      <dgm:t>
        <a:bodyPr/>
        <a:lstStyle/>
        <a:p>
          <a:r>
            <a:rPr lang="en-GB" dirty="0"/>
            <a:t>1) Mock Feedback</a:t>
          </a:r>
        </a:p>
      </dgm:t>
    </dgm:pt>
    <dgm:pt modelId="{1A3BCBD9-287B-480B-ADCC-12F2CBBD052E}" type="parTrans" cxnId="{FB194B32-B6D2-4FF0-AB8D-5AC5EADF3BC6}">
      <dgm:prSet/>
      <dgm:spPr/>
      <dgm:t>
        <a:bodyPr/>
        <a:lstStyle/>
        <a:p>
          <a:endParaRPr lang="en-GB"/>
        </a:p>
      </dgm:t>
    </dgm:pt>
    <dgm:pt modelId="{D4CBD8EB-8049-418E-A942-B5CD462714AF}" type="sibTrans" cxnId="{FB194B32-B6D2-4FF0-AB8D-5AC5EADF3BC6}">
      <dgm:prSet/>
      <dgm:spPr/>
      <dgm:t>
        <a:bodyPr/>
        <a:lstStyle/>
        <a:p>
          <a:endParaRPr lang="en-GB"/>
        </a:p>
      </dgm:t>
    </dgm:pt>
    <dgm:pt modelId="{C2D6AF28-6DAD-48A5-A7D6-B0C6026537D1}" type="pres">
      <dgm:prSet presAssocID="{736CA5A5-DE57-43F0-8F2B-5F2C2920759F}" presName="Name0" presStyleCnt="0">
        <dgm:presLayoutVars>
          <dgm:dir/>
          <dgm:resizeHandles val="exact"/>
        </dgm:presLayoutVars>
      </dgm:prSet>
      <dgm:spPr/>
    </dgm:pt>
    <dgm:pt modelId="{B2F7AC4D-57A4-4F47-B9A7-A47042C87708}" type="pres">
      <dgm:prSet presAssocID="{D4646A10-E7E8-40ED-BDC2-D90EE1689EF3}" presName="parTxOnly" presStyleLbl="node1" presStyleIdx="0" presStyleCnt="4">
        <dgm:presLayoutVars>
          <dgm:bulletEnabled val="1"/>
        </dgm:presLayoutVars>
      </dgm:prSet>
      <dgm:spPr/>
    </dgm:pt>
    <dgm:pt modelId="{3D4B9A54-DA13-4A2D-9489-A5FBBB6375AC}" type="pres">
      <dgm:prSet presAssocID="{D4CBD8EB-8049-418E-A942-B5CD462714AF}" presName="parSpace" presStyleCnt="0"/>
      <dgm:spPr/>
    </dgm:pt>
    <dgm:pt modelId="{6319A5F8-2E46-4CC2-9544-112E6B019AC1}" type="pres">
      <dgm:prSet presAssocID="{539B107D-4695-4E98-9AA7-EE3AF3B5508F}" presName="parTxOnly" presStyleLbl="node1" presStyleIdx="1" presStyleCnt="4">
        <dgm:presLayoutVars>
          <dgm:bulletEnabled val="1"/>
        </dgm:presLayoutVars>
      </dgm:prSet>
      <dgm:spPr/>
    </dgm:pt>
    <dgm:pt modelId="{C0447F1E-E355-45F1-A910-EBAF03017000}" type="pres">
      <dgm:prSet presAssocID="{F85108BD-EEEA-481F-90C1-870F4C4D9BE2}" presName="parSpace" presStyleCnt="0"/>
      <dgm:spPr/>
    </dgm:pt>
    <dgm:pt modelId="{8EF2BB01-AA05-4B30-920B-EB0B23571D91}" type="pres">
      <dgm:prSet presAssocID="{3FA12B6F-4F34-454E-BC56-84D7C49B338A}" presName="parTxOnly" presStyleLbl="node1" presStyleIdx="2" presStyleCnt="4">
        <dgm:presLayoutVars>
          <dgm:bulletEnabled val="1"/>
        </dgm:presLayoutVars>
      </dgm:prSet>
      <dgm:spPr/>
    </dgm:pt>
    <dgm:pt modelId="{B2CD5DE2-5657-4B25-A123-D4ABE784B985}" type="pres">
      <dgm:prSet presAssocID="{E5E48B49-4ECE-482C-8EAF-F395BDD52B19}" presName="parSpace" presStyleCnt="0"/>
      <dgm:spPr/>
    </dgm:pt>
    <dgm:pt modelId="{850E622C-2EBF-47E3-B0D0-6285925C8F82}" type="pres">
      <dgm:prSet presAssocID="{806F8E0E-D548-44EF-B2C8-069FFA58FFD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FB194B32-B6D2-4FF0-AB8D-5AC5EADF3BC6}" srcId="{736CA5A5-DE57-43F0-8F2B-5F2C2920759F}" destId="{D4646A10-E7E8-40ED-BDC2-D90EE1689EF3}" srcOrd="0" destOrd="0" parTransId="{1A3BCBD9-287B-480B-ADCC-12F2CBBD052E}" sibTransId="{D4CBD8EB-8049-418E-A942-B5CD462714AF}"/>
    <dgm:cxn modelId="{8A9A0469-C03D-4FF6-8CA6-8448C25A6CA1}" srcId="{736CA5A5-DE57-43F0-8F2B-5F2C2920759F}" destId="{539B107D-4695-4E98-9AA7-EE3AF3B5508F}" srcOrd="1" destOrd="0" parTransId="{22A7D8D2-3AC4-48A3-98A8-EC68104DAC7A}" sibTransId="{F85108BD-EEEA-481F-90C1-870F4C4D9BE2}"/>
    <dgm:cxn modelId="{1608FA4F-C6FD-4422-B267-6BC5E8DBBC5A}" srcId="{736CA5A5-DE57-43F0-8F2B-5F2C2920759F}" destId="{806F8E0E-D548-44EF-B2C8-069FFA58FFDF}" srcOrd="3" destOrd="0" parTransId="{24360C18-AA38-4576-B7BA-45727BD61544}" sibTransId="{98D47FB4-250C-4689-A8A7-90EE48ED74E1}"/>
    <dgm:cxn modelId="{964D4E79-2D2B-4FE3-8476-C36496A6D228}" type="presOf" srcId="{D4646A10-E7E8-40ED-BDC2-D90EE1689EF3}" destId="{B2F7AC4D-57A4-4F47-B9A7-A47042C87708}" srcOrd="0" destOrd="0" presId="urn:microsoft.com/office/officeart/2005/8/layout/hChevron3"/>
    <dgm:cxn modelId="{E6E6A991-73CF-4B15-979A-FCED07E4D390}" type="presOf" srcId="{3FA12B6F-4F34-454E-BC56-84D7C49B338A}" destId="{8EF2BB01-AA05-4B30-920B-EB0B23571D91}" srcOrd="0" destOrd="0" presId="urn:microsoft.com/office/officeart/2005/8/layout/hChevron3"/>
    <dgm:cxn modelId="{103EE6B5-2A84-44A8-8B14-363EA53DF423}" type="presOf" srcId="{806F8E0E-D548-44EF-B2C8-069FFA58FFDF}" destId="{850E622C-2EBF-47E3-B0D0-6285925C8F82}" srcOrd="0" destOrd="0" presId="urn:microsoft.com/office/officeart/2005/8/layout/hChevron3"/>
    <dgm:cxn modelId="{451403DF-5051-47F7-AC18-67C1EF9D7E42}" type="presOf" srcId="{736CA5A5-DE57-43F0-8F2B-5F2C2920759F}" destId="{C2D6AF28-6DAD-48A5-A7D6-B0C6026537D1}" srcOrd="0" destOrd="0" presId="urn:microsoft.com/office/officeart/2005/8/layout/hChevron3"/>
    <dgm:cxn modelId="{99CC9DE2-F940-4B5C-B02A-3DF68047660F}" srcId="{736CA5A5-DE57-43F0-8F2B-5F2C2920759F}" destId="{3FA12B6F-4F34-454E-BC56-84D7C49B338A}" srcOrd="2" destOrd="0" parTransId="{612019DE-19FF-4864-B4EC-77E2341F953C}" sibTransId="{E5E48B49-4ECE-482C-8EAF-F395BDD52B19}"/>
    <dgm:cxn modelId="{C6D7D2EC-9539-4E71-8E2F-A43F18A01127}" type="presOf" srcId="{539B107D-4695-4E98-9AA7-EE3AF3B5508F}" destId="{6319A5F8-2E46-4CC2-9544-112E6B019AC1}" srcOrd="0" destOrd="0" presId="urn:microsoft.com/office/officeart/2005/8/layout/hChevron3"/>
    <dgm:cxn modelId="{265544CB-6251-4F97-9F86-5D3EC8E6A384}" type="presParOf" srcId="{C2D6AF28-6DAD-48A5-A7D6-B0C6026537D1}" destId="{B2F7AC4D-57A4-4F47-B9A7-A47042C87708}" srcOrd="0" destOrd="0" presId="urn:microsoft.com/office/officeart/2005/8/layout/hChevron3"/>
    <dgm:cxn modelId="{8737F9B7-7757-477C-B016-88A1ADC90592}" type="presParOf" srcId="{C2D6AF28-6DAD-48A5-A7D6-B0C6026537D1}" destId="{3D4B9A54-DA13-4A2D-9489-A5FBBB6375AC}" srcOrd="1" destOrd="0" presId="urn:microsoft.com/office/officeart/2005/8/layout/hChevron3"/>
    <dgm:cxn modelId="{0AACDDF0-58C9-406E-96B2-E447ADD7CD5E}" type="presParOf" srcId="{C2D6AF28-6DAD-48A5-A7D6-B0C6026537D1}" destId="{6319A5F8-2E46-4CC2-9544-112E6B019AC1}" srcOrd="2" destOrd="0" presId="urn:microsoft.com/office/officeart/2005/8/layout/hChevron3"/>
    <dgm:cxn modelId="{ED977F7A-D16B-4524-A90B-1523DBA1DC35}" type="presParOf" srcId="{C2D6AF28-6DAD-48A5-A7D6-B0C6026537D1}" destId="{C0447F1E-E355-45F1-A910-EBAF03017000}" srcOrd="3" destOrd="0" presId="urn:microsoft.com/office/officeart/2005/8/layout/hChevron3"/>
    <dgm:cxn modelId="{F738189E-55AE-4FB4-A5EB-D25AD8612AA2}" type="presParOf" srcId="{C2D6AF28-6DAD-48A5-A7D6-B0C6026537D1}" destId="{8EF2BB01-AA05-4B30-920B-EB0B23571D91}" srcOrd="4" destOrd="0" presId="urn:microsoft.com/office/officeart/2005/8/layout/hChevron3"/>
    <dgm:cxn modelId="{D5BCF0C1-E693-47B1-9A65-4BFBCAB95434}" type="presParOf" srcId="{C2D6AF28-6DAD-48A5-A7D6-B0C6026537D1}" destId="{B2CD5DE2-5657-4B25-A123-D4ABE784B985}" srcOrd="5" destOrd="0" presId="urn:microsoft.com/office/officeart/2005/8/layout/hChevron3"/>
    <dgm:cxn modelId="{5DFF902E-EBDD-46CC-82FA-25928E4579FA}" type="presParOf" srcId="{C2D6AF28-6DAD-48A5-A7D6-B0C6026537D1}" destId="{850E622C-2EBF-47E3-B0D0-6285925C8F8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6CA5A5-DE57-43F0-8F2B-5F2C292075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539B107D-4695-4E98-9AA7-EE3AF3B5508F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2) Look at the techniques the school will be promoting for revision</a:t>
          </a:r>
        </a:p>
      </dgm:t>
    </dgm:pt>
    <dgm:pt modelId="{22A7D8D2-3AC4-48A3-98A8-EC68104DAC7A}" type="parTrans" cxnId="{8A9A0469-C03D-4FF6-8CA6-8448C25A6CA1}">
      <dgm:prSet/>
      <dgm:spPr/>
      <dgm:t>
        <a:bodyPr/>
        <a:lstStyle/>
        <a:p>
          <a:endParaRPr lang="en-GB"/>
        </a:p>
      </dgm:t>
    </dgm:pt>
    <dgm:pt modelId="{F85108BD-EEEA-481F-90C1-870F4C4D9BE2}" type="sibTrans" cxnId="{8A9A0469-C03D-4FF6-8CA6-8448C25A6CA1}">
      <dgm:prSet/>
      <dgm:spPr/>
      <dgm:t>
        <a:bodyPr/>
        <a:lstStyle/>
        <a:p>
          <a:endParaRPr lang="en-GB"/>
        </a:p>
      </dgm:t>
    </dgm:pt>
    <dgm:pt modelId="{3FA12B6F-4F34-454E-BC56-84D7C49B338A}">
      <dgm:prSet phldrT="[Text]"/>
      <dgm:spPr/>
      <dgm:t>
        <a:bodyPr/>
        <a:lstStyle/>
        <a:p>
          <a:r>
            <a:rPr lang="en-GB" dirty="0"/>
            <a:t>3) What to expect from the exam series and what resources can help</a:t>
          </a:r>
        </a:p>
      </dgm:t>
    </dgm:pt>
    <dgm:pt modelId="{612019DE-19FF-4864-B4EC-77E2341F953C}" type="parTrans" cxnId="{99CC9DE2-F940-4B5C-B02A-3DF68047660F}">
      <dgm:prSet/>
      <dgm:spPr/>
      <dgm:t>
        <a:bodyPr/>
        <a:lstStyle/>
        <a:p>
          <a:endParaRPr lang="en-GB"/>
        </a:p>
      </dgm:t>
    </dgm:pt>
    <dgm:pt modelId="{E5E48B49-4ECE-482C-8EAF-F395BDD52B19}" type="sibTrans" cxnId="{99CC9DE2-F940-4B5C-B02A-3DF68047660F}">
      <dgm:prSet/>
      <dgm:spPr/>
      <dgm:t>
        <a:bodyPr/>
        <a:lstStyle/>
        <a:p>
          <a:endParaRPr lang="en-GB"/>
        </a:p>
      </dgm:t>
    </dgm:pt>
    <dgm:pt modelId="{806F8E0E-D548-44EF-B2C8-069FFA58FFDF}">
      <dgm:prSet phldrT="[Text]"/>
      <dgm:spPr/>
      <dgm:t>
        <a:bodyPr/>
        <a:lstStyle/>
        <a:p>
          <a:r>
            <a:rPr lang="en-GB" dirty="0"/>
            <a:t>4) How to support students with their stress levels on the lead up to the exams</a:t>
          </a:r>
        </a:p>
      </dgm:t>
    </dgm:pt>
    <dgm:pt modelId="{24360C18-AA38-4576-B7BA-45727BD61544}" type="parTrans" cxnId="{1608FA4F-C6FD-4422-B267-6BC5E8DBBC5A}">
      <dgm:prSet/>
      <dgm:spPr/>
      <dgm:t>
        <a:bodyPr/>
        <a:lstStyle/>
        <a:p>
          <a:endParaRPr lang="en-GB"/>
        </a:p>
      </dgm:t>
    </dgm:pt>
    <dgm:pt modelId="{98D47FB4-250C-4689-A8A7-90EE48ED74E1}" type="sibTrans" cxnId="{1608FA4F-C6FD-4422-B267-6BC5E8DBBC5A}">
      <dgm:prSet/>
      <dgm:spPr/>
      <dgm:t>
        <a:bodyPr/>
        <a:lstStyle/>
        <a:p>
          <a:endParaRPr lang="en-GB"/>
        </a:p>
      </dgm:t>
    </dgm:pt>
    <dgm:pt modelId="{D4646A10-E7E8-40ED-BDC2-D90EE1689EF3}">
      <dgm:prSet/>
      <dgm:spPr>
        <a:solidFill>
          <a:srgbClr val="00B050"/>
        </a:solidFill>
      </dgm:spPr>
      <dgm:t>
        <a:bodyPr/>
        <a:lstStyle/>
        <a:p>
          <a:r>
            <a:rPr lang="en-GB" dirty="0"/>
            <a:t>1) Mock Feedback</a:t>
          </a:r>
        </a:p>
      </dgm:t>
    </dgm:pt>
    <dgm:pt modelId="{1A3BCBD9-287B-480B-ADCC-12F2CBBD052E}" type="parTrans" cxnId="{FB194B32-B6D2-4FF0-AB8D-5AC5EADF3BC6}">
      <dgm:prSet/>
      <dgm:spPr/>
      <dgm:t>
        <a:bodyPr/>
        <a:lstStyle/>
        <a:p>
          <a:endParaRPr lang="en-GB"/>
        </a:p>
      </dgm:t>
    </dgm:pt>
    <dgm:pt modelId="{D4CBD8EB-8049-418E-A942-B5CD462714AF}" type="sibTrans" cxnId="{FB194B32-B6D2-4FF0-AB8D-5AC5EADF3BC6}">
      <dgm:prSet/>
      <dgm:spPr/>
      <dgm:t>
        <a:bodyPr/>
        <a:lstStyle/>
        <a:p>
          <a:endParaRPr lang="en-GB"/>
        </a:p>
      </dgm:t>
    </dgm:pt>
    <dgm:pt modelId="{C2D6AF28-6DAD-48A5-A7D6-B0C6026537D1}" type="pres">
      <dgm:prSet presAssocID="{736CA5A5-DE57-43F0-8F2B-5F2C2920759F}" presName="Name0" presStyleCnt="0">
        <dgm:presLayoutVars>
          <dgm:dir/>
          <dgm:resizeHandles val="exact"/>
        </dgm:presLayoutVars>
      </dgm:prSet>
      <dgm:spPr/>
    </dgm:pt>
    <dgm:pt modelId="{B2F7AC4D-57A4-4F47-B9A7-A47042C87708}" type="pres">
      <dgm:prSet presAssocID="{D4646A10-E7E8-40ED-BDC2-D90EE1689EF3}" presName="parTxOnly" presStyleLbl="node1" presStyleIdx="0" presStyleCnt="4">
        <dgm:presLayoutVars>
          <dgm:bulletEnabled val="1"/>
        </dgm:presLayoutVars>
      </dgm:prSet>
      <dgm:spPr/>
    </dgm:pt>
    <dgm:pt modelId="{3D4B9A54-DA13-4A2D-9489-A5FBBB6375AC}" type="pres">
      <dgm:prSet presAssocID="{D4CBD8EB-8049-418E-A942-B5CD462714AF}" presName="parSpace" presStyleCnt="0"/>
      <dgm:spPr/>
    </dgm:pt>
    <dgm:pt modelId="{6319A5F8-2E46-4CC2-9544-112E6B019AC1}" type="pres">
      <dgm:prSet presAssocID="{539B107D-4695-4E98-9AA7-EE3AF3B5508F}" presName="parTxOnly" presStyleLbl="node1" presStyleIdx="1" presStyleCnt="4">
        <dgm:presLayoutVars>
          <dgm:bulletEnabled val="1"/>
        </dgm:presLayoutVars>
      </dgm:prSet>
      <dgm:spPr/>
    </dgm:pt>
    <dgm:pt modelId="{C0447F1E-E355-45F1-A910-EBAF03017000}" type="pres">
      <dgm:prSet presAssocID="{F85108BD-EEEA-481F-90C1-870F4C4D9BE2}" presName="parSpace" presStyleCnt="0"/>
      <dgm:spPr/>
    </dgm:pt>
    <dgm:pt modelId="{8EF2BB01-AA05-4B30-920B-EB0B23571D91}" type="pres">
      <dgm:prSet presAssocID="{3FA12B6F-4F34-454E-BC56-84D7C49B338A}" presName="parTxOnly" presStyleLbl="node1" presStyleIdx="2" presStyleCnt="4">
        <dgm:presLayoutVars>
          <dgm:bulletEnabled val="1"/>
        </dgm:presLayoutVars>
      </dgm:prSet>
      <dgm:spPr/>
    </dgm:pt>
    <dgm:pt modelId="{B2CD5DE2-5657-4B25-A123-D4ABE784B985}" type="pres">
      <dgm:prSet presAssocID="{E5E48B49-4ECE-482C-8EAF-F395BDD52B19}" presName="parSpace" presStyleCnt="0"/>
      <dgm:spPr/>
    </dgm:pt>
    <dgm:pt modelId="{850E622C-2EBF-47E3-B0D0-6285925C8F82}" type="pres">
      <dgm:prSet presAssocID="{806F8E0E-D548-44EF-B2C8-069FFA58FFD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FB194B32-B6D2-4FF0-AB8D-5AC5EADF3BC6}" srcId="{736CA5A5-DE57-43F0-8F2B-5F2C2920759F}" destId="{D4646A10-E7E8-40ED-BDC2-D90EE1689EF3}" srcOrd="0" destOrd="0" parTransId="{1A3BCBD9-287B-480B-ADCC-12F2CBBD052E}" sibTransId="{D4CBD8EB-8049-418E-A942-B5CD462714AF}"/>
    <dgm:cxn modelId="{8A9A0469-C03D-4FF6-8CA6-8448C25A6CA1}" srcId="{736CA5A5-DE57-43F0-8F2B-5F2C2920759F}" destId="{539B107D-4695-4E98-9AA7-EE3AF3B5508F}" srcOrd="1" destOrd="0" parTransId="{22A7D8D2-3AC4-48A3-98A8-EC68104DAC7A}" sibTransId="{F85108BD-EEEA-481F-90C1-870F4C4D9BE2}"/>
    <dgm:cxn modelId="{1608FA4F-C6FD-4422-B267-6BC5E8DBBC5A}" srcId="{736CA5A5-DE57-43F0-8F2B-5F2C2920759F}" destId="{806F8E0E-D548-44EF-B2C8-069FFA58FFDF}" srcOrd="3" destOrd="0" parTransId="{24360C18-AA38-4576-B7BA-45727BD61544}" sibTransId="{98D47FB4-250C-4689-A8A7-90EE48ED74E1}"/>
    <dgm:cxn modelId="{964D4E79-2D2B-4FE3-8476-C36496A6D228}" type="presOf" srcId="{D4646A10-E7E8-40ED-BDC2-D90EE1689EF3}" destId="{B2F7AC4D-57A4-4F47-B9A7-A47042C87708}" srcOrd="0" destOrd="0" presId="urn:microsoft.com/office/officeart/2005/8/layout/hChevron3"/>
    <dgm:cxn modelId="{E6E6A991-73CF-4B15-979A-FCED07E4D390}" type="presOf" srcId="{3FA12B6F-4F34-454E-BC56-84D7C49B338A}" destId="{8EF2BB01-AA05-4B30-920B-EB0B23571D91}" srcOrd="0" destOrd="0" presId="urn:microsoft.com/office/officeart/2005/8/layout/hChevron3"/>
    <dgm:cxn modelId="{103EE6B5-2A84-44A8-8B14-363EA53DF423}" type="presOf" srcId="{806F8E0E-D548-44EF-B2C8-069FFA58FFDF}" destId="{850E622C-2EBF-47E3-B0D0-6285925C8F82}" srcOrd="0" destOrd="0" presId="urn:microsoft.com/office/officeart/2005/8/layout/hChevron3"/>
    <dgm:cxn modelId="{451403DF-5051-47F7-AC18-67C1EF9D7E42}" type="presOf" srcId="{736CA5A5-DE57-43F0-8F2B-5F2C2920759F}" destId="{C2D6AF28-6DAD-48A5-A7D6-B0C6026537D1}" srcOrd="0" destOrd="0" presId="urn:microsoft.com/office/officeart/2005/8/layout/hChevron3"/>
    <dgm:cxn modelId="{99CC9DE2-F940-4B5C-B02A-3DF68047660F}" srcId="{736CA5A5-DE57-43F0-8F2B-5F2C2920759F}" destId="{3FA12B6F-4F34-454E-BC56-84D7C49B338A}" srcOrd="2" destOrd="0" parTransId="{612019DE-19FF-4864-B4EC-77E2341F953C}" sibTransId="{E5E48B49-4ECE-482C-8EAF-F395BDD52B19}"/>
    <dgm:cxn modelId="{C6D7D2EC-9539-4E71-8E2F-A43F18A01127}" type="presOf" srcId="{539B107D-4695-4E98-9AA7-EE3AF3B5508F}" destId="{6319A5F8-2E46-4CC2-9544-112E6B019AC1}" srcOrd="0" destOrd="0" presId="urn:microsoft.com/office/officeart/2005/8/layout/hChevron3"/>
    <dgm:cxn modelId="{265544CB-6251-4F97-9F86-5D3EC8E6A384}" type="presParOf" srcId="{C2D6AF28-6DAD-48A5-A7D6-B0C6026537D1}" destId="{B2F7AC4D-57A4-4F47-B9A7-A47042C87708}" srcOrd="0" destOrd="0" presId="urn:microsoft.com/office/officeart/2005/8/layout/hChevron3"/>
    <dgm:cxn modelId="{8737F9B7-7757-477C-B016-88A1ADC90592}" type="presParOf" srcId="{C2D6AF28-6DAD-48A5-A7D6-B0C6026537D1}" destId="{3D4B9A54-DA13-4A2D-9489-A5FBBB6375AC}" srcOrd="1" destOrd="0" presId="urn:microsoft.com/office/officeart/2005/8/layout/hChevron3"/>
    <dgm:cxn modelId="{0AACDDF0-58C9-406E-96B2-E447ADD7CD5E}" type="presParOf" srcId="{C2D6AF28-6DAD-48A5-A7D6-B0C6026537D1}" destId="{6319A5F8-2E46-4CC2-9544-112E6B019AC1}" srcOrd="2" destOrd="0" presId="urn:microsoft.com/office/officeart/2005/8/layout/hChevron3"/>
    <dgm:cxn modelId="{ED977F7A-D16B-4524-A90B-1523DBA1DC35}" type="presParOf" srcId="{C2D6AF28-6DAD-48A5-A7D6-B0C6026537D1}" destId="{C0447F1E-E355-45F1-A910-EBAF03017000}" srcOrd="3" destOrd="0" presId="urn:microsoft.com/office/officeart/2005/8/layout/hChevron3"/>
    <dgm:cxn modelId="{F738189E-55AE-4FB4-A5EB-D25AD8612AA2}" type="presParOf" srcId="{C2D6AF28-6DAD-48A5-A7D6-B0C6026537D1}" destId="{8EF2BB01-AA05-4B30-920B-EB0B23571D91}" srcOrd="4" destOrd="0" presId="urn:microsoft.com/office/officeart/2005/8/layout/hChevron3"/>
    <dgm:cxn modelId="{D5BCF0C1-E693-47B1-9A65-4BFBCAB95434}" type="presParOf" srcId="{C2D6AF28-6DAD-48A5-A7D6-B0C6026537D1}" destId="{B2CD5DE2-5657-4B25-A123-D4ABE784B985}" srcOrd="5" destOrd="0" presId="urn:microsoft.com/office/officeart/2005/8/layout/hChevron3"/>
    <dgm:cxn modelId="{5DFF902E-EBDD-46CC-82FA-25928E4579FA}" type="presParOf" srcId="{C2D6AF28-6DAD-48A5-A7D6-B0C6026537D1}" destId="{850E622C-2EBF-47E3-B0D0-6285925C8F8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6CA5A5-DE57-43F0-8F2B-5F2C292075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539B107D-4695-4E98-9AA7-EE3AF3B5508F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2) Look at the techniques the school will be promoting for revision</a:t>
          </a:r>
        </a:p>
      </dgm:t>
    </dgm:pt>
    <dgm:pt modelId="{22A7D8D2-3AC4-48A3-98A8-EC68104DAC7A}" type="parTrans" cxnId="{8A9A0469-C03D-4FF6-8CA6-8448C25A6CA1}">
      <dgm:prSet/>
      <dgm:spPr/>
      <dgm:t>
        <a:bodyPr/>
        <a:lstStyle/>
        <a:p>
          <a:endParaRPr lang="en-GB"/>
        </a:p>
      </dgm:t>
    </dgm:pt>
    <dgm:pt modelId="{F85108BD-EEEA-481F-90C1-870F4C4D9BE2}" type="sibTrans" cxnId="{8A9A0469-C03D-4FF6-8CA6-8448C25A6CA1}">
      <dgm:prSet/>
      <dgm:spPr/>
      <dgm:t>
        <a:bodyPr/>
        <a:lstStyle/>
        <a:p>
          <a:endParaRPr lang="en-GB"/>
        </a:p>
      </dgm:t>
    </dgm:pt>
    <dgm:pt modelId="{3FA12B6F-4F34-454E-BC56-84D7C49B338A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3) What to expect from the exam series and what resources can help</a:t>
          </a:r>
        </a:p>
      </dgm:t>
    </dgm:pt>
    <dgm:pt modelId="{612019DE-19FF-4864-B4EC-77E2341F953C}" type="parTrans" cxnId="{99CC9DE2-F940-4B5C-B02A-3DF68047660F}">
      <dgm:prSet/>
      <dgm:spPr/>
      <dgm:t>
        <a:bodyPr/>
        <a:lstStyle/>
        <a:p>
          <a:endParaRPr lang="en-GB"/>
        </a:p>
      </dgm:t>
    </dgm:pt>
    <dgm:pt modelId="{E5E48B49-4ECE-482C-8EAF-F395BDD52B19}" type="sibTrans" cxnId="{99CC9DE2-F940-4B5C-B02A-3DF68047660F}">
      <dgm:prSet/>
      <dgm:spPr/>
      <dgm:t>
        <a:bodyPr/>
        <a:lstStyle/>
        <a:p>
          <a:endParaRPr lang="en-GB"/>
        </a:p>
      </dgm:t>
    </dgm:pt>
    <dgm:pt modelId="{806F8E0E-D548-44EF-B2C8-069FFA58FFDF}">
      <dgm:prSet phldrT="[Text]"/>
      <dgm:spPr/>
      <dgm:t>
        <a:bodyPr/>
        <a:lstStyle/>
        <a:p>
          <a:r>
            <a:rPr lang="en-GB" dirty="0"/>
            <a:t>4) How to support students with their stress levels on the lead up to the exams</a:t>
          </a:r>
        </a:p>
      </dgm:t>
    </dgm:pt>
    <dgm:pt modelId="{24360C18-AA38-4576-B7BA-45727BD61544}" type="parTrans" cxnId="{1608FA4F-C6FD-4422-B267-6BC5E8DBBC5A}">
      <dgm:prSet/>
      <dgm:spPr/>
      <dgm:t>
        <a:bodyPr/>
        <a:lstStyle/>
        <a:p>
          <a:endParaRPr lang="en-GB"/>
        </a:p>
      </dgm:t>
    </dgm:pt>
    <dgm:pt modelId="{98D47FB4-250C-4689-A8A7-90EE48ED74E1}" type="sibTrans" cxnId="{1608FA4F-C6FD-4422-B267-6BC5E8DBBC5A}">
      <dgm:prSet/>
      <dgm:spPr/>
      <dgm:t>
        <a:bodyPr/>
        <a:lstStyle/>
        <a:p>
          <a:endParaRPr lang="en-GB"/>
        </a:p>
      </dgm:t>
    </dgm:pt>
    <dgm:pt modelId="{D4646A10-E7E8-40ED-BDC2-D90EE1689EF3}">
      <dgm:prSet/>
      <dgm:spPr>
        <a:solidFill>
          <a:srgbClr val="00B050"/>
        </a:solidFill>
      </dgm:spPr>
      <dgm:t>
        <a:bodyPr/>
        <a:lstStyle/>
        <a:p>
          <a:r>
            <a:rPr lang="en-GB" dirty="0"/>
            <a:t>1) Mock Feedback</a:t>
          </a:r>
        </a:p>
      </dgm:t>
    </dgm:pt>
    <dgm:pt modelId="{1A3BCBD9-287B-480B-ADCC-12F2CBBD052E}" type="parTrans" cxnId="{FB194B32-B6D2-4FF0-AB8D-5AC5EADF3BC6}">
      <dgm:prSet/>
      <dgm:spPr/>
      <dgm:t>
        <a:bodyPr/>
        <a:lstStyle/>
        <a:p>
          <a:endParaRPr lang="en-GB"/>
        </a:p>
      </dgm:t>
    </dgm:pt>
    <dgm:pt modelId="{D4CBD8EB-8049-418E-A942-B5CD462714AF}" type="sibTrans" cxnId="{FB194B32-B6D2-4FF0-AB8D-5AC5EADF3BC6}">
      <dgm:prSet/>
      <dgm:spPr/>
      <dgm:t>
        <a:bodyPr/>
        <a:lstStyle/>
        <a:p>
          <a:endParaRPr lang="en-GB"/>
        </a:p>
      </dgm:t>
    </dgm:pt>
    <dgm:pt modelId="{C2D6AF28-6DAD-48A5-A7D6-B0C6026537D1}" type="pres">
      <dgm:prSet presAssocID="{736CA5A5-DE57-43F0-8F2B-5F2C2920759F}" presName="Name0" presStyleCnt="0">
        <dgm:presLayoutVars>
          <dgm:dir/>
          <dgm:resizeHandles val="exact"/>
        </dgm:presLayoutVars>
      </dgm:prSet>
      <dgm:spPr/>
    </dgm:pt>
    <dgm:pt modelId="{B2F7AC4D-57A4-4F47-B9A7-A47042C87708}" type="pres">
      <dgm:prSet presAssocID="{D4646A10-E7E8-40ED-BDC2-D90EE1689EF3}" presName="parTxOnly" presStyleLbl="node1" presStyleIdx="0" presStyleCnt="4">
        <dgm:presLayoutVars>
          <dgm:bulletEnabled val="1"/>
        </dgm:presLayoutVars>
      </dgm:prSet>
      <dgm:spPr/>
    </dgm:pt>
    <dgm:pt modelId="{3D4B9A54-DA13-4A2D-9489-A5FBBB6375AC}" type="pres">
      <dgm:prSet presAssocID="{D4CBD8EB-8049-418E-A942-B5CD462714AF}" presName="parSpace" presStyleCnt="0"/>
      <dgm:spPr/>
    </dgm:pt>
    <dgm:pt modelId="{6319A5F8-2E46-4CC2-9544-112E6B019AC1}" type="pres">
      <dgm:prSet presAssocID="{539B107D-4695-4E98-9AA7-EE3AF3B5508F}" presName="parTxOnly" presStyleLbl="node1" presStyleIdx="1" presStyleCnt="4">
        <dgm:presLayoutVars>
          <dgm:bulletEnabled val="1"/>
        </dgm:presLayoutVars>
      </dgm:prSet>
      <dgm:spPr/>
    </dgm:pt>
    <dgm:pt modelId="{C0447F1E-E355-45F1-A910-EBAF03017000}" type="pres">
      <dgm:prSet presAssocID="{F85108BD-EEEA-481F-90C1-870F4C4D9BE2}" presName="parSpace" presStyleCnt="0"/>
      <dgm:spPr/>
    </dgm:pt>
    <dgm:pt modelId="{8EF2BB01-AA05-4B30-920B-EB0B23571D91}" type="pres">
      <dgm:prSet presAssocID="{3FA12B6F-4F34-454E-BC56-84D7C49B338A}" presName="parTxOnly" presStyleLbl="node1" presStyleIdx="2" presStyleCnt="4">
        <dgm:presLayoutVars>
          <dgm:bulletEnabled val="1"/>
        </dgm:presLayoutVars>
      </dgm:prSet>
      <dgm:spPr/>
    </dgm:pt>
    <dgm:pt modelId="{B2CD5DE2-5657-4B25-A123-D4ABE784B985}" type="pres">
      <dgm:prSet presAssocID="{E5E48B49-4ECE-482C-8EAF-F395BDD52B19}" presName="parSpace" presStyleCnt="0"/>
      <dgm:spPr/>
    </dgm:pt>
    <dgm:pt modelId="{850E622C-2EBF-47E3-B0D0-6285925C8F82}" type="pres">
      <dgm:prSet presAssocID="{806F8E0E-D548-44EF-B2C8-069FFA58FFD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FB194B32-B6D2-4FF0-AB8D-5AC5EADF3BC6}" srcId="{736CA5A5-DE57-43F0-8F2B-5F2C2920759F}" destId="{D4646A10-E7E8-40ED-BDC2-D90EE1689EF3}" srcOrd="0" destOrd="0" parTransId="{1A3BCBD9-287B-480B-ADCC-12F2CBBD052E}" sibTransId="{D4CBD8EB-8049-418E-A942-B5CD462714AF}"/>
    <dgm:cxn modelId="{8A9A0469-C03D-4FF6-8CA6-8448C25A6CA1}" srcId="{736CA5A5-DE57-43F0-8F2B-5F2C2920759F}" destId="{539B107D-4695-4E98-9AA7-EE3AF3B5508F}" srcOrd="1" destOrd="0" parTransId="{22A7D8D2-3AC4-48A3-98A8-EC68104DAC7A}" sibTransId="{F85108BD-EEEA-481F-90C1-870F4C4D9BE2}"/>
    <dgm:cxn modelId="{1608FA4F-C6FD-4422-B267-6BC5E8DBBC5A}" srcId="{736CA5A5-DE57-43F0-8F2B-5F2C2920759F}" destId="{806F8E0E-D548-44EF-B2C8-069FFA58FFDF}" srcOrd="3" destOrd="0" parTransId="{24360C18-AA38-4576-B7BA-45727BD61544}" sibTransId="{98D47FB4-250C-4689-A8A7-90EE48ED74E1}"/>
    <dgm:cxn modelId="{964D4E79-2D2B-4FE3-8476-C36496A6D228}" type="presOf" srcId="{D4646A10-E7E8-40ED-BDC2-D90EE1689EF3}" destId="{B2F7AC4D-57A4-4F47-B9A7-A47042C87708}" srcOrd="0" destOrd="0" presId="urn:microsoft.com/office/officeart/2005/8/layout/hChevron3"/>
    <dgm:cxn modelId="{E6E6A991-73CF-4B15-979A-FCED07E4D390}" type="presOf" srcId="{3FA12B6F-4F34-454E-BC56-84D7C49B338A}" destId="{8EF2BB01-AA05-4B30-920B-EB0B23571D91}" srcOrd="0" destOrd="0" presId="urn:microsoft.com/office/officeart/2005/8/layout/hChevron3"/>
    <dgm:cxn modelId="{103EE6B5-2A84-44A8-8B14-363EA53DF423}" type="presOf" srcId="{806F8E0E-D548-44EF-B2C8-069FFA58FFDF}" destId="{850E622C-2EBF-47E3-B0D0-6285925C8F82}" srcOrd="0" destOrd="0" presId="urn:microsoft.com/office/officeart/2005/8/layout/hChevron3"/>
    <dgm:cxn modelId="{451403DF-5051-47F7-AC18-67C1EF9D7E42}" type="presOf" srcId="{736CA5A5-DE57-43F0-8F2B-5F2C2920759F}" destId="{C2D6AF28-6DAD-48A5-A7D6-B0C6026537D1}" srcOrd="0" destOrd="0" presId="urn:microsoft.com/office/officeart/2005/8/layout/hChevron3"/>
    <dgm:cxn modelId="{99CC9DE2-F940-4B5C-B02A-3DF68047660F}" srcId="{736CA5A5-DE57-43F0-8F2B-5F2C2920759F}" destId="{3FA12B6F-4F34-454E-BC56-84D7C49B338A}" srcOrd="2" destOrd="0" parTransId="{612019DE-19FF-4864-B4EC-77E2341F953C}" sibTransId="{E5E48B49-4ECE-482C-8EAF-F395BDD52B19}"/>
    <dgm:cxn modelId="{C6D7D2EC-9539-4E71-8E2F-A43F18A01127}" type="presOf" srcId="{539B107D-4695-4E98-9AA7-EE3AF3B5508F}" destId="{6319A5F8-2E46-4CC2-9544-112E6B019AC1}" srcOrd="0" destOrd="0" presId="urn:microsoft.com/office/officeart/2005/8/layout/hChevron3"/>
    <dgm:cxn modelId="{265544CB-6251-4F97-9F86-5D3EC8E6A384}" type="presParOf" srcId="{C2D6AF28-6DAD-48A5-A7D6-B0C6026537D1}" destId="{B2F7AC4D-57A4-4F47-B9A7-A47042C87708}" srcOrd="0" destOrd="0" presId="urn:microsoft.com/office/officeart/2005/8/layout/hChevron3"/>
    <dgm:cxn modelId="{8737F9B7-7757-477C-B016-88A1ADC90592}" type="presParOf" srcId="{C2D6AF28-6DAD-48A5-A7D6-B0C6026537D1}" destId="{3D4B9A54-DA13-4A2D-9489-A5FBBB6375AC}" srcOrd="1" destOrd="0" presId="urn:microsoft.com/office/officeart/2005/8/layout/hChevron3"/>
    <dgm:cxn modelId="{0AACDDF0-58C9-406E-96B2-E447ADD7CD5E}" type="presParOf" srcId="{C2D6AF28-6DAD-48A5-A7D6-B0C6026537D1}" destId="{6319A5F8-2E46-4CC2-9544-112E6B019AC1}" srcOrd="2" destOrd="0" presId="urn:microsoft.com/office/officeart/2005/8/layout/hChevron3"/>
    <dgm:cxn modelId="{ED977F7A-D16B-4524-A90B-1523DBA1DC35}" type="presParOf" srcId="{C2D6AF28-6DAD-48A5-A7D6-B0C6026537D1}" destId="{C0447F1E-E355-45F1-A910-EBAF03017000}" srcOrd="3" destOrd="0" presId="urn:microsoft.com/office/officeart/2005/8/layout/hChevron3"/>
    <dgm:cxn modelId="{F738189E-55AE-4FB4-A5EB-D25AD8612AA2}" type="presParOf" srcId="{C2D6AF28-6DAD-48A5-A7D6-B0C6026537D1}" destId="{8EF2BB01-AA05-4B30-920B-EB0B23571D91}" srcOrd="4" destOrd="0" presId="urn:microsoft.com/office/officeart/2005/8/layout/hChevron3"/>
    <dgm:cxn modelId="{D5BCF0C1-E693-47B1-9A65-4BFBCAB95434}" type="presParOf" srcId="{C2D6AF28-6DAD-48A5-A7D6-B0C6026537D1}" destId="{B2CD5DE2-5657-4B25-A123-D4ABE784B985}" srcOrd="5" destOrd="0" presId="urn:microsoft.com/office/officeart/2005/8/layout/hChevron3"/>
    <dgm:cxn modelId="{5DFF902E-EBDD-46CC-82FA-25928E4579FA}" type="presParOf" srcId="{C2D6AF28-6DAD-48A5-A7D6-B0C6026537D1}" destId="{850E622C-2EBF-47E3-B0D0-6285925C8F8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6CA5A5-DE57-43F0-8F2B-5F2C292075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539B107D-4695-4E98-9AA7-EE3AF3B5508F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Look at the techniques the school will be promoting for revision</a:t>
          </a:r>
        </a:p>
      </dgm:t>
    </dgm:pt>
    <dgm:pt modelId="{22A7D8D2-3AC4-48A3-98A8-EC68104DAC7A}" type="parTrans" cxnId="{8A9A0469-C03D-4FF6-8CA6-8448C25A6CA1}">
      <dgm:prSet/>
      <dgm:spPr/>
      <dgm:t>
        <a:bodyPr/>
        <a:lstStyle/>
        <a:p>
          <a:endParaRPr lang="en-GB"/>
        </a:p>
      </dgm:t>
    </dgm:pt>
    <dgm:pt modelId="{F85108BD-EEEA-481F-90C1-870F4C4D9BE2}" type="sibTrans" cxnId="{8A9A0469-C03D-4FF6-8CA6-8448C25A6CA1}">
      <dgm:prSet/>
      <dgm:spPr/>
      <dgm:t>
        <a:bodyPr/>
        <a:lstStyle/>
        <a:p>
          <a:endParaRPr lang="en-GB"/>
        </a:p>
      </dgm:t>
    </dgm:pt>
    <dgm:pt modelId="{3FA12B6F-4F34-454E-BC56-84D7C49B338A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What to expect from the exam series and what resources can help</a:t>
          </a:r>
        </a:p>
      </dgm:t>
    </dgm:pt>
    <dgm:pt modelId="{612019DE-19FF-4864-B4EC-77E2341F953C}" type="parTrans" cxnId="{99CC9DE2-F940-4B5C-B02A-3DF68047660F}">
      <dgm:prSet/>
      <dgm:spPr/>
      <dgm:t>
        <a:bodyPr/>
        <a:lstStyle/>
        <a:p>
          <a:endParaRPr lang="en-GB"/>
        </a:p>
      </dgm:t>
    </dgm:pt>
    <dgm:pt modelId="{E5E48B49-4ECE-482C-8EAF-F395BDD52B19}" type="sibTrans" cxnId="{99CC9DE2-F940-4B5C-B02A-3DF68047660F}">
      <dgm:prSet/>
      <dgm:spPr/>
      <dgm:t>
        <a:bodyPr/>
        <a:lstStyle/>
        <a:p>
          <a:endParaRPr lang="en-GB"/>
        </a:p>
      </dgm:t>
    </dgm:pt>
    <dgm:pt modelId="{806F8E0E-D548-44EF-B2C8-069FFA58FFDF}">
      <dgm:prSet phldrT="[Text]"/>
      <dgm:spPr>
        <a:solidFill>
          <a:srgbClr val="00B050"/>
        </a:solidFill>
      </dgm:spPr>
      <dgm:t>
        <a:bodyPr/>
        <a:lstStyle/>
        <a:p>
          <a:r>
            <a:rPr lang="en-GB" dirty="0"/>
            <a:t>How to support students with their stress levels on the lead up to the exams</a:t>
          </a:r>
        </a:p>
      </dgm:t>
    </dgm:pt>
    <dgm:pt modelId="{24360C18-AA38-4576-B7BA-45727BD61544}" type="parTrans" cxnId="{1608FA4F-C6FD-4422-B267-6BC5E8DBBC5A}">
      <dgm:prSet/>
      <dgm:spPr/>
      <dgm:t>
        <a:bodyPr/>
        <a:lstStyle/>
        <a:p>
          <a:endParaRPr lang="en-GB"/>
        </a:p>
      </dgm:t>
    </dgm:pt>
    <dgm:pt modelId="{98D47FB4-250C-4689-A8A7-90EE48ED74E1}" type="sibTrans" cxnId="{1608FA4F-C6FD-4422-B267-6BC5E8DBBC5A}">
      <dgm:prSet/>
      <dgm:spPr/>
      <dgm:t>
        <a:bodyPr/>
        <a:lstStyle/>
        <a:p>
          <a:endParaRPr lang="en-GB"/>
        </a:p>
      </dgm:t>
    </dgm:pt>
    <dgm:pt modelId="{D4646A10-E7E8-40ED-BDC2-D90EE1689EF3}">
      <dgm:prSet/>
      <dgm:spPr>
        <a:solidFill>
          <a:srgbClr val="00B050"/>
        </a:solidFill>
      </dgm:spPr>
      <dgm:t>
        <a:bodyPr/>
        <a:lstStyle/>
        <a:p>
          <a:r>
            <a:rPr lang="en-GB" dirty="0"/>
            <a:t>Mock Feedback</a:t>
          </a:r>
        </a:p>
      </dgm:t>
    </dgm:pt>
    <dgm:pt modelId="{1A3BCBD9-287B-480B-ADCC-12F2CBBD052E}" type="parTrans" cxnId="{FB194B32-B6D2-4FF0-AB8D-5AC5EADF3BC6}">
      <dgm:prSet/>
      <dgm:spPr/>
      <dgm:t>
        <a:bodyPr/>
        <a:lstStyle/>
        <a:p>
          <a:endParaRPr lang="en-GB"/>
        </a:p>
      </dgm:t>
    </dgm:pt>
    <dgm:pt modelId="{D4CBD8EB-8049-418E-A942-B5CD462714AF}" type="sibTrans" cxnId="{FB194B32-B6D2-4FF0-AB8D-5AC5EADF3BC6}">
      <dgm:prSet/>
      <dgm:spPr/>
      <dgm:t>
        <a:bodyPr/>
        <a:lstStyle/>
        <a:p>
          <a:endParaRPr lang="en-GB"/>
        </a:p>
      </dgm:t>
    </dgm:pt>
    <dgm:pt modelId="{C2D6AF28-6DAD-48A5-A7D6-B0C6026537D1}" type="pres">
      <dgm:prSet presAssocID="{736CA5A5-DE57-43F0-8F2B-5F2C2920759F}" presName="Name0" presStyleCnt="0">
        <dgm:presLayoutVars>
          <dgm:dir/>
          <dgm:resizeHandles val="exact"/>
        </dgm:presLayoutVars>
      </dgm:prSet>
      <dgm:spPr/>
    </dgm:pt>
    <dgm:pt modelId="{B2F7AC4D-57A4-4F47-B9A7-A47042C87708}" type="pres">
      <dgm:prSet presAssocID="{D4646A10-E7E8-40ED-BDC2-D90EE1689EF3}" presName="parTxOnly" presStyleLbl="node1" presStyleIdx="0" presStyleCnt="4">
        <dgm:presLayoutVars>
          <dgm:bulletEnabled val="1"/>
        </dgm:presLayoutVars>
      </dgm:prSet>
      <dgm:spPr/>
    </dgm:pt>
    <dgm:pt modelId="{3D4B9A54-DA13-4A2D-9489-A5FBBB6375AC}" type="pres">
      <dgm:prSet presAssocID="{D4CBD8EB-8049-418E-A942-B5CD462714AF}" presName="parSpace" presStyleCnt="0"/>
      <dgm:spPr/>
    </dgm:pt>
    <dgm:pt modelId="{6319A5F8-2E46-4CC2-9544-112E6B019AC1}" type="pres">
      <dgm:prSet presAssocID="{539B107D-4695-4E98-9AA7-EE3AF3B5508F}" presName="parTxOnly" presStyleLbl="node1" presStyleIdx="1" presStyleCnt="4">
        <dgm:presLayoutVars>
          <dgm:bulletEnabled val="1"/>
        </dgm:presLayoutVars>
      </dgm:prSet>
      <dgm:spPr/>
    </dgm:pt>
    <dgm:pt modelId="{C0447F1E-E355-45F1-A910-EBAF03017000}" type="pres">
      <dgm:prSet presAssocID="{F85108BD-EEEA-481F-90C1-870F4C4D9BE2}" presName="parSpace" presStyleCnt="0"/>
      <dgm:spPr/>
    </dgm:pt>
    <dgm:pt modelId="{8EF2BB01-AA05-4B30-920B-EB0B23571D91}" type="pres">
      <dgm:prSet presAssocID="{3FA12B6F-4F34-454E-BC56-84D7C49B338A}" presName="parTxOnly" presStyleLbl="node1" presStyleIdx="2" presStyleCnt="4">
        <dgm:presLayoutVars>
          <dgm:bulletEnabled val="1"/>
        </dgm:presLayoutVars>
      </dgm:prSet>
      <dgm:spPr/>
    </dgm:pt>
    <dgm:pt modelId="{B2CD5DE2-5657-4B25-A123-D4ABE784B985}" type="pres">
      <dgm:prSet presAssocID="{E5E48B49-4ECE-482C-8EAF-F395BDD52B19}" presName="parSpace" presStyleCnt="0"/>
      <dgm:spPr/>
    </dgm:pt>
    <dgm:pt modelId="{850E622C-2EBF-47E3-B0D0-6285925C8F82}" type="pres">
      <dgm:prSet presAssocID="{806F8E0E-D548-44EF-B2C8-069FFA58FFDF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FB194B32-B6D2-4FF0-AB8D-5AC5EADF3BC6}" srcId="{736CA5A5-DE57-43F0-8F2B-5F2C2920759F}" destId="{D4646A10-E7E8-40ED-BDC2-D90EE1689EF3}" srcOrd="0" destOrd="0" parTransId="{1A3BCBD9-287B-480B-ADCC-12F2CBBD052E}" sibTransId="{D4CBD8EB-8049-418E-A942-B5CD462714AF}"/>
    <dgm:cxn modelId="{8A9A0469-C03D-4FF6-8CA6-8448C25A6CA1}" srcId="{736CA5A5-DE57-43F0-8F2B-5F2C2920759F}" destId="{539B107D-4695-4E98-9AA7-EE3AF3B5508F}" srcOrd="1" destOrd="0" parTransId="{22A7D8D2-3AC4-48A3-98A8-EC68104DAC7A}" sibTransId="{F85108BD-EEEA-481F-90C1-870F4C4D9BE2}"/>
    <dgm:cxn modelId="{1608FA4F-C6FD-4422-B267-6BC5E8DBBC5A}" srcId="{736CA5A5-DE57-43F0-8F2B-5F2C2920759F}" destId="{806F8E0E-D548-44EF-B2C8-069FFA58FFDF}" srcOrd="3" destOrd="0" parTransId="{24360C18-AA38-4576-B7BA-45727BD61544}" sibTransId="{98D47FB4-250C-4689-A8A7-90EE48ED74E1}"/>
    <dgm:cxn modelId="{964D4E79-2D2B-4FE3-8476-C36496A6D228}" type="presOf" srcId="{D4646A10-E7E8-40ED-BDC2-D90EE1689EF3}" destId="{B2F7AC4D-57A4-4F47-B9A7-A47042C87708}" srcOrd="0" destOrd="0" presId="urn:microsoft.com/office/officeart/2005/8/layout/hChevron3"/>
    <dgm:cxn modelId="{E6E6A991-73CF-4B15-979A-FCED07E4D390}" type="presOf" srcId="{3FA12B6F-4F34-454E-BC56-84D7C49B338A}" destId="{8EF2BB01-AA05-4B30-920B-EB0B23571D91}" srcOrd="0" destOrd="0" presId="urn:microsoft.com/office/officeart/2005/8/layout/hChevron3"/>
    <dgm:cxn modelId="{103EE6B5-2A84-44A8-8B14-363EA53DF423}" type="presOf" srcId="{806F8E0E-D548-44EF-B2C8-069FFA58FFDF}" destId="{850E622C-2EBF-47E3-B0D0-6285925C8F82}" srcOrd="0" destOrd="0" presId="urn:microsoft.com/office/officeart/2005/8/layout/hChevron3"/>
    <dgm:cxn modelId="{451403DF-5051-47F7-AC18-67C1EF9D7E42}" type="presOf" srcId="{736CA5A5-DE57-43F0-8F2B-5F2C2920759F}" destId="{C2D6AF28-6DAD-48A5-A7D6-B0C6026537D1}" srcOrd="0" destOrd="0" presId="urn:microsoft.com/office/officeart/2005/8/layout/hChevron3"/>
    <dgm:cxn modelId="{99CC9DE2-F940-4B5C-B02A-3DF68047660F}" srcId="{736CA5A5-DE57-43F0-8F2B-5F2C2920759F}" destId="{3FA12B6F-4F34-454E-BC56-84D7C49B338A}" srcOrd="2" destOrd="0" parTransId="{612019DE-19FF-4864-B4EC-77E2341F953C}" sibTransId="{E5E48B49-4ECE-482C-8EAF-F395BDD52B19}"/>
    <dgm:cxn modelId="{C6D7D2EC-9539-4E71-8E2F-A43F18A01127}" type="presOf" srcId="{539B107D-4695-4E98-9AA7-EE3AF3B5508F}" destId="{6319A5F8-2E46-4CC2-9544-112E6B019AC1}" srcOrd="0" destOrd="0" presId="urn:microsoft.com/office/officeart/2005/8/layout/hChevron3"/>
    <dgm:cxn modelId="{265544CB-6251-4F97-9F86-5D3EC8E6A384}" type="presParOf" srcId="{C2D6AF28-6DAD-48A5-A7D6-B0C6026537D1}" destId="{B2F7AC4D-57A4-4F47-B9A7-A47042C87708}" srcOrd="0" destOrd="0" presId="urn:microsoft.com/office/officeart/2005/8/layout/hChevron3"/>
    <dgm:cxn modelId="{8737F9B7-7757-477C-B016-88A1ADC90592}" type="presParOf" srcId="{C2D6AF28-6DAD-48A5-A7D6-B0C6026537D1}" destId="{3D4B9A54-DA13-4A2D-9489-A5FBBB6375AC}" srcOrd="1" destOrd="0" presId="urn:microsoft.com/office/officeart/2005/8/layout/hChevron3"/>
    <dgm:cxn modelId="{0AACDDF0-58C9-406E-96B2-E447ADD7CD5E}" type="presParOf" srcId="{C2D6AF28-6DAD-48A5-A7D6-B0C6026537D1}" destId="{6319A5F8-2E46-4CC2-9544-112E6B019AC1}" srcOrd="2" destOrd="0" presId="urn:microsoft.com/office/officeart/2005/8/layout/hChevron3"/>
    <dgm:cxn modelId="{ED977F7A-D16B-4524-A90B-1523DBA1DC35}" type="presParOf" srcId="{C2D6AF28-6DAD-48A5-A7D6-B0C6026537D1}" destId="{C0447F1E-E355-45F1-A910-EBAF03017000}" srcOrd="3" destOrd="0" presId="urn:microsoft.com/office/officeart/2005/8/layout/hChevron3"/>
    <dgm:cxn modelId="{F738189E-55AE-4FB4-A5EB-D25AD8612AA2}" type="presParOf" srcId="{C2D6AF28-6DAD-48A5-A7D6-B0C6026537D1}" destId="{8EF2BB01-AA05-4B30-920B-EB0B23571D91}" srcOrd="4" destOrd="0" presId="urn:microsoft.com/office/officeart/2005/8/layout/hChevron3"/>
    <dgm:cxn modelId="{D5BCF0C1-E693-47B1-9A65-4BFBCAB95434}" type="presParOf" srcId="{C2D6AF28-6DAD-48A5-A7D6-B0C6026537D1}" destId="{B2CD5DE2-5657-4B25-A123-D4ABE784B985}" srcOrd="5" destOrd="0" presId="urn:microsoft.com/office/officeart/2005/8/layout/hChevron3"/>
    <dgm:cxn modelId="{5DFF902E-EBDD-46CC-82FA-25928E4579FA}" type="presParOf" srcId="{C2D6AF28-6DAD-48A5-A7D6-B0C6026537D1}" destId="{850E622C-2EBF-47E3-B0D0-6285925C8F82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7AC4D-57A4-4F47-B9A7-A47042C87708}">
      <dsp:nvSpPr>
        <dsp:cNvPr id="0" name=""/>
        <dsp:cNvSpPr/>
      </dsp:nvSpPr>
      <dsp:spPr>
        <a:xfrm>
          <a:off x="3475" y="2331055"/>
          <a:ext cx="3486945" cy="1394778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1) Mock Feedback</a:t>
          </a:r>
        </a:p>
      </dsp:txBody>
      <dsp:txXfrm>
        <a:off x="3475" y="2331055"/>
        <a:ext cx="3138251" cy="1394778"/>
      </dsp:txXfrm>
    </dsp:sp>
    <dsp:sp modelId="{6319A5F8-2E46-4CC2-9544-112E6B019AC1}">
      <dsp:nvSpPr>
        <dsp:cNvPr id="0" name=""/>
        <dsp:cNvSpPr/>
      </dsp:nvSpPr>
      <dsp:spPr>
        <a:xfrm>
          <a:off x="2793031" y="2331055"/>
          <a:ext cx="3486945" cy="139477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2) Look at the techniques the school will be promoting for revision</a:t>
          </a:r>
        </a:p>
      </dsp:txBody>
      <dsp:txXfrm>
        <a:off x="3490420" y="2331055"/>
        <a:ext cx="2092167" cy="1394778"/>
      </dsp:txXfrm>
    </dsp:sp>
    <dsp:sp modelId="{8EF2BB01-AA05-4B30-920B-EB0B23571D91}">
      <dsp:nvSpPr>
        <dsp:cNvPr id="0" name=""/>
        <dsp:cNvSpPr/>
      </dsp:nvSpPr>
      <dsp:spPr>
        <a:xfrm>
          <a:off x="5582587" y="2331055"/>
          <a:ext cx="3486945" cy="1394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3) What to expect from the exam series and what resources can help</a:t>
          </a:r>
        </a:p>
      </dsp:txBody>
      <dsp:txXfrm>
        <a:off x="6279976" y="2331055"/>
        <a:ext cx="2092167" cy="1394778"/>
      </dsp:txXfrm>
    </dsp:sp>
    <dsp:sp modelId="{850E622C-2EBF-47E3-B0D0-6285925C8F82}">
      <dsp:nvSpPr>
        <dsp:cNvPr id="0" name=""/>
        <dsp:cNvSpPr/>
      </dsp:nvSpPr>
      <dsp:spPr>
        <a:xfrm>
          <a:off x="8372144" y="2331055"/>
          <a:ext cx="3486945" cy="13947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4) How to support students with their stress levels on the lead up to the exams</a:t>
          </a:r>
        </a:p>
      </dsp:txBody>
      <dsp:txXfrm>
        <a:off x="9069533" y="2331055"/>
        <a:ext cx="2092167" cy="1394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7AC4D-57A4-4F47-B9A7-A47042C87708}">
      <dsp:nvSpPr>
        <dsp:cNvPr id="0" name=""/>
        <dsp:cNvSpPr/>
      </dsp:nvSpPr>
      <dsp:spPr>
        <a:xfrm>
          <a:off x="3571" y="2760010"/>
          <a:ext cx="3583781" cy="1433512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1) Mock Feedback</a:t>
          </a:r>
        </a:p>
      </dsp:txBody>
      <dsp:txXfrm>
        <a:off x="3571" y="2760010"/>
        <a:ext cx="3225403" cy="1433512"/>
      </dsp:txXfrm>
    </dsp:sp>
    <dsp:sp modelId="{6319A5F8-2E46-4CC2-9544-112E6B019AC1}">
      <dsp:nvSpPr>
        <dsp:cNvPr id="0" name=""/>
        <dsp:cNvSpPr/>
      </dsp:nvSpPr>
      <dsp:spPr>
        <a:xfrm>
          <a:off x="2870596" y="2760010"/>
          <a:ext cx="3583781" cy="1433512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2) Look at the techniques the school will be promoting for revision</a:t>
          </a:r>
        </a:p>
      </dsp:txBody>
      <dsp:txXfrm>
        <a:off x="3587352" y="2760010"/>
        <a:ext cx="2150269" cy="1433512"/>
      </dsp:txXfrm>
    </dsp:sp>
    <dsp:sp modelId="{8EF2BB01-AA05-4B30-920B-EB0B23571D91}">
      <dsp:nvSpPr>
        <dsp:cNvPr id="0" name=""/>
        <dsp:cNvSpPr/>
      </dsp:nvSpPr>
      <dsp:spPr>
        <a:xfrm>
          <a:off x="5737621" y="2760010"/>
          <a:ext cx="3583781" cy="14335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3) What to expect from the exam series and what resources can help</a:t>
          </a:r>
        </a:p>
      </dsp:txBody>
      <dsp:txXfrm>
        <a:off x="6454377" y="2760010"/>
        <a:ext cx="2150269" cy="1433512"/>
      </dsp:txXfrm>
    </dsp:sp>
    <dsp:sp modelId="{850E622C-2EBF-47E3-B0D0-6285925C8F82}">
      <dsp:nvSpPr>
        <dsp:cNvPr id="0" name=""/>
        <dsp:cNvSpPr/>
      </dsp:nvSpPr>
      <dsp:spPr>
        <a:xfrm>
          <a:off x="8604646" y="2760010"/>
          <a:ext cx="3583781" cy="14335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4) How to support students with their stress levels on the lead up to the exams</a:t>
          </a:r>
        </a:p>
      </dsp:txBody>
      <dsp:txXfrm>
        <a:off x="9321402" y="2760010"/>
        <a:ext cx="2150269" cy="14335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7AC4D-57A4-4F47-B9A7-A47042C87708}">
      <dsp:nvSpPr>
        <dsp:cNvPr id="0" name=""/>
        <dsp:cNvSpPr/>
      </dsp:nvSpPr>
      <dsp:spPr>
        <a:xfrm>
          <a:off x="3571" y="2712243"/>
          <a:ext cx="3583781" cy="1433512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1) Mock Feedback</a:t>
          </a:r>
        </a:p>
      </dsp:txBody>
      <dsp:txXfrm>
        <a:off x="3571" y="2712243"/>
        <a:ext cx="3225403" cy="1433512"/>
      </dsp:txXfrm>
    </dsp:sp>
    <dsp:sp modelId="{6319A5F8-2E46-4CC2-9544-112E6B019AC1}">
      <dsp:nvSpPr>
        <dsp:cNvPr id="0" name=""/>
        <dsp:cNvSpPr/>
      </dsp:nvSpPr>
      <dsp:spPr>
        <a:xfrm>
          <a:off x="2870596" y="2712243"/>
          <a:ext cx="3583781" cy="1433512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2) Look at the techniques the school will be promoting for revision</a:t>
          </a:r>
        </a:p>
      </dsp:txBody>
      <dsp:txXfrm>
        <a:off x="3587352" y="2712243"/>
        <a:ext cx="2150269" cy="1433512"/>
      </dsp:txXfrm>
    </dsp:sp>
    <dsp:sp modelId="{8EF2BB01-AA05-4B30-920B-EB0B23571D91}">
      <dsp:nvSpPr>
        <dsp:cNvPr id="0" name=""/>
        <dsp:cNvSpPr/>
      </dsp:nvSpPr>
      <dsp:spPr>
        <a:xfrm>
          <a:off x="5737621" y="2712243"/>
          <a:ext cx="3583781" cy="1433512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3) What to expect from the exam series and what resources can help</a:t>
          </a:r>
        </a:p>
      </dsp:txBody>
      <dsp:txXfrm>
        <a:off x="6454377" y="2712243"/>
        <a:ext cx="2150269" cy="1433512"/>
      </dsp:txXfrm>
    </dsp:sp>
    <dsp:sp modelId="{850E622C-2EBF-47E3-B0D0-6285925C8F82}">
      <dsp:nvSpPr>
        <dsp:cNvPr id="0" name=""/>
        <dsp:cNvSpPr/>
      </dsp:nvSpPr>
      <dsp:spPr>
        <a:xfrm>
          <a:off x="8604646" y="2712243"/>
          <a:ext cx="3583781" cy="143351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4) How to support students with their stress levels on the lead up to the exams</a:t>
          </a:r>
        </a:p>
      </dsp:txBody>
      <dsp:txXfrm>
        <a:off x="9321402" y="2712243"/>
        <a:ext cx="2150269" cy="14335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7AC4D-57A4-4F47-B9A7-A47042C87708}">
      <dsp:nvSpPr>
        <dsp:cNvPr id="0" name=""/>
        <dsp:cNvSpPr/>
      </dsp:nvSpPr>
      <dsp:spPr>
        <a:xfrm>
          <a:off x="3080" y="1557466"/>
          <a:ext cx="3091011" cy="1236404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Mock Feedback</a:t>
          </a:r>
        </a:p>
      </dsp:txBody>
      <dsp:txXfrm>
        <a:off x="3080" y="1557466"/>
        <a:ext cx="2781910" cy="1236404"/>
      </dsp:txXfrm>
    </dsp:sp>
    <dsp:sp modelId="{6319A5F8-2E46-4CC2-9544-112E6B019AC1}">
      <dsp:nvSpPr>
        <dsp:cNvPr id="0" name=""/>
        <dsp:cNvSpPr/>
      </dsp:nvSpPr>
      <dsp:spPr>
        <a:xfrm>
          <a:off x="2475889" y="1557466"/>
          <a:ext cx="3091011" cy="1236404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Look at the techniques the school will be promoting for revision</a:t>
          </a:r>
        </a:p>
      </dsp:txBody>
      <dsp:txXfrm>
        <a:off x="3094091" y="1557466"/>
        <a:ext cx="1854607" cy="1236404"/>
      </dsp:txXfrm>
    </dsp:sp>
    <dsp:sp modelId="{8EF2BB01-AA05-4B30-920B-EB0B23571D91}">
      <dsp:nvSpPr>
        <dsp:cNvPr id="0" name=""/>
        <dsp:cNvSpPr/>
      </dsp:nvSpPr>
      <dsp:spPr>
        <a:xfrm>
          <a:off x="4948698" y="1557466"/>
          <a:ext cx="3091011" cy="1236404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What to expect from the exam series and what resources can help</a:t>
          </a:r>
        </a:p>
      </dsp:txBody>
      <dsp:txXfrm>
        <a:off x="5566900" y="1557466"/>
        <a:ext cx="1854607" cy="1236404"/>
      </dsp:txXfrm>
    </dsp:sp>
    <dsp:sp modelId="{850E622C-2EBF-47E3-B0D0-6285925C8F82}">
      <dsp:nvSpPr>
        <dsp:cNvPr id="0" name=""/>
        <dsp:cNvSpPr/>
      </dsp:nvSpPr>
      <dsp:spPr>
        <a:xfrm>
          <a:off x="7421507" y="1557466"/>
          <a:ext cx="3091011" cy="1236404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How to support students with their stress levels on the lead up to the exams</a:t>
          </a:r>
        </a:p>
      </dsp:txBody>
      <dsp:txXfrm>
        <a:off x="8039709" y="1557466"/>
        <a:ext cx="1854607" cy="1236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EFB4E-DFF7-4086-BB47-93510C8D1A76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2A318-A9ED-4FB1-B125-C8D5C04C6F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2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ownit/the-basics/managing-family-screen-tim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Talk parents though the process.</a:t>
            </a:r>
          </a:p>
          <a:p>
            <a:r>
              <a:rPr lang="en-GB" dirty="0"/>
              <a:t>Add in time slots…</a:t>
            </a:r>
          </a:p>
          <a:p>
            <a:r>
              <a:rPr lang="en-GB" dirty="0"/>
              <a:t>Box off anything that is a commitment first</a:t>
            </a:r>
          </a:p>
          <a:p>
            <a:r>
              <a:rPr lang="en-GB" dirty="0"/>
              <a:t>Add in subjects</a:t>
            </a:r>
          </a:p>
          <a:p>
            <a:r>
              <a:rPr lang="en-GB" dirty="0"/>
              <a:t>Add in breaks</a:t>
            </a:r>
          </a:p>
          <a:p>
            <a:r>
              <a:rPr lang="en-GB" dirty="0"/>
              <a:t>Stars when done!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A318-A9ED-4FB1-B125-C8D5C04C6FF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507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A318-A9ED-4FB1-B125-C8D5C04C6FF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8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Prepare some capital cities? Have a go…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A318-A9ED-4FB1-B125-C8D5C04C6FF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962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Green are school holidays.</a:t>
            </a:r>
          </a:p>
          <a:p>
            <a:r>
              <a:rPr lang="en-GB" dirty="0"/>
              <a:t>Pupils really need to focus over the next half term. 10 School weeks until exams start!</a:t>
            </a:r>
          </a:p>
          <a:p>
            <a:r>
              <a:rPr lang="en-GB" dirty="0"/>
              <a:t>15</a:t>
            </a:r>
            <a:r>
              <a:rPr lang="en-GB" baseline="30000" dirty="0"/>
              <a:t>th</a:t>
            </a:r>
            <a:r>
              <a:rPr lang="en-GB" dirty="0"/>
              <a:t> May Exam season starts, there may be language speaking exams earlier than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A318-A9ED-4FB1-B125-C8D5C04C6FF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75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hlinkClick r:id="rId3"/>
              </a:rPr>
              <a:t>https://www.bbc.com/ownit/the-basics/managing-family-screen-time</a:t>
            </a: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Video is 2 mins 33 seconds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A318-A9ED-4FB1-B125-C8D5C04C6FF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207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Subjects</a:t>
            </a:r>
          </a:p>
          <a:p>
            <a:r>
              <a:rPr lang="en-GB" dirty="0"/>
              <a:t>Pathways</a:t>
            </a:r>
          </a:p>
          <a:p>
            <a:r>
              <a:rPr lang="en-GB" dirty="0"/>
              <a:t>Experienced and dedicated staff</a:t>
            </a:r>
          </a:p>
          <a:p>
            <a:r>
              <a:rPr lang="en-GB" dirty="0"/>
              <a:t>Facilities</a:t>
            </a:r>
          </a:p>
          <a:p>
            <a:r>
              <a:rPr lang="en-GB" dirty="0"/>
              <a:t>Any degree they want to study they will be able to get onto from here. </a:t>
            </a:r>
          </a:p>
          <a:p>
            <a:endParaRPr lang="en-GB" dirty="0"/>
          </a:p>
          <a:p>
            <a:r>
              <a:rPr lang="en-GB" dirty="0"/>
              <a:t>Carefully selected BTEC suite to ensure we are delivering those that are valued by universities</a:t>
            </a:r>
          </a:p>
          <a:p>
            <a:endParaRPr lang="en-GB" dirty="0"/>
          </a:p>
          <a:p>
            <a:r>
              <a:rPr lang="en-GB" dirty="0"/>
              <a:t>Quote from </a:t>
            </a:r>
            <a:r>
              <a:rPr lang="en-GB" dirty="0" err="1"/>
              <a:t>uni</a:t>
            </a:r>
            <a:r>
              <a:rPr lang="en-GB" dirty="0"/>
              <a:t> + destination of last years BTEC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F82F5B-466A-4510-B2F6-24FBA4D408A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04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Could we have a prize?!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2A318-A9ED-4FB1-B125-C8D5C04C6FF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13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D46D-8FC8-4903-B627-135BEA7BC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AD789-9257-4D29-BEDB-D0D427A9D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4D3B4-F97E-494F-B850-320C0999C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CCCBF-C259-4B25-8921-5DC6EF5B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EC439-F9A1-47B1-AB3C-6760B61A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45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46AC-0FF2-467F-B0F8-0C6091FE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92F40C-E6F0-417E-8F77-7FC348022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81830-CE56-4484-88E6-4C5BC205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3E105-CA63-418D-AFC0-4A1A7917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EFAEE-FD75-47E3-AD1A-3EC24B9B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58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FFAC9D-B20B-4EC5-AA68-053E3C442F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0BE87-DA77-4DD0-A1C1-616D94AE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3C3DA-0B55-442E-99B6-360816E0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BC5B5-8958-4F3C-A0C0-C7B53E33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5F1A4-47A5-4345-982C-82AC6FB5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55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A83FF-3385-4B04-81FD-09564208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43DC9-5727-4A48-9D9A-2916EF538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7BA81-FF23-46DB-BEA4-60A704B2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0F3EC-7987-495A-83BB-117FBEF9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6DCB-669F-40B7-852D-4CC15D36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8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A0B63-6410-41E3-A5A2-2F3310CE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C319-6E72-42B8-B506-5A6BD0E4D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E6695-B013-4534-8BE3-255E095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75D38-2C71-43C2-87A3-BF4B6E38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9D432-73E5-4E27-AE60-EFF15AFB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01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7580-A12B-4CDA-8CAC-C75B5BEC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61B37-57B3-43F7-9EAC-1BEF3C4D9E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2B2C3-1DF7-4BE9-A48B-9104F8F2B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98CBF-C9A1-4944-BD0E-1449C5FBF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0C873-226A-42AE-9062-A65E440C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A5728-7838-4B1A-A657-320F7CCD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21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4B5CC-A8CD-45F1-A602-22AA6F10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9916B-6D1E-4455-A14E-B194C5A07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131E7-EC79-4A07-B956-B264394DE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E120B0-843A-40AA-986E-727DB6AC7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95DBB-17D9-4A32-A7EC-094C89D9C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71670-D94C-40B2-A842-673BDA787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E50FDC-4668-48A6-8553-89F61D7B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74AAF3-6CA9-4571-A6AE-2F50706B3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10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557F1-B8C9-49FD-8EDC-D85EE97A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5F4858-542F-4503-97F1-778F3164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F3C0F-EE07-405C-B5A0-3172DEE5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3572B-D3CE-453D-A1BA-206875BF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63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71223-8093-434F-BE41-00E8174D2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41C8E3-A2C0-4E3F-8576-8FDF9637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FD43B-6A41-4813-AAA4-3A154798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58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ACD7-383F-48AD-9A2F-1173562B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D976D-D322-433E-8B5F-8DDC622C7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65E6B-403D-45E1-AD08-F179B495B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0F604-4D45-437E-88B4-C6947E97A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AB92D-52C6-4CCA-8BBC-E2167E8ED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0EC76-90D6-4187-AD43-FFF0F4A84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19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138B5-79F7-4A12-8B1C-2DAB59BB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574A6-5731-451A-B7CB-15682B61F4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8C5E1-43B7-4751-9CF4-165816B16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2AB18-480C-438F-A0F1-8283BB48A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2BA26-4AF2-4C1E-A318-47807F8A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9DEE3-7A68-4A99-844A-A0D99F73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77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316AB87-A5A6-48F4-9155-4ED27470E0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02DC2-5A50-478C-AA95-5A0A7C25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5B25F-2359-4943-9824-B79BF366F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B844F-18BA-4891-B577-A8A1536763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858F5-E195-4787-AC07-D971EDB80F69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2E687-6A71-4300-AF55-4B49EB8C0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DCD70-1987-42A1-A252-AC2383A62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8AE7-ED92-4696-B688-F4AB0F5196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2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FB01B-6354-428E-A258-5918BB95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3" y="65313"/>
            <a:ext cx="1543861" cy="154386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A40DA3-A096-46E9-AC37-FB15C16FAE8B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E54424-4DE2-40A3-B5AA-47A3CC7A8ED3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C8A55-AC7B-4F4F-B98B-3180556454F0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C6C8CE-E181-4759-9CD0-965EE4432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313"/>
            <a:ext cx="9144000" cy="1760312"/>
          </a:xfrm>
        </p:spPr>
        <p:txBody>
          <a:bodyPr/>
          <a:lstStyle/>
          <a:p>
            <a:r>
              <a:rPr lang="en-GB" dirty="0"/>
              <a:t>Parent Revision Evening</a:t>
            </a:r>
            <a:br>
              <a:rPr lang="en-GB" dirty="0"/>
            </a:br>
            <a:r>
              <a:rPr lang="en-GB" dirty="0"/>
              <a:t>6</a:t>
            </a:r>
            <a:r>
              <a:rPr lang="en-GB" baseline="30000" dirty="0"/>
              <a:t>th</a:t>
            </a:r>
            <a:r>
              <a:rPr lang="en-GB" dirty="0"/>
              <a:t> February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0E40BB0-6225-4558-A1A9-724569BBF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950" y="2247891"/>
            <a:ext cx="11890099" cy="3828617"/>
          </a:xfrm>
        </p:spPr>
        <p:txBody>
          <a:bodyPr>
            <a:noAutofit/>
          </a:bodyPr>
          <a:lstStyle/>
          <a:p>
            <a:r>
              <a:rPr lang="en-GB" sz="2800" b="1" u="sng" dirty="0"/>
              <a:t>Aims for this evening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dirty="0"/>
              <a:t>Mock Feedback from students</a:t>
            </a:r>
          </a:p>
          <a:p>
            <a:pPr marL="457200" indent="-457200">
              <a:buFont typeface="+mj-lt"/>
              <a:buAutoNum type="arabicPeriod"/>
            </a:pPr>
            <a:endParaRPr lang="en-GB" sz="2800" dirty="0"/>
          </a:p>
          <a:p>
            <a:pPr marL="457200" indent="-457200">
              <a:buFont typeface="+mj-lt"/>
              <a:buAutoNum type="arabicPeriod"/>
            </a:pPr>
            <a:r>
              <a:rPr lang="en-GB" sz="2800" dirty="0"/>
              <a:t>Look at the techniques the school will be promoting for revision</a:t>
            </a:r>
          </a:p>
          <a:p>
            <a:pPr marL="457200" indent="-457200">
              <a:buFont typeface="+mj-lt"/>
              <a:buAutoNum type="arabicPeriod"/>
            </a:pPr>
            <a:endParaRPr lang="en-GB" sz="2800" dirty="0"/>
          </a:p>
          <a:p>
            <a:pPr marL="457200" indent="-457200">
              <a:buFont typeface="+mj-lt"/>
              <a:buAutoNum type="arabicPeriod"/>
            </a:pPr>
            <a:r>
              <a:rPr lang="en-GB" sz="2800" dirty="0"/>
              <a:t>What to expect from the exam series and what resources can help</a:t>
            </a:r>
          </a:p>
          <a:p>
            <a:pPr marL="457200" indent="-457200">
              <a:buFont typeface="+mj-lt"/>
              <a:buAutoNum type="arabicPeriod"/>
            </a:pPr>
            <a:endParaRPr lang="en-GB" sz="2800" dirty="0"/>
          </a:p>
          <a:p>
            <a:pPr marL="457200" indent="-457200">
              <a:buFont typeface="+mj-lt"/>
              <a:buAutoNum type="arabicPeriod"/>
            </a:pPr>
            <a:r>
              <a:rPr lang="en-GB" sz="2800" dirty="0"/>
              <a:t>How to support students with their stress levels on the lead up to the exams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284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2BF0BE-F9E0-4C1D-BE42-1517A33F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B66000D-108D-4074-8352-FBB009915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477055"/>
              </p:ext>
            </p:extLst>
          </p:nvPr>
        </p:nvGraphicFramePr>
        <p:xfrm>
          <a:off x="0" y="-95534"/>
          <a:ext cx="12192000" cy="6953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D2037FB-72AA-4898-90CE-133D7E378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60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FB01B-6354-428E-A258-5918BB95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A40DA3-A096-46E9-AC37-FB15C16FAE8B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E54424-4DE2-40A3-B5AA-47A3CC7A8ED3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C8A55-AC7B-4F4F-B98B-3180556454F0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70089F5-ACD9-4D9A-B857-31A7B74CB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81" y="151250"/>
            <a:ext cx="8958469" cy="6592225"/>
          </a:xfrm>
        </p:spPr>
      </p:pic>
    </p:spTree>
    <p:extLst>
      <p:ext uri="{BB962C8B-B14F-4D97-AF65-F5344CB8AC3E}">
        <p14:creationId xmlns:p14="http://schemas.microsoft.com/office/powerpoint/2010/main" val="2769891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D7260-5694-4847-8B88-CC37DDE6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564BD-0BEE-4BA2-938D-17C3ECBE3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FE39D-FCCD-4753-AAF3-8EFADBA5C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43" t="24641" r="33478" b="5302"/>
          <a:stretch/>
        </p:blipFill>
        <p:spPr>
          <a:xfrm>
            <a:off x="145775" y="134660"/>
            <a:ext cx="6202016" cy="6584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483566-B2AD-4B20-97F5-AEE1CE718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221" y="-102516"/>
            <a:ext cx="1848037" cy="2563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060C6A-B65A-46EE-817E-5CC2FEA4A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7439" y="2774086"/>
            <a:ext cx="2231905" cy="1623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0F932A-CB7E-4B59-8127-3C185D05E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328" y="5038579"/>
            <a:ext cx="2372016" cy="1680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450F8-B232-4FCC-9438-C155BA373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7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FF357-BD1D-466B-8407-19612E99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86" y="5842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rgbClr val="002060"/>
                </a:solidFill>
              </a:rPr>
              <a:t>The People’s Choice- The Mind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31DE5-885E-4274-95C9-3F7694E5F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542" y="2141537"/>
            <a:ext cx="554445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/>
              <a:t>By far the most popular choice the students gave when asked what revision technique they used the most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3D10C-AA65-443F-80E7-DB43933B0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86" y="1690688"/>
            <a:ext cx="6288035" cy="4446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273646-FAC2-40DB-8214-D7A88098A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38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FB01B-6354-428E-A258-5918BB95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A40DA3-A096-46E9-AC37-FB15C16FAE8B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E54424-4DE2-40A3-B5AA-47A3CC7A8ED3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C8A55-AC7B-4F4F-B98B-3180556454F0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C6C8CE-E181-4759-9CD0-965EE443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7459"/>
            <a:ext cx="11874976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rgbClr val="002060"/>
                </a:solidFill>
              </a:rPr>
              <a:t>Revision Clocks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A9179-FA89-4560-BA8A-B75C0C72B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78" y="1152483"/>
            <a:ext cx="7575931" cy="536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74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43E3A-2A06-488E-BF61-59E96697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628" y="365125"/>
            <a:ext cx="7159171" cy="1325563"/>
          </a:xfrm>
        </p:spPr>
        <p:txBody>
          <a:bodyPr/>
          <a:lstStyle/>
          <a:p>
            <a:r>
              <a:rPr lang="en-GB" dirty="0"/>
              <a:t>Revision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2130B-CA99-4680-ACF6-9D964D35B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5626" y="1916146"/>
            <a:ext cx="7629653" cy="46893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/>
              <a:t>A good revision card should;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 Be homemade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 Involve pictures </a:t>
            </a:r>
            <a:r>
              <a:rPr lang="en-GB" sz="3200" b="1" dirty="0">
                <a:solidFill>
                  <a:srgbClr val="FF0000"/>
                </a:solidFill>
              </a:rPr>
              <a:t>and </a:t>
            </a:r>
            <a:r>
              <a:rPr lang="en-GB" sz="3200" dirty="0"/>
              <a:t>words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 Test knowledge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 Have a question on one side, answer on the other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Be easy to read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Have the </a:t>
            </a:r>
            <a:r>
              <a:rPr lang="en-GB" sz="3200" b="1" u="sng" dirty="0"/>
              <a:t>correct</a:t>
            </a:r>
            <a:r>
              <a:rPr lang="en-GB" sz="3200" dirty="0"/>
              <a:t>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dirty="0"/>
              <a:t>Be used frequently but spaced 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387AA-41D2-4837-9082-44F5090F8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83" y="2516562"/>
            <a:ext cx="3846667" cy="27956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4706A0-C611-4924-8F17-9AEC25097CB1}"/>
              </a:ext>
            </a:extLst>
          </p:cNvPr>
          <p:cNvSpPr txBox="1">
            <a:spLocks/>
          </p:cNvSpPr>
          <p:nvPr/>
        </p:nvSpPr>
        <p:spPr>
          <a:xfrm rot="19981643">
            <a:off x="275772" y="365125"/>
            <a:ext cx="3338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/>
              <a:t>Parent Task</a:t>
            </a:r>
          </a:p>
        </p:txBody>
      </p:sp>
    </p:spTree>
    <p:extLst>
      <p:ext uri="{BB962C8B-B14F-4D97-AF65-F5344CB8AC3E}">
        <p14:creationId xmlns:p14="http://schemas.microsoft.com/office/powerpoint/2010/main" val="3981293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2BF0BE-F9E0-4C1D-BE42-1517A33F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B66000D-108D-4074-8352-FBB009915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41588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AB29301-6E9C-4200-9DCE-4D836F7E6D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31B6E3F-6B1A-4531-BFD7-24702BDF4EA4}"/>
              </a:ext>
            </a:extLst>
          </p:cNvPr>
          <p:cNvGrpSpPr/>
          <p:nvPr/>
        </p:nvGrpSpPr>
        <p:grpSpPr>
          <a:xfrm>
            <a:off x="1566076" y="977348"/>
            <a:ext cx="9101924" cy="4399721"/>
            <a:chOff x="42076" y="384312"/>
            <a:chExt cx="9101924" cy="4399721"/>
          </a:xfrm>
        </p:grpSpPr>
        <p:pic>
          <p:nvPicPr>
            <p:cNvPr id="1026" name="Picture 2" descr="2023 Calendar">
              <a:extLst>
                <a:ext uri="{FF2B5EF4-FFF2-40B4-BE49-F238E27FC236}">
                  <a16:creationId xmlns:a16="http://schemas.microsoft.com/office/drawing/2014/main" id="{FA0E4547-ECC6-4533-BB53-D0E5724C09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15413" r="26377" b="58927"/>
            <a:stretch/>
          </p:blipFill>
          <p:spPr bwMode="auto">
            <a:xfrm>
              <a:off x="42076" y="384312"/>
              <a:ext cx="9101924" cy="219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2023 Calendar">
              <a:extLst>
                <a:ext uri="{FF2B5EF4-FFF2-40B4-BE49-F238E27FC236}">
                  <a16:creationId xmlns:a16="http://schemas.microsoft.com/office/drawing/2014/main" id="{04C9DB3F-A64D-4738-A4CB-6FDC99F87A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" t="40752" r="51377" b="33695"/>
            <a:stretch/>
          </p:blipFill>
          <p:spPr bwMode="auto">
            <a:xfrm>
              <a:off x="3124297" y="2584172"/>
              <a:ext cx="6019703" cy="219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2023 Calendar">
              <a:extLst>
                <a:ext uri="{FF2B5EF4-FFF2-40B4-BE49-F238E27FC236}">
                  <a16:creationId xmlns:a16="http://schemas.microsoft.com/office/drawing/2014/main" id="{CB50C963-54F9-4F38-9E9B-11FDF60208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49" t="15413" r="1812" b="59302"/>
            <a:stretch/>
          </p:blipFill>
          <p:spPr bwMode="auto">
            <a:xfrm>
              <a:off x="42076" y="2584172"/>
              <a:ext cx="2727628" cy="2150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F781E1-CDEF-4153-BA5E-F1A56B632B37}"/>
              </a:ext>
            </a:extLst>
          </p:cNvPr>
          <p:cNvSpPr txBox="1"/>
          <p:nvPr/>
        </p:nvSpPr>
        <p:spPr>
          <a:xfrm>
            <a:off x="1524001" y="1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/>
              <a:t>Exam Countdown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E2EF13-DF35-4C61-BB77-1CF4F3CA6746}"/>
              </a:ext>
            </a:extLst>
          </p:cNvPr>
          <p:cNvSpPr/>
          <p:nvPr/>
        </p:nvSpPr>
        <p:spPr>
          <a:xfrm>
            <a:off x="4770783" y="2077277"/>
            <a:ext cx="2610678" cy="281611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53193F-644D-4F11-9A3F-4B14DAF257C1}"/>
              </a:ext>
            </a:extLst>
          </p:cNvPr>
          <p:cNvSpPr/>
          <p:nvPr/>
        </p:nvSpPr>
        <p:spPr>
          <a:xfrm>
            <a:off x="7036904" y="1833982"/>
            <a:ext cx="344556" cy="281610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C59CBE-59EF-412F-8176-3FE096110345}"/>
              </a:ext>
            </a:extLst>
          </p:cNvPr>
          <p:cNvSpPr/>
          <p:nvPr/>
        </p:nvSpPr>
        <p:spPr>
          <a:xfrm>
            <a:off x="4770783" y="2345632"/>
            <a:ext cx="344556" cy="281610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A59DFD-15B6-4A18-9D58-49F4DFA8CAA0}"/>
              </a:ext>
            </a:extLst>
          </p:cNvPr>
          <p:cNvSpPr/>
          <p:nvPr/>
        </p:nvSpPr>
        <p:spPr>
          <a:xfrm>
            <a:off x="1616765" y="4013750"/>
            <a:ext cx="2610678" cy="531747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5D4716-EB3B-4057-BACB-93755775850C}"/>
              </a:ext>
            </a:extLst>
          </p:cNvPr>
          <p:cNvSpPr/>
          <p:nvPr/>
        </p:nvSpPr>
        <p:spPr>
          <a:xfrm>
            <a:off x="3849757" y="3803374"/>
            <a:ext cx="377686" cy="210374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1EAC21-4158-43A2-AD2D-150F67992A2F}"/>
              </a:ext>
            </a:extLst>
          </p:cNvPr>
          <p:cNvSpPr/>
          <p:nvPr/>
        </p:nvSpPr>
        <p:spPr>
          <a:xfrm>
            <a:off x="1616765" y="4514077"/>
            <a:ext cx="344556" cy="281610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5292D7-89DC-475C-ACC5-2B3A29DE3704}"/>
              </a:ext>
            </a:extLst>
          </p:cNvPr>
          <p:cNvSpPr/>
          <p:nvPr/>
        </p:nvSpPr>
        <p:spPr>
          <a:xfrm>
            <a:off x="5115339" y="3803375"/>
            <a:ext cx="410818" cy="530087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97FA5D-B05E-40EB-AB5C-61002207081A}"/>
              </a:ext>
            </a:extLst>
          </p:cNvPr>
          <p:cNvSpPr/>
          <p:nvPr/>
        </p:nvSpPr>
        <p:spPr>
          <a:xfrm>
            <a:off x="7036904" y="4598477"/>
            <a:ext cx="344556" cy="238567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958292-8D71-4497-B001-32FD6D231145}"/>
              </a:ext>
            </a:extLst>
          </p:cNvPr>
          <p:cNvSpPr/>
          <p:nvPr/>
        </p:nvSpPr>
        <p:spPr>
          <a:xfrm>
            <a:off x="4770783" y="4807213"/>
            <a:ext cx="1484244" cy="304828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91C3ED-9463-421B-8E0F-37EFBAD79BB5}"/>
              </a:ext>
            </a:extLst>
          </p:cNvPr>
          <p:cNvSpPr/>
          <p:nvPr/>
        </p:nvSpPr>
        <p:spPr>
          <a:xfrm>
            <a:off x="9389167" y="3803374"/>
            <a:ext cx="1186069" cy="304829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83DB0C-B62E-4A5C-BE61-1D187B7B1143}"/>
              </a:ext>
            </a:extLst>
          </p:cNvPr>
          <p:cNvSpPr/>
          <p:nvPr/>
        </p:nvSpPr>
        <p:spPr>
          <a:xfrm>
            <a:off x="7911546" y="4068416"/>
            <a:ext cx="384313" cy="304829"/>
          </a:xfrm>
          <a:prstGeom prst="rect">
            <a:avLst/>
          </a:prstGeom>
          <a:solidFill>
            <a:srgbClr val="66FF33">
              <a:alpha val="58824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60D5A1-C3D8-4D45-83F2-0112E6267198}"/>
              </a:ext>
            </a:extLst>
          </p:cNvPr>
          <p:cNvSpPr/>
          <p:nvPr/>
        </p:nvSpPr>
        <p:spPr>
          <a:xfrm>
            <a:off x="5115339" y="4333462"/>
            <a:ext cx="384313" cy="26501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D5A0A3-F196-4A08-824B-D8B9FF01E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4" r="12980" b="49249"/>
          <a:stretch/>
        </p:blipFill>
        <p:spPr>
          <a:xfrm>
            <a:off x="3629520" y="5411298"/>
            <a:ext cx="2348793" cy="14467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F0C01F4-7AE3-4CF4-A568-461FD4C74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39" t="50000" r="18082"/>
          <a:stretch/>
        </p:blipFill>
        <p:spPr>
          <a:xfrm>
            <a:off x="5978312" y="5411298"/>
            <a:ext cx="2317547" cy="1490019"/>
          </a:xfrm>
          <a:prstGeom prst="rect">
            <a:avLst/>
          </a:prstGeom>
        </p:spPr>
      </p:pic>
      <p:pic>
        <p:nvPicPr>
          <p:cNvPr id="1028" name="Picture 4" descr="Coming Soon Logo Vector Art, Icons, and Graphics for Free Download">
            <a:extLst>
              <a:ext uri="{FF2B5EF4-FFF2-40B4-BE49-F238E27FC236}">
                <a16:creationId xmlns:a16="http://schemas.microsoft.com/office/drawing/2014/main" id="{6686A572-79EE-423F-8E4C-8A4508C27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787" r="-3089"/>
          <a:stretch/>
        </p:blipFill>
        <p:spPr bwMode="auto">
          <a:xfrm>
            <a:off x="1616766" y="21136"/>
            <a:ext cx="1126435" cy="92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tan Polypropylene Folding Exam Desk - Titan Direct">
            <a:extLst>
              <a:ext uri="{FF2B5EF4-FFF2-40B4-BE49-F238E27FC236}">
                <a16:creationId xmlns:a16="http://schemas.microsoft.com/office/drawing/2014/main" id="{79156F6C-DF1D-4296-9308-9C1A5C18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543" y="49085"/>
            <a:ext cx="833693" cy="86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072D9D-3768-40A9-9A05-82359B287170}"/>
              </a:ext>
            </a:extLst>
          </p:cNvPr>
          <p:cNvCxnSpPr/>
          <p:nvPr/>
        </p:nvCxnSpPr>
        <p:spPr>
          <a:xfrm>
            <a:off x="1802295" y="2509843"/>
            <a:ext cx="2425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498201B-59FF-405C-B80C-EF11D916D288}"/>
              </a:ext>
            </a:extLst>
          </p:cNvPr>
          <p:cNvCxnSpPr/>
          <p:nvPr/>
        </p:nvCxnSpPr>
        <p:spPr>
          <a:xfrm>
            <a:off x="1734458" y="1971258"/>
            <a:ext cx="2425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D6F5A4E-E84D-47F0-BFFB-31D4381AB2F6}"/>
              </a:ext>
            </a:extLst>
          </p:cNvPr>
          <p:cNvCxnSpPr/>
          <p:nvPr/>
        </p:nvCxnSpPr>
        <p:spPr>
          <a:xfrm>
            <a:off x="1734458" y="2213110"/>
            <a:ext cx="2425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606871-F5A1-4A0B-9FF4-D65E65BFDBB5}"/>
              </a:ext>
            </a:extLst>
          </p:cNvPr>
          <p:cNvCxnSpPr/>
          <p:nvPr/>
        </p:nvCxnSpPr>
        <p:spPr>
          <a:xfrm>
            <a:off x="1734458" y="1681583"/>
            <a:ext cx="2425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6171733-63F2-4C5E-9E33-7CF73AFD12FF}"/>
              </a:ext>
            </a:extLst>
          </p:cNvPr>
          <p:cNvCxnSpPr>
            <a:cxnSpLocks/>
          </p:cNvCxnSpPr>
          <p:nvPr/>
        </p:nvCxnSpPr>
        <p:spPr>
          <a:xfrm>
            <a:off x="1686546" y="2762256"/>
            <a:ext cx="986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F95402-41EE-4B90-821B-1B2DF310549D}"/>
              </a:ext>
            </a:extLst>
          </p:cNvPr>
          <p:cNvCxnSpPr>
            <a:cxnSpLocks/>
          </p:cNvCxnSpPr>
          <p:nvPr/>
        </p:nvCxnSpPr>
        <p:spPr>
          <a:xfrm>
            <a:off x="6076122" y="1700638"/>
            <a:ext cx="12534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763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F47AB-4B9C-42B1-AB00-46BDCD8A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0"/>
            <a:ext cx="7544938" cy="1325563"/>
          </a:xfrm>
        </p:spPr>
        <p:txBody>
          <a:bodyPr>
            <a:normAutofit/>
          </a:bodyPr>
          <a:lstStyle/>
          <a:p>
            <a:r>
              <a:rPr lang="en-GB" sz="5400" b="1" dirty="0">
                <a:solidFill>
                  <a:srgbClr val="002060"/>
                </a:solidFill>
              </a:rPr>
              <a:t>Revision Loyalty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95099-4383-4BEA-97A4-AB4821B98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1770" y="1825625"/>
            <a:ext cx="328023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To support our push for Prom </a:t>
            </a:r>
            <a:r>
              <a:rPr lang="en-GB" sz="2400" b="1" i="1" dirty="0"/>
              <a:t>(6</a:t>
            </a:r>
            <a:r>
              <a:rPr lang="en-GB" sz="2400" b="1" i="1" baseline="30000" dirty="0"/>
              <a:t>th</a:t>
            </a:r>
            <a:r>
              <a:rPr lang="en-GB" sz="2400" b="1" i="1" dirty="0"/>
              <a:t> July), </a:t>
            </a:r>
            <a:r>
              <a:rPr lang="en-GB" sz="2400" dirty="0"/>
              <a:t>we will want students to collect signatures of the revision they are completing.</a:t>
            </a:r>
          </a:p>
          <a:p>
            <a:pPr marL="0" indent="0">
              <a:buNone/>
            </a:pPr>
            <a:r>
              <a:rPr lang="en-GB" sz="2400" dirty="0"/>
              <a:t>Completed cards will result in prizes and possible free prom tickets. It will also aim to give a sense of completion to revision that can link to the exam timetable.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1E891-A321-42FB-AA3C-3525CBAD7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 t="20908" r="16310" b="14904"/>
          <a:stretch/>
        </p:blipFill>
        <p:spPr>
          <a:xfrm>
            <a:off x="130627" y="1148142"/>
            <a:ext cx="8781143" cy="523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67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2BF0BE-F9E0-4C1D-BE42-1517A33F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B66000D-108D-4074-8352-FBB009915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228215"/>
              </p:ext>
            </p:extLst>
          </p:nvPr>
        </p:nvGraphicFramePr>
        <p:xfrm>
          <a:off x="838200" y="137568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6DB9FC4-2B1A-476E-BC5F-48D115371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22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2BF0BE-F9E0-4C1D-BE42-1517A33FD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B66000D-108D-4074-8352-FBB009915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2168119"/>
              </p:ext>
            </p:extLst>
          </p:nvPr>
        </p:nvGraphicFramePr>
        <p:xfrm>
          <a:off x="215703" y="575922"/>
          <a:ext cx="11862565" cy="6056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443F75A-23F4-4FBC-8B12-A43E6FD791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8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0782-06A4-435B-85AF-5DA60EAA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70" y="461161"/>
            <a:ext cx="11966130" cy="1325563"/>
          </a:xfrm>
        </p:spPr>
        <p:txBody>
          <a:bodyPr>
            <a:normAutofit/>
          </a:bodyPr>
          <a:lstStyle/>
          <a:p>
            <a:r>
              <a:rPr lang="en-GB" sz="7200" b="1" dirty="0">
                <a:solidFill>
                  <a:srgbClr val="002060"/>
                </a:solidFill>
              </a:rPr>
              <a:t>Simple Ways to Help </a:t>
            </a:r>
            <a:r>
              <a:rPr lang="en-GB" sz="7200" b="1" dirty="0">
                <a:solidFill>
                  <a:srgbClr val="FF0000"/>
                </a:solidFill>
              </a:rPr>
              <a:t>#1</a:t>
            </a:r>
          </a:p>
        </p:txBody>
      </p:sp>
      <p:pic>
        <p:nvPicPr>
          <p:cNvPr id="4" name="Picture 2" descr="14,941 Messy Bedroom Stock Photos, Pictures &amp; Royalty-Free ...">
            <a:extLst>
              <a:ext uri="{FF2B5EF4-FFF2-40B4-BE49-F238E27FC236}">
                <a16:creationId xmlns:a16="http://schemas.microsoft.com/office/drawing/2014/main" id="{2D79AA96-1FC5-41B6-9FDA-13A8A1AA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7" y="2278325"/>
            <a:ext cx="5193168" cy="337725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mpty Bedroom of a Clean and Tidy Teenage Girl Stock Image - Image of  notebooks, frame: 209343973">
            <a:extLst>
              <a:ext uri="{FF2B5EF4-FFF2-40B4-BE49-F238E27FC236}">
                <a16:creationId xmlns:a16="http://schemas.microsoft.com/office/drawing/2014/main" id="{21C72BA0-B4B8-43EA-B269-5ED6D43C6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52" r="304" b="12636"/>
          <a:stretch/>
        </p:blipFill>
        <p:spPr bwMode="auto">
          <a:xfrm>
            <a:off x="6332045" y="2278325"/>
            <a:ext cx="5728648" cy="328725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omic VS Versus (PNG Transparent) | OnlyGFX.com">
            <a:extLst>
              <a:ext uri="{FF2B5EF4-FFF2-40B4-BE49-F238E27FC236}">
                <a16:creationId xmlns:a16="http://schemas.microsoft.com/office/drawing/2014/main" id="{84BE6E43-66E5-4208-8EA5-547E98E3D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57" y="1657361"/>
            <a:ext cx="864197" cy="165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88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0782-06A4-435B-85AF-5DA60EAA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70" y="461161"/>
            <a:ext cx="11966130" cy="1325563"/>
          </a:xfrm>
        </p:spPr>
        <p:txBody>
          <a:bodyPr>
            <a:normAutofit/>
          </a:bodyPr>
          <a:lstStyle/>
          <a:p>
            <a:r>
              <a:rPr lang="en-GB" sz="7200" b="1" dirty="0">
                <a:solidFill>
                  <a:srgbClr val="002060"/>
                </a:solidFill>
              </a:rPr>
              <a:t>Simple Ways to Help </a:t>
            </a:r>
            <a:r>
              <a:rPr lang="en-GB" sz="7200" b="1" dirty="0">
                <a:solidFill>
                  <a:srgbClr val="FF0000"/>
                </a:solidFill>
              </a:rPr>
              <a:t>#2</a:t>
            </a:r>
          </a:p>
        </p:txBody>
      </p:sp>
      <p:pic>
        <p:nvPicPr>
          <p:cNvPr id="7172" name="Picture 4" descr="Attendance and Punctuality | The Kingsway School">
            <a:extLst>
              <a:ext uri="{FF2B5EF4-FFF2-40B4-BE49-F238E27FC236}">
                <a16:creationId xmlns:a16="http://schemas.microsoft.com/office/drawing/2014/main" id="{0A5CF7D9-0445-4899-909C-84746C2F5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2" y="1910117"/>
            <a:ext cx="9525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348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Check Screen Time on Different Devices">
            <a:extLst>
              <a:ext uri="{FF2B5EF4-FFF2-40B4-BE49-F238E27FC236}">
                <a16:creationId xmlns:a16="http://schemas.microsoft.com/office/drawing/2014/main" id="{D92A8B36-54AA-4E67-B925-88F9BC1D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" y="1218882"/>
            <a:ext cx="7256145" cy="542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Do Grey Bars Mean In Screen Time Reports? • macReports">
            <a:extLst>
              <a:ext uri="{FF2B5EF4-FFF2-40B4-BE49-F238E27FC236}">
                <a16:creationId xmlns:a16="http://schemas.microsoft.com/office/drawing/2014/main" id="{885ABC00-D4C9-48D7-A561-EF8B52948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/>
          <a:stretch/>
        </p:blipFill>
        <p:spPr bwMode="auto">
          <a:xfrm>
            <a:off x="8874443" y="212969"/>
            <a:ext cx="316706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ED8B65-13F4-47BE-B5D8-765A01B60057}"/>
              </a:ext>
            </a:extLst>
          </p:cNvPr>
          <p:cNvSpPr txBox="1">
            <a:spLocks/>
          </p:cNvSpPr>
          <p:nvPr/>
        </p:nvSpPr>
        <p:spPr>
          <a:xfrm>
            <a:off x="0" y="-106681"/>
            <a:ext cx="119661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002060"/>
                </a:solidFill>
              </a:rPr>
              <a:t>5 Simple Ways to Help </a:t>
            </a:r>
            <a:r>
              <a:rPr lang="en-GB" sz="7200" b="1" dirty="0">
                <a:solidFill>
                  <a:srgbClr val="FF0000"/>
                </a:solidFill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1956237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r: 7 Points 4">
            <a:extLst>
              <a:ext uri="{FF2B5EF4-FFF2-40B4-BE49-F238E27FC236}">
                <a16:creationId xmlns:a16="http://schemas.microsoft.com/office/drawing/2014/main" id="{444E8F2C-13EB-430D-8BC9-E2A1FEB9F00B}"/>
              </a:ext>
            </a:extLst>
          </p:cNvPr>
          <p:cNvSpPr/>
          <p:nvPr/>
        </p:nvSpPr>
        <p:spPr>
          <a:xfrm rot="20827590">
            <a:off x="255451" y="2934998"/>
            <a:ext cx="2497465" cy="2073972"/>
          </a:xfrm>
          <a:prstGeom prst="star7">
            <a:avLst/>
          </a:prstGeom>
          <a:solidFill>
            <a:srgbClr val="C840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atin typeface="Gadugi" panose="020B0502040204020203" pitchFamily="34" charset="0"/>
                <a:ea typeface="Gadugi" panose="020B0502040204020203" pitchFamily="34" charset="0"/>
              </a:rPr>
              <a:t>Carefully selected, highly valued, can be combined in any way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083CF-C43A-4C2E-9BDD-A68913FD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49" y="296162"/>
            <a:ext cx="11389819" cy="1013361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b="1" dirty="0"/>
              <a:t>Ormskirk Sixth Form - Subjects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F3751DE-91AD-4E04-9557-5341821BDB04}"/>
              </a:ext>
            </a:extLst>
          </p:cNvPr>
          <p:cNvGraphicFramePr>
            <a:graphicFrameLocks noGrp="1"/>
          </p:cNvGraphicFramePr>
          <p:nvPr/>
        </p:nvGraphicFramePr>
        <p:xfrm>
          <a:off x="3773266" y="1413431"/>
          <a:ext cx="8128002" cy="20218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42674076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1011139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13493547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5626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78373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133100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English Literature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English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Maths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Further Maths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Spanish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French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028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Theatre studies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Sociology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Computer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Economics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Geography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History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532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Psychology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Sociology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Graphic 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650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Fine 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73713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B513F00-8807-46DD-892C-8A858ACEC32D}"/>
              </a:ext>
            </a:extLst>
          </p:cNvPr>
          <p:cNvSpPr txBox="1"/>
          <p:nvPr/>
        </p:nvSpPr>
        <p:spPr>
          <a:xfrm>
            <a:off x="1114121" y="1962686"/>
            <a:ext cx="2896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A levels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29B4B66-BF80-4340-BA96-9063B9CCA570}"/>
              </a:ext>
            </a:extLst>
          </p:cNvPr>
          <p:cNvGraphicFramePr>
            <a:graphicFrameLocks noGrp="1"/>
          </p:cNvGraphicFramePr>
          <p:nvPr/>
        </p:nvGraphicFramePr>
        <p:xfrm>
          <a:off x="3773266" y="3804187"/>
          <a:ext cx="8128000" cy="1010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90723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075880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6640319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638433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Business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Music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Health and Social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3801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Sport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24983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DB24D95-D47B-4C28-988F-D3B7928F6ACA}"/>
              </a:ext>
            </a:extLst>
          </p:cNvPr>
          <p:cNvSpPr txBox="1"/>
          <p:nvPr/>
        </p:nvSpPr>
        <p:spPr>
          <a:xfrm>
            <a:off x="1363504" y="3892244"/>
            <a:ext cx="2896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BTECs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41764E-4016-4CFD-81AB-E46BAC16E6AA}"/>
              </a:ext>
            </a:extLst>
          </p:cNvPr>
          <p:cNvSpPr/>
          <p:nvPr/>
        </p:nvSpPr>
        <p:spPr>
          <a:xfrm>
            <a:off x="464395" y="5799257"/>
            <a:ext cx="1126320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Gadugi" panose="020B0502040204020203" pitchFamily="34" charset="0"/>
                <a:ea typeface="Gadugi" panose="020B0502040204020203" pitchFamily="34" charset="0"/>
              </a:rPr>
              <a:t>‘A successful, supportive Sixth Form with a real family feel’</a:t>
            </a:r>
          </a:p>
        </p:txBody>
      </p:sp>
    </p:spTree>
    <p:extLst>
      <p:ext uri="{BB962C8B-B14F-4D97-AF65-F5344CB8AC3E}">
        <p14:creationId xmlns:p14="http://schemas.microsoft.com/office/powerpoint/2010/main" val="226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387AA-41D2-4837-9082-44F5090F8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2" y="2502914"/>
            <a:ext cx="3846667" cy="27956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4706A0-C611-4924-8F17-9AEC25097CB1}"/>
              </a:ext>
            </a:extLst>
          </p:cNvPr>
          <p:cNvSpPr txBox="1">
            <a:spLocks/>
          </p:cNvSpPr>
          <p:nvPr/>
        </p:nvSpPr>
        <p:spPr>
          <a:xfrm>
            <a:off x="275772" y="378773"/>
            <a:ext cx="3338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/>
              <a:t>Parent Task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7D215B-D72F-4666-9567-F2196149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900" y="1474276"/>
            <a:ext cx="7057666" cy="48529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600" dirty="0"/>
              <a:t>Can anyone remember the information from before??</a:t>
            </a:r>
          </a:p>
          <a:p>
            <a:pPr marL="0" indent="0" algn="ctr">
              <a:buNone/>
            </a:pPr>
            <a:r>
              <a:rPr lang="en-GB" sz="6600" i="1" dirty="0"/>
              <a:t>No cheating!</a:t>
            </a:r>
          </a:p>
        </p:txBody>
      </p:sp>
    </p:spTree>
    <p:extLst>
      <p:ext uri="{BB962C8B-B14F-4D97-AF65-F5344CB8AC3E}">
        <p14:creationId xmlns:p14="http://schemas.microsoft.com/office/powerpoint/2010/main" val="1477266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FB01B-6354-428E-A258-5918BB95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A40DA3-A096-46E9-AC37-FB15C16FAE8B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E54424-4DE2-40A3-B5AA-47A3CC7A8ED3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C8A55-AC7B-4F4F-B98B-3180556454F0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3E169-B823-4158-9E4D-51125D240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914"/>
            <a:ext cx="6593114" cy="50559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Stress can make you feel:</a:t>
            </a:r>
          </a:p>
          <a:p>
            <a:endParaRPr lang="en-GB" dirty="0"/>
          </a:p>
          <a:p>
            <a:r>
              <a:rPr lang="en-GB" dirty="0"/>
              <a:t>irritable</a:t>
            </a:r>
          </a:p>
          <a:p>
            <a:r>
              <a:rPr lang="en-GB" dirty="0"/>
              <a:t>anxious</a:t>
            </a:r>
          </a:p>
          <a:p>
            <a:r>
              <a:rPr lang="en-GB" dirty="0"/>
              <a:t>like you cannot enjoy yourself</a:t>
            </a:r>
          </a:p>
          <a:p>
            <a:r>
              <a:rPr lang="en-GB" dirty="0"/>
              <a:t>worried a lot of the time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You may start to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/>
              <a:t>have sleep problems</a:t>
            </a:r>
          </a:p>
          <a:p>
            <a:r>
              <a:rPr lang="en-GB" dirty="0"/>
              <a:t>find it hard to concentrate</a:t>
            </a:r>
          </a:p>
          <a:p>
            <a:r>
              <a:rPr lang="en-GB" dirty="0"/>
              <a:t>bite your nails, pick your skin or grind your teeth</a:t>
            </a:r>
          </a:p>
          <a:p>
            <a:r>
              <a:rPr lang="en-GB" dirty="0"/>
              <a:t>snap at people</a:t>
            </a:r>
          </a:p>
          <a:p>
            <a:r>
              <a:rPr lang="en-GB" dirty="0"/>
              <a:t>feel short of breath or breathe very fast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C6C8CE-E181-4759-9CD0-965EE443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NHS Guidance</a:t>
            </a:r>
          </a:p>
        </p:txBody>
      </p:sp>
    </p:spTree>
    <p:extLst>
      <p:ext uri="{BB962C8B-B14F-4D97-AF65-F5344CB8AC3E}">
        <p14:creationId xmlns:p14="http://schemas.microsoft.com/office/powerpoint/2010/main" val="3291018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FB01B-6354-428E-A258-5918BB95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A40DA3-A096-46E9-AC37-FB15C16FAE8B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E54424-4DE2-40A3-B5AA-47A3CC7A8ED3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BC8A55-AC7B-4F4F-B98B-3180556454F0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3E169-B823-4158-9E4D-51125D240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64" y="1473313"/>
            <a:ext cx="12049836" cy="5055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Tips for dealing with stress</a:t>
            </a:r>
          </a:p>
          <a:p>
            <a:r>
              <a:rPr lang="en-GB" sz="2200" dirty="0"/>
              <a:t>Try to have a healthy lifestyle. Eat well, get enough sleep, be physically active, cut down on alcohol, and take time to relax as well as working and studying.</a:t>
            </a:r>
          </a:p>
          <a:p>
            <a:r>
              <a:rPr lang="en-GB" sz="2200" dirty="0"/>
              <a:t>Avoid drugs, including lots of caffeine - this can have a negative impact on your stress levels and wellbeing.</a:t>
            </a:r>
          </a:p>
          <a:p>
            <a:r>
              <a:rPr lang="en-GB" sz="2200" dirty="0"/>
              <a:t>Try not to worry about the future or compare yourself with others.</a:t>
            </a:r>
          </a:p>
          <a:p>
            <a:r>
              <a:rPr lang="en-GB" sz="2200" dirty="0"/>
              <a:t>Try relaxation and breathing exercises.</a:t>
            </a:r>
          </a:p>
          <a:p>
            <a:r>
              <a:rPr lang="en-GB" sz="2200" dirty="0"/>
              <a:t>Try to plan your time to help you keep track of your work. Break it down into manageable chunks so you can keep up with deadlines.</a:t>
            </a:r>
          </a:p>
          <a:p>
            <a:r>
              <a:rPr lang="en-GB" sz="2200" dirty="0"/>
              <a:t>Try talking to a friend, tutor or someone in your family about your stress.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C6C8CE-E181-4759-9CD0-965EE443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NHS Guidance</a:t>
            </a:r>
          </a:p>
        </p:txBody>
      </p:sp>
    </p:spTree>
    <p:extLst>
      <p:ext uri="{BB962C8B-B14F-4D97-AF65-F5344CB8AC3E}">
        <p14:creationId xmlns:p14="http://schemas.microsoft.com/office/powerpoint/2010/main" val="272104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0F2325-7651-448B-AD6C-46FFC367B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5" t="40887" r="38390" b="42025"/>
          <a:stretch/>
        </p:blipFill>
        <p:spPr>
          <a:xfrm>
            <a:off x="269822" y="2829393"/>
            <a:ext cx="11818859" cy="3466476"/>
          </a:xfrm>
          <a:prstGeom prst="rect">
            <a:avLst/>
          </a:prstGeom>
          <a:effectLst>
            <a:outerShdw blurRad="1270000" dist="50800" dir="5400000" algn="ctr" rotWithShape="0">
              <a:srgbClr val="000000"/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E46FF0-0366-4E56-9D42-BA6F16BB0351}"/>
              </a:ext>
            </a:extLst>
          </p:cNvPr>
          <p:cNvSpPr txBox="1"/>
          <p:nvPr/>
        </p:nvSpPr>
        <p:spPr>
          <a:xfrm>
            <a:off x="269822" y="256383"/>
            <a:ext cx="9938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2060"/>
                </a:solidFill>
              </a:rPr>
              <a:t>Looking at your results, which statement below best reflects yours initial reactions?</a:t>
            </a:r>
          </a:p>
        </p:txBody>
      </p:sp>
    </p:spTree>
    <p:extLst>
      <p:ext uri="{BB962C8B-B14F-4D97-AF65-F5344CB8AC3E}">
        <p14:creationId xmlns:p14="http://schemas.microsoft.com/office/powerpoint/2010/main" val="1068958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DEB5DA-D883-4212-85D8-806A6F976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4" t="46284" r="38146" b="38301"/>
          <a:stretch/>
        </p:blipFill>
        <p:spPr>
          <a:xfrm>
            <a:off x="269822" y="2948388"/>
            <a:ext cx="11755272" cy="3143406"/>
          </a:xfrm>
          <a:prstGeom prst="rect">
            <a:avLst/>
          </a:prstGeom>
          <a:effectLst>
            <a:outerShdw blurRad="1270000" dist="50800" dir="5400000" algn="ctr" rotWithShape="0">
              <a:srgbClr val="000000"/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975D5A-720D-48DE-9854-61E64C31D33C}"/>
              </a:ext>
            </a:extLst>
          </p:cNvPr>
          <p:cNvSpPr txBox="1"/>
          <p:nvPr/>
        </p:nvSpPr>
        <p:spPr>
          <a:xfrm>
            <a:off x="269822" y="398272"/>
            <a:ext cx="9938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002060"/>
                </a:solidFill>
              </a:rPr>
              <a:t>Approximately how much time did you spend revising for the mock exams?</a:t>
            </a:r>
          </a:p>
        </p:txBody>
      </p:sp>
    </p:spTree>
    <p:extLst>
      <p:ext uri="{BB962C8B-B14F-4D97-AF65-F5344CB8AC3E}">
        <p14:creationId xmlns:p14="http://schemas.microsoft.com/office/powerpoint/2010/main" val="1876127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7AF3D-1BF2-4E71-9843-0E2B58F84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622" y="539928"/>
            <a:ext cx="10070782" cy="1797051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3600" dirty="0"/>
              <a:t>Between </a:t>
            </a:r>
            <a:r>
              <a:rPr lang="en-GB" sz="3600" b="1" dirty="0">
                <a:solidFill>
                  <a:srgbClr val="FF0000"/>
                </a:solidFill>
              </a:rPr>
              <a:t>15 to 20 hours </a:t>
            </a:r>
            <a:r>
              <a:rPr lang="en-GB" sz="3600" dirty="0"/>
              <a:t>a week is the desired focus.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600" b="1" dirty="0">
                <a:solidFill>
                  <a:srgbClr val="FF0000"/>
                </a:solidFill>
              </a:rPr>
              <a:t>Short bursts </a:t>
            </a:r>
            <a:r>
              <a:rPr lang="en-GB" sz="3600" dirty="0"/>
              <a:t>of revision of 30mins to 1 hour per session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EB5DA-D883-4212-85D8-806A6F976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39568" r="38353" b="37864"/>
          <a:stretch/>
        </p:blipFill>
        <p:spPr>
          <a:xfrm>
            <a:off x="290622" y="2199819"/>
            <a:ext cx="11791840" cy="4466776"/>
          </a:xfrm>
          <a:prstGeom prst="rect">
            <a:avLst/>
          </a:prstGeom>
          <a:effectLst>
            <a:outerShdw blurRad="8509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38625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056ADC-A524-4E8C-AF54-855C8AC2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4" t="48994" r="37981" b="34678"/>
          <a:stretch/>
        </p:blipFill>
        <p:spPr>
          <a:xfrm>
            <a:off x="299560" y="2585544"/>
            <a:ext cx="11592880" cy="3122342"/>
          </a:xfrm>
          <a:prstGeom prst="rect">
            <a:avLst/>
          </a:prstGeom>
          <a:effectLst>
            <a:outerShdw blurRad="1270000" dist="50800" dir="5400000" algn="ctr" rotWithShape="0">
              <a:srgbClr val="000000"/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94392-C46A-4C9D-91F9-FEC9522D34DB}"/>
              </a:ext>
            </a:extLst>
          </p:cNvPr>
          <p:cNvSpPr txBox="1"/>
          <p:nvPr/>
        </p:nvSpPr>
        <p:spPr>
          <a:xfrm>
            <a:off x="299560" y="550515"/>
            <a:ext cx="9938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</a:rPr>
              <a:t>Did you create a revision timetable?</a:t>
            </a:r>
          </a:p>
        </p:txBody>
      </p:sp>
    </p:spTree>
    <p:extLst>
      <p:ext uri="{BB962C8B-B14F-4D97-AF65-F5344CB8AC3E}">
        <p14:creationId xmlns:p14="http://schemas.microsoft.com/office/powerpoint/2010/main" val="157950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DA3482-952E-4C9D-9137-9F146338D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2" t="25795" r="22501" b="14119"/>
          <a:stretch/>
        </p:blipFill>
        <p:spPr>
          <a:xfrm>
            <a:off x="272639" y="160562"/>
            <a:ext cx="9997440" cy="6536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B4A3CA-5ECE-4500-94B1-FF7063928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943475"/>
            <a:ext cx="1800000" cy="18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837F4A-37BC-4C65-AD55-9E66EDCE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195464">
            <a:off x="1976426" y="2251063"/>
            <a:ext cx="6589867" cy="206194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rgbClr val="FF0000"/>
                </a:solidFill>
              </a:rPr>
              <a:t>Lets have a go!</a:t>
            </a:r>
          </a:p>
        </p:txBody>
      </p:sp>
    </p:spTree>
    <p:extLst>
      <p:ext uri="{BB962C8B-B14F-4D97-AF65-F5344CB8AC3E}">
        <p14:creationId xmlns:p14="http://schemas.microsoft.com/office/powerpoint/2010/main" val="233144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9E888C-0C7F-4361-AAFA-84683E285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43" t="46198" r="38161" b="30812"/>
          <a:stretch/>
        </p:blipFill>
        <p:spPr>
          <a:xfrm>
            <a:off x="412103" y="2239616"/>
            <a:ext cx="11451172" cy="4379547"/>
          </a:xfrm>
          <a:prstGeom prst="rect">
            <a:avLst/>
          </a:prstGeom>
          <a:effectLst>
            <a:outerShdw blurRad="1270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0FA847-A8A9-4212-AE56-31519402851C}"/>
              </a:ext>
            </a:extLst>
          </p:cNvPr>
          <p:cNvSpPr txBox="1"/>
          <p:nvPr/>
        </p:nvSpPr>
        <p:spPr>
          <a:xfrm>
            <a:off x="0" y="61416"/>
            <a:ext cx="1065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</a:rPr>
              <a:t>Did you attempt practice exam questions?</a:t>
            </a:r>
          </a:p>
        </p:txBody>
      </p:sp>
      <p:pic>
        <p:nvPicPr>
          <p:cNvPr id="2050" name="Picture 2" descr="Heart and heartbreak love and parting Royalty Free Vector">
            <a:extLst>
              <a:ext uri="{FF2B5EF4-FFF2-40B4-BE49-F238E27FC236}">
                <a16:creationId xmlns:a16="http://schemas.microsoft.com/office/drawing/2014/main" id="{93BEB240-B907-4327-9AB3-FAC4F763D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4" r="50000" b="26300"/>
          <a:stretch/>
        </p:blipFill>
        <p:spPr bwMode="auto">
          <a:xfrm>
            <a:off x="7220093" y="2492757"/>
            <a:ext cx="1801077" cy="165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489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9E888C-0C7F-4361-AAFA-84683E285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43" t="52438" r="37739" b="30812"/>
          <a:stretch/>
        </p:blipFill>
        <p:spPr>
          <a:xfrm>
            <a:off x="207096" y="1914525"/>
            <a:ext cx="11489036" cy="3161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C97BE-59EE-4859-AF91-4F8B51877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00" y="4696590"/>
            <a:ext cx="1800000" cy="180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03B5D9-6A8A-4FCE-9083-6044A939DD51}"/>
              </a:ext>
            </a:extLst>
          </p:cNvPr>
          <p:cNvSpPr txBox="1"/>
          <p:nvPr/>
        </p:nvSpPr>
        <p:spPr>
          <a:xfrm>
            <a:off x="0" y="361410"/>
            <a:ext cx="1065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2060"/>
                </a:solidFill>
              </a:rPr>
              <a:t>Did you attempt practice exam questions?</a:t>
            </a:r>
          </a:p>
        </p:txBody>
      </p:sp>
      <p:pic>
        <p:nvPicPr>
          <p:cNvPr id="10" name="Picture 2" descr="Heart and heartbreak love and parting Royalty Free Vector">
            <a:extLst>
              <a:ext uri="{FF2B5EF4-FFF2-40B4-BE49-F238E27FC236}">
                <a16:creationId xmlns:a16="http://schemas.microsoft.com/office/drawing/2014/main" id="{918987DD-1CA0-46A9-AC42-ABBB9E7F9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9" t="14764" r="-2650" b="26300"/>
          <a:stretch/>
        </p:blipFill>
        <p:spPr bwMode="auto">
          <a:xfrm>
            <a:off x="6346209" y="2357830"/>
            <a:ext cx="1583139" cy="137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83889-021E-4466-812E-895A73AB8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96" y="5185550"/>
            <a:ext cx="9864952" cy="126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</a:rPr>
              <a:t>WARNING. </a:t>
            </a:r>
            <a:r>
              <a:rPr lang="en-GB" i="1" dirty="0"/>
              <a:t>Students need the knowledge first before attempting the exam questions! It can become very disheartening….</a:t>
            </a:r>
          </a:p>
        </p:txBody>
      </p:sp>
    </p:spTree>
    <p:extLst>
      <p:ext uri="{BB962C8B-B14F-4D97-AF65-F5344CB8AC3E}">
        <p14:creationId xmlns:p14="http://schemas.microsoft.com/office/powerpoint/2010/main" val="155065303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E4D3B78-E2DC-4D3A-B2D8-89FE82A01B6B}" vid="{2E7A7AC0-F9F1-4869-ABDD-7855F50C1A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924</Words>
  <Application>Microsoft Office PowerPoint</Application>
  <PresentationFormat>Widescreen</PresentationFormat>
  <Paragraphs>143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Gadugi</vt:lpstr>
      <vt:lpstr>Wingdings</vt:lpstr>
      <vt:lpstr>1_Office Theme</vt:lpstr>
      <vt:lpstr>Parent Revision Evening 6th February</vt:lpstr>
      <vt:lpstr>     </vt:lpstr>
      <vt:lpstr>PowerPoint Presentation</vt:lpstr>
      <vt:lpstr>PowerPoint Presentation</vt:lpstr>
      <vt:lpstr>PowerPoint Presentation</vt:lpstr>
      <vt:lpstr>PowerPoint Presentation</vt:lpstr>
      <vt:lpstr>Lets have a go!</vt:lpstr>
      <vt:lpstr>PowerPoint Presentation</vt:lpstr>
      <vt:lpstr>PowerPoint Presentation</vt:lpstr>
      <vt:lpstr>     </vt:lpstr>
      <vt:lpstr>PowerPoint Presentation</vt:lpstr>
      <vt:lpstr>PowerPoint Presentation</vt:lpstr>
      <vt:lpstr>The People’s Choice- The Mind Map</vt:lpstr>
      <vt:lpstr>Revision Clocks</vt:lpstr>
      <vt:lpstr>Revision Cards</vt:lpstr>
      <vt:lpstr>     </vt:lpstr>
      <vt:lpstr>PowerPoint Presentation</vt:lpstr>
      <vt:lpstr>Revision Loyalty Card</vt:lpstr>
      <vt:lpstr>     </vt:lpstr>
      <vt:lpstr>Simple Ways to Help #1</vt:lpstr>
      <vt:lpstr>Simple Ways to Help #2</vt:lpstr>
      <vt:lpstr>PowerPoint Presentation</vt:lpstr>
      <vt:lpstr>Ormskirk Sixth Form - Subjects</vt:lpstr>
      <vt:lpstr>PowerPoint Presentation</vt:lpstr>
      <vt:lpstr>NHS Guidance</vt:lpstr>
      <vt:lpstr>NHS Guidance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11 Assembly-  1st February</dc:title>
  <dc:creator>K Doyle</dc:creator>
  <cp:lastModifiedBy>J Joynson</cp:lastModifiedBy>
  <cp:revision>25</cp:revision>
  <dcterms:created xsi:type="dcterms:W3CDTF">2023-01-29T20:29:48Z</dcterms:created>
  <dcterms:modified xsi:type="dcterms:W3CDTF">2023-02-01T15:31:05Z</dcterms:modified>
</cp:coreProperties>
</file>