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63" r:id="rId2"/>
    <p:sldId id="376" r:id="rId3"/>
    <p:sldId id="380" r:id="rId4"/>
    <p:sldId id="379" r:id="rId5"/>
    <p:sldId id="396" r:id="rId6"/>
    <p:sldId id="364" r:id="rId7"/>
    <p:sldId id="378" r:id="rId8"/>
    <p:sldId id="385" r:id="rId9"/>
    <p:sldId id="399" r:id="rId10"/>
    <p:sldId id="365" r:id="rId11"/>
    <p:sldId id="397" r:id="rId12"/>
    <p:sldId id="391" r:id="rId13"/>
    <p:sldId id="392" r:id="rId14"/>
    <p:sldId id="393" r:id="rId15"/>
    <p:sldId id="394" r:id="rId16"/>
    <p:sldId id="400" r:id="rId17"/>
    <p:sldId id="401" r:id="rId18"/>
    <p:sldId id="395" r:id="rId19"/>
    <p:sldId id="398" r:id="rId20"/>
    <p:sldId id="381" r:id="rId21"/>
    <p:sldId id="402" r:id="rId22"/>
    <p:sldId id="403" r:id="rId23"/>
    <p:sldId id="257" r:id="rId24"/>
    <p:sldId id="25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42" autoAdjust="0"/>
  </p:normalViewPr>
  <p:slideViewPr>
    <p:cSldViewPr snapToGrid="0">
      <p:cViewPr varScale="1">
        <p:scale>
          <a:sx n="62" d="100"/>
          <a:sy n="62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EFB4E-DFF7-4086-BB47-93510C8D1A7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A318-A9ED-4FB1-B125-C8D5C04C6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ownit/the-basics/managing-family-screen-tim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0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5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forget to check </a:t>
            </a:r>
            <a:r>
              <a:rPr lang="en-GB" dirty="0" err="1"/>
              <a:t>classcharts</a:t>
            </a:r>
            <a:r>
              <a:rPr lang="en-GB" dirty="0"/>
              <a:t> for attendance and homework updates.</a:t>
            </a:r>
          </a:p>
          <a:p>
            <a:r>
              <a:rPr lang="en-GB" dirty="0"/>
              <a:t>Could discuss with parents the change to comments, reinforce the positives at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Calculators? Maths equipment.</a:t>
            </a:r>
          </a:p>
          <a:p>
            <a:r>
              <a:rPr lang="en-GB" dirty="0"/>
              <a:t>Clear pencil case.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physiological impacts on teenagers, slow sleep drive means they start to feel tired later. Melatonin produced much later in the day than adults.</a:t>
            </a:r>
          </a:p>
          <a:p>
            <a:r>
              <a:rPr lang="en-GB" dirty="0"/>
              <a:t>If teenagers were allowed to sleep on their own rhythm then they would probably get enough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8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that using this  resource means pupils can switch off when they come home.</a:t>
            </a:r>
          </a:p>
          <a:p>
            <a:r>
              <a:rPr lang="en-GB" dirty="0"/>
              <a:t>Also breaks up the pupils environment, </a:t>
            </a:r>
            <a:r>
              <a:rPr lang="en-GB" dirty="0" err="1"/>
              <a:t>eg</a:t>
            </a:r>
            <a:r>
              <a:rPr lang="en-GB" dirty="0"/>
              <a:t> always studying in their room becomes tedious.</a:t>
            </a:r>
          </a:p>
          <a:p>
            <a:r>
              <a:rPr lang="en-GB" dirty="0"/>
              <a:t>Could they meet a friend a revise 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8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https://www.bbc.com/ownit/the-basics/managing-family-screen-time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Video is 2 mins 33 seconds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77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parents for their attendance, support etc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9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them to guess the stats before revealing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336C-4E8B-49E2-B942-293E2D12E39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51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Guess, discuss and reveal</a:t>
            </a:r>
          </a:p>
          <a:p>
            <a:r>
              <a:rPr lang="en-GB" dirty="0"/>
              <a:t>Please discuss class sizes – these are the largest. Some have 4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336C-4E8B-49E2-B942-293E2D12E39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8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overview of the year – Rationale for timings etc.</a:t>
            </a:r>
          </a:p>
          <a:p>
            <a:r>
              <a:rPr lang="en-GB" dirty="0"/>
              <a:t>For most pupils REAL exams are too far away so need to look short term. </a:t>
            </a:r>
            <a:r>
              <a:rPr lang="en-GB" dirty="0" err="1"/>
              <a:t>i.e</a:t>
            </a:r>
            <a:r>
              <a:rPr lang="en-GB" dirty="0"/>
              <a:t> Nov Mocks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0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2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parents though the process of creating a revision timetable.</a:t>
            </a:r>
          </a:p>
          <a:p>
            <a:r>
              <a:rPr lang="en-GB" dirty="0"/>
              <a:t>Add in time slots…</a:t>
            </a:r>
          </a:p>
          <a:p>
            <a:r>
              <a:rPr lang="en-GB" dirty="0"/>
              <a:t>Box off anything that is a commitment first</a:t>
            </a:r>
          </a:p>
          <a:p>
            <a:r>
              <a:rPr lang="en-GB" dirty="0"/>
              <a:t>Add in subjects</a:t>
            </a:r>
          </a:p>
          <a:p>
            <a:r>
              <a:rPr lang="en-GB" dirty="0"/>
              <a:t>Add in breaks</a:t>
            </a:r>
          </a:p>
          <a:p>
            <a:r>
              <a:rPr lang="en-GB" dirty="0"/>
              <a:t>Stars when done!</a:t>
            </a:r>
          </a:p>
          <a:p>
            <a:r>
              <a:rPr lang="en-GB" dirty="0"/>
              <a:t>Focus on the “Future You” aspect of mock week. More work now = Confidence in Summer.</a:t>
            </a:r>
          </a:p>
          <a:p>
            <a:r>
              <a:rPr lang="en-GB" dirty="0"/>
              <a:t>Time varies from pupils to pupil.</a:t>
            </a:r>
          </a:p>
          <a:p>
            <a:r>
              <a:rPr lang="en-GB" dirty="0"/>
              <a:t>Breaks important!! Cant do 3hrs flat out.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7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9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3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parents this could be an activity they can help their child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6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https://www.youtube.com/watch?v=C20EvKtdJwQ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8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A318-A9ED-4FB1-B125-C8D5C04C6F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1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D46D-8FC8-4903-B627-135BEA7BC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AD789-9257-4D29-BEDB-D0D427A9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D3B4-F97E-494F-B850-320C0999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CCCBF-C259-4B25-8921-5DC6EF5B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C439-F9A1-47B1-AB3C-6760B61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46AC-0FF2-467F-B0F8-0C6091FE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2F40C-E6F0-417E-8F77-7FC348022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1830-CE56-4484-88E6-4C5BC205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E105-CA63-418D-AFC0-4A1A7917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FAEE-FD75-47E3-AD1A-3EC24B9B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5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FAC9D-B20B-4EC5-AA68-053E3C442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0BE87-DA77-4DD0-A1C1-616D94AE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C3DA-0B55-442E-99B6-360816E0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BC5B5-8958-4F3C-A0C0-C7B53E33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F1A4-47A5-4345-982C-82AC6FB5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83FF-3385-4B04-81FD-09564208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3DC9-5727-4A48-9D9A-2916EF53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BA81-FF23-46DB-BEA4-60A704B2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F3EC-7987-495A-83BB-117FBEF9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6DCB-669F-40B7-852D-4CC15D36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0B63-6410-41E3-A5A2-2F3310CE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AC319-6E72-42B8-B506-5A6BD0E4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6695-B013-4534-8BE3-255E095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5D38-2C71-43C2-87A3-BF4B6E3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9D432-73E5-4E27-AE60-EFF15AFB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580-A12B-4CDA-8CAC-C75B5BEC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1B37-57B3-43F7-9EAC-1BEF3C4D9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2B2C3-1DF7-4BE9-A48B-9104F8F2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98CBF-C9A1-4944-BD0E-1449C5F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0C873-226A-42AE-9062-A65E440C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A5728-7838-4B1A-A657-320F7CCD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2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B5CC-A8CD-45F1-A602-22AA6F10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916B-6D1E-4455-A14E-B194C5A0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31E7-EC79-4A07-B956-B264394DE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120B0-843A-40AA-986E-727DB6AC7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95DBB-17D9-4A32-A7EC-094C89D9C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71670-D94C-40B2-A842-673BDA78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50FDC-4668-48A6-8553-89F61D7B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4AAF3-6CA9-4571-A6AE-2F50706B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1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57F1-B8C9-49FD-8EDC-D85EE97A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F4858-542F-4503-97F1-778F3164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F3C0F-EE07-405C-B5A0-3172DEE5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3572B-D3CE-453D-A1BA-206875BF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71223-8093-434F-BE41-00E8174D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1C8E3-A2C0-4E3F-8576-8FDF9637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FD43B-6A41-4813-AAA4-3A154798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8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ACD7-383F-48AD-9A2F-1173562B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976D-D322-433E-8B5F-8DDC622C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65E6B-403D-45E1-AD08-F179B495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F604-4D45-437E-88B4-C6947E97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AB92D-52C6-4CCA-8BBC-E2167E8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0EC76-90D6-4187-AD43-FFF0F4A8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38B5-79F7-4A12-8B1C-2DAB59BB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574A6-5731-451A-B7CB-15682B61F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C5E1-43B7-4751-9CF4-165816B16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AB18-480C-438F-A0F1-8283BB48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BA26-4AF2-4C1E-A318-47807F8A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9DEE3-7A68-4A99-844A-A0D99F73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316AB87-A5A6-48F4-9155-4ED27470E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02DC2-5A50-478C-AA95-5A0A7C25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B25F-2359-4943-9824-B79BF366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844F-18BA-4891-B577-A8A153676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58F5-E195-4787-AC07-D971EDB80F6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E687-6A71-4300-AF55-4B49EB8C0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CD70-1987-42A1-A252-AC2383A62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2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0EvKtdJwQ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FB01B-6354-428E-A258-5918BB95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" y="65313"/>
            <a:ext cx="1543861" cy="15438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40DA3-A096-46E9-AC37-FB15C16FAE8B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4424-4DE2-40A3-B5AA-47A3CC7A8ED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C8A55-AC7B-4F4F-B98B-3180556454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C6C8CE-E181-4759-9CD0-965EE443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74" y="14148"/>
            <a:ext cx="9144000" cy="1237591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Parental Revision Evening</a:t>
            </a:r>
            <a:br>
              <a:rPr lang="en-GB" sz="4400" dirty="0"/>
            </a:br>
            <a:r>
              <a:rPr lang="en-GB" sz="4400" b="1" dirty="0"/>
              <a:t>Monday 9</a:t>
            </a:r>
            <a:r>
              <a:rPr lang="en-GB" sz="4400" b="1" baseline="30000" dirty="0"/>
              <a:t>th</a:t>
            </a:r>
            <a:r>
              <a:rPr lang="en-GB" sz="4400" b="1" dirty="0"/>
              <a:t> October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0E40BB0-6225-4558-A1A9-724569BBF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14691"/>
            <a:ext cx="12192000" cy="3828617"/>
          </a:xfrm>
        </p:spPr>
        <p:txBody>
          <a:bodyPr>
            <a:noAutofit/>
          </a:bodyPr>
          <a:lstStyle/>
          <a:p>
            <a:r>
              <a:rPr lang="en-GB" sz="4400" b="1" u="sng" dirty="0"/>
              <a:t>Aims For This Evening</a:t>
            </a:r>
            <a:endParaRPr lang="en-GB" sz="3600" i="1" dirty="0"/>
          </a:p>
          <a:p>
            <a:pPr marL="457200" indent="-457200">
              <a:buFont typeface="+mj-lt"/>
              <a:buAutoNum type="arabicPeriod"/>
            </a:pPr>
            <a:r>
              <a:rPr lang="en-GB" sz="3600" i="1" dirty="0">
                <a:solidFill>
                  <a:srgbClr val="00B050"/>
                </a:solidFill>
              </a:rPr>
              <a:t>What to expect from the exam series and resources to help</a:t>
            </a:r>
          </a:p>
          <a:p>
            <a:pPr marL="457200" indent="-457200">
              <a:buFont typeface="+mj-lt"/>
              <a:buAutoNum type="arabicPeriod"/>
            </a:pPr>
            <a:endParaRPr lang="en-GB" sz="3600" i="1" dirty="0"/>
          </a:p>
          <a:p>
            <a:pPr marL="457200" indent="-457200">
              <a:buFont typeface="+mj-lt"/>
              <a:buAutoNum type="arabicPeriod"/>
            </a:pPr>
            <a:r>
              <a:rPr lang="en-GB" sz="3600" i="1" dirty="0"/>
              <a:t>Look at the techniques our school will be promoting for revision</a:t>
            </a:r>
          </a:p>
          <a:p>
            <a:pPr marL="457200" indent="-457200">
              <a:buFont typeface="+mj-lt"/>
              <a:buAutoNum type="arabicPeriod"/>
            </a:pPr>
            <a:endParaRPr lang="en-GB" sz="3600" i="1" dirty="0"/>
          </a:p>
          <a:p>
            <a:pPr marL="457200" indent="-457200">
              <a:buFont typeface="+mj-lt"/>
              <a:buAutoNum type="arabicPeriod"/>
            </a:pPr>
            <a:r>
              <a:rPr lang="en-GB" sz="3600" i="1" dirty="0"/>
              <a:t>How to support students with their stress levels on the lead up to the exams</a:t>
            </a:r>
          </a:p>
          <a:p>
            <a:pPr marL="457200" indent="-457200">
              <a:buFont typeface="+mj-lt"/>
              <a:buAutoNum type="arabicPeriod"/>
            </a:pPr>
            <a:endParaRPr lang="en-GB" sz="3600" i="1" dirty="0"/>
          </a:p>
          <a:p>
            <a:endParaRPr lang="en-GB" sz="3600" i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284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FB01B-6354-428E-A258-5918BB95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40DA3-A096-46E9-AC37-FB15C16FAE8B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4424-4DE2-40A3-B5AA-47A3CC7A8ED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C8A55-AC7B-4F4F-B98B-3180556454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C6C8CE-E181-4759-9CD0-965EE443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459"/>
            <a:ext cx="121920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3) Revision Clocks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A9179-FA89-4560-BA8A-B75C0C72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1" y="898388"/>
            <a:ext cx="8084819" cy="57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40DA3-A096-46E9-AC37-FB15C16FAE8B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4424-4DE2-40A3-B5AA-47A3CC7A8ED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C8A55-AC7B-4F4F-B98B-3180556454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0E40BB0-6225-4558-A1A9-724569BBF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1800"/>
            <a:ext cx="12054840" cy="3828617"/>
          </a:xfrm>
        </p:spPr>
        <p:txBody>
          <a:bodyPr>
            <a:noAutofit/>
          </a:bodyPr>
          <a:lstStyle/>
          <a:p>
            <a:r>
              <a:rPr lang="en-GB" sz="5400" b="1" u="sng" dirty="0"/>
              <a:t>Aims For This Evening</a:t>
            </a:r>
            <a:endParaRPr lang="en-GB" sz="4400" i="1" dirty="0"/>
          </a:p>
          <a:p>
            <a:pPr marL="457200" indent="-457200">
              <a:buFont typeface="+mj-lt"/>
              <a:buAutoNum type="arabicPeriod"/>
            </a:pPr>
            <a:r>
              <a:rPr lang="en-GB" sz="4400" i="1" dirty="0">
                <a:solidFill>
                  <a:schemeClr val="bg1">
                    <a:lumMod val="85000"/>
                  </a:schemeClr>
                </a:solidFill>
              </a:rPr>
              <a:t>What to expect from the exam series and resources to help 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4400" i="1" dirty="0">
                <a:solidFill>
                  <a:schemeClr val="bg1">
                    <a:lumMod val="85000"/>
                  </a:schemeClr>
                </a:solidFill>
              </a:rPr>
              <a:t>Look at the techniques our school will be promoting for revision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/>
          </a:p>
          <a:p>
            <a:pPr marL="457200" indent="-457200">
              <a:buFont typeface="+mj-lt"/>
              <a:buAutoNum type="arabicPeriod"/>
            </a:pPr>
            <a:r>
              <a:rPr lang="en-GB" sz="4400" i="1" dirty="0">
                <a:solidFill>
                  <a:srgbClr val="00B050"/>
                </a:solidFill>
              </a:rPr>
              <a:t>How to support students with their stress levels on the lead up to the exams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/>
          </a:p>
          <a:p>
            <a:endParaRPr lang="en-GB" sz="4400" i="1" dirty="0"/>
          </a:p>
          <a:p>
            <a:endParaRPr lang="en-GB" sz="3600" dirty="0"/>
          </a:p>
        </p:txBody>
      </p:sp>
      <p:pic>
        <p:nvPicPr>
          <p:cNvPr id="3080" name="Picture 8" descr="Checkmark PNG, Checkmark Transparent Background - FreeIconsPNG">
            <a:extLst>
              <a:ext uri="{FF2B5EF4-FFF2-40B4-BE49-F238E27FC236}">
                <a16:creationId xmlns:a16="http://schemas.microsoft.com/office/drawing/2014/main" id="{24E73298-16EA-4D64-934D-F15EB5B3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48" y="1943949"/>
            <a:ext cx="1044677" cy="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heckmark PNG, Checkmark Transparent Background - FreeIconsPNG">
            <a:extLst>
              <a:ext uri="{FF2B5EF4-FFF2-40B4-BE49-F238E27FC236}">
                <a16:creationId xmlns:a16="http://schemas.microsoft.com/office/drawing/2014/main" id="{7E13F638-1DA1-479C-8A7D-42224766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86" y="4092174"/>
            <a:ext cx="1044677" cy="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0" y="461161"/>
            <a:ext cx="1196613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#1</a:t>
            </a:r>
          </a:p>
        </p:txBody>
      </p:sp>
      <p:pic>
        <p:nvPicPr>
          <p:cNvPr id="4" name="Picture 2" descr="14,941 Messy Bedroom Stock Photos, Pictures &amp; Royalty-Free ...">
            <a:extLst>
              <a:ext uri="{FF2B5EF4-FFF2-40B4-BE49-F238E27FC236}">
                <a16:creationId xmlns:a16="http://schemas.microsoft.com/office/drawing/2014/main" id="{2D79AA96-1FC5-41B6-9FDA-13A8A1AA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7" y="2278325"/>
            <a:ext cx="5193168" cy="33772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mpty Bedroom of a Clean and Tidy Teenage Girl Stock Image - Image of  notebooks, frame: 209343973">
            <a:extLst>
              <a:ext uri="{FF2B5EF4-FFF2-40B4-BE49-F238E27FC236}">
                <a16:creationId xmlns:a16="http://schemas.microsoft.com/office/drawing/2014/main" id="{21C72BA0-B4B8-43EA-B269-5ED6D43C6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252" r="304" b="12636"/>
          <a:stretch/>
        </p:blipFill>
        <p:spPr bwMode="auto">
          <a:xfrm>
            <a:off x="6332045" y="2278325"/>
            <a:ext cx="5728648" cy="32872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ic VS Versus (PNG Transparent) | OnlyGFX.com">
            <a:extLst>
              <a:ext uri="{FF2B5EF4-FFF2-40B4-BE49-F238E27FC236}">
                <a16:creationId xmlns:a16="http://schemas.microsoft.com/office/drawing/2014/main" id="{84BE6E43-66E5-4208-8EA5-547E98E3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57" y="1657361"/>
            <a:ext cx="864197" cy="16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8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22" y="386006"/>
            <a:ext cx="98298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#2</a:t>
            </a:r>
          </a:p>
        </p:txBody>
      </p:sp>
      <p:pic>
        <p:nvPicPr>
          <p:cNvPr id="7172" name="Picture 4" descr="Attendance and Punctuality | The Kingsway School">
            <a:extLst>
              <a:ext uri="{FF2B5EF4-FFF2-40B4-BE49-F238E27FC236}">
                <a16:creationId xmlns:a16="http://schemas.microsoft.com/office/drawing/2014/main" id="{0A5CF7D9-0445-4899-909C-84746C2F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22" y="1823794"/>
            <a:ext cx="9525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3130C7-242F-4315-95DB-703BF2E05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40">
            <a:off x="337341" y="1251551"/>
            <a:ext cx="11088835" cy="39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263041"/>
            <a:ext cx="1016508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#3</a:t>
            </a:r>
          </a:p>
        </p:txBody>
      </p:sp>
      <p:pic>
        <p:nvPicPr>
          <p:cNvPr id="1026" name="Picture 2" descr="study education equipment Stock Photo - Alamy">
            <a:extLst>
              <a:ext uri="{FF2B5EF4-FFF2-40B4-BE49-F238E27FC236}">
                <a16:creationId xmlns:a16="http://schemas.microsoft.com/office/drawing/2014/main" id="{DE63E945-65EB-4E6A-A6AD-A26F59230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3" b="9778"/>
          <a:stretch/>
        </p:blipFill>
        <p:spPr bwMode="auto">
          <a:xfrm>
            <a:off x="2704466" y="1950720"/>
            <a:ext cx="6119494" cy="419297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8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667" y="430681"/>
            <a:ext cx="9152985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#4</a:t>
            </a:r>
          </a:p>
        </p:txBody>
      </p:sp>
      <p:pic>
        <p:nvPicPr>
          <p:cNvPr id="1028" name="Picture 4" descr="How to sleep better | Livi">
            <a:extLst>
              <a:ext uri="{FF2B5EF4-FFF2-40B4-BE49-F238E27FC236}">
                <a16:creationId xmlns:a16="http://schemas.microsoft.com/office/drawing/2014/main" id="{04D5FA02-DBE1-448A-947C-062682FE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1" y="1756244"/>
            <a:ext cx="8161096" cy="467133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8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529"/>
            <a:ext cx="10431919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#4 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FC552-B85C-4001-AB48-788438E0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0" y="2200970"/>
            <a:ext cx="11644539" cy="401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EB0F6F-6A3F-4924-AED4-BBC50AFFFC2A}"/>
              </a:ext>
            </a:extLst>
          </p:cNvPr>
          <p:cNvSpPr/>
          <p:nvPr/>
        </p:nvSpPr>
        <p:spPr>
          <a:xfrm>
            <a:off x="8114506" y="4359729"/>
            <a:ext cx="1584665" cy="7808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8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0782-06A4-435B-85AF-5DA60EA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261258"/>
            <a:ext cx="10007376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#4 SLEEP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0FEEC-DC3C-4AD4-A7E7-FFF4E498364C}"/>
              </a:ext>
            </a:extLst>
          </p:cNvPr>
          <p:cNvSpPr txBox="1"/>
          <p:nvPr/>
        </p:nvSpPr>
        <p:spPr>
          <a:xfrm>
            <a:off x="0" y="1595021"/>
            <a:ext cx="1219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A1B1F"/>
                </a:solidFill>
                <a:effectLst/>
              </a:rPr>
              <a:t>Budgeting eight hours of sleep into your daily schedule and keeping that same schedule on both weekdays and weekends.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1A1B1F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A1B1F"/>
                </a:solidFill>
                <a:effectLst/>
              </a:rPr>
              <a:t>Creating a consistent pre-bed routine to help with </a:t>
            </a:r>
            <a:r>
              <a:rPr lang="en-GB" sz="2800" i="0" u="none" strike="noStrike" dirty="0">
                <a:solidFill>
                  <a:srgbClr val="1A1B1F"/>
                </a:solidFill>
                <a:effectLst/>
              </a:rPr>
              <a:t>relaxation and falling asleep fast</a:t>
            </a:r>
            <a:r>
              <a:rPr lang="en-GB" sz="2800" i="0" dirty="0">
                <a:solidFill>
                  <a:srgbClr val="1A1B1F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1A1B1F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A1B1F"/>
                </a:solidFill>
                <a:effectLst/>
              </a:rPr>
              <a:t>Avoiding </a:t>
            </a:r>
            <a:r>
              <a:rPr lang="en-GB" sz="2800" i="0" u="none" strike="noStrike" dirty="0">
                <a:solidFill>
                  <a:srgbClr val="1A1B1F"/>
                </a:solidFill>
                <a:effectLst/>
              </a:rPr>
              <a:t>caffeine</a:t>
            </a:r>
            <a:r>
              <a:rPr lang="en-GB" sz="2800" b="0" i="0" dirty="0">
                <a:solidFill>
                  <a:srgbClr val="1A1B1F"/>
                </a:solidFill>
                <a:effectLst/>
              </a:rPr>
              <a:t> and energy drinks, especially in the afternoon and evening.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1A1B1F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A1B1F"/>
                </a:solidFill>
                <a:effectLst/>
              </a:rPr>
              <a:t>Putting away electronic devices for at least a half-hour before bed and keeping them on silent mode to avoid checking them during the night.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1A1B1F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A1B1F"/>
                </a:solidFill>
                <a:effectLst/>
              </a:rPr>
              <a:t>Keeping your bedroom </a:t>
            </a:r>
            <a:r>
              <a:rPr lang="en-GB" sz="2800" b="1" i="0" u="none" strike="noStrike" dirty="0">
                <a:solidFill>
                  <a:srgbClr val="1A1B1F"/>
                </a:solidFill>
                <a:effectLst/>
              </a:rPr>
              <a:t>cool</a:t>
            </a:r>
            <a:r>
              <a:rPr lang="en-GB" sz="2800" b="0" i="0" dirty="0">
                <a:solidFill>
                  <a:srgbClr val="1A1B1F"/>
                </a:solidFill>
                <a:effectLst/>
              </a:rPr>
              <a:t>, dark, and quiet.</a:t>
            </a:r>
          </a:p>
        </p:txBody>
      </p:sp>
    </p:spTree>
    <p:extLst>
      <p:ext uri="{BB962C8B-B14F-4D97-AF65-F5344CB8AC3E}">
        <p14:creationId xmlns:p14="http://schemas.microsoft.com/office/powerpoint/2010/main" val="412943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ED8B65-13F4-47BE-B5D8-765A01B60057}"/>
              </a:ext>
            </a:extLst>
          </p:cNvPr>
          <p:cNvSpPr txBox="1">
            <a:spLocks/>
          </p:cNvSpPr>
          <p:nvPr/>
        </p:nvSpPr>
        <p:spPr>
          <a:xfrm>
            <a:off x="0" y="-70384"/>
            <a:ext cx="119661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#5</a:t>
            </a:r>
          </a:p>
        </p:txBody>
      </p:sp>
      <p:pic>
        <p:nvPicPr>
          <p:cNvPr id="2050" name="Picture 2" descr="Cool School Libraries from Around the World">
            <a:extLst>
              <a:ext uri="{FF2B5EF4-FFF2-40B4-BE49-F238E27FC236}">
                <a16:creationId xmlns:a16="http://schemas.microsoft.com/office/drawing/2014/main" id="{0A57DD66-4E5F-461D-8B00-91E3FF13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10" y="2045529"/>
            <a:ext cx="6675120" cy="445564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748D6-DD33-4E95-82BC-02A5B4D1A32F}"/>
              </a:ext>
            </a:extLst>
          </p:cNvPr>
          <p:cNvSpPr txBox="1"/>
          <p:nvPr/>
        </p:nvSpPr>
        <p:spPr>
          <a:xfrm>
            <a:off x="0" y="184685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>
                <a:solidFill>
                  <a:srgbClr val="002060"/>
                </a:solidFill>
              </a:rPr>
              <a:t>Use the Library</a:t>
            </a:r>
          </a:p>
          <a:p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Our School</a:t>
            </a:r>
          </a:p>
          <a:p>
            <a:r>
              <a:rPr lang="en-GB" sz="2800" i="1" dirty="0">
                <a:solidFill>
                  <a:srgbClr val="7030A0"/>
                </a:solidFill>
              </a:rPr>
              <a:t>Staffed afterschool until 4:15pm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Ormskirk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Edge Hill</a:t>
            </a:r>
          </a:p>
        </p:txBody>
      </p:sp>
    </p:spTree>
    <p:extLst>
      <p:ext uri="{BB962C8B-B14F-4D97-AF65-F5344CB8AC3E}">
        <p14:creationId xmlns:p14="http://schemas.microsoft.com/office/powerpoint/2010/main" val="397573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heck Screen Time on Different Devices">
            <a:extLst>
              <a:ext uri="{FF2B5EF4-FFF2-40B4-BE49-F238E27FC236}">
                <a16:creationId xmlns:a16="http://schemas.microsoft.com/office/drawing/2014/main" id="{D92A8B36-54AA-4E67-B925-88F9BC1D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1218882"/>
            <a:ext cx="7256145" cy="5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Do Grey Bars Mean In Screen Time Reports? • macReports">
            <a:extLst>
              <a:ext uri="{FF2B5EF4-FFF2-40B4-BE49-F238E27FC236}">
                <a16:creationId xmlns:a16="http://schemas.microsoft.com/office/drawing/2014/main" id="{885ABC00-D4C9-48D7-A561-EF8B52948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8874443" y="212969"/>
            <a:ext cx="31670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ED8B65-13F4-47BE-B5D8-765A01B60057}"/>
              </a:ext>
            </a:extLst>
          </p:cNvPr>
          <p:cNvSpPr txBox="1">
            <a:spLocks/>
          </p:cNvSpPr>
          <p:nvPr/>
        </p:nvSpPr>
        <p:spPr>
          <a:xfrm>
            <a:off x="0" y="-106681"/>
            <a:ext cx="119661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2060"/>
                </a:solidFill>
              </a:rPr>
              <a:t>Simple Ways to Help </a:t>
            </a:r>
            <a:r>
              <a:rPr lang="en-GB" sz="7200" b="1" dirty="0">
                <a:solidFill>
                  <a:srgbClr val="FF0000"/>
                </a:solidFill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302351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4A3CA-5ECE-4500-94B1-FF7063928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9DEF07-5E7A-407D-95B7-7EBCD2A9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6" y="1"/>
            <a:ext cx="10515600" cy="967012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Key Dates 2023 - 2024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C50E7-34B6-4FA8-8221-EF6A64C0048A}"/>
              </a:ext>
            </a:extLst>
          </p:cNvPr>
          <p:cNvSpPr txBox="1"/>
          <p:nvPr/>
        </p:nvSpPr>
        <p:spPr>
          <a:xfrm>
            <a:off x="285667" y="856357"/>
            <a:ext cx="1000309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October Exam Support Information Evening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17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November Trial Examinations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 starting 11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December 2023 Autumn Term Report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December 2023 Subject Parents Evening</a:t>
            </a:r>
          </a:p>
          <a:p>
            <a:pPr lvl="0"/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-23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February 2024 Trial examinations (Maths, English &amp; Science only)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 starting 18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March 2024 Spring Term Report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March 2024 Subject Parents Evening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 starting 22</a:t>
            </a:r>
            <a:r>
              <a:rPr lang="en-GB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April 2024 Summer Term Report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– 28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 Formal GCSE examinations</a:t>
            </a: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4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2BF0BE-F9E0-4C1D-BE42-1517A33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098" name="Picture 2" descr="Thank You Animation by Scott Jones for Underbelly on Dribbble">
            <a:extLst>
              <a:ext uri="{FF2B5EF4-FFF2-40B4-BE49-F238E27FC236}">
                <a16:creationId xmlns:a16="http://schemas.microsoft.com/office/drawing/2014/main" id="{71894D83-E591-4A0A-BF75-C64032FA25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72" y="203529"/>
            <a:ext cx="8601255" cy="64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0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5335-0854-41EF-B690-A14BBD2F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86" y="1818368"/>
            <a:ext cx="5627914" cy="4206875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ANY Feedback would be much appreciated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E9B17-ED9F-4EB3-B60F-E517DEC34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9" y="365125"/>
            <a:ext cx="5725561" cy="6153334"/>
          </a:xfrm>
        </p:spPr>
      </p:pic>
    </p:spTree>
    <p:extLst>
      <p:ext uri="{BB962C8B-B14F-4D97-AF65-F5344CB8AC3E}">
        <p14:creationId xmlns:p14="http://schemas.microsoft.com/office/powerpoint/2010/main" val="36464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8B24-EF66-49C0-9F38-8500EFA8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UP SIXTH FORM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2F753-0F13-4B1A-B905-B49BE330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9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EE2-CF17-485E-8F68-AD3C0242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know about our Sixth Form?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1FCE6-76C5-40C0-82F5-9852C3976E08}"/>
              </a:ext>
            </a:extLst>
          </p:cNvPr>
          <p:cNvSpPr txBox="1"/>
          <p:nvPr/>
        </p:nvSpPr>
        <p:spPr>
          <a:xfrm>
            <a:off x="472440" y="1397831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subjects do we offer?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D26FD-F908-4332-A4E1-188104515A21}"/>
              </a:ext>
            </a:extLst>
          </p:cNvPr>
          <p:cNvSpPr txBox="1"/>
          <p:nvPr/>
        </p:nvSpPr>
        <p:spPr>
          <a:xfrm>
            <a:off x="472440" y="2441641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students do we 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2C7BF-A5D3-46E8-8E12-5F2945F6A565}"/>
              </a:ext>
            </a:extLst>
          </p:cNvPr>
          <p:cNvSpPr txBox="1"/>
          <p:nvPr/>
        </p:nvSpPr>
        <p:spPr>
          <a:xfrm>
            <a:off x="472439" y="3488308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% of our students are happy?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1855-B62D-45BD-9E2B-8C0C89025536}"/>
              </a:ext>
            </a:extLst>
          </p:cNvPr>
          <p:cNvSpPr txBox="1"/>
          <p:nvPr/>
        </p:nvSpPr>
        <p:spPr>
          <a:xfrm>
            <a:off x="472439" y="4563055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BTEC’s do we offer?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9A6E8-1904-4781-9066-BD68F1F4C026}"/>
              </a:ext>
            </a:extLst>
          </p:cNvPr>
          <p:cNvSpPr txBox="1"/>
          <p:nvPr/>
        </p:nvSpPr>
        <p:spPr>
          <a:xfrm>
            <a:off x="472439" y="5621710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A levels do we offer?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6DD59-17AD-404C-8ADC-DE5DC102E9ED}"/>
              </a:ext>
            </a:extLst>
          </p:cNvPr>
          <p:cNvSpPr txBox="1"/>
          <p:nvPr/>
        </p:nvSpPr>
        <p:spPr>
          <a:xfrm>
            <a:off x="3995225" y="1397831"/>
            <a:ext cx="783570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We offer 25 different subject in our Sixth Form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EB974-A00B-41B9-9B94-DBEEFE28C742}"/>
              </a:ext>
            </a:extLst>
          </p:cNvPr>
          <p:cNvSpPr txBox="1"/>
          <p:nvPr/>
        </p:nvSpPr>
        <p:spPr>
          <a:xfrm>
            <a:off x="3995225" y="2436037"/>
            <a:ext cx="783570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We currently have 111 students in our Sixth Form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C0D7B-AFF1-4FDB-919D-1C2146E6FE66}"/>
              </a:ext>
            </a:extLst>
          </p:cNvPr>
          <p:cNvSpPr txBox="1"/>
          <p:nvPr/>
        </p:nvSpPr>
        <p:spPr>
          <a:xfrm>
            <a:off x="3995225" y="3456580"/>
            <a:ext cx="7835704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/>
              <a:t>On the 14</a:t>
            </a:r>
            <a:r>
              <a:rPr lang="en-GB" sz="2200" baseline="30000" dirty="0"/>
              <a:t>th</a:t>
            </a:r>
            <a:r>
              <a:rPr lang="en-GB" sz="2200" dirty="0"/>
              <a:t> September 100% of our year 12 and 13 students told us that they were happy they chose to come to study with 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B434F-3A54-4C7A-B8D6-30F0703468EB}"/>
              </a:ext>
            </a:extLst>
          </p:cNvPr>
          <p:cNvSpPr txBox="1"/>
          <p:nvPr/>
        </p:nvSpPr>
        <p:spPr>
          <a:xfrm>
            <a:off x="3995225" y="4552229"/>
            <a:ext cx="7835704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/>
              <a:t>We offer 5 BTECs this year. BTEC Sport, Music, Health &amp; Social Care, IT and Business. We want this to grow next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7FE3A-8AB9-4741-A356-106C203659BB}"/>
              </a:ext>
            </a:extLst>
          </p:cNvPr>
          <p:cNvSpPr txBox="1"/>
          <p:nvPr/>
        </p:nvSpPr>
        <p:spPr>
          <a:xfrm>
            <a:off x="3995225" y="5621710"/>
            <a:ext cx="7835704" cy="430887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/>
              <a:t>We offer 19 A level subjects this year</a:t>
            </a:r>
          </a:p>
        </p:txBody>
      </p:sp>
    </p:spTree>
    <p:extLst>
      <p:ext uri="{BB962C8B-B14F-4D97-AF65-F5344CB8AC3E}">
        <p14:creationId xmlns:p14="http://schemas.microsoft.com/office/powerpoint/2010/main" val="15758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7F842-9EF5-4F4A-A26D-FA3EC062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know about our Sixth Form?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E2550-4ADB-40D7-8955-04EAB7826F28}"/>
              </a:ext>
            </a:extLst>
          </p:cNvPr>
          <p:cNvSpPr txBox="1"/>
          <p:nvPr/>
        </p:nvSpPr>
        <p:spPr>
          <a:xfrm>
            <a:off x="524021" y="4294585"/>
            <a:ext cx="3339905" cy="2062103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What’s our vending machine best seller chocolate bar?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DD028-4349-4D46-B31E-3D2EE952CBC2}"/>
              </a:ext>
            </a:extLst>
          </p:cNvPr>
          <p:cNvSpPr txBox="1"/>
          <p:nvPr/>
        </p:nvSpPr>
        <p:spPr>
          <a:xfrm>
            <a:off x="524022" y="1946471"/>
            <a:ext cx="3339905" cy="1077218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What’s our most popular BTEC?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E60A9-BD59-44CE-9206-BDC6A16913E2}"/>
              </a:ext>
            </a:extLst>
          </p:cNvPr>
          <p:cNvSpPr txBox="1"/>
          <p:nvPr/>
        </p:nvSpPr>
        <p:spPr>
          <a:xfrm>
            <a:off x="524021" y="3160621"/>
            <a:ext cx="3339905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What’s our most popular A level?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19EC9-F815-4432-B510-38CB1BD450C4}"/>
              </a:ext>
            </a:extLst>
          </p:cNvPr>
          <p:cNvSpPr txBox="1"/>
          <p:nvPr/>
        </p:nvSpPr>
        <p:spPr>
          <a:xfrm>
            <a:off x="4009292" y="2007871"/>
            <a:ext cx="783570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BTEC Business – we have 19 in our year 12 class this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914D9-1E20-4559-A764-538AECA9F52D}"/>
              </a:ext>
            </a:extLst>
          </p:cNvPr>
          <p:cNvSpPr txBox="1"/>
          <p:nvPr/>
        </p:nvSpPr>
        <p:spPr>
          <a:xfrm>
            <a:off x="4009292" y="3160620"/>
            <a:ext cx="783570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History – we have 17 in our year 12 History class this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0B845-C29E-4231-AC11-1A2C1B600642}"/>
              </a:ext>
            </a:extLst>
          </p:cNvPr>
          <p:cNvSpPr txBox="1"/>
          <p:nvPr/>
        </p:nvSpPr>
        <p:spPr>
          <a:xfrm>
            <a:off x="4009292" y="4294585"/>
            <a:ext cx="783570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Dairy milk</a:t>
            </a:r>
          </a:p>
          <a:p>
            <a:endParaRPr lang="en-GB" sz="2800" dirty="0"/>
          </a:p>
          <a:p>
            <a:r>
              <a:rPr lang="en-GB" sz="2800" dirty="0"/>
              <a:t>Least favourite – Picnic bar </a:t>
            </a:r>
          </a:p>
        </p:txBody>
      </p:sp>
    </p:spTree>
    <p:extLst>
      <p:ext uri="{BB962C8B-B14F-4D97-AF65-F5344CB8AC3E}">
        <p14:creationId xmlns:p14="http://schemas.microsoft.com/office/powerpoint/2010/main" val="4086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3F20-A3B4-4985-9B97-DFA085AC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3" y="351057"/>
            <a:ext cx="326956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our students say about us…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CAEB5-2547-4148-8BAC-3120365A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70" y="0"/>
            <a:ext cx="696873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830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2037FB-72AA-4898-90CE-133D7E37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B6499-3023-47A6-833D-EA82CFC48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" y="1230715"/>
            <a:ext cx="8336134" cy="5512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E2855-8917-42B9-AB56-0427132BFB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4" r="12980" b="49249"/>
          <a:stretch/>
        </p:blipFill>
        <p:spPr>
          <a:xfrm>
            <a:off x="9326879" y="3219053"/>
            <a:ext cx="2799686" cy="1724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24F1E-CD1A-49CF-BFAB-C1DF2EA82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9" t="50000" r="18082"/>
          <a:stretch/>
        </p:blipFill>
        <p:spPr>
          <a:xfrm>
            <a:off x="9326879" y="4943475"/>
            <a:ext cx="2799686" cy="1800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7E6F37-5DD7-4914-A39E-9CE3DA8A6A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3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2060"/>
                </a:solidFill>
              </a:rPr>
              <a:t>Mock Exam Weeks: </a:t>
            </a:r>
            <a:r>
              <a:rPr lang="en-GB" sz="7200" b="1" dirty="0">
                <a:solidFill>
                  <a:srgbClr val="FF0000"/>
                </a:solidFill>
              </a:rPr>
              <a:t>6</a:t>
            </a:r>
            <a:r>
              <a:rPr lang="en-GB" sz="7200" b="1" baseline="30000" dirty="0">
                <a:solidFill>
                  <a:srgbClr val="FF0000"/>
                </a:solidFill>
              </a:rPr>
              <a:t>th</a:t>
            </a:r>
            <a:r>
              <a:rPr lang="en-GB" sz="7200" b="1" dirty="0">
                <a:solidFill>
                  <a:srgbClr val="FF0000"/>
                </a:solidFill>
              </a:rPr>
              <a:t> – 17</a:t>
            </a:r>
            <a:r>
              <a:rPr lang="en-GB" sz="7200" b="1" baseline="30000" dirty="0">
                <a:solidFill>
                  <a:srgbClr val="FF0000"/>
                </a:solidFill>
              </a:rPr>
              <a:t>th</a:t>
            </a:r>
            <a:r>
              <a:rPr lang="en-GB" sz="7200" b="1" dirty="0">
                <a:solidFill>
                  <a:srgbClr val="FF0000"/>
                </a:solidFill>
              </a:rPr>
              <a:t> Nov</a:t>
            </a:r>
          </a:p>
        </p:txBody>
      </p:sp>
    </p:spTree>
    <p:extLst>
      <p:ext uri="{BB962C8B-B14F-4D97-AF65-F5344CB8AC3E}">
        <p14:creationId xmlns:p14="http://schemas.microsoft.com/office/powerpoint/2010/main" val="381136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2BF0BE-F9E0-4C1D-BE42-1517A33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3F75A-23F4-4FBC-8B12-A43E6FD79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07E11-A98C-4600-96A3-3FBE10F6B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" y="149224"/>
            <a:ext cx="9772485" cy="6699625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6F32F8-B45A-4A7B-9EA1-93264E2CD464}"/>
              </a:ext>
            </a:extLst>
          </p:cNvPr>
          <p:cNvSpPr/>
          <p:nvPr/>
        </p:nvSpPr>
        <p:spPr>
          <a:xfrm>
            <a:off x="357187" y="1571625"/>
            <a:ext cx="700087" cy="425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F4474D-2BC9-4ACB-92CA-E26D8502EDEC}"/>
              </a:ext>
            </a:extLst>
          </p:cNvPr>
          <p:cNvSpPr/>
          <p:nvPr/>
        </p:nvSpPr>
        <p:spPr>
          <a:xfrm>
            <a:off x="6653212" y="1571624"/>
            <a:ext cx="700087" cy="425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F45AE-270A-40EF-8B6B-D6B67F39F6A4}"/>
              </a:ext>
            </a:extLst>
          </p:cNvPr>
          <p:cNvSpPr txBox="1"/>
          <p:nvPr/>
        </p:nvSpPr>
        <p:spPr>
          <a:xfrm>
            <a:off x="7531892" y="1697039"/>
            <a:ext cx="10144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C6F84-E4A2-417B-A6C9-A10EDB2E5C52}"/>
              </a:ext>
            </a:extLst>
          </p:cNvPr>
          <p:cNvSpPr txBox="1"/>
          <p:nvPr/>
        </p:nvSpPr>
        <p:spPr>
          <a:xfrm>
            <a:off x="5705811" y="4678881"/>
            <a:ext cx="800219" cy="17349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000" dirty="0"/>
              <a:t>OUT WITH FRIENDS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9B9E5-183C-47CE-ABC3-0133D8C54D09}"/>
              </a:ext>
            </a:extLst>
          </p:cNvPr>
          <p:cNvSpPr txBox="1"/>
          <p:nvPr/>
        </p:nvSpPr>
        <p:spPr>
          <a:xfrm>
            <a:off x="3644444" y="4648293"/>
            <a:ext cx="615553" cy="14859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800" dirty="0"/>
              <a:t>RUGBY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2C8F7B-80DF-48CD-88EF-35BB4B48D969}"/>
              </a:ext>
            </a:extLst>
          </p:cNvPr>
          <p:cNvSpPr txBox="1"/>
          <p:nvPr/>
        </p:nvSpPr>
        <p:spPr>
          <a:xfrm>
            <a:off x="1150530" y="3625657"/>
            <a:ext cx="800219" cy="10226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000" dirty="0"/>
              <a:t>SCHOOL PICK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FB38A-4F50-40FE-8425-FBA1CACE1AA4}"/>
              </a:ext>
            </a:extLst>
          </p:cNvPr>
          <p:cNvSpPr txBox="1"/>
          <p:nvPr/>
        </p:nvSpPr>
        <p:spPr>
          <a:xfrm>
            <a:off x="8828500" y="3700461"/>
            <a:ext cx="800219" cy="9784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000" dirty="0"/>
              <a:t>ROAST DINNER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30C64-2B04-4C85-BE4F-482C1F8847B7}"/>
              </a:ext>
            </a:extLst>
          </p:cNvPr>
          <p:cNvSpPr txBox="1"/>
          <p:nvPr/>
        </p:nvSpPr>
        <p:spPr>
          <a:xfrm>
            <a:off x="1212094" y="4648292"/>
            <a:ext cx="738664" cy="1022637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SCIENCE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1600" i="1" dirty="0">
                <a:solidFill>
                  <a:srgbClr val="00B050"/>
                </a:solidFill>
              </a:rPr>
              <a:t>EDUCAKE</a:t>
            </a:r>
            <a:endParaRPr lang="en-GB" sz="2000" i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2D884-6082-461A-8D0F-ABC5CA7C8D9D}"/>
              </a:ext>
            </a:extLst>
          </p:cNvPr>
          <p:cNvSpPr txBox="1"/>
          <p:nvPr/>
        </p:nvSpPr>
        <p:spPr>
          <a:xfrm>
            <a:off x="2193249" y="2448968"/>
            <a:ext cx="1107996" cy="980032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ENGLISH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sz="1400" i="1" dirty="0">
                <a:solidFill>
                  <a:srgbClr val="0070C0"/>
                </a:solidFill>
              </a:rPr>
              <a:t>Macbeth Quotes Flashcards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A60C4-DB8E-4630-A379-0C5F6964B202}"/>
              </a:ext>
            </a:extLst>
          </p:cNvPr>
          <p:cNvSpPr txBox="1"/>
          <p:nvPr/>
        </p:nvSpPr>
        <p:spPr>
          <a:xfrm>
            <a:off x="2360558" y="4678881"/>
            <a:ext cx="830997" cy="1188426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MATHS</a:t>
            </a:r>
          </a:p>
          <a:p>
            <a:r>
              <a:rPr lang="en-GB" sz="1400" i="1" dirty="0">
                <a:solidFill>
                  <a:srgbClr val="FF0000"/>
                </a:solidFill>
              </a:rPr>
              <a:t>MathsWatch Fractions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936548-DB77-47A5-86B8-EDFD78F0F912}"/>
              </a:ext>
            </a:extLst>
          </p:cNvPr>
          <p:cNvSpPr txBox="1"/>
          <p:nvPr/>
        </p:nvSpPr>
        <p:spPr>
          <a:xfrm>
            <a:off x="8782847" y="2098311"/>
            <a:ext cx="830997" cy="1188426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MATHS</a:t>
            </a:r>
          </a:p>
          <a:p>
            <a:r>
              <a:rPr lang="en-GB" sz="1400" i="1" dirty="0">
                <a:solidFill>
                  <a:srgbClr val="FF0000"/>
                </a:solidFill>
              </a:rPr>
              <a:t>MathsWatch Past Paper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AFEE5A-5098-49D2-AD5D-9C515E2AAB5A}"/>
              </a:ext>
            </a:extLst>
          </p:cNvPr>
          <p:cNvSpPr txBox="1"/>
          <p:nvPr/>
        </p:nvSpPr>
        <p:spPr>
          <a:xfrm>
            <a:off x="3440205" y="3591572"/>
            <a:ext cx="830997" cy="103967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PE</a:t>
            </a:r>
          </a:p>
          <a:p>
            <a:r>
              <a:rPr lang="en-GB" sz="1400" i="1" dirty="0">
                <a:solidFill>
                  <a:srgbClr val="7030A0"/>
                </a:solidFill>
              </a:rPr>
              <a:t>Mind-map</a:t>
            </a:r>
          </a:p>
          <a:p>
            <a:r>
              <a:rPr lang="en-GB" sz="1400" i="1" dirty="0">
                <a:solidFill>
                  <a:srgbClr val="7030A0"/>
                </a:solidFill>
              </a:rPr>
              <a:t>Respiration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30EAC-3E57-4ECC-BDB8-F3273E918A19}"/>
              </a:ext>
            </a:extLst>
          </p:cNvPr>
          <p:cNvSpPr txBox="1"/>
          <p:nvPr/>
        </p:nvSpPr>
        <p:spPr>
          <a:xfrm>
            <a:off x="4560034" y="1889447"/>
            <a:ext cx="830997" cy="378565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GB" sz="6000" dirty="0"/>
              <a:t>REST</a:t>
            </a:r>
            <a:endParaRPr lang="en-GB" sz="6000" i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2CDD287-FF05-40BC-AE18-418BCC5B7B1F}"/>
              </a:ext>
            </a:extLst>
          </p:cNvPr>
          <p:cNvSpPr/>
          <p:nvPr/>
        </p:nvSpPr>
        <p:spPr>
          <a:xfrm>
            <a:off x="6653212" y="6071213"/>
            <a:ext cx="3328988" cy="6515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C1F9-62A1-45FF-9D16-163C95E3A52A}"/>
              </a:ext>
            </a:extLst>
          </p:cNvPr>
          <p:cNvSpPr txBox="1"/>
          <p:nvPr/>
        </p:nvSpPr>
        <p:spPr>
          <a:xfrm>
            <a:off x="5705811" y="3080253"/>
            <a:ext cx="738664" cy="1022637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SCIENCE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1600" i="1" dirty="0">
                <a:solidFill>
                  <a:srgbClr val="00B050"/>
                </a:solidFill>
              </a:rPr>
              <a:t>Past Paper</a:t>
            </a:r>
            <a:endParaRPr lang="en-GB" sz="2000" i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AAB7DD-8488-4378-8FDC-3A5A7CA9A2C1}"/>
              </a:ext>
            </a:extLst>
          </p:cNvPr>
          <p:cNvSpPr txBox="1"/>
          <p:nvPr/>
        </p:nvSpPr>
        <p:spPr>
          <a:xfrm>
            <a:off x="8673749" y="4693886"/>
            <a:ext cx="1107996" cy="107200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History</a:t>
            </a:r>
          </a:p>
          <a:p>
            <a:r>
              <a:rPr lang="en-GB" sz="1400" i="1" dirty="0">
                <a:solidFill>
                  <a:srgbClr val="00B050"/>
                </a:solidFill>
              </a:rPr>
              <a:t>Mind Map/Seneca</a:t>
            </a:r>
          </a:p>
          <a:p>
            <a:r>
              <a:rPr lang="en-GB" sz="1400" i="1" dirty="0">
                <a:solidFill>
                  <a:srgbClr val="00B050"/>
                </a:solidFill>
              </a:rPr>
              <a:t>Elizabethan</a:t>
            </a:r>
            <a:endParaRPr lang="en-GB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40DA3-A096-46E9-AC37-FB15C16FAE8B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4424-4DE2-40A3-B5AA-47A3CC7A8ED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C8A55-AC7B-4F4F-B98B-3180556454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0E40BB0-6225-4558-A1A9-724569BBF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1037"/>
            <a:ext cx="12039600" cy="3659380"/>
          </a:xfrm>
        </p:spPr>
        <p:txBody>
          <a:bodyPr>
            <a:noAutofit/>
          </a:bodyPr>
          <a:lstStyle/>
          <a:p>
            <a:r>
              <a:rPr lang="en-GB" sz="5400" b="1" u="sng" dirty="0"/>
              <a:t>Aims For This Evening</a:t>
            </a:r>
            <a:endParaRPr lang="en-GB" sz="4400" i="1" dirty="0"/>
          </a:p>
          <a:p>
            <a:pPr marL="457200" indent="-457200">
              <a:buFont typeface="+mj-lt"/>
              <a:buAutoNum type="arabicPeriod"/>
            </a:pPr>
            <a:r>
              <a:rPr lang="en-GB" sz="4400" i="1" dirty="0">
                <a:solidFill>
                  <a:schemeClr val="bg1">
                    <a:lumMod val="85000"/>
                  </a:schemeClr>
                </a:solidFill>
              </a:rPr>
              <a:t>What to expect from the exam series and resources to help 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/>
          </a:p>
          <a:p>
            <a:pPr marL="457200" indent="-457200">
              <a:buFont typeface="+mj-lt"/>
              <a:buAutoNum type="arabicPeriod"/>
            </a:pPr>
            <a:r>
              <a:rPr lang="en-GB" sz="4400" i="1" dirty="0">
                <a:solidFill>
                  <a:srgbClr val="00B050"/>
                </a:solidFill>
              </a:rPr>
              <a:t>Look at the techniques our school will be promoting for revision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/>
          </a:p>
          <a:p>
            <a:pPr marL="457200" indent="-457200">
              <a:buFont typeface="+mj-lt"/>
              <a:buAutoNum type="arabicPeriod"/>
            </a:pPr>
            <a:r>
              <a:rPr lang="en-GB" sz="4400" i="1" dirty="0"/>
              <a:t>How to support students with their stress levels on the lead up to the exams</a:t>
            </a:r>
          </a:p>
          <a:p>
            <a:pPr marL="457200" indent="-457200">
              <a:buFont typeface="+mj-lt"/>
              <a:buAutoNum type="arabicPeriod"/>
            </a:pPr>
            <a:endParaRPr lang="en-GB" sz="4400" i="1" dirty="0"/>
          </a:p>
          <a:p>
            <a:endParaRPr lang="en-GB" sz="4400" i="1" dirty="0"/>
          </a:p>
          <a:p>
            <a:endParaRPr lang="en-GB" sz="3600" dirty="0"/>
          </a:p>
        </p:txBody>
      </p:sp>
      <p:pic>
        <p:nvPicPr>
          <p:cNvPr id="3080" name="Picture 8" descr="Checkmark PNG, Checkmark Transparent Background - FreeIconsPNG">
            <a:extLst>
              <a:ext uri="{FF2B5EF4-FFF2-40B4-BE49-F238E27FC236}">
                <a16:creationId xmlns:a16="http://schemas.microsoft.com/office/drawing/2014/main" id="{24E73298-16EA-4D64-934D-F15EB5B3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48" y="1943949"/>
            <a:ext cx="1044677" cy="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9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FB01B-6354-428E-A258-5918BB95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40DA3-A096-46E9-AC37-FB15C16FAE8B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4424-4DE2-40A3-B5AA-47A3CC7A8ED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C8A55-AC7B-4F4F-B98B-3180556454F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70089F5-ACD9-4D9A-B857-31A7B74CB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40"/>
            <a:ext cx="9342120" cy="687454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3DB2BA-D714-4648-952C-6BF7362D3B38}"/>
              </a:ext>
            </a:extLst>
          </p:cNvPr>
          <p:cNvSpPr/>
          <p:nvPr/>
        </p:nvSpPr>
        <p:spPr>
          <a:xfrm>
            <a:off x="2743200" y="5321508"/>
            <a:ext cx="1543987" cy="7045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9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F357-BD1D-466B-8407-19612E99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6" y="58426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1) 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1DE5-885E-4274-95C9-3F7694E5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245" y="2087749"/>
            <a:ext cx="5289755" cy="2410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A very popular choice amongst pupils!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3D10C-AA65-443F-80E7-DB43933B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6" y="1383989"/>
            <a:ext cx="7445934" cy="5264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73646-FAC2-40DB-8214-D7A88098A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130B-CA99-4680-ACF6-9D964D35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1" y="1579763"/>
            <a:ext cx="7629653" cy="4689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A good revision card should;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Be homemade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Involve pictures </a:t>
            </a:r>
            <a:r>
              <a:rPr lang="en-GB" sz="3200" b="1" dirty="0">
                <a:solidFill>
                  <a:srgbClr val="FF0000"/>
                </a:solidFill>
              </a:rPr>
              <a:t>and </a:t>
            </a:r>
            <a:r>
              <a:rPr lang="en-GB" sz="3200" dirty="0"/>
              <a:t>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Test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 Have a question on one side, answer on the other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Be easy to read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Have the </a:t>
            </a:r>
            <a:r>
              <a:rPr lang="en-GB" sz="3200" b="1" u="sng" dirty="0"/>
              <a:t>correct</a:t>
            </a:r>
            <a:r>
              <a:rPr lang="en-GB" sz="3200" dirty="0"/>
              <a:t>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Be used frequently but spaced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387AA-41D2-4837-9082-44F5090F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48" y="3473465"/>
            <a:ext cx="4430223" cy="32197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919A59-0E2D-4C91-881E-99F87E5B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59625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2) Flash Cards</a:t>
            </a:r>
          </a:p>
        </p:txBody>
      </p:sp>
    </p:spTree>
    <p:extLst>
      <p:ext uri="{BB962C8B-B14F-4D97-AF65-F5344CB8AC3E}">
        <p14:creationId xmlns:p14="http://schemas.microsoft.com/office/powerpoint/2010/main" val="398129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to study flashcards using the Leitner system">
            <a:hlinkClick r:id="" action="ppaction://media"/>
            <a:extLst>
              <a:ext uri="{FF2B5EF4-FFF2-40B4-BE49-F238E27FC236}">
                <a16:creationId xmlns:a16="http://schemas.microsoft.com/office/drawing/2014/main" id="{850D2E08-70D7-4CE7-8F0D-EAA8053C07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E4D3B78-E2DC-4D3A-B2D8-89FE82A01B6B}" vid="{2E7A7AC0-F9F1-4869-ABDD-7855F50C1A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1003</Words>
  <Application>Microsoft Office PowerPoint</Application>
  <PresentationFormat>Widescreen</PresentationFormat>
  <Paragraphs>161</Paragraphs>
  <Slides>25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1_Office Theme</vt:lpstr>
      <vt:lpstr>Parental Revision Evening Monday 9th October</vt:lpstr>
      <vt:lpstr>Key Dates 2023 - 2024</vt:lpstr>
      <vt:lpstr>PowerPoint Presentation</vt:lpstr>
      <vt:lpstr>     </vt:lpstr>
      <vt:lpstr>PowerPoint Presentation</vt:lpstr>
      <vt:lpstr>PowerPoint Presentation</vt:lpstr>
      <vt:lpstr>1) Mind Maps</vt:lpstr>
      <vt:lpstr>2) Flash Cards</vt:lpstr>
      <vt:lpstr>PowerPoint Presentation</vt:lpstr>
      <vt:lpstr>3) Revision Clocks</vt:lpstr>
      <vt:lpstr>PowerPoint Presentation</vt:lpstr>
      <vt:lpstr>Simple Ways to Help #1</vt:lpstr>
      <vt:lpstr>Simple Ways to Help #2</vt:lpstr>
      <vt:lpstr>Simple Ways to Help #3</vt:lpstr>
      <vt:lpstr>Simple Ways to Help #4</vt:lpstr>
      <vt:lpstr>Simple Ways to Help #4 SLEEP</vt:lpstr>
      <vt:lpstr>Simple Ways to Help #4 SLEEP</vt:lpstr>
      <vt:lpstr>PowerPoint Presentation</vt:lpstr>
      <vt:lpstr>PowerPoint Presentation</vt:lpstr>
      <vt:lpstr>     </vt:lpstr>
      <vt:lpstr>ANY Feedback would be much appreciated</vt:lpstr>
      <vt:lpstr>BACK UP SIXTH FORM SLIDES</vt:lpstr>
      <vt:lpstr>What do you know about our Sixth Form?</vt:lpstr>
      <vt:lpstr>What do you know about our Sixth Form?</vt:lpstr>
      <vt:lpstr>What our students say about 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Assembly-  1st February</dc:title>
  <dc:creator>K Doyle</dc:creator>
  <cp:lastModifiedBy>J Joynson (ORM)</cp:lastModifiedBy>
  <cp:revision>47</cp:revision>
  <dcterms:created xsi:type="dcterms:W3CDTF">2023-01-29T20:29:48Z</dcterms:created>
  <dcterms:modified xsi:type="dcterms:W3CDTF">2023-10-04T11:17:11Z</dcterms:modified>
</cp:coreProperties>
</file>