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42"/>
  </p:notesMasterIdLst>
  <p:handoutMasterIdLst>
    <p:handoutMasterId r:id="rId43"/>
  </p:handoutMasterIdLst>
  <p:sldIdLst>
    <p:sldId id="256" r:id="rId9"/>
    <p:sldId id="447" r:id="rId10"/>
    <p:sldId id="446" r:id="rId11"/>
    <p:sldId id="457" r:id="rId12"/>
    <p:sldId id="455" r:id="rId13"/>
    <p:sldId id="448" r:id="rId14"/>
    <p:sldId id="420" r:id="rId15"/>
    <p:sldId id="421" r:id="rId16"/>
    <p:sldId id="469" r:id="rId17"/>
    <p:sldId id="419" r:id="rId18"/>
    <p:sldId id="341" r:id="rId19"/>
    <p:sldId id="390" r:id="rId20"/>
    <p:sldId id="462" r:id="rId21"/>
    <p:sldId id="422" r:id="rId22"/>
    <p:sldId id="466" r:id="rId23"/>
    <p:sldId id="337" r:id="rId24"/>
    <p:sldId id="433" r:id="rId25"/>
    <p:sldId id="434" r:id="rId26"/>
    <p:sldId id="459" r:id="rId27"/>
    <p:sldId id="339" r:id="rId28"/>
    <p:sldId id="463" r:id="rId29"/>
    <p:sldId id="464" r:id="rId30"/>
    <p:sldId id="465" r:id="rId31"/>
    <p:sldId id="380" r:id="rId32"/>
    <p:sldId id="442" r:id="rId33"/>
    <p:sldId id="460" r:id="rId34"/>
    <p:sldId id="467" r:id="rId35"/>
    <p:sldId id="440" r:id="rId36"/>
    <p:sldId id="461" r:id="rId37"/>
    <p:sldId id="432" r:id="rId38"/>
    <p:sldId id="429" r:id="rId39"/>
    <p:sldId id="310" r:id="rId40"/>
    <p:sldId id="468" r:id="rId41"/>
  </p:sldIdLst>
  <p:sldSz cx="12192000" cy="6858000"/>
  <p:notesSz cx="6797675" cy="9926638"/>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1" autoAdjust="0"/>
    <p:restoredTop sz="77351"/>
  </p:normalViewPr>
  <p:slideViewPr>
    <p:cSldViewPr>
      <p:cViewPr varScale="1">
        <p:scale>
          <a:sx n="56" d="100"/>
          <a:sy n="56" d="100"/>
        </p:scale>
        <p:origin x="60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AC44652-566E-4B93-9053-882EB5280AFA}" type="datetimeFigureOut">
              <a:rPr lang="en-GB" smtClean="0"/>
              <a:t>14/09/2022</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D461F59-FBEC-4BEF-8AA8-56A99446B3F1}" type="slidenum">
              <a:rPr lang="en-GB" smtClean="0"/>
              <a:t>‹#›</a:t>
            </a:fld>
            <a:endParaRPr lang="en-GB"/>
          </a:p>
        </p:txBody>
      </p:sp>
    </p:spTree>
    <p:extLst>
      <p:ext uri="{BB962C8B-B14F-4D97-AF65-F5344CB8AC3E}">
        <p14:creationId xmlns:p14="http://schemas.microsoft.com/office/powerpoint/2010/main" val="902112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90488" y="744538"/>
            <a:ext cx="6616700" cy="3722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06357" y="4715153"/>
            <a:ext cx="4984962" cy="44669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90488" y="744538"/>
            <a:ext cx="6616700" cy="3722687"/>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Programme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Programme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i="1" dirty="0"/>
          </a:p>
        </p:txBody>
      </p:sp>
    </p:spTree>
    <p:extLst>
      <p:ext uri="{BB962C8B-B14F-4D97-AF65-F5344CB8AC3E}">
        <p14:creationId xmlns:p14="http://schemas.microsoft.com/office/powerpoint/2010/main" val="3729697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r>
              <a:rPr lang="en-US" dirty="0"/>
              <a:t/>
            </a: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80721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Example</a:t>
            </a:r>
            <a:r>
              <a:rPr lang="en-US" baseline="0" dirty="0"/>
              <a:t> of a </a:t>
            </a:r>
            <a:r>
              <a:rPr lang="en-US" baseline="0" dirty="0" err="1"/>
              <a:t>sh</a:t>
            </a:r>
            <a:r>
              <a:rPr lang="en-US" baseline="0" dirty="0"/>
              <a:t> sound</a:t>
            </a:r>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Have a look at this video on the website: https://www.littlewandlelettersandsounds.org.uk/resources/for-parents</a:t>
            </a:r>
            <a:r>
              <a:rPr lang="en-US" dirty="0" smtClean="0"/>
              <a:t>/</a:t>
            </a:r>
            <a:r>
              <a:rPr lang="en-US" baseline="0" dirty="0" smtClean="0"/>
              <a:t> </a:t>
            </a:r>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224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929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4987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 But because class 2 are having twice daily they will be assessed every 3 weeks. I will be indicate what new reading book they will require and if they need any keep up sessions</a:t>
            </a:r>
            <a:r>
              <a:rPr lang="en-US" i="1" baseline="0" dirty="0"/>
              <a:t> to close the gaps.</a:t>
            </a:r>
            <a:endParaRPr lang="en-US" i="1" dirty="0"/>
          </a:p>
        </p:txBody>
      </p:sp>
    </p:spTree>
    <p:extLst>
      <p:ext uri="{BB962C8B-B14F-4D97-AF65-F5344CB8AC3E}">
        <p14:creationId xmlns:p14="http://schemas.microsoft.com/office/powerpoint/2010/main" val="3699818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When</a:t>
            </a:r>
            <a:r>
              <a:rPr lang="en-US" baseline="0" dirty="0"/>
              <a:t> your child brings their phonic book home they should read it that evening and return it the next day. These books need to be kept in their book bag and brought into school everyday. If there is no phonic book then sharing books will be brought home. A new sharing book can be taken home everyday regardless if they have a phonic reader. </a:t>
            </a:r>
          </a:p>
          <a:p>
            <a:endParaRPr lang="en-US" baseline="0" dirty="0"/>
          </a:p>
          <a:p>
            <a:r>
              <a:rPr lang="en-US" baseline="0" dirty="0"/>
              <a:t>Explain about stamps</a:t>
            </a:r>
            <a:endParaRPr lang="en-US" dirty="0"/>
          </a:p>
        </p:txBody>
      </p:sp>
    </p:spTree>
    <p:extLst>
      <p:ext uri="{BB962C8B-B14F-4D97-AF65-F5344CB8AC3E}">
        <p14:creationId xmlns:p14="http://schemas.microsoft.com/office/powerpoint/2010/main" val="1192985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As well as the ‘reading</a:t>
            </a:r>
            <a:r>
              <a:rPr lang="en-US" i="1" baseline="0" dirty="0"/>
              <a:t> practice</a:t>
            </a:r>
            <a:r>
              <a:rPr lang="en-US" i="1" dirty="0"/>
              <a:t>’ book that your child will bring home they will also bring home a book for sharing with you, we are calling a sharing</a:t>
            </a:r>
            <a:r>
              <a:rPr lang="en-US" i="1" baseline="0" dirty="0"/>
              <a:t> book</a:t>
            </a:r>
            <a:r>
              <a:rPr lang="en-US" i="1" dirty="0"/>
              <a:t>.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Please</a:t>
            </a:r>
            <a:r>
              <a:rPr lang="en-US" baseline="0" dirty="0"/>
              <a:t> note early chapter readers need to re allowed to develop confidence, fluency and prosody. It will also enable the adult to ask questions about the text, discuss the book together and develop comprehension skills.</a:t>
            </a:r>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dirty="0"/>
              <a:t>You can either ask a question now or speak to a member of staff</a:t>
            </a:r>
          </a:p>
          <a:p>
            <a:endParaRPr lang="en-GB" dirty="0"/>
          </a:p>
        </p:txBody>
      </p:sp>
    </p:spTree>
    <p:extLst>
      <p:ext uri="{BB962C8B-B14F-4D97-AF65-F5344CB8AC3E}">
        <p14:creationId xmlns:p14="http://schemas.microsoft.com/office/powerpoint/2010/main" val="3944339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r>
              <a:rPr lang="en-US" dirty="0"/>
              <a:t/>
            </a:r>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21296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NTC0PbtmeUA?feature=oembed" TargetMode="Externa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6.tiff"/><Relationship Id="rId4" Type="http://schemas.openxmlformats.org/officeDocument/2006/relationships/image" Target="../media/image25.tiff"/></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tiff"/><Relationship Id="rId7" Type="http://schemas.openxmlformats.org/officeDocument/2006/relationships/image" Target="../media/image40.emf"/><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tif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654012"/>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1646010"/>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teach phonics:</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767408" y="1700808"/>
            <a:ext cx="8136904" cy="4464496"/>
          </a:xfrm>
        </p:spPr>
        <p:txBody>
          <a:bodyPr/>
          <a:lstStyle/>
          <a:p>
            <a:pPr>
              <a:buFont typeface="Wingdings" panose="05000000000000000000" pitchFamily="2" charset="2"/>
              <a:buChar char="Ø"/>
            </a:pPr>
            <a:r>
              <a:rPr lang="en-US" dirty="0">
                <a:solidFill>
                  <a:srgbClr val="0070C0"/>
                </a:solidFill>
              </a:rPr>
              <a:t> Daily – 30 mins per session</a:t>
            </a:r>
          </a:p>
          <a:p>
            <a:pPr>
              <a:buFont typeface="Wingdings" panose="05000000000000000000" pitchFamily="2" charset="2"/>
              <a:buChar char="Ø"/>
            </a:pPr>
            <a:r>
              <a:rPr lang="en-US" dirty="0">
                <a:solidFill>
                  <a:srgbClr val="0070C0"/>
                </a:solidFill>
              </a:rPr>
              <a:t>Monday – Thursday – four days of new learning</a:t>
            </a:r>
          </a:p>
          <a:p>
            <a:pPr>
              <a:buFont typeface="Wingdings" panose="05000000000000000000" pitchFamily="2" charset="2"/>
              <a:buChar char="Ø"/>
            </a:pPr>
            <a:r>
              <a:rPr lang="en-US" dirty="0">
                <a:solidFill>
                  <a:srgbClr val="0070C0"/>
                </a:solidFill>
              </a:rPr>
              <a:t>Friday Review and revise lesson</a:t>
            </a:r>
          </a:p>
          <a:p>
            <a:pPr>
              <a:buFont typeface="Wingdings" panose="05000000000000000000" pitchFamily="2" charset="2"/>
              <a:buChar char="Ø"/>
            </a:pPr>
            <a:r>
              <a:rPr lang="en-US" dirty="0">
                <a:solidFill>
                  <a:srgbClr val="0070C0"/>
                </a:solidFill>
              </a:rPr>
              <a:t>GPC cards, friezes and grapheme charts</a:t>
            </a:r>
          </a:p>
          <a:p>
            <a:pPr>
              <a:buFont typeface="Wingdings" panose="05000000000000000000" pitchFamily="2" charset="2"/>
              <a:buChar char="Ø"/>
            </a:pPr>
            <a:r>
              <a:rPr lang="en-US" dirty="0">
                <a:solidFill>
                  <a:srgbClr val="0070C0"/>
                </a:solidFill>
              </a:rPr>
              <a:t>Repeated consistent language and mantras</a:t>
            </a:r>
          </a:p>
          <a:p>
            <a:pPr>
              <a:buFont typeface="Wingdings" panose="05000000000000000000" pitchFamily="2" charset="2"/>
              <a:buChar char="Ø"/>
            </a:pPr>
            <a:r>
              <a:rPr lang="en-US" dirty="0">
                <a:solidFill>
                  <a:srgbClr val="0070C0"/>
                </a:solidFill>
              </a:rPr>
              <a:t>Keep-up programme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spTree>
    <p:extLst>
      <p:ext uri="{BB962C8B-B14F-4D97-AF65-F5344CB8AC3E}">
        <p14:creationId xmlns:p14="http://schemas.microsoft.com/office/powerpoint/2010/main" val="104241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br>
              <a:rPr lang="en-US" dirty="0"/>
            </a:br>
            <a:r>
              <a:rPr lang="en-US" sz="2400" dirty="0">
                <a:solidFill>
                  <a:srgbClr val="00B0F0"/>
                </a:solidFill>
              </a:rPr>
              <a:t>https://www.littlewandlelettersandsounds.org.uk/resources/for-parents/</a:t>
            </a:r>
          </a:p>
        </p:txBody>
      </p:sp>
      <p:pic>
        <p:nvPicPr>
          <p:cNvPr id="8" name="Picture 7">
            <a:extLst>
              <a:ext uri="{FF2B5EF4-FFF2-40B4-BE49-F238E27FC236}">
                <a16:creationId xmlns:a16="http://schemas.microsoft.com/office/drawing/2014/main" id="{4AABADCE-4C04-E38C-C837-A0BD10EC6EC0}"/>
              </a:ext>
            </a:extLst>
          </p:cNvPr>
          <p:cNvPicPr>
            <a:picLocks noChangeAspect="1"/>
          </p:cNvPicPr>
          <p:nvPr/>
        </p:nvPicPr>
        <p:blipFill>
          <a:blip r:embed="rId3"/>
          <a:stretch>
            <a:fillRect/>
          </a:stretch>
        </p:blipFill>
        <p:spPr>
          <a:xfrm>
            <a:off x="1776325" y="1772816"/>
            <a:ext cx="8639350" cy="493835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151813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263352" y="2882696"/>
            <a:ext cx="12191999" cy="1092607"/>
          </a:xfrm>
          <a:prstGeom prst="rect">
            <a:avLst/>
          </a:prstGeom>
          <a:noFill/>
        </p:spPr>
        <p:txBody>
          <a:bodyPr wrap="square" rtlCol="0">
            <a:spAutoFit/>
          </a:bodyPr>
          <a:lstStyle/>
          <a:p>
            <a:pPr algn="ctr"/>
            <a:r>
              <a:rPr lang="en-US" sz="6500" b="1" dirty="0">
                <a:solidFill>
                  <a:schemeClr val="bg1"/>
                </a:solidFill>
              </a:rPr>
              <a:t>Reading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How we teach reading </a:t>
            </a:r>
          </a:p>
        </p:txBody>
      </p:sp>
      <p:sp>
        <p:nvSpPr>
          <p:cNvPr id="2" name="TextBox 1">
            <a:extLst>
              <a:ext uri="{FF2B5EF4-FFF2-40B4-BE49-F238E27FC236}">
                <a16:creationId xmlns:a16="http://schemas.microsoft.com/office/drawing/2014/main" id="{E9FA661E-0259-DD99-6670-7D2E9FFC5A78}"/>
              </a:ext>
            </a:extLst>
          </p:cNvPr>
          <p:cNvSpPr txBox="1"/>
          <p:nvPr/>
        </p:nvSpPr>
        <p:spPr>
          <a:xfrm>
            <a:off x="479376" y="1700808"/>
            <a:ext cx="11233248" cy="4431983"/>
          </a:xfrm>
          <a:prstGeom prst="rect">
            <a:avLst/>
          </a:prstGeom>
          <a:noFill/>
        </p:spPr>
        <p:txBody>
          <a:bodyPr wrap="square" rtlCol="0">
            <a:spAutoFit/>
          </a:bodyPr>
          <a:lstStyle/>
          <a:p>
            <a:r>
              <a:rPr lang="en-GB" sz="2800" dirty="0">
                <a:solidFill>
                  <a:srgbClr val="00B0F0"/>
                </a:solidFill>
              </a:rPr>
              <a:t>Reading practice sessions are:</a:t>
            </a:r>
          </a:p>
          <a:p>
            <a:endParaRPr lang="en-GB" dirty="0"/>
          </a:p>
          <a:p>
            <a:pPr marL="285750" indent="-285750">
              <a:buFont typeface="Arial" panose="020B0604020202020204" pitchFamily="34" charset="0"/>
              <a:buChar char="•"/>
            </a:pPr>
            <a:r>
              <a:rPr lang="en-GB" sz="2400" dirty="0"/>
              <a:t>Timetabled at least three times a week</a:t>
            </a:r>
          </a:p>
          <a:p>
            <a:pPr marL="285750" indent="-285750">
              <a:buFont typeface="Arial" panose="020B0604020202020204" pitchFamily="34" charset="0"/>
              <a:buChar char="•"/>
            </a:pPr>
            <a:r>
              <a:rPr lang="en-GB" sz="2400" dirty="0"/>
              <a:t>Taught by a trained teacher/teaching assistant</a:t>
            </a:r>
          </a:p>
          <a:p>
            <a:pPr marL="285750" indent="-285750">
              <a:buFont typeface="Arial" panose="020B0604020202020204" pitchFamily="34" charset="0"/>
              <a:buChar char="•"/>
            </a:pPr>
            <a:r>
              <a:rPr lang="en-GB" sz="2400" dirty="0"/>
              <a:t>Taught in small groups</a:t>
            </a:r>
          </a:p>
          <a:p>
            <a:pPr marL="285750" indent="-285750">
              <a:buFont typeface="Arial" panose="020B0604020202020204" pitchFamily="34" charset="0"/>
              <a:buChar char="•"/>
            </a:pPr>
            <a:endParaRPr lang="en-GB" dirty="0"/>
          </a:p>
          <a:p>
            <a:endParaRPr lang="en-GB" dirty="0"/>
          </a:p>
          <a:p>
            <a:r>
              <a:rPr lang="en-GB" sz="2800" dirty="0">
                <a:solidFill>
                  <a:srgbClr val="00B0F0"/>
                </a:solidFill>
              </a:rPr>
              <a:t>Books are:</a:t>
            </a:r>
          </a:p>
          <a:p>
            <a:endParaRPr lang="en-GB" sz="2800" dirty="0">
              <a:solidFill>
                <a:srgbClr val="00B0F0"/>
              </a:solidFill>
            </a:endParaRPr>
          </a:p>
          <a:p>
            <a:pPr marL="285750" indent="-285750">
              <a:buFont typeface="Arial" panose="020B0604020202020204" pitchFamily="34" charset="0"/>
              <a:buChar char="•"/>
            </a:pPr>
            <a:r>
              <a:rPr lang="en-GB" sz="2400" dirty="0"/>
              <a:t>Matched to children’s secure phonics knowledge at word reading</a:t>
            </a:r>
          </a:p>
          <a:p>
            <a:pPr marL="285750" indent="-285750">
              <a:buFont typeface="Arial" panose="020B0604020202020204" pitchFamily="34" charset="0"/>
              <a:buChar char="•"/>
            </a:pPr>
            <a:r>
              <a:rPr lang="en-GB" sz="2400" dirty="0"/>
              <a:t>Used three times</a:t>
            </a:r>
          </a:p>
          <a:p>
            <a:pPr marL="285750" indent="-285750">
              <a:buFont typeface="Arial" panose="020B0604020202020204" pitchFamily="34" charset="0"/>
              <a:buChar char="•"/>
            </a:pPr>
            <a:r>
              <a:rPr lang="en-GB" sz="2400" dirty="0"/>
              <a:t>Then sent home.</a:t>
            </a:r>
          </a:p>
        </p:txBody>
      </p:sp>
      <p:pic>
        <p:nvPicPr>
          <p:cNvPr id="4" name="Picture 3">
            <a:extLst>
              <a:ext uri="{FF2B5EF4-FFF2-40B4-BE49-F238E27FC236}">
                <a16:creationId xmlns:a16="http://schemas.microsoft.com/office/drawing/2014/main" id="{EC6C1FBD-9687-EFD3-EE1A-838B87D22E6E}"/>
              </a:ext>
            </a:extLst>
          </p:cNvPr>
          <p:cNvPicPr>
            <a:picLocks noChangeAspect="1"/>
          </p:cNvPicPr>
          <p:nvPr/>
        </p:nvPicPr>
        <p:blipFill>
          <a:blip r:embed="rId3"/>
          <a:stretch>
            <a:fillRect/>
          </a:stretch>
        </p:blipFill>
        <p:spPr>
          <a:xfrm>
            <a:off x="7989414" y="332656"/>
            <a:ext cx="2402504" cy="2287184"/>
          </a:xfrm>
          <a:prstGeom prst="rect">
            <a:avLst/>
          </a:prstGeom>
          <a:effectLst>
            <a:glow rad="127000">
              <a:schemeClr val="tx1">
                <a:alpha val="4000"/>
              </a:schemeClr>
            </a:glow>
          </a:effectLst>
        </p:spPr>
      </p:pic>
      <p:pic>
        <p:nvPicPr>
          <p:cNvPr id="9" name="Picture 8">
            <a:extLst>
              <a:ext uri="{FF2B5EF4-FFF2-40B4-BE49-F238E27FC236}">
                <a16:creationId xmlns:a16="http://schemas.microsoft.com/office/drawing/2014/main" id="{3C331E4E-3F7C-BB5E-3EA8-2634DB833E65}"/>
              </a:ext>
            </a:extLst>
          </p:cNvPr>
          <p:cNvPicPr>
            <a:picLocks noChangeAspect="1"/>
          </p:cNvPicPr>
          <p:nvPr/>
        </p:nvPicPr>
        <p:blipFill>
          <a:blip r:embed="rId4"/>
          <a:stretch>
            <a:fillRect/>
          </a:stretch>
        </p:blipFill>
        <p:spPr>
          <a:xfrm>
            <a:off x="9447394" y="2504142"/>
            <a:ext cx="2504138" cy="3085098"/>
          </a:xfrm>
          <a:prstGeom prst="rect">
            <a:avLst/>
          </a:prstGeom>
          <a:effectLst>
            <a:glow rad="127000">
              <a:schemeClr val="tx1">
                <a:alpha val="4000"/>
              </a:schemeClr>
            </a:glow>
          </a:effectLst>
        </p:spPr>
      </p:pic>
      <p:pic>
        <p:nvPicPr>
          <p:cNvPr id="11" name="Picture 10">
            <a:extLst>
              <a:ext uri="{FF2B5EF4-FFF2-40B4-BE49-F238E27FC236}">
                <a16:creationId xmlns:a16="http://schemas.microsoft.com/office/drawing/2014/main" id="{A827A781-ABFB-EF0A-F1E6-294D1DFA63F9}"/>
              </a:ext>
            </a:extLst>
          </p:cNvPr>
          <p:cNvPicPr>
            <a:picLocks noChangeAspect="1"/>
          </p:cNvPicPr>
          <p:nvPr/>
        </p:nvPicPr>
        <p:blipFill>
          <a:blip r:embed="rId5"/>
          <a:stretch>
            <a:fillRect/>
          </a:stretch>
        </p:blipFill>
        <p:spPr>
          <a:xfrm>
            <a:off x="6909648" y="2572759"/>
            <a:ext cx="2402504" cy="2287184"/>
          </a:xfrm>
          <a:prstGeom prst="rect">
            <a:avLst/>
          </a:prstGeom>
          <a:effectLst>
            <a:glow rad="127000">
              <a:schemeClr val="tx1">
                <a:alpha val="4000"/>
              </a:schemeClr>
            </a:glow>
          </a:effectLst>
        </p:spPr>
      </p:pic>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Decode </a:t>
            </a:r>
          </a:p>
        </p:txBody>
      </p:sp>
      <p:pic>
        <p:nvPicPr>
          <p:cNvPr id="4" name="Picture 3">
            <a:extLst>
              <a:ext uri="{FF2B5EF4-FFF2-40B4-BE49-F238E27FC236}">
                <a16:creationId xmlns:a16="http://schemas.microsoft.com/office/drawing/2014/main" id="{61120239-00F9-23DD-BD12-EE6F22C8EE4C}"/>
              </a:ext>
            </a:extLst>
          </p:cNvPr>
          <p:cNvPicPr>
            <a:picLocks noChangeAspect="1"/>
          </p:cNvPicPr>
          <p:nvPr/>
        </p:nvPicPr>
        <p:blipFill>
          <a:blip r:embed="rId3"/>
          <a:stretch>
            <a:fillRect/>
          </a:stretch>
        </p:blipFill>
        <p:spPr>
          <a:xfrm>
            <a:off x="284654" y="1716608"/>
            <a:ext cx="11907346" cy="4808736"/>
          </a:xfrm>
          <a:prstGeom prst="rect">
            <a:avLst/>
          </a:prstGeom>
        </p:spPr>
      </p:pic>
    </p:spTree>
    <p:extLst>
      <p:ext uri="{BB962C8B-B14F-4D97-AF65-F5344CB8AC3E}">
        <p14:creationId xmlns:p14="http://schemas.microsoft.com/office/powerpoint/2010/main" val="292740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Prosody</a:t>
            </a:r>
          </a:p>
        </p:txBody>
      </p:sp>
      <p:pic>
        <p:nvPicPr>
          <p:cNvPr id="4" name="Picture 3">
            <a:extLst>
              <a:ext uri="{FF2B5EF4-FFF2-40B4-BE49-F238E27FC236}">
                <a16:creationId xmlns:a16="http://schemas.microsoft.com/office/drawing/2014/main" id="{CDA57631-6E5B-DE5F-C4A4-D2757EB07135}"/>
              </a:ext>
            </a:extLst>
          </p:cNvPr>
          <p:cNvPicPr>
            <a:picLocks noChangeAspect="1"/>
          </p:cNvPicPr>
          <p:nvPr/>
        </p:nvPicPr>
        <p:blipFill>
          <a:blip r:embed="rId3"/>
          <a:stretch>
            <a:fillRect/>
          </a:stretch>
        </p:blipFill>
        <p:spPr>
          <a:xfrm>
            <a:off x="94649" y="1811867"/>
            <a:ext cx="12132491" cy="4713477"/>
          </a:xfrm>
          <a:prstGeom prst="rect">
            <a:avLst/>
          </a:prstGeom>
        </p:spPr>
      </p:pic>
    </p:spTree>
    <p:extLst>
      <p:ext uri="{BB962C8B-B14F-4D97-AF65-F5344CB8AC3E}">
        <p14:creationId xmlns:p14="http://schemas.microsoft.com/office/powerpoint/2010/main" val="385994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Comprehension</a:t>
            </a:r>
          </a:p>
        </p:txBody>
      </p:sp>
      <p:pic>
        <p:nvPicPr>
          <p:cNvPr id="4" name="Picture 3">
            <a:extLst>
              <a:ext uri="{FF2B5EF4-FFF2-40B4-BE49-F238E27FC236}">
                <a16:creationId xmlns:a16="http://schemas.microsoft.com/office/drawing/2014/main" id="{22BD8A08-9EE9-D0CB-EE8B-475E93D42830}"/>
              </a:ext>
            </a:extLst>
          </p:cNvPr>
          <p:cNvPicPr>
            <a:picLocks noChangeAspect="1"/>
          </p:cNvPicPr>
          <p:nvPr/>
        </p:nvPicPr>
        <p:blipFill>
          <a:blip r:embed="rId3"/>
          <a:stretch>
            <a:fillRect/>
          </a:stretch>
        </p:blipFill>
        <p:spPr>
          <a:xfrm>
            <a:off x="115659" y="2015748"/>
            <a:ext cx="12076341" cy="4842252"/>
          </a:xfrm>
          <a:prstGeom prst="rect">
            <a:avLst/>
          </a:prstGeom>
        </p:spPr>
      </p:pic>
    </p:spTree>
    <p:extLst>
      <p:ext uri="{BB962C8B-B14F-4D97-AF65-F5344CB8AC3E}">
        <p14:creationId xmlns:p14="http://schemas.microsoft.com/office/powerpoint/2010/main" val="391235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to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335360" y="1268760"/>
            <a:ext cx="5328592" cy="5091995"/>
          </a:xfrm>
        </p:spPr>
        <p:txBody>
          <a:bodyPr/>
          <a:lstStyle/>
          <a:p>
            <a:r>
              <a:rPr lang="en-US" dirty="0">
                <a:solidFill>
                  <a:schemeClr val="tx1">
                    <a:lumMod val="85000"/>
                    <a:lumOff val="15000"/>
                  </a:schemeClr>
                </a:solidFill>
              </a:rPr>
              <a:t>Staff will read with your child three times a week.</a:t>
            </a:r>
          </a:p>
          <a:p>
            <a:r>
              <a:rPr lang="en-US" dirty="0">
                <a:solidFill>
                  <a:schemeClr val="tx1">
                    <a:lumMod val="85000"/>
                    <a:lumOff val="15000"/>
                  </a:schemeClr>
                </a:solidFill>
              </a:rPr>
              <a:t>Your child will bring their book home on either a Wednesday or a Friday.</a:t>
            </a:r>
          </a:p>
          <a:p>
            <a:r>
              <a:rPr lang="en-US" dirty="0">
                <a:solidFill>
                  <a:schemeClr val="tx1">
                    <a:lumMod val="85000"/>
                    <a:lumOff val="15000"/>
                  </a:schemeClr>
                </a:solidFill>
              </a:rPr>
              <a:t>Please allow time for your child to read this as their celebration read and record this in their diary. </a:t>
            </a:r>
          </a:p>
          <a:p>
            <a:r>
              <a:rPr lang="en-US" dirty="0">
                <a:solidFill>
                  <a:schemeClr val="tx1">
                    <a:lumMod val="85000"/>
                    <a:lumOff val="15000"/>
                  </a:schemeClr>
                </a:solidFill>
              </a:rPr>
              <a:t>On the days that your child does not have their phonics book they will just read their sharing book.</a:t>
            </a:r>
          </a:p>
          <a:p>
            <a:r>
              <a:rPr lang="en-US" dirty="0">
                <a:solidFill>
                  <a:schemeClr val="tx1">
                    <a:lumMod val="85000"/>
                    <a:lumOff val="15000"/>
                  </a:schemeClr>
                </a:solidFill>
              </a:rPr>
              <a:t>Bring their diary every day to ensure a stamp is given.</a:t>
            </a: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at school and at home</a:t>
            </a:r>
          </a:p>
        </p:txBody>
      </p:sp>
    </p:spTree>
    <p:extLst>
      <p:ext uri="{BB962C8B-B14F-4D97-AF65-F5344CB8AC3E}">
        <p14:creationId xmlns:p14="http://schemas.microsoft.com/office/powerpoint/2010/main" val="28174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sharing book is for YOU to read although some children will be bringing books home that they can read or share reading with you:</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376" y="1916832"/>
            <a:ext cx="6768752" cy="4392488"/>
          </a:xfrm>
        </p:spPr>
        <p:txBody>
          <a:bodyPr/>
          <a:lstStyle/>
          <a:p>
            <a:r>
              <a:rPr lang="en-GB" dirty="0"/>
              <a:t>Thank you attending</a:t>
            </a:r>
          </a:p>
          <a:p>
            <a:pPr marL="0" indent="0">
              <a:buNone/>
            </a:pPr>
            <a:endParaRPr lang="en-GB" dirty="0"/>
          </a:p>
          <a:p>
            <a:r>
              <a:rPr lang="en-GB" dirty="0"/>
              <a:t>Further information on the Little </a:t>
            </a:r>
            <a:r>
              <a:rPr lang="en-GB" dirty="0" err="1"/>
              <a:t>Wandle</a:t>
            </a:r>
            <a:r>
              <a:rPr lang="en-GB" dirty="0"/>
              <a:t> scheme can be found either be found on our website</a:t>
            </a:r>
          </a:p>
          <a:p>
            <a:pPr marL="0" indent="0">
              <a:buNone/>
            </a:pPr>
            <a:r>
              <a:rPr lang="en-GB" dirty="0">
                <a:solidFill>
                  <a:srgbClr val="FF0000"/>
                </a:solidFill>
              </a:rPr>
              <a:t>www.Oulton.staffs.sch.uk</a:t>
            </a:r>
          </a:p>
          <a:p>
            <a:r>
              <a:rPr lang="en-GB" dirty="0"/>
              <a:t>Or accessing the Little </a:t>
            </a:r>
            <a:r>
              <a:rPr lang="en-GB" dirty="0" err="1"/>
              <a:t>Wandle</a:t>
            </a:r>
            <a:r>
              <a:rPr lang="en-GB" dirty="0"/>
              <a:t> website </a:t>
            </a:r>
          </a:p>
          <a:p>
            <a:pPr marL="0" indent="0">
              <a:buNone/>
            </a:pPr>
            <a:r>
              <a:rPr lang="en-GB" dirty="0">
                <a:solidFill>
                  <a:srgbClr val="FF0000"/>
                </a:solidFill>
              </a:rPr>
              <a:t>www.littlewandlelettersandsounds.org.uk</a:t>
            </a:r>
          </a:p>
        </p:txBody>
      </p:sp>
      <p:sp>
        <p:nvSpPr>
          <p:cNvPr id="3" name="Title 2"/>
          <p:cNvSpPr>
            <a:spLocks noGrp="1"/>
          </p:cNvSpPr>
          <p:nvPr>
            <p:ph type="title"/>
          </p:nvPr>
        </p:nvSpPr>
        <p:spPr/>
        <p:txBody>
          <a:bodyPr/>
          <a:lstStyle/>
          <a:p>
            <a:r>
              <a:rPr lang="en-GB" dirty="0"/>
              <a:t>Finally…</a:t>
            </a:r>
          </a:p>
        </p:txBody>
      </p:sp>
      <p:sp>
        <p:nvSpPr>
          <p:cNvPr id="4" name="Text Placeholder 3"/>
          <p:cNvSpPr>
            <a:spLocks noGrp="1"/>
          </p:cNvSpPr>
          <p:nvPr>
            <p:ph type="body" sz="quarter" idx="11"/>
          </p:nvPr>
        </p:nvSpPr>
        <p:spPr/>
        <p:txBody>
          <a:bodyPr/>
          <a:lstStyle/>
          <a:p>
            <a:r>
              <a:rPr lang="en-GB" dirty="0"/>
              <a:t>Any Questions?</a:t>
            </a:r>
          </a:p>
        </p:txBody>
      </p:sp>
    </p:spTree>
    <p:extLst>
      <p:ext uri="{BB962C8B-B14F-4D97-AF65-F5344CB8AC3E}">
        <p14:creationId xmlns:p14="http://schemas.microsoft.com/office/powerpoint/2010/main" val="1310442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275702" y="1772816"/>
            <a:ext cx="11508929" cy="3888432"/>
          </a:xfrm>
        </p:spPr>
        <p:txBody>
          <a:bodyPr lIns="91440" tIns="45720" rIns="91440" bIns="45720" anchor="ctr" anchorCtr="0"/>
          <a:lstStyle/>
          <a:p>
            <a:pPr>
              <a:lnSpc>
                <a:spcPct val="100000"/>
              </a:lnSpc>
              <a:buFontTx/>
              <a:buChar char="-"/>
            </a:pPr>
            <a:r>
              <a:rPr lang="en-GB" dirty="0"/>
              <a:t>To teach a full programme with a consistent approach which includes phonics, reading books and classroom resources.</a:t>
            </a:r>
          </a:p>
          <a:p>
            <a:pPr>
              <a:lnSpc>
                <a:spcPct val="100000"/>
              </a:lnSpc>
              <a:buFontTx/>
              <a:buChar char="-"/>
            </a:pPr>
            <a:r>
              <a:rPr lang="en-GB" dirty="0"/>
              <a:t>To use a programme that has integrated research about the science of learning.</a:t>
            </a:r>
          </a:p>
          <a:p>
            <a:pPr>
              <a:lnSpc>
                <a:spcPct val="100000"/>
              </a:lnSpc>
              <a:buFontTx/>
              <a:buChar char="-"/>
            </a:pPr>
            <a:r>
              <a:rPr lang="en-GB" dirty="0"/>
              <a:t>To build on what we already know about teaching early reading at Oulton.</a:t>
            </a:r>
          </a:p>
          <a:p>
            <a:pPr>
              <a:lnSpc>
                <a:spcPct val="100000"/>
              </a:lnSpc>
              <a:buFontTx/>
              <a:buChar char="-"/>
            </a:pPr>
            <a:r>
              <a:rPr lang="en-GB" dirty="0"/>
              <a:t>To use child friendly, challenging and interesting books.</a:t>
            </a:r>
          </a:p>
          <a:p>
            <a:pPr>
              <a:lnSpc>
                <a:spcPct val="100000"/>
              </a:lnSpc>
              <a:buFontTx/>
              <a:buChar char="-"/>
            </a:pPr>
            <a:r>
              <a:rPr lang="en-GB" dirty="0"/>
              <a:t>To support teachers with training, lesson templates, sequences and assessments including a keep up programme.</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pPr algn="ctr"/>
            <a:r>
              <a:rPr lang="en-GB" dirty="0"/>
              <a:t>Why Little </a:t>
            </a:r>
            <a:r>
              <a:rPr lang="en-GB" dirty="0" err="1"/>
              <a:t>Wandle</a:t>
            </a:r>
            <a:r>
              <a:rPr lang="en-GB" dirty="0"/>
              <a:t>?</a:t>
            </a:r>
          </a:p>
        </p:txBody>
      </p:sp>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a:t>
            </a:r>
            <a:r>
              <a:rPr lang="en-US" dirty="0" smtClean="0"/>
              <a:t>words</a:t>
            </a:r>
            <a:endParaRPr lang="en-US" dirty="0"/>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1513993"/>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296054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3392" y="440709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56642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
        <p:nvSpPr>
          <p:cNvPr id="2" name="TextBox 1">
            <a:extLst>
              <a:ext uri="{FF2B5EF4-FFF2-40B4-BE49-F238E27FC236}">
                <a16:creationId xmlns:a16="http://schemas.microsoft.com/office/drawing/2014/main" id="{BFC1B4D2-9E1A-3F33-5083-9CF020123C6D}"/>
              </a:ext>
            </a:extLst>
          </p:cNvPr>
          <p:cNvSpPr txBox="1"/>
          <p:nvPr/>
        </p:nvSpPr>
        <p:spPr>
          <a:xfrm>
            <a:off x="5339916" y="1273868"/>
            <a:ext cx="6480720" cy="1200329"/>
          </a:xfrm>
          <a:prstGeom prst="rect">
            <a:avLst/>
          </a:prstGeom>
          <a:noFill/>
        </p:spPr>
        <p:txBody>
          <a:bodyPr wrap="square" rtlCol="0">
            <a:spAutoFit/>
          </a:bodyPr>
          <a:lstStyle/>
          <a:p>
            <a:r>
              <a:rPr lang="en-GB" sz="1800" dirty="0"/>
              <a:t>Phoneme The smallest unit of sound that can be identified in words. We sometimes simply call this a ‘sound’, although it is helpful for children to use the term ‘phoneme’ from the beginning of our programme.</a:t>
            </a:r>
          </a:p>
        </p:txBody>
      </p:sp>
      <p:sp>
        <p:nvSpPr>
          <p:cNvPr id="4" name="TextBox 3">
            <a:extLst>
              <a:ext uri="{FF2B5EF4-FFF2-40B4-BE49-F238E27FC236}">
                <a16:creationId xmlns:a16="http://schemas.microsoft.com/office/drawing/2014/main" id="{CF9BE4F1-0896-3372-FEB0-B80D90B0CED5}"/>
              </a:ext>
            </a:extLst>
          </p:cNvPr>
          <p:cNvSpPr txBox="1"/>
          <p:nvPr/>
        </p:nvSpPr>
        <p:spPr>
          <a:xfrm>
            <a:off x="5375920" y="2720417"/>
            <a:ext cx="6408712" cy="1200329"/>
          </a:xfrm>
          <a:prstGeom prst="rect">
            <a:avLst/>
          </a:prstGeom>
          <a:noFill/>
        </p:spPr>
        <p:txBody>
          <a:bodyPr wrap="square" rtlCol="0">
            <a:spAutoFit/>
          </a:bodyPr>
          <a:lstStyle/>
          <a:p>
            <a:r>
              <a:rPr lang="en-GB" dirty="0"/>
              <a:t>A letter or group of letters used to represent a particular phoneme when writing. With children, we sometimes call this ‘a sound written down’, although, as with ‘phoneme’, it is helpful for children to learn to use the correct term from the beginning. </a:t>
            </a:r>
          </a:p>
        </p:txBody>
      </p:sp>
      <p:sp>
        <p:nvSpPr>
          <p:cNvPr id="12" name="TextBox 11">
            <a:extLst>
              <a:ext uri="{FF2B5EF4-FFF2-40B4-BE49-F238E27FC236}">
                <a16:creationId xmlns:a16="http://schemas.microsoft.com/office/drawing/2014/main" id="{56D18ACA-3531-BCF6-0129-25EF0C84409A}"/>
              </a:ext>
            </a:extLst>
          </p:cNvPr>
          <p:cNvSpPr txBox="1"/>
          <p:nvPr/>
        </p:nvSpPr>
        <p:spPr>
          <a:xfrm>
            <a:off x="5411924" y="4184407"/>
            <a:ext cx="6480720" cy="1200329"/>
          </a:xfrm>
          <a:prstGeom prst="rect">
            <a:avLst/>
          </a:prstGeom>
          <a:noFill/>
        </p:spPr>
        <p:txBody>
          <a:bodyPr wrap="square" rtlCol="0">
            <a:spAutoFit/>
          </a:bodyPr>
          <a:lstStyle/>
          <a:p>
            <a:r>
              <a:rPr lang="en-GB" dirty="0"/>
              <a:t>A grapheme using two letters to represent one phoneme. With children, we frequently reinforce it with the mantra ‘two letters, one sound’. At the appropriate stage, it is useful for children to learn to use the term and to understand what it means. </a:t>
            </a:r>
          </a:p>
        </p:txBody>
      </p:sp>
      <p:sp>
        <p:nvSpPr>
          <p:cNvPr id="14" name="TextBox 13">
            <a:extLst>
              <a:ext uri="{FF2B5EF4-FFF2-40B4-BE49-F238E27FC236}">
                <a16:creationId xmlns:a16="http://schemas.microsoft.com/office/drawing/2014/main" id="{DF71886C-70F7-084B-A894-667DD6E44D11}"/>
              </a:ext>
            </a:extLst>
          </p:cNvPr>
          <p:cNvSpPr txBox="1"/>
          <p:nvPr/>
        </p:nvSpPr>
        <p:spPr>
          <a:xfrm>
            <a:off x="5339916" y="5648397"/>
            <a:ext cx="6097904" cy="923330"/>
          </a:xfrm>
          <a:prstGeom prst="rect">
            <a:avLst/>
          </a:prstGeom>
          <a:noFill/>
        </p:spPr>
        <p:txBody>
          <a:bodyPr wrap="square">
            <a:spAutoFit/>
          </a:bodyPr>
          <a:lstStyle/>
          <a:p>
            <a:r>
              <a:rPr lang="en-GB" dirty="0"/>
              <a:t>A grapheme using three letters to represent one phoneme. With children, we frequently reinforce it with the mantra ‘three letters, one sound’.</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C271B5-270D-AB9D-944A-91DA42582DC9}"/>
              </a:ext>
            </a:extLst>
          </p:cNvPr>
          <p:cNvSpPr>
            <a:spLocks noGrp="1"/>
          </p:cNvSpPr>
          <p:nvPr>
            <p:ph type="title"/>
          </p:nvPr>
        </p:nvSpPr>
        <p:spPr/>
        <p:txBody>
          <a:bodyPr/>
          <a:lstStyle/>
          <a:p>
            <a:r>
              <a:rPr lang="en-GB" dirty="0"/>
              <a:t>Terminology</a:t>
            </a:r>
          </a:p>
        </p:txBody>
      </p:sp>
      <p:sp>
        <p:nvSpPr>
          <p:cNvPr id="6" name="Rounded Rectangle 9">
            <a:extLst>
              <a:ext uri="{FF2B5EF4-FFF2-40B4-BE49-F238E27FC236}">
                <a16:creationId xmlns:a16="http://schemas.microsoft.com/office/drawing/2014/main" id="{CE26F26C-A4DD-8B08-67E3-94F3E3B7E519}"/>
              </a:ext>
            </a:extLst>
          </p:cNvPr>
          <p:cNvSpPr/>
          <p:nvPr/>
        </p:nvSpPr>
        <p:spPr>
          <a:xfrm>
            <a:off x="459380" y="429309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8" name="Rounded Rectangle 7">
            <a:extLst>
              <a:ext uri="{FF2B5EF4-FFF2-40B4-BE49-F238E27FC236}">
                <a16:creationId xmlns:a16="http://schemas.microsoft.com/office/drawing/2014/main" id="{DDA0649E-A67D-1ED4-F9E0-D300735D05B0}"/>
              </a:ext>
            </a:extLst>
          </p:cNvPr>
          <p:cNvSpPr/>
          <p:nvPr/>
        </p:nvSpPr>
        <p:spPr>
          <a:xfrm>
            <a:off x="479376" y="558924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10" name="Rounded Rectangle 5">
            <a:extLst>
              <a:ext uri="{FF2B5EF4-FFF2-40B4-BE49-F238E27FC236}">
                <a16:creationId xmlns:a16="http://schemas.microsoft.com/office/drawing/2014/main" id="{B5FCE88E-2475-C659-963F-3757F8802EFC}"/>
              </a:ext>
            </a:extLst>
          </p:cNvPr>
          <p:cNvSpPr/>
          <p:nvPr/>
        </p:nvSpPr>
        <p:spPr>
          <a:xfrm>
            <a:off x="472962" y="150878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11" name="TextBox 10">
            <a:extLst>
              <a:ext uri="{FF2B5EF4-FFF2-40B4-BE49-F238E27FC236}">
                <a16:creationId xmlns:a16="http://schemas.microsoft.com/office/drawing/2014/main" id="{9A7F541E-E3D9-6060-6358-704A30C4C586}"/>
              </a:ext>
            </a:extLst>
          </p:cNvPr>
          <p:cNvSpPr txBox="1"/>
          <p:nvPr/>
        </p:nvSpPr>
        <p:spPr>
          <a:xfrm>
            <a:off x="5081202" y="1484784"/>
            <a:ext cx="6703430" cy="2308324"/>
          </a:xfrm>
          <a:prstGeom prst="rect">
            <a:avLst/>
          </a:prstGeom>
          <a:noFill/>
        </p:spPr>
        <p:txBody>
          <a:bodyPr wrap="square" rtlCol="0">
            <a:spAutoFit/>
          </a:bodyPr>
          <a:lstStyle/>
          <a:p>
            <a:r>
              <a:rPr lang="en-GB" dirty="0"/>
              <a:t>A digraph representing a vowel sound where its two letters are split by an intervening consonant (for example, ‘</a:t>
            </a:r>
            <a:r>
              <a:rPr lang="en-GB" dirty="0" err="1"/>
              <a:t>a_e</a:t>
            </a:r>
            <a:r>
              <a:rPr lang="en-GB" dirty="0"/>
              <a:t>’ in ‘take’). Despite having a consonant in between them, the two letters involved (here ‘a’ and ‘e’) still count as one digraph, making one sound. The vowel sound is pronounced at the position of the first of the two letters of the digraph (that is, in the middle of ‘take’). At early learning stages, a split digraph is often highlighted with a short line joining the two halves of the digraph above the intervening consonant.</a:t>
            </a:r>
          </a:p>
        </p:txBody>
      </p:sp>
      <p:sp>
        <p:nvSpPr>
          <p:cNvPr id="13" name="TextBox 12">
            <a:extLst>
              <a:ext uri="{FF2B5EF4-FFF2-40B4-BE49-F238E27FC236}">
                <a16:creationId xmlns:a16="http://schemas.microsoft.com/office/drawing/2014/main" id="{5F0E6E86-0731-1B4C-1EE7-414BD554FEB9}"/>
              </a:ext>
            </a:extLst>
          </p:cNvPr>
          <p:cNvSpPr txBox="1"/>
          <p:nvPr/>
        </p:nvSpPr>
        <p:spPr>
          <a:xfrm>
            <a:off x="5231904" y="3886200"/>
            <a:ext cx="6696744" cy="1200329"/>
          </a:xfrm>
          <a:prstGeom prst="rect">
            <a:avLst/>
          </a:prstGeom>
          <a:noFill/>
        </p:spPr>
        <p:txBody>
          <a:bodyPr wrap="square" rtlCol="0">
            <a:spAutoFit/>
          </a:bodyPr>
          <a:lstStyle/>
          <a:p>
            <a:r>
              <a:rPr lang="en-GB" dirty="0"/>
              <a:t>To identify each of the individual phonemes in a word, working all the way through from left to right. This is an important first stage of writing (spelling) a word but needs to be practised orally first. Counting the phonemes is often helpful in reinforcing this process. </a:t>
            </a:r>
          </a:p>
        </p:txBody>
      </p:sp>
      <p:sp>
        <p:nvSpPr>
          <p:cNvPr id="14" name="TextBox 13">
            <a:extLst>
              <a:ext uri="{FF2B5EF4-FFF2-40B4-BE49-F238E27FC236}">
                <a16:creationId xmlns:a16="http://schemas.microsoft.com/office/drawing/2014/main" id="{D16C00C3-B6F0-6CA4-0FAF-7F0DBFF32A52}"/>
              </a:ext>
            </a:extLst>
          </p:cNvPr>
          <p:cNvSpPr txBox="1"/>
          <p:nvPr/>
        </p:nvSpPr>
        <p:spPr>
          <a:xfrm>
            <a:off x="5261414" y="5302984"/>
            <a:ext cx="6523218" cy="1200329"/>
          </a:xfrm>
          <a:prstGeom prst="rect">
            <a:avLst/>
          </a:prstGeom>
          <a:noFill/>
        </p:spPr>
        <p:txBody>
          <a:bodyPr wrap="square" rtlCol="0">
            <a:spAutoFit/>
          </a:bodyPr>
          <a:lstStyle/>
          <a:p>
            <a:r>
              <a:rPr lang="en-GB"/>
              <a:t>To combine individual phonemes into a whole word, working all the way through from left to right. Once the GPCs involved have been learned, blending is the key process involved in reading words effectively. It is a skill that needs extensive practice. </a:t>
            </a:r>
            <a:endParaRPr lang="en-GB" dirty="0"/>
          </a:p>
        </p:txBody>
      </p:sp>
    </p:spTree>
    <p:extLst>
      <p:ext uri="{BB962C8B-B14F-4D97-AF65-F5344CB8AC3E}">
        <p14:creationId xmlns:p14="http://schemas.microsoft.com/office/powerpoint/2010/main" val="218957158"/>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3.xml><?xml version="1.0" encoding="utf-8"?>
<ds:datastoreItem xmlns:ds="http://schemas.openxmlformats.org/officeDocument/2006/customXml" ds:itemID="{D0B8E684-7516-47AC-9294-08AAE612A259}">
  <ds:schemaRefs>
    <ds:schemaRef ds:uri="6d6ce26d-438a-4f93-8ad7-b70bc8847f7f"/>
    <ds:schemaRef ds:uri="http://purl.org/dc/terms/"/>
    <ds:schemaRef ds:uri="http://schemas.openxmlformats.org/package/2006/metadata/core-properties"/>
    <ds:schemaRef ds:uri="http://purl.org/dc/dcmitype/"/>
    <ds:schemaRef ds:uri="http://schemas.microsoft.com/office/infopath/2007/PartnerControls"/>
    <ds:schemaRef ds:uri="b390c623-81a0-476f-984a-5b2ad478ef4f"/>
    <ds:schemaRef ds:uri="http://purl.org/dc/elements/1.1/"/>
    <ds:schemaRef ds:uri="http://schemas.microsoft.com/office/2006/documentManagement/typ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37296</TotalTime>
  <Words>1962</Words>
  <Application>Microsoft Office PowerPoint</Application>
  <PresentationFormat>Widescreen</PresentationFormat>
  <Paragraphs>158</Paragraphs>
  <Slides>33</Slides>
  <Notes>33</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33</vt:i4>
      </vt:variant>
    </vt:vector>
  </HeadingPairs>
  <TitlesOfParts>
    <vt:vector size="47" baseType="lpstr">
      <vt:lpstr>Arial</vt:lpstr>
      <vt:lpstr>Calibri</vt:lpstr>
      <vt:lpstr>Calibri Light</vt:lpstr>
      <vt:lpstr>Courier New</vt:lpstr>
      <vt:lpstr>Gotham Narrow Bold</vt:lpstr>
      <vt:lpstr>Open Sans</vt:lpstr>
      <vt:lpstr>Open Sans Light</vt:lpstr>
      <vt:lpstr>Sassoon Infant Rg</vt:lpstr>
      <vt:lpstr>Wingdings</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Why Little Wandle?</vt:lpstr>
      <vt:lpstr>Phonics is:</vt:lpstr>
      <vt:lpstr>Blending to read words</vt:lpstr>
      <vt:lpstr>Terminology </vt:lpstr>
      <vt:lpstr>Terminology</vt:lpstr>
      <vt:lpstr>Teaching order </vt:lpstr>
      <vt:lpstr>Gradually your child learns the entire alphabetic code:</vt:lpstr>
      <vt:lpstr>How we make learning stick: </vt:lpstr>
      <vt:lpstr>How we teach phonics:</vt:lpstr>
      <vt:lpstr>Supporting your child with phonics https://www.littlewandlelettersandsounds.org.uk/resources/for-parents/</vt:lpstr>
      <vt:lpstr>Reading and spelling </vt:lpstr>
      <vt:lpstr>And all the different ways to write  the phoneme sh:</vt:lpstr>
      <vt:lpstr>Tricky words </vt:lpstr>
      <vt:lpstr>Spelling</vt:lpstr>
      <vt:lpstr>PowerPoint Presentation</vt:lpstr>
      <vt:lpstr>How we teach reading </vt:lpstr>
      <vt:lpstr>Decode </vt:lpstr>
      <vt:lpstr>Prosody</vt:lpstr>
      <vt:lpstr>Comprehension</vt:lpstr>
      <vt:lpstr>We use assessment to match your child to the right level of book</vt:lpstr>
      <vt:lpstr>Reading a book at the right level</vt:lpstr>
      <vt:lpstr>PowerPoint Presentation</vt:lpstr>
      <vt:lpstr>Reading at school and at home</vt:lpstr>
      <vt:lpstr>The most important thing you can do is read with your child</vt:lpstr>
      <vt:lpstr>Books going home</vt:lpstr>
      <vt:lpstr>Listening to your child read their phonics book</vt:lpstr>
      <vt:lpstr>Read to your child</vt:lpstr>
      <vt:lpstr>PowerPoint Presentation</vt:lpstr>
      <vt:lpstr>Finally…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Mrs S. Dawson</cp:lastModifiedBy>
  <cp:revision>384</cp:revision>
  <cp:lastPrinted>2022-09-09T14:33:41Z</cp:lastPrinted>
  <dcterms:modified xsi:type="dcterms:W3CDTF">2022-09-14T16:12:07Z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