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7" r:id="rId5"/>
    <p:sldId id="439" r:id="rId6"/>
    <p:sldId id="434" r:id="rId7"/>
    <p:sldId id="432" r:id="rId8"/>
    <p:sldId id="263" r:id="rId9"/>
    <p:sldId id="261" r:id="rId10"/>
    <p:sldId id="262" r:id="rId11"/>
    <p:sldId id="433" r:id="rId12"/>
    <p:sldId id="435" r:id="rId13"/>
    <p:sldId id="437" r:id="rId14"/>
    <p:sldId id="438" r:id="rId15"/>
    <p:sldId id="436" r:id="rId1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04" autoAdjust="0"/>
  </p:normalViewPr>
  <p:slideViewPr>
    <p:cSldViewPr snapToGrid="0">
      <p:cViewPr varScale="1">
        <p:scale>
          <a:sx n="57" d="100"/>
          <a:sy n="57" d="100"/>
        </p:scale>
        <p:origin x="99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6_4#1">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5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6A090C-3C4F-4761-91C8-827B42641F57}" type="doc">
      <dgm:prSet loTypeId="urn:microsoft.com/office/officeart/2005/8/layout/cycle6" loCatId="relationship" qsTypeId="urn:microsoft.com/office/officeart/2005/8/quickstyle/simple5#1" qsCatId="simple" csTypeId="urn:microsoft.com/office/officeart/2005/8/colors/accent6_4#1" csCatId="accent6" phldr="1"/>
      <dgm:spPr/>
      <dgm:t>
        <a:bodyPr/>
        <a:lstStyle/>
        <a:p>
          <a:endParaRPr lang="en-GB"/>
        </a:p>
      </dgm:t>
    </dgm:pt>
    <dgm:pt modelId="{3149F408-1236-42F7-AD57-E7DF678D3D58}">
      <dgm:prSet phldrT="[Text]" custT="1"/>
      <dgm:spPr/>
      <dgm:t>
        <a:bodyPr/>
        <a:lstStyle/>
        <a:p>
          <a:r>
            <a:rPr lang="en-GB" sz="2400" dirty="0"/>
            <a:t>Mrs Murphy</a:t>
          </a:r>
        </a:p>
        <a:p>
          <a:r>
            <a:rPr lang="en-GB" sz="2400" dirty="0"/>
            <a:t>(Class Teacher)</a:t>
          </a:r>
        </a:p>
      </dgm:t>
    </dgm:pt>
    <dgm:pt modelId="{480A1388-E985-47EB-AA07-3B4930405E43}" type="parTrans" cxnId="{D1B3DCEF-7E20-42D4-ADA2-F72159E84D84}">
      <dgm:prSet/>
      <dgm:spPr/>
      <dgm:t>
        <a:bodyPr/>
        <a:lstStyle/>
        <a:p>
          <a:endParaRPr lang="en-GB" sz="2400"/>
        </a:p>
      </dgm:t>
    </dgm:pt>
    <dgm:pt modelId="{59390DE2-204E-48DD-9DD0-03889B118983}" type="sibTrans" cxnId="{D1B3DCEF-7E20-42D4-ADA2-F72159E84D84}">
      <dgm:prSet/>
      <dgm:spPr/>
      <dgm:t>
        <a:bodyPr/>
        <a:lstStyle/>
        <a:p>
          <a:endParaRPr lang="en-GB" sz="2400"/>
        </a:p>
      </dgm:t>
    </dgm:pt>
    <dgm:pt modelId="{06D66040-83AF-4F76-8013-A29AEF12AFBD}">
      <dgm:prSet phldrT="[Text]" custT="1"/>
      <dgm:spPr/>
      <dgm:t>
        <a:bodyPr/>
        <a:lstStyle/>
        <a:p>
          <a:r>
            <a:rPr lang="en-GB" sz="2400" dirty="0"/>
            <a:t>Mrs Owen</a:t>
          </a:r>
        </a:p>
        <a:p>
          <a:r>
            <a:rPr lang="en-GB" sz="2400" dirty="0"/>
            <a:t>(Teaching Assistant)</a:t>
          </a:r>
        </a:p>
      </dgm:t>
    </dgm:pt>
    <dgm:pt modelId="{DB3D66C1-55CF-4EC9-A521-46577E4423BC}" type="parTrans" cxnId="{70DD7182-4158-493A-9D5C-96ECF887F5EC}">
      <dgm:prSet/>
      <dgm:spPr/>
      <dgm:t>
        <a:bodyPr/>
        <a:lstStyle/>
        <a:p>
          <a:endParaRPr lang="en-GB" sz="2400"/>
        </a:p>
      </dgm:t>
    </dgm:pt>
    <dgm:pt modelId="{54BFEA86-8842-4049-AEFF-453C7649EE10}" type="sibTrans" cxnId="{70DD7182-4158-493A-9D5C-96ECF887F5EC}">
      <dgm:prSet/>
      <dgm:spPr/>
      <dgm:t>
        <a:bodyPr/>
        <a:lstStyle/>
        <a:p>
          <a:endParaRPr lang="en-GB" sz="2400"/>
        </a:p>
      </dgm:t>
    </dgm:pt>
    <dgm:pt modelId="{6A253F1A-C7F4-4712-8920-7093FDA7A562}">
      <dgm:prSet custT="1"/>
      <dgm:spPr/>
      <dgm:t>
        <a:bodyPr/>
        <a:lstStyle/>
        <a:p>
          <a:pPr marL="0" lvl="0" defTabSz="755650">
            <a:lnSpc>
              <a:spcPct val="90000"/>
            </a:lnSpc>
            <a:spcBef>
              <a:spcPct val="0"/>
            </a:spcBef>
            <a:spcAft>
              <a:spcPct val="35000"/>
            </a:spcAft>
            <a:buNone/>
          </a:pPr>
          <a:r>
            <a:rPr lang="en-GB" sz="2400" dirty="0"/>
            <a:t>Mrs Goldie</a:t>
          </a:r>
        </a:p>
        <a:p>
          <a:pPr marL="0" lvl="0" defTabSz="755650">
            <a:lnSpc>
              <a:spcPct val="90000"/>
            </a:lnSpc>
            <a:spcBef>
              <a:spcPct val="0"/>
            </a:spcBef>
            <a:spcAft>
              <a:spcPct val="35000"/>
            </a:spcAft>
            <a:buNone/>
          </a:pPr>
          <a:r>
            <a:rPr lang="en-GB" sz="2400" dirty="0"/>
            <a:t>(Teaching Assistant) </a:t>
          </a:r>
        </a:p>
      </dgm:t>
    </dgm:pt>
    <dgm:pt modelId="{AE1861FE-85B1-491C-A50F-2852CE6068B3}" type="parTrans" cxnId="{B260FB3B-DCAF-4CD3-876F-5EAF9082DBE9}">
      <dgm:prSet/>
      <dgm:spPr/>
      <dgm:t>
        <a:bodyPr/>
        <a:lstStyle/>
        <a:p>
          <a:endParaRPr lang="en-GB" sz="2400"/>
        </a:p>
      </dgm:t>
    </dgm:pt>
    <dgm:pt modelId="{125BEA2C-54AD-466A-921E-09F9E495F794}" type="sibTrans" cxnId="{B260FB3B-DCAF-4CD3-876F-5EAF9082DBE9}">
      <dgm:prSet/>
      <dgm:spPr/>
      <dgm:t>
        <a:bodyPr/>
        <a:lstStyle/>
        <a:p>
          <a:endParaRPr lang="en-GB" sz="2400"/>
        </a:p>
      </dgm:t>
    </dgm:pt>
    <dgm:pt modelId="{308E9384-16A0-4523-B049-985F6C2A65A0}" type="pres">
      <dgm:prSet presAssocID="{826A090C-3C4F-4761-91C8-827B42641F57}" presName="cycle" presStyleCnt="0">
        <dgm:presLayoutVars>
          <dgm:dir/>
          <dgm:resizeHandles val="exact"/>
        </dgm:presLayoutVars>
      </dgm:prSet>
      <dgm:spPr/>
      <dgm:t>
        <a:bodyPr/>
        <a:lstStyle/>
        <a:p>
          <a:endParaRPr lang="en-US"/>
        </a:p>
      </dgm:t>
    </dgm:pt>
    <dgm:pt modelId="{86A0E46A-056D-4FAB-9ABD-A0BA1DC30675}" type="pres">
      <dgm:prSet presAssocID="{3149F408-1236-42F7-AD57-E7DF678D3D58}" presName="node" presStyleLbl="node1" presStyleIdx="0" presStyleCnt="3" custRadScaleRad="101853" custRadScaleInc="-19423">
        <dgm:presLayoutVars>
          <dgm:bulletEnabled val="1"/>
        </dgm:presLayoutVars>
      </dgm:prSet>
      <dgm:spPr/>
      <dgm:t>
        <a:bodyPr/>
        <a:lstStyle/>
        <a:p>
          <a:endParaRPr lang="en-US"/>
        </a:p>
      </dgm:t>
    </dgm:pt>
    <dgm:pt modelId="{2013F292-4933-48F5-B0CB-15B902985AE8}" type="pres">
      <dgm:prSet presAssocID="{3149F408-1236-42F7-AD57-E7DF678D3D58}" presName="spNode" presStyleCnt="0"/>
      <dgm:spPr/>
    </dgm:pt>
    <dgm:pt modelId="{2D048F08-BD74-4EC9-8042-5F5CF906716D}" type="pres">
      <dgm:prSet presAssocID="{59390DE2-204E-48DD-9DD0-03889B118983}" presName="sibTrans" presStyleLbl="sibTrans1D1" presStyleIdx="0" presStyleCnt="3"/>
      <dgm:spPr/>
      <dgm:t>
        <a:bodyPr/>
        <a:lstStyle/>
        <a:p>
          <a:endParaRPr lang="en-US"/>
        </a:p>
      </dgm:t>
    </dgm:pt>
    <dgm:pt modelId="{44B285A2-2B37-403E-8B45-0A99985967F7}" type="pres">
      <dgm:prSet presAssocID="{6A253F1A-C7F4-4712-8920-7093FDA7A562}" presName="node" presStyleLbl="node1" presStyleIdx="1" presStyleCnt="3" custScaleX="86599" custScaleY="105658">
        <dgm:presLayoutVars>
          <dgm:bulletEnabled val="1"/>
        </dgm:presLayoutVars>
      </dgm:prSet>
      <dgm:spPr/>
      <dgm:t>
        <a:bodyPr/>
        <a:lstStyle/>
        <a:p>
          <a:endParaRPr lang="en-US"/>
        </a:p>
      </dgm:t>
    </dgm:pt>
    <dgm:pt modelId="{893F0DF9-45F0-4535-B6F2-ADDED25AA94A}" type="pres">
      <dgm:prSet presAssocID="{6A253F1A-C7F4-4712-8920-7093FDA7A562}" presName="spNode" presStyleCnt="0"/>
      <dgm:spPr/>
    </dgm:pt>
    <dgm:pt modelId="{D48047B0-6767-465A-92DE-18A6333FA03E}" type="pres">
      <dgm:prSet presAssocID="{125BEA2C-54AD-466A-921E-09F9E495F794}" presName="sibTrans" presStyleLbl="sibTrans1D1" presStyleIdx="1" presStyleCnt="3"/>
      <dgm:spPr/>
      <dgm:t>
        <a:bodyPr/>
        <a:lstStyle/>
        <a:p>
          <a:endParaRPr lang="en-US"/>
        </a:p>
      </dgm:t>
    </dgm:pt>
    <dgm:pt modelId="{475C366D-1B0F-4124-8024-E69D76C818BB}" type="pres">
      <dgm:prSet presAssocID="{06D66040-83AF-4F76-8013-A29AEF12AFBD}" presName="node" presStyleLbl="node1" presStyleIdx="2" presStyleCnt="3" custScaleX="68487" custScaleY="104346" custRadScaleRad="123851" custRadScaleInc="6574">
        <dgm:presLayoutVars>
          <dgm:bulletEnabled val="1"/>
        </dgm:presLayoutVars>
      </dgm:prSet>
      <dgm:spPr/>
      <dgm:t>
        <a:bodyPr/>
        <a:lstStyle/>
        <a:p>
          <a:endParaRPr lang="en-US"/>
        </a:p>
      </dgm:t>
    </dgm:pt>
    <dgm:pt modelId="{DD311B8A-B4DE-4071-9F10-275DBBD37DB9}" type="pres">
      <dgm:prSet presAssocID="{06D66040-83AF-4F76-8013-A29AEF12AFBD}" presName="spNode" presStyleCnt="0"/>
      <dgm:spPr/>
    </dgm:pt>
    <dgm:pt modelId="{F4CD1576-E515-47AD-AF1E-20FBFB34D1AC}" type="pres">
      <dgm:prSet presAssocID="{54BFEA86-8842-4049-AEFF-453C7649EE10}" presName="sibTrans" presStyleLbl="sibTrans1D1" presStyleIdx="2" presStyleCnt="3"/>
      <dgm:spPr/>
      <dgm:t>
        <a:bodyPr/>
        <a:lstStyle/>
        <a:p>
          <a:endParaRPr lang="en-US"/>
        </a:p>
      </dgm:t>
    </dgm:pt>
  </dgm:ptLst>
  <dgm:cxnLst>
    <dgm:cxn modelId="{0D5D054F-15EE-457D-AE70-CE9C201167C5}" type="presOf" srcId="{59390DE2-204E-48DD-9DD0-03889B118983}" destId="{2D048F08-BD74-4EC9-8042-5F5CF906716D}" srcOrd="0" destOrd="0" presId="urn:microsoft.com/office/officeart/2005/8/layout/cycle6"/>
    <dgm:cxn modelId="{C80649BC-BC70-4673-8769-3661A7EE71BE}" type="presOf" srcId="{54BFEA86-8842-4049-AEFF-453C7649EE10}" destId="{F4CD1576-E515-47AD-AF1E-20FBFB34D1AC}" srcOrd="0" destOrd="0" presId="urn:microsoft.com/office/officeart/2005/8/layout/cycle6"/>
    <dgm:cxn modelId="{1FBAEE9B-F003-46DA-A15F-C0BF338FAF59}" type="presOf" srcId="{826A090C-3C4F-4761-91C8-827B42641F57}" destId="{308E9384-16A0-4523-B049-985F6C2A65A0}" srcOrd="0" destOrd="0" presId="urn:microsoft.com/office/officeart/2005/8/layout/cycle6"/>
    <dgm:cxn modelId="{D0506129-A688-452A-B206-DE5854DB3283}" type="presOf" srcId="{6A253F1A-C7F4-4712-8920-7093FDA7A562}" destId="{44B285A2-2B37-403E-8B45-0A99985967F7}" srcOrd="0" destOrd="0" presId="urn:microsoft.com/office/officeart/2005/8/layout/cycle6"/>
    <dgm:cxn modelId="{B260FB3B-DCAF-4CD3-876F-5EAF9082DBE9}" srcId="{826A090C-3C4F-4761-91C8-827B42641F57}" destId="{6A253F1A-C7F4-4712-8920-7093FDA7A562}" srcOrd="1" destOrd="0" parTransId="{AE1861FE-85B1-491C-A50F-2852CE6068B3}" sibTransId="{125BEA2C-54AD-466A-921E-09F9E495F794}"/>
    <dgm:cxn modelId="{C25B0F6C-B716-458E-A3A9-3E88A5D88E31}" type="presOf" srcId="{06D66040-83AF-4F76-8013-A29AEF12AFBD}" destId="{475C366D-1B0F-4124-8024-E69D76C818BB}" srcOrd="0" destOrd="0" presId="urn:microsoft.com/office/officeart/2005/8/layout/cycle6"/>
    <dgm:cxn modelId="{70DD7182-4158-493A-9D5C-96ECF887F5EC}" srcId="{826A090C-3C4F-4761-91C8-827B42641F57}" destId="{06D66040-83AF-4F76-8013-A29AEF12AFBD}" srcOrd="2" destOrd="0" parTransId="{DB3D66C1-55CF-4EC9-A521-46577E4423BC}" sibTransId="{54BFEA86-8842-4049-AEFF-453C7649EE10}"/>
    <dgm:cxn modelId="{D1B3DCEF-7E20-42D4-ADA2-F72159E84D84}" srcId="{826A090C-3C4F-4761-91C8-827B42641F57}" destId="{3149F408-1236-42F7-AD57-E7DF678D3D58}" srcOrd="0" destOrd="0" parTransId="{480A1388-E985-47EB-AA07-3B4930405E43}" sibTransId="{59390DE2-204E-48DD-9DD0-03889B118983}"/>
    <dgm:cxn modelId="{97DE8400-8FAA-4B3E-910A-667C83051B99}" type="presOf" srcId="{125BEA2C-54AD-466A-921E-09F9E495F794}" destId="{D48047B0-6767-465A-92DE-18A6333FA03E}" srcOrd="0" destOrd="0" presId="urn:microsoft.com/office/officeart/2005/8/layout/cycle6"/>
    <dgm:cxn modelId="{9BC5036A-E261-4C33-A74F-CA696381F1B1}" type="presOf" srcId="{3149F408-1236-42F7-AD57-E7DF678D3D58}" destId="{86A0E46A-056D-4FAB-9ABD-A0BA1DC30675}" srcOrd="0" destOrd="0" presId="urn:microsoft.com/office/officeart/2005/8/layout/cycle6"/>
    <dgm:cxn modelId="{B2CCD3DD-49DD-4C98-9F4D-FDA5AB1EEF65}" type="presParOf" srcId="{308E9384-16A0-4523-B049-985F6C2A65A0}" destId="{86A0E46A-056D-4FAB-9ABD-A0BA1DC30675}" srcOrd="0" destOrd="0" presId="urn:microsoft.com/office/officeart/2005/8/layout/cycle6"/>
    <dgm:cxn modelId="{D087D975-B712-48E6-A317-6C39951F07AC}" type="presParOf" srcId="{308E9384-16A0-4523-B049-985F6C2A65A0}" destId="{2013F292-4933-48F5-B0CB-15B902985AE8}" srcOrd="1" destOrd="0" presId="urn:microsoft.com/office/officeart/2005/8/layout/cycle6"/>
    <dgm:cxn modelId="{252B178C-891A-46B6-81AE-421C9B380ED5}" type="presParOf" srcId="{308E9384-16A0-4523-B049-985F6C2A65A0}" destId="{2D048F08-BD74-4EC9-8042-5F5CF906716D}" srcOrd="2" destOrd="0" presId="urn:microsoft.com/office/officeart/2005/8/layout/cycle6"/>
    <dgm:cxn modelId="{DB906B42-C783-4528-9B61-FD8631329716}" type="presParOf" srcId="{308E9384-16A0-4523-B049-985F6C2A65A0}" destId="{44B285A2-2B37-403E-8B45-0A99985967F7}" srcOrd="3" destOrd="0" presId="urn:microsoft.com/office/officeart/2005/8/layout/cycle6"/>
    <dgm:cxn modelId="{963B43F4-6942-4812-AEFA-65703D6D7682}" type="presParOf" srcId="{308E9384-16A0-4523-B049-985F6C2A65A0}" destId="{893F0DF9-45F0-4535-B6F2-ADDED25AA94A}" srcOrd="4" destOrd="0" presId="urn:microsoft.com/office/officeart/2005/8/layout/cycle6"/>
    <dgm:cxn modelId="{DF1E5ADC-0275-41C7-B11D-64C3B5D1AE68}" type="presParOf" srcId="{308E9384-16A0-4523-B049-985F6C2A65A0}" destId="{D48047B0-6767-465A-92DE-18A6333FA03E}" srcOrd="5" destOrd="0" presId="urn:microsoft.com/office/officeart/2005/8/layout/cycle6"/>
    <dgm:cxn modelId="{BD951CF6-2E64-4F29-822F-82622D15CDDB}" type="presParOf" srcId="{308E9384-16A0-4523-B049-985F6C2A65A0}" destId="{475C366D-1B0F-4124-8024-E69D76C818BB}" srcOrd="6" destOrd="0" presId="urn:microsoft.com/office/officeart/2005/8/layout/cycle6"/>
    <dgm:cxn modelId="{DA7665FC-E77B-47E2-B106-1F0FEB1599E0}" type="presParOf" srcId="{308E9384-16A0-4523-B049-985F6C2A65A0}" destId="{DD311B8A-B4DE-4071-9F10-275DBBD37DB9}" srcOrd="7" destOrd="0" presId="urn:microsoft.com/office/officeart/2005/8/layout/cycle6"/>
    <dgm:cxn modelId="{773CCD4E-FC00-4EE6-94C9-351D3D05433C}" type="presParOf" srcId="{308E9384-16A0-4523-B049-985F6C2A65A0}" destId="{F4CD1576-E515-47AD-AF1E-20FBFB34D1AC}" srcOrd="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4E7D52-374D-4437-8296-3055D63952A6}" type="doc">
      <dgm:prSet loTypeId="urn:microsoft.com/office/officeart/2005/8/layout/vList2" loCatId="list" qsTypeId="urn:microsoft.com/office/officeart/2005/8/quickstyle/simple1#59" qsCatId="simple" csTypeId="urn:microsoft.com/office/officeart/2005/8/colors/accent1_2#58" csCatId="accent1"/>
      <dgm:spPr/>
      <dgm:t>
        <a:bodyPr/>
        <a:lstStyle/>
        <a:p>
          <a:endParaRPr lang="en-US"/>
        </a:p>
      </dgm:t>
    </dgm:pt>
    <dgm:pt modelId="{349868FE-A74E-4FB7-8E69-7AAC9AA50AF9}">
      <dgm:prSet/>
      <dgm:spPr/>
      <dgm:t>
        <a:bodyPr/>
        <a:lstStyle/>
        <a:p>
          <a:r>
            <a:rPr lang="en-US" b="1"/>
            <a:t>Reading is </a:t>
          </a:r>
          <a:r>
            <a:rPr lang="en-US" b="1" u="sng"/>
            <a:t>SO</a:t>
          </a:r>
          <a:r>
            <a:rPr lang="en-US" b="1"/>
            <a:t> important!</a:t>
          </a:r>
          <a:endParaRPr lang="en-US"/>
        </a:p>
      </dgm:t>
    </dgm:pt>
    <dgm:pt modelId="{4D38F4BF-CDD5-4C98-8F1E-915609E0C712}" type="parTrans" cxnId="{AD31E855-FBCC-40BB-932D-4A79F9E46685}">
      <dgm:prSet/>
      <dgm:spPr/>
      <dgm:t>
        <a:bodyPr/>
        <a:lstStyle/>
        <a:p>
          <a:endParaRPr lang="en-US"/>
        </a:p>
      </dgm:t>
    </dgm:pt>
    <dgm:pt modelId="{210C1537-5ABE-461E-9006-CCDB420D9406}" type="sibTrans" cxnId="{AD31E855-FBCC-40BB-932D-4A79F9E46685}">
      <dgm:prSet/>
      <dgm:spPr/>
      <dgm:t>
        <a:bodyPr/>
        <a:lstStyle/>
        <a:p>
          <a:endParaRPr lang="en-US"/>
        </a:p>
      </dgm:t>
    </dgm:pt>
    <dgm:pt modelId="{580E87BF-EABE-425A-B778-F7339A86205C}">
      <dgm:prSet/>
      <dgm:spPr/>
      <dgm:t>
        <a:bodyPr/>
        <a:lstStyle/>
        <a:p>
          <a:r>
            <a:rPr lang="en-US" b="0" dirty="0"/>
            <a:t>ZPD-linked to books taken home</a:t>
          </a:r>
        </a:p>
      </dgm:t>
    </dgm:pt>
    <dgm:pt modelId="{FB3A94CC-8706-4FBC-B801-18BE9A679755}" type="parTrans" cxnId="{DB958732-2602-49AB-9418-482704BAFE82}">
      <dgm:prSet/>
      <dgm:spPr/>
      <dgm:t>
        <a:bodyPr/>
        <a:lstStyle/>
        <a:p>
          <a:endParaRPr lang="en-US"/>
        </a:p>
      </dgm:t>
    </dgm:pt>
    <dgm:pt modelId="{92DEB1E3-84B5-46E8-842A-40A035C34EA5}" type="sibTrans" cxnId="{DB958732-2602-49AB-9418-482704BAFE82}">
      <dgm:prSet/>
      <dgm:spPr/>
      <dgm:t>
        <a:bodyPr/>
        <a:lstStyle/>
        <a:p>
          <a:endParaRPr lang="en-US"/>
        </a:p>
      </dgm:t>
    </dgm:pt>
    <dgm:pt modelId="{04CE0427-D8A3-4052-BDA7-96CFBD0ED042}">
      <dgm:prSet/>
      <dgm:spPr/>
      <dgm:t>
        <a:bodyPr/>
        <a:lstStyle/>
        <a:p>
          <a:r>
            <a:rPr lang="en-US" b="0" dirty="0"/>
            <a:t>STAR Reading test taken half termly</a:t>
          </a:r>
        </a:p>
      </dgm:t>
    </dgm:pt>
    <dgm:pt modelId="{E7457BA7-540C-4BEA-B444-684B0B097901}" type="parTrans" cxnId="{785F50A9-BA33-4498-891C-BDCBAA58E0D9}">
      <dgm:prSet/>
      <dgm:spPr/>
      <dgm:t>
        <a:bodyPr/>
        <a:lstStyle/>
        <a:p>
          <a:endParaRPr lang="en-US"/>
        </a:p>
      </dgm:t>
    </dgm:pt>
    <dgm:pt modelId="{09DE3009-0A43-433F-B54D-D8F1BF0017B8}" type="sibTrans" cxnId="{785F50A9-BA33-4498-891C-BDCBAA58E0D9}">
      <dgm:prSet/>
      <dgm:spPr/>
      <dgm:t>
        <a:bodyPr/>
        <a:lstStyle/>
        <a:p>
          <a:endParaRPr lang="en-US"/>
        </a:p>
      </dgm:t>
    </dgm:pt>
    <dgm:pt modelId="{C7E0C925-9E75-482B-B784-2BEC2E2F6EA8}">
      <dgm:prSet/>
      <dgm:spPr/>
      <dgm:t>
        <a:bodyPr/>
        <a:lstStyle/>
        <a:p>
          <a:r>
            <a:rPr lang="en-US" b="0" dirty="0"/>
            <a:t>Whole class reads</a:t>
          </a:r>
        </a:p>
      </dgm:t>
    </dgm:pt>
    <dgm:pt modelId="{CF94B0E1-1582-4BBF-8F94-C44A364F9014}" type="parTrans" cxnId="{E0695667-846B-4C8E-9289-C0341A77DFD3}">
      <dgm:prSet/>
      <dgm:spPr/>
      <dgm:t>
        <a:bodyPr/>
        <a:lstStyle/>
        <a:p>
          <a:endParaRPr lang="en-US"/>
        </a:p>
      </dgm:t>
    </dgm:pt>
    <dgm:pt modelId="{2EE78D3E-0137-4D08-8CAE-3619DC9C2D28}" type="sibTrans" cxnId="{E0695667-846B-4C8E-9289-C0341A77DFD3}">
      <dgm:prSet/>
      <dgm:spPr/>
      <dgm:t>
        <a:bodyPr/>
        <a:lstStyle/>
        <a:p>
          <a:endParaRPr lang="en-US"/>
        </a:p>
      </dgm:t>
    </dgm:pt>
    <dgm:pt modelId="{73CA5F84-EE8E-482F-AC90-792F7B92101C}">
      <dgm:prSet/>
      <dgm:spPr/>
      <dgm:t>
        <a:bodyPr/>
        <a:lstStyle/>
        <a:p>
          <a:r>
            <a:rPr lang="en-US" b="0" dirty="0"/>
            <a:t>Golden tickets: every third reading record signed </a:t>
          </a:r>
        </a:p>
      </dgm:t>
    </dgm:pt>
    <dgm:pt modelId="{3BB9B475-9937-44F1-B365-EF24A0C1D31E}" type="parTrans" cxnId="{A5A5A4C8-3E79-4507-B316-ACD3576AFB67}">
      <dgm:prSet/>
      <dgm:spPr/>
      <dgm:t>
        <a:bodyPr/>
        <a:lstStyle/>
        <a:p>
          <a:endParaRPr lang="en-US"/>
        </a:p>
      </dgm:t>
    </dgm:pt>
    <dgm:pt modelId="{143A9A19-AD77-46DF-9AE8-8FFABC10F7DF}" type="sibTrans" cxnId="{A5A5A4C8-3E79-4507-B316-ACD3576AFB67}">
      <dgm:prSet/>
      <dgm:spPr/>
      <dgm:t>
        <a:bodyPr/>
        <a:lstStyle/>
        <a:p>
          <a:endParaRPr lang="en-US"/>
        </a:p>
      </dgm:t>
    </dgm:pt>
    <dgm:pt modelId="{F573F27C-080E-449B-BDAA-6B25E306A44F}" type="pres">
      <dgm:prSet presAssocID="{B84E7D52-374D-4437-8296-3055D63952A6}" presName="linear" presStyleCnt="0">
        <dgm:presLayoutVars>
          <dgm:animLvl val="lvl"/>
          <dgm:resizeHandles val="exact"/>
        </dgm:presLayoutVars>
      </dgm:prSet>
      <dgm:spPr/>
      <dgm:t>
        <a:bodyPr/>
        <a:lstStyle/>
        <a:p>
          <a:endParaRPr lang="en-US"/>
        </a:p>
      </dgm:t>
    </dgm:pt>
    <dgm:pt modelId="{3B56B37A-EBD2-4B70-9BF7-6EE6BA4790C2}" type="pres">
      <dgm:prSet presAssocID="{349868FE-A74E-4FB7-8E69-7AAC9AA50AF9}" presName="parentText" presStyleLbl="node1" presStyleIdx="0" presStyleCnt="1">
        <dgm:presLayoutVars>
          <dgm:chMax val="0"/>
          <dgm:bulletEnabled val="1"/>
        </dgm:presLayoutVars>
      </dgm:prSet>
      <dgm:spPr/>
      <dgm:t>
        <a:bodyPr/>
        <a:lstStyle/>
        <a:p>
          <a:endParaRPr lang="en-US"/>
        </a:p>
      </dgm:t>
    </dgm:pt>
    <dgm:pt modelId="{8B4B847C-9406-4088-BBE3-A4D0A4EC745D}" type="pres">
      <dgm:prSet presAssocID="{349868FE-A74E-4FB7-8E69-7AAC9AA50AF9}" presName="childText" presStyleLbl="revTx" presStyleIdx="0" presStyleCnt="1">
        <dgm:presLayoutVars>
          <dgm:bulletEnabled val="1"/>
        </dgm:presLayoutVars>
      </dgm:prSet>
      <dgm:spPr/>
      <dgm:t>
        <a:bodyPr/>
        <a:lstStyle/>
        <a:p>
          <a:endParaRPr lang="en-US"/>
        </a:p>
      </dgm:t>
    </dgm:pt>
  </dgm:ptLst>
  <dgm:cxnLst>
    <dgm:cxn modelId="{611619C2-8B7B-44CD-899C-BE26C7D32E50}" type="presOf" srcId="{580E87BF-EABE-425A-B778-F7339A86205C}" destId="{8B4B847C-9406-4088-BBE3-A4D0A4EC745D}" srcOrd="0" destOrd="0" presId="urn:microsoft.com/office/officeart/2005/8/layout/vList2"/>
    <dgm:cxn modelId="{00A31D6C-85EB-49EA-AC53-4427C8182DA9}" type="presOf" srcId="{04CE0427-D8A3-4052-BDA7-96CFBD0ED042}" destId="{8B4B847C-9406-4088-BBE3-A4D0A4EC745D}" srcOrd="0" destOrd="1" presId="urn:microsoft.com/office/officeart/2005/8/layout/vList2"/>
    <dgm:cxn modelId="{5236D03A-F483-4597-AAFE-243CC9B37F5A}" type="presOf" srcId="{B84E7D52-374D-4437-8296-3055D63952A6}" destId="{F573F27C-080E-449B-BDAA-6B25E306A44F}" srcOrd="0" destOrd="0" presId="urn:microsoft.com/office/officeart/2005/8/layout/vList2"/>
    <dgm:cxn modelId="{2B086CF2-2FC6-486B-92C0-2147BAD5954B}" type="presOf" srcId="{349868FE-A74E-4FB7-8E69-7AAC9AA50AF9}" destId="{3B56B37A-EBD2-4B70-9BF7-6EE6BA4790C2}" srcOrd="0" destOrd="0" presId="urn:microsoft.com/office/officeart/2005/8/layout/vList2"/>
    <dgm:cxn modelId="{E099E395-12E2-4472-9C0C-537AC23DF0B7}" type="presOf" srcId="{C7E0C925-9E75-482B-B784-2BEC2E2F6EA8}" destId="{8B4B847C-9406-4088-BBE3-A4D0A4EC745D}" srcOrd="0" destOrd="2" presId="urn:microsoft.com/office/officeart/2005/8/layout/vList2"/>
    <dgm:cxn modelId="{AD31E855-FBCC-40BB-932D-4A79F9E46685}" srcId="{B84E7D52-374D-4437-8296-3055D63952A6}" destId="{349868FE-A74E-4FB7-8E69-7AAC9AA50AF9}" srcOrd="0" destOrd="0" parTransId="{4D38F4BF-CDD5-4C98-8F1E-915609E0C712}" sibTransId="{210C1537-5ABE-461E-9006-CCDB420D9406}"/>
    <dgm:cxn modelId="{A5A5A4C8-3E79-4507-B316-ACD3576AFB67}" srcId="{349868FE-A74E-4FB7-8E69-7AAC9AA50AF9}" destId="{73CA5F84-EE8E-482F-AC90-792F7B92101C}" srcOrd="3" destOrd="0" parTransId="{3BB9B475-9937-44F1-B365-EF24A0C1D31E}" sibTransId="{143A9A19-AD77-46DF-9AE8-8FFABC10F7DF}"/>
    <dgm:cxn modelId="{785F50A9-BA33-4498-891C-BDCBAA58E0D9}" srcId="{349868FE-A74E-4FB7-8E69-7AAC9AA50AF9}" destId="{04CE0427-D8A3-4052-BDA7-96CFBD0ED042}" srcOrd="1" destOrd="0" parTransId="{E7457BA7-540C-4BEA-B444-684B0B097901}" sibTransId="{09DE3009-0A43-433F-B54D-D8F1BF0017B8}"/>
    <dgm:cxn modelId="{E0695667-846B-4C8E-9289-C0341A77DFD3}" srcId="{349868FE-A74E-4FB7-8E69-7AAC9AA50AF9}" destId="{C7E0C925-9E75-482B-B784-2BEC2E2F6EA8}" srcOrd="2" destOrd="0" parTransId="{CF94B0E1-1582-4BBF-8F94-C44A364F9014}" sibTransId="{2EE78D3E-0137-4D08-8CAE-3619DC9C2D28}"/>
    <dgm:cxn modelId="{9C116F8B-B1EA-43E3-B13C-4462B5103A72}" type="presOf" srcId="{73CA5F84-EE8E-482F-AC90-792F7B92101C}" destId="{8B4B847C-9406-4088-BBE3-A4D0A4EC745D}" srcOrd="0" destOrd="3" presId="urn:microsoft.com/office/officeart/2005/8/layout/vList2"/>
    <dgm:cxn modelId="{DB958732-2602-49AB-9418-482704BAFE82}" srcId="{349868FE-A74E-4FB7-8E69-7AAC9AA50AF9}" destId="{580E87BF-EABE-425A-B778-F7339A86205C}" srcOrd="0" destOrd="0" parTransId="{FB3A94CC-8706-4FBC-B801-18BE9A679755}" sibTransId="{92DEB1E3-84B5-46E8-842A-40A035C34EA5}"/>
    <dgm:cxn modelId="{E12CBF5E-0C4C-4154-BBC4-BFD0680534A1}" type="presParOf" srcId="{F573F27C-080E-449B-BDAA-6B25E306A44F}" destId="{3B56B37A-EBD2-4B70-9BF7-6EE6BA4790C2}" srcOrd="0" destOrd="0" presId="urn:microsoft.com/office/officeart/2005/8/layout/vList2"/>
    <dgm:cxn modelId="{2D7761BC-C462-473F-B977-0E12DF66F241}" type="presParOf" srcId="{F573F27C-080E-449B-BDAA-6B25E306A44F}" destId="{8B4B847C-9406-4088-BBE3-A4D0A4EC745D}"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A0E46A-056D-4FAB-9ABD-A0BA1DC30675}">
      <dsp:nvSpPr>
        <dsp:cNvPr id="0" name=""/>
        <dsp:cNvSpPr/>
      </dsp:nvSpPr>
      <dsp:spPr>
        <a:xfrm>
          <a:off x="3197278" y="0"/>
          <a:ext cx="2840276" cy="1846179"/>
        </a:xfrm>
        <a:prstGeom prst="roundRect">
          <a:avLst/>
        </a:prstGeom>
        <a:gradFill rotWithShape="0">
          <a:gsLst>
            <a:gs pos="0">
              <a:schemeClr val="accent6">
                <a:shade val="50000"/>
                <a:hueOff val="0"/>
                <a:satOff val="0"/>
                <a:lumOff val="0"/>
                <a:alphaOff val="0"/>
                <a:tint val="98000"/>
                <a:lumMod val="114000"/>
              </a:schemeClr>
            </a:gs>
            <a:gs pos="100000">
              <a:schemeClr val="accent6">
                <a:shade val="50000"/>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a:t>Mrs Murphy</a:t>
          </a:r>
        </a:p>
        <a:p>
          <a:pPr lvl="0" algn="ctr" defTabSz="1066800">
            <a:lnSpc>
              <a:spcPct val="90000"/>
            </a:lnSpc>
            <a:spcBef>
              <a:spcPct val="0"/>
            </a:spcBef>
            <a:spcAft>
              <a:spcPct val="35000"/>
            </a:spcAft>
          </a:pPr>
          <a:r>
            <a:rPr lang="en-GB" sz="2400" kern="1200" dirty="0"/>
            <a:t>(Class Teacher)</a:t>
          </a:r>
        </a:p>
      </dsp:txBody>
      <dsp:txXfrm>
        <a:off x="3287401" y="90123"/>
        <a:ext cx="2660030" cy="1665933"/>
      </dsp:txXfrm>
    </dsp:sp>
    <dsp:sp modelId="{2D048F08-BD74-4EC9-8042-5F5CF906716D}">
      <dsp:nvSpPr>
        <dsp:cNvPr id="0" name=""/>
        <dsp:cNvSpPr/>
      </dsp:nvSpPr>
      <dsp:spPr>
        <a:xfrm>
          <a:off x="2499335" y="898501"/>
          <a:ext cx="4919333" cy="4919333"/>
        </a:xfrm>
        <a:custGeom>
          <a:avLst/>
          <a:gdLst/>
          <a:ahLst/>
          <a:cxnLst/>
          <a:rect l="0" t="0" r="0" b="0"/>
          <a:pathLst>
            <a:path>
              <a:moveTo>
                <a:pt x="3563681" y="261687"/>
              </a:moveTo>
              <a:arcTo wR="2459666" hR="2459666" stAng="17800185" swAng="4153933"/>
            </a:path>
          </a:pathLst>
        </a:custGeom>
        <a:noFill/>
        <a:ln w="9525" cap="rnd" cmpd="sng" algn="ctr">
          <a:solidFill>
            <a:schemeClr val="accent6">
              <a:shade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4B285A2-2B37-403E-8B45-0A99985967F7}">
      <dsp:nvSpPr>
        <dsp:cNvPr id="0" name=""/>
        <dsp:cNvSpPr/>
      </dsp:nvSpPr>
      <dsp:spPr>
        <a:xfrm>
          <a:off x="5856391" y="3639330"/>
          <a:ext cx="2459651" cy="1950636"/>
        </a:xfrm>
        <a:prstGeom prst="roundRect">
          <a:avLst/>
        </a:prstGeom>
        <a:gradFill rotWithShape="0">
          <a:gsLst>
            <a:gs pos="0">
              <a:schemeClr val="accent6">
                <a:shade val="50000"/>
                <a:hueOff val="-395441"/>
                <a:satOff val="-18079"/>
                <a:lumOff val="30913"/>
                <a:alphaOff val="0"/>
                <a:tint val="98000"/>
                <a:lumMod val="114000"/>
              </a:schemeClr>
            </a:gs>
            <a:gs pos="100000">
              <a:schemeClr val="accent6">
                <a:shade val="50000"/>
                <a:hueOff val="-395441"/>
                <a:satOff val="-18079"/>
                <a:lumOff val="30913"/>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algn="ctr" defTabSz="755650">
            <a:lnSpc>
              <a:spcPct val="90000"/>
            </a:lnSpc>
            <a:spcBef>
              <a:spcPct val="0"/>
            </a:spcBef>
            <a:spcAft>
              <a:spcPct val="35000"/>
            </a:spcAft>
            <a:buNone/>
          </a:pPr>
          <a:r>
            <a:rPr lang="en-GB" sz="2400" kern="1200" dirty="0"/>
            <a:t>Mrs Goldie</a:t>
          </a:r>
        </a:p>
        <a:p>
          <a:pPr marL="0" lvl="0" algn="ctr" defTabSz="755650">
            <a:lnSpc>
              <a:spcPct val="90000"/>
            </a:lnSpc>
            <a:spcBef>
              <a:spcPct val="0"/>
            </a:spcBef>
            <a:spcAft>
              <a:spcPct val="35000"/>
            </a:spcAft>
            <a:buNone/>
          </a:pPr>
          <a:r>
            <a:rPr lang="en-GB" sz="2400" kern="1200" dirty="0"/>
            <a:t>(Teaching Assistant) </a:t>
          </a:r>
        </a:p>
      </dsp:txBody>
      <dsp:txXfrm>
        <a:off x="5951613" y="3734552"/>
        <a:ext cx="2269207" cy="1760192"/>
      </dsp:txXfrm>
    </dsp:sp>
    <dsp:sp modelId="{D48047B0-6767-465A-92DE-18A6333FA03E}">
      <dsp:nvSpPr>
        <dsp:cNvPr id="0" name=""/>
        <dsp:cNvSpPr/>
      </dsp:nvSpPr>
      <dsp:spPr>
        <a:xfrm>
          <a:off x="1978186" y="1268906"/>
          <a:ext cx="4919333" cy="4919333"/>
        </a:xfrm>
        <a:custGeom>
          <a:avLst/>
          <a:gdLst/>
          <a:ahLst/>
          <a:cxnLst/>
          <a:rect l="0" t="0" r="0" b="0"/>
          <a:pathLst>
            <a:path>
              <a:moveTo>
                <a:pt x="4044573" y="4340631"/>
              </a:moveTo>
              <a:arcTo wR="2459666" hR="2459666" stAng="2992945" swAng="4452382"/>
            </a:path>
          </a:pathLst>
        </a:custGeom>
        <a:noFill/>
        <a:ln w="9525" cap="rnd" cmpd="sng" algn="ctr">
          <a:solidFill>
            <a:schemeClr val="accent6">
              <a:shade val="90000"/>
              <a:hueOff val="-406385"/>
              <a:satOff val="-16944"/>
              <a:lumOff val="25285"/>
              <a:alphaOff val="0"/>
            </a:schemeClr>
          </a:solidFill>
          <a:prstDash val="solid"/>
        </a:ln>
        <a:effectLst/>
      </dsp:spPr>
      <dsp:style>
        <a:lnRef idx="1">
          <a:scrgbClr r="0" g="0" b="0"/>
        </a:lnRef>
        <a:fillRef idx="0">
          <a:scrgbClr r="0" g="0" b="0"/>
        </a:fillRef>
        <a:effectRef idx="0">
          <a:scrgbClr r="0" g="0" b="0"/>
        </a:effectRef>
        <a:fontRef idx="minor"/>
      </dsp:style>
    </dsp:sp>
    <dsp:sp modelId="{475C366D-1B0F-4124-8024-E69D76C818BB}">
      <dsp:nvSpPr>
        <dsp:cNvPr id="0" name=""/>
        <dsp:cNvSpPr/>
      </dsp:nvSpPr>
      <dsp:spPr>
        <a:xfrm>
          <a:off x="1278177" y="3822127"/>
          <a:ext cx="1945220" cy="1926414"/>
        </a:xfrm>
        <a:prstGeom prst="roundRect">
          <a:avLst/>
        </a:prstGeom>
        <a:gradFill rotWithShape="0">
          <a:gsLst>
            <a:gs pos="0">
              <a:schemeClr val="accent6">
                <a:shade val="50000"/>
                <a:hueOff val="-395441"/>
                <a:satOff val="-18079"/>
                <a:lumOff val="30913"/>
                <a:alphaOff val="0"/>
                <a:tint val="98000"/>
                <a:lumMod val="114000"/>
              </a:schemeClr>
            </a:gs>
            <a:gs pos="100000">
              <a:schemeClr val="accent6">
                <a:shade val="50000"/>
                <a:hueOff val="-395441"/>
                <a:satOff val="-18079"/>
                <a:lumOff val="30913"/>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a:t>Mrs Owen</a:t>
          </a:r>
        </a:p>
        <a:p>
          <a:pPr lvl="0" algn="ctr" defTabSz="1066800">
            <a:lnSpc>
              <a:spcPct val="90000"/>
            </a:lnSpc>
            <a:spcBef>
              <a:spcPct val="0"/>
            </a:spcBef>
            <a:spcAft>
              <a:spcPct val="35000"/>
            </a:spcAft>
          </a:pPr>
          <a:r>
            <a:rPr lang="en-GB" sz="2400" kern="1200" dirty="0"/>
            <a:t>(Teaching Assistant)</a:t>
          </a:r>
        </a:p>
      </dsp:txBody>
      <dsp:txXfrm>
        <a:off x="1372217" y="3916167"/>
        <a:ext cx="1757140" cy="1738334"/>
      </dsp:txXfrm>
    </dsp:sp>
    <dsp:sp modelId="{F4CD1576-E515-47AD-AF1E-20FBFB34D1AC}">
      <dsp:nvSpPr>
        <dsp:cNvPr id="0" name=""/>
        <dsp:cNvSpPr/>
      </dsp:nvSpPr>
      <dsp:spPr>
        <a:xfrm>
          <a:off x="1940856" y="1315024"/>
          <a:ext cx="4919333" cy="4919333"/>
        </a:xfrm>
        <a:custGeom>
          <a:avLst/>
          <a:gdLst/>
          <a:ahLst/>
          <a:cxnLst/>
          <a:rect l="0" t="0" r="0" b="0"/>
          <a:pathLst>
            <a:path>
              <a:moveTo>
                <a:pt x="99" y="2481836"/>
              </a:moveTo>
              <a:arcTo wR="2459666" hR="2459666" stAng="10769014" swAng="3638427"/>
            </a:path>
          </a:pathLst>
        </a:custGeom>
        <a:noFill/>
        <a:ln w="9525" cap="rnd" cmpd="sng" algn="ctr">
          <a:solidFill>
            <a:schemeClr val="accent6">
              <a:shade val="90000"/>
              <a:hueOff val="-406385"/>
              <a:satOff val="-16944"/>
              <a:lumOff val="25285"/>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56B37A-EBD2-4B70-9BF7-6EE6BA4790C2}">
      <dsp:nvSpPr>
        <dsp:cNvPr id="0" name=""/>
        <dsp:cNvSpPr/>
      </dsp:nvSpPr>
      <dsp:spPr>
        <a:xfrm>
          <a:off x="0" y="29946"/>
          <a:ext cx="8568267" cy="115127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l" defTabSz="2133600">
            <a:lnSpc>
              <a:spcPct val="90000"/>
            </a:lnSpc>
            <a:spcBef>
              <a:spcPct val="0"/>
            </a:spcBef>
            <a:spcAft>
              <a:spcPct val="35000"/>
            </a:spcAft>
          </a:pPr>
          <a:r>
            <a:rPr lang="en-US" sz="4800" b="1" kern="1200"/>
            <a:t>Reading is </a:t>
          </a:r>
          <a:r>
            <a:rPr lang="en-US" sz="4800" b="1" u="sng" kern="1200"/>
            <a:t>SO</a:t>
          </a:r>
          <a:r>
            <a:rPr lang="en-US" sz="4800" b="1" kern="1200"/>
            <a:t> important!</a:t>
          </a:r>
          <a:endParaRPr lang="en-US" sz="4800" kern="1200"/>
        </a:p>
      </dsp:txBody>
      <dsp:txXfrm>
        <a:off x="56201" y="86147"/>
        <a:ext cx="8455865" cy="1038877"/>
      </dsp:txXfrm>
    </dsp:sp>
    <dsp:sp modelId="{8B4B847C-9406-4088-BBE3-A4D0A4EC745D}">
      <dsp:nvSpPr>
        <dsp:cNvPr id="0" name=""/>
        <dsp:cNvSpPr/>
      </dsp:nvSpPr>
      <dsp:spPr>
        <a:xfrm>
          <a:off x="0" y="1181225"/>
          <a:ext cx="8568267" cy="3676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042" tIns="60960" rIns="341376" bIns="60960" numCol="1" spcCol="1270" anchor="t" anchorCtr="0">
          <a:noAutofit/>
        </a:bodyPr>
        <a:lstStyle/>
        <a:p>
          <a:pPr marL="285750" lvl="1" indent="-285750" algn="l" defTabSz="1644650">
            <a:lnSpc>
              <a:spcPct val="90000"/>
            </a:lnSpc>
            <a:spcBef>
              <a:spcPct val="0"/>
            </a:spcBef>
            <a:spcAft>
              <a:spcPct val="20000"/>
            </a:spcAft>
            <a:buChar char="••"/>
          </a:pPr>
          <a:r>
            <a:rPr lang="en-US" sz="3700" b="0" kern="1200" dirty="0"/>
            <a:t>ZPD-linked to books taken home</a:t>
          </a:r>
        </a:p>
        <a:p>
          <a:pPr marL="285750" lvl="1" indent="-285750" algn="l" defTabSz="1644650">
            <a:lnSpc>
              <a:spcPct val="90000"/>
            </a:lnSpc>
            <a:spcBef>
              <a:spcPct val="0"/>
            </a:spcBef>
            <a:spcAft>
              <a:spcPct val="20000"/>
            </a:spcAft>
            <a:buChar char="••"/>
          </a:pPr>
          <a:r>
            <a:rPr lang="en-US" sz="3700" b="0" kern="1200" dirty="0"/>
            <a:t>STAR Reading test taken half termly</a:t>
          </a:r>
        </a:p>
        <a:p>
          <a:pPr marL="285750" lvl="1" indent="-285750" algn="l" defTabSz="1644650">
            <a:lnSpc>
              <a:spcPct val="90000"/>
            </a:lnSpc>
            <a:spcBef>
              <a:spcPct val="0"/>
            </a:spcBef>
            <a:spcAft>
              <a:spcPct val="20000"/>
            </a:spcAft>
            <a:buChar char="••"/>
          </a:pPr>
          <a:r>
            <a:rPr lang="en-US" sz="3700" b="0" kern="1200" dirty="0"/>
            <a:t>Whole class reads</a:t>
          </a:r>
        </a:p>
        <a:p>
          <a:pPr marL="285750" lvl="1" indent="-285750" algn="l" defTabSz="1644650">
            <a:lnSpc>
              <a:spcPct val="90000"/>
            </a:lnSpc>
            <a:spcBef>
              <a:spcPct val="0"/>
            </a:spcBef>
            <a:spcAft>
              <a:spcPct val="20000"/>
            </a:spcAft>
            <a:buChar char="••"/>
          </a:pPr>
          <a:r>
            <a:rPr lang="en-US" sz="3700" b="0" kern="1200" dirty="0"/>
            <a:t>Golden tickets: every third reading record signed </a:t>
          </a:r>
        </a:p>
      </dsp:txBody>
      <dsp:txXfrm>
        <a:off x="0" y="1181225"/>
        <a:ext cx="8568267" cy="3676320"/>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C429EBF-C04E-4F99-A577-706E455A7767}" type="datetimeFigureOut">
              <a:rPr lang="en-GB" smtClean="0"/>
              <a:t>17/09/2026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B2DC19B-B94A-4CAE-A03C-386B58171A68}" type="slidenum">
              <a:rPr lang="en-GB" smtClean="0"/>
              <a:t>‹#›</a:t>
            </a:fld>
            <a:endParaRPr lang="en-GB"/>
          </a:p>
        </p:txBody>
      </p:sp>
    </p:spTree>
    <p:extLst>
      <p:ext uri="{BB962C8B-B14F-4D97-AF65-F5344CB8AC3E}">
        <p14:creationId xmlns:p14="http://schemas.microsoft.com/office/powerpoint/2010/main" val="1126201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FE4F2F6C-E08D-4A08-917A-29AA34223D3C}" type="slidenum">
              <a:rPr lang="en-GB" smtClean="0"/>
              <a:t>1</a:t>
            </a:fld>
            <a:endParaRPr lang="en-GB"/>
          </a:p>
        </p:txBody>
      </p:sp>
    </p:spTree>
    <p:extLst>
      <p:ext uri="{BB962C8B-B14F-4D97-AF65-F5344CB8AC3E}">
        <p14:creationId xmlns:p14="http://schemas.microsoft.com/office/powerpoint/2010/main" val="3878683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FE4F2F6C-E08D-4A08-917A-29AA34223D3C}" type="slidenum">
              <a:rPr lang="en-GB" smtClean="0"/>
              <a:t>2</a:t>
            </a:fld>
            <a:endParaRPr lang="en-GB"/>
          </a:p>
        </p:txBody>
      </p:sp>
    </p:spTree>
    <p:extLst>
      <p:ext uri="{BB962C8B-B14F-4D97-AF65-F5344CB8AC3E}">
        <p14:creationId xmlns:p14="http://schemas.microsoft.com/office/powerpoint/2010/main" val="2388560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E4F2F6C-E08D-4A08-917A-29AA34223D3C}" type="slidenum">
              <a:rPr lang="en-GB" smtClean="0"/>
              <a:t>3</a:t>
            </a:fld>
            <a:endParaRPr lang="en-GB"/>
          </a:p>
        </p:txBody>
      </p:sp>
    </p:spTree>
    <p:extLst>
      <p:ext uri="{BB962C8B-B14F-4D97-AF65-F5344CB8AC3E}">
        <p14:creationId xmlns:p14="http://schemas.microsoft.com/office/powerpoint/2010/main" val="1896573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 the graduated approach – Quality first teaching with adaptations , initial point of contact is class teacher first concerns – an intervention or adaptation will be made and monitored if after several rounds of Assess plan do review is complete and there are still concerns SENCO will attend meeting and possibly  refer to outside agencies. </a:t>
            </a:r>
          </a:p>
          <a:p>
            <a:r>
              <a:rPr lang="en-GB" dirty="0"/>
              <a:t>If your child is already receiving SEND support and on the SEND register termly review meetings will take place. </a:t>
            </a:r>
          </a:p>
          <a:p>
            <a:r>
              <a:rPr lang="en-GB" dirty="0"/>
              <a:t>Mrs</a:t>
            </a:r>
            <a:r>
              <a:rPr lang="en-GB" baseline="0" dirty="0"/>
              <a:t> </a:t>
            </a:r>
            <a:r>
              <a:rPr lang="en-GB" baseline="0" dirty="0" err="1"/>
              <a:t>Ormerod</a:t>
            </a:r>
            <a:r>
              <a:rPr lang="en-GB" dirty="0"/>
              <a:t> is our school special education needs and disability coordinator if you have any questions or concerns regarding your child please see the me</a:t>
            </a:r>
            <a:r>
              <a:rPr lang="en-GB" baseline="0" dirty="0"/>
              <a:t> </a:t>
            </a:r>
            <a:r>
              <a:rPr lang="en-GB" dirty="0"/>
              <a:t>first.</a:t>
            </a:r>
          </a:p>
        </p:txBody>
      </p:sp>
      <p:sp>
        <p:nvSpPr>
          <p:cNvPr id="4" name="Slide Number Placeholder 3"/>
          <p:cNvSpPr>
            <a:spLocks noGrp="1"/>
          </p:cNvSpPr>
          <p:nvPr>
            <p:ph type="sldNum" sz="quarter" idx="5"/>
          </p:nvPr>
        </p:nvSpPr>
        <p:spPr/>
        <p:txBody>
          <a:bodyPr/>
          <a:lstStyle/>
          <a:p>
            <a:fld id="{FE4F2F6C-E08D-4A08-917A-29AA34223D3C}" type="slidenum">
              <a:rPr lang="en-GB" smtClean="0"/>
              <a:t>4</a:t>
            </a:fld>
            <a:endParaRPr lang="en-GB"/>
          </a:p>
        </p:txBody>
      </p:sp>
    </p:spTree>
    <p:extLst>
      <p:ext uri="{BB962C8B-B14F-4D97-AF65-F5344CB8AC3E}">
        <p14:creationId xmlns:p14="http://schemas.microsoft.com/office/powerpoint/2010/main" val="142964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 Catholic School – our Faith is at the forefront of all that we do, and we place Jesus Christ at the heart of your child’s education!</a:t>
            </a:r>
          </a:p>
          <a:p>
            <a:r>
              <a:rPr lang="en-GB" dirty="0"/>
              <a:t>Year Group Masses-had</a:t>
            </a:r>
            <a:r>
              <a:rPr lang="en-GB" baseline="0" dirty="0"/>
              <a:t> it today </a:t>
            </a:r>
            <a:endParaRPr lang="en-GB" dirty="0"/>
          </a:p>
          <a:p>
            <a:r>
              <a:rPr lang="en-GB" dirty="0"/>
              <a:t>Parent Liturgies – where parents are invited in.</a:t>
            </a:r>
            <a:r>
              <a:rPr lang="en-GB" baseline="0" dirty="0"/>
              <a:t> We will invite you to attend in November, led by yr6  &amp; yr5</a:t>
            </a:r>
            <a:endParaRPr lang="en-GB" dirty="0"/>
          </a:p>
          <a:p>
            <a:r>
              <a:rPr lang="en-GB" dirty="0"/>
              <a:t>Liturgical year celebrations – such as Advent, Nativity of Our Lord, Easter where parents will be invited to join </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FE4F2F6C-E08D-4A08-917A-29AA34223D3C}" type="slidenum">
              <a:rPr lang="en-GB" smtClean="0"/>
              <a:t>5</a:t>
            </a:fld>
            <a:endParaRPr lang="en-GB"/>
          </a:p>
        </p:txBody>
      </p:sp>
    </p:spTree>
    <p:extLst>
      <p:ext uri="{BB962C8B-B14F-4D97-AF65-F5344CB8AC3E}">
        <p14:creationId xmlns:p14="http://schemas.microsoft.com/office/powerpoint/2010/main" val="2419818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Open door policy where we welcome communication - speak to teachers first with any concerns. If you cannot catch me at the door, give the school a</a:t>
            </a:r>
            <a:r>
              <a:rPr lang="en-GB" baseline="0" dirty="0"/>
              <a:t> ring. </a:t>
            </a:r>
            <a:endParaRPr lang="en-GB" dirty="0"/>
          </a:p>
          <a:p>
            <a:r>
              <a:rPr lang="en-GB" dirty="0"/>
              <a:t>We</a:t>
            </a:r>
            <a:r>
              <a:rPr lang="en-GB" baseline="0" dirty="0"/>
              <a:t> c</a:t>
            </a:r>
            <a:r>
              <a:rPr lang="en-GB" dirty="0"/>
              <a:t>ommunicate via our blog</a:t>
            </a:r>
            <a:r>
              <a:rPr lang="en-GB" baseline="0" dirty="0"/>
              <a:t> and emails. May also use the text system.</a:t>
            </a:r>
            <a:endParaRPr lang="en-GB" dirty="0"/>
          </a:p>
        </p:txBody>
      </p:sp>
      <p:sp>
        <p:nvSpPr>
          <p:cNvPr id="4" name="Slide Number Placeholder 3"/>
          <p:cNvSpPr>
            <a:spLocks noGrp="1"/>
          </p:cNvSpPr>
          <p:nvPr>
            <p:ph type="sldNum" sz="quarter" idx="5"/>
          </p:nvPr>
        </p:nvSpPr>
        <p:spPr/>
        <p:txBody>
          <a:bodyPr/>
          <a:lstStyle/>
          <a:p>
            <a:fld id="{EB2DC19B-B94A-4CAE-A03C-386B58171A68}" type="slidenum">
              <a:rPr lang="en-GB" smtClean="0"/>
              <a:t>6</a:t>
            </a:fld>
            <a:endParaRPr lang="en-GB"/>
          </a:p>
        </p:txBody>
      </p:sp>
    </p:spTree>
    <p:extLst>
      <p:ext uri="{BB962C8B-B14F-4D97-AF65-F5344CB8AC3E}">
        <p14:creationId xmlns:p14="http://schemas.microsoft.com/office/powerpoint/2010/main" val="2557934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TTRS-engage</a:t>
            </a:r>
            <a:r>
              <a:rPr lang="en-GB" baseline="0" dirty="0"/>
              <a:t> in competitions with BEBCMAT. Results publish on blog and celebrated in assemblies.</a:t>
            </a:r>
            <a:endParaRPr lang="en-GB" dirty="0"/>
          </a:p>
          <a:p>
            <a:r>
              <a:rPr lang="en-GB" dirty="0"/>
              <a:t>IXL</a:t>
            </a:r>
          </a:p>
          <a:p>
            <a:r>
              <a:rPr lang="en-GB" dirty="0"/>
              <a:t>Bedrock</a:t>
            </a:r>
          </a:p>
          <a:p>
            <a:r>
              <a:rPr lang="en-GB" dirty="0"/>
              <a:t>Used for homework, as it</a:t>
            </a:r>
            <a:r>
              <a:rPr lang="en-GB" baseline="0" dirty="0"/>
              <a:t> was in Year 5</a:t>
            </a:r>
            <a:endParaRPr lang="en-GB" dirty="0"/>
          </a:p>
        </p:txBody>
      </p:sp>
      <p:sp>
        <p:nvSpPr>
          <p:cNvPr id="4" name="Slide Number Placeholder 3"/>
          <p:cNvSpPr>
            <a:spLocks noGrp="1"/>
          </p:cNvSpPr>
          <p:nvPr>
            <p:ph type="sldNum" sz="quarter" idx="5"/>
          </p:nvPr>
        </p:nvSpPr>
        <p:spPr/>
        <p:txBody>
          <a:bodyPr/>
          <a:lstStyle/>
          <a:p>
            <a:fld id="{EB2DC19B-B94A-4CAE-A03C-386B58171A68}" type="slidenum">
              <a:rPr lang="en-GB" smtClean="0"/>
              <a:t>7</a:t>
            </a:fld>
            <a:endParaRPr lang="en-GB"/>
          </a:p>
        </p:txBody>
      </p:sp>
    </p:spTree>
    <p:extLst>
      <p:ext uri="{BB962C8B-B14F-4D97-AF65-F5344CB8AC3E}">
        <p14:creationId xmlns:p14="http://schemas.microsoft.com/office/powerpoint/2010/main" val="4024639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Housepoints</a:t>
            </a:r>
            <a:r>
              <a:rPr lang="en-GB" dirty="0"/>
              <a:t>, certificates</a:t>
            </a:r>
            <a:r>
              <a:rPr lang="en-GB" baseline="0" dirty="0"/>
              <a:t> </a:t>
            </a:r>
            <a:r>
              <a:rPr lang="en-GB" dirty="0"/>
              <a:t>(weekly)</a:t>
            </a:r>
          </a:p>
          <a:p>
            <a:r>
              <a:rPr lang="en-GB" dirty="0" err="1"/>
              <a:t>Headteacher’s</a:t>
            </a:r>
            <a:r>
              <a:rPr lang="en-GB" dirty="0"/>
              <a:t> award-receive</a:t>
            </a:r>
            <a:r>
              <a:rPr lang="en-GB" baseline="0" dirty="0"/>
              <a:t> a book for going ‘above and beyond’</a:t>
            </a:r>
          </a:p>
          <a:p>
            <a:r>
              <a:rPr lang="en-GB" dirty="0"/>
              <a:t>Reading bookmarks-golden tickets for home reading.</a:t>
            </a:r>
            <a:r>
              <a:rPr lang="en-GB" baseline="0" dirty="0"/>
              <a:t> PTFA funding the prize for this which it half-termly.</a:t>
            </a:r>
            <a:endParaRPr lang="en-GB" dirty="0"/>
          </a:p>
        </p:txBody>
      </p:sp>
      <p:sp>
        <p:nvSpPr>
          <p:cNvPr id="4" name="Slide Number Placeholder 3"/>
          <p:cNvSpPr>
            <a:spLocks noGrp="1"/>
          </p:cNvSpPr>
          <p:nvPr>
            <p:ph type="sldNum" sz="quarter" idx="5"/>
          </p:nvPr>
        </p:nvSpPr>
        <p:spPr/>
        <p:txBody>
          <a:bodyPr/>
          <a:lstStyle/>
          <a:p>
            <a:fld id="{FE4F2F6C-E08D-4A08-917A-29AA34223D3C}" type="slidenum">
              <a:rPr lang="en-GB" smtClean="0"/>
              <a:t>8</a:t>
            </a:fld>
            <a:endParaRPr lang="en-GB"/>
          </a:p>
        </p:txBody>
      </p:sp>
    </p:spTree>
    <p:extLst>
      <p:ext uri="{BB962C8B-B14F-4D97-AF65-F5344CB8AC3E}">
        <p14:creationId xmlns:p14="http://schemas.microsoft.com/office/powerpoint/2010/main" val="2048495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Shirt, tie, cardigan/jumper, black shoes</a:t>
            </a:r>
          </a:p>
          <a:p>
            <a:r>
              <a:rPr lang="en-GB" dirty="0"/>
              <a:t>PE days-Wednesdays this term, will be Wednesdays and Fridays after half term.</a:t>
            </a:r>
            <a:r>
              <a:rPr lang="en-GB" baseline="0" dirty="0"/>
              <a:t> No earrings for PE and hair tied back. </a:t>
            </a:r>
          </a:p>
          <a:p>
            <a:r>
              <a:rPr lang="en-GB" baseline="0" dirty="0"/>
              <a:t>Earrings-studs only</a:t>
            </a:r>
            <a:endParaRPr lang="en-GB" dirty="0"/>
          </a:p>
        </p:txBody>
      </p:sp>
      <p:sp>
        <p:nvSpPr>
          <p:cNvPr id="4" name="Slide Number Placeholder 3"/>
          <p:cNvSpPr>
            <a:spLocks noGrp="1"/>
          </p:cNvSpPr>
          <p:nvPr>
            <p:ph type="sldNum" sz="quarter" idx="5"/>
          </p:nvPr>
        </p:nvSpPr>
        <p:spPr/>
        <p:txBody>
          <a:bodyPr/>
          <a:lstStyle/>
          <a:p>
            <a:fld id="{EB2DC19B-B94A-4CAE-A03C-386B58171A68}" type="slidenum">
              <a:rPr lang="en-GB" smtClean="0"/>
              <a:t>9</a:t>
            </a:fld>
            <a:endParaRPr lang="en-GB"/>
          </a:p>
        </p:txBody>
      </p:sp>
    </p:spTree>
    <p:extLst>
      <p:ext uri="{BB962C8B-B14F-4D97-AF65-F5344CB8AC3E}">
        <p14:creationId xmlns:p14="http://schemas.microsoft.com/office/powerpoint/2010/main" val="666859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 is vitally important!</a:t>
            </a:r>
            <a:r>
              <a:rPr lang="en-GB" baseline="0" dirty="0"/>
              <a:t> </a:t>
            </a:r>
          </a:p>
          <a:p>
            <a:r>
              <a:rPr lang="en-GB" baseline="0" dirty="0"/>
              <a:t>STAR reading, they have their ZPD and their home readers are within this range. Can take a book not in range if they really want to read it. Take quizzes</a:t>
            </a:r>
          </a:p>
          <a:p>
            <a:r>
              <a:rPr lang="en-GB" baseline="0" dirty="0"/>
              <a:t>STAR reading half termly-monitor progress.</a:t>
            </a:r>
          </a:p>
          <a:p>
            <a:r>
              <a:rPr lang="en-GB" baseline="0" dirty="0"/>
              <a:t>Please do get your child to read to you too-they’re never too old!</a:t>
            </a:r>
          </a:p>
          <a:p>
            <a:r>
              <a:rPr lang="en-GB" baseline="0" dirty="0"/>
              <a:t>20 </a:t>
            </a:r>
            <a:r>
              <a:rPr lang="en-GB" baseline="0" dirty="0" err="1"/>
              <a:t>mins</a:t>
            </a:r>
            <a:r>
              <a:rPr lang="en-GB" baseline="0" dirty="0"/>
              <a:t> a day</a:t>
            </a:r>
          </a:p>
          <a:p>
            <a:endParaRPr lang="en-GB" dirty="0"/>
          </a:p>
        </p:txBody>
      </p:sp>
      <p:sp>
        <p:nvSpPr>
          <p:cNvPr id="4" name="Slide Number Placeholder 3"/>
          <p:cNvSpPr>
            <a:spLocks noGrp="1"/>
          </p:cNvSpPr>
          <p:nvPr>
            <p:ph type="sldNum" sz="quarter" idx="5"/>
          </p:nvPr>
        </p:nvSpPr>
        <p:spPr/>
        <p:txBody>
          <a:bodyPr/>
          <a:lstStyle/>
          <a:p>
            <a:fld id="{EB2DC19B-B94A-4CAE-A03C-386B58171A68}" type="slidenum">
              <a:rPr lang="en-GB" smtClean="0"/>
              <a:t>10</a:t>
            </a:fld>
            <a:endParaRPr lang="en-GB"/>
          </a:p>
        </p:txBody>
      </p:sp>
    </p:spTree>
    <p:extLst>
      <p:ext uri="{BB962C8B-B14F-4D97-AF65-F5344CB8AC3E}">
        <p14:creationId xmlns:p14="http://schemas.microsoft.com/office/powerpoint/2010/main" val="3247784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Water Park-April </a:t>
            </a:r>
          </a:p>
          <a:p>
            <a:r>
              <a:rPr lang="en-GB" dirty="0"/>
              <a:t>Next half</a:t>
            </a:r>
            <a:r>
              <a:rPr lang="en-GB" baseline="0" dirty="0"/>
              <a:t> term, I will be teaming up with Mrs Mc Vey for ‘Coding Club’</a:t>
            </a:r>
          </a:p>
          <a:p>
            <a:r>
              <a:rPr lang="en-GB" baseline="0" dirty="0"/>
              <a:t>Sports clubs this half term-dance club, football club</a:t>
            </a:r>
            <a:endParaRPr lang="en-GB" dirty="0"/>
          </a:p>
        </p:txBody>
      </p:sp>
      <p:sp>
        <p:nvSpPr>
          <p:cNvPr id="4" name="Slide Number Placeholder 3"/>
          <p:cNvSpPr>
            <a:spLocks noGrp="1"/>
          </p:cNvSpPr>
          <p:nvPr>
            <p:ph type="sldNum" sz="quarter" idx="5"/>
          </p:nvPr>
        </p:nvSpPr>
        <p:spPr/>
        <p:txBody>
          <a:bodyPr/>
          <a:lstStyle/>
          <a:p>
            <a:fld id="{EB2DC19B-B94A-4CAE-A03C-386B58171A68}" type="slidenum">
              <a:rPr lang="en-GB" smtClean="0"/>
              <a:t>11</a:t>
            </a:fld>
            <a:endParaRPr lang="en-GB"/>
          </a:p>
        </p:txBody>
      </p:sp>
    </p:spTree>
    <p:extLst>
      <p:ext uri="{BB962C8B-B14F-4D97-AF65-F5344CB8AC3E}">
        <p14:creationId xmlns:p14="http://schemas.microsoft.com/office/powerpoint/2010/main" val="3298817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Year</a:t>
            </a:r>
            <a:r>
              <a:rPr lang="en-GB" baseline="0" dirty="0"/>
              <a:t> 6- SATs</a:t>
            </a:r>
          </a:p>
          <a:p>
            <a:endParaRPr lang="en-GB" dirty="0"/>
          </a:p>
          <a:p>
            <a:endParaRPr lang="en-GB" dirty="0"/>
          </a:p>
        </p:txBody>
      </p:sp>
      <p:sp>
        <p:nvSpPr>
          <p:cNvPr id="4" name="Slide Number Placeholder 3"/>
          <p:cNvSpPr>
            <a:spLocks noGrp="1"/>
          </p:cNvSpPr>
          <p:nvPr>
            <p:ph type="sldNum" sz="quarter" idx="5"/>
          </p:nvPr>
        </p:nvSpPr>
        <p:spPr/>
        <p:txBody>
          <a:bodyPr/>
          <a:lstStyle/>
          <a:p>
            <a:fld id="{EB2DC19B-B94A-4CAE-A03C-386B58171A68}" type="slidenum">
              <a:rPr lang="en-GB" smtClean="0"/>
              <a:t>12</a:t>
            </a:fld>
            <a:endParaRPr lang="en-GB"/>
          </a:p>
        </p:txBody>
      </p:sp>
    </p:spTree>
    <p:extLst>
      <p:ext uri="{BB962C8B-B14F-4D97-AF65-F5344CB8AC3E}">
        <p14:creationId xmlns:p14="http://schemas.microsoft.com/office/powerpoint/2010/main" val="190321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303273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2784442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2730713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CE4253-CD39-4E7A-A3B9-6AF32B9748D2}"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2410616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CE4253-CD39-4E7A-A3B9-6AF32B9748D2}"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330858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3415070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746942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1558289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CE4253-CD39-4E7A-A3B9-6AF32B9748D2}"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2166782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CE4253-CD39-4E7A-A3B9-6AF32B9748D2}"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574915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3025888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84094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1657303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125564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2987087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8998147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CE4253-CD39-4E7A-A3B9-6AF32B9748D2}"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F8C6E0-4262-4C98-AB49-2FECF39D5686}" type="slidenum">
              <a:rPr lang="en-GB" smtClean="0"/>
              <a:t>‹#›</a:t>
            </a:fld>
            <a:endParaRPr lang="en-GB"/>
          </a:p>
        </p:txBody>
      </p:sp>
    </p:spTree>
    <p:extLst>
      <p:ext uri="{BB962C8B-B14F-4D97-AF65-F5344CB8AC3E}">
        <p14:creationId xmlns:p14="http://schemas.microsoft.com/office/powerpoint/2010/main" val="3010221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5CE4253-CD39-4E7A-A3B9-6AF32B9748D2}" type="datetimeFigureOut">
              <a:rPr lang="en-GB" smtClean="0"/>
              <a:t>17/09/2026</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AF8C6E0-4262-4C98-AB49-2FECF39D5686}" type="slidenum">
              <a:rPr lang="en-GB" smtClean="0"/>
              <a:t>‹#›</a:t>
            </a:fld>
            <a:endParaRPr lang="en-GB"/>
          </a:p>
        </p:txBody>
      </p:sp>
    </p:spTree>
    <p:extLst>
      <p:ext uri="{BB962C8B-B14F-4D97-AF65-F5344CB8AC3E}">
        <p14:creationId xmlns:p14="http://schemas.microsoft.com/office/powerpoint/2010/main" val="23290413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8.png"/><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68CC-52F5-43B9-8569-BA1DD23BA555}"/>
              </a:ext>
            </a:extLst>
          </p:cNvPr>
          <p:cNvSpPr>
            <a:spLocks noGrp="1"/>
          </p:cNvSpPr>
          <p:nvPr>
            <p:ph type="ctrTitle"/>
          </p:nvPr>
        </p:nvSpPr>
        <p:spPr>
          <a:xfrm>
            <a:off x="1685280" y="2660545"/>
            <a:ext cx="9266082" cy="3209544"/>
          </a:xfrm>
        </p:spPr>
        <p:txBody>
          <a:bodyPr>
            <a:noAutofit/>
          </a:bodyPr>
          <a:lstStyle/>
          <a:p>
            <a:pPr algn="ctr"/>
            <a:r>
              <a:rPr lang="en-GB" sz="13600" b="1" dirty="0">
                <a:latin typeface="Gabriola" panose="04040605051002020D02" pitchFamily="82" charset="0"/>
              </a:rPr>
              <a:t>Year 6</a:t>
            </a:r>
            <a:br>
              <a:rPr lang="en-GB" sz="13600" b="1" dirty="0">
                <a:latin typeface="Gabriola" panose="04040605051002020D02" pitchFamily="82" charset="0"/>
              </a:rPr>
            </a:br>
            <a:r>
              <a:rPr lang="en-GB" sz="9600" b="1" dirty="0">
                <a:latin typeface="Gabriola" panose="04040605051002020D02" pitchFamily="82" charset="0"/>
              </a:rPr>
              <a:t>Meet the </a:t>
            </a:r>
            <a:r>
              <a:rPr lang="en-GB" sz="9600" b="1" dirty="0" smtClean="0">
                <a:latin typeface="Gabriola" panose="04040605051002020D02" pitchFamily="82" charset="0"/>
              </a:rPr>
              <a:t>Teacher</a:t>
            </a:r>
            <a:br>
              <a:rPr lang="en-GB" sz="9600" b="1" dirty="0" smtClean="0">
                <a:latin typeface="Gabriola" panose="04040605051002020D02" pitchFamily="82" charset="0"/>
              </a:rPr>
            </a:br>
            <a:r>
              <a:rPr lang="en-GB" sz="3600" b="1" dirty="0" smtClean="0">
                <a:latin typeface="Gabriola" panose="04040605051002020D02" pitchFamily="82" charset="0"/>
              </a:rPr>
              <a:t/>
            </a:r>
            <a:br>
              <a:rPr lang="en-GB" sz="3600" b="1" dirty="0" smtClean="0">
                <a:latin typeface="Gabriola" panose="04040605051002020D02" pitchFamily="82" charset="0"/>
              </a:rPr>
            </a:br>
            <a:r>
              <a:rPr lang="en-GB" sz="3600" b="1" dirty="0" smtClean="0">
                <a:latin typeface="Gabriola" panose="04040605051002020D02" pitchFamily="82" charset="0"/>
              </a:rPr>
              <a:t>(While you’re waiting, please can you fill in a photo consent form from the back of the hall. Thank you!)</a:t>
            </a:r>
            <a:endParaRPr lang="en-GB" sz="3600" b="1" dirty="0"/>
          </a:p>
        </p:txBody>
      </p:sp>
      <p:pic>
        <p:nvPicPr>
          <p:cNvPr id="3" name="Picture 2">
            <a:extLst>
              <a:ext uri="{FF2B5EF4-FFF2-40B4-BE49-F238E27FC236}">
                <a16:creationId xmlns:a16="http://schemas.microsoft.com/office/drawing/2014/main" id="{74A2746B-B783-3C6E-7284-BDB837431F1F}"/>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46305" y="166328"/>
            <a:ext cx="2081622" cy="2081622"/>
          </a:xfrm>
          <a:prstGeom prst="rect">
            <a:avLst/>
          </a:prstGeom>
          <a:noFill/>
          <a:ln>
            <a:noFill/>
          </a:ln>
          <a:effectLst>
            <a:softEdge rad="127000"/>
          </a:effectLst>
        </p:spPr>
      </p:pic>
    </p:spTree>
    <p:extLst>
      <p:ext uri="{BB962C8B-B14F-4D97-AF65-F5344CB8AC3E}">
        <p14:creationId xmlns:p14="http://schemas.microsoft.com/office/powerpoint/2010/main" val="1115886047"/>
      </p:ext>
    </p:extLst>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D669B8D4-4D08-3F3F-5D9A-B2F2A1A31989}"/>
              </a:ext>
            </a:extLst>
          </p:cNvPr>
          <p:cNvGraphicFramePr/>
          <p:nvPr>
            <p:extLst>
              <p:ext uri="{D42A27DB-BD31-4B8C-83A1-F6EECF244321}">
                <p14:modId xmlns:p14="http://schemas.microsoft.com/office/powerpoint/2010/main" val="1011897322"/>
              </p:ext>
            </p:extLst>
          </p:nvPr>
        </p:nvGraphicFramePr>
        <p:xfrm>
          <a:off x="1349829" y="213427"/>
          <a:ext cx="10169382" cy="6187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CEB9797A-2975-3BF3-A3FF-D149DCA5016F}"/>
              </a:ext>
            </a:extLst>
          </p:cNvPr>
          <p:cNvSpPr txBox="1"/>
          <p:nvPr/>
        </p:nvSpPr>
        <p:spPr>
          <a:xfrm>
            <a:off x="4009129" y="2953171"/>
            <a:ext cx="4850781" cy="707886"/>
          </a:xfrm>
          <a:prstGeom prst="rect">
            <a:avLst/>
          </a:prstGeom>
          <a:noFill/>
        </p:spPr>
        <p:txBody>
          <a:bodyPr wrap="square" lIns="91440" tIns="45720" rIns="91440" bIns="45720" rtlCol="0" anchor="t">
            <a:spAutoFit/>
          </a:bodyPr>
          <a:lstStyle/>
          <a:p>
            <a:pPr algn="ctr"/>
            <a:r>
              <a:rPr lang="en-GB" sz="4000" b="1" u="sng" dirty="0"/>
              <a:t>Year 6 Team</a:t>
            </a:r>
          </a:p>
        </p:txBody>
      </p:sp>
    </p:spTree>
    <p:extLst>
      <p:ext uri="{BB962C8B-B14F-4D97-AF65-F5344CB8AC3E}">
        <p14:creationId xmlns:p14="http://schemas.microsoft.com/office/powerpoint/2010/main" val="3242781786"/>
      </p:ext>
    </p:extLst>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68CC-52F5-43B9-8569-BA1DD23BA555}"/>
              </a:ext>
            </a:extLst>
          </p:cNvPr>
          <p:cNvSpPr>
            <a:spLocks noGrp="1"/>
          </p:cNvSpPr>
          <p:nvPr>
            <p:ph type="ctrTitle"/>
          </p:nvPr>
        </p:nvSpPr>
        <p:spPr>
          <a:xfrm>
            <a:off x="569469" y="892505"/>
            <a:ext cx="4944152" cy="1622321"/>
          </a:xfrm>
        </p:spPr>
        <p:txBody>
          <a:bodyPr vert="horz" lIns="91440" tIns="45720" rIns="91440" bIns="45720" rtlCol="0" anchor="t">
            <a:normAutofit/>
          </a:bodyPr>
          <a:lstStyle/>
          <a:p>
            <a:pPr>
              <a:lnSpc>
                <a:spcPct val="90000"/>
              </a:lnSpc>
            </a:pPr>
            <a:r>
              <a:rPr lang="en-US" sz="3600" u="sng" dirty="0">
                <a:effectLst/>
              </a:rPr>
              <a:t>Schools’ Designated Safeguarding Leads</a:t>
            </a:r>
            <a:endParaRPr lang="en-US" sz="3600" dirty="0">
              <a:effectLst/>
            </a:endParaRPr>
          </a:p>
        </p:txBody>
      </p:sp>
      <p:pic>
        <p:nvPicPr>
          <p:cNvPr id="4" name="Picture 3" descr="A hand holding a colorful, abstract representation of a safety helmet.&#10;&#10;AI-generated content may be incorrect.">
            <a:extLst>
              <a:ext uri="{FF2B5EF4-FFF2-40B4-BE49-F238E27FC236}">
                <a16:creationId xmlns:a16="http://schemas.microsoft.com/office/drawing/2014/main" id="{9404C039-1F07-236C-16FA-8E0650D69F3A}"/>
              </a:ext>
            </a:extLst>
          </p:cNvPr>
          <p:cNvPicPr>
            <a:picLocks noChangeAspect="1"/>
          </p:cNvPicPr>
          <p:nvPr/>
        </p:nvPicPr>
        <p:blipFill>
          <a:blip r:embed="rId4"/>
          <a:srcRect l="4096" r="8008" b="2"/>
          <a:stretch>
            <a:fillRect/>
          </a:stretch>
        </p:blipFill>
        <p:spPr>
          <a:xfrm>
            <a:off x="6902956" y="806365"/>
            <a:ext cx="4479038" cy="5095720"/>
          </a:xfrm>
          <a:prstGeom prst="rect">
            <a:avLst/>
          </a:prstGeom>
          <a:effectLst/>
        </p:spPr>
      </p:pic>
      <p:sp>
        <p:nvSpPr>
          <p:cNvPr id="8" name="TextBox 7">
            <a:extLst>
              <a:ext uri="{FF2B5EF4-FFF2-40B4-BE49-F238E27FC236}">
                <a16:creationId xmlns:a16="http://schemas.microsoft.com/office/drawing/2014/main" id="{B1626A17-BBB3-C6A2-EB1E-5A6354C08930}"/>
              </a:ext>
            </a:extLst>
          </p:cNvPr>
          <p:cNvSpPr txBox="1"/>
          <p:nvPr/>
        </p:nvSpPr>
        <p:spPr>
          <a:xfrm>
            <a:off x="569469" y="2603090"/>
            <a:ext cx="4944151" cy="3785419"/>
          </a:xfrm>
          <a:prstGeom prst="rect">
            <a:avLst/>
          </a:prstGeom>
        </p:spPr>
        <p:txBody>
          <a:bodyPr vert="horz" lIns="91440" tIns="45720" rIns="91440" bIns="45720" rtlCol="0">
            <a:normAutofit/>
          </a:bodyPr>
          <a:lstStyle/>
          <a:p>
            <a:pPr marL="857250" indent="-857250">
              <a:spcBef>
                <a:spcPts val="1000"/>
              </a:spcBef>
              <a:buClr>
                <a:schemeClr val="bg2">
                  <a:lumMod val="40000"/>
                  <a:lumOff val="60000"/>
                </a:schemeClr>
              </a:buClr>
              <a:buSzPct val="80000"/>
              <a:buFont typeface="Wingdings 3" charset="2"/>
              <a:buChar char=""/>
            </a:pPr>
            <a:r>
              <a:rPr lang="en-US" sz="3200" dirty="0" err="1">
                <a:latin typeface="+mj-lt"/>
                <a:ea typeface="+mj-ea"/>
                <a:cs typeface="+mj-cs"/>
              </a:rPr>
              <a:t>Mr</a:t>
            </a:r>
            <a:r>
              <a:rPr lang="en-US" sz="3200" dirty="0">
                <a:latin typeface="+mj-lt"/>
                <a:ea typeface="+mj-ea"/>
                <a:cs typeface="+mj-cs"/>
              </a:rPr>
              <a:t> Peter Duffy (Headteacher)</a:t>
            </a:r>
          </a:p>
          <a:p>
            <a:pPr>
              <a:spcBef>
                <a:spcPts val="1000"/>
              </a:spcBef>
              <a:buClr>
                <a:schemeClr val="bg2">
                  <a:lumMod val="40000"/>
                  <a:lumOff val="60000"/>
                </a:schemeClr>
              </a:buClr>
              <a:buSzPct val="80000"/>
              <a:buFont typeface="Wingdings 3" charset="2"/>
              <a:buChar char=""/>
            </a:pPr>
            <a:endParaRPr lang="en-US" sz="3200" dirty="0">
              <a:latin typeface="+mj-lt"/>
              <a:ea typeface="+mj-ea"/>
              <a:cs typeface="+mj-cs"/>
            </a:endParaRPr>
          </a:p>
          <a:p>
            <a:pPr marL="857250" indent="-857250">
              <a:spcBef>
                <a:spcPts val="1000"/>
              </a:spcBef>
              <a:buClr>
                <a:schemeClr val="bg2">
                  <a:lumMod val="40000"/>
                  <a:lumOff val="60000"/>
                </a:schemeClr>
              </a:buClr>
              <a:buSzPct val="80000"/>
              <a:buFont typeface="Wingdings 3" charset="2"/>
              <a:buChar char=""/>
            </a:pPr>
            <a:r>
              <a:rPr lang="en-US" sz="3200" dirty="0" err="1">
                <a:latin typeface="+mj-lt"/>
                <a:ea typeface="+mj-ea"/>
                <a:cs typeface="+mj-cs"/>
              </a:rPr>
              <a:t>Mrs</a:t>
            </a:r>
            <a:r>
              <a:rPr lang="en-US" sz="3200" dirty="0">
                <a:latin typeface="+mj-lt"/>
                <a:ea typeface="+mj-ea"/>
                <a:cs typeface="+mj-cs"/>
              </a:rPr>
              <a:t> Fiona Ormerod (Deputy Head)</a:t>
            </a:r>
          </a:p>
        </p:txBody>
      </p:sp>
      <p:sp>
        <p:nvSpPr>
          <p:cNvPr id="10" name="Text Box 2">
            <a:extLst>
              <a:ext uri="{FF2B5EF4-FFF2-40B4-BE49-F238E27FC236}">
                <a16:creationId xmlns:a16="http://schemas.microsoft.com/office/drawing/2014/main" id="{E53CFA9A-EF4E-3619-7443-033D0DDBE4C1}"/>
              </a:ext>
            </a:extLst>
          </p:cNvPr>
          <p:cNvSpPr txBox="1">
            <a:spLocks noChangeArrowheads="1"/>
          </p:cNvSpPr>
          <p:nvPr/>
        </p:nvSpPr>
        <p:spPr bwMode="auto">
          <a:xfrm>
            <a:off x="8668296" y="5413421"/>
            <a:ext cx="2695575" cy="13779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3483896"/>
      </p:ext>
    </p:extLst>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8930" y="629266"/>
            <a:ext cx="6188190" cy="1622321"/>
          </a:xfrm>
        </p:spPr>
        <p:txBody>
          <a:bodyPr vert="horz" lIns="91440" tIns="45720" rIns="91440" bIns="45720" rtlCol="0" anchor="t">
            <a:normAutofit/>
          </a:bodyPr>
          <a:lstStyle/>
          <a:p>
            <a:pPr>
              <a:lnSpc>
                <a:spcPct val="90000"/>
              </a:lnSpc>
            </a:pPr>
            <a:r>
              <a:rPr lang="en-US" sz="2000" dirty="0">
                <a:solidFill>
                  <a:srgbClr val="EBEBEB"/>
                </a:solidFill>
              </a:rPr>
              <a:t>Safeguarding and SEND</a:t>
            </a:r>
            <a:br>
              <a:rPr lang="en-US" sz="2000" dirty="0">
                <a:solidFill>
                  <a:srgbClr val="EBEBEB"/>
                </a:solidFill>
              </a:rPr>
            </a:br>
            <a:r>
              <a:rPr lang="en-US" sz="2000" dirty="0">
                <a:solidFill>
                  <a:srgbClr val="EBEBEB"/>
                </a:solidFill>
              </a:rPr>
              <a:t/>
            </a:r>
            <a:br>
              <a:rPr lang="en-US" sz="2000" dirty="0">
                <a:solidFill>
                  <a:srgbClr val="EBEBEB"/>
                </a:solidFill>
              </a:rPr>
            </a:br>
            <a:r>
              <a:rPr lang="en-US" sz="2000" dirty="0">
                <a:solidFill>
                  <a:srgbClr val="EBEBEB"/>
                </a:solidFill>
              </a:rPr>
              <a:t/>
            </a:r>
            <a:br>
              <a:rPr lang="en-US" sz="2000" dirty="0">
                <a:solidFill>
                  <a:srgbClr val="EBEBEB"/>
                </a:solidFill>
              </a:rPr>
            </a:br>
            <a:r>
              <a:rPr lang="en-US" sz="2000" dirty="0">
                <a:solidFill>
                  <a:srgbClr val="EBEBEB"/>
                </a:solidFill>
              </a:rPr>
              <a:t/>
            </a:r>
            <a:br>
              <a:rPr lang="en-US" sz="2000" dirty="0">
                <a:solidFill>
                  <a:srgbClr val="EBEBEB"/>
                </a:solidFill>
              </a:rPr>
            </a:br>
            <a:endParaRPr lang="en-US" sz="2000" dirty="0">
              <a:solidFill>
                <a:srgbClr val="EBEBEB"/>
              </a:solidFill>
            </a:endParaRPr>
          </a:p>
        </p:txBody>
      </p:sp>
      <p:sp>
        <p:nvSpPr>
          <p:cNvPr id="4" name="Title 1"/>
          <p:cNvSpPr txBox="1">
            <a:spLocks/>
          </p:cNvSpPr>
          <p:nvPr/>
        </p:nvSpPr>
        <p:spPr>
          <a:xfrm>
            <a:off x="648930" y="2438400"/>
            <a:ext cx="6188189" cy="3785419"/>
          </a:xfrm>
          <a:prstGeom prst="rect">
            <a:avLst/>
          </a:prstGeom>
        </p:spPr>
        <p:txBody>
          <a:bodyPr vert="horz" lIns="91440" tIns="45720" rIns="91440" bIns="45720" rtlCol="0">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857250" indent="-857250">
              <a:lnSpc>
                <a:spcPct val="90000"/>
              </a:lnSpc>
              <a:spcBef>
                <a:spcPts val="1000"/>
              </a:spcBef>
              <a:buClr>
                <a:schemeClr val="bg2">
                  <a:lumMod val="40000"/>
                  <a:lumOff val="60000"/>
                </a:schemeClr>
              </a:buClr>
              <a:buSzPct val="80000"/>
              <a:buFont typeface="Wingdings 3" charset="2"/>
              <a:buChar char=""/>
            </a:pPr>
            <a:r>
              <a:rPr lang="en-US" sz="2300">
                <a:solidFill>
                  <a:srgbClr val="FFFFFF"/>
                </a:solidFill>
              </a:rPr>
              <a:t>Graduated approach-APDR</a:t>
            </a:r>
          </a:p>
          <a:p>
            <a:pPr marL="857250" indent="-857250">
              <a:lnSpc>
                <a:spcPct val="90000"/>
              </a:lnSpc>
              <a:spcBef>
                <a:spcPts val="1000"/>
              </a:spcBef>
              <a:buClr>
                <a:schemeClr val="bg2">
                  <a:lumMod val="40000"/>
                  <a:lumOff val="60000"/>
                </a:schemeClr>
              </a:buClr>
              <a:buSzPct val="80000"/>
              <a:buFont typeface="Wingdings 3" charset="2"/>
              <a:buChar char=""/>
            </a:pPr>
            <a:r>
              <a:rPr lang="en-US" sz="2300">
                <a:solidFill>
                  <a:srgbClr val="FFFFFF"/>
                </a:solidFill>
              </a:rPr>
              <a:t>Quality first teaching-adaptive teaching</a:t>
            </a:r>
          </a:p>
          <a:p>
            <a:pPr marL="857250" indent="-857250">
              <a:lnSpc>
                <a:spcPct val="90000"/>
              </a:lnSpc>
              <a:spcBef>
                <a:spcPts val="1000"/>
              </a:spcBef>
              <a:buClr>
                <a:schemeClr val="bg2">
                  <a:lumMod val="40000"/>
                  <a:lumOff val="60000"/>
                </a:schemeClr>
              </a:buClr>
              <a:buSzPct val="80000"/>
              <a:buFont typeface="Wingdings 3" charset="2"/>
              <a:buChar char=""/>
            </a:pPr>
            <a:r>
              <a:rPr lang="en-US" sz="2300">
                <a:solidFill>
                  <a:srgbClr val="FFFFFF"/>
                </a:solidFill>
              </a:rPr>
              <a:t>Termly reviews for children already on SEND register</a:t>
            </a:r>
          </a:p>
          <a:p>
            <a:pPr marL="857250" indent="-857250">
              <a:lnSpc>
                <a:spcPct val="90000"/>
              </a:lnSpc>
              <a:spcBef>
                <a:spcPts val="1000"/>
              </a:spcBef>
              <a:buClr>
                <a:schemeClr val="bg2">
                  <a:lumMod val="40000"/>
                  <a:lumOff val="60000"/>
                </a:schemeClr>
              </a:buClr>
              <a:buSzPct val="80000"/>
              <a:buFont typeface="Wingdings 3" charset="2"/>
              <a:buChar char=""/>
            </a:pPr>
            <a:r>
              <a:rPr lang="en-US" sz="2300">
                <a:solidFill>
                  <a:srgbClr val="FFFFFF"/>
                </a:solidFill>
              </a:rPr>
              <a:t>Mrs Ormerod-SEND coordinator</a:t>
            </a:r>
            <a:br>
              <a:rPr lang="en-US" sz="2300">
                <a:solidFill>
                  <a:srgbClr val="FFFFFF"/>
                </a:solidFill>
              </a:rPr>
            </a:br>
            <a:r>
              <a:rPr lang="en-US" sz="2300">
                <a:solidFill>
                  <a:srgbClr val="FFFFFF"/>
                </a:solidFill>
              </a:rPr>
              <a:t/>
            </a:r>
            <a:br>
              <a:rPr lang="en-US" sz="2300">
                <a:solidFill>
                  <a:srgbClr val="FFFFFF"/>
                </a:solidFill>
              </a:rPr>
            </a:br>
            <a:r>
              <a:rPr lang="en-US" sz="2300">
                <a:solidFill>
                  <a:srgbClr val="FFFFFF"/>
                </a:solidFill>
              </a:rPr>
              <a:t/>
            </a:r>
            <a:br>
              <a:rPr lang="en-US" sz="2300">
                <a:solidFill>
                  <a:srgbClr val="FFFFFF"/>
                </a:solidFill>
              </a:rPr>
            </a:br>
            <a:r>
              <a:rPr lang="en-US" sz="2300">
                <a:solidFill>
                  <a:srgbClr val="FFFFFF"/>
                </a:solidFill>
              </a:rPr>
              <a:t/>
            </a:r>
            <a:br>
              <a:rPr lang="en-US" sz="2300">
                <a:solidFill>
                  <a:srgbClr val="FFFFFF"/>
                </a:solidFill>
              </a:rPr>
            </a:br>
            <a:endParaRPr lang="en-US" sz="2300">
              <a:solidFill>
                <a:srgbClr val="FFFFFF"/>
              </a:solidFill>
            </a:endParaRPr>
          </a:p>
        </p:txBody>
      </p:sp>
      <p:pic>
        <p:nvPicPr>
          <p:cNvPr id="5" name="Picture 4" descr="A group of hands on a globe&#10;&#10;Description automatically generated">
            <a:extLst>
              <a:ext uri="{FF2B5EF4-FFF2-40B4-BE49-F238E27FC236}">
                <a16:creationId xmlns:a16="http://schemas.microsoft.com/office/drawing/2014/main" id="{722FE293-AC38-D520-A69B-C6B0114BB66C}"/>
              </a:ext>
            </a:extLst>
          </p:cNvPr>
          <p:cNvPicPr>
            <a:picLocks noChangeAspect="1"/>
          </p:cNvPicPr>
          <p:nvPr/>
        </p:nvPicPr>
        <p:blipFill rotWithShape="1">
          <a:blip r:embed="rId4">
            <a:extLst>
              <a:ext uri="{28A0092B-C50C-407E-A947-70E740481C1C}">
                <a14:useLocalDpi xmlns:a14="http://schemas.microsoft.com/office/drawing/2010/main" val="0"/>
              </a:ext>
            </a:extLst>
          </a:blip>
          <a:srcRect l="26320" r="23562" b="-1"/>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68CC-52F5-43B9-8569-BA1DD23BA555}"/>
              </a:ext>
            </a:extLst>
          </p:cNvPr>
          <p:cNvSpPr>
            <a:spLocks noGrp="1"/>
          </p:cNvSpPr>
          <p:nvPr>
            <p:ph type="ctrTitle"/>
          </p:nvPr>
        </p:nvSpPr>
        <p:spPr>
          <a:xfrm>
            <a:off x="646112" y="452718"/>
            <a:ext cx="5629222" cy="1400530"/>
          </a:xfrm>
        </p:spPr>
        <p:txBody>
          <a:bodyPr vert="horz" lIns="91440" tIns="45720" rIns="91440" bIns="45720" rtlCol="0" anchor="t">
            <a:normAutofit/>
          </a:bodyPr>
          <a:lstStyle/>
          <a:p>
            <a:pPr>
              <a:lnSpc>
                <a:spcPct val="90000"/>
              </a:lnSpc>
            </a:pPr>
            <a:r>
              <a:rPr lang="en-US" sz="2900" dirty="0">
                <a:effectLst>
                  <a:outerShdw blurRad="38100" dist="38100" dir="2700000" algn="tl">
                    <a:srgbClr val="000000">
                      <a:alpha val="43137"/>
                    </a:srgbClr>
                  </a:outerShdw>
                </a:effectLst>
              </a:rPr>
              <a:t>Religious Education and Catholic Life</a:t>
            </a:r>
            <a:r>
              <a:rPr lang="en-US" sz="2900" dirty="0"/>
              <a:t/>
            </a:r>
            <a:br>
              <a:rPr lang="en-US" sz="2900" dirty="0"/>
            </a:br>
            <a:endParaRPr lang="en-US" sz="2900" dirty="0"/>
          </a:p>
        </p:txBody>
      </p:sp>
      <p:pic>
        <p:nvPicPr>
          <p:cNvPr id="6" name="Picture 5" descr="The image shows a group of children standing in a classroom setting, each wearing a red and black uniform, with a display of various subjects and a schedule for the day on a whiteboard.&#10;&#10;AI-generated content may be incorrect.">
            <a:extLst>
              <a:ext uri="{FF2B5EF4-FFF2-40B4-BE49-F238E27FC236}">
                <a16:creationId xmlns:a16="http://schemas.microsoft.com/office/drawing/2014/main" id="{2E345C27-C601-EEAF-2364-8BE96B45712B}"/>
              </a:ext>
            </a:extLst>
          </p:cNvPr>
          <p:cNvPicPr>
            <a:picLocks noChangeAspect="1"/>
          </p:cNvPicPr>
          <p:nvPr/>
        </p:nvPicPr>
        <p:blipFill>
          <a:blip r:embed="rId4" cstate="hqprint">
            <a:extLst>
              <a:ext uri="{28A0092B-C50C-407E-A947-70E740481C1C}">
                <a14:useLocalDpi xmlns:a14="http://schemas.microsoft.com/office/drawing/2010/main" val="0"/>
              </a:ext>
            </a:extLst>
          </a:blip>
          <a:srcRect r="-5" b="10929"/>
          <a:stretch>
            <a:fillRect/>
          </a:stretch>
        </p:blipFill>
        <p:spPr>
          <a:xfrm>
            <a:off x="7397611" y="500590"/>
            <a:ext cx="4304595" cy="2875491"/>
          </a:xfrm>
          <a:prstGeom prst="roundRect">
            <a:avLst>
              <a:gd name="adj" fmla="val 8594"/>
            </a:avLst>
          </a:prstGeom>
          <a:solidFill>
            <a:srgbClr val="FFFFFF">
              <a:shade val="85000"/>
            </a:srgbClr>
          </a:solidFill>
          <a:ln>
            <a:noFill/>
          </a:ln>
          <a:effectLst/>
        </p:spPr>
      </p:pic>
      <p:sp>
        <p:nvSpPr>
          <p:cNvPr id="4104" name="Title 1">
            <a:extLst>
              <a:ext uri="{FF2B5EF4-FFF2-40B4-BE49-F238E27FC236}">
                <a16:creationId xmlns:a16="http://schemas.microsoft.com/office/drawing/2014/main" id="{175A68CC-52F5-43B9-8569-BA1DD23BA555}"/>
              </a:ext>
            </a:extLst>
          </p:cNvPr>
          <p:cNvSpPr txBox="1">
            <a:spLocks/>
          </p:cNvSpPr>
          <p:nvPr/>
        </p:nvSpPr>
        <p:spPr>
          <a:xfrm>
            <a:off x="646112" y="2052918"/>
            <a:ext cx="5628635" cy="4195481"/>
          </a:xfrm>
          <a:prstGeom prst="rect">
            <a:avLst/>
          </a:prstGeom>
        </p:spPr>
        <p:txBody>
          <a:bodyPr vert="horz" lIns="91440" tIns="45720" rIns="91440" bIns="45720" rtlCol="0">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857250" indent="-85725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Year group masses</a:t>
            </a:r>
          </a:p>
          <a:p>
            <a:pPr marL="857250" indent="-85725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Class liturgies (Friday 25</a:t>
            </a:r>
            <a:r>
              <a:rPr lang="en-US" sz="2300" baseline="30000" dirty="0">
                <a:solidFill>
                  <a:schemeClr val="tx1"/>
                </a:solidFill>
              </a:rPr>
              <a:t>th</a:t>
            </a:r>
            <a:r>
              <a:rPr lang="en-US" sz="2300" dirty="0">
                <a:solidFill>
                  <a:schemeClr val="tx1"/>
                </a:solidFill>
              </a:rPr>
              <a:t> Sept)</a:t>
            </a:r>
          </a:p>
          <a:p>
            <a:pPr marL="857250" indent="-85725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Child-led worships</a:t>
            </a:r>
          </a:p>
          <a:p>
            <a:pPr marL="857250" indent="-85725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Teacher-led worships</a:t>
            </a:r>
          </a:p>
          <a:p>
            <a:pPr marL="857250" indent="-85725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Liturgical celebrations-parents welcome</a:t>
            </a:r>
          </a:p>
          <a:p>
            <a:pPr marL="857250" indent="-85725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Fr Frank!</a:t>
            </a:r>
            <a:br>
              <a:rPr lang="en-US" sz="2300" dirty="0">
                <a:solidFill>
                  <a:schemeClr val="tx1"/>
                </a:solidFill>
              </a:rPr>
            </a:br>
            <a:endParaRPr lang="en-US" sz="2300" dirty="0">
              <a:solidFill>
                <a:schemeClr val="tx1"/>
              </a:solidFill>
            </a:endParaRPr>
          </a:p>
        </p:txBody>
      </p:sp>
      <p:pic>
        <p:nvPicPr>
          <p:cNvPr id="4098" name="Picture 2">
            <a:extLst>
              <a:ext uri="{FF2B5EF4-FFF2-40B4-BE49-F238E27FC236}">
                <a16:creationId xmlns:a16="http://schemas.microsoft.com/office/drawing/2014/main" id="{3D49840E-10BA-433B-C6E5-EA6C97DA9366}"/>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r="15702" b="1"/>
          <a:stretch>
            <a:fillRect/>
          </a:stretch>
        </p:blipFill>
        <p:spPr bwMode="auto">
          <a:xfrm>
            <a:off x="7397612" y="3509433"/>
            <a:ext cx="4304594" cy="287231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231980"/>
      </p:ext>
    </p:extLst>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222B15-0289-09EB-2624-8E6A53643817}"/>
              </a:ext>
            </a:extLst>
          </p:cNvPr>
          <p:cNvSpPr txBox="1"/>
          <p:nvPr/>
        </p:nvSpPr>
        <p:spPr>
          <a:xfrm>
            <a:off x="6324600" y="5693027"/>
            <a:ext cx="6726618" cy="839423"/>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6000">
                <a:solidFill>
                  <a:schemeClr val="bg1"/>
                </a:solidFill>
                <a:latin typeface="Gabriola" panose="04040605051002020D02" pitchFamily="82" charset="0"/>
                <a:ea typeface="+mj-ea"/>
                <a:cs typeface="+mj-cs"/>
              </a:rPr>
              <a:t>Communication</a:t>
            </a:r>
          </a:p>
        </p:txBody>
      </p:sp>
      <p:sp>
        <p:nvSpPr>
          <p:cNvPr id="2" name="TextBox 1">
            <a:extLst>
              <a:ext uri="{FF2B5EF4-FFF2-40B4-BE49-F238E27FC236}">
                <a16:creationId xmlns:a16="http://schemas.microsoft.com/office/drawing/2014/main" id="{DF95B82E-DF16-A915-CA61-6CBB1113CF7C}"/>
              </a:ext>
            </a:extLst>
          </p:cNvPr>
          <p:cNvSpPr txBox="1"/>
          <p:nvPr/>
        </p:nvSpPr>
        <p:spPr>
          <a:xfrm>
            <a:off x="1097280" y="325550"/>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endParaRPr lang="en-US" sz="5200">
              <a:solidFill>
                <a:srgbClr val="FFFFFF"/>
              </a:solidFill>
              <a:latin typeface="+mj-lt"/>
              <a:ea typeface="+mj-ea"/>
              <a:cs typeface="+mj-cs"/>
            </a:endParaRPr>
          </a:p>
        </p:txBody>
      </p:sp>
      <p:sp>
        <p:nvSpPr>
          <p:cNvPr id="11" name="Title 1">
            <a:extLst>
              <a:ext uri="{FF2B5EF4-FFF2-40B4-BE49-F238E27FC236}">
                <a16:creationId xmlns:a16="http://schemas.microsoft.com/office/drawing/2014/main" id="{CAEA542C-F661-6EA2-E7F4-8D3EB603BD8A}"/>
              </a:ext>
            </a:extLst>
          </p:cNvPr>
          <p:cNvSpPr txBox="1">
            <a:spLocks/>
          </p:cNvSpPr>
          <p:nvPr/>
        </p:nvSpPr>
        <p:spPr>
          <a:xfrm>
            <a:off x="681741" y="137197"/>
            <a:ext cx="6907122" cy="24131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000" b="1" u="sng" dirty="0">
                <a:effectLst>
                  <a:outerShdw blurRad="38100" dist="38100" dir="2700000" algn="tl">
                    <a:srgbClr val="000000">
                      <a:alpha val="43137"/>
                    </a:srgbClr>
                  </a:outerShdw>
                </a:effectLst>
                <a:latin typeface="+mn-lt"/>
              </a:rPr>
              <a:t>Communication</a:t>
            </a:r>
            <a:endParaRPr lang="en-GB" u="sng" dirty="0">
              <a:effectLst>
                <a:outerShdw blurRad="38100" dist="38100" dir="2700000" algn="tl">
                  <a:srgbClr val="000000">
                    <a:alpha val="43137"/>
                  </a:srgbClr>
                </a:outerShdw>
              </a:effectLst>
              <a:latin typeface="+mn-lt"/>
            </a:endParaRPr>
          </a:p>
        </p:txBody>
      </p:sp>
      <p:sp>
        <p:nvSpPr>
          <p:cNvPr id="6" name="Title 1">
            <a:extLst>
              <a:ext uri="{FF2B5EF4-FFF2-40B4-BE49-F238E27FC236}">
                <a16:creationId xmlns:a16="http://schemas.microsoft.com/office/drawing/2014/main" id="{CAEA542C-F661-6EA2-E7F4-8D3EB603BD8A}"/>
              </a:ext>
            </a:extLst>
          </p:cNvPr>
          <p:cNvSpPr txBox="1">
            <a:spLocks/>
          </p:cNvSpPr>
          <p:nvPr/>
        </p:nvSpPr>
        <p:spPr>
          <a:xfrm>
            <a:off x="5440503" y="1080019"/>
            <a:ext cx="6907122" cy="241310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solidFill>
                <a:schemeClr val="bg1"/>
              </a:solidFill>
            </a:endParaRPr>
          </a:p>
        </p:txBody>
      </p:sp>
      <p:sp>
        <p:nvSpPr>
          <p:cNvPr id="7" name="Title 1">
            <a:extLst>
              <a:ext uri="{FF2B5EF4-FFF2-40B4-BE49-F238E27FC236}">
                <a16:creationId xmlns:a16="http://schemas.microsoft.com/office/drawing/2014/main" id="{CAEA542C-F661-6EA2-E7F4-8D3EB603BD8A}"/>
              </a:ext>
            </a:extLst>
          </p:cNvPr>
          <p:cNvSpPr txBox="1">
            <a:spLocks/>
          </p:cNvSpPr>
          <p:nvPr/>
        </p:nvSpPr>
        <p:spPr>
          <a:xfrm>
            <a:off x="237349" y="1797068"/>
            <a:ext cx="8128943" cy="441571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857250" indent="-857250">
              <a:buFont typeface="Wingdings" panose="05000000000000000000" pitchFamily="2" charset="2"/>
              <a:buChar char="Ø"/>
            </a:pPr>
            <a:r>
              <a:rPr lang="en-GB" sz="2800" dirty="0">
                <a:latin typeface="+mn-lt"/>
              </a:rPr>
              <a:t>Speak to me with any concerns.</a:t>
            </a:r>
          </a:p>
          <a:p>
            <a:r>
              <a:rPr lang="en-GB" sz="2800" dirty="0">
                <a:latin typeface="+mn-lt"/>
              </a:rPr>
              <a:t> </a:t>
            </a:r>
          </a:p>
          <a:p>
            <a:pPr marL="857250" indent="-857250">
              <a:buFont typeface="Wingdings" panose="05000000000000000000" pitchFamily="2" charset="2"/>
              <a:buChar char="Ø"/>
            </a:pPr>
            <a:r>
              <a:rPr lang="en-GB" sz="2800" dirty="0">
                <a:latin typeface="+mn-lt"/>
              </a:rPr>
              <a:t>We communicate via emails from the school office and Class Dojo.</a:t>
            </a:r>
          </a:p>
          <a:p>
            <a:pPr marL="857250" indent="-857250">
              <a:buFont typeface="Wingdings" panose="05000000000000000000" pitchFamily="2" charset="2"/>
              <a:buChar char="Ø"/>
            </a:pPr>
            <a:endParaRPr lang="en-GB" sz="2800" dirty="0">
              <a:latin typeface="+mn-lt"/>
            </a:endParaRPr>
          </a:p>
          <a:p>
            <a:pPr marL="857250" indent="-857250">
              <a:buFont typeface="Wingdings" panose="05000000000000000000" pitchFamily="2" charset="2"/>
              <a:buChar char="Ø"/>
            </a:pPr>
            <a:r>
              <a:rPr lang="en-GB" sz="2800" dirty="0">
                <a:latin typeface="+mn-lt"/>
              </a:rPr>
              <a:t>Messaging on Dojo is not monitored so please do email admin or call the school office and they will forward any messages that are intended for me.</a:t>
            </a:r>
          </a:p>
        </p:txBody>
      </p:sp>
      <p:pic>
        <p:nvPicPr>
          <p:cNvPr id="2050" name="Picture 2" descr="Cartoon Smartphone Clip Art Illustration, Art Clipart, Cartoon Clipart,  Smartphone Clipart PNG Transparent Image and Clipart for Free Download">
            <a:extLst>
              <a:ext uri="{FF2B5EF4-FFF2-40B4-BE49-F238E27FC236}">
                <a16:creationId xmlns:a16="http://schemas.microsoft.com/office/drawing/2014/main" id="{FA4CB34F-D181-95D6-4D0C-17E14E2430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1201" y="410504"/>
            <a:ext cx="3082622" cy="30826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A6E57B9-83AA-6378-BC5B-5E965DB099FB}"/>
              </a:ext>
            </a:extLst>
          </p:cNvPr>
          <p:cNvSpPr txBox="1"/>
          <p:nvPr/>
        </p:nvSpPr>
        <p:spPr>
          <a:xfrm>
            <a:off x="9655048" y="1202267"/>
            <a:ext cx="1250019"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474747"/>
                </a:solidFill>
                <a:effectLst/>
                <a:latin typeface="Arial" panose="020B0604020202020204" pitchFamily="34" charset="0"/>
                <a:cs typeface="Arial" panose="020B0604020202020204" pitchFamily="34" charset="0"/>
              </a:rPr>
              <a:t>01253</a:t>
            </a:r>
            <a:endParaRPr kumimoji="0" lang="en-US"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474747"/>
                </a:solidFill>
                <a:effectLst/>
                <a:latin typeface="Arial" panose="020B0604020202020204" pitchFamily="34" charset="0"/>
                <a:cs typeface="Arial" panose="020B0604020202020204" pitchFamily="34" charset="0"/>
              </a:rPr>
              <a:t> 762833</a:t>
            </a:r>
            <a:endParaRPr kumimoji="0" lang="en-US" altLang="en-US" sz="400" b="0" i="0" u="none" strike="noStrike" cap="none" normalizeH="0" baseline="0" dirty="0">
              <a:ln>
                <a:noFill/>
              </a:ln>
              <a:solidFill>
                <a:schemeClr val="tx1"/>
              </a:solidFill>
              <a:effectLst/>
            </a:endParaRPr>
          </a:p>
        </p:txBody>
      </p:sp>
      <p:sp>
        <p:nvSpPr>
          <p:cNvPr id="10" name="TextBox 9">
            <a:extLst>
              <a:ext uri="{FF2B5EF4-FFF2-40B4-BE49-F238E27FC236}">
                <a16:creationId xmlns:a16="http://schemas.microsoft.com/office/drawing/2014/main" id="{F20FE4DB-E66B-8965-C8A0-9CD8A6E989EA}"/>
              </a:ext>
            </a:extLst>
          </p:cNvPr>
          <p:cNvSpPr txBox="1"/>
          <p:nvPr/>
        </p:nvSpPr>
        <p:spPr>
          <a:xfrm>
            <a:off x="8801560" y="2923794"/>
            <a:ext cx="2849751" cy="646331"/>
          </a:xfrm>
          <a:prstGeom prst="rect">
            <a:avLst/>
          </a:prstGeom>
          <a:solidFill>
            <a:schemeClr val="tx1"/>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entury Gothic" panose="020B0502020202020204" pitchFamily="34" charset="0"/>
              </a:rPr>
              <a:t>Contact us by phone.</a:t>
            </a:r>
            <a:endParaRPr kumimoji="0" lang="en-US" altLang="en-US" sz="800" b="0" i="0" u="none" strike="noStrike" cap="none" normalizeH="0" baseline="0" dirty="0">
              <a:ln>
                <a:noFill/>
              </a:ln>
              <a:solidFill>
                <a:schemeClr val="tx1"/>
              </a:solidFill>
              <a:effectLst/>
            </a:endParaRPr>
          </a:p>
        </p:txBody>
      </p:sp>
      <p:pic>
        <p:nvPicPr>
          <p:cNvPr id="2052" name="Picture 4">
            <a:extLst>
              <a:ext uri="{FF2B5EF4-FFF2-40B4-BE49-F238E27FC236}">
                <a16:creationId xmlns:a16="http://schemas.microsoft.com/office/drawing/2014/main" id="{F8D58786-09EF-87CC-AF60-767ED177AE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3332" y="3730124"/>
            <a:ext cx="3051388" cy="2758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3">
            <a:extLst>
              <a:ext uri="{FF2B5EF4-FFF2-40B4-BE49-F238E27FC236}">
                <a16:creationId xmlns:a16="http://schemas.microsoft.com/office/drawing/2014/main" id="{AAE33D91-6CB2-E44A-427E-20080EE82CD3}"/>
              </a:ext>
            </a:extLst>
          </p:cNvPr>
          <p:cNvSpPr>
            <a:spLocks noChangeArrowheads="1"/>
          </p:cNvSpPr>
          <p:nvPr/>
        </p:nvSpPr>
        <p:spPr bwMode="auto">
          <a:xfrm>
            <a:off x="8601307" y="4124486"/>
            <a:ext cx="1982026"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474747"/>
                </a:solidFill>
                <a:effectLst/>
                <a:latin typeface="Arial" panose="020B0604020202020204" pitchFamily="34" charset="0"/>
                <a:cs typeface="Arial" panose="020B0604020202020204" pitchFamily="34" charset="0"/>
              </a:rPr>
              <a:t>admin@our-lady.blackpool.sch.uk</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AC5EE447-FDC1-080E-216B-30B1DCCFE0CE}"/>
              </a:ext>
            </a:extLst>
          </p:cNvPr>
          <p:cNvSpPr txBox="1"/>
          <p:nvPr/>
        </p:nvSpPr>
        <p:spPr>
          <a:xfrm>
            <a:off x="7817781" y="5937980"/>
            <a:ext cx="3674533" cy="646331"/>
          </a:xfrm>
          <a:prstGeom prst="rect">
            <a:avLst/>
          </a:prstGeom>
          <a:solidFill>
            <a:schemeClr val="tx1"/>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entury Gothic" panose="020B0502020202020204" pitchFamily="34" charset="0"/>
              </a:rPr>
              <a:t>We can be reached by email, directly to the office. </a:t>
            </a:r>
            <a:endParaRPr kumimoji="0" lang="en-US" altLang="en-US" sz="9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42603608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19BAF3-7E20-4B9D-B544-BABAEEA1FA7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950648F4-ABCD-4DF0-8641-76CFB235472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989BE678-777B-482A-A616-FEDC47B162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8" name="Picture 17">
            <a:extLst>
              <a:ext uri="{FF2B5EF4-FFF2-40B4-BE49-F238E27FC236}">
                <a16:creationId xmlns:a16="http://schemas.microsoft.com/office/drawing/2014/main" id="{CF1EB4BD-9C7E-4AA3-9681-C7EB0DA6250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94AAE3AA-3759-4D28-B0EF-575F25A5146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28BE0C3-2102-4820-B88B-A448B1840D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 name="Title 1">
            <a:extLst>
              <a:ext uri="{FF2B5EF4-FFF2-40B4-BE49-F238E27FC236}">
                <a16:creationId xmlns:a16="http://schemas.microsoft.com/office/drawing/2014/main" id="{D032A58E-3B70-BD45-74D6-8292E5F886EB}"/>
              </a:ext>
            </a:extLst>
          </p:cNvPr>
          <p:cNvSpPr txBox="1">
            <a:spLocks/>
          </p:cNvSpPr>
          <p:nvPr/>
        </p:nvSpPr>
        <p:spPr>
          <a:xfrm>
            <a:off x="648929" y="629266"/>
            <a:ext cx="4944152" cy="162232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Aft>
                <a:spcPts val="600"/>
              </a:spcAft>
            </a:pPr>
            <a:r>
              <a:rPr lang="en-US" sz="2900" u="sng">
                <a:solidFill>
                  <a:schemeClr val="tx2"/>
                </a:solidFill>
                <a:effectLst>
                  <a:outerShdw blurRad="38100" dist="38100" dir="2700000" algn="tl">
                    <a:srgbClr val="000000">
                      <a:alpha val="43137"/>
                    </a:srgbClr>
                  </a:outerShdw>
                </a:effectLst>
              </a:rPr>
              <a:t>Online Learning Platforms</a:t>
            </a:r>
          </a:p>
          <a:p>
            <a:pPr defTabSz="457200">
              <a:spcAft>
                <a:spcPts val="600"/>
              </a:spcAft>
            </a:pPr>
            <a:r>
              <a:rPr lang="en-US" sz="2900" u="sng">
                <a:solidFill>
                  <a:schemeClr val="tx2"/>
                </a:solidFill>
                <a:effectLst>
                  <a:outerShdw blurRad="38100" dist="38100" dir="2700000" algn="tl">
                    <a:srgbClr val="000000">
                      <a:alpha val="43137"/>
                    </a:srgbClr>
                  </a:outerShdw>
                </a:effectLst>
              </a:rPr>
              <a:t>&amp; Homework</a:t>
            </a:r>
            <a:r>
              <a:rPr lang="en-US" sz="2900">
                <a:solidFill>
                  <a:schemeClr val="tx2"/>
                </a:solidFill>
              </a:rPr>
              <a:t/>
            </a:r>
            <a:br>
              <a:rPr lang="en-US" sz="2900">
                <a:solidFill>
                  <a:schemeClr val="tx2"/>
                </a:solidFill>
              </a:rPr>
            </a:br>
            <a:endParaRPr lang="en-US" sz="2900">
              <a:solidFill>
                <a:schemeClr val="tx2"/>
              </a:solidFill>
            </a:endParaRPr>
          </a:p>
        </p:txBody>
      </p:sp>
      <p:sp>
        <p:nvSpPr>
          <p:cNvPr id="24" name="Rectangle 23">
            <a:extLst>
              <a:ext uri="{FF2B5EF4-FFF2-40B4-BE49-F238E27FC236}">
                <a16:creationId xmlns:a16="http://schemas.microsoft.com/office/drawing/2014/main" id="{A01CF8E8-3809-4B79-ADEA-57B77FFFE2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9">
            <a:extLst>
              <a:ext uri="{FF2B5EF4-FFF2-40B4-BE49-F238E27FC236}">
                <a16:creationId xmlns:a16="http://schemas.microsoft.com/office/drawing/2014/main" id="{AC78ED9A-A000-47CC-824F-C8C0CC5B58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373" y="484632"/>
            <a:ext cx="5130204" cy="5739187"/>
          </a:xfrm>
          <a:prstGeom prst="roundRect">
            <a:avLst>
              <a:gd name="adj" fmla="val 0"/>
            </a:avLst>
          </a:prstGeom>
          <a:solidFill>
            <a:schemeClr val="tx1"/>
          </a:solidFill>
          <a:ln w="12700">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omputer on a table&#10;&#10;Description automatically generated">
            <a:extLst>
              <a:ext uri="{FF2B5EF4-FFF2-40B4-BE49-F238E27FC236}">
                <a16:creationId xmlns:a16="http://schemas.microsoft.com/office/drawing/2014/main" id="{95B2E14E-BE2D-96A9-B93C-C82F5F445D28}"/>
              </a:ext>
            </a:extLst>
          </p:cNvPr>
          <p:cNvPicPr>
            <a:picLocks noChangeAspect="1"/>
          </p:cNvPicPr>
          <p:nvPr/>
        </p:nvPicPr>
        <p:blipFill rotWithShape="1">
          <a:blip r:embed="rId8">
            <a:extLst>
              <a:ext uri="{28A0092B-C50C-407E-A947-70E740481C1C}">
                <a14:useLocalDpi xmlns:a14="http://schemas.microsoft.com/office/drawing/2010/main" val="0"/>
              </a:ext>
            </a:extLst>
          </a:blip>
          <a:srcRect l="21733" r="28825"/>
          <a:stretch>
            <a:fillRect/>
          </a:stretch>
        </p:blipFill>
        <p:spPr>
          <a:xfrm>
            <a:off x="6902956" y="806365"/>
            <a:ext cx="4479038" cy="5095720"/>
          </a:xfrm>
          <a:prstGeom prst="rect">
            <a:avLst/>
          </a:prstGeom>
          <a:effectLst/>
        </p:spPr>
      </p:pic>
      <p:sp>
        <p:nvSpPr>
          <p:cNvPr id="28" name="Rectangle 27">
            <a:extLst>
              <a:ext uri="{FF2B5EF4-FFF2-40B4-BE49-F238E27FC236}">
                <a16:creationId xmlns:a16="http://schemas.microsoft.com/office/drawing/2014/main" id="{315158EE-2B51-42AF-83FF-5560D5B864A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 name="Title 1">
            <a:extLst>
              <a:ext uri="{FF2B5EF4-FFF2-40B4-BE49-F238E27FC236}">
                <a16:creationId xmlns:a16="http://schemas.microsoft.com/office/drawing/2014/main" id="{86D61753-DF5E-DE05-7A3C-8199F9A4AD32}"/>
              </a:ext>
            </a:extLst>
          </p:cNvPr>
          <p:cNvSpPr txBox="1">
            <a:spLocks/>
          </p:cNvSpPr>
          <p:nvPr/>
        </p:nvSpPr>
        <p:spPr>
          <a:xfrm>
            <a:off x="648929" y="2007618"/>
            <a:ext cx="4944151" cy="3785419"/>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defTabSz="457200">
              <a:spcBef>
                <a:spcPts val="1000"/>
              </a:spcBef>
              <a:buClr>
                <a:schemeClr val="bg2">
                  <a:lumMod val="40000"/>
                  <a:lumOff val="60000"/>
                </a:schemeClr>
              </a:buClr>
              <a:buSzPct val="80000"/>
              <a:buFont typeface="Wingdings 3" charset="2"/>
              <a:buChar char=""/>
            </a:pPr>
            <a:r>
              <a:rPr lang="en-US" dirty="0"/>
              <a:t>TTRS</a:t>
            </a:r>
          </a:p>
          <a:p>
            <a:pPr marL="571500" indent="-571500" defTabSz="457200">
              <a:spcBef>
                <a:spcPts val="1000"/>
              </a:spcBef>
              <a:buClr>
                <a:schemeClr val="bg2">
                  <a:lumMod val="40000"/>
                  <a:lumOff val="60000"/>
                </a:schemeClr>
              </a:buClr>
              <a:buSzPct val="80000"/>
              <a:buFont typeface="Wingdings 3" charset="2"/>
              <a:buChar char=""/>
            </a:pPr>
            <a:r>
              <a:rPr lang="en-US" dirty="0" err="1"/>
              <a:t>LbQ</a:t>
            </a:r>
            <a:endParaRPr lang="en-US" dirty="0"/>
          </a:p>
          <a:p>
            <a:pPr marL="571500" indent="-571500" defTabSz="457200">
              <a:spcBef>
                <a:spcPts val="1000"/>
              </a:spcBef>
              <a:buClr>
                <a:schemeClr val="bg2">
                  <a:lumMod val="40000"/>
                  <a:lumOff val="60000"/>
                </a:schemeClr>
              </a:buClr>
              <a:buSzPct val="80000"/>
              <a:buFont typeface="Wingdings 3" charset="2"/>
              <a:buChar char=""/>
            </a:pPr>
            <a:r>
              <a:rPr lang="en-US" dirty="0"/>
              <a:t>Spellings</a:t>
            </a:r>
          </a:p>
          <a:p>
            <a:pPr defTabSz="457200">
              <a:spcBef>
                <a:spcPts val="1000"/>
              </a:spcBef>
              <a:buClr>
                <a:schemeClr val="bg2">
                  <a:lumMod val="40000"/>
                  <a:lumOff val="60000"/>
                </a:schemeClr>
              </a:buClr>
              <a:buSzPct val="80000"/>
            </a:pPr>
            <a:r>
              <a:rPr lang="en-US" sz="1800" dirty="0"/>
              <a:t>I upload Homework to both Class Dojo and the school website on Fridays. Online homework is always due for the following Wednesday (I check on Thursday morning). Spelling tests are on Thursdays and Times Table tests on Fridays.</a:t>
            </a:r>
          </a:p>
          <a:p>
            <a:pPr defTabSz="457200">
              <a:spcBef>
                <a:spcPts val="1000"/>
              </a:spcBef>
              <a:buClr>
                <a:schemeClr val="bg2">
                  <a:lumMod val="40000"/>
                  <a:lumOff val="60000"/>
                </a:schemeClr>
              </a:buClr>
              <a:buSzPct val="80000"/>
            </a:pPr>
            <a:endParaRPr lang="en-US" dirty="0"/>
          </a:p>
        </p:txBody>
      </p:sp>
      <p:sp>
        <p:nvSpPr>
          <p:cNvPr id="2" name="TextBox 1">
            <a:extLst>
              <a:ext uri="{FF2B5EF4-FFF2-40B4-BE49-F238E27FC236}">
                <a16:creationId xmlns:a16="http://schemas.microsoft.com/office/drawing/2014/main" id="{DF95B82E-DF16-A915-CA61-6CBB1113CF7C}"/>
              </a:ext>
            </a:extLst>
          </p:cNvPr>
          <p:cNvSpPr txBox="1"/>
          <p:nvPr/>
        </p:nvSpPr>
        <p:spPr>
          <a:xfrm>
            <a:off x="1097280" y="325550"/>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endParaRPr lang="en-US" sz="5200">
              <a:solidFill>
                <a:srgbClr val="FFFFFF"/>
              </a:solidFill>
              <a:latin typeface="+mj-lt"/>
              <a:ea typeface="+mj-ea"/>
              <a:cs typeface="+mj-cs"/>
            </a:endParaRPr>
          </a:p>
        </p:txBody>
      </p:sp>
    </p:spTree>
    <p:extLst>
      <p:ext uri="{BB962C8B-B14F-4D97-AF65-F5344CB8AC3E}">
        <p14:creationId xmlns:p14="http://schemas.microsoft.com/office/powerpoint/2010/main" val="26307085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097" name="Picture 3096">
            <a:extLst>
              <a:ext uri="{FF2B5EF4-FFF2-40B4-BE49-F238E27FC236}">
                <a16:creationId xmlns:a16="http://schemas.microsoft.com/office/drawing/2014/main" id="{1530DCFF-08F5-434A-A0D5-F3E89407A61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098" name="Picture 3097">
            <a:extLst>
              <a:ext uri="{FF2B5EF4-FFF2-40B4-BE49-F238E27FC236}">
                <a16:creationId xmlns:a16="http://schemas.microsoft.com/office/drawing/2014/main" id="{24011A3A-9884-40BF-94F6-0625A0ADD32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099" name="Oval 3098">
            <a:extLst>
              <a:ext uri="{FF2B5EF4-FFF2-40B4-BE49-F238E27FC236}">
                <a16:creationId xmlns:a16="http://schemas.microsoft.com/office/drawing/2014/main" id="{D6573690-978D-48A4-8645-0E01F8211B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3100" name="Picture 3099">
            <a:extLst>
              <a:ext uri="{FF2B5EF4-FFF2-40B4-BE49-F238E27FC236}">
                <a16:creationId xmlns:a16="http://schemas.microsoft.com/office/drawing/2014/main" id="{D4B84446-184D-45CE-9532-48179EAE58C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101" name="Picture 3100">
            <a:extLst>
              <a:ext uri="{FF2B5EF4-FFF2-40B4-BE49-F238E27FC236}">
                <a16:creationId xmlns:a16="http://schemas.microsoft.com/office/drawing/2014/main" id="{C9229660-8639-44E7-B486-7436516E6B6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102" name="Rectangle 3101">
            <a:extLst>
              <a:ext uri="{FF2B5EF4-FFF2-40B4-BE49-F238E27FC236}">
                <a16:creationId xmlns:a16="http://schemas.microsoft.com/office/drawing/2014/main" id="{858084FA-40DB-44FC-94DA-93AA71CD69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75A68CC-52F5-43B9-8569-BA1DD23BA555}"/>
              </a:ext>
            </a:extLst>
          </p:cNvPr>
          <p:cNvSpPr>
            <a:spLocks noGrp="1"/>
          </p:cNvSpPr>
          <p:nvPr>
            <p:ph type="ctrTitle"/>
          </p:nvPr>
        </p:nvSpPr>
        <p:spPr>
          <a:xfrm>
            <a:off x="646111" y="452718"/>
            <a:ext cx="9404723" cy="1400530"/>
          </a:xfrm>
        </p:spPr>
        <p:txBody>
          <a:bodyPr vert="horz" lIns="91440" tIns="45720" rIns="91440" bIns="45720" rtlCol="0" anchor="t">
            <a:normAutofit/>
          </a:bodyPr>
          <a:lstStyle/>
          <a:p>
            <a:r>
              <a:rPr lang="en-US" sz="4200" u="sng">
                <a:effectLst>
                  <a:outerShdw blurRad="38100" dist="38100" dir="2700000" algn="tl">
                    <a:srgbClr val="000000">
                      <a:alpha val="43137"/>
                    </a:srgbClr>
                  </a:outerShdw>
                </a:effectLst>
              </a:rPr>
              <a:t>Behaviour and Rewards</a:t>
            </a:r>
            <a:r>
              <a:rPr lang="en-US" sz="4200"/>
              <a:t/>
            </a:r>
            <a:br>
              <a:rPr lang="en-US" sz="4200"/>
            </a:br>
            <a:endParaRPr lang="en-US" sz="4200"/>
          </a:p>
        </p:txBody>
      </p:sp>
      <p:pic>
        <p:nvPicPr>
          <p:cNvPr id="3074" name="Picture 2">
            <a:extLst>
              <a:ext uri="{FF2B5EF4-FFF2-40B4-BE49-F238E27FC236}">
                <a16:creationId xmlns:a16="http://schemas.microsoft.com/office/drawing/2014/main" id="{ACC50DBC-69B4-33C0-2642-C97A13232C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7009" r="4483" b="1"/>
          <a:stretch>
            <a:fillRect/>
          </a:stretch>
        </p:blipFill>
        <p:spPr bwMode="auto">
          <a:xfrm>
            <a:off x="761206" y="1772496"/>
            <a:ext cx="2670810" cy="204440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E5ACA4B-F3CE-CA00-A4A8-BF5D72DD6EEF}"/>
              </a:ext>
            </a:extLst>
          </p:cNvPr>
          <p:cNvPicPr>
            <a:picLocks noChangeAspect="1"/>
          </p:cNvPicPr>
          <p:nvPr/>
        </p:nvPicPr>
        <p:blipFill>
          <a:blip r:embed="rId9"/>
          <a:srcRect r="7572"/>
          <a:stretch>
            <a:fillRect/>
          </a:stretch>
        </p:blipFill>
        <p:spPr>
          <a:xfrm>
            <a:off x="646111" y="4203998"/>
            <a:ext cx="2670808" cy="2044399"/>
          </a:xfrm>
          <a:prstGeom prst="rect">
            <a:avLst/>
          </a:prstGeom>
          <a:effectLst>
            <a:outerShdw blurRad="50800" dist="38100" dir="5400000" algn="t" rotWithShape="0">
              <a:prstClr val="black">
                <a:alpha val="43000"/>
              </a:prstClr>
            </a:outerShdw>
          </a:effectLst>
        </p:spPr>
      </p:pic>
      <p:pic>
        <p:nvPicPr>
          <p:cNvPr id="3076" name="Picture 4" descr="Certificate: Writing Award - Sparkling">
            <a:extLst>
              <a:ext uri="{FF2B5EF4-FFF2-40B4-BE49-F238E27FC236}">
                <a16:creationId xmlns:a16="http://schemas.microsoft.com/office/drawing/2014/main" id="{813E7A87-4B32-A1F0-555C-2486F0A9B718}"/>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t="23454"/>
          <a:stretch>
            <a:fillRect/>
          </a:stretch>
        </p:blipFill>
        <p:spPr bwMode="auto">
          <a:xfrm>
            <a:off x="3380022" y="3086100"/>
            <a:ext cx="3223585" cy="246752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75A68CC-52F5-43B9-8569-BA1DD23BA555}"/>
              </a:ext>
            </a:extLst>
          </p:cNvPr>
          <p:cNvSpPr txBox="1">
            <a:spLocks/>
          </p:cNvSpPr>
          <p:nvPr/>
        </p:nvSpPr>
        <p:spPr>
          <a:xfrm>
            <a:off x="6762283" y="2052918"/>
            <a:ext cx="4413324" cy="4195481"/>
          </a:xfrm>
          <a:prstGeom prst="rect">
            <a:avLst/>
          </a:prstGeom>
        </p:spPr>
        <p:txBody>
          <a:bodyPr vert="horz" lIns="91440" tIns="45720" rIns="91440" bIns="45720" rtlCol="0">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685800" indent="-68580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Dojo Points/house points</a:t>
            </a:r>
          </a:p>
          <a:p>
            <a:pPr marL="685800" indent="-68580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Weekly certificates (Shining Light Award, </a:t>
            </a:r>
            <a:r>
              <a:rPr lang="en-US" sz="2300" dirty="0" err="1">
                <a:solidFill>
                  <a:schemeClr val="tx1"/>
                </a:solidFill>
              </a:rPr>
              <a:t>Maths</a:t>
            </a:r>
            <a:r>
              <a:rPr lang="en-US" sz="2300" dirty="0">
                <a:solidFill>
                  <a:schemeClr val="tx1"/>
                </a:solidFill>
              </a:rPr>
              <a:t> Award and Writing Award)</a:t>
            </a:r>
          </a:p>
          <a:p>
            <a:pPr marL="685800" indent="-685800">
              <a:lnSpc>
                <a:spcPct val="90000"/>
              </a:lnSpc>
              <a:spcBef>
                <a:spcPts val="1000"/>
              </a:spcBef>
              <a:buClr>
                <a:schemeClr val="bg2">
                  <a:lumMod val="40000"/>
                  <a:lumOff val="60000"/>
                </a:schemeClr>
              </a:buClr>
              <a:buSzPct val="80000"/>
              <a:buFont typeface="Wingdings 3" charset="2"/>
              <a:buChar char=""/>
            </a:pPr>
            <a:r>
              <a:rPr lang="en-US" sz="2300" dirty="0">
                <a:solidFill>
                  <a:schemeClr val="tx1"/>
                </a:solidFill>
              </a:rPr>
              <a:t>Reading bookmarks-golden tickets</a:t>
            </a:r>
          </a:p>
          <a:p>
            <a:pPr>
              <a:lnSpc>
                <a:spcPct val="90000"/>
              </a:lnSpc>
              <a:spcBef>
                <a:spcPts val="1000"/>
              </a:spcBef>
              <a:buClr>
                <a:schemeClr val="bg2">
                  <a:lumMod val="40000"/>
                  <a:lumOff val="60000"/>
                </a:schemeClr>
              </a:buClr>
              <a:buSzPct val="80000"/>
            </a:pPr>
            <a:r>
              <a:rPr lang="en-US" sz="2300" dirty="0">
                <a:solidFill>
                  <a:schemeClr val="tx1"/>
                </a:solidFill>
              </a:rPr>
              <a:t/>
            </a:r>
            <a:br>
              <a:rPr lang="en-US" sz="2300" dirty="0">
                <a:solidFill>
                  <a:schemeClr val="tx1"/>
                </a:solidFill>
              </a:rPr>
            </a:br>
            <a:endParaRPr lang="en-US" sz="2300" dirty="0">
              <a:solidFill>
                <a:schemeClr val="tx1"/>
              </a:solidFill>
            </a:endParaRPr>
          </a:p>
        </p:txBody>
      </p:sp>
    </p:spTree>
    <p:extLst>
      <p:ext uri="{BB962C8B-B14F-4D97-AF65-F5344CB8AC3E}">
        <p14:creationId xmlns:p14="http://schemas.microsoft.com/office/powerpoint/2010/main" val="726919505"/>
      </p:ext>
    </p:extLst>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222B15-0289-09EB-2624-8E6A53643817}"/>
              </a:ext>
            </a:extLst>
          </p:cNvPr>
          <p:cNvSpPr txBox="1"/>
          <p:nvPr/>
        </p:nvSpPr>
        <p:spPr>
          <a:xfrm>
            <a:off x="1290093" y="210655"/>
            <a:ext cx="7320280" cy="110632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85000" lnSpcReduction="10000"/>
          </a:bodyPr>
          <a:lstStyle/>
          <a:p>
            <a:pPr algn="ctr">
              <a:lnSpc>
                <a:spcPct val="90000"/>
              </a:lnSpc>
              <a:spcBef>
                <a:spcPct val="0"/>
              </a:spcBef>
              <a:spcAft>
                <a:spcPts val="600"/>
              </a:spcAft>
            </a:pPr>
            <a:r>
              <a:rPr lang="en-US" sz="6600" b="1" u="sng" dirty="0">
                <a:solidFill>
                  <a:srgbClr val="FFFFFF"/>
                </a:solidFill>
                <a:ea typeface="+mj-ea"/>
                <a:cs typeface="+mj-cs"/>
              </a:rPr>
              <a:t>Uniform and PE Days</a:t>
            </a:r>
          </a:p>
        </p:txBody>
      </p:sp>
      <p:sp>
        <p:nvSpPr>
          <p:cNvPr id="2" name="TextBox 1">
            <a:extLst>
              <a:ext uri="{FF2B5EF4-FFF2-40B4-BE49-F238E27FC236}">
                <a16:creationId xmlns:a16="http://schemas.microsoft.com/office/drawing/2014/main" id="{DF95B82E-DF16-A915-CA61-6CBB1113CF7C}"/>
              </a:ext>
            </a:extLst>
          </p:cNvPr>
          <p:cNvSpPr txBox="1"/>
          <p:nvPr/>
        </p:nvSpPr>
        <p:spPr>
          <a:xfrm>
            <a:off x="1097280" y="325550"/>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endParaRPr lang="en-US" sz="5200">
              <a:solidFill>
                <a:srgbClr val="FFFFFF"/>
              </a:solidFill>
              <a:latin typeface="+mj-lt"/>
              <a:ea typeface="+mj-ea"/>
              <a:cs typeface="+mj-cs"/>
            </a:endParaRPr>
          </a:p>
        </p:txBody>
      </p:sp>
      <p:sp>
        <p:nvSpPr>
          <p:cNvPr id="5" name="Title 1">
            <a:extLst>
              <a:ext uri="{FF2B5EF4-FFF2-40B4-BE49-F238E27FC236}">
                <a16:creationId xmlns:a16="http://schemas.microsoft.com/office/drawing/2014/main" id="{175A68CC-52F5-43B9-8569-BA1DD23BA555}"/>
              </a:ext>
            </a:extLst>
          </p:cNvPr>
          <p:cNvSpPr txBox="1">
            <a:spLocks/>
          </p:cNvSpPr>
          <p:nvPr/>
        </p:nvSpPr>
        <p:spPr>
          <a:xfrm>
            <a:off x="499872" y="2452238"/>
            <a:ext cx="6905639" cy="4958163"/>
          </a:xfrm>
          <a:prstGeom prst="rect">
            <a:avLst/>
          </a:prstGeom>
        </p:spPr>
        <p:txBody>
          <a:bodyPr anchor="t">
            <a:normAutofit fontScale="85000" lnSpcReduction="200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685800" indent="-685800">
              <a:buFont typeface="Wingdings" panose="05000000000000000000" pitchFamily="2" charset="2"/>
              <a:buChar char="Ø"/>
            </a:pPr>
            <a:r>
              <a:rPr lang="en-GB" sz="4000" dirty="0">
                <a:solidFill>
                  <a:schemeClr val="tx1"/>
                </a:solidFill>
                <a:effectLst>
                  <a:outerShdw blurRad="38100" dist="38100" dir="2700000" algn="tl">
                    <a:srgbClr val="000000">
                      <a:alpha val="43137"/>
                    </a:srgbClr>
                  </a:outerShdw>
                </a:effectLst>
                <a:latin typeface="+mn-lt"/>
              </a:rPr>
              <a:t>Wednesdays this half term</a:t>
            </a:r>
          </a:p>
          <a:p>
            <a:pPr marL="685800" indent="-685800">
              <a:buFont typeface="Wingdings" panose="05000000000000000000" pitchFamily="2" charset="2"/>
              <a:buChar char="Ø"/>
            </a:pPr>
            <a:r>
              <a:rPr lang="en-GB" sz="4000" dirty="0">
                <a:solidFill>
                  <a:schemeClr val="tx1"/>
                </a:solidFill>
                <a:effectLst>
                  <a:outerShdw blurRad="38100" dist="38100" dir="2700000" algn="tl">
                    <a:srgbClr val="000000">
                      <a:alpha val="43137"/>
                    </a:srgbClr>
                  </a:outerShdw>
                </a:effectLst>
                <a:latin typeface="+mn-lt"/>
              </a:rPr>
              <a:t>Please no jewellery on PE days</a:t>
            </a:r>
          </a:p>
          <a:p>
            <a:pPr marL="685800" indent="-685800">
              <a:buFont typeface="Wingdings" panose="05000000000000000000" pitchFamily="2" charset="2"/>
              <a:buChar char="Ø"/>
            </a:pPr>
            <a:r>
              <a:rPr lang="en-GB" sz="4000" dirty="0">
                <a:solidFill>
                  <a:schemeClr val="tx1"/>
                </a:solidFill>
                <a:effectLst>
                  <a:outerShdw blurRad="38100" dist="38100" dir="2700000" algn="tl">
                    <a:srgbClr val="000000">
                      <a:alpha val="43137"/>
                    </a:srgbClr>
                  </a:outerShdw>
                </a:effectLst>
                <a:latin typeface="+mn-lt"/>
              </a:rPr>
              <a:t>PE kit to be worn on PE days</a:t>
            </a:r>
          </a:p>
          <a:p>
            <a:pPr marL="685800" indent="-685800">
              <a:buFont typeface="Wingdings" panose="05000000000000000000" pitchFamily="2" charset="2"/>
              <a:buChar char="Ø"/>
            </a:pPr>
            <a:r>
              <a:rPr lang="en-GB" sz="4000" dirty="0">
                <a:solidFill>
                  <a:schemeClr val="tx1"/>
                </a:solidFill>
                <a:effectLst>
                  <a:outerShdw blurRad="38100" dist="38100" dir="2700000" algn="tl">
                    <a:srgbClr val="000000">
                      <a:alpha val="43137"/>
                    </a:srgbClr>
                  </a:outerShdw>
                </a:effectLst>
                <a:latin typeface="+mn-lt"/>
              </a:rPr>
              <a:t>Long hair tied up</a:t>
            </a:r>
          </a:p>
          <a:p>
            <a:pPr marL="685800" marR="0" lvl="0" indent="-6858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a:ea typeface="+mn-ea"/>
                <a:cs typeface="+mn-cs"/>
              </a:rPr>
              <a:t>Uniform-shirt, tie, jumper/cardigan, black shoes</a:t>
            </a:r>
          </a:p>
          <a:p>
            <a:r>
              <a:rPr lang="en-GB" sz="5200" b="1" dirty="0">
                <a:solidFill>
                  <a:srgbClr val="FFFFFF"/>
                </a:solidFill>
                <a:latin typeface="Gabriola" panose="04040605051002020D02" pitchFamily="82" charset="0"/>
              </a:rPr>
              <a:t/>
            </a:r>
            <a:br>
              <a:rPr lang="en-GB" sz="5200" b="1" dirty="0">
                <a:solidFill>
                  <a:srgbClr val="FFFFFF"/>
                </a:solidFill>
                <a:latin typeface="Gabriola" panose="04040605051002020D02" pitchFamily="82" charset="0"/>
              </a:rPr>
            </a:br>
            <a:endParaRPr lang="en-GB" sz="5200" dirty="0">
              <a:solidFill>
                <a:srgbClr val="FFFFFF"/>
              </a:solidFill>
            </a:endParaRPr>
          </a:p>
        </p:txBody>
      </p:sp>
      <p:pic>
        <p:nvPicPr>
          <p:cNvPr id="9" name="Picture 8" descr="A collection of various sports equipment, including a tennis racket, basketball, soccer ball, and football.&#10;&#10;AI-generated content may be incorrect.">
            <a:extLst>
              <a:ext uri="{FF2B5EF4-FFF2-40B4-BE49-F238E27FC236}">
                <a16:creationId xmlns:a16="http://schemas.microsoft.com/office/drawing/2014/main" id="{297F70C6-8745-D7FE-D886-D2A511B31C91}"/>
              </a:ext>
            </a:extLst>
          </p:cNvPr>
          <p:cNvPicPr>
            <a:picLocks noChangeAspect="1"/>
          </p:cNvPicPr>
          <p:nvPr/>
        </p:nvPicPr>
        <p:blipFill>
          <a:blip r:embed="rId3"/>
          <a:stretch>
            <a:fillRect/>
          </a:stretch>
        </p:blipFill>
        <p:spPr>
          <a:xfrm>
            <a:off x="8002919" y="2701348"/>
            <a:ext cx="3368538" cy="2229972"/>
          </a:xfrm>
          <a:prstGeom prst="rect">
            <a:avLst/>
          </a:prstGeom>
          <a:effectLst>
            <a:softEdge rad="317500"/>
          </a:effectLst>
        </p:spPr>
      </p:pic>
    </p:spTree>
    <p:extLst>
      <p:ext uri="{BB962C8B-B14F-4D97-AF65-F5344CB8AC3E}">
        <p14:creationId xmlns:p14="http://schemas.microsoft.com/office/powerpoint/2010/main" val="2745815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F3FF3F-A985-4690-BD6A-46398083AA0E}"/>
              </a:ext>
            </a:extLst>
          </p:cNvPr>
          <p:cNvSpPr txBox="1"/>
          <p:nvPr/>
        </p:nvSpPr>
        <p:spPr>
          <a:xfrm>
            <a:off x="1232261" y="0"/>
            <a:ext cx="6098582" cy="1200329"/>
          </a:xfrm>
          <a:prstGeom prst="rect">
            <a:avLst/>
          </a:prstGeom>
          <a:noFill/>
        </p:spPr>
        <p:txBody>
          <a:bodyPr wrap="square">
            <a:spAutoFit/>
          </a:bodyPr>
          <a:lstStyle/>
          <a:p>
            <a:pPr algn="ctr">
              <a:lnSpc>
                <a:spcPct val="90000"/>
              </a:lnSpc>
              <a:spcBef>
                <a:spcPct val="0"/>
              </a:spcBef>
              <a:spcAft>
                <a:spcPts val="600"/>
              </a:spcAft>
            </a:pPr>
            <a:r>
              <a:rPr lang="en-US" sz="8000" b="1" u="sng" dirty="0">
                <a:solidFill>
                  <a:srgbClr val="FFFFFF"/>
                </a:solidFill>
                <a:effectLst>
                  <a:outerShdw blurRad="38100" dist="38100" dir="2700000" algn="tl">
                    <a:srgbClr val="000000">
                      <a:alpha val="43137"/>
                    </a:srgbClr>
                  </a:outerShdw>
                </a:effectLst>
                <a:ea typeface="+mj-ea"/>
                <a:cs typeface="+mj-cs"/>
              </a:rPr>
              <a:t>Reading</a:t>
            </a:r>
            <a:r>
              <a:rPr lang="en-US" sz="6600" b="1" u="sng" dirty="0">
                <a:solidFill>
                  <a:srgbClr val="FFFFFF"/>
                </a:solidFill>
                <a:effectLst>
                  <a:outerShdw blurRad="38100" dist="38100" dir="2700000" algn="tl">
                    <a:srgbClr val="000000">
                      <a:alpha val="43137"/>
                    </a:srgbClr>
                  </a:outerShdw>
                </a:effectLst>
                <a:latin typeface="Gabriola" panose="04040605051002020D02" pitchFamily="82" charset="0"/>
                <a:ea typeface="+mj-ea"/>
                <a:cs typeface="+mj-cs"/>
              </a:rPr>
              <a:t> </a:t>
            </a:r>
          </a:p>
        </p:txBody>
      </p:sp>
      <p:pic>
        <p:nvPicPr>
          <p:cNvPr id="4098" name="Picture 2" descr="50 most convincing quotes about the importance of books and libraries –  Ebook Friendly">
            <a:extLst>
              <a:ext uri="{FF2B5EF4-FFF2-40B4-BE49-F238E27FC236}">
                <a16:creationId xmlns:a16="http://schemas.microsoft.com/office/drawing/2014/main" id="{472831B2-DDAB-A125-6BAD-8EDCE17B62D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558867" y="315830"/>
            <a:ext cx="2277533" cy="227753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3B61136-D1F2-71F4-1DE6-70A2A29B5F96}"/>
              </a:ext>
            </a:extLst>
          </p:cNvPr>
          <p:cNvSpPr txBox="1"/>
          <p:nvPr/>
        </p:nvSpPr>
        <p:spPr>
          <a:xfrm>
            <a:off x="7725833" y="3429000"/>
            <a:ext cx="3666067" cy="2677656"/>
          </a:xfrm>
          <a:prstGeom prst="rect">
            <a:avLst/>
          </a:prstGeom>
          <a:ln w="57150">
            <a:solidFill>
              <a:schemeClr val="accent1"/>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rtl="0">
              <a:buNone/>
            </a:pPr>
            <a:r>
              <a:rPr lang="en-US" sz="2400" b="0" i="0" u="none" strike="noStrike" dirty="0">
                <a:solidFill>
                  <a:srgbClr val="000000"/>
                </a:solidFill>
                <a:effectLst/>
                <a:latin typeface="Century Gothic" panose="020B0502020202020204" pitchFamily="34" charset="0"/>
              </a:rPr>
              <a:t>Children who read – and are read to – regularly have better </a:t>
            </a:r>
            <a:r>
              <a:rPr lang="en-US" sz="2400" b="1" i="0" u="none" strike="noStrike" dirty="0">
                <a:solidFill>
                  <a:srgbClr val="000000"/>
                </a:solidFill>
                <a:effectLst/>
                <a:latin typeface="Century Gothic" panose="020B0502020202020204" pitchFamily="34" charset="0"/>
              </a:rPr>
              <a:t>understanding, communication, writing and concentration </a:t>
            </a:r>
            <a:r>
              <a:rPr lang="en-US" sz="2400" b="0" i="0" u="none" strike="noStrike" dirty="0">
                <a:solidFill>
                  <a:srgbClr val="000000"/>
                </a:solidFill>
                <a:effectLst/>
                <a:latin typeface="Century Gothic" panose="020B0502020202020204" pitchFamily="34" charset="0"/>
              </a:rPr>
              <a:t>skills.</a:t>
            </a:r>
            <a:endParaRPr lang="en-US" sz="2400" b="0" dirty="0">
              <a:effectLst/>
            </a:endParaRPr>
          </a:p>
        </p:txBody>
      </p:sp>
      <p:graphicFrame>
        <p:nvGraphicFramePr>
          <p:cNvPr id="4100" name="TextBox 4">
            <a:extLst>
              <a:ext uri="{FF2B5EF4-FFF2-40B4-BE49-F238E27FC236}">
                <a16:creationId xmlns:a16="http://schemas.microsoft.com/office/drawing/2014/main" id="{39ECD38C-C276-5076-07B9-4D69B0183559}"/>
              </a:ext>
            </a:extLst>
          </p:cNvPr>
          <p:cNvGraphicFramePr/>
          <p:nvPr>
            <p:extLst>
              <p:ext uri="{D42A27DB-BD31-4B8C-83A1-F6EECF244321}">
                <p14:modId xmlns:p14="http://schemas.microsoft.com/office/powerpoint/2010/main" val="3479191474"/>
              </p:ext>
            </p:extLst>
          </p:nvPr>
        </p:nvGraphicFramePr>
        <p:xfrm>
          <a:off x="-123412" y="1454596"/>
          <a:ext cx="8568267" cy="48874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48395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F19BAF3-7E20-4B9D-B544-BABAEEA1FA7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950648F4-ABCD-4DF0-8641-76CFB235472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989BE678-777B-482A-A616-FEDC47B162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7" name="Picture 16">
            <a:extLst>
              <a:ext uri="{FF2B5EF4-FFF2-40B4-BE49-F238E27FC236}">
                <a16:creationId xmlns:a16="http://schemas.microsoft.com/office/drawing/2014/main" id="{CF1EB4BD-9C7E-4AA3-9681-C7EB0DA6250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94AAE3AA-3759-4D28-B0EF-575F25A5146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D28BE0C3-2102-4820-B88B-A448B1840D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2">
            <a:extLst>
              <a:ext uri="{FF2B5EF4-FFF2-40B4-BE49-F238E27FC236}">
                <a16:creationId xmlns:a16="http://schemas.microsoft.com/office/drawing/2014/main" id="{C8A3C342-1D03-412F-8DD3-BF519E8E0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5F510FC-011D-5655-7714-956C850D1843}"/>
              </a:ext>
            </a:extLst>
          </p:cNvPr>
          <p:cNvSpPr txBox="1"/>
          <p:nvPr/>
        </p:nvSpPr>
        <p:spPr>
          <a:xfrm>
            <a:off x="648930" y="629266"/>
            <a:ext cx="6188190" cy="1622321"/>
          </a:xfrm>
          <a:prstGeom prst="rect">
            <a:avLst/>
          </a:prstGeom>
        </p:spPr>
        <p:txBody>
          <a:bodyPr vert="horz" lIns="91440" tIns="45720" rIns="91440" bIns="45720" rtlCol="0" anchor="t">
            <a:normAutofit/>
          </a:bodyPr>
          <a:lstStyle/>
          <a:p>
            <a:pPr>
              <a:spcBef>
                <a:spcPct val="0"/>
              </a:spcBef>
              <a:spcAft>
                <a:spcPts val="600"/>
              </a:spcAft>
            </a:pPr>
            <a:r>
              <a:rPr lang="en-US" sz="4200" u="sng">
                <a:solidFill>
                  <a:srgbClr val="EBEBEB"/>
                </a:solidFill>
                <a:latin typeface="+mj-lt"/>
                <a:ea typeface="+mj-ea"/>
                <a:cs typeface="+mj-cs"/>
              </a:rPr>
              <a:t>Extra Curricular and Trips</a:t>
            </a:r>
          </a:p>
        </p:txBody>
      </p:sp>
      <p:sp>
        <p:nvSpPr>
          <p:cNvPr id="5" name="TextBox 4">
            <a:extLst>
              <a:ext uri="{FF2B5EF4-FFF2-40B4-BE49-F238E27FC236}">
                <a16:creationId xmlns:a16="http://schemas.microsoft.com/office/drawing/2014/main" id="{68F3FF3F-A985-4690-BD6A-46398083AA0E}"/>
              </a:ext>
            </a:extLst>
          </p:cNvPr>
          <p:cNvSpPr txBox="1"/>
          <p:nvPr/>
        </p:nvSpPr>
        <p:spPr>
          <a:xfrm>
            <a:off x="648930" y="2662084"/>
            <a:ext cx="6188189" cy="3785419"/>
          </a:xfrm>
          <a:prstGeom prst="rect">
            <a:avLst/>
          </a:prstGeom>
        </p:spPr>
        <p:txBody>
          <a:bodyPr vert="horz" lIns="91440" tIns="45720" rIns="91440" bIns="45720" rtlCol="0">
            <a:normAutofit/>
          </a:bodyPr>
          <a:lstStyle/>
          <a:p>
            <a:pPr marL="857250" indent="-857250">
              <a:spcBef>
                <a:spcPts val="1000"/>
              </a:spcBef>
              <a:buClr>
                <a:schemeClr val="bg2">
                  <a:lumMod val="40000"/>
                  <a:lumOff val="60000"/>
                </a:schemeClr>
              </a:buClr>
              <a:buSzPct val="80000"/>
              <a:buFont typeface="Wingdings 3" charset="2"/>
              <a:buChar char=""/>
            </a:pPr>
            <a:r>
              <a:rPr lang="en-US" sz="3200" dirty="0">
                <a:solidFill>
                  <a:srgbClr val="FFFFFF"/>
                </a:solidFill>
                <a:latin typeface="+mj-lt"/>
                <a:ea typeface="+mj-ea"/>
                <a:cs typeface="+mj-cs"/>
              </a:rPr>
              <a:t>Waterpark-April 26</a:t>
            </a:r>
            <a:r>
              <a:rPr lang="en-US" sz="3200" baseline="30000" dirty="0">
                <a:solidFill>
                  <a:srgbClr val="FFFFFF"/>
                </a:solidFill>
                <a:latin typeface="+mj-lt"/>
                <a:ea typeface="+mj-ea"/>
                <a:cs typeface="+mj-cs"/>
              </a:rPr>
              <a:t>th</a:t>
            </a:r>
            <a:r>
              <a:rPr lang="en-US" sz="3200" dirty="0">
                <a:solidFill>
                  <a:srgbClr val="FFFFFF"/>
                </a:solidFill>
                <a:latin typeface="+mj-lt"/>
                <a:ea typeface="+mj-ea"/>
                <a:cs typeface="+mj-cs"/>
              </a:rPr>
              <a:t>-April 30th</a:t>
            </a:r>
          </a:p>
          <a:p>
            <a:pPr marL="857250" indent="-857250">
              <a:spcBef>
                <a:spcPts val="1000"/>
              </a:spcBef>
              <a:buClr>
                <a:schemeClr val="bg2">
                  <a:lumMod val="40000"/>
                  <a:lumOff val="60000"/>
                </a:schemeClr>
              </a:buClr>
              <a:buSzPct val="80000"/>
              <a:buFont typeface="Wingdings 3" charset="2"/>
              <a:buChar char=""/>
            </a:pPr>
            <a:r>
              <a:rPr lang="en-US" sz="3200" dirty="0">
                <a:solidFill>
                  <a:srgbClr val="FFFFFF"/>
                </a:solidFill>
                <a:latin typeface="+mj-lt"/>
                <a:ea typeface="+mj-ea"/>
                <a:cs typeface="+mj-cs"/>
              </a:rPr>
              <a:t>Dance club (Wednesdays)</a:t>
            </a:r>
          </a:p>
          <a:p>
            <a:pPr marL="857250" indent="-857250">
              <a:spcBef>
                <a:spcPts val="1000"/>
              </a:spcBef>
              <a:buClr>
                <a:schemeClr val="bg2">
                  <a:lumMod val="40000"/>
                  <a:lumOff val="60000"/>
                </a:schemeClr>
              </a:buClr>
              <a:buSzPct val="80000"/>
              <a:buFont typeface="Wingdings 3" charset="2"/>
              <a:buChar char=""/>
            </a:pPr>
            <a:r>
              <a:rPr lang="en-US" sz="3200" dirty="0">
                <a:solidFill>
                  <a:srgbClr val="FFFFFF"/>
                </a:solidFill>
                <a:latin typeface="+mj-lt"/>
                <a:ea typeface="+mj-ea"/>
                <a:cs typeface="+mj-cs"/>
              </a:rPr>
              <a:t>Football (Wednesdays)</a:t>
            </a:r>
          </a:p>
        </p:txBody>
      </p:sp>
      <p:sp>
        <p:nvSpPr>
          <p:cNvPr id="25"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6" name="Picture 5" descr="The image shows a serene lake with several colorful, inflatable boats and a red, wooden pavilion, surrounded by leafless trees.&#10;&#10;AI-generated content may be incorrect.">
            <a:extLst>
              <a:ext uri="{FF2B5EF4-FFF2-40B4-BE49-F238E27FC236}">
                <a16:creationId xmlns:a16="http://schemas.microsoft.com/office/drawing/2014/main" id="{6FC55970-B954-C023-68F9-655E91C37FDD}"/>
              </a:ext>
            </a:extLst>
          </p:cNvPr>
          <p:cNvPicPr>
            <a:picLocks noChangeAspect="1"/>
          </p:cNvPicPr>
          <p:nvPr/>
        </p:nvPicPr>
        <p:blipFill>
          <a:blip r:embed="rId8"/>
          <a:srcRect l="26775" r="25098"/>
          <a:stretch>
            <a:fillRect/>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379907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F510FC-011D-5655-7714-956C850D1843}"/>
              </a:ext>
            </a:extLst>
          </p:cNvPr>
          <p:cNvSpPr txBox="1"/>
          <p:nvPr/>
        </p:nvSpPr>
        <p:spPr>
          <a:xfrm>
            <a:off x="573195" y="307207"/>
            <a:ext cx="7320280" cy="110632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2500"/>
          </a:bodyPr>
          <a:lstStyle/>
          <a:p>
            <a:pPr algn="ctr">
              <a:lnSpc>
                <a:spcPct val="90000"/>
              </a:lnSpc>
              <a:spcBef>
                <a:spcPct val="0"/>
              </a:spcBef>
              <a:spcAft>
                <a:spcPts val="600"/>
              </a:spcAft>
            </a:pPr>
            <a:r>
              <a:rPr lang="en-US" sz="6000" b="1" u="sng" dirty="0">
                <a:solidFill>
                  <a:srgbClr val="FFFFFF"/>
                </a:solidFill>
                <a:effectLst>
                  <a:outerShdw blurRad="38100" dist="38100" dir="2700000" algn="tl">
                    <a:srgbClr val="000000">
                      <a:alpha val="43137"/>
                    </a:srgbClr>
                  </a:outerShdw>
                </a:effectLst>
                <a:ea typeface="+mj-ea"/>
                <a:cs typeface="+mj-cs"/>
              </a:rPr>
              <a:t>Year Group Priorities</a:t>
            </a:r>
          </a:p>
        </p:txBody>
      </p:sp>
      <p:sp>
        <p:nvSpPr>
          <p:cNvPr id="6" name="TextBox 5">
            <a:extLst>
              <a:ext uri="{FF2B5EF4-FFF2-40B4-BE49-F238E27FC236}">
                <a16:creationId xmlns:a16="http://schemas.microsoft.com/office/drawing/2014/main" id="{D5F510FC-011D-5655-7714-956C850D1843}"/>
              </a:ext>
            </a:extLst>
          </p:cNvPr>
          <p:cNvSpPr txBox="1"/>
          <p:nvPr/>
        </p:nvSpPr>
        <p:spPr>
          <a:xfrm>
            <a:off x="333041" y="2430404"/>
            <a:ext cx="8568247" cy="3774885"/>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marL="857250" indent="-857250">
              <a:lnSpc>
                <a:spcPct val="90000"/>
              </a:lnSpc>
              <a:spcBef>
                <a:spcPct val="0"/>
              </a:spcBef>
              <a:spcAft>
                <a:spcPts val="600"/>
              </a:spcAft>
              <a:buFont typeface="Wingdings" panose="05000000000000000000" pitchFamily="2" charset="2"/>
              <a:buChar char="Ø"/>
            </a:pPr>
            <a:r>
              <a:rPr lang="en-US" sz="3600" dirty="0">
                <a:solidFill>
                  <a:srgbClr val="FFFFFF"/>
                </a:solidFill>
                <a:ea typeface="+mj-ea"/>
                <a:cs typeface="+mj-cs"/>
              </a:rPr>
              <a:t>SATs (</a:t>
            </a:r>
            <a:r>
              <a:rPr lang="en-US" sz="3600" dirty="0" err="1">
                <a:solidFill>
                  <a:srgbClr val="FFFFFF"/>
                </a:solidFill>
                <a:ea typeface="+mj-ea"/>
                <a:cs typeface="+mj-cs"/>
              </a:rPr>
              <a:t>Maths</a:t>
            </a:r>
            <a:r>
              <a:rPr lang="en-US" sz="3600" dirty="0">
                <a:solidFill>
                  <a:srgbClr val="FFFFFF"/>
                </a:solidFill>
                <a:ea typeface="+mj-ea"/>
                <a:cs typeface="+mj-cs"/>
              </a:rPr>
              <a:t>, Reading &amp; GPS)</a:t>
            </a:r>
          </a:p>
          <a:p>
            <a:pPr>
              <a:lnSpc>
                <a:spcPct val="90000"/>
              </a:lnSpc>
              <a:spcBef>
                <a:spcPct val="0"/>
              </a:spcBef>
              <a:spcAft>
                <a:spcPts val="600"/>
              </a:spcAft>
            </a:pPr>
            <a:r>
              <a:rPr lang="en-US" sz="3600" dirty="0">
                <a:solidFill>
                  <a:srgbClr val="FFFFFF"/>
                </a:solidFill>
                <a:ea typeface="+mj-ea"/>
                <a:cs typeface="+mj-cs"/>
              </a:rPr>
              <a:t>		</a:t>
            </a:r>
            <a:r>
              <a:rPr lang="en-US" sz="3600" b="1" dirty="0">
                <a:solidFill>
                  <a:srgbClr val="FFFFFF"/>
                </a:solidFill>
                <a:ea typeface="+mj-ea"/>
                <a:cs typeface="+mj-cs"/>
              </a:rPr>
              <a:t>Mon 10</a:t>
            </a:r>
            <a:r>
              <a:rPr lang="en-US" sz="3600" b="1" baseline="30000" dirty="0">
                <a:solidFill>
                  <a:srgbClr val="FFFFFF"/>
                </a:solidFill>
                <a:ea typeface="+mj-ea"/>
                <a:cs typeface="+mj-cs"/>
              </a:rPr>
              <a:t>th</a:t>
            </a:r>
            <a:r>
              <a:rPr lang="en-US" sz="3600" b="1" dirty="0">
                <a:solidFill>
                  <a:srgbClr val="FFFFFF"/>
                </a:solidFill>
                <a:ea typeface="+mj-ea"/>
                <a:cs typeface="+mj-cs"/>
              </a:rPr>
              <a:t> May-Wed 13</a:t>
            </a:r>
            <a:r>
              <a:rPr lang="en-US" sz="3600" b="1" baseline="30000" dirty="0">
                <a:solidFill>
                  <a:srgbClr val="FFFFFF"/>
                </a:solidFill>
                <a:ea typeface="+mj-ea"/>
                <a:cs typeface="+mj-cs"/>
              </a:rPr>
              <a:t>th</a:t>
            </a:r>
            <a:r>
              <a:rPr lang="en-US" sz="3600" b="1" dirty="0">
                <a:solidFill>
                  <a:srgbClr val="FFFFFF"/>
                </a:solidFill>
                <a:ea typeface="+mj-ea"/>
                <a:cs typeface="+mj-cs"/>
              </a:rPr>
              <a:t> May</a:t>
            </a:r>
          </a:p>
          <a:p>
            <a:pPr marL="857250" indent="-857250">
              <a:lnSpc>
                <a:spcPct val="90000"/>
              </a:lnSpc>
              <a:spcBef>
                <a:spcPct val="0"/>
              </a:spcBef>
              <a:spcAft>
                <a:spcPts val="600"/>
              </a:spcAft>
              <a:buFont typeface="Wingdings" panose="05000000000000000000" pitchFamily="2" charset="2"/>
              <a:buChar char="Ø"/>
            </a:pPr>
            <a:r>
              <a:rPr lang="en-US" sz="3600" dirty="0">
                <a:solidFill>
                  <a:srgbClr val="FFFFFF"/>
                </a:solidFill>
                <a:ea typeface="+mj-ea"/>
                <a:cs typeface="+mj-cs"/>
              </a:rPr>
              <a:t>Writing </a:t>
            </a:r>
          </a:p>
          <a:p>
            <a:pPr marL="857250" indent="-857250">
              <a:lnSpc>
                <a:spcPct val="90000"/>
              </a:lnSpc>
              <a:spcBef>
                <a:spcPct val="0"/>
              </a:spcBef>
              <a:spcAft>
                <a:spcPts val="600"/>
              </a:spcAft>
              <a:buFont typeface="Wingdings" panose="05000000000000000000" pitchFamily="2" charset="2"/>
              <a:buChar char="Ø"/>
            </a:pPr>
            <a:r>
              <a:rPr lang="en-US" sz="3600" dirty="0">
                <a:solidFill>
                  <a:srgbClr val="FFFFFF"/>
                </a:solidFill>
                <a:ea typeface="+mj-ea"/>
                <a:cs typeface="+mj-cs"/>
              </a:rPr>
              <a:t>Preparation for high school</a:t>
            </a:r>
          </a:p>
          <a:p>
            <a:pPr marL="857250" indent="-857250">
              <a:lnSpc>
                <a:spcPct val="90000"/>
              </a:lnSpc>
              <a:spcBef>
                <a:spcPct val="0"/>
              </a:spcBef>
              <a:spcAft>
                <a:spcPts val="600"/>
              </a:spcAft>
              <a:buFont typeface="Wingdings" panose="05000000000000000000" pitchFamily="2" charset="2"/>
              <a:buChar char="Ø"/>
            </a:pPr>
            <a:r>
              <a:rPr lang="en-US" sz="3600" dirty="0">
                <a:solidFill>
                  <a:srgbClr val="FFFFFF"/>
                </a:solidFill>
                <a:ea typeface="+mj-ea"/>
                <a:cs typeface="+mj-cs"/>
              </a:rPr>
              <a:t>Being Leaders: taking on more responsibility</a:t>
            </a:r>
          </a:p>
        </p:txBody>
      </p:sp>
      <p:sp>
        <p:nvSpPr>
          <p:cNvPr id="2" name="Thought Bubble: Cloud 1">
            <a:extLst>
              <a:ext uri="{FF2B5EF4-FFF2-40B4-BE49-F238E27FC236}">
                <a16:creationId xmlns:a16="http://schemas.microsoft.com/office/drawing/2014/main" id="{95FC7FC3-3DA1-B8AA-1C50-72B30D884FE8}"/>
              </a:ext>
            </a:extLst>
          </p:cNvPr>
          <p:cNvSpPr/>
          <p:nvPr/>
        </p:nvSpPr>
        <p:spPr>
          <a:xfrm>
            <a:off x="7958666" y="652711"/>
            <a:ext cx="4233313" cy="3699119"/>
          </a:xfrm>
          <a:prstGeom prst="cloudCallout">
            <a:avLst>
              <a:gd name="adj1" fmla="val -52234"/>
              <a:gd name="adj2" fmla="val -55595"/>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Please </a:t>
            </a:r>
            <a:r>
              <a:rPr lang="en-GB" b="1" dirty="0"/>
              <a:t>DO NOT </a:t>
            </a:r>
            <a:r>
              <a:rPr lang="en-GB" dirty="0"/>
              <a:t>do any past SATs papers at home from 2018 onwards. We do these in school. If you did want any practice papers, I can provide you with some.</a:t>
            </a:r>
          </a:p>
        </p:txBody>
      </p:sp>
    </p:spTree>
    <p:extLst>
      <p:ext uri="{BB962C8B-B14F-4D97-AF65-F5344CB8AC3E}">
        <p14:creationId xmlns:p14="http://schemas.microsoft.com/office/powerpoint/2010/main" val="27098029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e577f5d-e6dc-4450-a7d2-28299b916b7c">
      <Terms xmlns="http://schemas.microsoft.com/office/infopath/2007/PartnerControls"/>
    </lcf76f155ced4ddcb4097134ff3c332f>
    <TaxCatchAll xmlns="6da3f53a-c945-46d3-b4fa-5965cff0e18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3430A5F90F984581AA57116B329C4B" ma:contentTypeVersion="10" ma:contentTypeDescription="Create a new document." ma:contentTypeScope="" ma:versionID="8a4b50634098ea698a8f67f4ab2714b8">
  <xsd:schema xmlns:xsd="http://www.w3.org/2001/XMLSchema" xmlns:xs="http://www.w3.org/2001/XMLSchema" xmlns:p="http://schemas.microsoft.com/office/2006/metadata/properties" xmlns:ns2="7e577f5d-e6dc-4450-a7d2-28299b916b7c" xmlns:ns3="6da3f53a-c945-46d3-b4fa-5965cff0e180" targetNamespace="http://schemas.microsoft.com/office/2006/metadata/properties" ma:root="true" ma:fieldsID="7832d92c8b27a639e664816af7c388f5" ns2:_="" ns3:_="">
    <xsd:import namespace="7e577f5d-e6dc-4450-a7d2-28299b916b7c"/>
    <xsd:import namespace="6da3f53a-c945-46d3-b4fa-5965cff0e180"/>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577f5d-e6dc-4450-a7d2-28299b916b7c"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011bf7e-4a41-49c6-b34b-2bf21bef464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da3f53a-c945-46d3-b4fa-5965cff0e18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e6eb610-5f70-488f-b18b-2625fee5e060}" ma:internalName="TaxCatchAll" ma:showField="CatchAllData" ma:web="6da3f53a-c945-46d3-b4fa-5965cff0e1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226CE1-9704-40CA-9145-A248A1624A79}">
  <ds:schemaRefs>
    <ds:schemaRef ds:uri="http://schemas.openxmlformats.org/package/2006/metadata/core-properties"/>
    <ds:schemaRef ds:uri="7e577f5d-e6dc-4450-a7d2-28299b916b7c"/>
    <ds:schemaRef ds:uri="http://www.w3.org/XML/1998/namespace"/>
    <ds:schemaRef ds:uri="http://purl.org/dc/dcmitype/"/>
    <ds:schemaRef ds:uri="http://purl.org/dc/terms/"/>
    <ds:schemaRef ds:uri="6da3f53a-c945-46d3-b4fa-5965cff0e180"/>
    <ds:schemaRef ds:uri="http://schemas.microsoft.com/office/2006/documentManagement/types"/>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96DA70C9-F2C5-41CC-BC87-D794308DF642}">
  <ds:schemaRefs>
    <ds:schemaRef ds:uri="http://schemas.microsoft.com/sharepoint/v3/contenttype/forms"/>
  </ds:schemaRefs>
</ds:datastoreItem>
</file>

<file path=customXml/itemProps3.xml><?xml version="1.0" encoding="utf-8"?>
<ds:datastoreItem xmlns:ds="http://schemas.openxmlformats.org/officeDocument/2006/customXml" ds:itemID="{D2E49FB9-EE77-4BF9-8AB4-8E92072614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577f5d-e6dc-4450-a7d2-28299b916b7c"/>
    <ds:schemaRef ds:uri="6da3f53a-c945-46d3-b4fa-5965cff0e1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9496</TotalTime>
  <Words>801</Words>
  <Application>Microsoft Office PowerPoint</Application>
  <PresentationFormat>Widescreen</PresentationFormat>
  <Paragraphs>114</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Century Gothic</vt:lpstr>
      <vt:lpstr>Gabriola</vt:lpstr>
      <vt:lpstr>Times New Roman</vt:lpstr>
      <vt:lpstr>Wingdings</vt:lpstr>
      <vt:lpstr>Wingdings 3</vt:lpstr>
      <vt:lpstr>Ion</vt:lpstr>
      <vt:lpstr>Year 6 Meet the Teacher  (While you’re waiting, please can you fill in a photo consent form from the back of the hall. Thank you!)</vt:lpstr>
      <vt:lpstr>PowerPoint Presentation</vt:lpstr>
      <vt:lpstr>Schools’ Designated Safeguarding Leads</vt:lpstr>
      <vt:lpstr>Safeguarding and SEND    </vt:lpstr>
      <vt:lpstr>Religious Education and Catholic Life </vt:lpstr>
      <vt:lpstr>PowerPoint Presentation</vt:lpstr>
      <vt:lpstr>PowerPoint Presentation</vt:lpstr>
      <vt:lpstr>Behaviour and Rewards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Mr D Johnson</dc:creator>
  <cp:lastModifiedBy>Catherine Murphy</cp:lastModifiedBy>
  <cp:revision>26</cp:revision>
  <cp:lastPrinted>2024-09-11T06:44:50Z</cp:lastPrinted>
  <dcterms:created xsi:type="dcterms:W3CDTF">2023-09-11T08:01:32Z</dcterms:created>
  <dcterms:modified xsi:type="dcterms:W3CDTF">2026-09-17T15:20:14Z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0x010100363430A5F90F984581AA57116B329C4B</vt:lpwstr>
  </property>
  <property fmtid="{D5CDD505-2E9C-101B-9397-08002B2CF9AE}" pid="3" name="MediaServiceImageTags">
    <vt:lpwstr/>
  </property>
  <property fmtid="{D5CDD505-2E9C-101B-9397-08002B2CF9AE}" pid="4" name="Order">
    <vt:r8>911200</vt:r8>
  </property>
</Properties>
</file>