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4"/>
  </p:handoutMasterIdLst>
  <p:sldIdLst>
    <p:sldId id="261" r:id="rId2"/>
    <p:sldId id="258" r:id="rId3"/>
    <p:sldId id="263" r:id="rId4"/>
    <p:sldId id="264" r:id="rId5"/>
    <p:sldId id="267" r:id="rId6"/>
    <p:sldId id="303" r:id="rId7"/>
    <p:sldId id="292" r:id="rId8"/>
    <p:sldId id="304" r:id="rId9"/>
    <p:sldId id="296" r:id="rId10"/>
    <p:sldId id="308" r:id="rId11"/>
    <p:sldId id="309" r:id="rId12"/>
    <p:sldId id="310" r:id="rId13"/>
    <p:sldId id="276" r:id="rId14"/>
    <p:sldId id="279" r:id="rId15"/>
    <p:sldId id="305" r:id="rId16"/>
    <p:sldId id="298" r:id="rId17"/>
    <p:sldId id="280" r:id="rId18"/>
    <p:sldId id="281" r:id="rId19"/>
    <p:sldId id="282" r:id="rId20"/>
    <p:sldId id="307" r:id="rId21"/>
    <p:sldId id="306" r:id="rId22"/>
    <p:sldId id="291" r:id="rId23"/>
  </p:sldIdLst>
  <p:sldSz cx="9144000" cy="6858000" type="screen4x3"/>
  <p:notesSz cx="6858000" cy="9144000"/>
  <p:embeddedFontLst>
    <p:embeddedFont>
      <p:font typeface="Sassoon Infant Rg" panose="02000503030000020003" charset="0"/>
      <p:regular r:id="rId25"/>
      <p:bold r:id="rId26"/>
    </p:embeddedFont>
    <p:embeddedFont>
      <p:font typeface="Sassoon Infant Md" panose="02000603050000020003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Twinkl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BPreplay" panose="020005030000000200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CC0"/>
    <a:srgbClr val="FF6600"/>
    <a:srgbClr val="CCFFFF"/>
    <a:srgbClr val="C23510"/>
    <a:srgbClr val="EFEFF0"/>
    <a:srgbClr val="0AC6CD"/>
    <a:srgbClr val="BFA328"/>
    <a:srgbClr val="9B1702"/>
    <a:srgbClr val="374E32"/>
    <a:srgbClr val="555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 and Design</a:t>
            </a:r>
            <a:r>
              <a:rPr lang="en-GB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Colour Chaos | Robert and Sonia Delaunay | Lesson 5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87160" y="3158005"/>
            <a:ext cx="7178638" cy="543989"/>
          </a:xfrm>
        </p:spPr>
        <p:txBody>
          <a:bodyPr/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Colour Chaos: Robert and Sonia Delaunay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 and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Cool Colours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92" y="2556891"/>
            <a:ext cx="4710284" cy="3330714"/>
          </a:xfrm>
          <a:prstGeom prst="roundRect">
            <a:avLst>
              <a:gd name="adj" fmla="val 4256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1543436" y="1720652"/>
            <a:ext cx="60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Green, blue and purple are cool colours.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They make us think of  fresh, calm and chilly things. </a:t>
            </a:r>
          </a:p>
        </p:txBody>
      </p:sp>
    </p:spTree>
    <p:extLst>
      <p:ext uri="{BB962C8B-B14F-4D97-AF65-F5344CB8AC3E}">
        <p14:creationId xmlns:p14="http://schemas.microsoft.com/office/powerpoint/2010/main" val="244344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Cool Colours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718" y="3181186"/>
            <a:ext cx="2473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Cool colours are often chosen to paint sad pictures.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346510" y="5583829"/>
            <a:ext cx="660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The Old Guitarist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Twinkl" pitchFamily="2" charset="0"/>
              </a:rPr>
              <a:t>by Pablo Picasso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789545" y="624766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Thomas Hawk (@flickr.com) - granted under creative commons licence – attribution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68" y="1698371"/>
            <a:ext cx="2573958" cy="38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7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Neutral Colours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789545" y="624766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Peter (@flickr.com) - granted under creative commons licence – attribution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197" y="1933995"/>
            <a:ext cx="8220075" cy="4462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Twinkl" pitchFamily="2" charset="0"/>
              </a:rPr>
              <a:t>Neutral colours can be used with warm or cool colours.</a:t>
            </a:r>
          </a:p>
        </p:txBody>
      </p:sp>
      <p:sp>
        <p:nvSpPr>
          <p:cNvPr id="12" name="Oval 11"/>
          <p:cNvSpPr/>
          <p:nvPr/>
        </p:nvSpPr>
        <p:spPr>
          <a:xfrm>
            <a:off x="917490" y="3103163"/>
            <a:ext cx="1614034" cy="16140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822453" y="3103163"/>
            <a:ext cx="1614034" cy="16140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727416" y="3103163"/>
            <a:ext cx="1614034" cy="161403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32378" y="3103163"/>
            <a:ext cx="1614034" cy="16140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6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969633" y="1704758"/>
            <a:ext cx="7204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dirty="0">
                <a:effectLst/>
                <a:latin typeface="Twinkl" pitchFamily="2" charset="0"/>
              </a:rPr>
              <a:t>Robert and Sonia Delaunay were important </a:t>
            </a:r>
            <a:br>
              <a:rPr lang="en-GB" sz="1800" dirty="0">
                <a:effectLst/>
                <a:latin typeface="Twinkl" pitchFamily="2" charset="0"/>
              </a:rPr>
            </a:br>
            <a:r>
              <a:rPr lang="en-GB" sz="1800" dirty="0">
                <a:effectLst/>
                <a:latin typeface="Twinkl" pitchFamily="2" charset="0"/>
              </a:rPr>
              <a:t>artists who invented a new style of art.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789545" y="624766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Ras</a:t>
            </a: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 Marley (@flickr.com) - granted under creative commons licence – attribution</a:t>
            </a:r>
          </a:p>
        </p:txBody>
      </p:sp>
      <p:sp>
        <p:nvSpPr>
          <p:cNvPr id="63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Robert and Sonia Delaunay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88117" y="5583161"/>
            <a:ext cx="314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Simultaneous Windows on the City (1912)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  <a:latin typeface="Twinkl" pitchFamily="2" charset="0"/>
              </a:rPr>
              <a:t>by Robert Delaunay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48" y="2483044"/>
            <a:ext cx="2654411" cy="30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lose-up of some paintings&#10;&#10;Description automatically generated with medium confidence">
            <a:extLst>
              <a:ext uri="{FF2B5EF4-FFF2-40B4-BE49-F238E27FC236}">
                <a16:creationId xmlns:a16="http://schemas.microsoft.com/office/drawing/2014/main" id="{4BA4ED21-D3ED-45EC-A965-C6D318AB7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95" y="2483044"/>
            <a:ext cx="3085088" cy="3090064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2775114-93B7-4371-B5C6-FB28C9C68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850" y="5561818"/>
            <a:ext cx="314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b="1" dirty="0" err="1">
                <a:solidFill>
                  <a:schemeClr val="tx1"/>
                </a:solidFill>
                <a:latin typeface="Twinkl" pitchFamily="2" charset="0"/>
              </a:rPr>
              <a:t>Prismes</a:t>
            </a: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altLang="en-US" sz="1200" b="1" dirty="0" err="1">
                <a:solidFill>
                  <a:schemeClr val="tx1"/>
                </a:solidFill>
                <a:latin typeface="Twinkl" pitchFamily="2" charset="0"/>
              </a:rPr>
              <a:t>Électriques</a:t>
            </a: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 (1914)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  <a:latin typeface="Twinkl" pitchFamily="2" charset="0"/>
              </a:rPr>
              <a:t>by Sonia Delaunay</a:t>
            </a:r>
          </a:p>
        </p:txBody>
      </p:sp>
    </p:spTree>
    <p:extLst>
      <p:ext uri="{BB962C8B-B14F-4D97-AF65-F5344CB8AC3E}">
        <p14:creationId xmlns:p14="http://schemas.microsoft.com/office/powerpoint/2010/main" val="428819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779925" y="1975689"/>
            <a:ext cx="7608423" cy="4117136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Robert  Delaunay was born in Paris to a rich and important family. His family were happy that he wanted to be an artist and gave him money to help him on his way. </a:t>
            </a:r>
          </a:p>
          <a:p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Sonia Delaunay was born, Sara </a:t>
            </a:r>
            <a:r>
              <a:rPr lang="en-GB" sz="1800" dirty="0" err="1">
                <a:solidFill>
                  <a:schemeClr val="tx1"/>
                </a:solidFill>
                <a:effectLst/>
                <a:latin typeface="Twinkl" pitchFamily="2" charset="0"/>
              </a:rPr>
              <a:t>Élievna</a:t>
            </a: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Stern, in Ukraine to a poor family. At age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5 her family sent her to live in Russia with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her rich uncle and aunt. Her talent for art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was noticed at school and she went on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study in Germany and France.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In 1909 Robert and Sonia met and got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married in 1910. Together they travelled </a:t>
            </a:r>
            <a:b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</a:br>
            <a:r>
              <a:rPr lang="en-GB" sz="1800" dirty="0">
                <a:solidFill>
                  <a:schemeClr val="tx1"/>
                </a:solidFill>
                <a:effectLst/>
                <a:latin typeface="Twinkl" pitchFamily="2" charset="0"/>
              </a:rPr>
              <a:t>around Europe and met lots of other artists.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61963" y="374269"/>
            <a:ext cx="8220075" cy="146387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GB" sz="3300" dirty="0">
                <a:latin typeface="Twinkl" pitchFamily="2" charset="0"/>
              </a:rPr>
              <a:t>All About Robert and Sonia Delaunay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4622" r="4013" b="4846"/>
          <a:stretch/>
        </p:blipFill>
        <p:spPr>
          <a:xfrm>
            <a:off x="5511566" y="2923342"/>
            <a:ext cx="2750947" cy="2771476"/>
          </a:xfrm>
          <a:prstGeom prst="roundRect">
            <a:avLst>
              <a:gd name="adj" fmla="val 2361"/>
            </a:avLst>
          </a:prstGeom>
          <a:ln w="28575">
            <a:solidFill>
              <a:srgbClr val="F8DCC0"/>
            </a:solidFill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888300" y="5769768"/>
            <a:ext cx="19974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Sonia Delaunay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142000" y="6247667"/>
            <a:ext cx="486000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Photo courtesy of </a:t>
            </a:r>
            <a:r>
              <a:rPr lang="en-GB" altLang="en-US" sz="8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lothar</a:t>
            </a:r>
            <a:r>
              <a:rPr lang="en-GB" altLang="en-US" sz="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en-US" sz="800" dirty="0" err="1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woolleh</a:t>
            </a:r>
            <a:r>
              <a:rPr lang="en-GB" altLang="en-US" sz="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(@flickr.com) - granted under creative commons licence – attribution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7A497-CCF3-4C40-8FFC-9FBA901D776B}"/>
              </a:ext>
            </a:extLst>
          </p:cNvPr>
          <p:cNvSpPr txBox="1"/>
          <p:nvPr/>
        </p:nvSpPr>
        <p:spPr>
          <a:xfrm>
            <a:off x="2592199" y="1399166"/>
            <a:ext cx="204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winkl" pitchFamily="2" charset="0"/>
              </a:rPr>
              <a:t>(1885 – 1941)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4E0-DFA8-4F77-830D-B46E53A49C52}"/>
              </a:ext>
            </a:extLst>
          </p:cNvPr>
          <p:cNvSpPr txBox="1"/>
          <p:nvPr/>
        </p:nvSpPr>
        <p:spPr>
          <a:xfrm>
            <a:off x="4638290" y="1399166"/>
            <a:ext cx="204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winkl" pitchFamily="2" charset="0"/>
              </a:rPr>
              <a:t>(1885 – 1979)</a:t>
            </a:r>
          </a:p>
        </p:txBody>
      </p:sp>
    </p:spTree>
    <p:extLst>
      <p:ext uri="{BB962C8B-B14F-4D97-AF65-F5344CB8AC3E}">
        <p14:creationId xmlns:p14="http://schemas.microsoft.com/office/powerpoint/2010/main" val="381781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651" y="2082091"/>
            <a:ext cx="7632700" cy="4003515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9925" y="2082091"/>
            <a:ext cx="4259633" cy="4003515"/>
          </a:xfrm>
          <a:prstGeom prst="roundRect">
            <a:avLst>
              <a:gd name="adj" fmla="val 4934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Robert and Sonia Delaunay supported each other and often worked together. They developed a new style of painting that uses very bright colours and lots of simple shapes like circles, triangles and squares. </a:t>
            </a:r>
          </a:p>
          <a:p>
            <a:endParaRPr lang="en-GB" dirty="0">
              <a:solidFill>
                <a:sysClr val="windowText" lastClr="000000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The </a:t>
            </a:r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Delaunays</a:t>
            </a:r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 wanted their work to express joy, movement and music. </a:t>
            </a:r>
          </a:p>
          <a:p>
            <a:endParaRPr lang="en-GB" dirty="0">
              <a:solidFill>
                <a:sysClr val="windowText" lastClr="000000"/>
              </a:solidFill>
              <a:latin typeface="Twinkl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5895" y="3616231"/>
            <a:ext cx="2306230" cy="2306230"/>
          </a:xfrm>
          <a:prstGeom prst="rect">
            <a:avLst/>
          </a:prstGeom>
          <a:solidFill>
            <a:srgbClr val="9B1702"/>
          </a:solidFill>
          <a:ln>
            <a:solidFill>
              <a:srgbClr val="9B1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889626" y="2198872"/>
            <a:ext cx="2306230" cy="2306230"/>
          </a:xfrm>
          <a:prstGeom prst="ellipse">
            <a:avLst/>
          </a:prstGeom>
          <a:solidFill>
            <a:srgbClr val="374E32"/>
          </a:solidFill>
          <a:ln>
            <a:solidFill>
              <a:srgbClr val="374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4731019" y="2722349"/>
            <a:ext cx="2681039" cy="2311240"/>
          </a:xfrm>
          <a:prstGeom prst="triangle">
            <a:avLst/>
          </a:prstGeom>
          <a:solidFill>
            <a:srgbClr val="BFA328"/>
          </a:solidFill>
          <a:ln>
            <a:solidFill>
              <a:srgbClr val="BFA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8" y="2230379"/>
            <a:ext cx="1954162" cy="37327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82BF25-6994-4657-9203-1AABE370D406}"/>
              </a:ext>
            </a:extLst>
          </p:cNvPr>
          <p:cNvSpPr txBox="1">
            <a:spLocks/>
          </p:cNvSpPr>
          <p:nvPr/>
        </p:nvSpPr>
        <p:spPr>
          <a:xfrm>
            <a:off x="461963" y="374269"/>
            <a:ext cx="8220075" cy="146387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GB" sz="3300" dirty="0">
                <a:latin typeface="Twinkl" pitchFamily="2" charset="0"/>
              </a:rPr>
              <a:t>All About Robert and Sonia Delaunay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B0C9D1-5630-4E58-800B-A0EBAAFC928D}"/>
              </a:ext>
            </a:extLst>
          </p:cNvPr>
          <p:cNvSpPr txBox="1"/>
          <p:nvPr/>
        </p:nvSpPr>
        <p:spPr>
          <a:xfrm>
            <a:off x="2592199" y="1399166"/>
            <a:ext cx="204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winkl" pitchFamily="2" charset="0"/>
              </a:rPr>
              <a:t>(1885 – 1941)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7EAED-06D3-4AFD-AA49-8EE36FBDD9D4}"/>
              </a:ext>
            </a:extLst>
          </p:cNvPr>
          <p:cNvSpPr txBox="1"/>
          <p:nvPr/>
        </p:nvSpPr>
        <p:spPr>
          <a:xfrm>
            <a:off x="4638290" y="1399166"/>
            <a:ext cx="204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winkl" pitchFamily="2" charset="0"/>
              </a:rPr>
              <a:t>(1885 – 1979)</a:t>
            </a:r>
          </a:p>
        </p:txBody>
      </p:sp>
    </p:spTree>
    <p:extLst>
      <p:ext uri="{BB962C8B-B14F-4D97-AF65-F5344CB8AC3E}">
        <p14:creationId xmlns:p14="http://schemas.microsoft.com/office/powerpoint/2010/main" val="277568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270000" y="5497830"/>
            <a:ext cx="660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Joy of Life (1930)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by Robert Delaunay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789" r="8682" b="9577"/>
          <a:stretch/>
        </p:blipFill>
        <p:spPr bwMode="auto">
          <a:xfrm>
            <a:off x="1882063" y="728662"/>
            <a:ext cx="5379875" cy="4733313"/>
          </a:xfrm>
          <a:prstGeom prst="roundRect">
            <a:avLst>
              <a:gd name="adj" fmla="val 56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73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1" y="1909720"/>
            <a:ext cx="7632700" cy="4175886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0" y="1909720"/>
            <a:ext cx="3816350" cy="417588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180000" tIns="180000" rIns="180000" bIns="180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What do you see when you </a:t>
            </a:r>
            <a:br>
              <a:rPr lang="en-GB" altLang="en-US" sz="1450" dirty="0">
                <a:latin typeface="Twinkl" pitchFamily="2" charset="0"/>
              </a:rPr>
            </a:br>
            <a:r>
              <a:rPr lang="en-GB" altLang="en-US" sz="1450" dirty="0">
                <a:latin typeface="Twinkl" pitchFamily="2" charset="0"/>
              </a:rPr>
              <a:t>look at this painting?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How has the painting been made?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50" dirty="0">
                <a:effectLst/>
                <a:latin typeface="Twinkl" pitchFamily="2" charset="0"/>
              </a:rPr>
              <a:t>What kind of colours have been used?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How would you describe these colours?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What shapes can you see?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What kind of lines can you see?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50" dirty="0">
                <a:effectLst/>
                <a:latin typeface="Twinkl" pitchFamily="2" charset="0"/>
              </a:rPr>
              <a:t>How do you think the artist was feeling when they painted this?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How does the painting make you feel?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1450" dirty="0">
                <a:latin typeface="Twinkl" pitchFamily="2" charset="0"/>
              </a:rPr>
              <a:t>Do you like it? Why?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Looking at Abstract Art:</a:t>
            </a:r>
            <a:br>
              <a:rPr lang="en-GB" sz="3600" dirty="0">
                <a:latin typeface="Twinkl" pitchFamily="2" charset="0"/>
              </a:rPr>
            </a:br>
            <a:r>
              <a:rPr lang="en-GB" sz="3600" dirty="0">
                <a:latin typeface="Twinkl" pitchFamily="2" charset="0"/>
              </a:rPr>
              <a:t>The Joy of Life (1930)</a:t>
            </a:r>
          </a:p>
        </p:txBody>
      </p:sp>
      <p:pic>
        <p:nvPicPr>
          <p:cNvPr id="10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9789" r="8682" b="9577"/>
          <a:stretch/>
        </p:blipFill>
        <p:spPr bwMode="auto">
          <a:xfrm>
            <a:off x="885123" y="2375772"/>
            <a:ext cx="3686877" cy="3243782"/>
          </a:xfrm>
          <a:prstGeom prst="roundRect">
            <a:avLst>
              <a:gd name="adj" fmla="val 5605"/>
            </a:avLst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71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755651" y="1683143"/>
            <a:ext cx="7632700" cy="4402463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9" name="Content Placeholder 6"/>
          <p:cNvSpPr txBox="1">
            <a:spLocks/>
          </p:cNvSpPr>
          <p:nvPr/>
        </p:nvSpPr>
        <p:spPr>
          <a:xfrm>
            <a:off x="2348595" y="1464658"/>
            <a:ext cx="4446810" cy="212950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GB" altLang="en-US" dirty="0">
                <a:latin typeface="Twinkl" pitchFamily="2" charset="0"/>
              </a:rPr>
              <a:t>You will need…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" pitchFamily="2" charset="0"/>
              </a:rPr>
              <a:t>Painting with Warm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and Cool Colours</a:t>
            </a:r>
          </a:p>
        </p:txBody>
      </p:sp>
      <p:pic>
        <p:nvPicPr>
          <p:cNvPr id="24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33" name="Content Placeholder 6"/>
          <p:cNvSpPr txBox="1">
            <a:spLocks/>
          </p:cNvSpPr>
          <p:nvPr/>
        </p:nvSpPr>
        <p:spPr>
          <a:xfrm>
            <a:off x="755652" y="3655120"/>
            <a:ext cx="7632700" cy="243048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>
                <a:latin typeface="Twinkl" pitchFamily="2" charset="0"/>
              </a:rPr>
              <a:t>Paint the shapes on one side of the template in warm colours.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>
                <a:latin typeface="Twinkl" pitchFamily="2" charset="0"/>
              </a:rPr>
              <a:t>Remember to swish, wipe and blot your brush each time.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>
                <a:latin typeface="Twinkl" pitchFamily="2" charset="0"/>
              </a:rPr>
              <a:t>Paint the shapes on the other side of the sheet in cool colours.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GB" altLang="en-US" dirty="0">
                <a:latin typeface="Twinkl" pitchFamily="2" charset="0"/>
              </a:rPr>
              <a:t>Don’t forget you can use black, white or grey as a warm or a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cool colour. </a:t>
            </a:r>
          </a:p>
        </p:txBody>
      </p:sp>
      <p:sp>
        <p:nvSpPr>
          <p:cNvPr id="35" name="Oval 34"/>
          <p:cNvSpPr/>
          <p:nvPr/>
        </p:nvSpPr>
        <p:spPr>
          <a:xfrm>
            <a:off x="5389099" y="2166736"/>
            <a:ext cx="1078739" cy="1078739"/>
          </a:xfrm>
          <a:prstGeom prst="ellipse">
            <a:avLst/>
          </a:prstGeom>
          <a:solidFill>
            <a:schemeClr val="bg1"/>
          </a:solidFill>
          <a:ln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291111" y="2166736"/>
            <a:ext cx="1078739" cy="1078739"/>
          </a:xfrm>
          <a:prstGeom prst="ellipse">
            <a:avLst/>
          </a:prstGeom>
          <a:solidFill>
            <a:schemeClr val="bg1"/>
          </a:solidFill>
          <a:ln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93344" y="2157311"/>
            <a:ext cx="1078739" cy="1078739"/>
          </a:xfrm>
          <a:prstGeom prst="ellipse">
            <a:avLst/>
          </a:prstGeom>
          <a:solidFill>
            <a:schemeClr val="bg1"/>
          </a:solidFill>
          <a:ln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039804" y="2166736"/>
            <a:ext cx="1078739" cy="1078739"/>
          </a:xfrm>
          <a:prstGeom prst="ellipse">
            <a:avLst/>
          </a:prstGeom>
          <a:solidFill>
            <a:schemeClr val="bg1"/>
          </a:solidFill>
          <a:ln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73" y="2203522"/>
            <a:ext cx="677644" cy="97086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1276" y="3279825"/>
            <a:ext cx="161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Painting template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23509" y="3193455"/>
            <a:ext cx="161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Paint in warm</a:t>
            </a:r>
          </a:p>
          <a:p>
            <a:pPr algn="ctr"/>
            <a:r>
              <a:rPr lang="en-GB" sz="1200" dirty="0">
                <a:latin typeface="Twinkl" pitchFamily="2" charset="0"/>
              </a:rPr>
              <a:t>and cool colours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69969" y="3279825"/>
            <a:ext cx="161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Brushes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73574" y="3279825"/>
            <a:ext cx="190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Water</a:t>
            </a:r>
          </a:p>
        </p:txBody>
      </p:sp>
      <p:sp>
        <p:nvSpPr>
          <p:cNvPr id="28" name="Oval 27"/>
          <p:cNvSpPr/>
          <p:nvPr/>
        </p:nvSpPr>
        <p:spPr>
          <a:xfrm>
            <a:off x="6708109" y="2166736"/>
            <a:ext cx="1078739" cy="1078739"/>
          </a:xfrm>
          <a:prstGeom prst="ellipse">
            <a:avLst/>
          </a:prstGeom>
          <a:solidFill>
            <a:schemeClr val="bg1"/>
          </a:solidFill>
          <a:ln>
            <a:solidFill>
              <a:srgbClr val="555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317366" y="3279825"/>
            <a:ext cx="190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winkl" pitchFamily="2" charset="0"/>
              </a:rPr>
              <a:t>A rag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05" y="2417135"/>
            <a:ext cx="959676" cy="546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10" y="2329338"/>
            <a:ext cx="571635" cy="767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5" y="2523338"/>
            <a:ext cx="529126" cy="659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95" y="2258148"/>
            <a:ext cx="540428" cy="673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11" y="2440260"/>
            <a:ext cx="605266" cy="7531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8890">
            <a:off x="2998118" y="2186615"/>
            <a:ext cx="668215" cy="831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969">
            <a:off x="1555905" y="2317967"/>
            <a:ext cx="558993" cy="7903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618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winkl" pitchFamily="2" charset="0"/>
              </a:rPr>
              <a:t>What a good painting looks like…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85" y="1634590"/>
            <a:ext cx="3153231" cy="44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198" y="741391"/>
            <a:ext cx="8220075" cy="15955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 sz="4500" dirty="0">
                <a:latin typeface="Twinkl" pitchFamily="2" charset="0"/>
              </a:rPr>
              <a:t>Robert and Sonia Delaunay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09485" y="2111163"/>
            <a:ext cx="6341807" cy="3278367"/>
            <a:chOff x="1401097" y="1539631"/>
            <a:chExt cx="6341807" cy="3278367"/>
          </a:xfrm>
        </p:grpSpPr>
        <p:grpSp>
          <p:nvGrpSpPr>
            <p:cNvPr id="9" name="Group 8"/>
            <p:cNvGrpSpPr/>
            <p:nvPr/>
          </p:nvGrpSpPr>
          <p:grpSpPr>
            <a:xfrm>
              <a:off x="1401097" y="2229403"/>
              <a:ext cx="6341807" cy="2311240"/>
              <a:chOff x="1525507" y="2229403"/>
              <a:chExt cx="6341807" cy="23112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14119" y="2231908"/>
                <a:ext cx="2306230" cy="2306230"/>
              </a:xfrm>
              <a:prstGeom prst="rect">
                <a:avLst/>
              </a:prstGeom>
              <a:solidFill>
                <a:srgbClr val="9B1702"/>
              </a:solidFill>
              <a:ln>
                <a:solidFill>
                  <a:srgbClr val="9B17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5186275" y="2229403"/>
                <a:ext cx="2681039" cy="2311240"/>
              </a:xfrm>
              <a:prstGeom prst="triangle">
                <a:avLst/>
              </a:prstGeom>
              <a:solidFill>
                <a:srgbClr val="BFA328"/>
              </a:solidFill>
              <a:ln>
                <a:solidFill>
                  <a:srgbClr val="BFA3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5507" y="2231908"/>
                <a:ext cx="2306230" cy="2306230"/>
              </a:xfrm>
              <a:prstGeom prst="ellipse">
                <a:avLst/>
              </a:prstGeom>
              <a:solidFill>
                <a:srgbClr val="374E32"/>
              </a:solidFill>
              <a:ln>
                <a:solidFill>
                  <a:srgbClr val="374E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736" y="1539631"/>
              <a:ext cx="3874528" cy="327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728750" y="1381425"/>
            <a:ext cx="2907891" cy="29078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Cool</a:t>
            </a:r>
          </a:p>
        </p:txBody>
      </p:sp>
      <p:sp>
        <p:nvSpPr>
          <p:cNvPr id="10" name="Oval 9"/>
          <p:cNvSpPr/>
          <p:nvPr/>
        </p:nvSpPr>
        <p:spPr>
          <a:xfrm>
            <a:off x="1652553" y="1381425"/>
            <a:ext cx="2907891" cy="29078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Warm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7446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Twinkl" pitchFamily="2" charset="0"/>
              </a:rPr>
              <a:t>Can you sort the objects?</a:t>
            </a:r>
          </a:p>
        </p:txBody>
      </p:sp>
      <p:sp>
        <p:nvSpPr>
          <p:cNvPr id="24" name="Oval 23"/>
          <p:cNvSpPr/>
          <p:nvPr/>
        </p:nvSpPr>
        <p:spPr>
          <a:xfrm rot="20148329">
            <a:off x="755650" y="728663"/>
            <a:ext cx="1154945" cy="1154945"/>
          </a:xfrm>
          <a:prstGeom prst="ellipse">
            <a:avLst/>
          </a:prstGeom>
          <a:solidFill>
            <a:srgbClr val="F8DC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Twinkl" pitchFamily="2" charset="0"/>
              </a:rPr>
              <a:t>Click here to reveal the answers!</a:t>
            </a:r>
          </a:p>
        </p:txBody>
      </p:sp>
      <p:pic>
        <p:nvPicPr>
          <p:cNvPr id="2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738">
            <a:off x="6809327" y="4198576"/>
            <a:ext cx="1273054" cy="1175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023" flipH="1">
            <a:off x="5432880" y="4376413"/>
            <a:ext cx="950790" cy="9287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003">
            <a:off x="2066287" y="4470697"/>
            <a:ext cx="1493069" cy="7401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07" y="3814777"/>
            <a:ext cx="1193123" cy="12340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99" y="5128022"/>
            <a:ext cx="1008073" cy="9800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15" y="5212449"/>
            <a:ext cx="1387448" cy="8594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78" y="5221550"/>
            <a:ext cx="1082926" cy="8864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2" y="5152257"/>
            <a:ext cx="1246203" cy="9798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" y="4162692"/>
            <a:ext cx="861103" cy="88618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52" y="5392248"/>
            <a:ext cx="1048272" cy="70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05052 -0.23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1192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8802 -0.2949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5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30139 -0.3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94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25399 -0.273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365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2483 -0.176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88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59879 -0.37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1861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01945 -0.531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655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6094 -0.29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-147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3298 -0.524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262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15764 -0.26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I can create a painting using warm and cool colours.</a:t>
            </a:r>
          </a:p>
          <a:p>
            <a:r>
              <a:rPr lang="en-GB" sz="1800" dirty="0">
                <a:effectLst/>
                <a:latin typeface="Twinkl" pitchFamily="2" charset="0"/>
              </a:rPr>
              <a:t>I can talk about the artists Robert and Sonia Delaunay.</a:t>
            </a: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628650" y="3466802"/>
            <a:ext cx="7886700" cy="287843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paint half of my picture in warm colours. </a:t>
            </a:r>
          </a:p>
          <a:p>
            <a:r>
              <a:rPr lang="en-GB" dirty="0">
                <a:latin typeface="Twinkl" pitchFamily="2" charset="0"/>
              </a:rPr>
              <a:t>I can paint half of my picture in cool colours.</a:t>
            </a:r>
          </a:p>
          <a:p>
            <a:r>
              <a:rPr lang="en-GB" sz="1800" dirty="0">
                <a:effectLst/>
                <a:latin typeface="Twinkl" pitchFamily="2" charset="0"/>
              </a:rPr>
              <a:t>I can tell you an interesting fact about Robert and Sonia Delaunay.</a:t>
            </a:r>
          </a:p>
          <a:p>
            <a:r>
              <a:rPr lang="en-GB" dirty="0">
                <a:latin typeface="Twinkl" pitchFamily="2" charset="0"/>
              </a:rPr>
              <a:t>I can tell you about one of Delaunay’s paintings.</a:t>
            </a:r>
          </a:p>
        </p:txBody>
      </p:sp>
    </p:spTree>
    <p:extLst>
      <p:ext uri="{BB962C8B-B14F-4D97-AF65-F5344CB8AC3E}">
        <p14:creationId xmlns:p14="http://schemas.microsoft.com/office/powerpoint/2010/main" val="15186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3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I can create a painting using warm and cool colours.</a:t>
            </a:r>
          </a:p>
          <a:p>
            <a:r>
              <a:rPr lang="en-GB" sz="1800" dirty="0">
                <a:effectLst/>
                <a:latin typeface="Twinkl" pitchFamily="2" charset="0"/>
              </a:rPr>
              <a:t>I can talk about the artists Robert and Sonia Delaunay.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287843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paint half of my picture in warm colours. </a:t>
            </a:r>
          </a:p>
          <a:p>
            <a:r>
              <a:rPr lang="en-GB" dirty="0">
                <a:latin typeface="Twinkl" pitchFamily="2" charset="0"/>
              </a:rPr>
              <a:t>I can paint half of my picture in cool colours.</a:t>
            </a:r>
          </a:p>
          <a:p>
            <a:r>
              <a:rPr lang="en-GB" sz="1800" dirty="0">
                <a:effectLst/>
                <a:latin typeface="Twinkl" pitchFamily="2" charset="0"/>
              </a:rPr>
              <a:t>I can tell you an interesting fact about Robert and Sonia Delaunay.</a:t>
            </a:r>
          </a:p>
          <a:p>
            <a:r>
              <a:rPr lang="en-GB" dirty="0">
                <a:latin typeface="Twinkl" pitchFamily="2" charset="0"/>
              </a:rPr>
              <a:t>I can tell you about one of Delaunay’s paintings.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Warm and Cool Colours</a:t>
            </a:r>
          </a:p>
        </p:txBody>
      </p:sp>
      <p:sp>
        <p:nvSpPr>
          <p:cNvPr id="10" name="Oval 9"/>
          <p:cNvSpPr/>
          <p:nvPr/>
        </p:nvSpPr>
        <p:spPr>
          <a:xfrm>
            <a:off x="949858" y="1842924"/>
            <a:ext cx="3962007" cy="396200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66062" y="1842924"/>
            <a:ext cx="3962007" cy="3962007"/>
          </a:xfrm>
          <a:prstGeom prst="ellipse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03" y="1725260"/>
            <a:ext cx="2518561" cy="4221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" y="1725260"/>
            <a:ext cx="3046604" cy="40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7" y="1933995"/>
            <a:ext cx="8220075" cy="446204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Twinkl" pitchFamily="2" charset="0"/>
              </a:rPr>
              <a:t>We have been learning about colour mixing.</a:t>
            </a:r>
          </a:p>
          <a:p>
            <a:endParaRPr lang="en-GB" dirty="0">
              <a:latin typeface="Twinkl" pitchFamily="2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198" y="485774"/>
            <a:ext cx="8220075" cy="13571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Twinkl" pitchFamily="2" charset="0"/>
              </a:rPr>
              <a:t>Colour Mixing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4" y="3016017"/>
            <a:ext cx="2425979" cy="24259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66" y="3016016"/>
            <a:ext cx="2427237" cy="2425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0" y="3016017"/>
            <a:ext cx="2425979" cy="24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4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1962" y="1586040"/>
            <a:ext cx="8220075" cy="471892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Twinkl" pitchFamily="2" charset="0"/>
              </a:rPr>
              <a:t>We have learnt about neutral colours, and how to mix tints and shades.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198" y="485774"/>
            <a:ext cx="8220075" cy="13571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Twinkl" pitchFamily="2" charset="0"/>
              </a:rPr>
              <a:t>Neutral Colours, Tints and Shades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2012" y="2289603"/>
            <a:ext cx="7299976" cy="1643346"/>
            <a:chOff x="1014764" y="3349885"/>
            <a:chExt cx="7299976" cy="1643346"/>
          </a:xfrm>
        </p:grpSpPr>
        <p:sp>
          <p:nvSpPr>
            <p:cNvPr id="29" name="Oval 28"/>
            <p:cNvSpPr/>
            <p:nvPr/>
          </p:nvSpPr>
          <p:spPr>
            <a:xfrm>
              <a:off x="1014764" y="3554848"/>
              <a:ext cx="1132148" cy="1132148"/>
            </a:xfrm>
            <a:prstGeom prst="ellipse">
              <a:avLst/>
            </a:prstGeom>
            <a:solidFill>
              <a:srgbClr val="77BAB6"/>
            </a:solidFill>
            <a:ln>
              <a:solidFill>
                <a:srgbClr val="77BA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220307" y="3554848"/>
              <a:ext cx="1132148" cy="1132148"/>
            </a:xfrm>
            <a:prstGeom prst="ellipse">
              <a:avLst/>
            </a:prstGeom>
            <a:solidFill>
              <a:srgbClr val="9BCECB"/>
            </a:solidFill>
            <a:ln>
              <a:solidFill>
                <a:srgbClr val="9BCE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425850" y="3554848"/>
              <a:ext cx="1132148" cy="1132148"/>
            </a:xfrm>
            <a:prstGeom prst="ellipse">
              <a:avLst/>
            </a:prstGeom>
            <a:solidFill>
              <a:srgbClr val="B7DCD9"/>
            </a:solidFill>
            <a:ln>
              <a:solidFill>
                <a:srgbClr val="B7DC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631393" y="3554848"/>
              <a:ext cx="1132148" cy="1132148"/>
            </a:xfrm>
            <a:prstGeom prst="ellipse">
              <a:avLst/>
            </a:prstGeom>
            <a:solidFill>
              <a:srgbClr val="CBE5E3"/>
            </a:solidFill>
            <a:ln>
              <a:solidFill>
                <a:srgbClr val="CBE5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5836936" y="3554848"/>
              <a:ext cx="1132148" cy="1132148"/>
            </a:xfrm>
            <a:prstGeom prst="ellipse">
              <a:avLst/>
            </a:prstGeom>
            <a:solidFill>
              <a:srgbClr val="D9E9E8"/>
            </a:solidFill>
            <a:ln>
              <a:solidFill>
                <a:srgbClr val="D9E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042477" y="3554848"/>
              <a:ext cx="1132148" cy="11321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ECE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609" y="3443458"/>
              <a:ext cx="1346131" cy="15497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451" y="3528502"/>
              <a:ext cx="639513" cy="146301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513" y="3443458"/>
              <a:ext cx="814572" cy="152126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037" y="3402205"/>
              <a:ext cx="827924" cy="15625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599" y="3466147"/>
              <a:ext cx="729627" cy="149857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593" y="3349885"/>
              <a:ext cx="1220973" cy="13906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22012" y="4136199"/>
            <a:ext cx="7363217" cy="1612824"/>
            <a:chOff x="1014764" y="3416652"/>
            <a:chExt cx="7363217" cy="1612824"/>
          </a:xfrm>
        </p:grpSpPr>
        <p:sp>
          <p:nvSpPr>
            <p:cNvPr id="41" name="Oval 40"/>
            <p:cNvSpPr/>
            <p:nvPr/>
          </p:nvSpPr>
          <p:spPr>
            <a:xfrm>
              <a:off x="1014764" y="3554848"/>
              <a:ext cx="1132148" cy="1132148"/>
            </a:xfrm>
            <a:prstGeom prst="ellipse">
              <a:avLst/>
            </a:prstGeom>
            <a:solidFill>
              <a:srgbClr val="2B0097"/>
            </a:solidFill>
            <a:ln>
              <a:solidFill>
                <a:srgbClr val="2B00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2220307" y="3554848"/>
              <a:ext cx="1132148" cy="1132148"/>
            </a:xfrm>
            <a:prstGeom prst="ellipse">
              <a:avLst/>
            </a:prstGeom>
            <a:solidFill>
              <a:srgbClr val="250480"/>
            </a:solidFill>
            <a:ln>
              <a:solidFill>
                <a:srgbClr val="2504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3425850" y="3554848"/>
              <a:ext cx="1132148" cy="1132148"/>
            </a:xfrm>
            <a:prstGeom prst="ellipse">
              <a:avLst/>
            </a:prstGeom>
            <a:solidFill>
              <a:srgbClr val="210D6F"/>
            </a:solidFill>
            <a:ln>
              <a:solidFill>
                <a:srgbClr val="2504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4631393" y="3554848"/>
              <a:ext cx="1132148" cy="1132148"/>
            </a:xfrm>
            <a:prstGeom prst="ellipse">
              <a:avLst/>
            </a:prstGeom>
            <a:solidFill>
              <a:srgbClr val="22165A"/>
            </a:solidFill>
            <a:ln>
              <a:solidFill>
                <a:srgbClr val="221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836936" y="3554848"/>
              <a:ext cx="1132148" cy="1132148"/>
            </a:xfrm>
            <a:prstGeom prst="ellipse">
              <a:avLst/>
            </a:prstGeom>
            <a:solidFill>
              <a:srgbClr val="221659"/>
            </a:solidFill>
            <a:ln>
              <a:solidFill>
                <a:srgbClr val="2216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042477" y="3554848"/>
              <a:ext cx="1132148" cy="1132148"/>
            </a:xfrm>
            <a:prstGeom prst="ellipse">
              <a:avLst/>
            </a:prstGeom>
            <a:solidFill>
              <a:srgbClr val="0B0045"/>
            </a:solidFill>
            <a:ln>
              <a:solidFill>
                <a:srgbClr val="0B00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912" y="3416652"/>
              <a:ext cx="1236688" cy="1408539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182" y="3475958"/>
              <a:ext cx="679073" cy="1553518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960" y="3449665"/>
              <a:ext cx="845921" cy="157981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0321" y="3440161"/>
              <a:ext cx="842122" cy="1589314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757" y="3459187"/>
              <a:ext cx="730014" cy="1499370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810" y="3429000"/>
              <a:ext cx="1390171" cy="1600475"/>
            </a:xfrm>
            <a:prstGeom prst="rect">
              <a:avLst/>
            </a:prstGeom>
            <a:ln>
              <a:noFill/>
            </a:ln>
            <a:effectLst>
              <a:outerShdw sx="1000" sy="1000" algn="ctr" rotWithShape="0">
                <a:schemeClr val="bg1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4883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8D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Warm and Cool Colours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8671" y="1860558"/>
            <a:ext cx="605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This week we are learning about warm and cool colours.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5820">
            <a:off x="2911907" y="2418046"/>
            <a:ext cx="3336369" cy="3334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2314321" y="3886710"/>
            <a:ext cx="454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pc="600" dirty="0"/>
              <a:t>-----------------------------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 rot="16200000">
            <a:off x="1813843" y="3462809"/>
            <a:ext cx="2242231" cy="1217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Twinkl" pitchFamily="2" charset="0"/>
              </a:rPr>
              <a:t>warm colours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 rot="5400000">
            <a:off x="5120291" y="3452076"/>
            <a:ext cx="2242231" cy="121713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cool colours</a:t>
            </a:r>
          </a:p>
        </p:txBody>
      </p:sp>
    </p:spTree>
    <p:extLst>
      <p:ext uri="{BB962C8B-B14F-4D97-AF65-F5344CB8AC3E}">
        <p14:creationId xmlns:p14="http://schemas.microsoft.com/office/powerpoint/2010/main" val="19776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Warm Colours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436" y="1720652"/>
            <a:ext cx="60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Red, orange, and yellow are warm colours.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They make us think of sunny, warm and cosy things.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92" y="2556891"/>
            <a:ext cx="4710284" cy="3330715"/>
          </a:xfrm>
          <a:prstGeom prst="roundRect">
            <a:avLst>
              <a:gd name="adj" fmla="val 4256"/>
            </a:avLst>
          </a:prstGeom>
        </p:spPr>
      </p:pic>
    </p:spTree>
    <p:extLst>
      <p:ext uri="{BB962C8B-B14F-4D97-AF65-F5344CB8AC3E}">
        <p14:creationId xmlns:p14="http://schemas.microsoft.com/office/powerpoint/2010/main" val="237072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55651" y="1586039"/>
            <a:ext cx="7632700" cy="4499567"/>
          </a:xfrm>
          <a:prstGeom prst="roundRect">
            <a:avLst>
              <a:gd name="adj" fmla="val 4934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3571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winkl" pitchFamily="2" charset="0"/>
              </a:rPr>
              <a:t>Warm Colours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365" y="3155600"/>
            <a:ext cx="2473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Warm colours are often used to paint happy pictures.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125159" y="5197140"/>
            <a:ext cx="660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  <a:latin typeface="Twinkl" pitchFamily="2" charset="0"/>
              </a:rPr>
              <a:t>The Three Ages of Woman (Detail)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chemeClr val="tx1"/>
                </a:solidFill>
                <a:latin typeface="Twinkl" pitchFamily="2" charset="0"/>
              </a:rPr>
              <a:t>by Gustav Klimt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2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789545" y="624766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freeparking</a:t>
            </a:r>
            <a:r>
              <a:rPr lang="en-GB" altLang="en-US" sz="500" dirty="0">
                <a:solidFill>
                  <a:schemeClr val="bg1">
                    <a:lumMod val="75000"/>
                  </a:schemeClr>
                </a:solidFill>
                <a:latin typeface="BPreplay" panose="02000503000000020004" pitchFamily="50" charset="0"/>
              </a:rPr>
              <a:t> :-| (@flickr.com) - granted under creative commons licence – attribution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9" t="8528" r="26072" b="67407"/>
          <a:stretch/>
        </p:blipFill>
        <p:spPr>
          <a:xfrm>
            <a:off x="1045542" y="2037724"/>
            <a:ext cx="4262598" cy="3159082"/>
          </a:xfrm>
          <a:prstGeom prst="roundRect">
            <a:avLst>
              <a:gd name="adj" fmla="val 4338"/>
            </a:avLst>
          </a:prstGeom>
        </p:spPr>
      </p:pic>
    </p:spTree>
    <p:extLst>
      <p:ext uri="{BB962C8B-B14F-4D97-AF65-F5344CB8AC3E}">
        <p14:creationId xmlns:p14="http://schemas.microsoft.com/office/powerpoint/2010/main" val="37243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654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Sassoon Infant Rg</vt:lpstr>
      <vt:lpstr>Sassoon Infant Md</vt:lpstr>
      <vt:lpstr>Roboto</vt:lpstr>
      <vt:lpstr>Arial</vt:lpstr>
      <vt:lpstr>Twinkl</vt:lpstr>
      <vt:lpstr>Calibri</vt:lpstr>
      <vt:lpstr>BPreplay</vt:lpstr>
      <vt:lpstr>Office Theme</vt:lpstr>
      <vt:lpstr>Art and Design</vt:lpstr>
      <vt:lpstr>PowerPoint Presentation</vt:lpstr>
      <vt:lpstr>PowerPoint Presentation</vt:lpstr>
      <vt:lpstr>Warm and Cool Colours</vt:lpstr>
      <vt:lpstr>PowerPoint Presentation</vt:lpstr>
      <vt:lpstr>PowerPoint Presentation</vt:lpstr>
      <vt:lpstr>Warm and Cool Colours</vt:lpstr>
      <vt:lpstr>Warm Colours</vt:lpstr>
      <vt:lpstr>Warm Colours</vt:lpstr>
      <vt:lpstr>Cool Colours</vt:lpstr>
      <vt:lpstr>Cool Colours</vt:lpstr>
      <vt:lpstr>Neutral Colours</vt:lpstr>
      <vt:lpstr>Robert and Sonia Delaunay</vt:lpstr>
      <vt:lpstr>PowerPoint Presentation</vt:lpstr>
      <vt:lpstr>PowerPoint Presentation</vt:lpstr>
      <vt:lpstr>PowerPoint Presentation</vt:lpstr>
      <vt:lpstr>Looking at Abstract Art: The Joy of Life (1930)</vt:lpstr>
      <vt:lpstr>Painting with Warm and Cool Colours</vt:lpstr>
      <vt:lpstr>What a good painting looks like…</vt:lpstr>
      <vt:lpstr>Can you sort the objects?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Mrs E.Hollinghurst</cp:lastModifiedBy>
  <cp:revision>172</cp:revision>
  <dcterms:created xsi:type="dcterms:W3CDTF">2014-10-01T16:09:27Z</dcterms:created>
  <dcterms:modified xsi:type="dcterms:W3CDTF">2021-07-08T12:25:42Z</dcterms:modified>
</cp:coreProperties>
</file>