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3"/>
  </p:handoutMasterIdLst>
  <p:sldIdLst>
    <p:sldId id="261" r:id="rId2"/>
    <p:sldId id="258" r:id="rId3"/>
    <p:sldId id="263" r:id="rId4"/>
    <p:sldId id="264" r:id="rId5"/>
    <p:sldId id="267" r:id="rId6"/>
    <p:sldId id="303" r:id="rId7"/>
    <p:sldId id="292" r:id="rId8"/>
    <p:sldId id="304" r:id="rId9"/>
    <p:sldId id="293" r:id="rId10"/>
    <p:sldId id="295" r:id="rId11"/>
    <p:sldId id="296" r:id="rId12"/>
    <p:sldId id="276" r:id="rId13"/>
    <p:sldId id="279" r:id="rId14"/>
    <p:sldId id="305" r:id="rId15"/>
    <p:sldId id="298" r:id="rId16"/>
    <p:sldId id="280" r:id="rId17"/>
    <p:sldId id="281" r:id="rId18"/>
    <p:sldId id="282" r:id="rId19"/>
    <p:sldId id="307" r:id="rId20"/>
    <p:sldId id="306" r:id="rId21"/>
    <p:sldId id="291" r:id="rId22"/>
  </p:sldIdLst>
  <p:sldSz cx="9144000" cy="6858000" type="screen4x3"/>
  <p:notesSz cx="6858000" cy="9144000"/>
  <p:embeddedFontLst>
    <p:embeddedFont>
      <p:font typeface="BPreplay" panose="02000503000000020004" charset="0"/>
      <p:regular r:id="rId24"/>
      <p:bold r:id="rId25"/>
      <p:italic r:id="rId26"/>
      <p:boldItalic r:id="rId27"/>
    </p:embeddedFont>
    <p:embeddedFont>
      <p:font typeface="HVD Bodedo" panose="020B0604020202020204" charset="0"/>
      <p:regular r:id="rId28"/>
    </p:embeddedFont>
    <p:embeddedFont>
      <p:font typeface="Sassoon Infant Rg" panose="02000503030000020003" charset="0"/>
      <p:regular r:id="rId29"/>
      <p:bold r:id="rId30"/>
    </p:embeddedFont>
    <p:embeddedFont>
      <p:font typeface="Sassoon Infant Md" panose="02000603050000020003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B8D"/>
    <a:srgbClr val="0B0045"/>
    <a:srgbClr val="221659"/>
    <a:srgbClr val="22165A"/>
    <a:srgbClr val="250480"/>
    <a:srgbClr val="210D6F"/>
    <a:srgbClr val="2B0097"/>
    <a:srgbClr val="B2C6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291" y="62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21C1A52-EEA8-4A4F-943A-51784460092A}" type="datetimeFigureOut">
              <a:rPr lang="en-GB"/>
              <a:pPr>
                <a:defRPr/>
              </a:pPr>
              <a:t>02/07/2021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3079F58-8033-4C72-B853-AD0A410B73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942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42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661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46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956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00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49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1" r:id="rId4"/>
    <p:sldLayoutId id="2147483672" r:id="rId5"/>
    <p:sldLayoutId id="2147483676" r:id="rId6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2857500" y="6464300"/>
            <a:ext cx="34210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sz="800" b="1">
                <a:solidFill>
                  <a:schemeClr val="bg1"/>
                </a:solidFill>
                <a:latin typeface="BPreplay" panose="02000503000000020004" pitchFamily="50" charset="0"/>
              </a:rPr>
              <a:t>Art and Design </a:t>
            </a:r>
            <a:r>
              <a:rPr lang="en-GB" altLang="en-US" sz="800">
                <a:solidFill>
                  <a:schemeClr val="bg1"/>
                </a:solidFill>
                <a:latin typeface="BPreplay" panose="02000503000000020004" pitchFamily="50" charset="0"/>
              </a:rPr>
              <a:t>| KS1 | Colour Chaos | Jackson Pollock | Lesson 4</a:t>
            </a:r>
          </a:p>
        </p:txBody>
      </p:sp>
      <p:sp>
        <p:nvSpPr>
          <p:cNvPr id="7175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r>
              <a:rPr lang="en-GB" altLang="en-US" smtClean="0"/>
              <a:t>Colour Chaos: Jackson Pollock</a:t>
            </a:r>
          </a:p>
        </p:txBody>
      </p:sp>
      <p:sp>
        <p:nvSpPr>
          <p:cNvPr id="7176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r>
              <a:rPr lang="en-GB" altLang="en-US" smtClean="0"/>
              <a:t>Art and Design</a:t>
            </a:r>
          </a:p>
        </p:txBody>
      </p:sp>
      <p:pic>
        <p:nvPicPr>
          <p:cNvPr id="717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55650" y="1585913"/>
            <a:ext cx="7632700" cy="449897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16387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/>
          <a:lstStyle/>
          <a:p>
            <a:r>
              <a:rPr lang="en-GB" altLang="en-US" smtClean="0"/>
              <a:t>Changing the Feeling</a:t>
            </a: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1303338" y="1803400"/>
            <a:ext cx="6537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/>
              <a:t>Shading can make your painting seem sad, serious or even angry.  </a:t>
            </a:r>
            <a:br>
              <a:rPr lang="en-GB" altLang="en-US"/>
            </a:br>
            <a:r>
              <a:rPr lang="en-GB" altLang="en-US"/>
              <a:t>Look at these two paintings by Gustav Klimt.</a:t>
            </a:r>
          </a:p>
        </p:txBody>
      </p:sp>
      <p:sp>
        <p:nvSpPr>
          <p:cNvPr id="16389" name="TextBox 8"/>
          <p:cNvSpPr txBox="1">
            <a:spLocks noChangeArrowheads="1"/>
          </p:cNvSpPr>
          <p:nvPr/>
        </p:nvSpPr>
        <p:spPr bwMode="auto">
          <a:xfrm>
            <a:off x="2441575" y="5572125"/>
            <a:ext cx="985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1400"/>
              <a:t>Tints</a:t>
            </a:r>
          </a:p>
        </p:txBody>
      </p:sp>
      <p:sp>
        <p:nvSpPr>
          <p:cNvPr id="16390" name="TextBox 10"/>
          <p:cNvSpPr txBox="1">
            <a:spLocks noChangeArrowheads="1"/>
          </p:cNvSpPr>
          <p:nvPr/>
        </p:nvSpPr>
        <p:spPr bwMode="auto">
          <a:xfrm>
            <a:off x="5735638" y="5572125"/>
            <a:ext cx="985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1400"/>
              <a:t>Shades</a:t>
            </a:r>
          </a:p>
        </p:txBody>
      </p:sp>
      <p:pic>
        <p:nvPicPr>
          <p:cNvPr id="163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506663"/>
            <a:ext cx="30480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2506663"/>
            <a:ext cx="3062287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2789238" y="6248400"/>
            <a:ext cx="3565525" cy="968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Photo courtesy </a:t>
            </a:r>
            <a:r>
              <a:rPr lang="en-GB" altLang="en-US" sz="500" dirty="0" smtClean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of </a:t>
            </a:r>
            <a:r>
              <a:rPr lang="en-GB" altLang="en-US" sz="500" dirty="0" err="1" smtClean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bm.iphone</a:t>
            </a:r>
            <a:r>
              <a:rPr lang="en-GB" altLang="en-US" sz="500" dirty="0" smtClean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 and </a:t>
            </a:r>
            <a:r>
              <a:rPr lang="en-GB" altLang="en-US" sz="500" dirty="0" err="1" smtClean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freeparking</a:t>
            </a:r>
            <a:r>
              <a:rPr lang="en-GB" altLang="en-US" sz="500" dirty="0" smtClean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:-l (@flickr.com</a:t>
            </a: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) - granted under creative commons licence </a:t>
            </a:r>
            <a:r>
              <a:rPr lang="en-GB" altLang="en-US" sz="500" dirty="0" smtClean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– attribution</a:t>
            </a:r>
            <a:endParaRPr lang="en-GB" altLang="en-US" sz="500" dirty="0">
              <a:solidFill>
                <a:schemeClr val="bg1">
                  <a:lumMod val="75000"/>
                </a:schemeClr>
              </a:solidFill>
              <a:latin typeface="BPreplay" panose="02000503000000020004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755650" y="1585913"/>
            <a:ext cx="7632700" cy="449897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17411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/>
          <a:lstStyle/>
          <a:p>
            <a:r>
              <a:rPr lang="en-GB" altLang="en-US" smtClean="0"/>
              <a:t>Painting with Tints</a:t>
            </a:r>
          </a:p>
        </p:txBody>
      </p:sp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5308600" y="3378200"/>
            <a:ext cx="24733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/>
              <a:t>Shades are also good for painting shadows and night time.</a:t>
            </a:r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-517525" y="5543550"/>
            <a:ext cx="660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b="1">
                <a:solidFill>
                  <a:schemeClr val="tx1"/>
                </a:solidFill>
              </a:rPr>
              <a:t>Starry Night (1922-24)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</a:rPr>
              <a:t>by Edvard Munch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200">
              <a:solidFill>
                <a:schemeClr val="tx1"/>
              </a:solidFill>
            </a:endParaRPr>
          </a:p>
        </p:txBody>
      </p:sp>
      <p:pic>
        <p:nvPicPr>
          <p:cNvPr id="174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738313"/>
            <a:ext cx="3397250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2789238" y="6248400"/>
            <a:ext cx="3565525" cy="968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Photo courtesy </a:t>
            </a:r>
            <a:r>
              <a:rPr lang="en-GB" altLang="en-US" sz="500" dirty="0" smtClean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of Peter (@flickr.com</a:t>
            </a: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) - granted under creative commons licence </a:t>
            </a:r>
            <a:r>
              <a:rPr lang="en-GB" altLang="en-US" sz="500" dirty="0" smtClean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– attribution</a:t>
            </a:r>
            <a:endParaRPr lang="en-GB" altLang="en-US" sz="500" dirty="0">
              <a:solidFill>
                <a:schemeClr val="bg1">
                  <a:lumMod val="75000"/>
                </a:schemeClr>
              </a:solidFill>
              <a:latin typeface="BPreplay" panose="02000503000000020004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55650" y="1585913"/>
            <a:ext cx="7632700" cy="449897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18435" name="TextBox 7"/>
          <p:cNvSpPr txBox="1">
            <a:spLocks noChangeArrowheads="1"/>
          </p:cNvSpPr>
          <p:nvPr/>
        </p:nvSpPr>
        <p:spPr bwMode="auto">
          <a:xfrm>
            <a:off x="1012825" y="1704975"/>
            <a:ext cx="7118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>
                <a:solidFill>
                  <a:schemeClr val="tx1"/>
                </a:solidFill>
              </a:rPr>
              <a:t>Jackson Pollock was an abstract artist who invented ‘Drip Painting’. </a:t>
            </a:r>
          </a:p>
        </p:txBody>
      </p:sp>
      <p:sp>
        <p:nvSpPr>
          <p:cNvPr id="54" name="TextBox 21"/>
          <p:cNvSpPr txBox="1">
            <a:spLocks noChangeArrowheads="1"/>
          </p:cNvSpPr>
          <p:nvPr/>
        </p:nvSpPr>
        <p:spPr bwMode="auto">
          <a:xfrm>
            <a:off x="2789238" y="6248400"/>
            <a:ext cx="3565525" cy="968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Photo courtesy </a:t>
            </a:r>
            <a:r>
              <a:rPr lang="en-GB" altLang="en-US" sz="500" dirty="0" smtClean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of </a:t>
            </a:r>
            <a:r>
              <a:rPr lang="en-GB" altLang="en-US" sz="500" dirty="0" err="1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wallyg</a:t>
            </a: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 (@</a:t>
            </a:r>
            <a:r>
              <a:rPr lang="en-GB" altLang="en-US" sz="500" dirty="0" smtClean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flickr.com</a:t>
            </a: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) - granted under creative commons licence </a:t>
            </a:r>
            <a:r>
              <a:rPr lang="en-GB" altLang="en-US" sz="500" dirty="0" smtClean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– attribution</a:t>
            </a:r>
            <a:endParaRPr lang="en-GB" altLang="en-US" sz="500" dirty="0">
              <a:solidFill>
                <a:schemeClr val="bg1">
                  <a:lumMod val="75000"/>
                </a:schemeClr>
              </a:solidFill>
              <a:latin typeface="BPreplay" panose="02000503000000020004" pitchFamily="50" charset="0"/>
            </a:endParaRPr>
          </a:p>
        </p:txBody>
      </p:sp>
      <p:sp>
        <p:nvSpPr>
          <p:cNvPr id="18437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/>
          <a:lstStyle/>
          <a:p>
            <a:r>
              <a:rPr lang="en-GB" altLang="en-US" smtClean="0"/>
              <a:t>Jackson Pollock</a:t>
            </a:r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1265238" y="5573713"/>
            <a:ext cx="660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b="1">
                <a:solidFill>
                  <a:schemeClr val="tx1"/>
                </a:solidFill>
              </a:rPr>
              <a:t>Number 1A (1948)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tx1"/>
                </a:solidFill>
              </a:rPr>
              <a:t>by Jackson Pollock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200">
              <a:solidFill>
                <a:schemeClr val="tx1"/>
              </a:solidFill>
            </a:endParaRPr>
          </a:p>
        </p:txBody>
      </p:sp>
      <p:pic>
        <p:nvPicPr>
          <p:cNvPr id="184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2101850"/>
            <a:ext cx="525145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461963" y="323850"/>
            <a:ext cx="8220075" cy="185261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GB" dirty="0" smtClean="0"/>
              <a:t>All About Jackson Pollock</a:t>
            </a:r>
            <a:br>
              <a:rPr lang="en-GB" dirty="0" smtClean="0"/>
            </a:br>
            <a:r>
              <a:rPr lang="en-GB" sz="2700" dirty="0" smtClean="0"/>
              <a:t>(1912 - 1956)</a:t>
            </a:r>
            <a:br>
              <a:rPr lang="en-GB" sz="2700" dirty="0" smtClean="0"/>
            </a:br>
            <a:r>
              <a:rPr lang="en-GB" sz="2700" dirty="0" smtClean="0"/>
              <a:t>American</a:t>
            </a:r>
            <a:endParaRPr lang="en-GB" sz="27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805" y="2114619"/>
            <a:ext cx="4615545" cy="3620035"/>
          </a:xfrm>
          <a:prstGeom prst="roundRect">
            <a:avLst>
              <a:gd name="adj" fmla="val 2361"/>
            </a:avLst>
          </a:prstGeom>
          <a:ln w="28575">
            <a:solidFill>
              <a:srgbClr val="555B8D"/>
            </a:solidFill>
          </a:ln>
        </p:spPr>
      </p:pic>
      <p:sp>
        <p:nvSpPr>
          <p:cNvPr id="31" name="Rounded Rectangle 30"/>
          <p:cNvSpPr/>
          <p:nvPr/>
        </p:nvSpPr>
        <p:spPr>
          <a:xfrm>
            <a:off x="779463" y="2095500"/>
            <a:ext cx="2870200" cy="3657600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Jackson Pollock was born in 1912.  He got into a lot of trouble at school and was expelled twice.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Pollock didn’t paint on an easel like most painters, he put his canvases on the floor. He said it made him feel closer to the painting.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55650" y="1949450"/>
            <a:ext cx="7632700" cy="4135438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61963" y="323850"/>
            <a:ext cx="8220075" cy="185261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GB" dirty="0" smtClean="0"/>
              <a:t>All About Jackson Pollock</a:t>
            </a:r>
            <a:br>
              <a:rPr lang="en-GB" dirty="0" smtClean="0"/>
            </a:br>
            <a:r>
              <a:rPr lang="en-GB" sz="2700" dirty="0" smtClean="0"/>
              <a:t>(1912 - 1956)</a:t>
            </a:r>
            <a:br>
              <a:rPr lang="en-GB" sz="2700" dirty="0" smtClean="0"/>
            </a:br>
            <a:r>
              <a:rPr lang="en-GB" sz="2700" dirty="0" smtClean="0"/>
              <a:t>American</a:t>
            </a:r>
            <a:endParaRPr lang="en-GB" sz="2700" dirty="0"/>
          </a:p>
        </p:txBody>
      </p:sp>
      <p:sp>
        <p:nvSpPr>
          <p:cNvPr id="31" name="Rounded Rectangle 30"/>
          <p:cNvSpPr/>
          <p:nvPr/>
        </p:nvSpPr>
        <p:spPr>
          <a:xfrm>
            <a:off x="779463" y="1949450"/>
            <a:ext cx="5848350" cy="4135438"/>
          </a:xfrm>
          <a:prstGeom prst="roundRect">
            <a:avLst>
              <a:gd name="adj" fmla="val 4934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Pollock invented ‘drip painting’. He would use different tools to drip, pour and splatter paint onto the canvas from above. These paintings became very famous.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Pollock was often very unhappy and he used his art to express his feelings. This is why many of his paintings use dark, gloomy colours. </a:t>
            </a:r>
          </a:p>
        </p:txBody>
      </p:sp>
      <p:pic>
        <p:nvPicPr>
          <p:cNvPr id="204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2082800"/>
            <a:ext cx="1325563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7"/>
          <p:cNvSpPr txBox="1">
            <a:spLocks noChangeArrowheads="1"/>
          </p:cNvSpPr>
          <p:nvPr/>
        </p:nvSpPr>
        <p:spPr bwMode="auto">
          <a:xfrm>
            <a:off x="1270000" y="5497513"/>
            <a:ext cx="660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Autumn Rhythm (Number 30) (1950)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by Jackson Pollock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200">
              <a:solidFill>
                <a:schemeClr val="tx1"/>
              </a:solidFill>
            </a:endParaRP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2789238" y="6248400"/>
            <a:ext cx="3565525" cy="968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Photo courtesy </a:t>
            </a:r>
            <a:r>
              <a:rPr lang="en-GB" altLang="en-US" sz="500" dirty="0" smtClean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of </a:t>
            </a: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Matthew Mendoza </a:t>
            </a:r>
            <a:r>
              <a:rPr lang="en-GB" altLang="en-US" sz="500" dirty="0" smtClean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 (@flickr.com</a:t>
            </a:r>
            <a:r>
              <a:rPr lang="en-GB" altLang="en-US" sz="500" dirty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) - granted under creative commons licence </a:t>
            </a:r>
            <a:r>
              <a:rPr lang="en-GB" altLang="en-US" sz="500" dirty="0" smtClean="0">
                <a:solidFill>
                  <a:schemeClr val="bg1">
                    <a:lumMod val="75000"/>
                  </a:schemeClr>
                </a:solidFill>
                <a:latin typeface="BPreplay" panose="02000503000000020004" pitchFamily="50" charset="0"/>
              </a:rPr>
              <a:t>– attribution</a:t>
            </a:r>
            <a:endParaRPr lang="en-GB" altLang="en-US" sz="500" dirty="0">
              <a:solidFill>
                <a:schemeClr val="bg1">
                  <a:lumMod val="75000"/>
                </a:schemeClr>
              </a:solidFill>
              <a:latin typeface="BPreplay" panose="02000503000000020004" pitchFamily="50" charset="0"/>
            </a:endParaRPr>
          </a:p>
        </p:txBody>
      </p:sp>
      <p:pic>
        <p:nvPicPr>
          <p:cNvPr id="7" name="Picture 1" descr="C:\Users\Leeanne\Google Drive\Resources\Colour Chaos\4-Pollock\Pollock- Photopack\Matthew Mendoz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229128"/>
            <a:ext cx="7632700" cy="3893783"/>
          </a:xfrm>
          <a:prstGeom prst="roundRect">
            <a:avLst>
              <a:gd name="adj" fmla="val 5605"/>
            </a:avLst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1909763"/>
            <a:ext cx="7632700" cy="417512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4572000" y="1841500"/>
            <a:ext cx="3816350" cy="44354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252000" tIns="252000" rIns="252000" bIns="25200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/>
              <a:t>What do you see when you </a:t>
            </a:r>
            <a:r>
              <a:rPr lang="en-GB" altLang="en-US" dirty="0" smtClean="0"/>
              <a:t>look</a:t>
            </a:r>
            <a:br>
              <a:rPr lang="en-GB" altLang="en-US" dirty="0" smtClean="0"/>
            </a:br>
            <a:r>
              <a:rPr lang="en-GB" altLang="en-US" dirty="0" smtClean="0"/>
              <a:t>at </a:t>
            </a:r>
            <a:r>
              <a:rPr lang="en-GB" altLang="en-US" dirty="0"/>
              <a:t>this painting? 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/>
              <a:t>How has the painting been made? 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/>
              <a:t>What kind of colours does </a:t>
            </a:r>
            <a:r>
              <a:rPr lang="en-GB" altLang="en-US" dirty="0" smtClean="0"/>
              <a:t>Pollock use</a:t>
            </a:r>
            <a:r>
              <a:rPr lang="en-GB" altLang="en-US" dirty="0"/>
              <a:t>?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/>
              <a:t>How would you describe these colours? 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/>
              <a:t>What shapes can you see? 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/>
              <a:t>What kind of lines can you see? 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/>
              <a:t>How do you think </a:t>
            </a:r>
            <a:r>
              <a:rPr lang="en-GB" altLang="en-US" dirty="0" smtClean="0"/>
              <a:t>Pollock was </a:t>
            </a:r>
            <a:r>
              <a:rPr lang="en-GB" altLang="en-US" dirty="0"/>
              <a:t>feeling when </a:t>
            </a:r>
            <a:r>
              <a:rPr lang="en-GB" altLang="en-US" dirty="0" smtClean="0"/>
              <a:t>he painted </a:t>
            </a:r>
            <a:r>
              <a:rPr lang="en-GB" altLang="en-US" dirty="0"/>
              <a:t>this? 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/>
              <a:t>How does the painting make you feel?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/>
              <a:t>Do you like it? Why</a:t>
            </a:r>
            <a:r>
              <a:rPr lang="en-GB" altLang="en-US" dirty="0" smtClean="0"/>
              <a:t>?</a:t>
            </a:r>
            <a:endParaRPr lang="en-GB" altLang="en-US" dirty="0"/>
          </a:p>
        </p:txBody>
      </p:sp>
      <p:sp>
        <p:nvSpPr>
          <p:cNvPr id="22532" name="Title 3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 sz="3200" smtClean="0"/>
              <a:t>Looking at Abstract Art:</a:t>
            </a:r>
            <a:br>
              <a:rPr lang="en-GB" altLang="en-US" sz="3200" smtClean="0"/>
            </a:br>
            <a:r>
              <a:rPr lang="en-GB" altLang="en-US" sz="3000" smtClean="0"/>
              <a:t>Autumn Rhythm (Number 30) (1950)</a:t>
            </a:r>
          </a:p>
        </p:txBody>
      </p:sp>
      <p:pic>
        <p:nvPicPr>
          <p:cNvPr id="22533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" descr="C:\Users\Leeanne\Google Drive\Resources\Colour Chaos\4-Pollock\Pollock- Photopack\Matthew Mendoz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2149475"/>
            <a:ext cx="3660775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3009900"/>
            <a:ext cx="8953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755650" y="1585913"/>
            <a:ext cx="7632700" cy="449897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152650" y="2159000"/>
            <a:ext cx="1079500" cy="1079500"/>
          </a:xfrm>
          <a:prstGeom prst="ellipse">
            <a:avLst/>
          </a:prstGeom>
          <a:solidFill>
            <a:schemeClr val="bg1"/>
          </a:solidFill>
          <a:ln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556" name="Content Placeholder 6"/>
          <p:cNvSpPr>
            <a:spLocks/>
          </p:cNvSpPr>
          <p:nvPr/>
        </p:nvSpPr>
        <p:spPr bwMode="auto">
          <a:xfrm>
            <a:off x="2347913" y="1416050"/>
            <a:ext cx="4448175" cy="212883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You will need…</a:t>
            </a:r>
          </a:p>
        </p:txBody>
      </p:sp>
      <p:sp>
        <p:nvSpPr>
          <p:cNvPr id="23557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/>
          <a:lstStyle/>
          <a:p>
            <a:r>
              <a:rPr lang="en-GB" altLang="en-US" smtClean="0"/>
              <a:t>Drip Painting</a:t>
            </a:r>
          </a:p>
        </p:txBody>
      </p:sp>
      <p:pic>
        <p:nvPicPr>
          <p:cNvPr id="23558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ontent Placeholder 6"/>
          <p:cNvSpPr txBox="1">
            <a:spLocks/>
          </p:cNvSpPr>
          <p:nvPr/>
        </p:nvSpPr>
        <p:spPr>
          <a:xfrm>
            <a:off x="755650" y="3307289"/>
            <a:ext cx="7632700" cy="28209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252000" tIns="252000" rIns="252000" bIns="25200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endParaRPr lang="en-GB" altLang="en-US" dirty="0"/>
          </a:p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 smtClean="0"/>
              <a:t>Use </a:t>
            </a:r>
            <a:r>
              <a:rPr lang="en-GB" altLang="en-US" dirty="0"/>
              <a:t>your black paint to mix several shades of each colour paint that you have. </a:t>
            </a:r>
          </a:p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 smtClean="0"/>
              <a:t>Remember </a:t>
            </a:r>
            <a:r>
              <a:rPr lang="en-GB" altLang="en-US" dirty="0"/>
              <a:t>to swish, wipe and blot your brush each time. </a:t>
            </a:r>
          </a:p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 smtClean="0"/>
              <a:t>Drip</a:t>
            </a:r>
            <a:r>
              <a:rPr lang="en-GB" altLang="en-US" dirty="0"/>
              <a:t>, squirt and spatter your paint onto the card. Remember to use all the shades you have mixed. </a:t>
            </a:r>
          </a:p>
        </p:txBody>
      </p:sp>
      <p:sp>
        <p:nvSpPr>
          <p:cNvPr id="35" name="Oval 34"/>
          <p:cNvSpPr/>
          <p:nvPr/>
        </p:nvSpPr>
        <p:spPr>
          <a:xfrm>
            <a:off x="5911850" y="2159000"/>
            <a:ext cx="1079500" cy="1079500"/>
          </a:xfrm>
          <a:prstGeom prst="ellipse">
            <a:avLst/>
          </a:prstGeom>
          <a:solidFill>
            <a:schemeClr val="bg1"/>
          </a:solidFill>
          <a:ln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900113" y="2159000"/>
            <a:ext cx="1077912" cy="1079500"/>
          </a:xfrm>
          <a:prstGeom prst="ellipse">
            <a:avLst/>
          </a:prstGeom>
          <a:solidFill>
            <a:schemeClr val="bg1"/>
          </a:solidFill>
          <a:ln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3406775" y="2159000"/>
            <a:ext cx="1077913" cy="1079500"/>
          </a:xfrm>
          <a:prstGeom prst="ellipse">
            <a:avLst/>
          </a:prstGeom>
          <a:solidFill>
            <a:schemeClr val="bg1"/>
          </a:solidFill>
          <a:ln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4659313" y="2159000"/>
            <a:ext cx="1077912" cy="1079500"/>
          </a:xfrm>
          <a:prstGeom prst="ellipse">
            <a:avLst/>
          </a:prstGeom>
          <a:solidFill>
            <a:schemeClr val="bg1"/>
          </a:solidFill>
          <a:ln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35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2203450"/>
            <a:ext cx="6778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TextBox 42"/>
          <p:cNvSpPr txBox="1">
            <a:spLocks noChangeArrowheads="1"/>
          </p:cNvSpPr>
          <p:nvPr/>
        </p:nvSpPr>
        <p:spPr bwMode="auto">
          <a:xfrm>
            <a:off x="630238" y="3344863"/>
            <a:ext cx="16176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1000"/>
              <a:t>A3 card</a:t>
            </a:r>
          </a:p>
        </p:txBody>
      </p:sp>
      <p:sp>
        <p:nvSpPr>
          <p:cNvPr id="23566" name="TextBox 43"/>
          <p:cNvSpPr txBox="1">
            <a:spLocks noChangeArrowheads="1"/>
          </p:cNvSpPr>
          <p:nvPr/>
        </p:nvSpPr>
        <p:spPr bwMode="auto">
          <a:xfrm>
            <a:off x="3136900" y="3268663"/>
            <a:ext cx="1617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1000"/>
              <a:t>Paint in black and</a:t>
            </a:r>
          </a:p>
          <a:p>
            <a:pPr algn="ctr" eaLnBrk="1" hangingPunct="1"/>
            <a:r>
              <a:rPr lang="en-GB" altLang="en-US" sz="1000"/>
              <a:t>three other colours</a:t>
            </a:r>
          </a:p>
        </p:txBody>
      </p:sp>
      <p:sp>
        <p:nvSpPr>
          <p:cNvPr id="23567" name="TextBox 44"/>
          <p:cNvSpPr txBox="1">
            <a:spLocks noChangeArrowheads="1"/>
          </p:cNvSpPr>
          <p:nvPr/>
        </p:nvSpPr>
        <p:spPr bwMode="auto">
          <a:xfrm>
            <a:off x="4384675" y="3344863"/>
            <a:ext cx="1619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1000"/>
              <a:t>A clean palette</a:t>
            </a:r>
          </a:p>
        </p:txBody>
      </p:sp>
      <p:sp>
        <p:nvSpPr>
          <p:cNvPr id="23568" name="TextBox 46"/>
          <p:cNvSpPr txBox="1">
            <a:spLocks noChangeArrowheads="1"/>
          </p:cNvSpPr>
          <p:nvPr/>
        </p:nvSpPr>
        <p:spPr bwMode="auto">
          <a:xfrm>
            <a:off x="5497513" y="3344863"/>
            <a:ext cx="19097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1000"/>
              <a:t>Water</a:t>
            </a:r>
          </a:p>
        </p:txBody>
      </p:sp>
      <p:sp>
        <p:nvSpPr>
          <p:cNvPr id="28" name="Oval 27"/>
          <p:cNvSpPr/>
          <p:nvPr/>
        </p:nvSpPr>
        <p:spPr>
          <a:xfrm>
            <a:off x="7165975" y="2159000"/>
            <a:ext cx="1077913" cy="1079500"/>
          </a:xfrm>
          <a:prstGeom prst="ellipse">
            <a:avLst/>
          </a:prstGeom>
          <a:solidFill>
            <a:schemeClr val="bg1"/>
          </a:solidFill>
          <a:ln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570" name="TextBox 30"/>
          <p:cNvSpPr txBox="1">
            <a:spLocks noChangeArrowheads="1"/>
          </p:cNvSpPr>
          <p:nvPr/>
        </p:nvSpPr>
        <p:spPr bwMode="auto">
          <a:xfrm>
            <a:off x="6750050" y="3344863"/>
            <a:ext cx="19097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1000"/>
              <a:t>A rag</a:t>
            </a:r>
          </a:p>
        </p:txBody>
      </p:sp>
      <p:pic>
        <p:nvPicPr>
          <p:cNvPr id="2357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2214563"/>
            <a:ext cx="744537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198688"/>
            <a:ext cx="8286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3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270125"/>
            <a:ext cx="73818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4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6015">
            <a:off x="3553619" y="2351881"/>
            <a:ext cx="70485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5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2393950"/>
            <a:ext cx="9604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53529">
            <a:off x="3511550" y="2227263"/>
            <a:ext cx="7239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7" name="TextBox 26"/>
          <p:cNvSpPr txBox="1">
            <a:spLocks noChangeArrowheads="1"/>
          </p:cNvSpPr>
          <p:nvPr/>
        </p:nvSpPr>
        <p:spPr bwMode="auto">
          <a:xfrm>
            <a:off x="1882775" y="3268663"/>
            <a:ext cx="161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 sz="1000"/>
              <a:t>Tools for</a:t>
            </a:r>
          </a:p>
          <a:p>
            <a:pPr algn="ctr" eaLnBrk="1" hangingPunct="1"/>
            <a:r>
              <a:rPr lang="en-GB" altLang="en-US" sz="1000"/>
              <a:t>dripping paint</a:t>
            </a:r>
          </a:p>
        </p:txBody>
      </p:sp>
      <p:pic>
        <p:nvPicPr>
          <p:cNvPr id="2357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63775"/>
            <a:ext cx="3460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9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252663"/>
            <a:ext cx="7731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dirty="0" smtClean="0"/>
              <a:t>What a good drip </a:t>
            </a:r>
            <a:br>
              <a:rPr lang="en-GB" dirty="0" smtClean="0"/>
            </a:br>
            <a:r>
              <a:rPr lang="en-GB" dirty="0" smtClean="0"/>
              <a:t>painting looks like…</a:t>
            </a:r>
            <a:endParaRPr lang="en-GB" dirty="0"/>
          </a:p>
        </p:txBody>
      </p:sp>
      <p:pic>
        <p:nvPicPr>
          <p:cNvPr id="2457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1755775"/>
            <a:ext cx="645795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55650" y="1747838"/>
            <a:ext cx="7632700" cy="4337050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dirty="0" smtClean="0"/>
              <a:t>Sharing and Celebrating</a:t>
            </a:r>
            <a:br>
              <a:rPr lang="en-GB" dirty="0" smtClean="0"/>
            </a:br>
            <a:r>
              <a:rPr lang="en-GB" dirty="0" smtClean="0"/>
              <a:t>Our Artwork!</a:t>
            </a:r>
            <a:endParaRPr lang="en-GB" dirty="0"/>
          </a:p>
        </p:txBody>
      </p:sp>
      <p:pic>
        <p:nvPicPr>
          <p:cNvPr id="2560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55650" y="1747838"/>
            <a:ext cx="7632700" cy="4337050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2142">
            <a:off x="3062282" y="1443169"/>
            <a:ext cx="3761834" cy="46812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07">
            <a:off x="1941851" y="1570014"/>
            <a:ext cx="3761834" cy="46812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4897">
            <a:off x="3988670" y="1443170"/>
            <a:ext cx="3761834" cy="468124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295525" y="1747838"/>
            <a:ext cx="4543425" cy="4337050"/>
          </a:xfrm>
          <a:prstGeom prst="roundRect">
            <a:avLst>
              <a:gd name="adj" fmla="val 4934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Walk around the classroom and look at the</a:t>
            </a:r>
            <a:br>
              <a:rPr lang="en-GB" dirty="0">
                <a:solidFill>
                  <a:sysClr val="windowText" lastClr="000000"/>
                </a:solidFill>
              </a:rPr>
            </a:br>
            <a:r>
              <a:rPr lang="en-GB" dirty="0">
                <a:solidFill>
                  <a:sysClr val="windowText" lastClr="000000"/>
                </a:solidFill>
              </a:rPr>
              <a:t>paintings that everyone has created.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Think about your painting.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What feeling do you think that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your painting shows?</a:t>
            </a:r>
          </a:p>
        </p:txBody>
      </p:sp>
      <p:pic>
        <p:nvPicPr>
          <p:cNvPr id="256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930400"/>
            <a:ext cx="13811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930400"/>
            <a:ext cx="155257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512888"/>
            <a:ext cx="6134100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Twinkl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5719763"/>
            <a:ext cx="5873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itle 5"/>
          <p:cNvSpPr>
            <a:spLocks/>
          </p:cNvSpPr>
          <p:nvPr/>
        </p:nvSpPr>
        <p:spPr bwMode="auto">
          <a:xfrm>
            <a:off x="457200" y="485775"/>
            <a:ext cx="8220075" cy="15954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4000" b="1">
                <a:solidFill>
                  <a:srgbClr val="1C1C1C"/>
                </a:solidFill>
                <a:latin typeface="HVD Bodedo" panose="02000605000000020003" pitchFamily="2" charset="0"/>
              </a:rPr>
              <a:t>Jackson Pollock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6628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1"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26629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1">
                <a:latin typeface="Sassoon Infant Md" panose="02000603050000020003" pitchFamily="50" charset="0"/>
              </a:rPr>
              <a:t>Aim</a:t>
            </a:r>
          </a:p>
        </p:txBody>
      </p:sp>
      <p:pic>
        <p:nvPicPr>
          <p:cNvPr id="2663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 dirty="0"/>
              <a:t>I can create a drip painting using shades I have mixed. </a:t>
            </a:r>
            <a:endParaRPr lang="en-GB" altLang="en-US" dirty="0" smtClean="0"/>
          </a:p>
          <a:p>
            <a:r>
              <a:rPr lang="en-GB" altLang="en-US" dirty="0"/>
              <a:t>I can talk about the artist Jackson Pollock.</a:t>
            </a:r>
          </a:p>
          <a:p>
            <a:pPr marL="0" indent="0">
              <a:buNone/>
            </a:pPr>
            <a:endParaRPr lang="en-GB" altLang="en-US" dirty="0"/>
          </a:p>
        </p:txBody>
      </p:sp>
      <p:sp>
        <p:nvSpPr>
          <p:cNvPr id="11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dirty="0"/>
              <a:t>I can mix shades.</a:t>
            </a:r>
          </a:p>
          <a:p>
            <a:pPr eaLnBrk="1" hangingPunct="1"/>
            <a:r>
              <a:rPr lang="en-GB" altLang="en-US" dirty="0"/>
              <a:t>I can use my shades to paint a drip painting.</a:t>
            </a:r>
          </a:p>
          <a:p>
            <a:pPr eaLnBrk="1" hangingPunct="1"/>
            <a:r>
              <a:rPr lang="en-GB" altLang="en-US" dirty="0"/>
              <a:t>I can tell you an interesting fact about Jackson Pollock.</a:t>
            </a:r>
          </a:p>
          <a:p>
            <a:pPr eaLnBrk="1" hangingPunct="1"/>
            <a:r>
              <a:rPr lang="en-GB" altLang="en-US" dirty="0"/>
              <a:t>I can say what kind of paintings Jackson Pollock made.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1"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1"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 dirty="0"/>
              <a:t>I can create a drip painting using shades I have mixed. </a:t>
            </a:r>
            <a:endParaRPr lang="en-GB" altLang="en-US" dirty="0" smtClean="0"/>
          </a:p>
          <a:p>
            <a:r>
              <a:rPr lang="en-GB" altLang="en-US" dirty="0"/>
              <a:t>I can talk about the artist Jackson Pollock.</a:t>
            </a:r>
          </a:p>
          <a:p>
            <a:pPr marL="0" indent="0">
              <a:buNone/>
            </a:pPr>
            <a:endParaRPr lang="en-GB" altLang="en-US" dirty="0"/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dirty="0"/>
              <a:t>I can mix shades.</a:t>
            </a:r>
          </a:p>
          <a:p>
            <a:pPr eaLnBrk="1" hangingPunct="1"/>
            <a:r>
              <a:rPr lang="en-GB" altLang="en-US" dirty="0"/>
              <a:t>I can use my shades to paint a drip painting.</a:t>
            </a:r>
          </a:p>
          <a:p>
            <a:pPr eaLnBrk="1" hangingPunct="1"/>
            <a:r>
              <a:rPr lang="en-GB" altLang="en-US" dirty="0"/>
              <a:t>I can tell you an interesting fact about Jackson Pollock.</a:t>
            </a:r>
          </a:p>
          <a:p>
            <a:pPr eaLnBrk="1" hangingPunct="1"/>
            <a:r>
              <a:rPr lang="en-GB" altLang="en-US" dirty="0"/>
              <a:t>I can say what kind of paintings Jackson Pollock made.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/>
          <a:lstStyle/>
          <a:p>
            <a:r>
              <a:rPr lang="en-GB" altLang="en-US" smtClean="0"/>
              <a:t>Mixing Shades</a:t>
            </a:r>
          </a:p>
        </p:txBody>
      </p:sp>
      <p:sp>
        <p:nvSpPr>
          <p:cNvPr id="10" name="Oval 9"/>
          <p:cNvSpPr/>
          <p:nvPr/>
        </p:nvSpPr>
        <p:spPr>
          <a:xfrm>
            <a:off x="2495550" y="1641475"/>
            <a:ext cx="4152900" cy="4151313"/>
          </a:xfrm>
          <a:prstGeom prst="ellipse">
            <a:avLst/>
          </a:prstGeom>
          <a:solidFill>
            <a:srgbClr val="555B8D"/>
          </a:solidFill>
          <a:ln>
            <a:solidFill>
              <a:srgbClr val="E2F0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1641475"/>
            <a:ext cx="3600450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55650" y="1585913"/>
            <a:ext cx="7632700" cy="449897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933575"/>
            <a:ext cx="8220075" cy="4462463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>
                <a:cs typeface="+mn-cs"/>
              </a:rPr>
              <a:t>We have been learning about colour mixing.</a:t>
            </a:r>
          </a:p>
          <a:p>
            <a:pPr fontAlgn="auto">
              <a:spcAft>
                <a:spcPts val="0"/>
              </a:spcAft>
              <a:defRPr/>
            </a:pPr>
            <a:endParaRPr lang="en-GB" dirty="0">
              <a:cs typeface="+mn-cs"/>
            </a:endParaRPr>
          </a:p>
        </p:txBody>
      </p:sp>
      <p:sp>
        <p:nvSpPr>
          <p:cNvPr id="11268" name="Title 5"/>
          <p:cNvSpPr>
            <a:spLocks/>
          </p:cNvSpPr>
          <p:nvPr/>
        </p:nvSpPr>
        <p:spPr bwMode="auto">
          <a:xfrm>
            <a:off x="457200" y="485775"/>
            <a:ext cx="8220075" cy="135731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4000" b="1">
                <a:solidFill>
                  <a:srgbClr val="1C1C1C"/>
                </a:solidFill>
                <a:latin typeface="Sassoon Infant Md" panose="02000603050000020003" pitchFamily="50" charset="0"/>
              </a:rPr>
              <a:t>Colour Mixing</a:t>
            </a:r>
          </a:p>
        </p:txBody>
      </p:sp>
      <p:pic>
        <p:nvPicPr>
          <p:cNvPr id="1126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3016250"/>
            <a:ext cx="24257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3016250"/>
            <a:ext cx="24257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2" y="3016250"/>
            <a:ext cx="2426956" cy="242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55650" y="1585913"/>
            <a:ext cx="7632700" cy="449897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933575"/>
            <a:ext cx="8220075" cy="4462463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 smtClean="0">
                <a:cs typeface="+mn-cs"/>
              </a:rPr>
              <a:t>Last week we learnt about neutral colours.</a:t>
            </a:r>
            <a:endParaRPr lang="en-GB" dirty="0"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GB" dirty="0">
              <a:cs typeface="+mn-cs"/>
            </a:endParaRPr>
          </a:p>
        </p:txBody>
      </p:sp>
      <p:sp>
        <p:nvSpPr>
          <p:cNvPr id="12292" name="Title 5"/>
          <p:cNvSpPr>
            <a:spLocks/>
          </p:cNvSpPr>
          <p:nvPr/>
        </p:nvSpPr>
        <p:spPr bwMode="auto">
          <a:xfrm>
            <a:off x="457200" y="485775"/>
            <a:ext cx="8220075" cy="135731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4000" b="1">
                <a:solidFill>
                  <a:srgbClr val="1C1C1C"/>
                </a:solidFill>
                <a:latin typeface="Sassoon Infant Md" panose="02000603050000020003" pitchFamily="50" charset="0"/>
              </a:rPr>
              <a:t>Neutral Colours</a:t>
            </a:r>
          </a:p>
        </p:txBody>
      </p:sp>
      <p:sp>
        <p:nvSpPr>
          <p:cNvPr id="8" name="Oval 7"/>
          <p:cNvSpPr/>
          <p:nvPr/>
        </p:nvSpPr>
        <p:spPr>
          <a:xfrm>
            <a:off x="917575" y="3103563"/>
            <a:ext cx="1614488" cy="16129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2822575" y="3103563"/>
            <a:ext cx="1614488" cy="16129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727575" y="3103563"/>
            <a:ext cx="1614488" cy="161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6632575" y="3103563"/>
            <a:ext cx="1614488" cy="16129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55650" y="1585913"/>
            <a:ext cx="7632700" cy="449897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13315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/>
          <a:lstStyle/>
          <a:p>
            <a:r>
              <a:rPr lang="en-GB" altLang="en-US" smtClean="0"/>
              <a:t>Making Tints</a:t>
            </a:r>
          </a:p>
        </p:txBody>
      </p:sp>
      <p:sp>
        <p:nvSpPr>
          <p:cNvPr id="13316" name="TextBox 7"/>
          <p:cNvSpPr txBox="1">
            <a:spLocks noChangeArrowheads="1"/>
          </p:cNvSpPr>
          <p:nvPr/>
        </p:nvSpPr>
        <p:spPr bwMode="auto">
          <a:xfrm>
            <a:off x="1538288" y="1860550"/>
            <a:ext cx="6057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/>
              <a:t>We practised mixing white with other colours to make </a:t>
            </a:r>
            <a:r>
              <a:rPr lang="en-GB" altLang="en-US" i="1"/>
              <a:t>tints</a:t>
            </a:r>
            <a:r>
              <a:rPr lang="en-GB" altLang="en-US"/>
              <a:t>. </a:t>
            </a:r>
          </a:p>
        </p:txBody>
      </p:sp>
      <p:pic>
        <p:nvPicPr>
          <p:cNvPr id="1331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3856038"/>
            <a:ext cx="46069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3176588"/>
            <a:ext cx="46069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493963"/>
            <a:ext cx="460692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5221288"/>
            <a:ext cx="46069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4538663"/>
            <a:ext cx="460692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55650" y="1585913"/>
            <a:ext cx="7632700" cy="449897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3849688"/>
            <a:ext cx="463708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2476500"/>
            <a:ext cx="46069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5222875"/>
            <a:ext cx="46069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4538663"/>
            <a:ext cx="46069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3162300"/>
            <a:ext cx="46069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/>
          <a:lstStyle/>
          <a:p>
            <a:r>
              <a:rPr lang="en-GB" altLang="en-US" smtClean="0"/>
              <a:t>Making Shades</a:t>
            </a:r>
          </a:p>
        </p:txBody>
      </p:sp>
      <p:sp>
        <p:nvSpPr>
          <p:cNvPr id="14345" name="TextBox 7"/>
          <p:cNvSpPr txBox="1">
            <a:spLocks noChangeArrowheads="1"/>
          </p:cNvSpPr>
          <p:nvPr/>
        </p:nvSpPr>
        <p:spPr bwMode="auto">
          <a:xfrm>
            <a:off x="1538288" y="1860550"/>
            <a:ext cx="6057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/>
              <a:t>This week we are going to make </a:t>
            </a:r>
            <a:r>
              <a:rPr lang="en-GB" altLang="en-US" i="1"/>
              <a:t>shades</a:t>
            </a:r>
            <a:r>
              <a:rPr lang="en-GB" altLang="en-US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41363" y="1593850"/>
            <a:ext cx="7632700" cy="4498975"/>
          </a:xfrm>
          <a:prstGeom prst="roundRect">
            <a:avLst>
              <a:gd name="adj" fmla="val 4934"/>
            </a:avLst>
          </a:prstGeom>
          <a:solidFill>
            <a:schemeClr val="bg1"/>
          </a:solidFill>
          <a:ln w="28575">
            <a:solidFill>
              <a:srgbClr val="555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15363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/>
          <a:lstStyle/>
          <a:p>
            <a:r>
              <a:rPr lang="en-GB" altLang="en-US" smtClean="0"/>
              <a:t>Making Shades</a:t>
            </a:r>
          </a:p>
        </p:txBody>
      </p:sp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1538288" y="2514600"/>
            <a:ext cx="6057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/>
              <a:t>Shading changes a colour from bright to dark. </a:t>
            </a:r>
          </a:p>
        </p:txBody>
      </p:sp>
      <p:sp>
        <p:nvSpPr>
          <p:cNvPr id="11" name="Oval 10"/>
          <p:cNvSpPr/>
          <p:nvPr/>
        </p:nvSpPr>
        <p:spPr>
          <a:xfrm>
            <a:off x="1014413" y="3554413"/>
            <a:ext cx="1131887" cy="1131887"/>
          </a:xfrm>
          <a:prstGeom prst="ellipse">
            <a:avLst/>
          </a:prstGeom>
          <a:solidFill>
            <a:srgbClr val="2B0097"/>
          </a:solidFill>
          <a:ln>
            <a:solidFill>
              <a:srgbClr val="2B0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2220913" y="3554413"/>
            <a:ext cx="1131887" cy="1131887"/>
          </a:xfrm>
          <a:prstGeom prst="ellipse">
            <a:avLst/>
          </a:prstGeom>
          <a:solidFill>
            <a:srgbClr val="250480"/>
          </a:solidFill>
          <a:ln>
            <a:solidFill>
              <a:srgbClr val="25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3425825" y="3554413"/>
            <a:ext cx="1131888" cy="1131887"/>
          </a:xfrm>
          <a:prstGeom prst="ellipse">
            <a:avLst/>
          </a:prstGeom>
          <a:solidFill>
            <a:srgbClr val="210D6F"/>
          </a:solidFill>
          <a:ln>
            <a:solidFill>
              <a:srgbClr val="250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630738" y="3554413"/>
            <a:ext cx="1133475" cy="1131887"/>
          </a:xfrm>
          <a:prstGeom prst="ellipse">
            <a:avLst/>
          </a:prstGeom>
          <a:solidFill>
            <a:srgbClr val="22165A"/>
          </a:solidFill>
          <a:ln>
            <a:solidFill>
              <a:srgbClr val="221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837238" y="3554413"/>
            <a:ext cx="1131887" cy="1131887"/>
          </a:xfrm>
          <a:prstGeom prst="ellipse">
            <a:avLst/>
          </a:prstGeom>
          <a:solidFill>
            <a:srgbClr val="221659"/>
          </a:solidFill>
          <a:ln>
            <a:solidFill>
              <a:srgbClr val="221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7042150" y="3554413"/>
            <a:ext cx="1131888" cy="1131887"/>
          </a:xfrm>
          <a:prstGeom prst="ellipse">
            <a:avLst/>
          </a:prstGeom>
          <a:solidFill>
            <a:srgbClr val="0B0045"/>
          </a:solidFill>
          <a:ln>
            <a:solidFill>
              <a:srgbClr val="0B0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53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3416300"/>
            <a:ext cx="1236663" cy="1408113"/>
          </a:xfrm>
          <a:prstGeom prst="rect">
            <a:avLst/>
          </a:prstGeom>
          <a:noFill/>
          <a:ln>
            <a:noFill/>
          </a:ln>
          <a:effectLst>
            <a:outerShdw sx="999" sy="999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3" y="3476625"/>
            <a:ext cx="679450" cy="1552575"/>
          </a:xfrm>
          <a:prstGeom prst="rect">
            <a:avLst/>
          </a:prstGeom>
          <a:noFill/>
          <a:ln>
            <a:noFill/>
          </a:ln>
          <a:effectLst>
            <a:outerShdw sx="999" sy="999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3449638"/>
            <a:ext cx="846137" cy="1579562"/>
          </a:xfrm>
          <a:prstGeom prst="rect">
            <a:avLst/>
          </a:prstGeom>
          <a:noFill/>
          <a:ln>
            <a:noFill/>
          </a:ln>
          <a:effectLst>
            <a:outerShdw sx="999" sy="999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3440113"/>
            <a:ext cx="841375" cy="1589087"/>
          </a:xfrm>
          <a:prstGeom prst="rect">
            <a:avLst/>
          </a:prstGeom>
          <a:noFill/>
          <a:ln>
            <a:noFill/>
          </a:ln>
          <a:effectLst>
            <a:outerShdw sx="999" sy="999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3459163"/>
            <a:ext cx="730250" cy="1500187"/>
          </a:xfrm>
          <a:prstGeom prst="rect">
            <a:avLst/>
          </a:prstGeom>
          <a:noFill/>
          <a:ln>
            <a:noFill/>
          </a:ln>
          <a:effectLst>
            <a:outerShdw sx="999" sy="999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3429000"/>
            <a:ext cx="1389063" cy="1600200"/>
          </a:xfrm>
          <a:prstGeom prst="rect">
            <a:avLst/>
          </a:prstGeom>
          <a:noFill/>
          <a:ln>
            <a:noFill/>
          </a:ln>
          <a:effectLst>
            <a:outerShdw sx="999" sy="999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1860</TotalTime>
  <Words>567</Words>
  <Application>Microsoft Office PowerPoint</Application>
  <PresentationFormat>On-screen Show (4:3)</PresentationFormat>
  <Paragraphs>93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BPreplay</vt:lpstr>
      <vt:lpstr>Arial</vt:lpstr>
      <vt:lpstr>HVD Bodedo</vt:lpstr>
      <vt:lpstr>Sassoon Infant Rg</vt:lpstr>
      <vt:lpstr>Sassoon Infant Md</vt:lpstr>
      <vt:lpstr>Calibri</vt:lpstr>
      <vt:lpstr>Office Theme</vt:lpstr>
      <vt:lpstr>Art and Design</vt:lpstr>
      <vt:lpstr>PowerPoint Presentation</vt:lpstr>
      <vt:lpstr>PowerPoint Presentation</vt:lpstr>
      <vt:lpstr>Mixing Shades</vt:lpstr>
      <vt:lpstr>PowerPoint Presentation</vt:lpstr>
      <vt:lpstr>PowerPoint Presentation</vt:lpstr>
      <vt:lpstr>Making Tints</vt:lpstr>
      <vt:lpstr>Making Shades</vt:lpstr>
      <vt:lpstr>Making Shades</vt:lpstr>
      <vt:lpstr>Changing the Feeling</vt:lpstr>
      <vt:lpstr>Painting with Tints</vt:lpstr>
      <vt:lpstr>Jackson Pollock</vt:lpstr>
      <vt:lpstr>PowerPoint Presentation</vt:lpstr>
      <vt:lpstr>PowerPoint Presentation</vt:lpstr>
      <vt:lpstr>PowerPoint Presentation</vt:lpstr>
      <vt:lpstr>Looking at Abstract Art: Autumn Rhythm (Number 30) (1950)</vt:lpstr>
      <vt:lpstr>Drip Painting</vt:lpstr>
      <vt:lpstr>What a good drip  painting looks like…</vt:lpstr>
      <vt:lpstr>Sharing and Celebrating Our Artwork!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Mrs E.Hollinghurst</cp:lastModifiedBy>
  <cp:revision>145</cp:revision>
  <dcterms:created xsi:type="dcterms:W3CDTF">2014-10-01T16:09:27Z</dcterms:created>
  <dcterms:modified xsi:type="dcterms:W3CDTF">2021-07-02T10:21:07Z</dcterms:modified>
</cp:coreProperties>
</file>