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70" r:id="rId6"/>
    <p:sldId id="260" r:id="rId7"/>
    <p:sldId id="262" r:id="rId8"/>
    <p:sldId id="271" r:id="rId9"/>
    <p:sldId id="264" r:id="rId10"/>
    <p:sldId id="267" r:id="rId11"/>
    <p:sldId id="265" r:id="rId12"/>
    <p:sldId id="266"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46" d="100"/>
          <a:sy n="46" d="100"/>
        </p:scale>
        <p:origin x="8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2/15/2023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0.gi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2714" y="3699167"/>
            <a:ext cx="3551237" cy="25225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55687" y="1266787"/>
            <a:ext cx="78452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Welcome to Our Lady’s Catholic Primary School</a:t>
            </a:r>
            <a:endParaRPr kumimoji="0" lang="en-GB" altLang="en-US" sz="2800" b="0" i="0" u="none" strike="noStrike" cap="none" normalizeH="0" baseline="0" dirty="0" smtClean="0">
              <a:ln>
                <a:noFill/>
              </a:ln>
              <a:solidFill>
                <a:schemeClr val="tx1"/>
              </a:solidFill>
              <a:effectLst/>
            </a:endParaRPr>
          </a:p>
        </p:txBody>
      </p:sp>
      <p:sp>
        <p:nvSpPr>
          <p:cNvPr id="5" name="Rectangle 4"/>
          <p:cNvSpPr>
            <a:spLocks noChangeArrowheads="1"/>
          </p:cNvSpPr>
          <p:nvPr/>
        </p:nvSpPr>
        <p:spPr bwMode="auto">
          <a:xfrm>
            <a:off x="654676" y="21164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p:cNvSpPr>
            <a:spLocks noChangeArrowheads="1"/>
          </p:cNvSpPr>
          <p:nvPr/>
        </p:nvSpPr>
        <p:spPr bwMode="auto">
          <a:xfrm>
            <a:off x="5576608" y="1750355"/>
            <a:ext cx="18473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pic>
        <p:nvPicPr>
          <p:cNvPr id="7" name="Picture 2" descr="olotagraphic-head.png">
            <a:extLst>
              <a:ext uri="{FF2B5EF4-FFF2-40B4-BE49-F238E27FC236}">
                <a16:creationId xmlns:a16="http://schemas.microsoft.com/office/drawing/2014/main" xmlns="" id="{35BF2F70-D436-415D-99CA-4EE8B3F564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154680" y="1764215"/>
            <a:ext cx="4662208" cy="128210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06154"/>
      </p:ext>
    </p:extLst>
  </p:cSld>
  <p:clrMapOvr>
    <a:masterClrMapping/>
  </p:clrMapOvr>
  <p:transition spd="med" advTm="642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00895" y="821628"/>
            <a:ext cx="10363826" cy="5862507"/>
          </a:xfrm>
        </p:spPr>
        <p:txBody>
          <a:bodyPr>
            <a:normAutofit lnSpcReduction="10000"/>
          </a:bodyPr>
          <a:lstStyle/>
          <a:p>
            <a:pPr marL="0" indent="0">
              <a:buNone/>
            </a:pPr>
            <a:r>
              <a:rPr lang="en-US" b="1" dirty="0">
                <a:solidFill>
                  <a:srgbClr val="002060"/>
                </a:solidFill>
              </a:rPr>
              <a:t>As an adult community we are working to </a:t>
            </a:r>
            <a:r>
              <a:rPr lang="en-US" b="1" dirty="0" smtClean="0">
                <a:solidFill>
                  <a:srgbClr val="002060"/>
                </a:solidFill>
              </a:rPr>
              <a:t>:</a:t>
            </a:r>
          </a:p>
          <a:p>
            <a:pPr marL="0" indent="0">
              <a:buNone/>
            </a:pPr>
            <a:endParaRPr lang="en-GB" b="1" dirty="0">
              <a:solidFill>
                <a:srgbClr val="002060"/>
              </a:solidFill>
            </a:endParaRPr>
          </a:p>
          <a:p>
            <a:pPr>
              <a:buFont typeface="Wingdings" panose="05000000000000000000" pitchFamily="2" charset="2"/>
              <a:buChar char="Ø"/>
            </a:pPr>
            <a:r>
              <a:rPr lang="en-US" b="1" dirty="0">
                <a:solidFill>
                  <a:srgbClr val="002060"/>
                </a:solidFill>
              </a:rPr>
              <a:t>build a culture of trust and empowerment</a:t>
            </a:r>
            <a:endParaRPr lang="en-GB" b="1" dirty="0">
              <a:solidFill>
                <a:srgbClr val="002060"/>
              </a:solidFill>
            </a:endParaRPr>
          </a:p>
          <a:p>
            <a:pPr lvl="0">
              <a:buFont typeface="Wingdings" panose="05000000000000000000" pitchFamily="2" charset="2"/>
              <a:buChar char="Ø"/>
            </a:pPr>
            <a:r>
              <a:rPr lang="en-US" b="1" dirty="0" smtClean="0">
                <a:solidFill>
                  <a:srgbClr val="002060"/>
                </a:solidFill>
              </a:rPr>
              <a:t>secure </a:t>
            </a:r>
            <a:r>
              <a:rPr lang="en-US" b="1" dirty="0">
                <a:solidFill>
                  <a:srgbClr val="002060"/>
                </a:solidFill>
              </a:rPr>
              <a:t>leadership capacity and sustainability</a:t>
            </a:r>
            <a:endParaRPr lang="en-GB" b="1" dirty="0">
              <a:solidFill>
                <a:srgbClr val="002060"/>
              </a:solidFill>
            </a:endParaRPr>
          </a:p>
          <a:p>
            <a:pPr lvl="0">
              <a:buFont typeface="Wingdings" panose="05000000000000000000" pitchFamily="2" charset="2"/>
              <a:buChar char="Ø"/>
            </a:pPr>
            <a:r>
              <a:rPr lang="en-US" b="1" dirty="0" smtClean="0">
                <a:solidFill>
                  <a:srgbClr val="002060"/>
                </a:solidFill>
              </a:rPr>
              <a:t>encourage </a:t>
            </a:r>
            <a:r>
              <a:rPr lang="en-US" b="1" dirty="0">
                <a:solidFill>
                  <a:srgbClr val="002060"/>
                </a:solidFill>
              </a:rPr>
              <a:t>a commitment to create positive change </a:t>
            </a:r>
            <a:endParaRPr lang="en-GB" b="1" dirty="0">
              <a:solidFill>
                <a:srgbClr val="002060"/>
              </a:solidFill>
            </a:endParaRPr>
          </a:p>
          <a:p>
            <a:pPr lvl="0">
              <a:buFont typeface="Wingdings" panose="05000000000000000000" pitchFamily="2" charset="2"/>
              <a:buChar char="Ø"/>
            </a:pPr>
            <a:r>
              <a:rPr lang="en-US" b="1" dirty="0">
                <a:solidFill>
                  <a:srgbClr val="002060"/>
                </a:solidFill>
              </a:rPr>
              <a:t>create a culture of aspiration and hope</a:t>
            </a:r>
            <a:endParaRPr lang="en-GB" b="1" dirty="0">
              <a:solidFill>
                <a:srgbClr val="002060"/>
              </a:solidFill>
            </a:endParaRPr>
          </a:p>
          <a:p>
            <a:pPr lvl="0">
              <a:buFont typeface="Wingdings" panose="05000000000000000000" pitchFamily="2" charset="2"/>
              <a:buChar char="Ø"/>
            </a:pPr>
            <a:r>
              <a:rPr lang="en-US" b="1" dirty="0">
                <a:solidFill>
                  <a:srgbClr val="002060"/>
                </a:solidFill>
              </a:rPr>
              <a:t>foster strategies for personal growth</a:t>
            </a:r>
            <a:endParaRPr lang="en-GB" b="1" dirty="0">
              <a:solidFill>
                <a:srgbClr val="002060"/>
              </a:solidFill>
            </a:endParaRPr>
          </a:p>
          <a:p>
            <a:pPr lvl="0">
              <a:buFont typeface="Wingdings" panose="05000000000000000000" pitchFamily="2" charset="2"/>
              <a:buChar char="Ø"/>
            </a:pPr>
            <a:r>
              <a:rPr lang="en-US" b="1" dirty="0">
                <a:solidFill>
                  <a:srgbClr val="002060"/>
                </a:solidFill>
              </a:rPr>
              <a:t>develop personal well being</a:t>
            </a:r>
            <a:endParaRPr lang="en-GB" b="1" dirty="0">
              <a:solidFill>
                <a:srgbClr val="002060"/>
              </a:solidFill>
            </a:endParaRPr>
          </a:p>
          <a:p>
            <a:pPr lvl="0">
              <a:buFont typeface="Wingdings" panose="05000000000000000000" pitchFamily="2" charset="2"/>
              <a:buChar char="Ø"/>
            </a:pPr>
            <a:r>
              <a:rPr lang="en-US" b="1" dirty="0">
                <a:solidFill>
                  <a:srgbClr val="002060"/>
                </a:solidFill>
              </a:rPr>
              <a:t>advocate and create opportunities for the development of resilience </a:t>
            </a:r>
            <a:endParaRPr lang="en-GB" b="1" dirty="0">
              <a:solidFill>
                <a:srgbClr val="002060"/>
              </a:solidFill>
            </a:endParaRPr>
          </a:p>
          <a:p>
            <a:pPr lvl="0">
              <a:buFont typeface="Wingdings" panose="05000000000000000000" pitchFamily="2" charset="2"/>
              <a:buChar char="Ø"/>
            </a:pPr>
            <a:r>
              <a:rPr lang="en-US" b="1" dirty="0">
                <a:solidFill>
                  <a:srgbClr val="002060"/>
                </a:solidFill>
              </a:rPr>
              <a:t>embed the principles of effective learning</a:t>
            </a:r>
            <a:endParaRPr lang="en-GB" b="1" dirty="0">
              <a:solidFill>
                <a:srgbClr val="002060"/>
              </a:solidFill>
            </a:endParaRPr>
          </a:p>
          <a:p>
            <a:pPr lvl="0">
              <a:buFont typeface="Wingdings" panose="05000000000000000000" pitchFamily="2" charset="2"/>
              <a:buChar char="Ø"/>
            </a:pPr>
            <a:r>
              <a:rPr lang="en-US" b="1" dirty="0">
                <a:solidFill>
                  <a:srgbClr val="002060"/>
                </a:solidFill>
              </a:rPr>
              <a:t>focus on collaborative learning </a:t>
            </a:r>
            <a:endParaRPr lang="en-GB" b="1" dirty="0">
              <a:solidFill>
                <a:srgbClr val="002060"/>
              </a:solidFill>
            </a:endParaRPr>
          </a:p>
          <a:p>
            <a:pPr lvl="0">
              <a:buFont typeface="Wingdings" panose="05000000000000000000" pitchFamily="2" charset="2"/>
              <a:buChar char="Ø"/>
            </a:pPr>
            <a:r>
              <a:rPr lang="en-US" b="1" dirty="0">
                <a:solidFill>
                  <a:srgbClr val="002060"/>
                </a:solidFill>
              </a:rPr>
              <a:t>enable achievement for all</a:t>
            </a:r>
            <a:endParaRPr lang="en-GB" b="1" dirty="0">
              <a:solidFill>
                <a:srgbClr val="002060"/>
              </a:solidFill>
            </a:endParaRPr>
          </a:p>
          <a:p>
            <a:endParaRPr lang="en-GB"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45965066"/>
      </p:ext>
    </p:extLst>
  </p:cSld>
  <p:clrMapOvr>
    <a:masterClrMapping/>
  </p:clrMapOvr>
  <p:transition spd="med" advTm="1321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39532" y="679959"/>
            <a:ext cx="10363826" cy="5514779"/>
          </a:xfrm>
        </p:spPr>
        <p:txBody>
          <a:bodyPr>
            <a:normAutofit fontScale="47500" lnSpcReduction="20000"/>
          </a:bodyPr>
          <a:lstStyle/>
          <a:p>
            <a:pPr marL="0" indent="0">
              <a:buNone/>
            </a:pPr>
            <a:r>
              <a:rPr lang="en-US" sz="3600" b="1" dirty="0">
                <a:solidFill>
                  <a:srgbClr val="002060"/>
                </a:solidFill>
                <a:latin typeface="Arial" panose="020B0604020202020204" pitchFamily="34" charset="0"/>
                <a:cs typeface="Arial" panose="020B0604020202020204" pitchFamily="34" charset="0"/>
              </a:rPr>
              <a:t>For our pupils the curriculum aims in particular to develop </a:t>
            </a:r>
            <a:r>
              <a:rPr lang="en-US" sz="3600" b="1" dirty="0" smtClean="0">
                <a:solidFill>
                  <a:srgbClr val="002060"/>
                </a:solidFill>
                <a:latin typeface="Arial" panose="020B0604020202020204" pitchFamily="34" charset="0"/>
                <a:cs typeface="Arial" panose="020B0604020202020204" pitchFamily="34" charset="0"/>
              </a:rPr>
              <a:t>:</a:t>
            </a:r>
          </a:p>
          <a:p>
            <a:pPr marL="0" indent="0">
              <a:buNone/>
            </a:pPr>
            <a:endParaRPr lang="en-US" sz="3600" b="1" dirty="0" smtClean="0">
              <a:solidFill>
                <a:srgbClr val="002060"/>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2600" b="1" dirty="0">
                <a:solidFill>
                  <a:srgbClr val="002060"/>
                </a:solidFill>
                <a:latin typeface="Arial" panose="020B0604020202020204" pitchFamily="34" charset="0"/>
                <a:cs typeface="Arial" panose="020B0604020202020204" pitchFamily="34" charset="0"/>
              </a:rPr>
              <a:t>confidence in themselves and a sense of self-worth </a:t>
            </a:r>
            <a:endParaRPr lang="en-GB" sz="2600" b="1" dirty="0">
              <a:solidFill>
                <a:srgbClr val="002060"/>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2600" b="1" dirty="0">
                <a:solidFill>
                  <a:srgbClr val="002060"/>
                </a:solidFill>
                <a:latin typeface="Arial" panose="020B0604020202020204" pitchFamily="34" charset="0"/>
                <a:cs typeface="Arial" panose="020B0604020202020204" pitchFamily="34" charset="0"/>
              </a:rPr>
              <a:t>a belief and conviction in setting themselves high expectations </a:t>
            </a:r>
            <a:endParaRPr lang="en-GB" sz="2600" b="1" dirty="0">
              <a:solidFill>
                <a:srgbClr val="002060"/>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2600" b="1" dirty="0">
                <a:solidFill>
                  <a:srgbClr val="002060"/>
                </a:solidFill>
                <a:latin typeface="Arial" panose="020B0604020202020204" pitchFamily="34" charset="0"/>
                <a:cs typeface="Arial" panose="020B0604020202020204" pitchFamily="34" charset="0"/>
              </a:rPr>
              <a:t>a willingness to apply themselves and recognize and celebrate effort alongside achievement. </a:t>
            </a:r>
            <a:endParaRPr lang="en-GB" sz="2600" b="1" dirty="0">
              <a:solidFill>
                <a:srgbClr val="002060"/>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2600" b="1" dirty="0">
                <a:solidFill>
                  <a:srgbClr val="002060"/>
                </a:solidFill>
                <a:latin typeface="Arial" panose="020B0604020202020204" pitchFamily="34" charset="0"/>
                <a:cs typeface="Arial" panose="020B0604020202020204" pitchFamily="34" charset="0"/>
              </a:rPr>
              <a:t>the skills of working as an individual and co-operatively with others </a:t>
            </a:r>
            <a:endParaRPr lang="en-GB" sz="2600" b="1" dirty="0">
              <a:solidFill>
                <a:srgbClr val="002060"/>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2600" b="1" dirty="0">
                <a:solidFill>
                  <a:srgbClr val="002060"/>
                </a:solidFill>
                <a:latin typeface="Arial" panose="020B0604020202020204" pitchFamily="34" charset="0"/>
                <a:cs typeface="Arial" panose="020B0604020202020204" pitchFamily="34" charset="0"/>
              </a:rPr>
              <a:t>skills in literacy, numeracy and competence in the use of information </a:t>
            </a:r>
            <a:r>
              <a:rPr lang="en-US" sz="2600" b="1" dirty="0" smtClean="0">
                <a:solidFill>
                  <a:srgbClr val="002060"/>
                </a:solidFill>
                <a:latin typeface="Arial" panose="020B0604020202020204" pitchFamily="34" charset="0"/>
                <a:cs typeface="Arial" panose="020B0604020202020204" pitchFamily="34" charset="0"/>
              </a:rPr>
              <a:t>technology.</a:t>
            </a:r>
          </a:p>
          <a:p>
            <a:pPr lvl="0">
              <a:buFont typeface="Wingdings" panose="05000000000000000000" pitchFamily="2" charset="2"/>
              <a:buChar char="Ø"/>
            </a:pPr>
            <a:r>
              <a:rPr lang="en-US" sz="2600" b="1" dirty="0" smtClean="0">
                <a:solidFill>
                  <a:srgbClr val="002060"/>
                </a:solidFill>
                <a:latin typeface="Arial" panose="020B0604020202020204" pitchFamily="34" charset="0"/>
                <a:cs typeface="Arial" panose="020B0604020202020204" pitchFamily="34" charset="0"/>
              </a:rPr>
              <a:t>A strong knowledge and skills experience across the wider curriculum.</a:t>
            </a:r>
            <a:endParaRPr lang="en-GB" sz="2600" b="1" dirty="0">
              <a:solidFill>
                <a:srgbClr val="002060"/>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2600" b="1" dirty="0">
                <a:solidFill>
                  <a:srgbClr val="002060"/>
                </a:solidFill>
                <a:latin typeface="Arial" panose="020B0604020202020204" pitchFamily="34" charset="0"/>
                <a:cs typeface="Arial" panose="020B0604020202020204" pitchFamily="34" charset="0"/>
              </a:rPr>
              <a:t>a sense of enquiry, the ability to question and problem solve. </a:t>
            </a:r>
            <a:endParaRPr lang="en-GB" sz="2600" b="1" dirty="0">
              <a:solidFill>
                <a:srgbClr val="002060"/>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2600" b="1" dirty="0">
                <a:solidFill>
                  <a:srgbClr val="002060"/>
                </a:solidFill>
                <a:latin typeface="Arial" panose="020B0604020202020204" pitchFamily="34" charset="0"/>
                <a:cs typeface="Arial" panose="020B0604020202020204" pitchFamily="34" charset="0"/>
              </a:rPr>
              <a:t>skills to be able to articulate their thoughts, feelings and ideas in order to maintain well being,  as well as to contribute positively to school life. </a:t>
            </a:r>
            <a:endParaRPr lang="en-GB" sz="2600" b="1" dirty="0">
              <a:solidFill>
                <a:srgbClr val="002060"/>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2600" b="1" dirty="0">
                <a:solidFill>
                  <a:srgbClr val="002060"/>
                </a:solidFill>
                <a:latin typeface="Arial" panose="020B0604020202020204" pitchFamily="34" charset="0"/>
                <a:cs typeface="Arial" panose="020B0604020202020204" pitchFamily="34" charset="0"/>
              </a:rPr>
              <a:t>skills to value  each individual and to learn to live together in an atmosphere of mutual respect;</a:t>
            </a:r>
            <a:endParaRPr lang="en-GB" sz="2600" b="1" dirty="0">
              <a:solidFill>
                <a:srgbClr val="002060"/>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2600" b="1" dirty="0">
                <a:solidFill>
                  <a:srgbClr val="002060"/>
                </a:solidFill>
                <a:latin typeface="Arial" panose="020B0604020202020204" pitchFamily="34" charset="0"/>
                <a:cs typeface="Arial" panose="020B0604020202020204" pitchFamily="34" charset="0"/>
              </a:rPr>
              <a:t>an awareness of their place in the community and opportunities for service to each other and the community;</a:t>
            </a:r>
            <a:endParaRPr lang="en-GB" sz="2600" b="1" dirty="0">
              <a:solidFill>
                <a:srgbClr val="002060"/>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2600" b="1" dirty="0">
                <a:solidFill>
                  <a:srgbClr val="002060"/>
                </a:solidFill>
                <a:latin typeface="Arial" panose="020B0604020202020204" pitchFamily="34" charset="0"/>
                <a:cs typeface="Arial" panose="020B0604020202020204" pitchFamily="34" charset="0"/>
              </a:rPr>
              <a:t>an appreciation of and respect for their own and other cultures </a:t>
            </a:r>
            <a:endParaRPr lang="en-GB" sz="2600" b="1" dirty="0">
              <a:solidFill>
                <a:srgbClr val="002060"/>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2600" b="1" dirty="0">
                <a:solidFill>
                  <a:srgbClr val="002060"/>
                </a:solidFill>
                <a:latin typeface="Arial" panose="020B0604020202020204" pitchFamily="34" charset="0"/>
                <a:cs typeface="Arial" panose="020B0604020202020204" pitchFamily="34" charset="0"/>
              </a:rPr>
              <a:t>the capacity to </a:t>
            </a:r>
            <a:r>
              <a:rPr lang="en-US" sz="2600" b="1" dirty="0" err="1">
                <a:solidFill>
                  <a:srgbClr val="002060"/>
                </a:solidFill>
                <a:latin typeface="Arial" panose="020B0604020202020204" pitchFamily="34" charset="0"/>
                <a:cs typeface="Arial" panose="020B0604020202020204" pitchFamily="34" charset="0"/>
              </a:rPr>
              <a:t>recognise</a:t>
            </a:r>
            <a:r>
              <a:rPr lang="en-US" sz="2600" b="1" dirty="0">
                <a:solidFill>
                  <a:srgbClr val="002060"/>
                </a:solidFill>
                <a:latin typeface="Arial" panose="020B0604020202020204" pitchFamily="34" charset="0"/>
                <a:cs typeface="Arial" panose="020B0604020202020204" pitchFamily="34" charset="0"/>
              </a:rPr>
              <a:t> when and how to support others in our world who are less fortunate. </a:t>
            </a:r>
            <a:endParaRPr lang="en-US" sz="2600" b="1" dirty="0" smtClean="0">
              <a:solidFill>
                <a:srgbClr val="002060"/>
              </a:solidFill>
              <a:latin typeface="Arial" panose="020B0604020202020204" pitchFamily="34" charset="0"/>
              <a:cs typeface="Arial" panose="020B0604020202020204" pitchFamily="34" charset="0"/>
            </a:endParaRPr>
          </a:p>
          <a:p>
            <a:pPr lvl="0">
              <a:buFont typeface="Wingdings" panose="05000000000000000000" pitchFamily="2" charset="2"/>
              <a:buChar char="Ø"/>
            </a:pPr>
            <a:endParaRPr lang="en-US" sz="2600" b="1" dirty="0">
              <a:solidFill>
                <a:srgbClr val="002060"/>
              </a:solidFill>
              <a:latin typeface="Arial" panose="020B0604020202020204" pitchFamily="34" charset="0"/>
              <a:cs typeface="Arial" panose="020B0604020202020204" pitchFamily="34" charset="0"/>
            </a:endParaRPr>
          </a:p>
          <a:p>
            <a:pPr marL="0" lvl="0" indent="0" algn="ctr">
              <a:buNone/>
            </a:pPr>
            <a:r>
              <a:rPr lang="en-US" sz="2600" b="1" dirty="0" smtClean="0">
                <a:solidFill>
                  <a:srgbClr val="002060"/>
                </a:solidFill>
                <a:latin typeface="Arial" panose="020B0604020202020204" pitchFamily="34" charset="0"/>
                <a:cs typeface="Arial" panose="020B0604020202020204" pitchFamily="34" charset="0"/>
              </a:rPr>
              <a:t>CARE – Learn – Respect </a:t>
            </a:r>
            <a:endParaRPr lang="en-GB" sz="2600" b="1" dirty="0">
              <a:solidFill>
                <a:srgbClr val="002060"/>
              </a:solidFill>
              <a:latin typeface="Arial" panose="020B0604020202020204" pitchFamily="34" charset="0"/>
              <a:cs typeface="Arial" panose="020B0604020202020204" pitchFamily="34" charset="0"/>
            </a:endParaRPr>
          </a:p>
          <a:p>
            <a:pPr marL="0" indent="0">
              <a:buNone/>
            </a:pPr>
            <a:endParaRPr lang="en-GB" b="1" dirty="0">
              <a:solidFill>
                <a:srgbClr val="002060"/>
              </a:solidFill>
            </a:endParaRPr>
          </a:p>
          <a:p>
            <a:pPr marL="0" lvl="0" indent="0">
              <a:buNone/>
            </a:pPr>
            <a:endParaRPr lang="en-GB" b="1" dirty="0">
              <a:solidFill>
                <a:srgbClr val="002060"/>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86663330"/>
      </p:ext>
    </p:extLst>
  </p:cSld>
  <p:clrMapOvr>
    <a:masterClrMapping/>
  </p:clrMapOvr>
  <p:transition spd="med" advTm="27343">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Perhaps these are just words.</a:t>
            </a:r>
            <a:r>
              <a:rPr lang="en-GB" dirty="0"/>
              <a:t/>
            </a:r>
            <a:br>
              <a:rPr lang="en-GB" dirty="0"/>
            </a:br>
            <a:endParaRPr lang="en-GB" dirty="0"/>
          </a:p>
        </p:txBody>
      </p:sp>
      <p:sp>
        <p:nvSpPr>
          <p:cNvPr id="3" name="Content Placeholder 2"/>
          <p:cNvSpPr>
            <a:spLocks noGrp="1"/>
          </p:cNvSpPr>
          <p:nvPr>
            <p:ph sz="quarter" idx="13"/>
          </p:nvPr>
        </p:nvSpPr>
        <p:spPr/>
        <p:txBody>
          <a:bodyPr>
            <a:normAutofit/>
          </a:bodyPr>
          <a:lstStyle/>
          <a:p>
            <a:pPr marL="0" indent="0" algn="ctr">
              <a:buNone/>
            </a:pPr>
            <a:r>
              <a:rPr lang="en-US" sz="5400" dirty="0" smtClean="0">
                <a:solidFill>
                  <a:srgbClr val="002060"/>
                </a:solidFill>
              </a:rPr>
              <a:t>Absolutely </a:t>
            </a:r>
          </a:p>
          <a:p>
            <a:pPr marL="0" indent="0" algn="ctr">
              <a:buNone/>
            </a:pPr>
            <a:r>
              <a:rPr lang="en-US" sz="5400" dirty="0" smtClean="0">
                <a:solidFill>
                  <a:srgbClr val="002060"/>
                </a:solidFill>
              </a:rPr>
              <a:t>NOT</a:t>
            </a:r>
            <a:endParaRPr lang="en-GB" sz="5400" dirty="0">
              <a:solidFill>
                <a:srgbClr val="00206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55441482"/>
      </p:ext>
    </p:extLst>
  </p:cSld>
  <p:clrMapOvr>
    <a:masterClrMapping/>
  </p:clrMapOvr>
  <p:transition spd="med" advTm="3619">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Look, listen, Think, act</a:t>
            </a:r>
            <a:endParaRPr lang="en-GB" dirty="0">
              <a:solidFill>
                <a:srgbClr val="002060"/>
              </a:solidFill>
            </a:endParaRPr>
          </a:p>
        </p:txBody>
      </p:sp>
      <p:sp>
        <p:nvSpPr>
          <p:cNvPr id="3" name="Content Placeholder 2"/>
          <p:cNvSpPr>
            <a:spLocks noGrp="1"/>
          </p:cNvSpPr>
          <p:nvPr>
            <p:ph sz="quarter" idx="13"/>
          </p:nvPr>
        </p:nvSpPr>
        <p:spPr>
          <a:xfrm>
            <a:off x="914400" y="2214694"/>
            <a:ext cx="10363826" cy="3424107"/>
          </a:xfrm>
        </p:spPr>
        <p:txBody>
          <a:bodyPr/>
          <a:lstStyle/>
          <a:p>
            <a:pPr algn="ctr">
              <a:buFont typeface="Wingdings" panose="05000000000000000000" pitchFamily="2" charset="2"/>
              <a:buChar char="v"/>
            </a:pPr>
            <a:endParaRPr lang="en-US" dirty="0" smtClean="0">
              <a:solidFill>
                <a:srgbClr val="002060"/>
              </a:solidFill>
            </a:endParaRPr>
          </a:p>
          <a:p>
            <a:pPr algn="ctr">
              <a:buFont typeface="Wingdings" panose="05000000000000000000" pitchFamily="2" charset="2"/>
              <a:buChar char="v"/>
            </a:pPr>
            <a:r>
              <a:rPr lang="en-US" dirty="0" smtClean="0">
                <a:solidFill>
                  <a:srgbClr val="002060"/>
                </a:solidFill>
              </a:rPr>
              <a:t> We strive </a:t>
            </a:r>
            <a:r>
              <a:rPr lang="en-US" dirty="0">
                <a:solidFill>
                  <a:srgbClr val="002060"/>
                </a:solidFill>
              </a:rPr>
              <a:t>to be a community that is moving </a:t>
            </a:r>
            <a:r>
              <a:rPr lang="en-US" dirty="0" smtClean="0">
                <a:solidFill>
                  <a:srgbClr val="002060"/>
                </a:solidFill>
              </a:rPr>
              <a:t>forward. </a:t>
            </a:r>
          </a:p>
          <a:p>
            <a:pPr algn="ctr">
              <a:buFont typeface="Wingdings" panose="05000000000000000000" pitchFamily="2" charset="2"/>
              <a:buChar char="v"/>
            </a:pPr>
            <a:endParaRPr lang="en-US" dirty="0" smtClean="0">
              <a:solidFill>
                <a:srgbClr val="002060"/>
              </a:solidFill>
            </a:endParaRPr>
          </a:p>
          <a:p>
            <a:pPr algn="ctr">
              <a:buFont typeface="Wingdings" panose="05000000000000000000" pitchFamily="2" charset="2"/>
              <a:buChar char="v"/>
            </a:pPr>
            <a:endParaRPr lang="en-US" dirty="0" smtClean="0">
              <a:solidFill>
                <a:srgbClr val="002060"/>
              </a:solidFill>
            </a:endParaRPr>
          </a:p>
          <a:p>
            <a:pPr algn="ctr">
              <a:buFont typeface="Wingdings" panose="05000000000000000000" pitchFamily="2" charset="2"/>
              <a:buChar char="v"/>
            </a:pPr>
            <a:r>
              <a:rPr lang="en-US" dirty="0" smtClean="0">
                <a:solidFill>
                  <a:srgbClr val="002060"/>
                </a:solidFill>
              </a:rPr>
              <a:t>WE learn with and for each other. </a:t>
            </a:r>
          </a:p>
          <a:p>
            <a:pPr algn="ctr">
              <a:buFont typeface="Wingdings" panose="05000000000000000000" pitchFamily="2" charset="2"/>
              <a:buChar char="v"/>
            </a:pPr>
            <a:endParaRPr lang="en-US" dirty="0">
              <a:solidFill>
                <a:srgbClr val="002060"/>
              </a:solidFill>
            </a:endParaRPr>
          </a:p>
          <a:p>
            <a:pPr algn="ctr">
              <a:buFont typeface="Wingdings" panose="05000000000000000000" pitchFamily="2" charset="2"/>
              <a:buChar char="v"/>
            </a:pPr>
            <a:endParaRPr lang="en-US" dirty="0" smtClean="0">
              <a:solidFill>
                <a:srgbClr val="00206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69243174"/>
      </p:ext>
    </p:extLst>
  </p:cSld>
  <p:clrMapOvr>
    <a:masterClrMapping/>
  </p:clrMapOvr>
  <p:transition spd="med" advTm="892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64022"/>
            <a:ext cx="10363826" cy="3953697"/>
          </a:xfrm>
        </p:spPr>
        <p:txBody>
          <a:bodyPr>
            <a:normAutofit fontScale="40000" lnSpcReduction="20000"/>
          </a:bodyPr>
          <a:lstStyle/>
          <a:p>
            <a:pPr marL="0" indent="0" algn="ctr">
              <a:buNone/>
            </a:pPr>
            <a:endParaRPr lang="en-GB" sz="5400" dirty="0" smtClean="0">
              <a:solidFill>
                <a:srgbClr val="002060"/>
              </a:solidFill>
              <a:latin typeface="Arial" panose="020B0604020202020204" pitchFamily="34" charset="0"/>
              <a:cs typeface="Arial" panose="020B0604020202020204" pitchFamily="34" charset="0"/>
            </a:endParaRPr>
          </a:p>
          <a:p>
            <a:pPr marL="0" indent="0" algn="ctr">
              <a:buNone/>
            </a:pPr>
            <a:r>
              <a:rPr lang="en-GB" sz="5400" dirty="0" smtClean="0">
                <a:solidFill>
                  <a:srgbClr val="002060"/>
                </a:solidFill>
                <a:latin typeface="Arial" panose="020B0604020202020204" pitchFamily="34" charset="0"/>
                <a:cs typeface="Arial" panose="020B0604020202020204" pitchFamily="34" charset="0"/>
              </a:rPr>
              <a:t>So much more </a:t>
            </a:r>
          </a:p>
          <a:p>
            <a:pPr marL="0" indent="0" algn="ctr">
              <a:buNone/>
            </a:pPr>
            <a:endParaRPr lang="en-US" sz="5400" dirty="0">
              <a:solidFill>
                <a:srgbClr val="002060"/>
              </a:solidFill>
              <a:latin typeface="Arial" panose="020B0604020202020204" pitchFamily="34" charset="0"/>
              <a:cs typeface="Arial" panose="020B0604020202020204" pitchFamily="34" charset="0"/>
            </a:endParaRPr>
          </a:p>
          <a:p>
            <a:pPr marL="0" indent="0" algn="ctr">
              <a:buNone/>
            </a:pPr>
            <a:endParaRPr lang="en-US" sz="5400" dirty="0" smtClean="0">
              <a:solidFill>
                <a:srgbClr val="002060"/>
              </a:solidFill>
              <a:latin typeface="Arial" panose="020B0604020202020204" pitchFamily="34" charset="0"/>
              <a:cs typeface="Arial" panose="020B0604020202020204" pitchFamily="34" charset="0"/>
            </a:endParaRPr>
          </a:p>
          <a:p>
            <a:pPr marL="0" indent="0" algn="ctr">
              <a:buNone/>
            </a:pPr>
            <a:endParaRPr lang="en-US" sz="5400" dirty="0" smtClean="0">
              <a:solidFill>
                <a:srgbClr val="002060"/>
              </a:solidFill>
              <a:latin typeface="Arial" panose="020B0604020202020204" pitchFamily="34" charset="0"/>
              <a:cs typeface="Arial" panose="020B0604020202020204" pitchFamily="34" charset="0"/>
            </a:endParaRPr>
          </a:p>
          <a:p>
            <a:pPr marL="0" indent="0" algn="ctr">
              <a:buNone/>
            </a:pPr>
            <a:endParaRPr lang="en-US" sz="5400" dirty="0">
              <a:solidFill>
                <a:srgbClr val="002060"/>
              </a:solidFill>
              <a:latin typeface="Arial" panose="020B0604020202020204" pitchFamily="34" charset="0"/>
              <a:cs typeface="Arial" panose="020B0604020202020204" pitchFamily="34" charset="0"/>
            </a:endParaRPr>
          </a:p>
          <a:p>
            <a:pPr marL="0" indent="0" algn="ctr">
              <a:buNone/>
            </a:pPr>
            <a:r>
              <a:rPr lang="en-US" sz="5400" dirty="0" smtClean="0">
                <a:solidFill>
                  <a:srgbClr val="002060"/>
                </a:solidFill>
                <a:latin typeface="Arial" panose="020B0604020202020204" pitchFamily="34" charset="0"/>
                <a:cs typeface="Arial" panose="020B0604020202020204" pitchFamily="34" charset="0"/>
              </a:rPr>
              <a:t>If </a:t>
            </a:r>
            <a:r>
              <a:rPr lang="en-US" sz="5400" dirty="0" smtClean="0">
                <a:solidFill>
                  <a:srgbClr val="002060"/>
                </a:solidFill>
                <a:latin typeface="Arial" panose="020B0604020202020204" pitchFamily="34" charset="0"/>
                <a:cs typeface="Arial" panose="020B0604020202020204" pitchFamily="34" charset="0"/>
              </a:rPr>
              <a:t>you have any questions about our school please feel able to email </a:t>
            </a:r>
            <a:r>
              <a:rPr lang="en-US" sz="5400" dirty="0" smtClean="0">
                <a:solidFill>
                  <a:srgbClr val="002060"/>
                </a:solidFill>
                <a:latin typeface="Arial" panose="020B0604020202020204" pitchFamily="34" charset="0"/>
                <a:cs typeface="Arial" panose="020B0604020202020204" pitchFamily="34" charset="0"/>
              </a:rPr>
              <a:t>or phone us</a:t>
            </a:r>
            <a:r>
              <a:rPr lang="en-US" sz="5400" dirty="0" smtClean="0">
                <a:solidFill>
                  <a:srgbClr val="002060"/>
                </a:solidFill>
                <a:latin typeface="Arial" panose="020B0604020202020204" pitchFamily="34" charset="0"/>
                <a:cs typeface="Arial" panose="020B0604020202020204" pitchFamily="34" charset="0"/>
              </a:rPr>
              <a:t>.</a:t>
            </a:r>
          </a:p>
          <a:p>
            <a:pPr marL="0" indent="0" algn="ctr">
              <a:buNone/>
            </a:pPr>
            <a:endParaRPr lang="en-US" sz="5400" dirty="0">
              <a:solidFill>
                <a:srgbClr val="002060"/>
              </a:solidFill>
              <a:latin typeface="Arial" panose="020B0604020202020204" pitchFamily="34" charset="0"/>
              <a:cs typeface="Arial" panose="020B060402020202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pic>
        <p:nvPicPr>
          <p:cNvPr id="5" name="Picture 4" descr="cand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56642" y="381982"/>
            <a:ext cx="215582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697149"/>
      </p:ext>
    </p:extLst>
  </p:cSld>
  <p:clrMapOvr>
    <a:masterClrMapping/>
  </p:clrMapOvr>
  <mc:AlternateContent xmlns:mc="http://schemas.openxmlformats.org/markup-compatibility/2006" xmlns:p14="http://schemas.microsoft.com/office/powerpoint/2010/main">
    <mc:Choice Requires="p14">
      <p:transition spd="slow" p14:dur="2000" advTm="3961"/>
    </mc:Choice>
    <mc:Fallback xmlns="">
      <p:transition spd="slow" advTm="39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43318" y="654202"/>
            <a:ext cx="10363826" cy="3424107"/>
          </a:xfrm>
        </p:spPr>
        <p:txBody>
          <a:bodyPr>
            <a:normAutofit fontScale="25000" lnSpcReduction="20000"/>
          </a:bodyPr>
          <a:lstStyle/>
          <a:p>
            <a:pPr marL="0" indent="0">
              <a:buNone/>
            </a:pPr>
            <a:r>
              <a:rPr lang="en-US" sz="8000" b="1" dirty="0" smtClean="0">
                <a:solidFill>
                  <a:srgbClr val="002060"/>
                </a:solidFill>
                <a:latin typeface="Arial" panose="020B0604020202020204" pitchFamily="34" charset="0"/>
                <a:cs typeface="Arial" panose="020B0604020202020204" pitchFamily="34" charset="0"/>
              </a:rPr>
              <a:t>Our Lady’s Catholic </a:t>
            </a:r>
            <a:r>
              <a:rPr lang="en-US" sz="8000" b="1" dirty="0">
                <a:solidFill>
                  <a:srgbClr val="002060"/>
                </a:solidFill>
                <a:latin typeface="Arial" panose="020B0604020202020204" pitchFamily="34" charset="0"/>
                <a:cs typeface="Arial" panose="020B0604020202020204" pitchFamily="34" charset="0"/>
              </a:rPr>
              <a:t>Primary School </a:t>
            </a:r>
            <a:endParaRPr lang="en-GB" sz="8000" b="1" dirty="0">
              <a:solidFill>
                <a:srgbClr val="002060"/>
              </a:solidFill>
              <a:latin typeface="Arial" panose="020B0604020202020204" pitchFamily="34" charset="0"/>
              <a:cs typeface="Arial" panose="020B0604020202020204" pitchFamily="34" charset="0"/>
            </a:endParaRPr>
          </a:p>
          <a:p>
            <a:pPr marL="0" indent="0">
              <a:buNone/>
            </a:pPr>
            <a:r>
              <a:rPr lang="en-US" sz="8000" dirty="0" smtClean="0">
                <a:solidFill>
                  <a:srgbClr val="002060"/>
                </a:solidFill>
                <a:latin typeface="Arial" panose="020B0604020202020204" pitchFamily="34" charset="0"/>
                <a:cs typeface="Arial" panose="020B0604020202020204" pitchFamily="34" charset="0"/>
              </a:rPr>
              <a:t>serves </a:t>
            </a:r>
            <a:r>
              <a:rPr lang="en-US" sz="8000" dirty="0">
                <a:solidFill>
                  <a:srgbClr val="002060"/>
                </a:solidFill>
                <a:latin typeface="Arial" panose="020B0604020202020204" pitchFamily="34" charset="0"/>
                <a:cs typeface="Arial" panose="020B0604020202020204" pitchFamily="34" charset="0"/>
              </a:rPr>
              <a:t>the community of </a:t>
            </a:r>
            <a:r>
              <a:rPr lang="en-US" sz="8000" dirty="0" err="1" smtClean="0">
                <a:solidFill>
                  <a:srgbClr val="002060"/>
                </a:solidFill>
                <a:latin typeface="Arial" panose="020B0604020202020204" pitchFamily="34" charset="0"/>
                <a:cs typeface="Arial" panose="020B0604020202020204" pitchFamily="34" charset="0"/>
              </a:rPr>
              <a:t>Blackpool</a:t>
            </a:r>
            <a:r>
              <a:rPr lang="en-US" sz="8000" dirty="0" smtClean="0">
                <a:solidFill>
                  <a:srgbClr val="002060"/>
                </a:solidFill>
                <a:latin typeface="Arial" panose="020B0604020202020204" pitchFamily="34" charset="0"/>
                <a:cs typeface="Arial" panose="020B0604020202020204" pitchFamily="34" charset="0"/>
              </a:rPr>
              <a:t> South and the </a:t>
            </a:r>
            <a:r>
              <a:rPr lang="en-US" sz="8000" dirty="0">
                <a:solidFill>
                  <a:srgbClr val="002060"/>
                </a:solidFill>
                <a:latin typeface="Arial" panose="020B0604020202020204" pitchFamily="34" charset="0"/>
                <a:cs typeface="Arial" panose="020B0604020202020204" pitchFamily="34" charset="0"/>
              </a:rPr>
              <a:t>wider area</a:t>
            </a:r>
            <a:r>
              <a:rPr lang="en-US" sz="8000" dirty="0" smtClean="0">
                <a:solidFill>
                  <a:srgbClr val="002060"/>
                </a:solidFill>
                <a:latin typeface="Arial" panose="020B0604020202020204" pitchFamily="34" charset="0"/>
                <a:cs typeface="Arial" panose="020B0604020202020204" pitchFamily="34" charset="0"/>
              </a:rPr>
              <a:t>.</a:t>
            </a:r>
            <a:endParaRPr lang="en-GB" sz="8000" dirty="0">
              <a:solidFill>
                <a:srgbClr val="002060"/>
              </a:solidFill>
              <a:latin typeface="Arial" panose="020B0604020202020204" pitchFamily="34" charset="0"/>
              <a:cs typeface="Arial" panose="020B0604020202020204" pitchFamily="34" charset="0"/>
            </a:endParaRPr>
          </a:p>
          <a:p>
            <a:pPr marL="0" indent="0">
              <a:buNone/>
            </a:pPr>
            <a:r>
              <a:rPr lang="en-US" sz="8000" dirty="0">
                <a:solidFill>
                  <a:srgbClr val="002060"/>
                </a:solidFill>
                <a:latin typeface="Arial" panose="020B0604020202020204" pitchFamily="34" charset="0"/>
                <a:cs typeface="Arial" panose="020B0604020202020204" pitchFamily="34" charset="0"/>
              </a:rPr>
              <a:t>We are a small school with big ideas. </a:t>
            </a:r>
            <a:endParaRPr lang="en-GB" sz="8000" dirty="0">
              <a:solidFill>
                <a:srgbClr val="002060"/>
              </a:solidFill>
              <a:latin typeface="Arial" panose="020B0604020202020204" pitchFamily="34" charset="0"/>
              <a:cs typeface="Arial" panose="020B0604020202020204" pitchFamily="34" charset="0"/>
            </a:endParaRPr>
          </a:p>
          <a:p>
            <a:pPr marL="0" indent="0">
              <a:buNone/>
            </a:pPr>
            <a:r>
              <a:rPr lang="en-GB" sz="8000" dirty="0" smtClean="0">
                <a:solidFill>
                  <a:srgbClr val="002060"/>
                </a:solidFill>
                <a:latin typeface="Arial" panose="020B0604020202020204" pitchFamily="34" charset="0"/>
                <a:cs typeface="Arial" panose="020B0604020202020204" pitchFamily="34" charset="0"/>
              </a:rPr>
              <a:t>Through the national school closures and on going disruption  we worked hard to maintain pupil and family relationships. </a:t>
            </a:r>
          </a:p>
          <a:p>
            <a:pPr marL="0" indent="0">
              <a:buNone/>
            </a:pPr>
            <a:r>
              <a:rPr lang="en-GB" sz="8000" dirty="0" smtClean="0">
                <a:solidFill>
                  <a:srgbClr val="002060"/>
                </a:solidFill>
                <a:latin typeface="Arial" panose="020B0604020202020204" pitchFamily="34" charset="0"/>
                <a:cs typeface="Arial" panose="020B0604020202020204" pitchFamily="34" charset="0"/>
              </a:rPr>
              <a:t>A key hallmark of Our lady’s is the care adults take.</a:t>
            </a:r>
          </a:p>
          <a:p>
            <a:pPr marL="0" indent="0">
              <a:buNone/>
            </a:pPr>
            <a:endParaRPr lang="en-US" sz="8000" dirty="0">
              <a:solidFill>
                <a:srgbClr val="002060"/>
              </a:solidFill>
              <a:latin typeface="Arial" panose="020B0604020202020204" pitchFamily="34" charset="0"/>
              <a:cs typeface="Arial" panose="020B0604020202020204" pitchFamily="34" charset="0"/>
            </a:endParaRPr>
          </a:p>
          <a:p>
            <a:pPr marL="0" indent="0">
              <a:buNone/>
            </a:pPr>
            <a:r>
              <a:rPr lang="en-US" sz="8000" dirty="0" smtClean="0">
                <a:solidFill>
                  <a:srgbClr val="002060"/>
                </a:solidFill>
                <a:latin typeface="Arial" panose="020B0604020202020204" pitchFamily="34" charset="0"/>
                <a:cs typeface="Arial" panose="020B0604020202020204" pitchFamily="34" charset="0"/>
              </a:rPr>
              <a:t>We are committed to each child.</a:t>
            </a:r>
          </a:p>
          <a:p>
            <a:pPr marL="0" indent="0">
              <a:buNone/>
            </a:pPr>
            <a:endParaRPr lang="en-GB" sz="8000" dirty="0" smtClean="0">
              <a:solidFill>
                <a:srgbClr val="002060"/>
              </a:solidFill>
              <a:latin typeface="Arial" panose="020B0604020202020204" pitchFamily="34" charset="0"/>
              <a:cs typeface="Arial" panose="020B0604020202020204" pitchFamily="34" charset="0"/>
            </a:endParaRPr>
          </a:p>
          <a:p>
            <a:endParaRPr lang="en-GB"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66705199"/>
      </p:ext>
    </p:extLst>
  </p:cSld>
  <p:clrMapOvr>
    <a:masterClrMapping/>
  </p:clrMapOvr>
  <p:transition spd="med" advTm="21711">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10743" y="422383"/>
            <a:ext cx="10252209" cy="3054914"/>
          </a:xfrm>
        </p:spPr>
        <p:txBody>
          <a:bodyPr>
            <a:normAutofit fontScale="25000" lnSpcReduction="20000"/>
          </a:bodyPr>
          <a:lstStyle/>
          <a:p>
            <a:pPr marL="0" indent="0">
              <a:buNone/>
            </a:pPr>
            <a:r>
              <a:rPr lang="en-US" sz="8000" dirty="0" smtClean="0">
                <a:solidFill>
                  <a:srgbClr val="002060"/>
                </a:solidFill>
                <a:latin typeface="Arial" panose="020B0604020202020204" pitchFamily="34" charset="0"/>
                <a:cs typeface="Arial" panose="020B0604020202020204" pitchFamily="34" charset="0"/>
              </a:rPr>
              <a:t>Being a Catholic </a:t>
            </a:r>
            <a:r>
              <a:rPr lang="en-US" sz="8000" dirty="0">
                <a:solidFill>
                  <a:srgbClr val="002060"/>
                </a:solidFill>
                <a:latin typeface="Arial" panose="020B0604020202020204" pitchFamily="34" charset="0"/>
                <a:cs typeface="Arial" panose="020B0604020202020204" pitchFamily="34" charset="0"/>
              </a:rPr>
              <a:t>School </a:t>
            </a:r>
            <a:r>
              <a:rPr lang="en-US" sz="8000" dirty="0" smtClean="0">
                <a:solidFill>
                  <a:srgbClr val="002060"/>
                </a:solidFill>
                <a:latin typeface="Arial" panose="020B0604020202020204" pitchFamily="34" charset="0"/>
                <a:cs typeface="Arial" panose="020B0604020202020204" pitchFamily="34" charset="0"/>
              </a:rPr>
              <a:t>gives us a mission</a:t>
            </a:r>
            <a:endParaRPr lang="en-GB" sz="8000" dirty="0">
              <a:solidFill>
                <a:srgbClr val="002060"/>
              </a:solidFill>
              <a:latin typeface="Arial" panose="020B0604020202020204" pitchFamily="34" charset="0"/>
              <a:cs typeface="Arial" panose="020B0604020202020204" pitchFamily="34" charset="0"/>
            </a:endParaRPr>
          </a:p>
          <a:p>
            <a:pPr marL="0" indent="0">
              <a:buNone/>
            </a:pPr>
            <a:r>
              <a:rPr lang="en-US" sz="8000" dirty="0">
                <a:solidFill>
                  <a:srgbClr val="002060"/>
                </a:solidFill>
                <a:latin typeface="Arial" panose="020B0604020202020204" pitchFamily="34" charset="0"/>
                <a:cs typeface="Arial" panose="020B0604020202020204" pitchFamily="34" charset="0"/>
              </a:rPr>
              <a:t> </a:t>
            </a:r>
            <a:r>
              <a:rPr lang="en-US" sz="8000" dirty="0" smtClean="0">
                <a:solidFill>
                  <a:srgbClr val="002060"/>
                </a:solidFill>
                <a:latin typeface="Arial" panose="020B0604020202020204" pitchFamily="34" charset="0"/>
                <a:cs typeface="Arial" panose="020B0604020202020204" pitchFamily="34" charset="0"/>
              </a:rPr>
              <a:t>For </a:t>
            </a:r>
            <a:r>
              <a:rPr lang="en-US" sz="8000" dirty="0">
                <a:solidFill>
                  <a:srgbClr val="002060"/>
                </a:solidFill>
                <a:latin typeface="Arial" panose="020B0604020202020204" pitchFamily="34" charset="0"/>
                <a:cs typeface="Arial" panose="020B0604020202020204" pitchFamily="34" charset="0"/>
              </a:rPr>
              <a:t>us having a faith focus is the essential and powerful heartbeat of our school.</a:t>
            </a:r>
            <a:endParaRPr lang="en-GB" sz="8000" dirty="0">
              <a:solidFill>
                <a:srgbClr val="002060"/>
              </a:solidFill>
              <a:latin typeface="Arial" panose="020B0604020202020204" pitchFamily="34" charset="0"/>
              <a:cs typeface="Arial" panose="020B0604020202020204" pitchFamily="34" charset="0"/>
            </a:endParaRPr>
          </a:p>
          <a:p>
            <a:pPr marL="0" indent="0">
              <a:buNone/>
            </a:pPr>
            <a:r>
              <a:rPr lang="en-US" sz="8000" dirty="0">
                <a:solidFill>
                  <a:srgbClr val="002060"/>
                </a:solidFill>
                <a:latin typeface="Arial" panose="020B0604020202020204" pitchFamily="34" charset="0"/>
                <a:cs typeface="Arial" panose="020B0604020202020204" pitchFamily="34" charset="0"/>
              </a:rPr>
              <a:t> </a:t>
            </a:r>
            <a:endParaRPr lang="en-US" sz="8000" dirty="0" smtClean="0">
              <a:solidFill>
                <a:srgbClr val="002060"/>
              </a:solidFill>
              <a:latin typeface="Arial" panose="020B0604020202020204" pitchFamily="34" charset="0"/>
              <a:cs typeface="Arial" panose="020B0604020202020204" pitchFamily="34" charset="0"/>
            </a:endParaRPr>
          </a:p>
          <a:p>
            <a:pPr marL="0" indent="0">
              <a:buNone/>
            </a:pPr>
            <a:r>
              <a:rPr lang="en-US" sz="8000" dirty="0" smtClean="0">
                <a:solidFill>
                  <a:srgbClr val="002060"/>
                </a:solidFill>
                <a:latin typeface="Arial" panose="020B0604020202020204" pitchFamily="34" charset="0"/>
                <a:cs typeface="Arial" panose="020B0604020202020204" pitchFamily="34" charset="0"/>
              </a:rPr>
              <a:t>We </a:t>
            </a:r>
            <a:r>
              <a:rPr lang="en-US" sz="8000" dirty="0">
                <a:solidFill>
                  <a:srgbClr val="002060"/>
                </a:solidFill>
                <a:latin typeface="Arial" panose="020B0604020202020204" pitchFamily="34" charset="0"/>
                <a:cs typeface="Arial" panose="020B0604020202020204" pitchFamily="34" charset="0"/>
              </a:rPr>
              <a:t>were each made to be unique. Each made to be loved. </a:t>
            </a:r>
            <a:endParaRPr lang="en-GB" sz="8000" dirty="0">
              <a:solidFill>
                <a:srgbClr val="002060"/>
              </a:solidFill>
              <a:latin typeface="Arial" panose="020B0604020202020204" pitchFamily="34" charset="0"/>
              <a:cs typeface="Arial" panose="020B0604020202020204" pitchFamily="34" charset="0"/>
            </a:endParaRPr>
          </a:p>
          <a:p>
            <a:pPr marL="0" indent="0">
              <a:buNone/>
            </a:pPr>
            <a:r>
              <a:rPr lang="en-US" sz="8000" b="1" dirty="0">
                <a:solidFill>
                  <a:srgbClr val="002060"/>
                </a:solidFill>
                <a:latin typeface="Arial" panose="020B0604020202020204" pitchFamily="34" charset="0"/>
                <a:cs typeface="Arial" panose="020B0604020202020204" pitchFamily="34" charset="0"/>
              </a:rPr>
              <a:t>Always.</a:t>
            </a:r>
            <a:endParaRPr lang="en-GB" sz="8000" b="1" dirty="0">
              <a:solidFill>
                <a:srgbClr val="002060"/>
              </a:solidFill>
              <a:latin typeface="Arial" panose="020B0604020202020204" pitchFamily="34" charset="0"/>
              <a:cs typeface="Arial" panose="020B0604020202020204" pitchFamily="34" charset="0"/>
            </a:endParaRPr>
          </a:p>
          <a:p>
            <a:pPr marL="0" indent="0">
              <a:buNone/>
            </a:pPr>
            <a:r>
              <a:rPr lang="en-US" sz="8000" dirty="0">
                <a:solidFill>
                  <a:srgbClr val="002060"/>
                </a:solidFill>
                <a:latin typeface="Arial" panose="020B0604020202020204" pitchFamily="34" charset="0"/>
                <a:cs typeface="Arial" panose="020B0604020202020204" pitchFamily="34" charset="0"/>
              </a:rPr>
              <a:t> </a:t>
            </a:r>
            <a:endParaRPr lang="en-GB" sz="8000" dirty="0">
              <a:solidFill>
                <a:srgbClr val="002060"/>
              </a:solidFill>
              <a:latin typeface="Arial" panose="020B0604020202020204" pitchFamily="34" charset="0"/>
              <a:cs typeface="Arial" panose="020B0604020202020204" pitchFamily="34" charset="0"/>
            </a:endParaRPr>
          </a:p>
          <a:p>
            <a:pPr marL="0" indent="0">
              <a:buNone/>
            </a:pPr>
            <a:r>
              <a:rPr lang="en-US" sz="8000" dirty="0">
                <a:solidFill>
                  <a:srgbClr val="002060"/>
                </a:solidFill>
                <a:latin typeface="Arial" panose="020B0604020202020204" pitchFamily="34" charset="0"/>
                <a:cs typeface="Arial" panose="020B0604020202020204" pitchFamily="34" charset="0"/>
              </a:rPr>
              <a:t>Every aspect of our school life celebrates this.</a:t>
            </a:r>
            <a:endParaRPr lang="en-GB" sz="8000" dirty="0">
              <a:solidFill>
                <a:srgbClr val="002060"/>
              </a:solidFill>
              <a:latin typeface="Arial" panose="020B0604020202020204" pitchFamily="34" charset="0"/>
              <a:cs typeface="Arial" panose="020B0604020202020204" pitchFamily="34" charset="0"/>
            </a:endParaRPr>
          </a:p>
          <a:p>
            <a:pPr marL="0" indent="0">
              <a:buNone/>
            </a:pPr>
            <a:r>
              <a:rPr lang="en-US" sz="8000" dirty="0">
                <a:solidFill>
                  <a:srgbClr val="002060"/>
                </a:solidFill>
                <a:latin typeface="Arial" panose="020B0604020202020204" pitchFamily="34" charset="0"/>
                <a:cs typeface="Arial" panose="020B0604020202020204" pitchFamily="34" charset="0"/>
              </a:rPr>
              <a:t>Your child will be valued and cherished for who they are.</a:t>
            </a:r>
            <a:endParaRPr lang="en-GB" sz="8000" dirty="0">
              <a:solidFill>
                <a:srgbClr val="002060"/>
              </a:solidFill>
              <a:latin typeface="Arial" panose="020B0604020202020204" pitchFamily="34" charset="0"/>
              <a:cs typeface="Arial" panose="020B0604020202020204" pitchFamily="34" charset="0"/>
            </a:endParaRPr>
          </a:p>
          <a:p>
            <a:pPr marL="0" indent="0">
              <a:buNone/>
            </a:pPr>
            <a:r>
              <a:rPr lang="en-US" sz="8000" dirty="0">
                <a:solidFill>
                  <a:srgbClr val="002060"/>
                </a:solidFill>
                <a:latin typeface="Arial" panose="020B0604020202020204" pitchFamily="34" charset="0"/>
                <a:cs typeface="Arial" panose="020B0604020202020204" pitchFamily="34" charset="0"/>
              </a:rPr>
              <a:t>Your child will always be treated with respect.</a:t>
            </a:r>
            <a:endParaRPr lang="en-GB" sz="8000" dirty="0">
              <a:solidFill>
                <a:srgbClr val="002060"/>
              </a:solidFill>
              <a:latin typeface="Arial" panose="020B0604020202020204" pitchFamily="34" charset="0"/>
              <a:cs typeface="Arial" panose="020B0604020202020204" pitchFamily="34" charset="0"/>
            </a:endParaRPr>
          </a:p>
          <a:p>
            <a:pPr marL="0" indent="0">
              <a:buNone/>
            </a:pPr>
            <a:r>
              <a:rPr lang="en-US" sz="8000" dirty="0">
                <a:solidFill>
                  <a:srgbClr val="002060"/>
                </a:solidFill>
                <a:latin typeface="Arial" panose="020B0604020202020204" pitchFamily="34" charset="0"/>
                <a:cs typeface="Arial" panose="020B0604020202020204" pitchFamily="34" charset="0"/>
              </a:rPr>
              <a:t>Your child will be helped to find their voice.</a:t>
            </a:r>
            <a:endParaRPr lang="en-GB" sz="8000" dirty="0">
              <a:solidFill>
                <a:srgbClr val="002060"/>
              </a:solidFill>
              <a:latin typeface="Arial" panose="020B0604020202020204" pitchFamily="34" charset="0"/>
              <a:cs typeface="Arial" panose="020B0604020202020204" pitchFamily="34" charset="0"/>
            </a:endParaRPr>
          </a:p>
          <a:p>
            <a:pPr marL="0" indent="0">
              <a:buNone/>
            </a:pPr>
            <a:r>
              <a:rPr lang="en-US" sz="8000" dirty="0">
                <a:solidFill>
                  <a:srgbClr val="002060"/>
                </a:solidFill>
                <a:latin typeface="Arial" panose="020B0604020202020204" pitchFamily="34" charset="0"/>
                <a:cs typeface="Arial" panose="020B0604020202020204" pitchFamily="34" charset="0"/>
              </a:rPr>
              <a:t>Your child will always be encouraged to find their strengths and to use </a:t>
            </a:r>
            <a:r>
              <a:rPr lang="en-US" sz="8000" dirty="0" err="1" smtClean="0">
                <a:solidFill>
                  <a:srgbClr val="002060"/>
                </a:solidFill>
                <a:latin typeface="Arial" panose="020B0604020202020204" pitchFamily="34" charset="0"/>
                <a:cs typeface="Arial" panose="020B0604020202020204" pitchFamily="34" charset="0"/>
              </a:rPr>
              <a:t>theM</a:t>
            </a:r>
            <a:r>
              <a:rPr lang="en-US" sz="8000" dirty="0" smtClean="0">
                <a:solidFill>
                  <a:srgbClr val="002060"/>
                </a:solidFill>
                <a:latin typeface="Arial" panose="020B0604020202020204" pitchFamily="34" charset="0"/>
                <a:cs typeface="Arial" panose="020B0604020202020204" pitchFamily="34" charset="0"/>
              </a:rPr>
              <a:t> </a:t>
            </a:r>
            <a:r>
              <a:rPr lang="en-US" sz="8000" dirty="0">
                <a:solidFill>
                  <a:srgbClr val="002060"/>
                </a:solidFill>
                <a:latin typeface="Arial" panose="020B0604020202020204" pitchFamily="34" charset="0"/>
                <a:cs typeface="Arial" panose="020B0604020202020204" pitchFamily="34" charset="0"/>
              </a:rPr>
              <a:t>to make the world a better place</a:t>
            </a:r>
            <a:r>
              <a:rPr lang="en-US" dirty="0" smtClean="0">
                <a:solidFill>
                  <a:srgbClr val="002060"/>
                </a:solidFill>
              </a:rPr>
              <a:t>..</a:t>
            </a:r>
            <a:endParaRPr lang="en-GB" dirty="0">
              <a:solidFill>
                <a:srgbClr val="002060"/>
              </a:solidFill>
            </a:endParaRPr>
          </a:p>
          <a:p>
            <a:pPr marL="0" indent="0">
              <a:buNone/>
            </a:pPr>
            <a:endParaRPr lang="en-GB" dirty="0">
              <a:solidFill>
                <a:srgbClr val="002060"/>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28421168"/>
      </p:ext>
    </p:extLst>
  </p:cSld>
  <p:clrMapOvr>
    <a:masterClrMapping/>
  </p:clrMapOvr>
  <p:transition spd="med" advTm="17602">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46" y="618518"/>
            <a:ext cx="10364451" cy="1102078"/>
          </a:xfrm>
        </p:spPr>
        <p:txBody>
          <a:bodyPr>
            <a:normAutofit/>
          </a:bodyPr>
          <a:lstStyle/>
          <a:p>
            <a:r>
              <a:rPr lang="en-GB" b="1" dirty="0">
                <a:solidFill>
                  <a:srgbClr val="002060"/>
                </a:solidFill>
              </a:rPr>
              <a:t>Growing  a </a:t>
            </a:r>
            <a:r>
              <a:rPr lang="en-GB" b="1" dirty="0" smtClean="0">
                <a:solidFill>
                  <a:srgbClr val="002060"/>
                </a:solidFill>
              </a:rPr>
              <a:t>resilient Community</a:t>
            </a:r>
            <a:endParaRPr lang="en-GB" dirty="0"/>
          </a:p>
        </p:txBody>
      </p:sp>
      <p:sp>
        <p:nvSpPr>
          <p:cNvPr id="5" name="Text Box 27"/>
          <p:cNvSpPr txBox="1">
            <a:spLocks noChangeArrowheads="1"/>
          </p:cNvSpPr>
          <p:nvPr/>
        </p:nvSpPr>
        <p:spPr bwMode="auto">
          <a:xfrm>
            <a:off x="5631294" y="2387433"/>
            <a:ext cx="1557338" cy="966787"/>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Text Box 32"/>
          <p:cNvSpPr txBox="1">
            <a:spLocks noChangeArrowheads="1"/>
          </p:cNvSpPr>
          <p:nvPr/>
        </p:nvSpPr>
        <p:spPr bwMode="auto">
          <a:xfrm>
            <a:off x="632628" y="4013160"/>
            <a:ext cx="1219200" cy="1032379"/>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AutoShape 36"/>
          <p:cNvSpPr>
            <a:spLocks noChangeArrowheads="1"/>
          </p:cNvSpPr>
          <p:nvPr/>
        </p:nvSpPr>
        <p:spPr bwMode="auto">
          <a:xfrm>
            <a:off x="632628" y="1728482"/>
            <a:ext cx="1581150" cy="933450"/>
          </a:xfrm>
          <a:prstGeom prst="roundRect">
            <a:avLst>
              <a:gd name="adj" fmla="val 16667"/>
            </a:avLst>
          </a:prstGeom>
          <a:noFill/>
          <a:ln w="25400">
            <a:solidFill>
              <a:srgbClr val="000066"/>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rPr>
              <a:t>Called</a:t>
            </a:r>
            <a:endParaRPr kumimoji="0" lang="en-US" altLang="en-U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rPr>
              <a:t>  Cherished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AutoShape 37"/>
          <p:cNvSpPr>
            <a:spLocks noChangeArrowheads="1"/>
          </p:cNvSpPr>
          <p:nvPr/>
        </p:nvSpPr>
        <p:spPr bwMode="auto">
          <a:xfrm>
            <a:off x="2422337" y="2152046"/>
            <a:ext cx="2428875" cy="933450"/>
          </a:xfrm>
          <a:prstGeom prst="roundRect">
            <a:avLst>
              <a:gd name="adj" fmla="val 16667"/>
            </a:avLst>
          </a:prstGeom>
          <a:noFill/>
          <a:ln w="25400">
            <a:solidFill>
              <a:srgbClr val="063D71"/>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rPr>
              <a:t>A clear and </a:t>
            </a:r>
            <a:endParaRPr kumimoji="0" lang="en-US" altLang="en-U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rPr>
              <a:t> individual voice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AutoShape 38"/>
          <p:cNvSpPr>
            <a:spLocks noChangeArrowheads="1"/>
          </p:cNvSpPr>
          <p:nvPr/>
        </p:nvSpPr>
        <p:spPr bwMode="auto">
          <a:xfrm>
            <a:off x="3425239" y="3308642"/>
            <a:ext cx="2255838" cy="933450"/>
          </a:xfrm>
          <a:prstGeom prst="roundRect">
            <a:avLst>
              <a:gd name="adj" fmla="val 16667"/>
            </a:avLst>
          </a:prstGeom>
          <a:noFill/>
          <a:ln w="25400">
            <a:solidFill>
              <a:srgbClr val="063D71"/>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rPr>
              <a:t>Inclusive Attitudes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AutoShape 39"/>
          <p:cNvSpPr>
            <a:spLocks noChangeArrowheads="1"/>
          </p:cNvSpPr>
          <p:nvPr/>
        </p:nvSpPr>
        <p:spPr bwMode="auto">
          <a:xfrm>
            <a:off x="6163378" y="2319963"/>
            <a:ext cx="2882900" cy="1101725"/>
          </a:xfrm>
          <a:prstGeom prst="roundRect">
            <a:avLst>
              <a:gd name="adj" fmla="val 16667"/>
            </a:avLst>
          </a:prstGeom>
          <a:noFill/>
          <a:ln w="25400">
            <a:solidFill>
              <a:srgbClr val="000066"/>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rPr>
              <a:t>The desire and ability to   contribute positively  in our community.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AutoShape 40"/>
          <p:cNvSpPr>
            <a:spLocks noChangeArrowheads="1"/>
          </p:cNvSpPr>
          <p:nvPr/>
        </p:nvSpPr>
        <p:spPr bwMode="auto">
          <a:xfrm>
            <a:off x="7464449" y="3902191"/>
            <a:ext cx="2751138" cy="933450"/>
          </a:xfrm>
          <a:prstGeom prst="roundRect">
            <a:avLst>
              <a:gd name="adj" fmla="val 16667"/>
            </a:avLst>
          </a:prstGeom>
          <a:noFill/>
          <a:ln w="25400">
            <a:solidFill>
              <a:srgbClr val="063D71"/>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rPr>
              <a:t>Opportunities to be </a:t>
            </a:r>
            <a:endParaRPr kumimoji="0" lang="en-US" altLang="en-U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rPr>
              <a:t>global citizens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3061"/>
                </a:solidFill>
                <a:effectLst/>
                <a:latin typeface="Calibri W01 Regular_904604" charset="0"/>
                <a:ea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35"/>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3061"/>
                </a:solidFill>
                <a:effectLst/>
                <a:latin typeface="Calibri W01 Regular_904604" charset="0"/>
              </a:rPr>
              <a:t>                        </a:t>
            </a:r>
            <a:endParaRPr kumimoji="0" lang="en-GB"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19" name="AutoShape 38"/>
          <p:cNvSpPr>
            <a:spLocks noChangeArrowheads="1"/>
          </p:cNvSpPr>
          <p:nvPr/>
        </p:nvSpPr>
        <p:spPr bwMode="auto">
          <a:xfrm>
            <a:off x="4851212" y="4465238"/>
            <a:ext cx="2255838" cy="933450"/>
          </a:xfrm>
          <a:prstGeom prst="roundRect">
            <a:avLst>
              <a:gd name="adj" fmla="val 16667"/>
            </a:avLst>
          </a:prstGeom>
          <a:noFill/>
          <a:ln w="25400">
            <a:solidFill>
              <a:srgbClr val="063D71"/>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000066"/>
                </a:solidFill>
                <a:latin typeface="Arial" panose="020B0604020202020204" pitchFamily="34" charset="0"/>
                <a:cs typeface="Arial" panose="020B0604020202020204" pitchFamily="34" charset="0"/>
              </a:rPr>
              <a:t>Resilient and Self Motivated learners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Text Box 28"/>
          <p:cNvSpPr txBox="1">
            <a:spLocks noChangeArrowheads="1"/>
          </p:cNvSpPr>
          <p:nvPr/>
        </p:nvSpPr>
        <p:spPr bwMode="auto">
          <a:xfrm>
            <a:off x="9627524" y="3019823"/>
            <a:ext cx="1458913" cy="862344"/>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Text Box 28"/>
          <p:cNvSpPr txBox="1">
            <a:spLocks noChangeArrowheads="1"/>
          </p:cNvSpPr>
          <p:nvPr/>
        </p:nvSpPr>
        <p:spPr bwMode="auto">
          <a:xfrm>
            <a:off x="9779924" y="3172223"/>
            <a:ext cx="1458913" cy="862344"/>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3" name="Text Box 28"/>
          <p:cNvSpPr txBox="1">
            <a:spLocks noChangeArrowheads="1"/>
          </p:cNvSpPr>
          <p:nvPr/>
        </p:nvSpPr>
        <p:spPr bwMode="auto">
          <a:xfrm>
            <a:off x="9230899" y="2512671"/>
            <a:ext cx="1458913" cy="862344"/>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4" name="Text Box 28"/>
          <p:cNvSpPr txBox="1">
            <a:spLocks noChangeArrowheads="1"/>
          </p:cNvSpPr>
          <p:nvPr/>
        </p:nvSpPr>
        <p:spPr bwMode="auto">
          <a:xfrm>
            <a:off x="10106844" y="3968513"/>
            <a:ext cx="1458913" cy="862344"/>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8" name="Text Box 28"/>
          <p:cNvSpPr txBox="1">
            <a:spLocks noChangeArrowheads="1"/>
          </p:cNvSpPr>
          <p:nvPr/>
        </p:nvSpPr>
        <p:spPr bwMode="auto">
          <a:xfrm>
            <a:off x="8756674" y="3153761"/>
            <a:ext cx="1458913" cy="862344"/>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2" name="Text Box 28"/>
          <p:cNvSpPr txBox="1">
            <a:spLocks noChangeArrowheads="1"/>
          </p:cNvSpPr>
          <p:nvPr/>
        </p:nvSpPr>
        <p:spPr bwMode="auto">
          <a:xfrm>
            <a:off x="2444508" y="5622119"/>
            <a:ext cx="1458913" cy="862344"/>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66"/>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2750163"/>
      </p:ext>
    </p:extLst>
  </p:cSld>
  <p:clrMapOvr>
    <a:masterClrMapping/>
  </p:clrMapOvr>
  <p:transition spd="med" advTm="4103">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186" y="785039"/>
            <a:ext cx="9981127" cy="769441"/>
          </a:xfrm>
          <a:prstGeom prst="rect">
            <a:avLst/>
          </a:prstGeom>
          <a:noFill/>
        </p:spPr>
        <p:txBody>
          <a:bodyPr wrap="square" rtlCol="0">
            <a:spAutoFit/>
          </a:bodyPr>
          <a:lstStyle/>
          <a:p>
            <a:pPr algn="ctr"/>
            <a:r>
              <a:rPr lang="en-GB" sz="4400" dirty="0" smtClean="0"/>
              <a:t>Resilient lights for Christ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883" y="1634490"/>
            <a:ext cx="5796332" cy="3966210"/>
          </a:xfrm>
          <a:prstGeom prst="rect">
            <a:avLst/>
          </a:prstGeom>
        </p:spPr>
      </p:pic>
    </p:spTree>
    <p:extLst>
      <p:ext uri="{BB962C8B-B14F-4D97-AF65-F5344CB8AC3E}">
        <p14:creationId xmlns:p14="http://schemas.microsoft.com/office/powerpoint/2010/main" val="119876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pic>
        <p:nvPicPr>
          <p:cNvPr id="5" name="Picture 4" descr="Image result for on a world where you can be anything be kind"/>
          <p:cNvPicPr/>
          <p:nvPr/>
        </p:nvPicPr>
        <p:blipFill>
          <a:blip r:embed="rId5">
            <a:extLst>
              <a:ext uri="{28A0092B-C50C-407E-A947-70E740481C1C}">
                <a14:useLocalDpi xmlns:a14="http://schemas.microsoft.com/office/drawing/2010/main" val="0"/>
              </a:ext>
            </a:extLst>
          </a:blip>
          <a:srcRect/>
          <a:stretch>
            <a:fillRect/>
          </a:stretch>
        </p:blipFill>
        <p:spPr bwMode="auto">
          <a:xfrm>
            <a:off x="2655355" y="835884"/>
            <a:ext cx="3606017" cy="4506465"/>
          </a:xfrm>
          <a:prstGeom prst="rect">
            <a:avLst/>
          </a:prstGeom>
          <a:noFill/>
          <a:ln>
            <a:noFill/>
          </a:ln>
        </p:spPr>
      </p:pic>
      <p:sp>
        <p:nvSpPr>
          <p:cNvPr id="7" name="Content Placeholder 6"/>
          <p:cNvSpPr>
            <a:spLocks noGrp="1"/>
          </p:cNvSpPr>
          <p:nvPr>
            <p:ph sz="quarter" idx="13"/>
          </p:nvPr>
        </p:nvSpPr>
        <p:spPr>
          <a:xfrm>
            <a:off x="636620" y="1586772"/>
            <a:ext cx="10363826" cy="3424107"/>
          </a:xfrm>
        </p:spPr>
        <p:txBody>
          <a:bodyPr/>
          <a:lstStyle/>
          <a:p>
            <a:r>
              <a:rPr lang="en-US" dirty="0" smtClean="0"/>
              <a:t>Faith </a:t>
            </a:r>
          </a:p>
          <a:p>
            <a:endParaRPr lang="en-US" dirty="0" smtClean="0"/>
          </a:p>
          <a:p>
            <a:r>
              <a:rPr lang="en-US" dirty="0" smtClean="0"/>
              <a:t>Hope </a:t>
            </a:r>
          </a:p>
          <a:p>
            <a:endParaRPr lang="en-US" dirty="0"/>
          </a:p>
          <a:p>
            <a:r>
              <a:rPr lang="en-US" dirty="0" smtClean="0"/>
              <a:t>Joy </a:t>
            </a:r>
            <a:endParaRPr lang="en-GB" dirty="0"/>
          </a:p>
        </p:txBody>
      </p:sp>
      <p:pic>
        <p:nvPicPr>
          <p:cNvPr id="8" name="Picture 10" descr="http://friary.ie/wp-content/uploads/2020/03/love-one-another.jpg"/>
          <p:cNvPicPr>
            <a:picLocks noChangeAspect="1" noChangeArrowheads="1"/>
          </p:cNvPicPr>
          <p:nvPr/>
        </p:nvPicPr>
        <p:blipFill rotWithShape="1">
          <a:blip r:embed="rId6">
            <a:extLst>
              <a:ext uri="{28A0092B-C50C-407E-A947-70E740481C1C}">
                <a14:useLocalDpi xmlns:a14="http://schemas.microsoft.com/office/drawing/2010/main" val="0"/>
              </a:ext>
            </a:extLst>
          </a:blip>
          <a:srcRect l="289" b="499"/>
          <a:stretch/>
        </p:blipFill>
        <p:spPr bwMode="auto">
          <a:xfrm>
            <a:off x="7284963" y="1670417"/>
            <a:ext cx="3361887" cy="224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129519"/>
      </p:ext>
    </p:extLst>
  </p:cSld>
  <p:clrMapOvr>
    <a:masterClrMapping/>
  </p:clrMapOvr>
  <mc:AlternateContent xmlns:mc="http://schemas.openxmlformats.org/markup-compatibility/2006" xmlns:p14="http://schemas.microsoft.com/office/powerpoint/2010/main">
    <mc:Choice Requires="p14">
      <p:transition spd="slow" p14:dur="2000" advTm="3339"/>
    </mc:Choice>
    <mc:Fallback xmlns="">
      <p:transition spd="slow" advTm="33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3" name="TextBox 2"/>
          <p:cNvSpPr txBox="1"/>
          <p:nvPr/>
        </p:nvSpPr>
        <p:spPr>
          <a:xfrm>
            <a:off x="2966005" y="2854501"/>
            <a:ext cx="5988676" cy="769441"/>
          </a:xfrm>
          <a:prstGeom prst="rect">
            <a:avLst/>
          </a:prstGeom>
          <a:noFill/>
        </p:spPr>
        <p:txBody>
          <a:bodyPr wrap="square" rtlCol="0">
            <a:spAutoFit/>
          </a:bodyPr>
          <a:lstStyle/>
          <a:p>
            <a:pPr algn="ctr"/>
            <a:r>
              <a:rPr lang="en-GB" sz="4400" dirty="0" smtClean="0">
                <a:solidFill>
                  <a:srgbClr val="002060"/>
                </a:solidFill>
              </a:rPr>
              <a:t>Our School Values </a:t>
            </a:r>
            <a:endParaRPr lang="en-GB" sz="4400" dirty="0">
              <a:solidFill>
                <a:srgbClr val="002060"/>
              </a:solidFill>
            </a:endParaRPr>
          </a:p>
        </p:txBody>
      </p:sp>
      <p:sp>
        <p:nvSpPr>
          <p:cNvPr id="5" name="Content Placeholder 4"/>
          <p:cNvSpPr>
            <a:spLocks noGrp="1"/>
          </p:cNvSpPr>
          <p:nvPr>
            <p:ph sz="quarter" idx="13"/>
          </p:nvPr>
        </p:nvSpPr>
        <p:spPr>
          <a:xfrm>
            <a:off x="504110" y="4105202"/>
            <a:ext cx="10363826" cy="3424107"/>
          </a:xfrm>
        </p:spPr>
        <p:txBody>
          <a:bodyPr>
            <a:normAutofit/>
          </a:bodyPr>
          <a:lstStyle/>
          <a:p>
            <a:pPr marL="0" indent="0" algn="ctr">
              <a:buNone/>
            </a:pPr>
            <a:r>
              <a:rPr lang="en-US" sz="5400" dirty="0" smtClean="0">
                <a:solidFill>
                  <a:srgbClr val="002060"/>
                </a:solidFill>
              </a:rPr>
              <a:t>CARE      Learn   Respect </a:t>
            </a:r>
            <a:endParaRPr lang="en-GB" sz="5400" dirty="0">
              <a:solidFill>
                <a:srgbClr val="002060"/>
              </a:solidFill>
            </a:endParaRPr>
          </a:p>
        </p:txBody>
      </p:sp>
      <p:sp>
        <p:nvSpPr>
          <p:cNvPr id="4" name="TextBox 3"/>
          <p:cNvSpPr txBox="1"/>
          <p:nvPr/>
        </p:nvSpPr>
        <p:spPr>
          <a:xfrm>
            <a:off x="1895386" y="926692"/>
            <a:ext cx="8972550" cy="1446550"/>
          </a:xfrm>
          <a:prstGeom prst="rect">
            <a:avLst/>
          </a:prstGeom>
          <a:noFill/>
        </p:spPr>
        <p:txBody>
          <a:bodyPr wrap="square" rtlCol="0">
            <a:spAutoFit/>
          </a:bodyPr>
          <a:lstStyle/>
          <a:p>
            <a:pPr algn="ctr"/>
            <a:r>
              <a:rPr lang="en-US" sz="4400" dirty="0" smtClean="0">
                <a:solidFill>
                  <a:srgbClr val="002060"/>
                </a:solidFill>
              </a:rPr>
              <a:t>British  and Gospel Values are our foundation </a:t>
            </a:r>
            <a:endParaRPr lang="en-GB" sz="4400" dirty="0">
              <a:solidFill>
                <a:srgbClr val="002060"/>
              </a:solidFill>
            </a:endParaRPr>
          </a:p>
        </p:txBody>
      </p:sp>
    </p:spTree>
    <p:extLst>
      <p:ext uri="{BB962C8B-B14F-4D97-AF65-F5344CB8AC3E}">
        <p14:creationId xmlns:p14="http://schemas.microsoft.com/office/powerpoint/2010/main" val="268853449"/>
      </p:ext>
    </p:extLst>
  </p:cSld>
  <p:clrMapOvr>
    <a:masterClrMapping/>
  </p:clrMapOvr>
  <p:transition spd="med" advTm="258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Values guide us and develop us.</a:t>
            </a:r>
            <a:br>
              <a:rPr lang="en-US" dirty="0" smtClean="0"/>
            </a:br>
            <a:r>
              <a:rPr lang="en-US" dirty="0" smtClean="0"/>
              <a:t>We have worked together to understand what our values should look and sound like in our school </a:t>
            </a:r>
            <a:endParaRPr lang="en-GB"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873986374"/>
              </p:ext>
            </p:extLst>
          </p:nvPr>
        </p:nvGraphicFramePr>
        <p:xfrm>
          <a:off x="2512695" y="2391283"/>
          <a:ext cx="7166610" cy="3261297"/>
        </p:xfrm>
        <a:graphic>
          <a:graphicData uri="http://schemas.openxmlformats.org/drawingml/2006/table">
            <a:tbl>
              <a:tblPr firstRow="1" firstCol="1" bandRow="1">
                <a:tableStyleId>{5C22544A-7EE6-4342-B048-85BDC9FD1C3A}</a:tableStyleId>
              </a:tblPr>
              <a:tblGrid>
                <a:gridCol w="2512897">
                  <a:extLst>
                    <a:ext uri="{9D8B030D-6E8A-4147-A177-3AD203B41FA5}">
                      <a16:colId xmlns:a16="http://schemas.microsoft.com/office/drawing/2014/main" xmlns="" val="309327934"/>
                    </a:ext>
                  </a:extLst>
                </a:gridCol>
                <a:gridCol w="2312701">
                  <a:extLst>
                    <a:ext uri="{9D8B030D-6E8A-4147-A177-3AD203B41FA5}">
                      <a16:colId xmlns:a16="http://schemas.microsoft.com/office/drawing/2014/main" xmlns="" val="2747836073"/>
                    </a:ext>
                  </a:extLst>
                </a:gridCol>
                <a:gridCol w="2341012">
                  <a:extLst>
                    <a:ext uri="{9D8B030D-6E8A-4147-A177-3AD203B41FA5}">
                      <a16:colId xmlns:a16="http://schemas.microsoft.com/office/drawing/2014/main" xmlns="" val="1108828157"/>
                    </a:ext>
                  </a:extLst>
                </a:gridCol>
              </a:tblGrid>
              <a:tr h="2990215">
                <a:tc>
                  <a:txBody>
                    <a:bodyPr/>
                    <a:lstStyle/>
                    <a:p>
                      <a:pPr algn="ctr">
                        <a:lnSpc>
                          <a:spcPct val="107000"/>
                        </a:lnSpc>
                        <a:spcAft>
                          <a:spcPts val="0"/>
                        </a:spcAft>
                      </a:pPr>
                      <a:r>
                        <a:rPr lang="en-GB" sz="3600" dirty="0">
                          <a:effectLst/>
                        </a:rPr>
                        <a:t>Care </a:t>
                      </a:r>
                      <a:endParaRPr lang="en-GB" sz="1100" dirty="0">
                        <a:effectLst/>
                      </a:endParaRPr>
                    </a:p>
                    <a:p>
                      <a:pPr algn="ctr">
                        <a:lnSpc>
                          <a:spcPct val="107000"/>
                        </a:lnSpc>
                        <a:spcAft>
                          <a:spcPts val="0"/>
                        </a:spcAft>
                      </a:pPr>
                      <a:r>
                        <a:rPr lang="en-GB" sz="2600" dirty="0">
                          <a:effectLst/>
                        </a:rPr>
                        <a:t>Kindness</a:t>
                      </a:r>
                      <a:endParaRPr lang="en-GB" sz="1100" dirty="0">
                        <a:effectLst/>
                      </a:endParaRPr>
                    </a:p>
                    <a:p>
                      <a:pPr algn="ctr">
                        <a:lnSpc>
                          <a:spcPct val="107000"/>
                        </a:lnSpc>
                        <a:spcAft>
                          <a:spcPts val="0"/>
                        </a:spcAft>
                      </a:pPr>
                      <a:r>
                        <a:rPr lang="en-GB" sz="2600" dirty="0">
                          <a:effectLst/>
                        </a:rPr>
                        <a:t>Friendship </a:t>
                      </a:r>
                      <a:endParaRPr lang="en-GB" sz="1100" dirty="0">
                        <a:effectLst/>
                      </a:endParaRPr>
                    </a:p>
                    <a:p>
                      <a:pPr algn="ctr">
                        <a:lnSpc>
                          <a:spcPct val="107000"/>
                        </a:lnSpc>
                        <a:spcAft>
                          <a:spcPts val="0"/>
                        </a:spcAft>
                      </a:pPr>
                      <a:r>
                        <a:rPr lang="en-GB" sz="2600" dirty="0">
                          <a:effectLst/>
                        </a:rPr>
                        <a:t>Trust</a:t>
                      </a:r>
                      <a:endParaRPr lang="en-GB" sz="1100" dirty="0">
                        <a:effectLst/>
                      </a:endParaRPr>
                    </a:p>
                    <a:p>
                      <a:pPr algn="ctr">
                        <a:lnSpc>
                          <a:spcPct val="107000"/>
                        </a:lnSpc>
                        <a:spcAft>
                          <a:spcPts val="0"/>
                        </a:spcAft>
                      </a:pPr>
                      <a:r>
                        <a:rPr lang="en-GB" sz="2600" dirty="0">
                          <a:effectLst/>
                        </a:rPr>
                        <a:t>Empathy</a:t>
                      </a:r>
                      <a:endParaRPr lang="en-GB" sz="1100" dirty="0">
                        <a:effectLst/>
                      </a:endParaRPr>
                    </a:p>
                    <a:p>
                      <a:pPr algn="ctr">
                        <a:lnSpc>
                          <a:spcPct val="107000"/>
                        </a:lnSpc>
                        <a:spcAft>
                          <a:spcPts val="0"/>
                        </a:spcAft>
                      </a:pPr>
                      <a:r>
                        <a:rPr lang="en-GB" sz="2600" dirty="0">
                          <a:effectLst/>
                        </a:rPr>
                        <a:t>Compassion</a:t>
                      </a:r>
                      <a:r>
                        <a:rPr lang="en-GB" sz="24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600" dirty="0">
                          <a:effectLst/>
                        </a:rPr>
                        <a:t>Learn </a:t>
                      </a:r>
                      <a:endParaRPr lang="en-GB" sz="1100" dirty="0">
                        <a:effectLst/>
                      </a:endParaRPr>
                    </a:p>
                    <a:p>
                      <a:pPr algn="ctr">
                        <a:lnSpc>
                          <a:spcPct val="107000"/>
                        </a:lnSpc>
                        <a:spcAft>
                          <a:spcPts val="0"/>
                        </a:spcAft>
                      </a:pPr>
                      <a:r>
                        <a:rPr lang="en-GB" sz="2800" dirty="0">
                          <a:effectLst/>
                        </a:rPr>
                        <a:t> </a:t>
                      </a:r>
                      <a:r>
                        <a:rPr lang="en-GB" sz="2600" dirty="0">
                          <a:effectLst/>
                        </a:rPr>
                        <a:t>Have a go</a:t>
                      </a:r>
                      <a:r>
                        <a:rPr lang="en-GB" sz="2800" dirty="0">
                          <a:effectLst/>
                        </a:rPr>
                        <a:t> </a:t>
                      </a:r>
                      <a:endParaRPr lang="en-GB" sz="1100" dirty="0">
                        <a:effectLst/>
                      </a:endParaRPr>
                    </a:p>
                    <a:p>
                      <a:pPr algn="ctr">
                        <a:lnSpc>
                          <a:spcPct val="107000"/>
                        </a:lnSpc>
                        <a:spcAft>
                          <a:spcPts val="0"/>
                        </a:spcAft>
                      </a:pPr>
                      <a:r>
                        <a:rPr lang="en-GB" sz="2600" dirty="0">
                          <a:effectLst/>
                        </a:rPr>
                        <a:t>Aim high</a:t>
                      </a:r>
                      <a:r>
                        <a:rPr lang="en-GB" sz="2800" dirty="0">
                          <a:effectLst/>
                        </a:rPr>
                        <a:t> </a:t>
                      </a:r>
                      <a:endParaRPr lang="en-GB" sz="1100" dirty="0">
                        <a:effectLst/>
                      </a:endParaRPr>
                    </a:p>
                    <a:p>
                      <a:pPr algn="ctr">
                        <a:lnSpc>
                          <a:spcPct val="107000"/>
                        </a:lnSpc>
                        <a:spcAft>
                          <a:spcPts val="0"/>
                        </a:spcAft>
                      </a:pPr>
                      <a:r>
                        <a:rPr lang="en-GB" sz="2800" dirty="0">
                          <a:effectLst/>
                        </a:rPr>
                        <a:t>Self-belief</a:t>
                      </a:r>
                      <a:r>
                        <a:rPr lang="en-GB" sz="2600" dirty="0">
                          <a:effectLst/>
                        </a:rPr>
                        <a:t> </a:t>
                      </a:r>
                      <a:endParaRPr lang="en-GB" sz="1100" dirty="0">
                        <a:effectLst/>
                      </a:endParaRPr>
                    </a:p>
                    <a:p>
                      <a:pPr algn="ctr">
                        <a:lnSpc>
                          <a:spcPct val="107000"/>
                        </a:lnSpc>
                        <a:spcAft>
                          <a:spcPts val="0"/>
                        </a:spcAft>
                      </a:pPr>
                      <a:r>
                        <a:rPr lang="en-GB" sz="2600" dirty="0">
                          <a:effectLst/>
                        </a:rPr>
                        <a:t>Resilience</a:t>
                      </a:r>
                      <a:endParaRPr lang="en-GB" sz="1100" dirty="0">
                        <a:effectLst/>
                      </a:endParaRPr>
                    </a:p>
                    <a:p>
                      <a:pPr algn="ctr">
                        <a:lnSpc>
                          <a:spcPct val="107000"/>
                        </a:lnSpc>
                        <a:spcAft>
                          <a:spcPts val="0"/>
                        </a:spcAft>
                      </a:pPr>
                      <a:r>
                        <a:rPr lang="en-GB" sz="2600" dirty="0">
                          <a:effectLst/>
                        </a:rPr>
                        <a:t>Reflection  </a:t>
                      </a:r>
                      <a:endParaRPr lang="en-GB" sz="1100" dirty="0">
                        <a:effectLst/>
                      </a:endParaRPr>
                    </a:p>
                    <a:p>
                      <a:pPr algn="ctr">
                        <a:lnSpc>
                          <a:spcPct val="107000"/>
                        </a:lnSpc>
                        <a:spcAft>
                          <a:spcPts val="0"/>
                        </a:spcAft>
                      </a:pPr>
                      <a:r>
                        <a:rPr lang="en-GB" sz="28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600" dirty="0">
                          <a:effectLst/>
                        </a:rPr>
                        <a:t>Respect </a:t>
                      </a:r>
                      <a:endParaRPr lang="en-GB" sz="1100" dirty="0">
                        <a:effectLst/>
                      </a:endParaRPr>
                    </a:p>
                    <a:p>
                      <a:pPr algn="ctr">
                        <a:lnSpc>
                          <a:spcPct val="107000"/>
                        </a:lnSpc>
                        <a:spcAft>
                          <a:spcPts val="0"/>
                        </a:spcAft>
                      </a:pPr>
                      <a:r>
                        <a:rPr lang="en-GB" sz="2600" dirty="0">
                          <a:effectLst/>
                        </a:rPr>
                        <a:t>Listening  </a:t>
                      </a:r>
                      <a:endParaRPr lang="en-GB" sz="1100" dirty="0">
                        <a:effectLst/>
                      </a:endParaRPr>
                    </a:p>
                    <a:p>
                      <a:pPr algn="ctr">
                        <a:lnSpc>
                          <a:spcPct val="107000"/>
                        </a:lnSpc>
                        <a:spcAft>
                          <a:spcPts val="0"/>
                        </a:spcAft>
                      </a:pPr>
                      <a:r>
                        <a:rPr lang="en-GB" sz="2600" dirty="0">
                          <a:effectLst/>
                        </a:rPr>
                        <a:t>Understanding</a:t>
                      </a:r>
                      <a:r>
                        <a:rPr lang="en-GB" sz="2400" dirty="0">
                          <a:effectLst/>
                        </a:rPr>
                        <a:t> </a:t>
                      </a:r>
                      <a:r>
                        <a:rPr lang="en-GB" sz="2600" dirty="0">
                          <a:effectLst/>
                        </a:rPr>
                        <a:t>Thoughtfulness Responsibility</a:t>
                      </a:r>
                      <a:endParaRPr lang="en-GB" sz="1100" dirty="0">
                        <a:effectLst/>
                      </a:endParaRPr>
                    </a:p>
                    <a:p>
                      <a:pPr algn="ctr">
                        <a:lnSpc>
                          <a:spcPct val="107000"/>
                        </a:lnSpc>
                        <a:spcAft>
                          <a:spcPts val="0"/>
                        </a:spcAft>
                      </a:pPr>
                      <a:r>
                        <a:rPr lang="en-GB" sz="2600" dirty="0">
                          <a:effectLst/>
                        </a:rPr>
                        <a:t>Manners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14899056"/>
                  </a:ext>
                </a:extLst>
              </a:tr>
            </a:tbl>
          </a:graphicData>
        </a:graphic>
      </p:graphicFrame>
    </p:spTree>
    <p:extLst>
      <p:ext uri="{BB962C8B-B14F-4D97-AF65-F5344CB8AC3E}">
        <p14:creationId xmlns:p14="http://schemas.microsoft.com/office/powerpoint/2010/main" val="398981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OUR APPROACH</a:t>
            </a:r>
            <a:r>
              <a:rPr lang="en-GB" dirty="0">
                <a:solidFill>
                  <a:srgbClr val="002060"/>
                </a:solidFill>
              </a:rPr>
              <a:t/>
            </a:r>
            <a:br>
              <a:rPr lang="en-GB" dirty="0">
                <a:solidFill>
                  <a:srgbClr val="002060"/>
                </a:solidFill>
              </a:rPr>
            </a:br>
            <a:endParaRPr lang="en-GB" dirty="0">
              <a:solidFill>
                <a:srgbClr val="002060"/>
              </a:solidFill>
            </a:endParaRPr>
          </a:p>
        </p:txBody>
      </p:sp>
      <p:sp>
        <p:nvSpPr>
          <p:cNvPr id="3" name="Content Placeholder 2"/>
          <p:cNvSpPr>
            <a:spLocks noGrp="1"/>
          </p:cNvSpPr>
          <p:nvPr>
            <p:ph sz="quarter" idx="13"/>
          </p:nvPr>
        </p:nvSpPr>
        <p:spPr/>
        <p:txBody>
          <a:bodyPr>
            <a:normAutofit fontScale="92500" lnSpcReduction="10000"/>
          </a:bodyPr>
          <a:lstStyle/>
          <a:p>
            <a:pPr marL="0" indent="0">
              <a:buNone/>
            </a:pPr>
            <a:r>
              <a:rPr lang="en-US" i="1" dirty="0" smtClean="0">
                <a:solidFill>
                  <a:srgbClr val="002060"/>
                </a:solidFill>
              </a:rPr>
              <a:t>Our  </a:t>
            </a:r>
            <a:r>
              <a:rPr lang="en-US" i="1" dirty="0">
                <a:solidFill>
                  <a:srgbClr val="002060"/>
                </a:solidFill>
              </a:rPr>
              <a:t>curriculum reflects our  belief that education is about nurturing talent and growing future leaders. Our values were developed with our pupils and </a:t>
            </a:r>
            <a:r>
              <a:rPr lang="en-US" i="1" dirty="0" err="1">
                <a:solidFill>
                  <a:srgbClr val="002060"/>
                </a:solidFill>
              </a:rPr>
              <a:t>recognise</a:t>
            </a:r>
            <a:r>
              <a:rPr lang="en-US" i="1" dirty="0">
                <a:solidFill>
                  <a:srgbClr val="002060"/>
                </a:solidFill>
              </a:rPr>
              <a:t> their well being as well as their success as learners.</a:t>
            </a:r>
            <a:endParaRPr lang="en-GB" dirty="0">
              <a:solidFill>
                <a:srgbClr val="002060"/>
              </a:solidFill>
            </a:endParaRPr>
          </a:p>
          <a:p>
            <a:pPr marL="0" indent="0">
              <a:buNone/>
            </a:pPr>
            <a:r>
              <a:rPr lang="en-US" dirty="0">
                <a:solidFill>
                  <a:srgbClr val="002060"/>
                </a:solidFill>
              </a:rPr>
              <a:t>Our taught curriculum is developed from the National Curriculum. We focus on core skills with opportunities to apply these in rich and meaningful ways in all areas of the curriculum. </a:t>
            </a:r>
            <a:endParaRPr lang="en-GB" dirty="0">
              <a:solidFill>
                <a:srgbClr val="002060"/>
              </a:solidFill>
            </a:endParaRPr>
          </a:p>
          <a:p>
            <a:pPr marL="0" indent="0">
              <a:buNone/>
            </a:pPr>
            <a:r>
              <a:rPr lang="en-US" dirty="0">
                <a:solidFill>
                  <a:srgbClr val="002060"/>
                </a:solidFill>
              </a:rPr>
              <a:t>We want to awaken in our pupils a life long love of learning. We intend our curriculum to offer children not only the opportunity to learn but also to learn how we learn.  Lessons should involve and engage all learners in shared dialogue. </a:t>
            </a:r>
            <a:endParaRPr lang="en-GB" dirty="0">
              <a:solidFill>
                <a:srgbClr val="002060"/>
              </a:solidFill>
            </a:endParaRPr>
          </a:p>
          <a:p>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44607204"/>
      </p:ext>
    </p:extLst>
  </p:cSld>
  <p:clrMapOvr>
    <a:masterClrMapping/>
  </p:clrMapOvr>
  <p:transition spd="med" advTm="27399">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552</TotalTime>
  <Words>591</Words>
  <Application>Microsoft Office PowerPoint</Application>
  <PresentationFormat>Widescreen</PresentationFormat>
  <Paragraphs>108</Paragraphs>
  <Slides>14</Slides>
  <Notes>0</Notes>
  <HiddenSlides>0</HiddenSlides>
  <MMClips>12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W01 Regular_904604</vt:lpstr>
      <vt:lpstr>Times New Roman</vt:lpstr>
      <vt:lpstr>Tw Cen MT</vt:lpstr>
      <vt:lpstr>Wingdings</vt:lpstr>
      <vt:lpstr>Droplet</vt:lpstr>
      <vt:lpstr>PowerPoint Presentation</vt:lpstr>
      <vt:lpstr>PowerPoint Presentation</vt:lpstr>
      <vt:lpstr>PowerPoint Presentation</vt:lpstr>
      <vt:lpstr>Growing  a resilient Community</vt:lpstr>
      <vt:lpstr>PowerPoint Presentation</vt:lpstr>
      <vt:lpstr>PowerPoint Presentation</vt:lpstr>
      <vt:lpstr>PowerPoint Presentation</vt:lpstr>
      <vt:lpstr>Values guide us and develop us. We have worked together to understand what our values should look and sound like in our school </vt:lpstr>
      <vt:lpstr>OUR APPROACH </vt:lpstr>
      <vt:lpstr>PowerPoint Presentation</vt:lpstr>
      <vt:lpstr>PowerPoint Presentation</vt:lpstr>
      <vt:lpstr>Perhaps these are just words. </vt:lpstr>
      <vt:lpstr>Look, listen, Think, act</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Mannix</dc:creator>
  <cp:lastModifiedBy>Elaine Mannix</cp:lastModifiedBy>
  <cp:revision>26</cp:revision>
  <dcterms:created xsi:type="dcterms:W3CDTF">2020-04-27T21:38:30Z</dcterms:created>
  <dcterms:modified xsi:type="dcterms:W3CDTF">2023-02-15T17:38:31Z</dcterms:modified>
</cp:coreProperties>
</file>