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7"/>
  </p:notesMasterIdLst>
  <p:sldIdLst>
    <p:sldId id="256" r:id="rId2"/>
    <p:sldId id="284" r:id="rId3"/>
    <p:sldId id="257" r:id="rId4"/>
    <p:sldId id="281" r:id="rId5"/>
    <p:sldId id="282" r:id="rId6"/>
    <p:sldId id="283" r:id="rId7"/>
    <p:sldId id="258" r:id="rId8"/>
    <p:sldId id="265" r:id="rId9"/>
    <p:sldId id="266" r:id="rId10"/>
    <p:sldId id="294" r:id="rId11"/>
    <p:sldId id="295" r:id="rId12"/>
    <p:sldId id="268" r:id="rId13"/>
    <p:sldId id="260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301" r:id="rId24"/>
    <p:sldId id="300" r:id="rId25"/>
    <p:sldId id="299" r:id="rId26"/>
    <p:sldId id="296" r:id="rId27"/>
    <p:sldId id="297" r:id="rId28"/>
    <p:sldId id="298" r:id="rId29"/>
    <p:sldId id="302" r:id="rId30"/>
    <p:sldId id="303" r:id="rId31"/>
    <p:sldId id="304" r:id="rId32"/>
    <p:sldId id="305" r:id="rId33"/>
    <p:sldId id="262" r:id="rId34"/>
    <p:sldId id="275" r:id="rId35"/>
    <p:sldId id="278" r:id="rId3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3300"/>
    <a:srgbClr val="006600"/>
    <a:srgbClr val="0099FF"/>
    <a:srgbClr val="3399FF"/>
    <a:srgbClr val="9933FF"/>
    <a:srgbClr val="FF6600"/>
    <a:srgbClr val="CC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3A25E0-DF84-4CFF-B117-F66D00C4E63D}" v="245" dt="2022-03-23T14:55:47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Slater" userId="80128fcdad60e1cd" providerId="LiveId" clId="{B43A25E0-DF84-4CFF-B117-F66D00C4E63D}"/>
    <pc:docChg chg="custSel modSld">
      <pc:chgData name="Catherine Slater" userId="80128fcdad60e1cd" providerId="LiveId" clId="{B43A25E0-DF84-4CFF-B117-F66D00C4E63D}" dt="2022-03-23T14:56:32.703" v="397" actId="20577"/>
      <pc:docMkLst>
        <pc:docMk/>
      </pc:docMkLst>
      <pc:sldChg chg="delSp modSp modAnim">
        <pc:chgData name="Catherine Slater" userId="80128fcdad60e1cd" providerId="LiveId" clId="{B43A25E0-DF84-4CFF-B117-F66D00C4E63D}" dt="2022-03-23T11:44:30.893" v="168" actId="478"/>
        <pc:sldMkLst>
          <pc:docMk/>
          <pc:sldMk cId="0" sldId="258"/>
        </pc:sldMkLst>
        <pc:spChg chg="mod">
          <ac:chgData name="Catherine Slater" userId="80128fcdad60e1cd" providerId="LiveId" clId="{B43A25E0-DF84-4CFF-B117-F66D00C4E63D}" dt="2022-03-23T11:44:28.618" v="167" actId="313"/>
          <ac:spMkLst>
            <pc:docMk/>
            <pc:sldMk cId="0" sldId="258"/>
            <ac:spMk id="12291" creationId="{00000000-0000-0000-0000-000000000000}"/>
          </ac:spMkLst>
        </pc:spChg>
        <pc:picChg chg="del">
          <ac:chgData name="Catherine Slater" userId="80128fcdad60e1cd" providerId="LiveId" clId="{B43A25E0-DF84-4CFF-B117-F66D00C4E63D}" dt="2022-03-23T11:44:30.893" v="168" actId="478"/>
          <ac:picMkLst>
            <pc:docMk/>
            <pc:sldMk cId="0" sldId="258"/>
            <ac:picMk id="5" creationId="{00000000-0000-0000-0000-000000000000}"/>
          </ac:picMkLst>
        </pc:picChg>
      </pc:sldChg>
      <pc:sldChg chg="modSp">
        <pc:chgData name="Catherine Slater" userId="80128fcdad60e1cd" providerId="LiveId" clId="{B43A25E0-DF84-4CFF-B117-F66D00C4E63D}" dt="2022-03-23T11:38:33.370" v="1" actId="20577"/>
        <pc:sldMkLst>
          <pc:docMk/>
          <pc:sldMk cId="0" sldId="262"/>
        </pc:sldMkLst>
        <pc:spChg chg="mod">
          <ac:chgData name="Catherine Slater" userId="80128fcdad60e1cd" providerId="LiveId" clId="{B43A25E0-DF84-4CFF-B117-F66D00C4E63D}" dt="2022-03-23T11:38:33.370" v="1" actId="20577"/>
          <ac:spMkLst>
            <pc:docMk/>
            <pc:sldMk cId="0" sldId="262"/>
            <ac:spMk id="16387" creationId="{00000000-0000-0000-0000-000000000000}"/>
          </ac:spMkLst>
        </pc:spChg>
      </pc:sldChg>
      <pc:sldChg chg="delSp modSp modAnim">
        <pc:chgData name="Catherine Slater" userId="80128fcdad60e1cd" providerId="LiveId" clId="{B43A25E0-DF84-4CFF-B117-F66D00C4E63D}" dt="2022-03-23T11:42:37.458" v="144" actId="20577"/>
        <pc:sldMkLst>
          <pc:docMk/>
          <pc:sldMk cId="0" sldId="268"/>
        </pc:sldMkLst>
        <pc:spChg chg="mod">
          <ac:chgData name="Catherine Slater" userId="80128fcdad60e1cd" providerId="LiveId" clId="{B43A25E0-DF84-4CFF-B117-F66D00C4E63D}" dt="2022-03-23T11:42:37.458" v="144" actId="20577"/>
          <ac:spMkLst>
            <pc:docMk/>
            <pc:sldMk cId="0" sldId="268"/>
            <ac:spMk id="23555" creationId="{00000000-0000-0000-0000-000000000000}"/>
          </ac:spMkLst>
        </pc:spChg>
        <pc:picChg chg="del">
          <ac:chgData name="Catherine Slater" userId="80128fcdad60e1cd" providerId="LiveId" clId="{B43A25E0-DF84-4CFF-B117-F66D00C4E63D}" dt="2022-03-23T11:40:39.057" v="3" actId="478"/>
          <ac:picMkLst>
            <pc:docMk/>
            <pc:sldMk cId="0" sldId="268"/>
            <ac:picMk id="1028" creationId="{00000000-0000-0000-0000-000000000000}"/>
          </ac:picMkLst>
        </pc:picChg>
      </pc:sldChg>
      <pc:sldChg chg="modSp mod">
        <pc:chgData name="Catherine Slater" userId="80128fcdad60e1cd" providerId="LiveId" clId="{B43A25E0-DF84-4CFF-B117-F66D00C4E63D}" dt="2022-03-23T14:56:32.703" v="397" actId="20577"/>
        <pc:sldMkLst>
          <pc:docMk/>
          <pc:sldMk cId="4038525070" sldId="288"/>
        </pc:sldMkLst>
        <pc:spChg chg="mod">
          <ac:chgData name="Catherine Slater" userId="80128fcdad60e1cd" providerId="LiveId" clId="{B43A25E0-DF84-4CFF-B117-F66D00C4E63D}" dt="2022-03-23T14:56:32.703" v="397" actId="20577"/>
          <ac:spMkLst>
            <pc:docMk/>
            <pc:sldMk cId="4038525070" sldId="288"/>
            <ac:spMk id="14339" creationId="{00000000-0000-0000-0000-000000000000}"/>
          </ac:spMkLst>
        </pc:spChg>
      </pc:sldChg>
      <pc:sldChg chg="addSp delSp modSp mod">
        <pc:chgData name="Catherine Slater" userId="80128fcdad60e1cd" providerId="LiveId" clId="{B43A25E0-DF84-4CFF-B117-F66D00C4E63D}" dt="2022-03-23T14:53:41.643" v="291" actId="20577"/>
        <pc:sldMkLst>
          <pc:docMk/>
          <pc:sldMk cId="1595082469" sldId="298"/>
        </pc:sldMkLst>
        <pc:spChg chg="mod">
          <ac:chgData name="Catherine Slater" userId="80128fcdad60e1cd" providerId="LiveId" clId="{B43A25E0-DF84-4CFF-B117-F66D00C4E63D}" dt="2022-03-23T14:53:41.643" v="291" actId="20577"/>
          <ac:spMkLst>
            <pc:docMk/>
            <pc:sldMk cId="1595082469" sldId="298"/>
            <ac:spMk id="14339" creationId="{00000000-0000-0000-0000-000000000000}"/>
          </ac:spMkLst>
        </pc:spChg>
        <pc:picChg chg="add del mod">
          <ac:chgData name="Catherine Slater" userId="80128fcdad60e1cd" providerId="LiveId" clId="{B43A25E0-DF84-4CFF-B117-F66D00C4E63D}" dt="2022-03-23T14:53:00.242" v="236" actId="478"/>
          <ac:picMkLst>
            <pc:docMk/>
            <pc:sldMk cId="1595082469" sldId="298"/>
            <ac:picMk id="2050" creationId="{071A876D-CB57-4D35-ABCC-A7C51429DDD3}"/>
          </ac:picMkLst>
        </pc:picChg>
        <pc:picChg chg="add mod">
          <ac:chgData name="Catherine Slater" userId="80128fcdad60e1cd" providerId="LiveId" clId="{B43A25E0-DF84-4CFF-B117-F66D00C4E63D}" dt="2022-03-23T14:53:07.285" v="239" actId="1076"/>
          <ac:picMkLst>
            <pc:docMk/>
            <pc:sldMk cId="1595082469" sldId="298"/>
            <ac:picMk id="2052" creationId="{C30E2432-3349-4BF2-AF81-2FDF0F78561F}"/>
          </ac:picMkLst>
        </pc:picChg>
        <pc:picChg chg="del mod">
          <ac:chgData name="Catherine Slater" userId="80128fcdad60e1cd" providerId="LiveId" clId="{B43A25E0-DF84-4CFF-B117-F66D00C4E63D}" dt="2022-03-23T14:53:00.242" v="236" actId="478"/>
          <ac:picMkLst>
            <pc:docMk/>
            <pc:sldMk cId="1595082469" sldId="298"/>
            <ac:picMk id="7170" creationId="{00000000-0000-0000-0000-000000000000}"/>
          </ac:picMkLst>
        </pc:picChg>
      </pc:sldChg>
      <pc:sldChg chg="addSp delSp modSp mod">
        <pc:chgData name="Catherine Slater" userId="80128fcdad60e1cd" providerId="LiveId" clId="{B43A25E0-DF84-4CFF-B117-F66D00C4E63D}" dt="2022-03-23T14:55:47.971" v="396" actId="1076"/>
        <pc:sldMkLst>
          <pc:docMk/>
          <pc:sldMk cId="1209799456" sldId="299"/>
        </pc:sldMkLst>
        <pc:spChg chg="mod">
          <ac:chgData name="Catherine Slater" userId="80128fcdad60e1cd" providerId="LiveId" clId="{B43A25E0-DF84-4CFF-B117-F66D00C4E63D}" dt="2022-03-23T14:55:38.127" v="391" actId="20577"/>
          <ac:spMkLst>
            <pc:docMk/>
            <pc:sldMk cId="1209799456" sldId="299"/>
            <ac:spMk id="14339" creationId="{00000000-0000-0000-0000-000000000000}"/>
          </ac:spMkLst>
        </pc:spChg>
        <pc:picChg chg="add mod">
          <ac:chgData name="Catherine Slater" userId="80128fcdad60e1cd" providerId="LiveId" clId="{B43A25E0-DF84-4CFF-B117-F66D00C4E63D}" dt="2022-03-23T14:55:47.971" v="396" actId="1076"/>
          <ac:picMkLst>
            <pc:docMk/>
            <pc:sldMk cId="1209799456" sldId="299"/>
            <ac:picMk id="3074" creationId="{04B8B1B2-0F0F-451F-999E-04C0D1AD2124}"/>
          </ac:picMkLst>
        </pc:picChg>
        <pc:picChg chg="del">
          <ac:chgData name="Catherine Slater" userId="80128fcdad60e1cd" providerId="LiveId" clId="{B43A25E0-DF84-4CFF-B117-F66D00C4E63D}" dt="2022-03-23T14:55:40.569" v="392" actId="478"/>
          <ac:picMkLst>
            <pc:docMk/>
            <pc:sldMk cId="1209799456" sldId="299"/>
            <ac:picMk id="10244" creationId="{00000000-0000-0000-0000-000000000000}"/>
          </ac:picMkLst>
        </pc:picChg>
      </pc:sldChg>
      <pc:sldChg chg="addSp delSp modSp modAnim">
        <pc:chgData name="Catherine Slater" userId="80128fcdad60e1cd" providerId="LiveId" clId="{B43A25E0-DF84-4CFF-B117-F66D00C4E63D}" dt="2022-03-23T11:48:21.664" v="232" actId="20577"/>
        <pc:sldMkLst>
          <pc:docMk/>
          <pc:sldMk cId="1209799456" sldId="301"/>
        </pc:sldMkLst>
        <pc:spChg chg="mod">
          <ac:chgData name="Catherine Slater" userId="80128fcdad60e1cd" providerId="LiveId" clId="{B43A25E0-DF84-4CFF-B117-F66D00C4E63D}" dt="2022-03-23T11:48:21.664" v="232" actId="20577"/>
          <ac:spMkLst>
            <pc:docMk/>
            <pc:sldMk cId="1209799456" sldId="301"/>
            <ac:spMk id="14339" creationId="{00000000-0000-0000-0000-000000000000}"/>
          </ac:spMkLst>
        </pc:spChg>
        <pc:picChg chg="add mod">
          <ac:chgData name="Catherine Slater" userId="80128fcdad60e1cd" providerId="LiveId" clId="{B43A25E0-DF84-4CFF-B117-F66D00C4E63D}" dt="2022-03-23T11:48:04.988" v="171" actId="1076"/>
          <ac:picMkLst>
            <pc:docMk/>
            <pc:sldMk cId="1209799456" sldId="301"/>
            <ac:picMk id="1026" creationId="{950A7256-3350-49EC-9999-7046C26ABCC6}"/>
          </ac:picMkLst>
        </pc:picChg>
        <pc:picChg chg="del">
          <ac:chgData name="Catherine Slater" userId="80128fcdad60e1cd" providerId="LiveId" clId="{B43A25E0-DF84-4CFF-B117-F66D00C4E63D}" dt="2022-03-23T11:48:01.456" v="169" actId="478"/>
          <ac:picMkLst>
            <pc:docMk/>
            <pc:sldMk cId="1209799456" sldId="301"/>
            <ac:picMk id="819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CBA4C-46AB-44AE-8632-22C8D86D334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5A68B-CEDA-4D64-973F-9907716619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99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5A68B-CEDA-4D64-973F-9907716619D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31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71C2-3877-4140-A6E2-7276524F9B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B08F-683B-4CD6-B74D-A1554BB6223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A533-DF04-4C27-BF2C-5C1B08B125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324F-BD6E-4DF8-85F6-30B506DEC84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AD3D-7BC0-44CD-A425-0D28967EA35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8C47-D1F6-479E-B512-243C109D441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9C83-B6C8-4DC2-BCDA-6EE39C507C9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8940-44D5-49D7-8F12-A774462F41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F1ECD-FFD2-4222-A7A1-DC0E581934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B418-0868-423D-9DCF-A2905C3767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E8E0-600E-449D-8EF0-F1265125A58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CBBEF-1C5F-444E-8E5D-4D811C2C02D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hyperlink" Target="http://pirates.hegewisch.net/oneleg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lincolncountylibraries.com/home-2/fine-forgiveness-banner2-464x234/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3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3.xml"/><Relationship Id="rId5" Type="http://schemas.openxmlformats.org/officeDocument/2006/relationships/image" Target="../media/image6.png"/><Relationship Id="rId1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slide" Target="slide23.xml"/><Relationship Id="rId9" Type="http://schemas.openxmlformats.org/officeDocument/2006/relationships/slide" Target="slide10.xml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microsoft.com/office/2007/relationships/hdphoto" Target="../media/hdphoto5.wdp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3.bp.blogspot.com/_iHXuQYoE2OY/SMMIKTiQhhI/AAAAAAAABSE/hMPBsuPy-kM/s1600-h/Darcy.jpg" TargetMode="Externa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4513362"/>
            <a:ext cx="8280400" cy="931862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Mrs Murphy’s</a:t>
            </a:r>
          </a:p>
        </p:txBody>
      </p:sp>
      <p:pic>
        <p:nvPicPr>
          <p:cNvPr id="1026" name="Picture 2" descr="http://www.thewateringhole.co.uk/wp/wp-content/uploads/2012/12/play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529" y="4005064"/>
            <a:ext cx="1223120" cy="12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15616" y="5373216"/>
            <a:ext cx="8028384" cy="1520031"/>
            <a:chOff x="1115616" y="5373216"/>
            <a:chExt cx="8028384" cy="1520031"/>
          </a:xfrm>
        </p:grpSpPr>
        <p:pic>
          <p:nvPicPr>
            <p:cNvPr id="3" name="Picture 2" descr="http://libertonprimary.files.wordpress.com/2014/03/world-book-day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96" b="20328"/>
            <a:stretch/>
          </p:blipFill>
          <p:spPr bwMode="auto">
            <a:xfrm>
              <a:off x="1115616" y="5907883"/>
              <a:ext cx="6120680" cy="73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libertonprimary.files.wordpress.com/2014/03/world-book-day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64"/>
            <a:stretch/>
          </p:blipFill>
          <p:spPr bwMode="auto">
            <a:xfrm>
              <a:off x="1168684" y="5373216"/>
              <a:ext cx="7975316" cy="534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uclu.org/sites/uclu.org/files/dengue-quiz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303" b="90000" l="10000" r="90000">
                          <a14:foregroundMark x1="16129" y1="58788" x2="26935" y2="60909"/>
                          <a14:foregroundMark x1="18387" y1="43030" x2="23871" y2="42424"/>
                          <a14:foregroundMark x1="37742" y1="43636" x2="43387" y2="41818"/>
                          <a14:foregroundMark x1="53548" y1="38788" x2="65484" y2="46061"/>
                          <a14:foregroundMark x1="74839" y1="35152" x2="79677" y2="45152"/>
                          <a14:backgroundMark x1="21935" y1="71818" x2="48065" y2="73636"/>
                          <a14:backgroundMark x1="49677" y1="74545" x2="66774" y2="64848"/>
                          <a14:backgroundMark x1="51290" y1="66061" x2="50161" y2="44242"/>
                          <a14:backgroundMark x1="31935" y1="50909" x2="31935" y2="50909"/>
                          <a14:backgroundMark x1="31129" y1="36364" x2="31129" y2="36364"/>
                          <a14:backgroundMark x1="67581" y1="60303" x2="67581" y2="60303"/>
                          <a14:backgroundMark x1="67903" y1="57273" x2="67903" y2="57273"/>
                          <a14:backgroundMark x1="67742" y1="66667" x2="68065" y2="55152"/>
                          <a14:backgroundMark x1="68387" y1="40909" x2="68387" y2="40909"/>
                          <a14:backgroundMark x1="31290" y1="38485" x2="31290" y2="384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55242">
              <a:off x="6840816" y="5688989"/>
              <a:ext cx="2262546" cy="12042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88640"/>
            <a:ext cx="6870700" cy="792162"/>
          </a:xfrm>
        </p:spPr>
        <p:txBody>
          <a:bodyPr>
            <a:normAutofit fontScale="90000"/>
          </a:bodyPr>
          <a:lstStyle/>
          <a:p>
            <a:r>
              <a:rPr lang="en-GB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Dip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187623" y="1268413"/>
            <a:ext cx="7192789" cy="5040907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the most widely distributed,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most translated and best selling book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 all time?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Which ancient civilisation is believed to have invented paper?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According to the Forbes ‘Rich List’, 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which British writer is the richest 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author in the world?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8" name="Picture 4" descr="http://mychurchtoolbox.org/wp-content/uploads/2011/12/Grunge-Ichthus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77" b="89753" l="2750" r="95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0644">
            <a:off x="7108465" y="1079169"/>
            <a:ext cx="1628180" cy="107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historyforkids.org/learn/china/literature/pictures/earlypap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0" b="7892"/>
          <a:stretch/>
        </p:blipFill>
        <p:spPr bwMode="auto">
          <a:xfrm rot="16200000">
            <a:off x="6376009" y="4090011"/>
            <a:ext cx="3429001" cy="210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3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476672"/>
            <a:ext cx="7336160" cy="5832648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tx2">
                  <a:lumMod val="50000"/>
                </a:schemeClr>
              </a:buClr>
              <a:buAutoNum type="arabicPeriod" startAt="4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was the profession of the man who invented Thomas the Tank?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a)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Vicar		</a:t>
            </a: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b)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Teacher		</a:t>
            </a: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c)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Politician 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AutoNum type="arabicPeriod" startAt="4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Clr>
                <a:schemeClr val="tx2">
                  <a:lumMod val="50000"/>
                </a:schemeClr>
              </a:buClr>
              <a:buAutoNum type="arabicPeriod" startAt="4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Charles Dickens was a writer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which period of history?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AutoNum type="arabicPeriod" startAt="4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Clr>
                <a:schemeClr val="tx2">
                  <a:lumMod val="50000"/>
                </a:schemeClr>
              </a:buClr>
              <a:buAutoNum type="arabicPeriod" startAt="4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was the first book series to be turned into Lego following its film success?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AutoNum type="arabicPeriod" startAt="4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Clr>
                <a:schemeClr val="tx2">
                  <a:lumMod val="50000"/>
                </a:schemeClr>
              </a:buClr>
              <a:buAutoNum type="arabicPeriod" startAt="4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Which European country produces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most paper annually?</a:t>
            </a:r>
          </a:p>
        </p:txBody>
      </p:sp>
      <p:sp>
        <p:nvSpPr>
          <p:cNvPr id="2" name="AutoShape 6" descr="https://m1.behance.net/rendition/modules/4010290/disp/9d018089caed627f887c953716403d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2" descr="https://londonbygaslight.files.wordpress.com/2012/02/charles-dickens-pictures-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 descr="http://eandt.theiet.org/magazine/2012/05/images/640_charles-dicken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8281" y1="18779" x2="36250" y2="5164"/>
                        <a14:foregroundMark x1="57813" y1="57042" x2="48750" y2="22535"/>
                        <a14:foregroundMark x1="25625" y1="44601" x2="30938" y2="59859"/>
                        <a14:foregroundMark x1="26875" y1="95775" x2="33906" y2="77465"/>
                        <a14:foregroundMark x1="8750" y1="96948" x2="13125" y2="93897"/>
                        <a14:foregroundMark x1="7500" y1="96714" x2="11719" y2="90610"/>
                        <a14:foregroundMark x1="3906" y1="98357" x2="11250" y2="92723"/>
                        <a14:foregroundMark x1="2344" y1="97418" x2="9063" y2="91080"/>
                        <a14:foregroundMark x1="67500" y1="95775" x2="70625" y2="97887"/>
                        <a14:foregroundMark x1="66719" y1="95070" x2="75000" y2="97418"/>
                        <a14:foregroundMark x1="66094" y1="89437" x2="74219" y2="95540"/>
                        <a14:foregroundMark x1="69063" y1="92958" x2="81406" y2="99765"/>
                        <a14:backgroundMark x1="75000" y1="70657" x2="84219" y2="83333"/>
                        <a14:backgroundMark x1="74375" y1="77465" x2="89844" y2="93897"/>
                        <a14:backgroundMark x1="73125" y1="86620" x2="84063" y2="91315"/>
                        <a14:backgroundMark x1="69844" y1="84977" x2="68594" y2="80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40"/>
          <a:stretch/>
        </p:blipFill>
        <p:spPr bwMode="auto">
          <a:xfrm>
            <a:off x="5724128" y="2060848"/>
            <a:ext cx="211395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eppgroup.eu/sites/default/files/menu_pictures/pics/Our%20Work/With%20other%20EU%20Institutions/nav_other-e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52" y="4437112"/>
            <a:ext cx="2232248" cy="1926876"/>
          </a:xfrm>
          <a:prstGeom prst="ellipse">
            <a:avLst/>
          </a:prstGeom>
          <a:ln w="63500" cap="rnd">
            <a:solidFill>
              <a:schemeClr val="tx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8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971599" y="188913"/>
            <a:ext cx="6975425" cy="60483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8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wrote the classic fiction ‘The Wonderful Wizard of Oz’?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8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Which famous Prime Minister won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Nobel Prize for Literature?</a:t>
            </a:r>
          </a:p>
          <a:p>
            <a:pPr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8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8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8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Which author is also a judge on Britain’s Got Talent?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732587" y="6021388"/>
            <a:ext cx="2160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 action="ppaction://hlinksldjump"/>
              </a:rPr>
              <a:t>Back to the category board.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8" b="983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54" y="1712573"/>
            <a:ext cx="1806220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  <p:bldP spid="235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Name this character and the illustrator.</a:t>
            </a:r>
          </a:p>
        </p:txBody>
      </p:sp>
      <p:sp>
        <p:nvSpPr>
          <p:cNvPr id="2" name="AutoShape 2" descr="https://s-media-cache-ak0.pinimg.com/236x/db/ac/64/dbac6485bc6d704d072e8417f23ae3e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15092"/>
            <a:ext cx="1837206" cy="474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Name this character and his companion.</a:t>
            </a:r>
          </a:p>
        </p:txBody>
      </p:sp>
      <p:pic>
        <p:nvPicPr>
          <p:cNvPr id="12290" name="Picture 2" descr="http://www.etravelblog.com/wp-content/uploads/2012/05/sherlock-holmes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2081237"/>
            <a:ext cx="5832648" cy="410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25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Name this dragon and the book that he is from.</a:t>
            </a:r>
          </a:p>
        </p:txBody>
      </p:sp>
      <p:pic>
        <p:nvPicPr>
          <p:cNvPr id="11266" name="Picture 2" descr="http://images6.fanpop.com/image/photos/34000000/Alan-Lee-s-illustration-jrr-tolkien-34057400-849-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15" y="1916832"/>
            <a:ext cx="3198233" cy="4520580"/>
          </a:xfrm>
          <a:prstGeom prst="rect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25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Name this spy and the author who created him.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5616624" cy="420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525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Name </a:t>
            </a:r>
            <a:r>
              <a:rPr lang="en-GB" sz="2400" b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this reporter.</a:t>
            </a: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0" name="Picture 2" descr="http://humorinamerica.files.wordpress.com/2012/01/tintin-and-snow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04864"/>
            <a:ext cx="4320480" cy="44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25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Name this character and the book that he is from.</a:t>
            </a:r>
          </a:p>
        </p:txBody>
      </p:sp>
      <p:pic>
        <p:nvPicPr>
          <p:cNvPr id="2" name="Picture 2" descr="http://upload.wikimedia.org/wikipedia/en/c/c3/E.H._Shepard_illustration_of_Mr_To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9" r="97133">
                        <a14:foregroundMark x1="28674" y1="25250" x2="33333" y2="32500"/>
                        <a14:foregroundMark x1="40143" y1="41000" x2="34409" y2="32500"/>
                        <a14:foregroundMark x1="55197" y1="21000" x2="55197" y2="21000"/>
                        <a14:foregroundMark x1="52688" y1="85000" x2="51254" y2="8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3" b="7424"/>
          <a:stretch/>
        </p:blipFill>
        <p:spPr bwMode="auto">
          <a:xfrm>
            <a:off x="3059832" y="1988840"/>
            <a:ext cx="3851190" cy="45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25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7.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Name this pirate and the book that he is from.</a:t>
            </a:r>
          </a:p>
        </p:txBody>
      </p:sp>
      <p:pic>
        <p:nvPicPr>
          <p:cNvPr id="1026" name="Picture 2" descr="http://pirates.hegewisch.net/oneleg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3096344" cy="503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2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txBody>
          <a:bodyPr/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Each round has 10 questions. The questions will appear on the board and only be read once.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 the end of the round, the winning team gets to choose the next category.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tie break situation will be decided any way your teacher sees as fit.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shouting out. This spoils the fun.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teacher’s word is final.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+mj-lt"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See rule 5.</a:t>
            </a:r>
          </a:p>
          <a:p>
            <a:pPr>
              <a:buFont typeface="Courier New" pitchFamily="49" charset="0"/>
              <a:buChar char="o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 descr="http://www.thewateringhole.co.uk/wp/wp-content/uploads/2012/12/play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73216"/>
            <a:ext cx="1223120" cy="12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libertonprimary.files.wordpress.com/2014/03/world-book-da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6" b="20328"/>
          <a:stretch/>
        </p:blipFill>
        <p:spPr bwMode="auto">
          <a:xfrm>
            <a:off x="1331640" y="6276395"/>
            <a:ext cx="3060340" cy="3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taking place and which book is it from.</a:t>
            </a:r>
          </a:p>
        </p:txBody>
      </p:sp>
      <p:pic>
        <p:nvPicPr>
          <p:cNvPr id="2052" name="Picture 4" descr="http://www.luckypalm.com/wp-content/uploads/2010/03/mad_hatter_partyB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80363"/>
            <a:ext cx="6200775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25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Name this rabbit and the author who created him.</a:t>
            </a:r>
          </a:p>
        </p:txBody>
      </p:sp>
      <p:pic>
        <p:nvPicPr>
          <p:cNvPr id="4098" name="Picture 2" descr="http://www.vam.ac.uk/__data/assets/image/0008/227834/31464-large_custom_290x334_0408847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4032448" cy="464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25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05273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Name this character and the author of its book.</a:t>
            </a:r>
          </a:p>
        </p:txBody>
      </p:sp>
      <p:pic>
        <p:nvPicPr>
          <p:cNvPr id="2" name="Picture 2" descr="The-cat-in-the-hat">
            <a:hlinkClick r:id="rId2" tooltip="The-cat-in-the-hat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413349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87450" y="5961474"/>
            <a:ext cx="2160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4" action="ppaction://hlinksldjump"/>
              </a:rPr>
              <a:t>Back to the category board.</a:t>
            </a:r>
            <a:endParaRPr lang="en-GB" sz="20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2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7696200" cy="79208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This is a scene from the film adaptation of which book?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</a:p>
        </p:txBody>
      </p:sp>
      <p:pic>
        <p:nvPicPr>
          <p:cNvPr id="1026" name="Picture 2" descr="Coraline movie review &amp; film summary (2009) | Roger Ebert">
            <a:extLst>
              <a:ext uri="{FF2B5EF4-FFF2-40B4-BE49-F238E27FC236}">
                <a16:creationId xmlns:a16="http://schemas.microsoft.com/office/drawing/2014/main" id="{950A7256-3350-49EC-9999-7046C26A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39860"/>
            <a:ext cx="62103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7696200" cy="79208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chemeClr val="tx2">
                  <a:lumMod val="50000"/>
                </a:schemeClr>
              </a:buClr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2.	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Mowgli ‘the man cub’ was a character in Disney’s 	adaptation of which classic novel?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  <a:endParaRPr lang="en-GB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i843.photobucket.com/albums/zz352/loaloauk/Nouvelleimage9b.jpg?t=12596139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8"/>
          <a:stretch/>
        </p:blipFill>
        <p:spPr bwMode="auto">
          <a:xfrm>
            <a:off x="1187624" y="2204864"/>
            <a:ext cx="7734796" cy="2982572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99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7696200" cy="792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3. 	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This scene from Harry Potter is from which Harry Potter book?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  <a:endParaRPr lang="en-GB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arry Potter and the Chamber of Secrets Movie Review | Common Sense Media">
            <a:extLst>
              <a:ext uri="{FF2B5EF4-FFF2-40B4-BE49-F238E27FC236}">
                <a16:creationId xmlns:a16="http://schemas.microsoft.com/office/drawing/2014/main" id="{04B8B1B2-0F0F-451F-999E-04C0D1AD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1" y="2132856"/>
            <a:ext cx="8263689" cy="43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99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7696200" cy="792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4. 	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first James Bond novel was turned into a film 	starring Daniel Craig but what was it called?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  <a:endParaRPr lang="en-GB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://www.dvdactive.com/misc/chris/hdcaps/casinoroyale/casinoroyalebdcap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3" y="2348880"/>
            <a:ext cx="8172006" cy="34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91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7696200" cy="792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5. 	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1990 novel by Michael Crichton was turned into a 	box office sensation by Steven Spielberg?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  <a:endParaRPr lang="en-GB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www.blastr.com/sites/blastr/files/Jurassic_Park_rapt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77450"/>
            <a:ext cx="6408712" cy="42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836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6. 	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This scene is taken from film of which Roald Dahl book?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  <a:endParaRPr lang="en-GB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James and the Giant Peach (1996) - IMDb">
            <a:extLst>
              <a:ext uri="{FF2B5EF4-FFF2-40B4-BE49-F238E27FC236}">
                <a16:creationId xmlns:a16="http://schemas.microsoft.com/office/drawing/2014/main" id="{C30E2432-3349-4BF2-AF81-2FDF0F78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54" y="2539860"/>
            <a:ext cx="5580112" cy="371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82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7696200" cy="792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7. 	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Which book in the ‘Lord of the Rings’ saga is this movie 	still taken from?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  <a:endParaRPr lang="en-GB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https://zombiesubtitles.files.wordpress.com/2014/04/screen-shot-2014-04-28-at-9-16-54-pm.png"/>
          <p:cNvSpPr>
            <a:spLocks noChangeAspect="1" noChangeArrowheads="1"/>
          </p:cNvSpPr>
          <p:nvPr/>
        </p:nvSpPr>
        <p:spPr bwMode="auto">
          <a:xfrm>
            <a:off x="63500" y="-136525"/>
            <a:ext cx="93726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 r="32100"/>
          <a:stretch/>
        </p:blipFill>
        <p:spPr bwMode="auto">
          <a:xfrm>
            <a:off x="1043608" y="1999454"/>
            <a:ext cx="7938663" cy="40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184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>
          <a:xfrm>
            <a:off x="902490" y="191572"/>
            <a:ext cx="6870700" cy="915988"/>
          </a:xfrm>
        </p:spPr>
        <p:txBody>
          <a:bodyPr/>
          <a:lstStyle/>
          <a:p>
            <a:r>
              <a:rPr lang="en-GB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Rounds</a:t>
            </a:r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971600" y="668030"/>
            <a:ext cx="3816424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Click on the image for the round</a:t>
            </a:r>
          </a:p>
        </p:txBody>
      </p:sp>
      <p:pic>
        <p:nvPicPr>
          <p:cNvPr id="2054" name="Picture 6" descr="http://pngimg.com/upload/book_PNG2123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62" y="1345153"/>
            <a:ext cx="1509246" cy="11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1804910" y="2608875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Children’s</a:t>
            </a: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6863617" y="5876921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Fantasy and Sci-Fi</a:t>
            </a: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>
          <a:xfrm>
            <a:off x="4316193" y="2625205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Classics</a:t>
            </a:r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6863619" y="2608875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Lucky Dip</a:t>
            </a: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494762" y="5876921"/>
            <a:ext cx="2276481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Picture Round</a:t>
            </a:r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>
          <a:xfrm>
            <a:off x="553046" y="5220653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62" name="Picture 14" descr="http://static.wixstatic.com/media/214676_a9911bd84ed8451180934a3c21f6d791.png_srz_452_584_85_22_0.50_1.20_0.00_png_srz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92" y="4140993"/>
            <a:ext cx="1032387" cy="13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9"/>
          <p:cNvSpPr txBox="1">
            <a:spLocks noChangeArrowheads="1"/>
          </p:cNvSpPr>
          <p:nvPr/>
        </p:nvSpPr>
        <p:spPr>
          <a:xfrm>
            <a:off x="4067943" y="5876921"/>
            <a:ext cx="2152684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Film Adaptations</a:t>
            </a:r>
          </a:p>
        </p:txBody>
      </p:sp>
      <p:pic>
        <p:nvPicPr>
          <p:cNvPr id="2" name="Picture 2" descr="http://sagoyism.com/wp-content/uploads/2012/01/child-book-234x300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701" y1="88333" x2="40171" y2="71000"/>
                        <a14:foregroundMark x1="31624" y1="86000" x2="85470" y2="84667"/>
                        <a14:foregroundMark x1="4274" y1="92333" x2="21368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82" y="1301850"/>
            <a:ext cx="950240" cy="12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luckydipltd.co.uk/images/Top%20Left%20Logo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20"/>
          <a:stretch/>
        </p:blipFill>
        <p:spPr bwMode="auto">
          <a:xfrm>
            <a:off x="7096556" y="1378976"/>
            <a:ext cx="1190307" cy="87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.imgur.com/25YlDzA.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5"/>
          <a:stretch/>
        </p:blipFill>
        <p:spPr bwMode="auto">
          <a:xfrm>
            <a:off x="1991474" y="4078303"/>
            <a:ext cx="1204018" cy="145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5cdn4static.sharpschool.com/UserFiles/Servers/Server_3132289/Image/Yoda-reading-small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62" y="4069051"/>
            <a:ext cx="1509694" cy="150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ttp://libertonprimary.files.wordpress.com/2014/03/world-book-day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6" b="20328"/>
          <a:stretch/>
        </p:blipFill>
        <p:spPr bwMode="auto">
          <a:xfrm>
            <a:off x="6216249" y="168355"/>
            <a:ext cx="2760892" cy="33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76962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8. 	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was the novel that inspired this 1975 film?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  <a:endParaRPr lang="en-GB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://www.movingimage.org.uk/wordpress/wp-content/uploads/2012/10/JAW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84" y="1772816"/>
            <a:ext cx="7704856" cy="4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84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3776092" cy="21007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9. 	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was the name of 	the Phillip 	Pullman 	novel that was 	transformed into the 	fantasy film ‘The Golden 	Compass’?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  <a:endParaRPr lang="en-GB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scifi-movies.com/images/contenu/data/0000074/affiche-a-la-croisee-des-mondes-la-boussole-d-or-the-golden-compass-2007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84" y="937635"/>
            <a:ext cx="3721796" cy="5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84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55948" y="968206"/>
            <a:ext cx="7520508" cy="1020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10. 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This famous film scene is taken from an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adaptation of which novel?</a:t>
            </a:r>
          </a:p>
        </p:txBody>
      </p:sp>
      <p:sp>
        <p:nvSpPr>
          <p:cNvPr id="2" name="AutoShape 2" descr="https://media.licdn.com/mpr/mpr/p/5/005/08a/069/2fe63a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1660" y="188640"/>
            <a:ext cx="68707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Adaptations</a:t>
            </a:r>
            <a:endParaRPr lang="en-GB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http://fogsmoviereviews.files.wordpress.com/2011/07/wizardofoz5740.jpg"/>
          <p:cNvSpPr>
            <a:spLocks noChangeAspect="1" noChangeArrowheads="1"/>
          </p:cNvSpPr>
          <p:nvPr/>
        </p:nvSpPr>
        <p:spPr bwMode="auto">
          <a:xfrm>
            <a:off x="63500" y="-136525"/>
            <a:ext cx="118110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r="11165"/>
          <a:stretch/>
        </p:blipFill>
        <p:spPr bwMode="auto">
          <a:xfrm>
            <a:off x="1953489" y="1988840"/>
            <a:ext cx="6192688" cy="448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04248" y="404664"/>
            <a:ext cx="20162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3" action="ppaction://hlinksldjump"/>
              </a:rPr>
              <a:t>Back to the category board.</a:t>
            </a:r>
            <a:endParaRPr lang="en-GB" sz="20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3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347436"/>
            <a:ext cx="6870700" cy="792163"/>
          </a:xfrm>
        </p:spPr>
        <p:txBody>
          <a:bodyPr/>
          <a:lstStyle/>
          <a:p>
            <a:r>
              <a:rPr lang="en-GB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Fantasy and Sci-Fi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158099"/>
            <a:ext cx="7302450" cy="5733256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hobbits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Meriadoc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Brandybuck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Peregrin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Took are affectionately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known as what?</a:t>
            </a: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Aslan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is a character in which famous book series?</a:t>
            </a: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Discworld is a world that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was created by which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famous author ?</a:t>
            </a:r>
          </a:p>
          <a:p>
            <a:pPr marL="0" indent="0">
              <a:lnSpc>
                <a:spcPct val="90000"/>
              </a:lnSpc>
              <a:buClr>
                <a:schemeClr val="tx2">
                  <a:lumMod val="50000"/>
                </a:schemeClr>
              </a:buClr>
              <a:buNone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" name="AutoShape 7" descr="http://www.google.co.uk/url?sa=i&amp;source=images&amp;cd=&amp;ved=0CAUQjBw4Kg&amp;url=http%3A%2F%2Fi1.eurosport.com%2F2014%2F11%2F24%2F1358266-29159224-1600-900.jpg&amp;ei=uM59VOT0I8XZavDVgPAI&amp;psig=AFQjCNEolNBph5qXbik9J1VA2CyzUFN_xg&amp;ust=1417617464687002"/>
          <p:cNvSpPr>
            <a:spLocks noChangeAspect="1" noChangeArrowheads="1"/>
          </p:cNvSpPr>
          <p:nvPr/>
        </p:nvSpPr>
        <p:spPr bwMode="auto">
          <a:xfrm>
            <a:off x="63500" y="-136525"/>
            <a:ext cx="118110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9" descr="http://www.google.co.uk/url?sa=i&amp;source=images&amp;cd=&amp;ved=0CAUQjBw4FA&amp;url=http%3A%2F%2Fcdn5.arabiastyle.com%2Fmen%2Fwp-content%2Fuploads%2F2014%2F11%2Flewis-hamilton-world-champion-grand-prix-abu-dhabi-2014.jpg&amp;ei=V9B9VMz7JYPkaO6QgKAM&amp;psig=AFQjCNF5oPBkeYerXXaVt9g1m7U5inY9Tw&amp;ust=141761787970956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11" descr="http://www.google.co.uk/url?sa=i&amp;source=images&amp;cd=&amp;ved=0CAUQjBw4FA&amp;url=http%3A%2F%2Fcdn5.arabiastyle.com%2Fmen%2Fwp-content%2Fuploads%2F2014%2F11%2Flewis-hamilton-world-champion-grand-prix-abu-dhabi-2014.jpg&amp;ei=V9B9VMz7JYPkaO6QgKAM&amp;psig=AFQjCNF5oPBkeYerXXaVt9g1m7U5inY9Tw&amp;ust=1417617879709560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3" descr="http://www.google.co.uk/url?sa=i&amp;source=images&amp;cd=&amp;ved=0CAUQjBw4FA&amp;url=http%3A%2F%2Fcdn5.arabiastyle.com%2Fmen%2Fwp-content%2Fuploads%2F2014%2F11%2Flewis-hamilton-world-champion-grand-prix-abu-dhabi-2014.jpg&amp;ei=V9B9VMz7JYPkaO6QgKAM&amp;psig=AFQjCNF5oPBkeYerXXaVt9g1m7U5inY9Tw&amp;ust=1417617879709560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6" name="Picture 4" descr="http://www.dream-worlds.net/forum/uploads/public/webSP-atu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6758" r="4988" b="11835"/>
          <a:stretch/>
        </p:blipFill>
        <p:spPr bwMode="auto">
          <a:xfrm>
            <a:off x="5508104" y="4417290"/>
            <a:ext cx="2808312" cy="19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2.fanpop.com/images/photos/7600000/Pippin-and-Merry-merry-and-pippin-7653048-548-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1053381"/>
            <a:ext cx="1407739" cy="21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364317"/>
            <a:ext cx="7120136" cy="622393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4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the name of the hero who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slayed Grendel?</a:t>
            </a:r>
          </a:p>
          <a:p>
            <a:pPr marL="457200" indent="-457200">
              <a:lnSpc>
                <a:spcPct val="90000"/>
              </a:lnSpc>
              <a:buAutoNum type="arabicPeriod" startAt="4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Tom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Marvolo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Riddle is the alter-ego of which evil wizard?</a:t>
            </a: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Suzanne Collins is the author of 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famous book series where children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are selected to take part in a televised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death match. What is it called?</a:t>
            </a:r>
          </a:p>
        </p:txBody>
      </p:sp>
      <p:pic>
        <p:nvPicPr>
          <p:cNvPr id="4098" name="Picture 2" descr="http://www.sacred-texts.com/neu/eng/tsb/img/beowul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2354" y="260648"/>
            <a:ext cx="2530126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thehungergames.co.uk/wp-content/uploads/2014/08/HUNGER-GAMES-jacke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56" b="61736" l="18176" r="81759">
                        <a14:backgroundMark x1="74475" y1="43395" x2="75328" y2="42796"/>
                        <a14:backgroundMark x1="75131" y1="41941" x2="75131" y2="41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18218" r="9823" b="36151"/>
          <a:stretch/>
        </p:blipFill>
        <p:spPr bwMode="auto">
          <a:xfrm>
            <a:off x="6732240" y="4293096"/>
            <a:ext cx="2088232" cy="198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16632"/>
            <a:ext cx="7263780" cy="648101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7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is the name of Han Solo’s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Wookie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friend?</a:t>
            </a: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7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7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Tony Stark was a billionaire created by Marvel Comics, but what is the name of the superhero he became?</a:t>
            </a: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7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7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Tom Cruise and Dakota Fanning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starred in a film adaptation of 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which H.G. Wells novel?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10.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DC Comic’s Superman is an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alien from which planet?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03648" y="6021288"/>
            <a:ext cx="2160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2" action="ppaction://hlinksldjump"/>
              </a:rPr>
              <a:t>Back to the category board.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122" name="Picture 2" descr="http://static.comicvine.com/uploads/original/11/118136/2265487-war_of_the_world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52936"/>
            <a:ext cx="2390153" cy="144016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tatic.comicvine.com/uploads/original/11111/111111435/3445290-2485086653-9038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394">
            <a:off x="5474329" y="4092106"/>
            <a:ext cx="1468888" cy="243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/>
      <p:bldP spid="337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187324"/>
            <a:ext cx="7632848" cy="915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Children’s Literature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1104900"/>
            <a:ext cx="6768752" cy="5492452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Eric Carle wrote about a very hungry insect. What was it?</a:t>
            </a: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animal is the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Gruffalo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scared of?</a:t>
            </a: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wrote the Mr Men and Little Miss books?</a:t>
            </a: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Which South American country is Paddington Bear from?</a:t>
            </a:r>
          </a:p>
        </p:txBody>
      </p:sp>
      <p:sp>
        <p:nvSpPr>
          <p:cNvPr id="6" name="AutoShape 4" descr="https://s-media-cache-ak0.pinimg.com/236x/11/99/a9/1199a989d9c9a594e8b38aaa950a98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https://s-media-cache-ak0.pinimg.com/236x/11/99/a9/1199a989d9c9a594e8b38aaa950a98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The Gruffalo sitting in a wo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8123" l="27371" r="86207">
                        <a14:foregroundMark x1="42888" y1="82375" x2="30603" y2="83525"/>
                        <a14:foregroundMark x1="39009" y1="86973" x2="49784" y2="86973"/>
                        <a14:foregroundMark x1="50647" y1="86590" x2="81034" y2="86973"/>
                        <a14:foregroundMark x1="80819" y1="85824" x2="84052" y2="82375"/>
                        <a14:foregroundMark x1="62500" y1="12644" x2="65302" y2="5747"/>
                        <a14:foregroundMark x1="66595" y1="3065" x2="66595" y2="3065"/>
                        <a14:foregroundMark x1="50431" y1="29502" x2="52802" y2="23755"/>
                        <a14:foregroundMark x1="55388" y1="13027" x2="53664" y2="16475"/>
                        <a14:foregroundMark x1="53233" y1="16858" x2="54310" y2="21073"/>
                        <a14:foregroundMark x1="52802" y1="12644" x2="51509" y2="9579"/>
                        <a14:foregroundMark x1="51078" y1="11877" x2="48707" y2="11494"/>
                        <a14:foregroundMark x1="50000" y1="8812" x2="50000" y2="8812"/>
                        <a14:foregroundMark x1="57759" y1="3065" x2="57759" y2="3065"/>
                        <a14:foregroundMark x1="57974" y1="7280" x2="57974" y2="7280"/>
                        <a14:foregroundMark x1="57974" y1="8812" x2="57974" y2="8812"/>
                        <a14:backgroundMark x1="60129" y1="6897" x2="64009" y2="1916"/>
                        <a14:backgroundMark x1="67026" y1="26054" x2="71336" y2="38697"/>
                        <a14:backgroundMark x1="65948" y1="20690" x2="67888" y2="23372"/>
                        <a14:backgroundMark x1="69612" y1="41762" x2="70905" y2="48659"/>
                        <a14:backgroundMark x1="40948" y1="62835" x2="40302" y2="45211"/>
                        <a14:backgroundMark x1="40517" y1="46743" x2="42672" y2="28736"/>
                        <a14:backgroundMark x1="41379" y1="18391" x2="44612" y2="4981"/>
                        <a14:backgroundMark x1="50862" y1="4215" x2="53664" y2="3448"/>
                        <a14:backgroundMark x1="50647" y1="18008" x2="51724" y2="16092"/>
                        <a14:backgroundMark x1="52371" y1="15709" x2="52371" y2="15709"/>
                        <a14:backgroundMark x1="52802" y1="16858" x2="52802" y2="15709"/>
                        <a14:backgroundMark x1="31034" y1="64751" x2="32112" y2="62835"/>
                        <a14:backgroundMark x1="32543" y1="61686" x2="32974" y2="61686"/>
                        <a14:backgroundMark x1="33190" y1="60920" x2="33190" y2="6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r="13561" b="11785"/>
          <a:stretch/>
        </p:blipFill>
        <p:spPr bwMode="auto">
          <a:xfrm>
            <a:off x="6986190" y="2204864"/>
            <a:ext cx="1975763" cy="1656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henalc.org/wp-content/uploads/Images/GCS/South-America-countries-fla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82" y="4581128"/>
            <a:ext cx="119305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260648"/>
            <a:ext cx="7554094" cy="626469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kind of animal is Beatrix Potter’s ‘Jeremy Fisher’.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created Tracy Beaker?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Roald Dahl’s ‘Charlie and the Chocolate Factory’, how many golden tickets were there?</a:t>
            </a: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5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wrote the Twilight series of novels?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http://www.ibby.org.uk/images/people/300/jacqueline-wil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5"/>
            <a:ext cx="2185425" cy="1639069"/>
          </a:xfrm>
          <a:prstGeom prst="rect">
            <a:avLst/>
          </a:prstGeom>
          <a:noFill/>
          <a:ln w="12700">
            <a:solidFill>
              <a:schemeClr val="tx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arm4.staticflickr.com/3256/3204617279_cb7310fd50_z.jpg?zz=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6719" l="6813" r="93407">
                        <a14:foregroundMark x1="39341" y1="24219" x2="39341" y2="2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0232" y="3861048"/>
            <a:ext cx="2057829" cy="289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84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53914"/>
            <a:ext cx="7410078" cy="578651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9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‘Warhorse’, ‘Kensuke’s Kingdom’ and ‘Why The Whales Came’ are all novels by which bestselling children’s author?</a:t>
            </a: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9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9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9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2">
                  <a:lumMod val="50000"/>
                </a:schemeClr>
              </a:buClr>
              <a:buAutoNum type="arabicPeriod" startAt="9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Jean de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Brunhoff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wrote a story about a very famous elephant, but what was its name?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67744" y="5844402"/>
            <a:ext cx="2160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2" action="ppaction://hlinksldjump"/>
              </a:rPr>
              <a:t>Back to the category board.</a:t>
            </a:r>
            <a:endParaRPr lang="en-GB" sz="20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050" name="Picture 2" descr="http://meresideyear5.primaryblogger.co.uk/files/2013/01/hd_100020787_0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10289" r="17522"/>
          <a:stretch/>
        </p:blipFill>
        <p:spPr bwMode="auto">
          <a:xfrm>
            <a:off x="5537300" y="2230210"/>
            <a:ext cx="1099400" cy="1533484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76429" y="2230210"/>
            <a:ext cx="978824" cy="1541527"/>
            <a:chOff x="3208965" y="1100726"/>
            <a:chExt cx="3677692" cy="521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2" name="Picture 4" descr="http://www.eltbooks.com/cover/SK533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9"/>
            <a:stretch/>
          </p:blipFill>
          <p:spPr bwMode="auto">
            <a:xfrm>
              <a:off x="3208965" y="3699164"/>
              <a:ext cx="3677692" cy="2617301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://www.eltbooks.com/cover/SK533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58"/>
            <a:stretch/>
          </p:blipFill>
          <p:spPr bwMode="auto">
            <a:xfrm>
              <a:off x="3208965" y="1100726"/>
              <a:ext cx="3677692" cy="2598438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AutoShape 6" descr="https://lyndalepress.files.wordpress.com/2008/09/baba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2333" y1="31818" x2="32333" y2="31818"/>
                        <a14:foregroundMark x1="27667" y1="25568" x2="27667" y2="25568"/>
                        <a14:foregroundMark x1="24667" y1="19034" x2="24667" y2="19034"/>
                        <a14:foregroundMark x1="12000" y1="41477" x2="14667" y2="38920"/>
                        <a14:foregroundMark x1="14667" y1="38920" x2="19667" y2="36364"/>
                        <a14:foregroundMark x1="19667" y1="36364" x2="27000" y2="35227"/>
                        <a14:foregroundMark x1="27000" y1="35227" x2="35333" y2="35227"/>
                        <a14:foregroundMark x1="12000" y1="41761" x2="8333" y2="48011"/>
                        <a14:foregroundMark x1="8333" y1="48011" x2="7000" y2="50852"/>
                        <a14:foregroundMark x1="7000" y1="51136" x2="14000" y2="57670"/>
                        <a14:foregroundMark x1="14000" y1="57670" x2="19667" y2="57955"/>
                        <a14:foregroundMark x1="20000" y1="57955" x2="23333" y2="55398"/>
                        <a14:foregroundMark x1="23333" y1="55398" x2="26333" y2="51420"/>
                        <a14:foregroundMark x1="26333" y1="51136" x2="32667" y2="50284"/>
                        <a14:foregroundMark x1="32667" y1="50284" x2="31667" y2="58239"/>
                        <a14:foregroundMark x1="31000" y1="58807" x2="31667" y2="66761"/>
                        <a14:foregroundMark x1="32000" y1="67614" x2="35667" y2="67614"/>
                        <a14:foregroundMark x1="35667" y1="67614" x2="37000" y2="72159"/>
                        <a14:foregroundMark x1="37000" y1="72159" x2="41000" y2="75284"/>
                        <a14:foregroundMark x1="41000" y1="75284" x2="45667" y2="75284"/>
                        <a14:foregroundMark x1="45667" y1="75284" x2="48000" y2="80114"/>
                        <a14:foregroundMark x1="47667" y1="80682" x2="41333" y2="86364"/>
                        <a14:foregroundMark x1="41667" y1="86364" x2="41000" y2="90625"/>
                        <a14:foregroundMark x1="41333" y1="91193" x2="44333" y2="95170"/>
                        <a14:foregroundMark x1="44333" y1="95170" x2="49333" y2="97443"/>
                        <a14:foregroundMark x1="49333" y1="97443" x2="54000" y2="97443"/>
                        <a14:foregroundMark x1="54000" y1="97443" x2="57667" y2="95170"/>
                        <a14:foregroundMark x1="57667" y1="95170" x2="63333" y2="89773"/>
                        <a14:foregroundMark x1="62667" y1="90625" x2="73667" y2="80398"/>
                        <a14:foregroundMark x1="73667" y1="80966" x2="74667" y2="63636"/>
                        <a14:foregroundMark x1="75333" y1="64205" x2="76667" y2="58239"/>
                        <a14:foregroundMark x1="76333" y1="58239" x2="82000" y2="63352"/>
                        <a14:foregroundMark x1="82000" y1="63352" x2="88000" y2="64205"/>
                        <a14:foregroundMark x1="88000" y1="63920" x2="95000" y2="59375"/>
                        <a14:foregroundMark x1="95333" y1="58807" x2="95667" y2="52273"/>
                        <a14:foregroundMark x1="89667" y1="46591" x2="79333" y2="43466"/>
                        <a14:foregroundMark x1="78667" y1="44034" x2="73333" y2="41761"/>
                        <a14:foregroundMark x1="73667" y1="39773" x2="76333" y2="39205"/>
                        <a14:foregroundMark x1="51333" y1="38352" x2="51333" y2="38352"/>
                        <a14:foregroundMark x1="61000" y1="46875" x2="61000" y2="46875"/>
                        <a14:foregroundMark x1="80333" y1="36932" x2="83667" y2="35227"/>
                        <a14:foregroundMark x1="83667" y1="35227" x2="88667" y2="32955"/>
                        <a14:foregroundMark x1="93000" y1="32955" x2="93000" y2="30966"/>
                        <a14:foregroundMark x1="93000" y1="30966" x2="89667" y2="28977"/>
                        <a14:foregroundMark x1="88333" y1="29261" x2="85333" y2="29261"/>
                        <a14:foregroundMark x1="84667" y1="29261" x2="79333" y2="30398"/>
                        <a14:foregroundMark x1="79000" y1="30682" x2="72000" y2="31250"/>
                        <a14:foregroundMark x1="70667" y1="30682" x2="67333" y2="23295"/>
                        <a14:foregroundMark x1="70667" y1="14489" x2="72000" y2="16477"/>
                        <a14:foregroundMark x1="72000" y1="16477" x2="71333" y2="19886"/>
                        <a14:foregroundMark x1="71333" y1="19886" x2="68667" y2="25852"/>
                        <a14:foregroundMark x1="39333" y1="12500" x2="37000" y2="6534"/>
                        <a14:foregroundMark x1="27667" y1="12500" x2="29667" y2="10227"/>
                        <a14:foregroundMark x1="29667" y1="10227" x2="34000" y2="10511"/>
                        <a14:foregroundMark x1="38667" y1="7386" x2="41667" y2="8807"/>
                        <a14:foregroundMark x1="42000" y1="8807" x2="46000" y2="4545"/>
                        <a14:foregroundMark x1="46000" y1="4545" x2="50000" y2="7102"/>
                        <a14:foregroundMark x1="51000" y1="7955" x2="55667" y2="6534"/>
                        <a14:foregroundMark x1="60667" y1="9375" x2="66000" y2="7670"/>
                        <a14:foregroundMark x1="15667" y1="59091" x2="20000" y2="59091"/>
                        <a14:foregroundMark x1="6000" y1="50852" x2="8000" y2="54545"/>
                        <a14:backgroundMark x1="77000" y1="40909" x2="79667" y2="41193"/>
                        <a14:backgroundMark x1="75333" y1="41477" x2="75333" y2="41477"/>
                        <a14:backgroundMark x1="35333" y1="8239" x2="36333" y2="9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00" y="4427167"/>
            <a:ext cx="2038458" cy="239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s://s-media-cache-ak0.pinimg.com/236x/db/b3/24/dbb324e859a690e024bfaca327c31f2d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41050"/>
            <a:ext cx="1167235" cy="15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01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04862" y="188640"/>
            <a:ext cx="6870700" cy="915987"/>
          </a:xfrm>
        </p:spPr>
        <p:txBody>
          <a:bodyPr/>
          <a:lstStyle/>
          <a:p>
            <a:r>
              <a:rPr lang="en-GB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119956"/>
            <a:ext cx="7696200" cy="5399087"/>
          </a:xfrm>
        </p:spPr>
        <p:txBody>
          <a:bodyPr>
            <a:normAutofit/>
          </a:bodyPr>
          <a:lstStyle/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wrote ‘The Little Princess’?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type of animal was Moby Dick?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Elizabeth Bennett and Mr Darcy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are key characters in which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Jane Austen novel?</a:t>
            </a: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buNone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52120" y="3933056"/>
            <a:ext cx="3491880" cy="2937406"/>
            <a:chOff x="5580112" y="3819500"/>
            <a:chExt cx="3582888" cy="3048000"/>
          </a:xfrm>
        </p:grpSpPr>
        <p:pic>
          <p:nvPicPr>
            <p:cNvPr id="4104" name="Picture 8" descr="https://ladygilraen.files.wordpress.com/2013/01/wallpaper-pride-and-prejudice-1995-32121777-1920-108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40313" r="829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34" r="17082"/>
            <a:stretch/>
          </p:blipFill>
          <p:spPr bwMode="auto">
            <a:xfrm>
              <a:off x="5580112" y="4131568"/>
              <a:ext cx="2064990" cy="2726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://3.bp.blogspot.com/_iHXuQYoE2OY/SMMIKTiQhhI/AAAAAAAABSE/hMPBsuPy-kM/s320/Darcy.jpg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50" b="100000" l="3125" r="100000">
                          <a14:foregroundMark x1="11111" y1="97813" x2="26042" y2="85625"/>
                          <a14:foregroundMark x1="20486" y1="97188" x2="29861" y2="95938"/>
                          <a14:foregroundMark x1="43750" y1="96875" x2="53819" y2="94375"/>
                          <a14:foregroundMark x1="63194" y1="75938" x2="82986" y2="51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/>
            <a:stretch/>
          </p:blipFill>
          <p:spPr bwMode="auto">
            <a:xfrm>
              <a:off x="6511878" y="3819500"/>
              <a:ext cx="2651122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728700"/>
            <a:ext cx="7696200" cy="5832648"/>
          </a:xfrm>
        </p:spPr>
        <p:txBody>
          <a:bodyPr>
            <a:normAutofit/>
          </a:bodyPr>
          <a:lstStyle/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 startAt="4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‘Oliver Twist’, ‘Nicholas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Nickleby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’ and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‘A Christmas Carol’, are all novels by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which Victorian author?</a:t>
            </a: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 startAt="4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 startAt="4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‘Prospero’, ‘Miranda’, ‘Ariel’ and ‘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Caliban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’ are all characters from which Shakespeare play?</a:t>
            </a: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 startAt="4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 startAt="4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wrote ‘Treasure Island’?</a:t>
            </a: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 startAt="4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 startAt="4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shape was the table in the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story of King Arthur and his Knights?</a:t>
            </a: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 startAt="4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Clr>
                <a:schemeClr val="tx2">
                  <a:lumMod val="50000"/>
                </a:schemeClr>
              </a:buClr>
              <a:buFontTx/>
              <a:buAutoNum type="arabicPeriod" startAt="4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2" name="Picture 2" descr="http://www.johnbartholomew.com/treasure_island_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t="18516" r="18864" b="27727"/>
          <a:stretch/>
        </p:blipFill>
        <p:spPr bwMode="auto">
          <a:xfrm>
            <a:off x="6392210" y="3717032"/>
            <a:ext cx="2206683" cy="263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nmu.edu/sites/DrupalForestRobertsTheatre/files/UserFiles/Pictures/Pre-Drupal/Images/2010-11/grumpyscroog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0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210" y="548680"/>
            <a:ext cx="1782519" cy="24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404664"/>
            <a:ext cx="7120135" cy="486568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8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Bram Stoker’s ‘Dracula’, what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seaside town in Yorkshire is Dracula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supposed to have visited?</a:t>
            </a: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8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8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8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Athos,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Porthos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and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Aramis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are better known as the three what?</a:t>
            </a: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8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8"/>
            </a:pPr>
            <a:endParaRPr lang="en-GB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2">
                  <a:lumMod val="50000"/>
                </a:schemeClr>
              </a:buClr>
              <a:buFontTx/>
              <a:buAutoNum type="arabicPeriod" startAt="8"/>
            </a:pP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was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Phileas</a:t>
            </a: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Fogg</a:t>
            </a:r>
            <a:b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challenged to do?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971600" y="5772219"/>
            <a:ext cx="2160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 action="ppaction://hlinksldjump"/>
              </a:rPr>
              <a:t>Back to the category board.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 descr="http://th04.deviantart.net/fs46/300W/i/2009/200/1/b/Bela_Lugosi_Dracula_2_by_M_I_K_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8" b="94872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60" y="22960"/>
            <a:ext cx="2327777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odayilearned.co.uk/wp-content/uploads/2012/03/globe-history-786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56991"/>
            <a:ext cx="2395449" cy="31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  <p:bldP spid="21512" grpId="0"/>
    </p:bldLst>
  </p:timing>
</p:sld>
</file>

<file path=ppt/theme/theme1.xml><?xml version="1.0" encoding="utf-8"?>
<a:theme xmlns:a="http://schemas.openxmlformats.org/drawingml/2006/main" name="Winter">
  <a:themeElements>
    <a:clrScheme name="Custom 3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036EDD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TC102455519[[fn=Winter]]</Template>
  <TotalTime>2175</TotalTime>
  <Words>1063</Words>
  <Application>Microsoft Office PowerPoint</Application>
  <PresentationFormat>On-screen Show (4:3)</PresentationFormat>
  <Paragraphs>142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Comic Sans MS</vt:lpstr>
      <vt:lpstr>Courier New</vt:lpstr>
      <vt:lpstr>Verdana</vt:lpstr>
      <vt:lpstr>Wingdings 2</vt:lpstr>
      <vt:lpstr>Winter</vt:lpstr>
      <vt:lpstr>Mrs Murphy’s</vt:lpstr>
      <vt:lpstr>The Rules</vt:lpstr>
      <vt:lpstr>The Rounds</vt:lpstr>
      <vt:lpstr>PowerPoint Presentation</vt:lpstr>
      <vt:lpstr>PowerPoint Presentation</vt:lpstr>
      <vt:lpstr>PowerPoint Presentation</vt:lpstr>
      <vt:lpstr>Classics</vt:lpstr>
      <vt:lpstr>PowerPoint Presentation</vt:lpstr>
      <vt:lpstr>PowerPoint Presentation</vt:lpstr>
      <vt:lpstr>Lucky Dip</vt:lpstr>
      <vt:lpstr>PowerPoint Presentation</vt:lpstr>
      <vt:lpstr>PowerPoint Presentation</vt:lpstr>
      <vt:lpstr>Picture Round</vt:lpstr>
      <vt:lpstr>Picture Round</vt:lpstr>
      <vt:lpstr>Picture Round</vt:lpstr>
      <vt:lpstr>Picture Round</vt:lpstr>
      <vt:lpstr>Picture Round</vt:lpstr>
      <vt:lpstr>Picture Round</vt:lpstr>
      <vt:lpstr>Picture Round</vt:lpstr>
      <vt:lpstr>Picture Round</vt:lpstr>
      <vt:lpstr>Picture Round</vt:lpstr>
      <vt:lpstr>Picture 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Fantasy and Sci-Fi</vt:lpstr>
      <vt:lpstr>PowerPoint Presentation</vt:lpstr>
      <vt:lpstr>PowerPoint Presentation</vt:lpstr>
    </vt:vector>
  </TitlesOfParts>
  <Company>Rawthorpe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 Marshall &amp; Miss Basic’s</dc:title>
  <dc:creator>marshalli</dc:creator>
  <cp:lastModifiedBy>Catherine Slater</cp:lastModifiedBy>
  <cp:revision>109</cp:revision>
  <dcterms:created xsi:type="dcterms:W3CDTF">2013-07-17T10:27:52Z</dcterms:created>
  <dcterms:modified xsi:type="dcterms:W3CDTF">2022-03-23T14:56:35Z</dcterms:modified>
</cp:coreProperties>
</file>