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62" r:id="rId5"/>
    <p:sldId id="263" r:id="rId6"/>
    <p:sldId id="264" r:id="rId7"/>
    <p:sldId id="265" r:id="rId8"/>
    <p:sldId id="266" r:id="rId9"/>
    <p:sldId id="267" r:id="rId10"/>
    <p:sldId id="268" r:id="rId11"/>
    <p:sldId id="269" r:id="rId1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B94"/>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5B627-7D22-DFDB-6F68-ECA72C5A68EA}" v="470" dt="2023-10-12T19:56:07.593"/>
    <p1510:client id="{A78500DD-5090-1E94-20C7-CD21BFB31CDC}" v="4" dt="2023-11-20T10:43:42.111"/>
    <p1510:client id="{48184CC7-8068-D655-32E2-E51BF1E5F74F}" v="4" dt="2023-10-16T13:26:52.819"/>
    <p1510:client id="{F94390F9-97AB-D470-4D98-86EF98D5A4F0}" v="15" dt="2023-10-17T08:13:16.130"/>
    <p1510:client id="{B573488F-E003-9ACE-71C1-3FD3DA9D7B3F}" v="313" dt="2023-10-12T20:12:13.532"/>
    <p1510:client id="{B67D46BC-1BB0-4E74-B1C8-5BA266304DCA}" v="12" dt="2023-11-08T08:12:49.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1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06/12/2023</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06/12/2023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green and black cover with a logo&#10;&#10;Description automatically generated">
            <a:extLst>
              <a:ext uri="{FF2B5EF4-FFF2-40B4-BE49-F238E27FC236}">
                <a16:creationId xmlns:a16="http://schemas.microsoft.com/office/drawing/2014/main" id="{B50D688D-0D8D-A950-5694-7561B8715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Lady of the Most Hoy Rosary</a:t>
            </a: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a:t>
            </a: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Primary School</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30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People and places and the world we live in: </a:t>
            </a:r>
            <a:r>
              <a:rPr lang="en-GB" sz="90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10" name="Picture 9" descr="A green and white logo&#10;&#10;Description automatically generated">
            <a:extLst>
              <a:ext uri="{FF2B5EF4-FFF2-40B4-BE49-F238E27FC236}">
                <a16:creationId xmlns:a16="http://schemas.microsoft.com/office/drawing/2014/main" id="{C10E275D-0999-F268-3696-0F0641C6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346" y="4065294"/>
            <a:ext cx="1191770"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2F84C266-96D6-4D6D-3135-D54B1A126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116" y="7634660"/>
            <a:ext cx="1563627" cy="478537"/>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9504FD58-065E-4910-DF93-31D2F1CA4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1207" y="2899821"/>
            <a:ext cx="1466091"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231D44A8-59E1-A837-47CD-155F09518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378" y="5269358"/>
            <a:ext cx="1661163" cy="478537"/>
          </a:xfrm>
          <a:prstGeom prst="rect">
            <a:avLst/>
          </a:prstGeom>
        </p:spPr>
      </p:pic>
      <p:pic>
        <p:nvPicPr>
          <p:cNvPr id="26" name="Picture 25" descr="A green and white logo&#10;&#10;Description automatically generated">
            <a:extLst>
              <a:ext uri="{FF2B5EF4-FFF2-40B4-BE49-F238E27FC236}">
                <a16:creationId xmlns:a16="http://schemas.microsoft.com/office/drawing/2014/main" id="{E9DEB60B-7C51-DB47-EEBD-A465A9BC19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5426" y="2904419"/>
            <a:ext cx="1377699" cy="478537"/>
          </a:xfrm>
          <a:prstGeom prst="rect">
            <a:avLst/>
          </a:prstGeom>
        </p:spPr>
      </p:pic>
      <p:pic>
        <p:nvPicPr>
          <p:cNvPr id="30" name="Picture 29" descr="A green and white circle with a lighthouse in it&#10;&#10;Description automatically generated">
            <a:extLst>
              <a:ext uri="{FF2B5EF4-FFF2-40B4-BE49-F238E27FC236}">
                <a16:creationId xmlns:a16="http://schemas.microsoft.com/office/drawing/2014/main" id="{90170CC4-1E02-FAB1-EF4D-1340E25A5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5436" y="4065294"/>
            <a:ext cx="929642" cy="478537"/>
          </a:xfrm>
          <a:prstGeom prst="rect">
            <a:avLst/>
          </a:prstGeom>
        </p:spPr>
      </p:pic>
      <p:pic>
        <p:nvPicPr>
          <p:cNvPr id="34" name="Picture 33" descr="A green and white circle with a logo&#10;&#10;Description automatically generated">
            <a:extLst>
              <a:ext uri="{FF2B5EF4-FFF2-40B4-BE49-F238E27FC236}">
                <a16:creationId xmlns:a16="http://schemas.microsoft.com/office/drawing/2014/main" id="{D8ED66F2-0DF7-9D49-43AF-AA27CABFF2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1983" y="6453749"/>
            <a:ext cx="1091186" cy="478537"/>
          </a:xfrm>
          <a:prstGeom prst="rect">
            <a:avLst/>
          </a:prstGeom>
        </p:spPr>
      </p:pic>
      <p:pic>
        <p:nvPicPr>
          <p:cNvPr id="38" name="Picture 37" descr="A green circle with white text&#10;&#10;Description automatically generated">
            <a:extLst>
              <a:ext uri="{FF2B5EF4-FFF2-40B4-BE49-F238E27FC236}">
                <a16:creationId xmlns:a16="http://schemas.microsoft.com/office/drawing/2014/main" id="{F70F0D6D-946F-A59A-0AD0-CB3510FCAA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131" y="1709995"/>
            <a:ext cx="1362459" cy="478537"/>
          </a:xfrm>
          <a:prstGeom prst="rect">
            <a:avLst/>
          </a:prstGeom>
        </p:spPr>
      </p:pic>
      <p:pic>
        <p:nvPicPr>
          <p:cNvPr id="40" name="Picture 39" descr="A green and white circle with white text&#10;&#10;Description automatically generated">
            <a:extLst>
              <a:ext uri="{FF2B5EF4-FFF2-40B4-BE49-F238E27FC236}">
                <a16:creationId xmlns:a16="http://schemas.microsoft.com/office/drawing/2014/main" id="{D592D9A6-81A3-DF9B-BC95-1631473171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9988" y="6453748"/>
            <a:ext cx="1240539" cy="478537"/>
          </a:xfrm>
          <a:prstGeom prst="rect">
            <a:avLst/>
          </a:prstGeom>
        </p:spPr>
      </p:pic>
      <p:pic>
        <p:nvPicPr>
          <p:cNvPr id="42" name="Picture 41" descr="A green and white circle with a black background&#10;&#10;Description automatically generated">
            <a:extLst>
              <a:ext uri="{FF2B5EF4-FFF2-40B4-BE49-F238E27FC236}">
                <a16:creationId xmlns:a16="http://schemas.microsoft.com/office/drawing/2014/main" id="{4DE28AD8-43C3-BD98-F85B-E6CF3CE7F1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43751" y="5257428"/>
            <a:ext cx="896114" cy="478537"/>
          </a:xfrm>
          <a:prstGeom prst="rect">
            <a:avLst/>
          </a:prstGeom>
        </p:spPr>
      </p:pic>
      <p:pic>
        <p:nvPicPr>
          <p:cNvPr id="44" name="Picture 43" descr="A green and white logo&#10;&#10;Description automatically generated">
            <a:extLst>
              <a:ext uri="{FF2B5EF4-FFF2-40B4-BE49-F238E27FC236}">
                <a16:creationId xmlns:a16="http://schemas.microsoft.com/office/drawing/2014/main" id="{EB4F53A7-B6A5-B1FD-BFDA-24B63CBDBA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59079" y="1709995"/>
            <a:ext cx="1051562" cy="478537"/>
          </a:xfrm>
          <a:prstGeom prst="rect">
            <a:avLst/>
          </a:prstGeom>
        </p:spPr>
      </p:pic>
      <p:pic>
        <p:nvPicPr>
          <p:cNvPr id="46" name="Picture 45" descr="A green and white circle with white text&#10;&#10;Description automatically generated">
            <a:extLst>
              <a:ext uri="{FF2B5EF4-FFF2-40B4-BE49-F238E27FC236}">
                <a16:creationId xmlns:a16="http://schemas.microsoft.com/office/drawing/2014/main" id="{19E3B27C-37D6-EDC1-00A9-E7AE5DBEDF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87032" y="7634661"/>
            <a:ext cx="1234443" cy="478537"/>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7413"/>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a:t>To find out specific information</a:t>
                      </a:r>
                    </a:p>
                    <a:p>
                      <a:r>
                        <a:rPr lang="en-GB" sz="1000"/>
                        <a:t>about places</a:t>
                      </a:r>
                    </a:p>
                    <a:p>
                      <a:endParaRPr lang="en-GB" sz="1000"/>
                    </a:p>
                    <a:p>
                      <a:r>
                        <a:rPr lang="en-GB" sz="1000"/>
                        <a:t>To interpret data</a:t>
                      </a:r>
                    </a:p>
                    <a:p>
                      <a:endParaRPr lang="en-GB" sz="1000"/>
                    </a:p>
                    <a:p>
                      <a:r>
                        <a:rPr lang="en-GB" sz="1000"/>
                        <a:t>To learn about past and future Events</a:t>
                      </a:r>
                    </a:p>
                    <a:p>
                      <a:endParaRPr lang="en-GB" sz="1000"/>
                    </a:p>
                    <a:p>
                      <a:r>
                        <a:rPr lang="en-GB" sz="1000"/>
                        <a:t>To help recognise their own impacts on the world</a:t>
                      </a:r>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810095894"/>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r>
                        <a:rPr lang="en-GB" sz="1000" b="1"/>
                        <a:t>Cause - </a:t>
                      </a:r>
                      <a:r>
                        <a:rPr lang="en-GB" sz="1000" b="0"/>
                        <a:t>the human physical processes</a:t>
                      </a:r>
                    </a:p>
                    <a:p>
                      <a:endParaRPr lang="en-GB" sz="1000" b="0"/>
                    </a:p>
                    <a:p>
                      <a:r>
                        <a:rPr lang="en-GB" sz="1000" b="1"/>
                        <a:t>Consequence</a:t>
                      </a:r>
                      <a:r>
                        <a:rPr lang="en-GB" sz="1000" b="0"/>
                        <a:t> - the social, economic </a:t>
                      </a:r>
                    </a:p>
                    <a:p>
                      <a:r>
                        <a:rPr lang="en-GB" sz="1000" b="0"/>
                        <a:t>and environmental impacts</a:t>
                      </a:r>
                    </a:p>
                    <a:p>
                      <a:endParaRPr lang="en-GB" sz="1000" b="0"/>
                    </a:p>
                    <a:p>
                      <a:r>
                        <a:rPr lang="en-GB" sz="1000" b="1"/>
                        <a:t>Change and continuity </a:t>
                      </a:r>
                      <a:r>
                        <a:rPr lang="en-GB" sz="1000" b="0"/>
                        <a:t>- Global, </a:t>
                      </a:r>
                    </a:p>
                    <a:p>
                      <a:r>
                        <a:rPr lang="en-GB" sz="1000" b="0"/>
                        <a:t>national and local</a:t>
                      </a:r>
                    </a:p>
                    <a:p>
                      <a:endParaRPr lang="en-GB" sz="1000" b="0"/>
                    </a:p>
                    <a:p>
                      <a:r>
                        <a:rPr lang="en-GB" sz="1000" b="1"/>
                        <a:t>Similarity and difference </a:t>
                      </a:r>
                      <a:r>
                        <a:rPr lang="en-GB" sz="1000" b="0"/>
                        <a:t>- A place you</a:t>
                      </a:r>
                    </a:p>
                    <a:p>
                      <a:r>
                        <a:rPr lang="en-GB" sz="1000" b="0"/>
                        <a:t>have studied to support your writing</a:t>
                      </a:r>
                    </a:p>
                    <a:p>
                      <a:endParaRPr lang="en-GB" sz="1000" b="0"/>
                    </a:p>
                    <a:p>
                      <a:r>
                        <a:rPr lang="en-GB" sz="1000" b="1"/>
                        <a:t>Correctly use geographical key terms</a:t>
                      </a:r>
                    </a:p>
                    <a:p>
                      <a:endParaRPr lang="en-GB" sz="1000" b="1"/>
                    </a:p>
                    <a:p>
                      <a:r>
                        <a:rPr lang="en-GB" sz="1000" b="1"/>
                        <a:t>Use labels and annotations on </a:t>
                      </a:r>
                    </a:p>
                    <a:p>
                      <a:r>
                        <a:rPr lang="en-GB" sz="1000" b="1"/>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24466323"/>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LOCATION &amp; PLACE KNOWLEDGE</a:t>
                      </a:r>
                    </a:p>
                    <a:p>
                      <a:r>
                        <a:rPr lang="en-GB" sz="1000"/>
                        <a:t>Name, locate and identify places on </a:t>
                      </a:r>
                    </a:p>
                    <a:p>
                      <a:r>
                        <a:rPr lang="en-GB" sz="1000"/>
                        <a:t>a global, national and local scale</a:t>
                      </a:r>
                    </a:p>
                    <a:p>
                      <a:endParaRPr lang="en-GB" sz="1000"/>
                    </a:p>
                    <a:p>
                      <a:r>
                        <a:rPr lang="en-GB" sz="1000" b="1"/>
                        <a:t>GEOGRAPHICAL TECHNIQUES </a:t>
                      </a:r>
                    </a:p>
                    <a:p>
                      <a:r>
                        <a:rPr lang="en-GB" sz="1000"/>
                        <a:t>Use geographical terms and </a:t>
                      </a:r>
                    </a:p>
                    <a:p>
                      <a:r>
                        <a:rPr lang="en-GB" sz="1000"/>
                        <a:t>vocabulary. Use geographical skills, </a:t>
                      </a:r>
                    </a:p>
                    <a:p>
                      <a:r>
                        <a:rPr lang="en-GB" sz="1000"/>
                        <a:t>including maps and graphical methods</a:t>
                      </a:r>
                    </a:p>
                    <a:p>
                      <a:endParaRPr lang="en-GB" sz="1000"/>
                    </a:p>
                    <a:p>
                      <a:r>
                        <a:rPr lang="en-GB" sz="1000" b="1"/>
                        <a:t>PHYSICAL FEATURES &amp; PROCESSES </a:t>
                      </a:r>
                    </a:p>
                    <a:p>
                      <a:r>
                        <a:rPr lang="en-GB" sz="1000"/>
                        <a:t>Describe the formation and changes </a:t>
                      </a:r>
                    </a:p>
                    <a:p>
                      <a:r>
                        <a:rPr lang="en-GB" sz="1000"/>
                        <a:t>of natural landscapes over time</a:t>
                      </a:r>
                    </a:p>
                    <a:p>
                      <a:endParaRPr lang="en-GB" sz="1000"/>
                    </a:p>
                    <a:p>
                      <a:r>
                        <a:rPr lang="en-GB" sz="1000" b="1"/>
                        <a:t>HUMAN INTERACTION WITH </a:t>
                      </a:r>
                    </a:p>
                    <a:p>
                      <a:r>
                        <a:rPr lang="en-GB" sz="1000" b="1"/>
                        <a:t>THE ENVIRONMENT </a:t>
                      </a:r>
                    </a:p>
                    <a:p>
                      <a:r>
                        <a:rPr lang="en-GB" sz="1000"/>
                        <a:t>Identify land use. Discuss the </a:t>
                      </a:r>
                    </a:p>
                    <a:p>
                      <a:r>
                        <a:rPr lang="en-GB" sz="1000"/>
                        <a:t>relationships between human activity</a:t>
                      </a:r>
                    </a:p>
                    <a:p>
                      <a:r>
                        <a:rPr lang="en-GB" sz="1000"/>
                        <a:t>and places. Recognise how the</a:t>
                      </a:r>
                    </a:p>
                    <a:p>
                      <a:r>
                        <a:rPr lang="en-GB" sz="1000"/>
                        <a:t>environment is managed</a:t>
                      </a:r>
                    </a:p>
                    <a:p>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324535"/>
          </a:xfrm>
          <a:prstGeom prst="rect">
            <a:avLst/>
          </a:prstGeom>
          <a:noFill/>
        </p:spPr>
        <p:txBody>
          <a:bodyPr wrap="square" lIns="91440" tIns="45720" rIns="91440" bIns="45720" rtlCol="0" anchor="t">
            <a:spAutoFit/>
          </a:bodyPr>
          <a:lstStyle/>
          <a:p>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a:t>
            </a:r>
            <a:endParaRPr lang="en-GB" sz="1000"/>
          </a:p>
          <a:p>
            <a:r>
              <a:rPr lang="en-GB" sz="1000" dirty="0"/>
              <a:t>resources, including the Earth’s key physical and human processes. The study of geography should give students an understanding of their place in World. </a:t>
            </a:r>
            <a:endParaRPr lang="en-GB" sz="1000" dirty="0">
              <a:cs typeface="Calibri"/>
            </a:endParaRPr>
          </a:p>
          <a:p>
            <a:endParaRPr lang="en-GB" sz="1000"/>
          </a:p>
          <a:p>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endParaRPr lang="en-GB" sz="1000" dirty="0">
              <a:cs typeface="Calibri"/>
            </a:endParaRPr>
          </a:p>
          <a:p>
            <a:pPr algn="just"/>
            <a:endParaRPr lang="en-GB" sz="1000" dirty="0">
              <a:cs typeface="Calibri"/>
            </a:endParaRPr>
          </a:p>
          <a:p>
            <a:pPr algn="just"/>
            <a:r>
              <a:rPr lang="en-GB" sz="1000" dirty="0"/>
              <a:t>As they move into Key Stage 1, pupils gain a greater understanding of the world around them, studying their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endParaRPr lang="en-GB" sz="1000" dirty="0">
              <a:cs typeface="Calibri"/>
            </a:endParaRPr>
          </a:p>
          <a:p>
            <a:pPr algn="just"/>
            <a:endParaRPr lang="en-GB" sz="100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endParaRPr lang="en-GB" sz="1000" dirty="0">
              <a:cs typeface="Calibri"/>
            </a:endParaRPr>
          </a:p>
          <a:p>
            <a:endParaRPr lang="en-GB" sz="1000"/>
          </a:p>
          <a:p>
            <a:pPr algn="just"/>
            <a:r>
              <a:rPr lang="en-GB" sz="1000" dirty="0"/>
              <a:t>As they progress to Upper Key Stage 2, pupils continue explore the human world, enabling them to see links to their physical geography.  They will study settlements and land use, natural resources and their use, biomes and North America. They will continue to deepen their </a:t>
            </a:r>
            <a:endParaRPr lang="en-GB" sz="1000" dirty="0">
              <a:cs typeface="Calibri"/>
            </a:endParaRPr>
          </a:p>
          <a:p>
            <a:pPr algn="just"/>
            <a:r>
              <a:rPr lang="en-GB" sz="1000" dirty="0"/>
              <a:t>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628194"/>
            <a:ext cx="7079150" cy="1223412"/>
          </a:xfrm>
          <a:prstGeom prst="rect">
            <a:avLst/>
          </a:prstGeom>
          <a:noFill/>
        </p:spPr>
        <p:txBody>
          <a:bodyPr wrap="square" rtlCol="0">
            <a:spAutoFit/>
          </a:bodyPr>
          <a:lstStyle/>
          <a:p>
            <a:r>
              <a:rPr lang="en-GB" sz="1050" b="1">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50"/>
          </a:p>
          <a:p>
            <a:r>
              <a:rPr lang="en-GB" sz="105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18249" y="4948751"/>
            <a:ext cx="6257925" cy="5255285"/>
          </a:xfrm>
          <a:prstGeom prst="rect">
            <a:avLst/>
          </a:prstGeom>
          <a:noFill/>
        </p:spPr>
        <p:txBody>
          <a:bodyPr wrap="square" rtlCol="0">
            <a:spAutoFit/>
          </a:bodyPr>
          <a:lstStyle/>
          <a:p>
            <a:pPr algn="just"/>
            <a:r>
              <a:rPr lang="en-GB" sz="1050" b="1"/>
              <a:t>Location and Place Knowledge</a:t>
            </a:r>
          </a:p>
          <a:p>
            <a:pPr algn="just"/>
            <a:r>
              <a:rPr lang="en-GB" sz="1050"/>
              <a:t>Location and place knowledge is not simply about knowing where a place is in the world. It includes:</a:t>
            </a:r>
          </a:p>
          <a:p>
            <a:pPr algn="just"/>
            <a:r>
              <a:rPr lang="en-GB" sz="1050"/>
              <a:t>• Location Knowledge: world countries, regions, environments, continents, physical features (rivers and mountains)</a:t>
            </a:r>
          </a:p>
          <a:p>
            <a:pPr algn="just"/>
            <a:r>
              <a:rPr lang="en-GB" sz="1050"/>
              <a:t>• Physical Knowledge: similarities and differences between places (physical and human), cultures, cities, capitals</a:t>
            </a:r>
          </a:p>
          <a:p>
            <a:pPr algn="just"/>
            <a:r>
              <a:rPr lang="en-GB" sz="1050"/>
              <a:t>• Map Literacy: latitude, longitude, equator, northern hemisphere, southern hemisphere, the Tropics of Cancer and Capricorn, Arctic and Antarctic Circle, the Prime/Greenwich Meridian and time zones</a:t>
            </a:r>
          </a:p>
          <a:p>
            <a:pPr algn="just"/>
            <a:endParaRPr lang="en-GB" sz="1050"/>
          </a:p>
          <a:p>
            <a:pPr algn="just"/>
            <a:r>
              <a:rPr lang="en-GB" sz="1050" b="1"/>
              <a:t>Geographical Techniques</a:t>
            </a:r>
          </a:p>
          <a:p>
            <a:pPr algn="just"/>
            <a:r>
              <a:rPr lang="en-GB" sz="1050"/>
              <a:t>The use of geographical techniques such as fieldwork, but also the use of terminology and geographer traits, such as:</a:t>
            </a:r>
          </a:p>
          <a:p>
            <a:pPr algn="just"/>
            <a:r>
              <a:rPr lang="en-GB" sz="1050"/>
              <a:t>• Map literacy, Ordinance Survey maps, grid references, latitude and longitude, atlases, globes, GIS (Google maps), aerial photos.</a:t>
            </a:r>
          </a:p>
          <a:p>
            <a:pPr algn="just"/>
            <a:r>
              <a:rPr lang="en-GB" sz="1050"/>
              <a:t>• Numeracy and graphicacy, manipulating data, interpreting graphs and tables, constructing graphs.</a:t>
            </a:r>
          </a:p>
          <a:p>
            <a:pPr algn="just"/>
            <a:r>
              <a:rPr lang="en-GB" sz="1050"/>
              <a:t>• Literacy skills using key terminology, constructing and writing arguments, writing persuasively.</a:t>
            </a:r>
          </a:p>
          <a:p>
            <a:pPr algn="just"/>
            <a:r>
              <a:rPr lang="en-GB" sz="1050"/>
              <a:t>• Annotating diagrams/photos, using case studies, causes, effects, responses, processes leading to landforms, inferring information and making judgements.</a:t>
            </a:r>
          </a:p>
          <a:p>
            <a:pPr algn="just"/>
            <a:endParaRPr lang="en-GB" sz="1050"/>
          </a:p>
          <a:p>
            <a:pPr algn="just"/>
            <a:r>
              <a:rPr lang="en-GB" sz="1050" b="1"/>
              <a:t>Physical Features and Processes</a:t>
            </a:r>
          </a:p>
          <a:p>
            <a:pPr algn="just"/>
            <a:r>
              <a:rPr lang="en-GB" sz="1050"/>
              <a:t>Looking at the natural landscapes, features and the processes which create them. This is done in two stages:</a:t>
            </a:r>
          </a:p>
          <a:p>
            <a:pPr algn="just"/>
            <a:r>
              <a:rPr lang="en-GB" sz="1050"/>
              <a:t>1. Characteristics (describe) What does the feature look like? What makes it unique? What are its dimensions? </a:t>
            </a:r>
          </a:p>
          <a:p>
            <a:pPr algn="just"/>
            <a:r>
              <a:rPr lang="en-GB" sz="1050"/>
              <a:t>Observations (figures, photos, diagrams).</a:t>
            </a:r>
          </a:p>
          <a:p>
            <a:pPr algn="just"/>
            <a:r>
              <a:rPr lang="en-GB" sz="1050"/>
              <a:t>2. Processes (explain) Why does the feature/event occur? Step-by-step formation, directly link how the processes </a:t>
            </a:r>
          </a:p>
          <a:p>
            <a:pPr algn="just"/>
            <a:r>
              <a:rPr lang="en-GB" sz="1050"/>
              <a:t>create the characteristics.</a:t>
            </a:r>
          </a:p>
          <a:p>
            <a:pPr algn="just"/>
            <a:endParaRPr lang="en-GB" sz="1050"/>
          </a:p>
          <a:p>
            <a:pPr algn="just"/>
            <a:r>
              <a:rPr lang="en-GB" sz="1050" b="1"/>
              <a:t>Human Interaction with the Environment</a:t>
            </a:r>
          </a:p>
          <a:p>
            <a:pPr algn="just"/>
            <a:r>
              <a:rPr lang="en-GB" sz="1050"/>
              <a:t>Humans interact in a number of ways including:</a:t>
            </a:r>
          </a:p>
          <a:p>
            <a:pPr algn="just"/>
            <a:r>
              <a:rPr lang="en-GB" sz="1050"/>
              <a:t>• Land use, types of settlement, economic activity including trade links, distribution of natural resources.</a:t>
            </a:r>
          </a:p>
          <a:p>
            <a:pPr algn="just"/>
            <a:r>
              <a:rPr lang="en-GB" sz="1050"/>
              <a:t>• Human impacts on the natural environment, human induced hazards, impacts of natural hazards on people.</a:t>
            </a:r>
          </a:p>
          <a:p>
            <a:pPr algn="just"/>
            <a:r>
              <a:rPr lang="en-GB" sz="1050"/>
              <a:t>• Human responses to natural hazards and to human induced hazards.</a:t>
            </a:r>
          </a:p>
          <a:p>
            <a:endParaRPr lang="en-GB" sz="100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57" y="6315223"/>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08" y="9137996"/>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08" y="5035231"/>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057" y="7874679"/>
            <a:ext cx="480622" cy="480622"/>
          </a:xfrm>
          <a:prstGeom prst="rect">
            <a:avLst/>
          </a:prstGeom>
        </p:spPr>
      </p:pic>
      <p:sp>
        <p:nvSpPr>
          <p:cNvPr id="4" name="TextBox 3">
            <a:extLst>
              <a:ext uri="{FF2B5EF4-FFF2-40B4-BE49-F238E27FC236}">
                <a16:creationId xmlns:a16="http://schemas.microsoft.com/office/drawing/2014/main" id="{8209E16C-9085-700C-5237-2F0A393D3B43}"/>
              </a:ext>
            </a:extLst>
          </p:cNvPr>
          <p:cNvSpPr txBox="1"/>
          <p:nvPr/>
        </p:nvSpPr>
        <p:spPr>
          <a:xfrm>
            <a:off x="298879" y="994587"/>
            <a:ext cx="696379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a:cs typeface="Segoe UI"/>
              </a:rPr>
              <a:t>Knowledge of Places: </a:t>
            </a:r>
            <a:r>
              <a:rPr lang="en-US" sz="1100">
                <a:cs typeface="Calibri"/>
              </a:rPr>
              <a:t> </a:t>
            </a:r>
          </a:p>
          <a:p>
            <a:pPr algn="just"/>
            <a:r>
              <a:rPr lang="en-GB" sz="1100">
                <a:cs typeface="Segoe UI"/>
              </a:rPr>
              <a:t>It is important our pupils learn about places in an appropriately nuanced and complex way. They should encounter the same places at different times and in different contexts throughout units of work. Throughout these units of work, pupils will develop knowledge of the North East and the United Kingdom. They will also use comparative skills to develop their knowledge of Australia and South America. As they move into Year 5, they will develop an understanding of North America which will continue into Year 6.</a:t>
            </a:r>
            <a:r>
              <a:rPr lang="en-US" sz="1100">
                <a:cs typeface="Calibri"/>
              </a:rPr>
              <a:t> </a:t>
            </a:r>
          </a:p>
          <a:p>
            <a:endParaRPr lang="en-US" sz="1100">
              <a:cs typeface="Calibri"/>
            </a:endParaRPr>
          </a:p>
          <a:p>
            <a:r>
              <a:rPr lang="en-GB" sz="1100" b="1">
                <a:cs typeface="Segoe UI"/>
              </a:rPr>
              <a:t>Geography Skills and Fieldwork:</a:t>
            </a:r>
            <a:r>
              <a:rPr lang="en-US" sz="1100">
                <a:cs typeface="Calibri"/>
              </a:rPr>
              <a:t> </a:t>
            </a:r>
          </a:p>
          <a:p>
            <a:pPr algn="just"/>
            <a:r>
              <a:rPr lang="en-GB" sz="1100">
                <a:cs typeface="Segoe UI"/>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100">
                <a:cs typeface="Calibri"/>
              </a:rPr>
              <a:t> </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22030230"/>
              </p:ext>
            </p:extLst>
          </p:nvPr>
        </p:nvGraphicFramePr>
        <p:xfrm>
          <a:off x="135998" y="1753312"/>
          <a:ext cx="7287680" cy="4458241"/>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60031">
                <a:tc gridSpan="6">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GB" sz="1200" b="1"/>
                        <a:t>Upper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North America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Tsunami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b="1"/>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Biomes - deserts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Climate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rowSpan="2">
                  <a:txBody>
                    <a:bodyPr/>
                    <a:lstStyle/>
                    <a:p>
                      <a:pPr algn="ctr"/>
                      <a:r>
                        <a:rPr lang="en-GB" sz="1200" b="1"/>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a:t>Coasts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a:t>Angry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83035">
                <a:tc vMerge="1">
                  <a:txBody>
                    <a:bodyPr/>
                    <a:lstStyle/>
                    <a:p>
                      <a:endParaRPr lang="en-GB"/>
                    </a:p>
                  </a:txBody>
                  <a:tcPr/>
                </a:tc>
                <a:tc>
                  <a:txBody>
                    <a:bodyPr/>
                    <a:lstStyle/>
                    <a:p>
                      <a:pPr algn="ctr"/>
                      <a:r>
                        <a:rPr lang="en-GB" sz="1200" b="1"/>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Rivers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Biomes - rainforests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GB" sz="1200" b="1"/>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Planet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Explorers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b="1"/>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Where I live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Beside the seaside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6353175"/>
            <a:ext cx="7287681" cy="3970318"/>
          </a:xfrm>
          <a:prstGeom prst="rect">
            <a:avLst/>
          </a:prstGeom>
          <a:noFill/>
        </p:spPr>
        <p:txBody>
          <a:bodyPr wrap="square" rtlCol="0">
            <a:spAutoFit/>
          </a:bodyPr>
          <a:lstStyle/>
          <a:p>
            <a:r>
              <a:rPr lang="en-GB" sz="1050" b="1">
                <a:latin typeface="Open Sans" panose="020B0606030504020204" pitchFamily="34" charset="0"/>
                <a:ea typeface="Open Sans" panose="020B0606030504020204" pitchFamily="34" charset="0"/>
                <a:cs typeface="Open Sans" panose="020B0606030504020204" pitchFamily="34" charset="0"/>
              </a:rPr>
              <a:t>Intent</a:t>
            </a:r>
          </a:p>
          <a:p>
            <a:endParaRPr lang="en-GB" sz="1050"/>
          </a:p>
          <a:p>
            <a:pPr algn="just"/>
            <a:r>
              <a:rPr lang="en-GB" sz="1050"/>
              <a:t>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50"/>
          </a:p>
          <a:p>
            <a:pPr algn="just"/>
            <a:r>
              <a:rPr lang="en-GB" sz="1050"/>
              <a:t>High quality Geography teaching in primary school is our ultimate goal. This forms part of a larger progressive curriculum from EYFS to Year 6 and into KS3 and KS4. The Geography curriculum will inspire a curiosity and fascination about the world and its people. It will equip pupils with knowledge about diverse places, people, resources and natural and human environments, together with a deep understanding of the Earth’s key physical and human processes. This includes:</a:t>
            </a:r>
          </a:p>
          <a:p>
            <a:pPr algn="just"/>
            <a:r>
              <a:rPr lang="en-GB" sz="1050"/>
              <a:t>•	Locational knowledge of globally significant places;</a:t>
            </a:r>
          </a:p>
          <a:p>
            <a:pPr algn="just"/>
            <a:r>
              <a:rPr lang="en-GB" sz="1050"/>
              <a:t>•	Have opportunities to experience physical geography and human geography throughout the learning journey;</a:t>
            </a:r>
          </a:p>
          <a:p>
            <a:pPr algn="just"/>
            <a:r>
              <a:rPr lang="en-GB" sz="1050"/>
              <a:t>•	Have opportunities to experience geography outside the classroom, where pupils will have the geographical skills. to be 	competent in:</a:t>
            </a:r>
          </a:p>
          <a:p>
            <a:pPr algn="just"/>
            <a:r>
              <a:rPr lang="en-GB" sz="1050"/>
              <a:t>	-	fieldwork to observe, measure record and present the human and physical features in the local area;</a:t>
            </a:r>
          </a:p>
          <a:p>
            <a:pPr algn="just"/>
            <a:r>
              <a:rPr lang="en-GB" sz="1050"/>
              <a:t>	-	using a range of sources of geographical information, including maps, diagrams, globes, aerial photographs and </a:t>
            </a:r>
          </a:p>
          <a:p>
            <a:pPr algn="just"/>
            <a:r>
              <a:rPr lang="en-GB" sz="1050"/>
              <a:t>		Geographical Information Systems (GIS);</a:t>
            </a:r>
          </a:p>
          <a:p>
            <a:pPr algn="just"/>
            <a:r>
              <a:rPr lang="en-GB" sz="1050"/>
              <a:t>	-	communicate geographical information in a variety of ways, including through maps, numerical skills and writing </a:t>
            </a:r>
          </a:p>
          <a:p>
            <a:r>
              <a:rPr lang="en-GB" sz="1050"/>
              <a:t>		at length.</a:t>
            </a:r>
            <a:endParaRPr lang="en-GB" sz="2000"/>
          </a:p>
        </p:txBody>
      </p:sp>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553998"/>
          </a:xfrm>
          <a:prstGeom prst="rect">
            <a:avLst/>
          </a:prstGeom>
          <a:noFill/>
        </p:spPr>
        <p:txBody>
          <a:bodyPr wrap="square" rtlCol="0">
            <a:spAutoFit/>
          </a:bodyPr>
          <a:lstStyle/>
          <a:p>
            <a:pPr algn="ctr"/>
            <a:r>
              <a:rPr lang="en-GB" sz="1000" b="1" i="1">
                <a:solidFill>
                  <a:srgbClr val="62DB94"/>
                </a:solidFill>
                <a:latin typeface="Open Sans" panose="020B0606030504020204" pitchFamily="34" charset="0"/>
                <a:ea typeface="Open Sans" panose="020B0606030504020204" pitchFamily="34" charset="0"/>
                <a:cs typeface="Open Sans" panose="020B0606030504020204" pitchFamily="34" charset="0"/>
              </a:rPr>
              <a:t>“Quote.”</a:t>
            </a:r>
          </a:p>
          <a:p>
            <a:pPr algn="ctr"/>
            <a:endParaRPr lang="en-GB" sz="1000" b="1">
              <a:solidFill>
                <a:srgbClr val="62DB94"/>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a:solidFill>
                  <a:srgbClr val="62DB94"/>
                </a:solidFill>
                <a:latin typeface="Open Sans" panose="020B0606030504020204" pitchFamily="34" charset="0"/>
                <a:ea typeface="Open Sans" panose="020B0606030504020204" pitchFamily="34" charset="0"/>
                <a:cs typeface="Open Sans" panose="020B0606030504020204" pitchFamily="34" charset="0"/>
              </a:rPr>
              <a:t>- Name</a:t>
            </a:r>
          </a:p>
        </p:txBody>
      </p:sp>
      <p:pic>
        <p:nvPicPr>
          <p:cNvPr id="7" name="Picture 6" descr="A green and white logo&#10;&#10;Description automatically generated">
            <a:extLst>
              <a:ext uri="{FF2B5EF4-FFF2-40B4-BE49-F238E27FC236}">
                <a16:creationId xmlns:a16="http://schemas.microsoft.com/office/drawing/2014/main" id="{C32EBEC0-8DD9-176C-2FAD-23F41CBAA884}"/>
              </a:ext>
            </a:extLst>
          </p:cNvPr>
          <p:cNvPicPr>
            <a:picLocks noChangeAspect="1"/>
          </p:cNvPicPr>
          <p:nvPr/>
        </p:nvPicPr>
        <p:blipFill rotWithShape="1">
          <a:blip r:embed="rId3">
            <a:extLst>
              <a:ext uri="{28A0092B-C50C-407E-A947-70E740481C1C}">
                <a14:useLocalDpi xmlns:a14="http://schemas.microsoft.com/office/drawing/2010/main" val="0"/>
              </a:ext>
            </a:extLst>
          </a:blip>
          <a:srcRect r="56491"/>
          <a:stretch/>
        </p:blipFill>
        <p:spPr>
          <a:xfrm>
            <a:off x="4824356" y="3566668"/>
            <a:ext cx="518520" cy="478537"/>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AD92A8C8-CA1E-84DB-E7FE-B0D760927E6C}"/>
              </a:ext>
            </a:extLst>
          </p:cNvPr>
          <p:cNvPicPr>
            <a:picLocks noChangeAspect="1"/>
          </p:cNvPicPr>
          <p:nvPr/>
        </p:nvPicPr>
        <p:blipFill rotWithShape="1">
          <a:blip r:embed="rId4">
            <a:extLst>
              <a:ext uri="{28A0092B-C50C-407E-A947-70E740481C1C}">
                <a14:useLocalDpi xmlns:a14="http://schemas.microsoft.com/office/drawing/2010/main" val="0"/>
              </a:ext>
            </a:extLst>
          </a:blip>
          <a:srcRect r="67130"/>
          <a:stretch/>
        </p:blipFill>
        <p:spPr>
          <a:xfrm>
            <a:off x="4856271" y="5624886"/>
            <a:ext cx="513959" cy="478537"/>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206D6138-475A-6845-0982-D8D0632CB44B}"/>
              </a:ext>
            </a:extLst>
          </p:cNvPr>
          <p:cNvPicPr>
            <a:picLocks noChangeAspect="1"/>
          </p:cNvPicPr>
          <p:nvPr/>
        </p:nvPicPr>
        <p:blipFill rotWithShape="1">
          <a:blip r:embed="rId5">
            <a:extLst>
              <a:ext uri="{28A0092B-C50C-407E-A947-70E740481C1C}">
                <a14:useLocalDpi xmlns:a14="http://schemas.microsoft.com/office/drawing/2010/main" val="0"/>
              </a:ext>
            </a:extLst>
          </a:blip>
          <a:srcRect r="64633"/>
          <a:stretch/>
        </p:blipFill>
        <p:spPr>
          <a:xfrm>
            <a:off x="2063855" y="2886714"/>
            <a:ext cx="518519"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E7525D46-863C-F8AC-1F59-F9EC4D5033C4}"/>
              </a:ext>
            </a:extLst>
          </p:cNvPr>
          <p:cNvPicPr>
            <a:picLocks noChangeAspect="1"/>
          </p:cNvPicPr>
          <p:nvPr/>
        </p:nvPicPr>
        <p:blipFill rotWithShape="1">
          <a:blip r:embed="rId6">
            <a:extLst>
              <a:ext uri="{28A0092B-C50C-407E-A947-70E740481C1C}">
                <a14:useLocalDpi xmlns:a14="http://schemas.microsoft.com/office/drawing/2010/main" val="0"/>
              </a:ext>
            </a:extLst>
          </a:blip>
          <a:srcRect r="67602"/>
          <a:stretch/>
        </p:blipFill>
        <p:spPr>
          <a:xfrm>
            <a:off x="4856271" y="4232504"/>
            <a:ext cx="538186" cy="478537"/>
          </a:xfrm>
          <a:prstGeom prst="rect">
            <a:avLst/>
          </a:prstGeom>
        </p:spPr>
      </p:pic>
      <p:pic>
        <p:nvPicPr>
          <p:cNvPr id="16" name="Picture 15" descr="A green and white logo&#10;&#10;Description automatically generated">
            <a:extLst>
              <a:ext uri="{FF2B5EF4-FFF2-40B4-BE49-F238E27FC236}">
                <a16:creationId xmlns:a16="http://schemas.microsoft.com/office/drawing/2014/main" id="{2D837A01-BD3F-3688-3AE5-D8AFEA8B1254}"/>
              </a:ext>
            </a:extLst>
          </p:cNvPr>
          <p:cNvPicPr>
            <a:picLocks noChangeAspect="1"/>
          </p:cNvPicPr>
          <p:nvPr/>
        </p:nvPicPr>
        <p:blipFill rotWithShape="1">
          <a:blip r:embed="rId7">
            <a:extLst>
              <a:ext uri="{28A0092B-C50C-407E-A947-70E740481C1C}">
                <a14:useLocalDpi xmlns:a14="http://schemas.microsoft.com/office/drawing/2010/main" val="0"/>
              </a:ext>
            </a:extLst>
          </a:blip>
          <a:srcRect r="62363"/>
          <a:stretch/>
        </p:blipFill>
        <p:spPr>
          <a:xfrm>
            <a:off x="4856271" y="2906426"/>
            <a:ext cx="518520" cy="478537"/>
          </a:xfrm>
          <a:prstGeom prst="rect">
            <a:avLst/>
          </a:prstGeom>
        </p:spPr>
      </p:pic>
      <p:pic>
        <p:nvPicPr>
          <p:cNvPr id="18" name="Picture 17" descr="A green and white circle with a lighthouse in it&#10;&#10;Description automatically generated">
            <a:extLst>
              <a:ext uri="{FF2B5EF4-FFF2-40B4-BE49-F238E27FC236}">
                <a16:creationId xmlns:a16="http://schemas.microsoft.com/office/drawing/2014/main" id="{9C61DD51-E45E-5D8E-7278-2584D85AA8F2}"/>
              </a:ext>
            </a:extLst>
          </p:cNvPr>
          <p:cNvPicPr>
            <a:picLocks noChangeAspect="1"/>
          </p:cNvPicPr>
          <p:nvPr/>
        </p:nvPicPr>
        <p:blipFill rotWithShape="1">
          <a:blip r:embed="rId8">
            <a:extLst>
              <a:ext uri="{28A0092B-C50C-407E-A947-70E740481C1C}">
                <a14:useLocalDpi xmlns:a14="http://schemas.microsoft.com/office/drawing/2010/main" val="0"/>
              </a:ext>
            </a:extLst>
          </a:blip>
          <a:srcRect r="44224"/>
          <a:stretch/>
        </p:blipFill>
        <p:spPr>
          <a:xfrm>
            <a:off x="2054339" y="3555700"/>
            <a:ext cx="518519" cy="478537"/>
          </a:xfrm>
          <a:prstGeom prst="rect">
            <a:avLst/>
          </a:prstGeom>
        </p:spPr>
      </p:pic>
      <p:pic>
        <p:nvPicPr>
          <p:cNvPr id="27" name="Picture 26" descr="A green and white circle with a logo&#10;&#10;Description automatically generated">
            <a:extLst>
              <a:ext uri="{FF2B5EF4-FFF2-40B4-BE49-F238E27FC236}">
                <a16:creationId xmlns:a16="http://schemas.microsoft.com/office/drawing/2014/main" id="{6CBFE7ED-9657-1098-D274-3E44CFE4A6A8}"/>
              </a:ext>
            </a:extLst>
          </p:cNvPr>
          <p:cNvPicPr>
            <a:picLocks noChangeAspect="1"/>
          </p:cNvPicPr>
          <p:nvPr/>
        </p:nvPicPr>
        <p:blipFill rotWithShape="1">
          <a:blip r:embed="rId9">
            <a:extLst>
              <a:ext uri="{28A0092B-C50C-407E-A947-70E740481C1C}">
                <a14:useLocalDpi xmlns:a14="http://schemas.microsoft.com/office/drawing/2010/main" val="0"/>
              </a:ext>
            </a:extLst>
          </a:blip>
          <a:srcRect r="52899"/>
          <a:stretch/>
        </p:blipFill>
        <p:spPr>
          <a:xfrm>
            <a:off x="4868384" y="4935412"/>
            <a:ext cx="513959" cy="478537"/>
          </a:xfrm>
          <a:prstGeom prst="rect">
            <a:avLst/>
          </a:prstGeom>
        </p:spPr>
      </p:pic>
      <p:pic>
        <p:nvPicPr>
          <p:cNvPr id="28" name="Picture 27" descr="A green circle with white text&#10;&#10;Description automatically generated">
            <a:extLst>
              <a:ext uri="{FF2B5EF4-FFF2-40B4-BE49-F238E27FC236}">
                <a16:creationId xmlns:a16="http://schemas.microsoft.com/office/drawing/2014/main" id="{F4D574A7-E49E-184E-DC4A-932AE1325AA4}"/>
              </a:ext>
            </a:extLst>
          </p:cNvPr>
          <p:cNvPicPr>
            <a:picLocks noChangeAspect="1"/>
          </p:cNvPicPr>
          <p:nvPr/>
        </p:nvPicPr>
        <p:blipFill rotWithShape="1">
          <a:blip r:embed="rId10">
            <a:extLst>
              <a:ext uri="{28A0092B-C50C-407E-A947-70E740481C1C}">
                <a14:useLocalDpi xmlns:a14="http://schemas.microsoft.com/office/drawing/2010/main" val="0"/>
              </a:ext>
            </a:extLst>
          </a:blip>
          <a:srcRect r="61942"/>
          <a:stretch/>
        </p:blipFill>
        <p:spPr>
          <a:xfrm>
            <a:off x="2063855" y="2201381"/>
            <a:ext cx="518519" cy="478537"/>
          </a:xfrm>
          <a:prstGeom prst="rect">
            <a:avLst/>
          </a:prstGeom>
        </p:spPr>
      </p:pic>
      <p:pic>
        <p:nvPicPr>
          <p:cNvPr id="29" name="Picture 28" descr="A green and white circle with white text&#10;&#10;Description automatically generated">
            <a:extLst>
              <a:ext uri="{FF2B5EF4-FFF2-40B4-BE49-F238E27FC236}">
                <a16:creationId xmlns:a16="http://schemas.microsoft.com/office/drawing/2014/main" id="{86E2C6C7-4F1D-7C39-ECE8-12A5E7D05EB2}"/>
              </a:ext>
            </a:extLst>
          </p:cNvPr>
          <p:cNvPicPr>
            <a:picLocks noChangeAspect="1"/>
          </p:cNvPicPr>
          <p:nvPr/>
        </p:nvPicPr>
        <p:blipFill rotWithShape="1">
          <a:blip r:embed="rId11">
            <a:extLst>
              <a:ext uri="{28A0092B-C50C-407E-A947-70E740481C1C}">
                <a14:useLocalDpi xmlns:a14="http://schemas.microsoft.com/office/drawing/2010/main" val="0"/>
              </a:ext>
            </a:extLst>
          </a:blip>
          <a:srcRect r="58569"/>
          <a:stretch/>
        </p:blipFill>
        <p:spPr>
          <a:xfrm>
            <a:off x="2058900" y="4960860"/>
            <a:ext cx="513959" cy="478537"/>
          </a:xfrm>
          <a:prstGeom prst="rect">
            <a:avLst/>
          </a:prstGeom>
        </p:spPr>
      </p:pic>
      <p:pic>
        <p:nvPicPr>
          <p:cNvPr id="30" name="Picture 29" descr="A green and white circle with a black background&#10;&#10;Description automatically generated">
            <a:extLst>
              <a:ext uri="{FF2B5EF4-FFF2-40B4-BE49-F238E27FC236}">
                <a16:creationId xmlns:a16="http://schemas.microsoft.com/office/drawing/2014/main" id="{14E2E575-7A4A-DFE7-79D0-C475B77DC2DE}"/>
              </a:ext>
            </a:extLst>
          </p:cNvPr>
          <p:cNvPicPr>
            <a:picLocks noChangeAspect="1"/>
          </p:cNvPicPr>
          <p:nvPr/>
        </p:nvPicPr>
        <p:blipFill rotWithShape="1">
          <a:blip r:embed="rId12">
            <a:extLst>
              <a:ext uri="{28A0092B-C50C-407E-A947-70E740481C1C}">
                <a14:useLocalDpi xmlns:a14="http://schemas.microsoft.com/office/drawing/2010/main" val="0"/>
              </a:ext>
            </a:extLst>
          </a:blip>
          <a:srcRect r="42137"/>
          <a:stretch/>
        </p:blipFill>
        <p:spPr>
          <a:xfrm>
            <a:off x="2054340" y="4246624"/>
            <a:ext cx="518519" cy="478537"/>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161FD0B5-1113-B23B-A113-B651D073D1E8}"/>
              </a:ext>
            </a:extLst>
          </p:cNvPr>
          <p:cNvPicPr>
            <a:picLocks noChangeAspect="1"/>
          </p:cNvPicPr>
          <p:nvPr/>
        </p:nvPicPr>
        <p:blipFill rotWithShape="1">
          <a:blip r:embed="rId13">
            <a:extLst>
              <a:ext uri="{28A0092B-C50C-407E-A947-70E740481C1C}">
                <a14:useLocalDpi xmlns:a14="http://schemas.microsoft.com/office/drawing/2010/main" val="0"/>
              </a:ext>
            </a:extLst>
          </a:blip>
          <a:srcRect r="50690"/>
          <a:stretch/>
        </p:blipFill>
        <p:spPr>
          <a:xfrm>
            <a:off x="4856271" y="2193109"/>
            <a:ext cx="518519" cy="478537"/>
          </a:xfrm>
          <a:prstGeom prst="rect">
            <a:avLst/>
          </a:prstGeom>
        </p:spPr>
      </p:pic>
      <p:pic>
        <p:nvPicPr>
          <p:cNvPr id="32" name="Picture 31" descr="A green and white circle with white text&#10;&#10;Description automatically generated">
            <a:extLst>
              <a:ext uri="{FF2B5EF4-FFF2-40B4-BE49-F238E27FC236}">
                <a16:creationId xmlns:a16="http://schemas.microsoft.com/office/drawing/2014/main" id="{C9C498F3-AE2C-6858-AFA9-DF7C2A0FFBD9}"/>
              </a:ext>
            </a:extLst>
          </p:cNvPr>
          <p:cNvPicPr>
            <a:picLocks noChangeAspect="1"/>
          </p:cNvPicPr>
          <p:nvPr/>
        </p:nvPicPr>
        <p:blipFill rotWithShape="1">
          <a:blip r:embed="rId14">
            <a:extLst>
              <a:ext uri="{28A0092B-C50C-407E-A947-70E740481C1C}">
                <a14:useLocalDpi xmlns:a14="http://schemas.microsoft.com/office/drawing/2010/main" val="0"/>
              </a:ext>
            </a:extLst>
          </a:blip>
          <a:srcRect r="58365"/>
          <a:stretch/>
        </p:blipFill>
        <p:spPr>
          <a:xfrm>
            <a:off x="2058899" y="5624886"/>
            <a:ext cx="513960" cy="47853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671057"/>
          </a:xfrm>
          <a:prstGeom prst="rect">
            <a:avLst/>
          </a:prstGeom>
          <a:noFill/>
        </p:spPr>
        <p:txBody>
          <a:bodyPr wrap="square" lIns="91440" tIns="45720" rIns="91440" bIns="45720" rtlCol="0" anchor="t">
            <a:spAutoFit/>
          </a:bodyPr>
          <a:lstStyle/>
          <a:p>
            <a:r>
              <a:rPr lang="en-GB" sz="1050" b="1">
                <a:latin typeface="Open Sans" panose="020B0606030504020204" pitchFamily="34" charset="0"/>
                <a:ea typeface="Open Sans" panose="020B0606030504020204" pitchFamily="34" charset="0"/>
                <a:cs typeface="Open Sans" panose="020B0606030504020204" pitchFamily="34" charset="0"/>
              </a:rPr>
              <a:t>Implementation</a:t>
            </a:r>
            <a:endParaRPr lang="en-GB" sz="1050"/>
          </a:p>
          <a:p>
            <a:endParaRPr lang="en-GB" sz="1050"/>
          </a:p>
          <a:p>
            <a:pPr algn="just"/>
            <a:r>
              <a:rPr lang="en-GB" sz="1050"/>
              <a:t>The key threshold concepts across the Geography curriculum are taught throughout the units to develop </a:t>
            </a:r>
          </a:p>
          <a:p>
            <a:pPr algn="just"/>
            <a:r>
              <a:rPr lang="en-GB" sz="1050"/>
              <a:t>geographically knowledge and skills. This forms part of a larger progressive curriculum from EYFS to Year 6 and into KS3 and KS4. The curriculum is designed for progression and built around the threshold concepts (with content </a:t>
            </a:r>
          </a:p>
          <a:p>
            <a:pPr algn="just"/>
            <a:r>
              <a:rPr lang="en-GB" sz="1050"/>
              <a:t>structured as a narrative over time) to ensure essential knowledge is learned, applied and accessible for all pupils. The curriculum narrative is led by the four threshold concepts:</a:t>
            </a:r>
          </a:p>
          <a:p>
            <a:endParaRPr lang="en-GB" sz="1050"/>
          </a:p>
          <a:p>
            <a:r>
              <a:rPr lang="en-GB" sz="1050"/>
              <a:t>•	Location and place knowledge;</a:t>
            </a:r>
          </a:p>
          <a:p>
            <a:r>
              <a:rPr lang="en-GB" sz="1050"/>
              <a:t>•	Geographical skills and communication;</a:t>
            </a:r>
          </a:p>
          <a:p>
            <a:r>
              <a:rPr lang="en-GB" sz="1050"/>
              <a:t>•	Physical processes and landscapes;</a:t>
            </a:r>
          </a:p>
          <a:p>
            <a:r>
              <a:rPr lang="en-GB" sz="1050"/>
              <a:t>•	Human interaction with the environment.</a:t>
            </a:r>
          </a:p>
          <a:p>
            <a:endParaRPr lang="en-GB" sz="1050"/>
          </a:p>
          <a:p>
            <a:r>
              <a:rPr lang="en-GB" sz="1050"/>
              <a:t>Research about cognitive science is used to help pupils learn and remember more. Understanding is checked through spaced retrieval exercises. Throughout units of work teachers will make links and encourage pupils to make links between past learning</a:t>
            </a:r>
            <a:endParaRPr lang="en-GB"/>
          </a:p>
          <a:p>
            <a:r>
              <a:rPr lang="en-GB" sz="1050"/>
              <a:t>and geographical knowledge or skills being taught.</a:t>
            </a:r>
            <a:endParaRPr lang="en-GB" sz="1050">
              <a:cs typeface="Calibri"/>
            </a:endParaRPr>
          </a:p>
          <a:p>
            <a:endParaRPr lang="en-GB" sz="1050"/>
          </a:p>
          <a:p>
            <a:r>
              <a:rPr lang="en-GB" sz="1050"/>
              <a:t>Geographical knowledge will be built upon in a structured, sequential and progressive way. Geography will be taught starting from pupil’s immediate geography,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p>
          <a:p>
            <a:endParaRPr lang="en-GB" sz="1050" b="1">
              <a:latin typeface="Open Sans" panose="020B0606030504020204" pitchFamily="34" charset="0"/>
              <a:ea typeface="Open Sans" panose="020B0606030504020204" pitchFamily="34" charset="0"/>
              <a:cs typeface="Open Sans" panose="020B0606030504020204" pitchFamily="34" charset="0"/>
            </a:endParaRPr>
          </a:p>
          <a:p>
            <a:r>
              <a:rPr lang="en-GB" sz="1050" b="1">
                <a:latin typeface="Open Sans" panose="020B0606030504020204" pitchFamily="34" charset="0"/>
                <a:ea typeface="Open Sans" panose="020B0606030504020204" pitchFamily="34" charset="0"/>
                <a:cs typeface="Open Sans" panose="020B0606030504020204" pitchFamily="34" charset="0"/>
              </a:rPr>
              <a:t>Impact</a:t>
            </a:r>
          </a:p>
          <a:p>
            <a:endParaRPr lang="en-GB" sz="1050"/>
          </a:p>
          <a:p>
            <a:pPr algn="just"/>
            <a:r>
              <a:rPr lang="en-GB" sz="1050"/>
              <a:t>Pupils develop contextual knowledge of the location of globally significant places including their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endParaRPr lang="en-GB" sz="1050">
              <a:cs typeface="Calibri"/>
            </a:endParaRPr>
          </a:p>
          <a:p>
            <a:pPr algn="just"/>
            <a:r>
              <a:rPr lang="en-GB" sz="1050"/>
              <a:t> </a:t>
            </a:r>
          </a:p>
          <a:p>
            <a:pPr algn="just"/>
            <a:r>
              <a:rPr lang="en-GB" sz="105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p>
          <a:p>
            <a:endParaRPr lang="en-GB"/>
          </a:p>
        </p:txBody>
      </p:sp>
    </p:spTree>
    <p:extLst>
      <p:ext uri="{BB962C8B-B14F-4D97-AF65-F5344CB8AC3E}">
        <p14:creationId xmlns:p14="http://schemas.microsoft.com/office/powerpoint/2010/main" val="22531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444205342"/>
              </p:ext>
            </p:extLst>
          </p:nvPr>
        </p:nvGraphicFramePr>
        <p:xfrm>
          <a:off x="107534" y="2581524"/>
          <a:ext cx="7302653" cy="7741920"/>
        </p:xfrm>
        <a:graphic>
          <a:graphicData uri="http://schemas.openxmlformats.org/drawingml/2006/table">
            <a:tbl>
              <a:tblPr firstRow="1" bandRow="1">
                <a:tableStyleId>{6E25E649-3F16-4E02-A733-19D2CDBF48F0}</a:tableStyleId>
              </a:tblPr>
              <a:tblGrid>
                <a:gridCol w="1838516">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a:solidFill>
                            <a:schemeClr val="bg1"/>
                          </a:solidFill>
                          <a:effectLst/>
                          <a:latin typeface="Open Sans"/>
                          <a:ea typeface="Open Sans"/>
                          <a:cs typeface="Open Sans"/>
                        </a:rPr>
                        <a:t>Location and Place Knowledge</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a:solidFill>
                            <a:schemeClr val="bg1"/>
                          </a:solidFill>
                          <a:effectLst/>
                          <a:latin typeface="Open Sans"/>
                          <a:ea typeface="Open Sans"/>
                          <a:cs typeface="Open Sans"/>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a:solidFill>
                            <a:schemeClr val="bg1"/>
                          </a:solidFill>
                          <a:effectLst/>
                          <a:latin typeface="Open Sans"/>
                          <a:ea typeface="Open Sans"/>
                          <a:cs typeface="Open Sans"/>
                        </a:rPr>
                        <a:t>Human interaction with the environment</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a:solidFill>
                            <a:schemeClr val="bg1"/>
                          </a:solidFill>
                          <a:effectLst/>
                          <a:latin typeface="Open Sans"/>
                          <a:ea typeface="Open Sans"/>
                          <a:cs typeface="Open Sans"/>
                        </a:rPr>
                        <a:t>Geographical Techniques</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a:solidFill>
                            <a:schemeClr val="dk1"/>
                          </a:solidFill>
                          <a:effectLst/>
                          <a:latin typeface="+mn-lt"/>
                          <a:ea typeface="+mn-ea"/>
                          <a:cs typeface="+mn-cs"/>
                        </a:rPr>
                        <a:t>Understanding the World,</a:t>
                      </a:r>
                      <a:r>
                        <a:rPr lang="en-GB" sz="1000" b="0" kern="1200">
                          <a:solidFill>
                            <a:schemeClr val="dk1"/>
                          </a:solidFill>
                          <a:effectLst/>
                          <a:latin typeface="+mn-lt"/>
                          <a:ea typeface="+mn-ea"/>
                          <a:cs typeface="+mn-cs"/>
                        </a:rPr>
                        <a:t> </a:t>
                      </a:r>
                      <a:r>
                        <a:rPr lang="en-GB" sz="1000" b="1" kern="1200">
                          <a:solidFill>
                            <a:schemeClr val="dk1"/>
                          </a:solidFill>
                          <a:effectLst/>
                          <a:latin typeface="+mn-lt"/>
                          <a:ea typeface="+mn-ea"/>
                          <a:cs typeface="+mn-cs"/>
                        </a:rPr>
                        <a:t>People, Culture and Communities</a:t>
                      </a:r>
                      <a:endParaRPr lang="en-GB" sz="1000" b="1">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l"/>
                      <a:r>
                        <a:rPr lang="en-GB" sz="1000" b="0" i="0" kern="120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Know that there are different countries in the world and talk about the differences they have experienced, seen in photos or read about.</a:t>
                      </a:r>
                    </a:p>
                    <a:p>
                      <a:pPr algn="l"/>
                      <a:endParaRPr lang="en-GB" sz="100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Begins to ask questions and can compare features of different environments.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Develop an understanding of the position of other countries in the world.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Observe and compare features in the environment by pointing/looking closely.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Naming simple features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trees, wall, grass, road.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Using some descriptive vocabulary to describe features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tall trees.</a:t>
                      </a:r>
                      <a:endParaRPr lang="en-GB" sz="1000" kern="1200">
                        <a:solidFill>
                          <a:schemeClr val="dk1"/>
                        </a:solidFill>
                        <a:effectLst/>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000" b="0" i="0" kern="1200">
                          <a:solidFill>
                            <a:schemeClr val="dk1"/>
                          </a:solidFill>
                          <a:effectLst/>
                          <a:latin typeface="+mn-lt"/>
                          <a:ea typeface="+mn-ea"/>
                          <a:cs typeface="+mn-cs"/>
                        </a:rPr>
                        <a:t>Understand that the weather changes with the seasons (linked to walks in school/local area).</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Make observations of plants and weather in their environment and talk about changes.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Enrich and widen children’s vocabulary through the use of geographical language: forest, sea, ocean, river, road.</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Design and build small world areas.</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fontAlgn="base"/>
                      <a:r>
                        <a:rPr lang="en-GB" sz="1000" b="0" i="0" kern="1200">
                          <a:solidFill>
                            <a:schemeClr val="dk1"/>
                          </a:solidFill>
                          <a:effectLst/>
                          <a:latin typeface="+mn-lt"/>
                          <a:ea typeface="+mn-ea"/>
                          <a:cs typeface="+mn-cs"/>
                        </a:rPr>
                        <a:t>Know there are different types of housing.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Make observations about their local environment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park, school, home.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Introduce vocabulary to help express opinions e.g. busy, quiet, pollution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Begin to make marks to represent buildings, roads and trees. Show an awareness of the different shapes of buildings when drawing.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Design and build small world areas.</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000" b="0" i="0" kern="1200">
                          <a:solidFill>
                            <a:schemeClr val="dk1"/>
                          </a:solidFill>
                          <a:effectLst/>
                          <a:latin typeface="+mn-lt"/>
                          <a:ea typeface="+mn-ea"/>
                          <a:cs typeface="+mn-cs"/>
                        </a:rPr>
                        <a:t>Describe their immediate environment using knowledge from observation, discussion, stories, non-fiction texts and maps;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Draw information from a simple map.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Visits to the local park, high street, church etc and local area walks to notice features of the geographical environment.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Use a camera or iPad to take still and moving images of the local environment.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Add detail to a map of a familiar place – bedroom, classroom, local area.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Use positional language through stories e.g. Rosie’s Walk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Describe their relative position e.g. next to, behind.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Can follow positional instructions. Using stories as a basis, draw simple maps to show journey taken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Red Riding Hood.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Use road mats for small world play.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Show an interest in maps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treasure maps, road maps Use a simple map with a programmable toy.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Design and build small world areas. Use road mats for small world play.</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311" y="942799"/>
            <a:ext cx="7287681" cy="1664943"/>
          </a:xfrm>
          <a:prstGeom prst="rect">
            <a:avLst/>
          </a:prstGeom>
          <a:noFill/>
        </p:spPr>
        <p:txBody>
          <a:bodyPr wrap="square" rtlCol="0">
            <a:spAutoFit/>
          </a:bodyPr>
          <a:lstStyle/>
          <a:p>
            <a:pPr algn="just">
              <a:lnSpc>
                <a:spcPct val="107000"/>
              </a:lnSpc>
              <a:spcAft>
                <a:spcPts val="800"/>
              </a:spcAft>
            </a:pPr>
            <a:r>
              <a:rPr lang="en-GB" sz="105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geography threshold concepts.</a:t>
            </a:r>
            <a:endParaRPr lang="en-GB" sz="10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SEND</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94635" y="1062307"/>
            <a:ext cx="7287681" cy="8494633"/>
          </a:xfrm>
          <a:prstGeom prst="rect">
            <a:avLst/>
          </a:prstGeom>
          <a:noFill/>
        </p:spPr>
        <p:txBody>
          <a:bodyPr wrap="square" lIns="91440" tIns="45720" rIns="91440" bIns="45720" rtlCol="0" anchor="t">
            <a:spAutoFit/>
          </a:bodyPr>
          <a:lstStyle/>
          <a:p>
            <a:pPr algn="just" fontAlgn="base"/>
            <a:r>
              <a:rPr lang="en-GB" sz="1100"/>
              <a:t>The BHCET Geography curriculum has been designed to be delivered to the whole class. However, to ensure high quality teaching, the tasks are adapted by class teachers to meet the needs of individual children. To ensure all our pupils with SEND achieve well, they must be exposed to the same learning as their peers, but the way they evidence their learning through the tasks can be adapted. </a:t>
            </a:r>
          </a:p>
          <a:p>
            <a:pPr algn="just" fontAlgn="base"/>
            <a:endParaRPr lang="en-GB" sz="1100"/>
          </a:p>
          <a:p>
            <a:pPr algn="just" fontAlgn="base"/>
            <a:r>
              <a:rPr lang="en-GB" sz="1100"/>
              <a:t>Through scaffolding, tasks can be adapted to ensure all learners access and evidence the same threshold concepts and learning objectives as their non-SEND peers. Scaffolding strategies can include providing sentence starters, a writing frame, vocabulary banks, sorting and matching cards or visual prompts. Reactive or proactive adaptations can make our curriculum accessible and achievable for all. Other strategies of adaptation are outlined through the EEF’s Five-a-Day principles which include explicit instruction, metacognitive strategies, flexible grouping and the use of technology:  </a:t>
            </a:r>
            <a:endParaRPr lang="en-GB" sz="1100">
              <a:cs typeface="Calibri"/>
            </a:endParaRPr>
          </a:p>
          <a:p>
            <a:pPr algn="just"/>
            <a:endParaRPr lang="en-GB" sz="1100" b="1" u="sng">
              <a:cs typeface="Calibri" panose="020F0502020204030204"/>
            </a:endParaRPr>
          </a:p>
          <a:p>
            <a:pPr algn="just"/>
            <a:r>
              <a:rPr lang="en-GB" sz="1100" b="1" u="sng">
                <a:cs typeface="Calibri" panose="020F0502020204030204"/>
              </a:rPr>
              <a:t>Scaffolding</a:t>
            </a:r>
            <a:endParaRPr lang="en-GB" b="1" u="sng"/>
          </a:p>
          <a:p>
            <a:pPr algn="just"/>
            <a:r>
              <a:rPr lang="en-GB" sz="1100">
                <a:cs typeface="Calibri" panose="020F0502020204030204"/>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endParaRPr lang="en-GB"/>
          </a:p>
          <a:p>
            <a:pPr algn="just"/>
            <a:r>
              <a:rPr lang="en-GB" sz="1100">
                <a:cs typeface="Calibri" panose="020F0502020204030204"/>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a:t>
            </a:r>
            <a:endParaRPr lang="en-GB">
              <a:cs typeface="Calibri"/>
            </a:endParaRPr>
          </a:p>
          <a:p>
            <a:pPr algn="just"/>
            <a:endParaRPr lang="en-GB" sz="1100">
              <a:cs typeface="Calibri" panose="020F0502020204030204"/>
            </a:endParaRPr>
          </a:p>
          <a:p>
            <a:pPr algn="just"/>
            <a:r>
              <a:rPr lang="en-GB" sz="1100" b="1" u="sng">
                <a:cs typeface="Calibri" panose="020F0502020204030204"/>
              </a:rPr>
              <a:t>Explicit instruction</a:t>
            </a:r>
            <a:endParaRPr lang="en-GB" b="1" u="sng">
              <a:cs typeface="Calibri" panose="020F0502020204030204"/>
            </a:endParaRPr>
          </a:p>
          <a:p>
            <a:pPr algn="just"/>
            <a:r>
              <a:rPr lang="en-GB" sz="1100">
                <a:cs typeface="Calibri" panose="020F0502020204030204"/>
              </a:rPr>
              <a:t>Explicit instruction refers to a range of teacher-led approaches, focused on teacher demonstration followed by guided practice and independent practice. Explicit instruction is not just  “teaching by telling” or  “transmission teaching”</a:t>
            </a:r>
            <a:endParaRPr lang="en-GB"/>
          </a:p>
          <a:p>
            <a:pPr algn="just"/>
            <a:r>
              <a:rPr lang="en-GB" sz="1100">
                <a:cs typeface="Calibri" panose="020F0502020204030204"/>
              </a:rPr>
              <a:t>One popular approach to explicit instruction is </a:t>
            </a:r>
            <a:r>
              <a:rPr lang="en-GB" sz="1100" err="1">
                <a:cs typeface="Calibri" panose="020F0502020204030204"/>
              </a:rPr>
              <a:t>Rosenshine’s</a:t>
            </a:r>
            <a:r>
              <a:rPr lang="en-GB" sz="1100">
                <a:cs typeface="Calibri" panose="020F0502020204030204"/>
              </a:rPr>
              <a:t>  ‘Principles of Instruction’.</a:t>
            </a:r>
            <a:endParaRPr lang="en-GB"/>
          </a:p>
          <a:p>
            <a:pPr algn="just"/>
            <a:r>
              <a:rPr lang="en-GB" sz="1100">
                <a:cs typeface="Calibri" panose="020F0502020204030204"/>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endParaRPr lang="en-GB">
              <a:cs typeface="Calibri" panose="020F0502020204030204"/>
            </a:endParaRPr>
          </a:p>
          <a:p>
            <a:pPr algn="just"/>
            <a:endParaRPr lang="en-GB" sz="1100" b="1" u="sng">
              <a:cs typeface="Calibri" panose="020F0502020204030204"/>
            </a:endParaRPr>
          </a:p>
          <a:p>
            <a:pPr algn="just"/>
            <a:r>
              <a:rPr lang="en-GB" sz="1100" b="1" u="sng">
                <a:cs typeface="Calibri" panose="020F0502020204030204"/>
              </a:rPr>
              <a:t>Cognitive and metacognitive strategies</a:t>
            </a:r>
            <a:endParaRPr lang="en-GB" b="1" u="sng">
              <a:cs typeface="Calibri"/>
            </a:endParaRPr>
          </a:p>
          <a:p>
            <a:pPr algn="just"/>
            <a:r>
              <a:rPr lang="en-GB" sz="1100">
                <a:cs typeface="Calibri" panose="020F0502020204030204"/>
              </a:rPr>
              <a:t>Cognitive strategies are skills like memorisation techniques or subject specific strategies like methods to solve problems in maths. Metacognitive strategies help pupils plan, monitor and evaluate their learning.</a:t>
            </a:r>
            <a:endParaRPr lang="en-GB"/>
          </a:p>
          <a:p>
            <a:pPr algn="just"/>
            <a:r>
              <a:rPr lang="en-GB" sz="1100">
                <a:cs typeface="Calibri" panose="020F0502020204030204"/>
              </a:rPr>
              <a:t>Examples: Chunking the task will support pupils with SEND – this may be through provision of checklists, instructions on a whiteboard or providing one question at a time. This helps reduce distractions to avoid overloading working memory.</a:t>
            </a:r>
            <a:endParaRPr lang="en-GB">
              <a:cs typeface="Calibri" panose="020F0502020204030204"/>
            </a:endParaRPr>
          </a:p>
          <a:p>
            <a:pPr algn="just"/>
            <a:r>
              <a:rPr lang="en-GB" sz="1100">
                <a:cs typeface="Calibri" panose="020F0502020204030204"/>
              </a:rPr>
              <a:t>Prompt sheets that help pupils to evaluate their progress, with ideas for further support.</a:t>
            </a:r>
            <a:endParaRPr lang="en-GB"/>
          </a:p>
          <a:p>
            <a:pPr algn="just"/>
            <a:endParaRPr lang="en-GB" sz="1100">
              <a:cs typeface="Calibri" panose="020F0502020204030204"/>
            </a:endParaRPr>
          </a:p>
          <a:p>
            <a:pPr algn="just"/>
            <a:r>
              <a:rPr lang="en-GB" sz="1100" b="1" u="sng">
                <a:cs typeface="Calibri" panose="020F0502020204030204"/>
              </a:rPr>
              <a:t>Flexible grouping</a:t>
            </a:r>
            <a:endParaRPr lang="en-GB" b="1" u="sng"/>
          </a:p>
          <a:p>
            <a:pPr algn="just"/>
            <a:r>
              <a:rPr lang="en-GB" sz="1100">
                <a:cs typeface="Calibri" panose="020F0502020204030204"/>
              </a:rPr>
              <a:t>Flexible grouping describes when pupils are allocated to smaller groups based on the individual needs that they currently share with other pupils. Such groups can be formed for an explicit purpose and disbanded when that purpose is met.</a:t>
            </a:r>
            <a:endParaRPr lang="en-GB"/>
          </a:p>
          <a:p>
            <a:pPr algn="just"/>
            <a:r>
              <a:rPr lang="en-GB" sz="1100">
                <a:cs typeface="Calibri" panose="020F0502020204030204"/>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using the Frayer Model is a useful technique here.</a:t>
            </a:r>
            <a:endParaRPr lang="en-GB">
              <a:cs typeface="Calibri" panose="020F0502020204030204"/>
            </a:endParaRPr>
          </a:p>
          <a:p>
            <a:pPr algn="just"/>
            <a:endParaRPr lang="en-GB" sz="1100">
              <a:cs typeface="Calibri" panose="020F0502020204030204"/>
            </a:endParaRPr>
          </a:p>
          <a:p>
            <a:pPr algn="just"/>
            <a:r>
              <a:rPr lang="en-GB" sz="1100" b="1" u="sng">
                <a:cs typeface="Calibri" panose="020F0502020204030204"/>
              </a:rPr>
              <a:t>Use technology</a:t>
            </a:r>
            <a:endParaRPr lang="en-GB" b="1" u="sng">
              <a:cs typeface="Calibri" panose="020F0502020204030204"/>
            </a:endParaRPr>
          </a:p>
          <a:p>
            <a:pPr algn="just"/>
            <a:r>
              <a:rPr lang="en-GB" sz="1100">
                <a:cs typeface="Calibri" panose="020F0502020204030204"/>
              </a:rPr>
              <a:t>Technology can assist teacher modelling. Technology, as a method to provide feedback to pupils and/ or parents can be effective, especially when the pupil can act on this feedback.</a:t>
            </a:r>
            <a:endParaRPr lang="en-GB"/>
          </a:p>
          <a:p>
            <a:pPr algn="just"/>
            <a:r>
              <a:rPr lang="en-GB" sz="1100">
                <a:cs typeface="Calibri" panose="020F0502020204030204"/>
              </a:rPr>
              <a:t>Examples: Use a visualizer to model worked examples. Technology applications, such as online quizzes can prove effective. </a:t>
            </a:r>
            <a:endParaRPr lang="en-GB"/>
          </a:p>
          <a:p>
            <a:pPr algn="just"/>
            <a:r>
              <a:rPr lang="en-GB" sz="1100">
                <a:cs typeface="Calibri" panose="020F0502020204030204"/>
              </a:rPr>
              <a:t>Speech generating apps to enable note-taking and extended writing can be helpful.</a:t>
            </a:r>
            <a:endParaRPr lang="en-GB"/>
          </a:p>
          <a:p>
            <a:pPr algn="just"/>
            <a:endParaRPr lang="en-GB" sz="1100">
              <a:cs typeface="Calibri" panose="020F0502020204030204"/>
            </a:endParaRPr>
          </a:p>
          <a:p>
            <a:pPr algn="just"/>
            <a:endParaRPr lang="en-GB"/>
          </a:p>
        </p:txBody>
      </p:sp>
    </p:spTree>
    <p:extLst>
      <p:ext uri="{BB962C8B-B14F-4D97-AF65-F5344CB8AC3E}">
        <p14:creationId xmlns:p14="http://schemas.microsoft.com/office/powerpoint/2010/main" val="39953555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50ba4d-dea3-4c40-8498-4334efbee649">
      <UserInfo>
        <DisplayName>Nick Conway</DisplayName>
        <AccountId>701</AccountId>
        <AccountType/>
      </UserInfo>
      <UserInfo>
        <DisplayName>Mary Tate</DisplayName>
        <AccountId>13</AccountId>
        <AccountType/>
      </UserInfo>
      <UserInfo>
        <DisplayName>Elaine Dodsworth</DisplayName>
        <AccountId>162</AccountId>
        <AccountType/>
      </UserInfo>
      <UserInfo>
        <DisplayName>Iain Knox</DisplayName>
        <AccountId>511</AccountId>
        <AccountType/>
      </UserInfo>
      <UserInfo>
        <DisplayName>Helen Mulholland</DisplayName>
        <AccountId>325</AccountId>
        <AccountType/>
      </UserInfo>
      <UserInfo>
        <DisplayName>Jane Weatherall</DisplayName>
        <AccountId>113</AccountId>
        <AccountType/>
      </UserInfo>
      <UserInfo>
        <DisplayName>Alice Gibson-Crone</DisplayName>
        <AccountId>18</AccountId>
        <AccountType/>
      </UserInfo>
    </SharedWithUsers>
    <_activity xmlns="78ea0f65-8c11-41a1-9fbf-a984010fd6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8D8F909DBD28428BC7D0A36E4C3465" ma:contentTypeVersion="13" ma:contentTypeDescription="Create a new document." ma:contentTypeScope="" ma:versionID="01c2a8ab0e915d4bdf45d945358472be">
  <xsd:schema xmlns:xsd="http://www.w3.org/2001/XMLSchema" xmlns:xs="http://www.w3.org/2001/XMLSchema" xmlns:p="http://schemas.microsoft.com/office/2006/metadata/properties" xmlns:ns3="78ea0f65-8c11-41a1-9fbf-a984010fd61e" xmlns:ns4="9350ba4d-dea3-4c40-8498-4334efbee649" targetNamespace="http://schemas.microsoft.com/office/2006/metadata/properties" ma:root="true" ma:fieldsID="96592dcfac0df0ea2b0b9cce8eea9592" ns3:_="" ns4:_="">
    <xsd:import namespace="78ea0f65-8c11-41a1-9fbf-a984010fd61e"/>
    <xsd:import namespace="9350ba4d-dea3-4c40-8498-4334efbee64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a0f65-8c11-41a1-9fbf-a984010fd6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50ba4d-dea3-4c40-8498-4334efbee6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0E6A5-3976-4FB0-AA86-91DF1C9EB6C6}">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dcmitype/"/>
    <ds:schemaRef ds:uri="78ea0f65-8c11-41a1-9fbf-a984010fd61e"/>
    <ds:schemaRef ds:uri="http://www.w3.org/XML/1998/namespace"/>
    <ds:schemaRef ds:uri="http://schemas.microsoft.com/office/infopath/2007/PartnerControls"/>
    <ds:schemaRef ds:uri="9350ba4d-dea3-4c40-8498-4334efbee649"/>
    <ds:schemaRef ds:uri="http://purl.org/dc/terms/"/>
  </ds:schemaRefs>
</ds:datastoreItem>
</file>

<file path=customXml/itemProps2.xml><?xml version="1.0" encoding="utf-8"?>
<ds:datastoreItem xmlns:ds="http://schemas.openxmlformats.org/officeDocument/2006/customXml" ds:itemID="{3DED9B53-CDE3-461D-B9F3-18F1008DF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a0f65-8c11-41a1-9fbf-a984010fd61e"/>
    <ds:schemaRef ds:uri="9350ba4d-dea3-4c40-8498-4334efbe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276BE4-728C-4291-A53B-7643600B8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TotalTime>
  <Words>3775</Words>
  <Application>Microsoft Office PowerPoint</Application>
  <PresentationFormat>Custom</PresentationFormat>
  <Paragraphs>256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Open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Lucy Helen Flaherty</cp:lastModifiedBy>
  <cp:revision>5</cp:revision>
  <dcterms:created xsi:type="dcterms:W3CDTF">2023-09-18T13:33:59Z</dcterms:created>
  <dcterms:modified xsi:type="dcterms:W3CDTF">2023-12-06T14:58:50Z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0x010100DB8D8F909DBD28428BC7D0A36E4C3465</vt:lpwstr>
  </property>
  <property fmtid="{D5CDD505-2E9C-101B-9397-08002B2CF9AE}" pid="3" name="MediaServiceImageTags">
    <vt:lpwstr/>
  </property>
</Properties>
</file>