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256" r:id="rId5"/>
    <p:sldId id="257" r:id="rId6"/>
    <p:sldId id="280" r:id="rId7"/>
    <p:sldId id="258" r:id="rId8"/>
    <p:sldId id="259" r:id="rId9"/>
    <p:sldId id="260" r:id="rId10"/>
    <p:sldId id="271" r:id="rId11"/>
    <p:sldId id="268" r:id="rId12"/>
    <p:sldId id="272" r:id="rId13"/>
    <p:sldId id="261" r:id="rId14"/>
    <p:sldId id="273" r:id="rId15"/>
    <p:sldId id="275" r:id="rId16"/>
    <p:sldId id="262" r:id="rId17"/>
    <p:sldId id="269" r:id="rId18"/>
    <p:sldId id="281" r:id="rId19"/>
    <p:sldId id="263" r:id="rId20"/>
    <p:sldId id="277" r:id="rId21"/>
    <p:sldId id="278" r:id="rId22"/>
    <p:sldId id="264" r:id="rId23"/>
    <p:sldId id="265" r:id="rId24"/>
    <p:sldId id="279" r:id="rId25"/>
    <p:sldId id="267" r:id="rId26"/>
  </p:sldIdLst>
  <p:sldSz cx="12192000" cy="6858000"/>
  <p:notesSz cx="6799263" cy="9929813"/>
  <p:embeddedFontLst>
    <p:embeddedFont>
      <p:font typeface="Adler" pitchFamily="2" charset="0"/>
      <p:regular r:id="rId28"/>
    </p:embeddedFont>
    <p:embeddedFont>
      <p:font typeface="Amatic SC" pitchFamily="2" charset="-79"/>
      <p:regular r:id="rId2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66FF"/>
    <a:srgbClr val="FF9933"/>
    <a:srgbClr val="FFCC66"/>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0409" autoAdjust="0"/>
  </p:normalViewPr>
  <p:slideViewPr>
    <p:cSldViewPr snapToGrid="0">
      <p:cViewPr varScale="1">
        <p:scale>
          <a:sx n="99" d="100"/>
          <a:sy n="99" d="100"/>
        </p:scale>
        <p:origin x="1056" y="176"/>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t>12/09/2024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85475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27445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160465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18</a:t>
            </a:fld>
            <a:endParaRPr lang="en-GB"/>
          </a:p>
        </p:txBody>
      </p:sp>
    </p:spTree>
    <p:extLst>
      <p:ext uri="{BB962C8B-B14F-4D97-AF65-F5344CB8AC3E}">
        <p14:creationId xmlns:p14="http://schemas.microsoft.com/office/powerpoint/2010/main" val="2265408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19</a:t>
            </a:fld>
            <a:endParaRPr lang="en-GB"/>
          </a:p>
        </p:txBody>
      </p:sp>
    </p:spTree>
    <p:extLst>
      <p:ext uri="{BB962C8B-B14F-4D97-AF65-F5344CB8AC3E}">
        <p14:creationId xmlns:p14="http://schemas.microsoft.com/office/powerpoint/2010/main" val="275146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12/09/2024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12/09/2024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3.wdp"/><Relationship Id="rId7"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1.jpg"/><Relationship Id="rId4" Type="http://schemas.openxmlformats.org/officeDocument/2006/relationships/image" Target="../media/image1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jpg"/><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1F9E61-862B-4807-B8A4-C234DD8F0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8" y="157803"/>
            <a:ext cx="633287" cy="633287"/>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169475" y="-355998"/>
            <a:ext cx="4230805" cy="14501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Amatic SC" panose="00000500000000000000" pitchFamily="2" charset="-79"/>
                <a:cs typeface="Amatic SC" panose="00000500000000000000" pitchFamily="2" charset="-79"/>
              </a:rPr>
              <a:t>EYFS Long </a:t>
            </a:r>
          </a:p>
          <a:p>
            <a:r>
              <a:rPr lang="en-US" sz="3200" dirty="0">
                <a:latin typeface="Amatic SC" panose="00000500000000000000" pitchFamily="2" charset="-79"/>
                <a:cs typeface="Amatic SC" panose="00000500000000000000" pitchFamily="2" charset="-79"/>
              </a:rPr>
              <a:t>Term Plan 24-25</a:t>
            </a:r>
            <a:endParaRPr lang="en-GB" sz="3200" dirty="0">
              <a:latin typeface="Amatic SC" panose="00000500000000000000" pitchFamily="2" charset="-79"/>
              <a:cs typeface="Amatic SC" panose="00000500000000000000" pitchFamily="2" charset="-79"/>
            </a:endParaRPr>
          </a:p>
        </p:txBody>
      </p:sp>
      <p:sp>
        <p:nvSpPr>
          <p:cNvPr id="8" name="TextBox 7">
            <a:extLst>
              <a:ext uri="{FF2B5EF4-FFF2-40B4-BE49-F238E27FC236}">
                <a16:creationId xmlns:a16="http://schemas.microsoft.com/office/drawing/2014/main" id="{26423087-9BE2-4DE3-9A6C-B07225FFFFA9}"/>
              </a:ext>
            </a:extLst>
          </p:cNvPr>
          <p:cNvSpPr txBox="1"/>
          <p:nvPr/>
        </p:nvSpPr>
        <p:spPr>
          <a:xfrm>
            <a:off x="4480105" y="-21749"/>
            <a:ext cx="7632070" cy="2092881"/>
          </a:xfrm>
          <a:prstGeom prst="rect">
            <a:avLst/>
          </a:prstGeom>
          <a:noFill/>
        </p:spPr>
        <p:txBody>
          <a:bodyPr wrap="square">
            <a:spAutoFit/>
          </a:bodyPr>
          <a:lstStyle/>
          <a:p>
            <a:r>
              <a:rPr lang="en-GB" dirty="0"/>
              <a:t>“</a:t>
            </a:r>
            <a:r>
              <a:rPr lang="en-GB" sz="1600" i="1" dirty="0"/>
              <a:t>At Our Lady of the Rosary Primary School we understand the importance of real opportunities submerging children into their learning. We ensure that learning is engaging, challenging, fun and supports all children no matter where their starting point. We believe in high quality interactions and positive relationships ensuring children feel safe and regulated while at school. We will deliver our curriculum both indoors and out through a balance of adult-led and child initiated activities based on the EYFS framework 21</a:t>
            </a:r>
            <a:r>
              <a:rPr lang="en-US" sz="1600" i="1" dirty="0"/>
              <a:t>“</a:t>
            </a:r>
          </a:p>
          <a:p>
            <a:pPr algn="r"/>
            <a:r>
              <a:rPr lang="en-US" sz="1600" i="1" dirty="0"/>
              <a:t>Our Lady of the Rosary EYFS Team</a:t>
            </a:r>
            <a:endParaRPr lang="en-GB" sz="1600" i="1" dirty="0"/>
          </a:p>
        </p:txBody>
      </p:sp>
      <p:sp>
        <p:nvSpPr>
          <p:cNvPr id="2" name="TextBox 1">
            <a:extLst>
              <a:ext uri="{FF2B5EF4-FFF2-40B4-BE49-F238E27FC236}">
                <a16:creationId xmlns:a16="http://schemas.microsoft.com/office/drawing/2014/main" id="{EBA4B2A5-BB89-4A29-B8AB-A041DE94150C}"/>
              </a:ext>
            </a:extLst>
          </p:cNvPr>
          <p:cNvSpPr txBox="1"/>
          <p:nvPr/>
        </p:nvSpPr>
        <p:spPr>
          <a:xfrm>
            <a:off x="169474" y="1024691"/>
            <a:ext cx="4336347" cy="5693866"/>
          </a:xfrm>
          <a:prstGeom prst="rect">
            <a:avLst/>
          </a:prstGeom>
          <a:noFill/>
        </p:spPr>
        <p:txBody>
          <a:bodyPr wrap="square" rtlCol="0">
            <a:spAutoFit/>
          </a:bodyPr>
          <a:lstStyle/>
          <a:p>
            <a:r>
              <a:rPr lang="en-GB" sz="1400" b="1" i="1" dirty="0">
                <a:solidFill>
                  <a:srgbClr val="00B0F0"/>
                </a:solidFill>
              </a:rPr>
              <a:t>Independence</a:t>
            </a:r>
            <a:r>
              <a:rPr lang="en-GB" sz="1400" dirty="0"/>
              <a:t> is the key to the children’s success at Our Lady of the Rosary</a:t>
            </a:r>
          </a:p>
          <a:p>
            <a:r>
              <a:rPr lang="en-GB" sz="1400" b="1" i="1" dirty="0">
                <a:solidFill>
                  <a:srgbClr val="00B0F0"/>
                </a:solidFill>
              </a:rPr>
              <a:t>I</a:t>
            </a:r>
            <a:r>
              <a:rPr lang="en-GB" sz="1400" dirty="0"/>
              <a:t>magination – through role play, story telling and story writing</a:t>
            </a:r>
          </a:p>
          <a:p>
            <a:r>
              <a:rPr lang="en-GB" sz="1400" b="1" i="1" dirty="0">
                <a:solidFill>
                  <a:srgbClr val="00B0F0"/>
                </a:solidFill>
              </a:rPr>
              <a:t>N</a:t>
            </a:r>
            <a:r>
              <a:rPr lang="en-GB" sz="1400" dirty="0"/>
              <a:t>urture – caring for the whole child supporting them both at school and home</a:t>
            </a:r>
          </a:p>
          <a:p>
            <a:r>
              <a:rPr lang="en-GB" sz="1400" b="1" i="1" dirty="0">
                <a:solidFill>
                  <a:srgbClr val="00B0F0"/>
                </a:solidFill>
              </a:rPr>
              <a:t>D</a:t>
            </a:r>
            <a:r>
              <a:rPr lang="en-GB" sz="1400" dirty="0"/>
              <a:t>esire – a desire to learn is embedded within the Early Years</a:t>
            </a:r>
          </a:p>
          <a:p>
            <a:r>
              <a:rPr lang="en-GB" sz="1400" b="1" i="1" dirty="0">
                <a:solidFill>
                  <a:srgbClr val="00B0F0"/>
                </a:solidFill>
              </a:rPr>
              <a:t>E</a:t>
            </a:r>
            <a:r>
              <a:rPr lang="en-GB" sz="1400" dirty="0"/>
              <a:t>ngagement – children are fully engaged in their learning</a:t>
            </a:r>
          </a:p>
          <a:p>
            <a:r>
              <a:rPr lang="en-GB" sz="1400" b="1" i="1" dirty="0">
                <a:solidFill>
                  <a:srgbClr val="00B0F0"/>
                </a:solidFill>
              </a:rPr>
              <a:t>P</a:t>
            </a:r>
            <a:r>
              <a:rPr lang="en-GB" sz="1400" dirty="0"/>
              <a:t>lay – Children who experience learning through play have time to consolidate their knowledge and have a deeper understanding</a:t>
            </a:r>
          </a:p>
          <a:p>
            <a:r>
              <a:rPr lang="en-GB" sz="1400" b="1" i="1" dirty="0">
                <a:solidFill>
                  <a:srgbClr val="00B0F0"/>
                </a:solidFill>
              </a:rPr>
              <a:t>E</a:t>
            </a:r>
            <a:r>
              <a:rPr lang="en-GB" sz="1400" dirty="0"/>
              <a:t>xcitement -  an excitement for life and to grow and learn</a:t>
            </a:r>
          </a:p>
          <a:p>
            <a:r>
              <a:rPr lang="en-GB" sz="1400" b="1" i="1" dirty="0">
                <a:solidFill>
                  <a:srgbClr val="00B0F0"/>
                </a:solidFill>
              </a:rPr>
              <a:t>N</a:t>
            </a:r>
            <a:r>
              <a:rPr lang="en-GB" sz="1400" dirty="0"/>
              <a:t>ature – to understand the importance of our wonderful world and how to care for it</a:t>
            </a:r>
          </a:p>
          <a:p>
            <a:r>
              <a:rPr lang="en-GB" sz="1400" b="1" i="1" dirty="0">
                <a:solidFill>
                  <a:srgbClr val="00B0F0"/>
                </a:solidFill>
              </a:rPr>
              <a:t>D</a:t>
            </a:r>
            <a:r>
              <a:rPr lang="en-GB" sz="1400" dirty="0"/>
              <a:t>aring – children who take risks and challenge their own learning and thinking to gain a deeper understanding of something</a:t>
            </a:r>
          </a:p>
          <a:p>
            <a:r>
              <a:rPr lang="en-GB" sz="1400" b="1" i="1" dirty="0">
                <a:solidFill>
                  <a:srgbClr val="00B0F0"/>
                </a:solidFill>
              </a:rPr>
              <a:t>E</a:t>
            </a:r>
            <a:r>
              <a:rPr lang="en-GB" sz="1400" dirty="0"/>
              <a:t>xcellence – that we are our best selves </a:t>
            </a:r>
          </a:p>
          <a:p>
            <a:r>
              <a:rPr lang="en-GB" sz="1400" b="1" i="1" dirty="0">
                <a:solidFill>
                  <a:srgbClr val="00B0F0"/>
                </a:solidFill>
              </a:rPr>
              <a:t>N</a:t>
            </a:r>
            <a:r>
              <a:rPr lang="en-GB" sz="1400" dirty="0"/>
              <a:t>oticing – that we are asking questions, investigating and making statements to extend and challenge our learning</a:t>
            </a:r>
          </a:p>
          <a:p>
            <a:r>
              <a:rPr lang="en-GB" sz="1400" b="1" i="1" dirty="0">
                <a:solidFill>
                  <a:srgbClr val="00B0F0"/>
                </a:solidFill>
              </a:rPr>
              <a:t>C</a:t>
            </a:r>
            <a:r>
              <a:rPr lang="en-GB" sz="1400" dirty="0"/>
              <a:t>aring – that we care for ourselves, others and the environment </a:t>
            </a:r>
          </a:p>
          <a:p>
            <a:r>
              <a:rPr lang="en-GB" sz="1400" b="1" i="1" dirty="0">
                <a:solidFill>
                  <a:srgbClr val="00B0F0"/>
                </a:solidFill>
              </a:rPr>
              <a:t>E</a:t>
            </a:r>
            <a:r>
              <a:rPr lang="en-GB" sz="1400" dirty="0"/>
              <a:t>arly Years – that we are building the foundations of future learning and our school career</a:t>
            </a:r>
          </a:p>
          <a:p>
            <a:pPr algn="r"/>
            <a:r>
              <a:rPr lang="en-GB" sz="1400" dirty="0"/>
              <a:t>Our Lady of the Rosary EYFS Team</a:t>
            </a:r>
            <a:endParaRPr lang="en-GB" sz="1200" dirty="0"/>
          </a:p>
        </p:txBody>
      </p:sp>
      <p:pic>
        <p:nvPicPr>
          <p:cNvPr id="10" name="Picture 9">
            <a:extLst>
              <a:ext uri="{FF2B5EF4-FFF2-40B4-BE49-F238E27FC236}">
                <a16:creationId xmlns:a16="http://schemas.microsoft.com/office/drawing/2014/main" id="{FE224614-0654-46B8-A7D9-A64579321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185" y="118083"/>
            <a:ext cx="861008" cy="645756"/>
          </a:xfrm>
          <a:prstGeom prst="rect">
            <a:avLst/>
          </a:prstGeom>
        </p:spPr>
      </p:pic>
      <p:pic>
        <p:nvPicPr>
          <p:cNvPr id="11" name="Picture 10">
            <a:extLst>
              <a:ext uri="{FF2B5EF4-FFF2-40B4-BE49-F238E27FC236}">
                <a16:creationId xmlns:a16="http://schemas.microsoft.com/office/drawing/2014/main" id="{DE6149AD-0A12-42B0-8521-88B1EC8A6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019" y="2301140"/>
            <a:ext cx="7400242" cy="3690228"/>
          </a:xfrm>
          <a:prstGeom prst="rect">
            <a:avLst/>
          </a:prstGeom>
        </p:spPr>
      </p:pic>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12734078"/>
              </p:ext>
            </p:extLst>
          </p:nvPr>
        </p:nvGraphicFramePr>
        <p:xfrm>
          <a:off x="472644" y="500600"/>
          <a:ext cx="11459371" cy="60261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1200" b="1" dirty="0">
                          <a:latin typeface="Amatic SC" panose="00000500000000000000" pitchFamily="2" charset="-79"/>
                          <a:cs typeface="Amatic SC" panose="00000500000000000000" pitchFamily="2" charset="-79"/>
                        </a:rPr>
                        <a:t>Physical development </a:t>
                      </a: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r>
                        <a:rPr lang="en-US" sz="1200" b="0" dirty="0">
                          <a:latin typeface="Amatic SC" panose="00000500000000000000" pitchFamily="2" charset="-79"/>
                          <a:cs typeface="Amatic SC" panose="00000500000000000000" pitchFamily="2" charset="-79"/>
                        </a:rPr>
                        <a:t>Fine motor </a:t>
                      </a:r>
                    </a:p>
                    <a:p>
                      <a:pPr algn="ctr"/>
                      <a:r>
                        <a:rPr lang="en-US" sz="1200" dirty="0"/>
                        <a:t>Continuously check the process of children’s handwriting (pencil grip and letter formation, including directionality). Provide extra help and guidance when needed.</a:t>
                      </a:r>
                    </a:p>
                    <a:p>
                      <a:pPr algn="ctr"/>
                      <a:endParaRPr lang="en-US" sz="1200" dirty="0"/>
                    </a:p>
                    <a:p>
                      <a:pPr algn="ctr"/>
                      <a:r>
                        <a:rPr lang="en-US" sz="12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matic SC" panose="00000500000000000000" pitchFamily="2" charset="-79"/>
                          <a:cs typeface="Amatic SC" panose="00000500000000000000" pitchFamily="2" charset="-79"/>
                        </a:rPr>
                        <a:t>Gross motor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Draw/paint large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mark making.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lines and closed shapes. </a:t>
                      </a:r>
                    </a:p>
                    <a:p>
                      <a:pPr algn="ctr"/>
                      <a:r>
                        <a:rPr lang="en-US" sz="800" dirty="0">
                          <a:solidFill>
                            <a:schemeClr val="tx1"/>
                          </a:solidFill>
                        </a:rPr>
                        <a:t>Handle tools, objects, construction and malleable materials with increasing control</a:t>
                      </a:r>
                    </a:p>
                    <a:p>
                      <a:pPr algn="ctr"/>
                      <a:r>
                        <a:rPr lang="en-US" sz="800" dirty="0"/>
                        <a:t>Encourage children to mark make and draw freely.</a:t>
                      </a:r>
                    </a:p>
                    <a:p>
                      <a:pPr algn="ctr"/>
                      <a:r>
                        <a:rPr lang="en-US" sz="800" b="0" i="0" kern="1200" dirty="0">
                          <a:solidFill>
                            <a:schemeClr val="dk1"/>
                          </a:solidFill>
                          <a:effectLst/>
                          <a:latin typeface="+mn-lt"/>
                          <a:ea typeface="+mn-ea"/>
                          <a:cs typeface="+mn-cs"/>
                        </a:rPr>
                        <a:t>Holding Small Items </a:t>
                      </a:r>
                    </a:p>
                    <a:p>
                      <a:pPr algn="ctr"/>
                      <a:r>
                        <a:rPr lang="en-US" sz="800" b="0" i="0" kern="1200" dirty="0">
                          <a:solidFill>
                            <a:schemeClr val="dk1"/>
                          </a:solidFill>
                          <a:effectLst/>
                          <a:latin typeface="+mn-lt"/>
                          <a:ea typeface="+mn-ea"/>
                          <a:cs typeface="+mn-cs"/>
                        </a:rPr>
                        <a:t>making snips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model and support grip</a:t>
                      </a:r>
                    </a:p>
                    <a:p>
                      <a:pPr algn="ctr"/>
                      <a:r>
                        <a:rPr lang="en-US" sz="800" dirty="0">
                          <a:solidFill>
                            <a:schemeClr val="tx1"/>
                          </a:solidFill>
                        </a:rPr>
                        <a:t> Forms letter shapes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control</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err="1">
                          <a:solidFill>
                            <a:schemeClr val="dk1"/>
                          </a:solidFill>
                          <a:effectLst/>
                          <a:latin typeface="+mn-lt"/>
                          <a:ea typeface="+mn-ea"/>
                          <a:cs typeface="+mn-cs"/>
                        </a:rPr>
                        <a:t>colour</a:t>
                      </a:r>
                      <a:r>
                        <a:rPr lang="en-US" sz="800" b="0" i="0" kern="1200" dirty="0">
                          <a:solidFill>
                            <a:schemeClr val="dk1"/>
                          </a:solidFill>
                          <a:effectLst/>
                          <a:latin typeface="+mn-lt"/>
                          <a:ea typeface="+mn-ea"/>
                          <a:cs typeface="+mn-cs"/>
                        </a:rPr>
                        <a:t> inside the lines of a picture</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wooden blocks or </a:t>
                      </a:r>
                      <a:r>
                        <a:rPr lang="en-US" sz="800" b="0" i="0" kern="1200" dirty="0" err="1">
                          <a:solidFill>
                            <a:schemeClr val="dk1"/>
                          </a:solidFill>
                          <a:effectLst/>
                          <a:latin typeface="+mn-lt"/>
                          <a:ea typeface="+mn-ea"/>
                          <a:cs typeface="+mn-cs"/>
                        </a:rPr>
                        <a:t>duplo</a:t>
                      </a: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Different ways of moving to be explored with children</a:t>
                      </a:r>
                    </a:p>
                    <a:p>
                      <a:pPr algn="ctr"/>
                      <a:r>
                        <a:rPr lang="en-US" sz="800" dirty="0"/>
                        <a:t>children to develop good personal hygiene – washing hands</a:t>
                      </a:r>
                    </a:p>
                    <a:p>
                      <a:pPr algn="ctr"/>
                      <a:r>
                        <a:rPr lang="en-US" sz="800" dirty="0"/>
                        <a:t>Toilet training</a:t>
                      </a:r>
                    </a:p>
                    <a:p>
                      <a:pPr algn="ctr"/>
                      <a:r>
                        <a:rPr lang="en-US" sz="800" dirty="0"/>
                        <a:t>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rolling, kicking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Moving with confidence indoor ad out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rolling,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t>Use picture books and other resources to explain the importance of the different aspects of a healthy lifestyle.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a:t>
                      </a:r>
                    </a:p>
                    <a:p>
                      <a:pPr algn="ct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mn-lt"/>
                          <a:cs typeface="Amatic SC" panose="00000500000000000000" pitchFamily="2" charset="-79"/>
                        </a:rPr>
                        <a:t>Time in reception garden for climbing, balancing</a:t>
                      </a: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algn="ctr"/>
                      <a:r>
                        <a:rPr lang="en-GB" sz="800" dirty="0">
                          <a:solidFill>
                            <a:schemeClr val="tx1"/>
                          </a:solidFill>
                          <a:latin typeface="+mn-lt"/>
                          <a:cs typeface="Amatic SC" panose="00000500000000000000" pitchFamily="2" charset="-79"/>
                        </a:rPr>
                        <a:t>Time in reception garden for climbing, balancing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2376134" y="48815"/>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10477080"/>
              </p:ext>
            </p:extLst>
          </p:nvPr>
        </p:nvGraphicFramePr>
        <p:xfrm>
          <a:off x="472644" y="500600"/>
          <a:ext cx="11459371" cy="590425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1200" b="1" dirty="0">
                          <a:latin typeface="Amatic SC" panose="00000500000000000000" pitchFamily="2" charset="-79"/>
                          <a:cs typeface="Amatic SC" panose="00000500000000000000" pitchFamily="2" charset="-79"/>
                        </a:rPr>
                        <a:t>Physical development </a:t>
                      </a: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endParaRPr lang="en-US" sz="1200" b="0" dirty="0">
                        <a:latin typeface="Amatic SC" panose="00000500000000000000" pitchFamily="2" charset="-79"/>
                        <a:cs typeface="Amatic SC" panose="00000500000000000000" pitchFamily="2" charset="-79"/>
                      </a:endParaRPr>
                    </a:p>
                    <a:p>
                      <a:pPr algn="ctr"/>
                      <a:r>
                        <a:rPr lang="en-US" sz="1200" b="0" dirty="0">
                          <a:latin typeface="Amatic SC" panose="00000500000000000000" pitchFamily="2" charset="-79"/>
                          <a:cs typeface="Amatic SC" panose="00000500000000000000" pitchFamily="2" charset="-79"/>
                        </a:rPr>
                        <a:t>Fine motor </a:t>
                      </a:r>
                    </a:p>
                    <a:p>
                      <a:pPr algn="ctr"/>
                      <a:r>
                        <a:rPr lang="en-US" sz="1200" dirty="0"/>
                        <a:t>Continuously check the process of children’s handwriting (pencil grip and letter formation, including directionality). Provide extra help and guidance when needed.</a:t>
                      </a:r>
                    </a:p>
                    <a:p>
                      <a:pPr algn="ctr"/>
                      <a:endParaRPr lang="en-US" sz="1200" dirty="0"/>
                    </a:p>
                    <a:p>
                      <a:pPr algn="ctr"/>
                      <a:r>
                        <a:rPr lang="en-US" sz="1200" b="1" dirty="0">
                          <a:solidFill>
                            <a:schemeClr val="tx1"/>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 shape out: straight edges/ </a:t>
                      </a:r>
                    </a:p>
                    <a:p>
                      <a:pPr algn="ctr" fontAlgn="base"/>
                      <a:r>
                        <a:rPr lang="en-US" sz="800" b="0" i="0" kern="1200" dirty="0">
                          <a:solidFill>
                            <a:schemeClr val="dk1"/>
                          </a:solidFill>
                          <a:effectLst/>
                          <a:latin typeface="+mn-lt"/>
                          <a:ea typeface="+mn-ea"/>
                          <a:cs typeface="+mn-cs"/>
                        </a:rPr>
                        <a:t>Curved edges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Draw pictures that are </a:t>
                      </a:r>
                      <a:r>
                        <a:rPr lang="en-US" sz="800" b="0" i="0" kern="1200" dirty="0" err="1">
                          <a:solidFill>
                            <a:schemeClr val="dk1"/>
                          </a:solidFill>
                          <a:effectLst/>
                          <a:latin typeface="+mn-lt"/>
                          <a:ea typeface="+mn-ea"/>
                          <a:cs typeface="+mn-cs"/>
                        </a:rPr>
                        <a:t>recognisable</a:t>
                      </a:r>
                      <a:r>
                        <a:rPr lang="en-US" sz="800" b="0" i="0" kern="1200" dirty="0">
                          <a:solidFill>
                            <a:schemeClr val="dk1"/>
                          </a:solidFill>
                          <a:effectLst/>
                          <a:latin typeface="+mn-lt"/>
                          <a:ea typeface="+mn-ea"/>
                          <a:cs typeface="+mn-cs"/>
                        </a:rPr>
                        <a:t>  </a:t>
                      </a:r>
                    </a:p>
                    <a:p>
                      <a:pPr algn="ctr" fontAlgn="base"/>
                      <a:r>
                        <a:rPr lang="en-US" sz="800" b="0" i="0" kern="1200" dirty="0">
                          <a:solidFill>
                            <a:schemeClr val="dk1"/>
                          </a:solidFill>
                          <a:effectLst/>
                          <a:latin typeface="+mn-lt"/>
                          <a:ea typeface="+mn-ea"/>
                          <a:cs typeface="+mn-cs"/>
                        </a:rPr>
                        <a:t>Build things with smaller linking blocks, such as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a:t>
                      </a:r>
                      <a:r>
                        <a:rPr lang="en-US" sz="800" dirty="0"/>
                        <a:t>Provide a range of wheeled resources for children to balance, sit or ride on, or pull and push. Two-wheeled balance bikes and pedal bikes without </a:t>
                      </a:r>
                      <a:r>
                        <a:rPr lang="en-US" sz="800" dirty="0" err="1"/>
                        <a:t>stabilisers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Movements and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21’:</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2152295" y="40747"/>
            <a:ext cx="557093" cy="557093"/>
          </a:xfrm>
          <a:prstGeom prst="rect">
            <a:avLst/>
          </a:prstGeom>
        </p:spPr>
      </p:pic>
      <p:pic>
        <p:nvPicPr>
          <p:cNvPr id="8" name="Picture 7">
            <a:extLst>
              <a:ext uri="{FF2B5EF4-FFF2-40B4-BE49-F238E27FC236}">
                <a16:creationId xmlns:a16="http://schemas.microsoft.com/office/drawing/2014/main" id="{5C04DDCE-FB83-443C-952E-5C07C843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13" y="249012"/>
            <a:ext cx="861008" cy="645756"/>
          </a:xfrm>
          <a:prstGeom prst="rect">
            <a:avLst/>
          </a:prstGeom>
        </p:spPr>
      </p:pic>
      <p:pic>
        <p:nvPicPr>
          <p:cNvPr id="9" name="Picture 8">
            <a:extLst>
              <a:ext uri="{FF2B5EF4-FFF2-40B4-BE49-F238E27FC236}">
                <a16:creationId xmlns:a16="http://schemas.microsoft.com/office/drawing/2014/main" id="{AFC22808-263C-4528-9823-F73012392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9" y="249012"/>
            <a:ext cx="633287" cy="633287"/>
          </a:xfrm>
          <a:prstGeom prst="rect">
            <a:avLst/>
          </a:prstGeom>
        </p:spPr>
      </p:pic>
    </p:spTree>
    <p:extLst>
      <p:ext uri="{BB962C8B-B14F-4D97-AF65-F5344CB8AC3E}">
        <p14:creationId xmlns:p14="http://schemas.microsoft.com/office/powerpoint/2010/main" val="70549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8701118"/>
              </p:ext>
            </p:extLst>
          </p:nvPr>
        </p:nvGraphicFramePr>
        <p:xfrm>
          <a:off x="385894" y="719664"/>
          <a:ext cx="11459364" cy="545467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2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737267">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role play to tell the story. Begin to </a:t>
                      </a:r>
                      <a:r>
                        <a:rPr lang="en-US" sz="800" dirty="0" err="1">
                          <a:solidFill>
                            <a:schemeClr val="tx1"/>
                          </a:solidFill>
                        </a:rPr>
                        <a:t>recognise</a:t>
                      </a:r>
                      <a:r>
                        <a:rPr lang="en-US" sz="800" dirty="0">
                          <a:solidFill>
                            <a:schemeClr val="tx1"/>
                          </a:solidFill>
                        </a:rPr>
                        <a:t> name. Name writing activities. </a:t>
                      </a:r>
                      <a:r>
                        <a:rPr lang="en-US" sz="800" dirty="0"/>
                        <a:t>Engage in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using pictures.  Retelling stories using images with support. Pie Corbett Actions to retell the story.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introducing the idea of beginning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in their play using the role play resources or acting them out themselves. Encourage children to record stories through picture drawing/mark making. </a:t>
                      </a:r>
                    </a:p>
                    <a:p>
                      <a:pPr algn="ctr">
                        <a:lnSpc>
                          <a:spcPct val="107000"/>
                        </a:lnSpc>
                        <a:spcAft>
                          <a:spcPts val="800"/>
                        </a:spcAft>
                      </a:pPr>
                      <a:r>
                        <a:rPr lang="en-US" sz="800" dirty="0">
                          <a:solidFill>
                            <a:schemeClr val="tx1"/>
                          </a:solidFill>
                        </a:rPr>
                        <a:t>Look at a variety of books such as non fiction boos.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Introduce the idea of reading in different places such as back of seed packets, instructions etc.</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Answer questions about a story</a:t>
                      </a:r>
                    </a:p>
                    <a:p>
                      <a:pPr algn="ctr">
                        <a:lnSpc>
                          <a:spcPct val="107000"/>
                        </a:lnSpc>
                        <a:spcAft>
                          <a:spcPts val="800"/>
                        </a:spcAft>
                      </a:pPr>
                      <a:r>
                        <a:rPr lang="en-US" sz="800" dirty="0"/>
                        <a:t>Can explain the main events of a story - Can draw pictures of characters/ event / setting in a story.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and title.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800" b="1" kern="1200" dirty="0">
                          <a:solidFill>
                            <a:schemeClr val="tx1"/>
                          </a:solidFill>
                          <a:effectLst/>
                          <a:latin typeface="+mn-lt"/>
                          <a:ea typeface="+mn-ea"/>
                          <a:cs typeface="Amatic SC" panose="00000500000000000000" pitchFamily="2" charset="-79"/>
                        </a:rPr>
                        <a:t>Initial Phonics:</a:t>
                      </a:r>
                    </a:p>
                    <a:p>
                      <a:pPr algn="ctr"/>
                      <a:r>
                        <a:rPr lang="en-GB" sz="800" b="0" kern="1200" dirty="0">
                          <a:solidFill>
                            <a:schemeClr val="tx1"/>
                          </a:solidFill>
                          <a:effectLst/>
                          <a:latin typeface="+mn-lt"/>
                          <a:ea typeface="+mn-ea"/>
                          <a:cs typeface="Amatic SC" panose="00000500000000000000" pitchFamily="2" charset="-79"/>
                        </a:rPr>
                        <a:t>Sound games</a:t>
                      </a:r>
                    </a:p>
                    <a:p>
                      <a:pPr algn="ctr"/>
                      <a:r>
                        <a:rPr lang="en-GB" sz="800" b="0" kern="1200" dirty="0">
                          <a:solidFill>
                            <a:schemeClr val="tx1"/>
                          </a:solidFill>
                          <a:effectLst/>
                          <a:latin typeface="+mn-lt"/>
                          <a:ea typeface="+mn-ea"/>
                          <a:cs typeface="Amatic SC" panose="00000500000000000000" pitchFamily="2" charset="-79"/>
                        </a:rPr>
                        <a:t>Rhyming games</a:t>
                      </a:r>
                    </a:p>
                    <a:p>
                      <a:pPr algn="ctr"/>
                      <a:r>
                        <a:rPr lang="en-GB" sz="800" b="0" kern="1200" dirty="0">
                          <a:solidFill>
                            <a:schemeClr val="tx1"/>
                          </a:solidFill>
                          <a:effectLst/>
                          <a:latin typeface="+mn-lt"/>
                          <a:ea typeface="+mn-ea"/>
                          <a:cs typeface="Amatic SC" panose="00000500000000000000" pitchFamily="2" charset="-79"/>
                        </a:rPr>
                        <a:t>Stories</a:t>
                      </a:r>
                    </a:p>
                    <a:p>
                      <a:pPr algn="ctr"/>
                      <a:r>
                        <a:rPr lang="en-GB" sz="800" b="0" kern="1200" dirty="0">
                          <a:solidFill>
                            <a:schemeClr val="tx1"/>
                          </a:solidFill>
                          <a:effectLst/>
                          <a:latin typeface="+mn-lt"/>
                          <a:ea typeface="+mn-ea"/>
                          <a:cs typeface="Amatic SC" panose="00000500000000000000" pitchFamily="2" charset="-79"/>
                        </a:rPr>
                        <a:t>Songs</a:t>
                      </a:r>
                    </a:p>
                    <a:p>
                      <a:pPr algn="ctr"/>
                      <a:r>
                        <a:rPr lang="en-GB" sz="800" b="0" kern="1200" dirty="0">
                          <a:solidFill>
                            <a:schemeClr val="tx1"/>
                          </a:solidFill>
                          <a:effectLst/>
                          <a:latin typeface="+mn-lt"/>
                          <a:ea typeface="+mn-ea"/>
                          <a:cs typeface="Amatic SC" panose="00000500000000000000" pitchFamily="2" charset="-79"/>
                        </a:rPr>
                        <a:t>Listening games</a:t>
                      </a:r>
                    </a:p>
                    <a:p>
                      <a:pPr algn="ctr">
                        <a:lnSpc>
                          <a:spcPct val="107000"/>
                        </a:lnSpc>
                        <a:spcAft>
                          <a:spcPts val="0"/>
                        </a:spcAft>
                      </a:pPr>
                      <a:r>
                        <a:rPr lang="en-US" sz="800" dirty="0"/>
                        <a: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matic SC" panose="00000500000000000000" pitchFamily="2" charset="-79"/>
                        </a:rPr>
                        <a:t>Listening games</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Initial Phonics: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Sound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Rhyming games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Songs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matic SC" panose="00000500000000000000" pitchFamily="2" charset="-79"/>
                        </a:rPr>
                        <a:t>Listening games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32" y="28427"/>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817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22668106"/>
              </p:ext>
            </p:extLst>
          </p:nvPr>
        </p:nvGraphicFramePr>
        <p:xfrm>
          <a:off x="385894" y="719664"/>
          <a:ext cx="11459364" cy="578338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2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Comprehension</a:t>
                      </a:r>
                    </a:p>
                    <a:p>
                      <a:pPr algn="ctr"/>
                      <a:r>
                        <a:rPr lang="en-US" sz="18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focusing on Sounds Write as a whole class. Focus on consolidation of Initial code moving on to extended code at the end of the year.</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800" dirty="0">
                          <a:solidFill>
                            <a:schemeClr val="tx1"/>
                          </a:solidFill>
                        </a:rPr>
                        <a:t>Making up stories with themselves as the main character in their play – Encourage children to record stories through picture drawing/mark making and/or writing.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Make the books available for children to share at school and at home.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Gathering information from other sources such as backs of seeds packets, instructions etc.</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800" dirty="0"/>
                        <a:t>Can draw pictures of characters/ event / setting in a story and write a sentence about them</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as they are introduced.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identifying characters and settings.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initial code whole class</a:t>
                      </a:r>
                      <a:endParaRPr lang="en-GB" sz="8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initial </a:t>
                      </a:r>
                      <a:r>
                        <a:rPr lang="en-GB" sz="800" kern="1200" dirty="0">
                          <a:solidFill>
                            <a:schemeClr val="tx1"/>
                          </a:solidFill>
                          <a:effectLst/>
                          <a:latin typeface="+mn-lt"/>
                          <a:ea typeface="+mn-ea"/>
                          <a:cs typeface="Amatic SC" panose="00000500000000000000" pitchFamily="2" charset="-79"/>
                        </a:rPr>
                        <a:t>code bridging whole class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extended</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code whole class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83" y="0"/>
            <a:ext cx="501298" cy="501298"/>
          </a:xfrm>
          <a:prstGeom prst="rect">
            <a:avLst/>
          </a:prstGeom>
        </p:spPr>
      </p:pic>
      <p:pic>
        <p:nvPicPr>
          <p:cNvPr id="9" name="Picture 8">
            <a:extLst>
              <a:ext uri="{FF2B5EF4-FFF2-40B4-BE49-F238E27FC236}">
                <a16:creationId xmlns:a16="http://schemas.microsoft.com/office/drawing/2014/main" id="{8EF2218C-7C62-4D15-BC64-64DA30A7D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5F4D18AD-FF96-4F58-B19E-0B816ED1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43730983"/>
              </p:ext>
            </p:extLst>
          </p:nvPr>
        </p:nvGraphicFramePr>
        <p:xfrm>
          <a:off x="366317" y="551367"/>
          <a:ext cx="11701634" cy="6149572"/>
        </p:xfrm>
        <a:graphic>
          <a:graphicData uri="http://schemas.openxmlformats.org/drawingml/2006/table">
            <a:tbl>
              <a:tblPr firstRow="1" bandRow="1">
                <a:tableStyleId>{5C22544A-7EE6-4342-B048-85BDC9FD1C3A}</a:tableStyleId>
              </a:tblPr>
              <a:tblGrid>
                <a:gridCol w="1671662">
                  <a:extLst>
                    <a:ext uri="{9D8B030D-6E8A-4147-A177-3AD203B41FA5}">
                      <a16:colId xmlns:a16="http://schemas.microsoft.com/office/drawing/2014/main" val="385991600"/>
                    </a:ext>
                  </a:extLst>
                </a:gridCol>
                <a:gridCol w="1671662">
                  <a:extLst>
                    <a:ext uri="{9D8B030D-6E8A-4147-A177-3AD203B41FA5}">
                      <a16:colId xmlns:a16="http://schemas.microsoft.com/office/drawing/2014/main" val="2865123548"/>
                    </a:ext>
                  </a:extLst>
                </a:gridCol>
                <a:gridCol w="1671662">
                  <a:extLst>
                    <a:ext uri="{9D8B030D-6E8A-4147-A177-3AD203B41FA5}">
                      <a16:colId xmlns:a16="http://schemas.microsoft.com/office/drawing/2014/main" val="872926247"/>
                    </a:ext>
                  </a:extLst>
                </a:gridCol>
                <a:gridCol w="1505367">
                  <a:extLst>
                    <a:ext uri="{9D8B030D-6E8A-4147-A177-3AD203B41FA5}">
                      <a16:colId xmlns:a16="http://schemas.microsoft.com/office/drawing/2014/main" val="1315738151"/>
                    </a:ext>
                  </a:extLst>
                </a:gridCol>
                <a:gridCol w="1837957">
                  <a:extLst>
                    <a:ext uri="{9D8B030D-6E8A-4147-A177-3AD203B41FA5}">
                      <a16:colId xmlns:a16="http://schemas.microsoft.com/office/drawing/2014/main" val="2709165749"/>
                    </a:ext>
                  </a:extLst>
                </a:gridCol>
                <a:gridCol w="1671662">
                  <a:extLst>
                    <a:ext uri="{9D8B030D-6E8A-4147-A177-3AD203B41FA5}">
                      <a16:colId xmlns:a16="http://schemas.microsoft.com/office/drawing/2014/main" val="2335150482"/>
                    </a:ext>
                  </a:extLst>
                </a:gridCol>
                <a:gridCol w="167166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600" b="0" dirty="0">
                          <a:latin typeface="Amatic SC" panose="00000500000000000000" pitchFamily="2" charset="-79"/>
                          <a:cs typeface="Amatic SC" panose="00000500000000000000" pitchFamily="2" charset="-79"/>
                        </a:rPr>
                        <a:t>General Themes </a:t>
                      </a:r>
                      <a:endParaRPr lang="en-GB"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Peace at Last</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i="1"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Making marks – using different media such as paint, pencil, crayon felt pen etc.</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Christmas story/ Nativity  Rama and Sita                 Dear Santa                       The Christmas Bear  We’re going on a bear hunt                        Whatever Next</a:t>
                      </a: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r>
                        <a:rPr lang="en-GB" sz="1100" b="1" i="1" dirty="0">
                          <a:solidFill>
                            <a:schemeClr val="tx1"/>
                          </a:solidFill>
                          <a:effectLst/>
                          <a:latin typeface="+mn-lt"/>
                          <a:ea typeface="Calibri" panose="020F0502020204030204" pitchFamily="34" charset="0"/>
                          <a:cs typeface="Amatic SC" panose="00000500000000000000" pitchFamily="2" charset="-79"/>
                        </a:rPr>
                        <a:t>The gingerbread man </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Beginning to Sequence the story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Dear Zoo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Rumble in the jungle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Five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!0 little penguins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Great Explorer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i="1"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Drawings pictures.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Farmer Duck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What the ladybird heard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err="1">
                          <a:solidFill>
                            <a:schemeClr val="tx1"/>
                          </a:solidFill>
                          <a:latin typeface="+mn-lt"/>
                          <a:cs typeface="RM Typerighter old" panose="00000400000000000000" pitchFamily="2" charset="-79"/>
                        </a:rPr>
                        <a:t>Handa’s</a:t>
                      </a:r>
                      <a:r>
                        <a:rPr lang="en-GB" sz="1100" dirty="0">
                          <a:solidFill>
                            <a:schemeClr val="tx1"/>
                          </a:solidFill>
                          <a:latin typeface="+mn-lt"/>
                          <a:cs typeface="RM Typerighter old" panose="00000400000000000000" pitchFamily="2" charset="-79"/>
                        </a:rPr>
                        <a:t> surprise</a:t>
                      </a:r>
                      <a:endParaRPr lang="en-GB" sz="1100" b="1" i="1" dirty="0">
                        <a:solidFill>
                          <a:schemeClr val="tx1"/>
                        </a:solidFill>
                        <a:latin typeface="+mn-lt"/>
                        <a:cs typeface="RM Typerighter old" panose="000004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100" b="1" i="1" dirty="0">
                          <a:solidFill>
                            <a:schemeClr val="tx1"/>
                          </a:solidFill>
                          <a:effectLst/>
                          <a:latin typeface="+mn-lt"/>
                          <a:ea typeface="Calibri" panose="020F0502020204030204" pitchFamily="34" charset="0"/>
                          <a:cs typeface="Amatic SC" panose="00000500000000000000" pitchFamily="2" charset="-79"/>
                        </a:rPr>
                        <a:t>Jack and the Beanstalk</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i="1" dirty="0">
                          <a:solidFill>
                            <a:schemeClr val="tx1"/>
                          </a:solidFill>
                          <a:effectLst/>
                          <a:latin typeface="+mn-lt"/>
                          <a:ea typeface="Calibri" panose="020F0502020204030204" pitchFamily="34" charset="0"/>
                          <a:cs typeface="Amatic SC" panose="00000500000000000000" pitchFamily="2" charset="-79"/>
                        </a:rPr>
                        <a:t>The Three Billy Goat Gruff</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three Billy Goats Gruff</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b="1" i="1" dirty="0">
                          <a:solidFill>
                            <a:schemeClr val="tx1"/>
                          </a:solidFill>
                          <a:effectLst/>
                          <a:latin typeface="+mn-lt"/>
                          <a:ea typeface="Calibri" panose="020F0502020204030204" pitchFamily="34" charset="0"/>
                          <a:cs typeface="Amatic SC" panose="00000500000000000000" pitchFamily="2" charset="-79"/>
                        </a:rPr>
                        <a:t>The Little Red Hen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54" y="94421"/>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53199213"/>
              </p:ext>
            </p:extLst>
          </p:nvPr>
        </p:nvGraphicFramePr>
        <p:xfrm>
          <a:off x="366317" y="551367"/>
          <a:ext cx="11701634" cy="6149572"/>
        </p:xfrm>
        <a:graphic>
          <a:graphicData uri="http://schemas.openxmlformats.org/drawingml/2006/table">
            <a:tbl>
              <a:tblPr firstRow="1" bandRow="1">
                <a:tableStyleId>{5C22544A-7EE6-4342-B048-85BDC9FD1C3A}</a:tableStyleId>
              </a:tblPr>
              <a:tblGrid>
                <a:gridCol w="1671662">
                  <a:extLst>
                    <a:ext uri="{9D8B030D-6E8A-4147-A177-3AD203B41FA5}">
                      <a16:colId xmlns:a16="http://schemas.microsoft.com/office/drawing/2014/main" val="385991600"/>
                    </a:ext>
                  </a:extLst>
                </a:gridCol>
                <a:gridCol w="1671662">
                  <a:extLst>
                    <a:ext uri="{9D8B030D-6E8A-4147-A177-3AD203B41FA5}">
                      <a16:colId xmlns:a16="http://schemas.microsoft.com/office/drawing/2014/main" val="2865123548"/>
                    </a:ext>
                  </a:extLst>
                </a:gridCol>
                <a:gridCol w="1671662">
                  <a:extLst>
                    <a:ext uri="{9D8B030D-6E8A-4147-A177-3AD203B41FA5}">
                      <a16:colId xmlns:a16="http://schemas.microsoft.com/office/drawing/2014/main" val="872926247"/>
                    </a:ext>
                  </a:extLst>
                </a:gridCol>
                <a:gridCol w="1505367">
                  <a:extLst>
                    <a:ext uri="{9D8B030D-6E8A-4147-A177-3AD203B41FA5}">
                      <a16:colId xmlns:a16="http://schemas.microsoft.com/office/drawing/2014/main" val="1315738151"/>
                    </a:ext>
                  </a:extLst>
                </a:gridCol>
                <a:gridCol w="1837957">
                  <a:extLst>
                    <a:ext uri="{9D8B030D-6E8A-4147-A177-3AD203B41FA5}">
                      <a16:colId xmlns:a16="http://schemas.microsoft.com/office/drawing/2014/main" val="2709165749"/>
                    </a:ext>
                  </a:extLst>
                </a:gridCol>
                <a:gridCol w="1671662">
                  <a:extLst>
                    <a:ext uri="{9D8B030D-6E8A-4147-A177-3AD203B41FA5}">
                      <a16:colId xmlns:a16="http://schemas.microsoft.com/office/drawing/2014/main" val="2335150482"/>
                    </a:ext>
                  </a:extLst>
                </a:gridCol>
                <a:gridCol w="167166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600" b="0" dirty="0">
                          <a:latin typeface="Amatic SC" panose="00000500000000000000" pitchFamily="2" charset="-79"/>
                          <a:cs typeface="Amatic SC" panose="00000500000000000000" pitchFamily="2" charset="-79"/>
                        </a:rPr>
                        <a:t>General Themes </a:t>
                      </a:r>
                      <a:endParaRPr lang="en-GB" sz="1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Talk for writing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vary due to children’s interests </a:t>
                      </a: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Marvellous 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Colour Monster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You Choose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Owl babies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The big book of families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err="1">
                          <a:solidFill>
                            <a:schemeClr val="tx1"/>
                          </a:solidFill>
                          <a:effectLst/>
                          <a:latin typeface="+mn-lt"/>
                          <a:ea typeface="+mn-ea"/>
                          <a:cs typeface="Amatic SC" panose="00000500000000000000" pitchFamily="2" charset="-79"/>
                        </a:rPr>
                        <a:t>Peepo</a:t>
                      </a: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Monkey puzzle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Once there were giants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Peace at Last</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i="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i="1" kern="1200" dirty="0">
                          <a:solidFill>
                            <a:schemeClr val="tx1"/>
                          </a:solidFill>
                          <a:effectLst/>
                          <a:latin typeface="+mn-lt"/>
                          <a:ea typeface="+mn-ea"/>
                          <a:cs typeface="Amatic SC" panose="00000500000000000000" pitchFamily="2" charset="-79"/>
                        </a:rPr>
                        <a:t>Goldilocks and the three bears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Making marks – using different media such as paint, pencil, crayon felt pen etc.</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The Jolly Christmas Postman </a:t>
                      </a:r>
                    </a:p>
                    <a:p>
                      <a:pPr algn="ctr">
                        <a:lnSpc>
                          <a:spcPct val="100000"/>
                        </a:lnSpc>
                        <a:spcAft>
                          <a:spcPts val="800"/>
                        </a:spcAft>
                      </a:pPr>
                      <a:r>
                        <a:rPr lang="en-GB" sz="1100" dirty="0">
                          <a:solidFill>
                            <a:schemeClr val="tx1"/>
                          </a:solidFill>
                          <a:effectLst/>
                          <a:latin typeface="+mn-lt"/>
                          <a:ea typeface="Calibri" panose="020F0502020204030204" pitchFamily="34" charset="0"/>
                          <a:cs typeface="Amatic SC" panose="00000500000000000000" pitchFamily="2" charset="-79"/>
                        </a:rPr>
                        <a:t>  Christmas story/ Nativity  Rama and Sita                 Dear Santa                       The Christmas Bear   We’re going on a bear hunt                        Whatever Next</a:t>
                      </a: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endParaRPr lang="en-GB" sz="1100" b="1" i="1" dirty="0">
                        <a:solidFill>
                          <a:schemeClr val="tx1"/>
                        </a:solidFill>
                        <a:effectLst/>
                        <a:latin typeface="+mn-lt"/>
                        <a:ea typeface="Calibri" panose="020F0502020204030204" pitchFamily="34" charset="0"/>
                        <a:cs typeface="Amatic SC" panose="00000500000000000000" pitchFamily="2" charset="-79"/>
                      </a:endParaRPr>
                    </a:p>
                    <a:p>
                      <a:pPr algn="ctr">
                        <a:lnSpc>
                          <a:spcPct val="100000"/>
                        </a:lnSpc>
                        <a:spcAft>
                          <a:spcPts val="800"/>
                        </a:spcAft>
                      </a:pPr>
                      <a:r>
                        <a:rPr lang="en-GB" sz="1100" b="1" i="1" dirty="0">
                          <a:solidFill>
                            <a:schemeClr val="tx1"/>
                          </a:solidFill>
                          <a:effectLst/>
                          <a:latin typeface="+mn-lt"/>
                          <a:ea typeface="Calibri" panose="020F0502020204030204" pitchFamily="34" charset="0"/>
                          <a:cs typeface="Amatic SC" panose="00000500000000000000" pitchFamily="2" charset="-79"/>
                        </a:rPr>
                        <a:t>The gingerbread man </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Beginning to Sequence the story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bg1">
                            <a:lumMod val="50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Great race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A dot in the snow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Dear Zoo</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Brown Bear Brown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Rumble in the jungle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Polar bear Polar bear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Gruffalo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Great Explorer</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i="1" dirty="0">
                          <a:solidFill>
                            <a:schemeClr val="tx1"/>
                          </a:solidFill>
                          <a:effectLst/>
                          <a:latin typeface="+mn-lt"/>
                          <a:ea typeface="Calibri" panose="020F0502020204030204" pitchFamily="34" charset="0"/>
                          <a:cs typeface="Amatic SC" panose="00000500000000000000" pitchFamily="2" charset="-79"/>
                        </a:rPr>
                        <a:t>Little Red Riding hood</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beginning to give them meaning. Drawings pictures.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Tiny Seed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Oliver’s Vegetables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Jaspers Beanstalk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The very hungry caterpillar</a:t>
                      </a:r>
                    </a:p>
                    <a:p>
                      <a:pPr algn="ctr">
                        <a:lnSpc>
                          <a:spcPct val="107000"/>
                        </a:lnSpc>
                        <a:spcAft>
                          <a:spcPts val="0"/>
                        </a:spcAft>
                      </a:pPr>
                      <a:r>
                        <a:rPr lang="en-US" sz="1100" dirty="0" err="1">
                          <a:solidFill>
                            <a:schemeClr val="tx1"/>
                          </a:solidFill>
                          <a:effectLst/>
                          <a:latin typeface="+mn-lt"/>
                          <a:ea typeface="Calibri" panose="020F0502020204030204" pitchFamily="34" charset="0"/>
                          <a:cs typeface="Amatic SC" panose="00000500000000000000" pitchFamily="2" charset="-79"/>
                        </a:rPr>
                        <a:t>Aghh</a:t>
                      </a:r>
                      <a:r>
                        <a:rPr lang="en-US" sz="1100" dirty="0">
                          <a:solidFill>
                            <a:schemeClr val="tx1"/>
                          </a:solidFill>
                          <a:effectLst/>
                          <a:latin typeface="+mn-lt"/>
                          <a:ea typeface="Calibri" panose="020F0502020204030204" pitchFamily="34" charset="0"/>
                          <a:cs typeface="Amatic SC" panose="00000500000000000000" pitchFamily="2" charset="-79"/>
                        </a:rPr>
                        <a:t> spider</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Pig in the Pond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Farmer Duck</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What the ladybird heard</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err="1">
                          <a:solidFill>
                            <a:schemeClr val="tx1"/>
                          </a:solidFill>
                          <a:latin typeface="+mn-lt"/>
                          <a:cs typeface="RM Typerighter old" panose="00000400000000000000" pitchFamily="2" charset="-79"/>
                        </a:rPr>
                        <a:t>Handa’s</a:t>
                      </a:r>
                      <a:r>
                        <a:rPr lang="en-GB" sz="1100" dirty="0">
                          <a:solidFill>
                            <a:schemeClr val="tx1"/>
                          </a:solidFill>
                          <a:latin typeface="+mn-lt"/>
                          <a:cs typeface="RM Typerighter old" panose="00000400000000000000" pitchFamily="2" charset="-79"/>
                        </a:rPr>
                        <a:t> surprise</a:t>
                      </a:r>
                      <a:endParaRPr lang="en-GB" sz="1100" b="1" i="1" dirty="0">
                        <a:solidFill>
                          <a:schemeClr val="tx1"/>
                        </a:solidFill>
                        <a:latin typeface="+mn-lt"/>
                        <a:cs typeface="RM Typerighter old" panose="00000400000000000000" pitchFamily="2" charset="-79"/>
                      </a:endParaRP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1100" b="1" i="1" dirty="0">
                          <a:solidFill>
                            <a:schemeClr val="tx1"/>
                          </a:solidFill>
                          <a:effectLst/>
                          <a:latin typeface="+mn-lt"/>
                          <a:ea typeface="Calibri" panose="020F0502020204030204" pitchFamily="34" charset="0"/>
                          <a:cs typeface="Amatic SC" panose="00000500000000000000" pitchFamily="2" charset="-79"/>
                        </a:rPr>
                        <a:t>Jack and the Beanstalk</a:t>
                      </a:r>
                    </a:p>
                    <a:p>
                      <a:pPr algn="ctr">
                        <a:lnSpc>
                          <a:spcPct val="107000"/>
                        </a:lnSpc>
                        <a:spcAft>
                          <a:spcPts val="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Way back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Mr </a:t>
                      </a:r>
                      <a:r>
                        <a:rPr lang="en-GB" sz="1100" dirty="0" err="1">
                          <a:solidFill>
                            <a:schemeClr val="tx1"/>
                          </a:solidFill>
                          <a:effectLst/>
                          <a:latin typeface="+mn-lt"/>
                          <a:ea typeface="Calibri" panose="020F0502020204030204" pitchFamily="34" charset="0"/>
                          <a:cs typeface="Amatic SC" panose="00000500000000000000" pitchFamily="2" charset="-79"/>
                        </a:rPr>
                        <a:t>Grumpy’s</a:t>
                      </a:r>
                      <a:r>
                        <a:rPr lang="en-GB" sz="1100" dirty="0">
                          <a:solidFill>
                            <a:schemeClr val="tx1"/>
                          </a:solidFill>
                          <a:effectLst/>
                          <a:latin typeface="+mn-lt"/>
                          <a:ea typeface="Calibri" panose="020F0502020204030204" pitchFamily="34" charset="0"/>
                          <a:cs typeface="Amatic SC" panose="00000500000000000000" pitchFamily="2" charset="-79"/>
                        </a:rPr>
                        <a:t> outing</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Train Ride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Oi! Get off my train!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On the way home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The three little pigs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a wonderful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effectLst/>
                          <a:latin typeface="+mn-lt"/>
                          <a:ea typeface="Calibri" panose="020F0502020204030204" pitchFamily="34" charset="0"/>
                          <a:cs typeface="Amatic SC" panose="00000500000000000000" pitchFamily="2" charset="-79"/>
                        </a:rPr>
                        <a:t>What did the owl see?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i="1" dirty="0">
                          <a:solidFill>
                            <a:schemeClr val="tx1"/>
                          </a:solidFill>
                          <a:effectLst/>
                          <a:latin typeface="+mn-lt"/>
                          <a:ea typeface="Calibri" panose="020F0502020204030204" pitchFamily="34" charset="0"/>
                          <a:cs typeface="Amatic SC" panose="00000500000000000000" pitchFamily="2" charset="-79"/>
                        </a:rPr>
                        <a:t>The Three Billy Goat Gruff</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Billy’s Bucket</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The three Billy Goats Gruff</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Commotion in the ocean</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Sharing a shell</a:t>
                      </a:r>
                    </a:p>
                    <a:p>
                      <a:pPr algn="ctr">
                        <a:lnSpc>
                          <a:spcPct val="107000"/>
                        </a:lnSpc>
                        <a:spcAft>
                          <a:spcPts val="0"/>
                        </a:spcAft>
                      </a:pPr>
                      <a:r>
                        <a:rPr lang="en-GB" sz="1100" dirty="0">
                          <a:solidFill>
                            <a:schemeClr val="tx1"/>
                          </a:solidFill>
                          <a:effectLst/>
                          <a:latin typeface="+mn-lt"/>
                          <a:ea typeface="Calibri" panose="020F0502020204030204" pitchFamily="34" charset="0"/>
                          <a:cs typeface="Amatic SC" panose="00000500000000000000" pitchFamily="2" charset="-79"/>
                        </a:rPr>
                        <a:t>Lets go to the seaside</a:t>
                      </a: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b="1" i="1" dirty="0">
                          <a:solidFill>
                            <a:schemeClr val="tx1"/>
                          </a:solidFill>
                          <a:effectLst/>
                          <a:latin typeface="+mn-lt"/>
                          <a:ea typeface="Calibri" panose="020F0502020204030204" pitchFamily="34" charset="0"/>
                          <a:cs typeface="Amatic SC" panose="00000500000000000000" pitchFamily="2" charset="-79"/>
                        </a:rPr>
                        <a:t>The Little Red Hen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Making marks and give them meaning. Drawings pictures. Using different media. Retelling stories</a:t>
                      </a:r>
                      <a:r>
                        <a:rPr lang="en-US" sz="1100" dirty="0">
                          <a:solidFill>
                            <a:schemeClr val="bg1">
                              <a:lumMod val="50000"/>
                            </a:schemeClr>
                          </a:solidFill>
                        </a:rPr>
                        <a:t>. </a:t>
                      </a:r>
                    </a:p>
                    <a:p>
                      <a:pPr algn="ctr">
                        <a:lnSpc>
                          <a:spcPct val="107000"/>
                        </a:lnSpc>
                        <a:spcAft>
                          <a:spcPts val="800"/>
                        </a:spcAft>
                      </a:pPr>
                      <a:r>
                        <a:rPr lang="en-US" sz="1100" dirty="0">
                          <a:solidFill>
                            <a:schemeClr val="bg1">
                              <a:lumMod val="50000"/>
                            </a:schemeClr>
                          </a:solidFill>
                        </a:rPr>
                        <a:t>Using instruments alongside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Name recognition and writing available in continuous provision all year</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Some children forming letters from their name</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CBEC554E-EAC1-46B5-963E-F768A4BC0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4A4A2AA-EAB6-4902-B656-DF54D9E39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pic>
        <p:nvPicPr>
          <p:cNvPr id="11" name="Picture 10">
            <a:extLst>
              <a:ext uri="{FF2B5EF4-FFF2-40B4-BE49-F238E27FC236}">
                <a16:creationId xmlns:a16="http://schemas.microsoft.com/office/drawing/2014/main" id="{EB34249B-ED6B-4710-86E9-32D883B46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54" y="94421"/>
            <a:ext cx="501298" cy="501298"/>
          </a:xfrm>
          <a:prstGeom prst="rect">
            <a:avLst/>
          </a:prstGeom>
        </p:spPr>
      </p:pic>
    </p:spTree>
    <p:extLst>
      <p:ext uri="{BB962C8B-B14F-4D97-AF65-F5344CB8AC3E}">
        <p14:creationId xmlns:p14="http://schemas.microsoft.com/office/powerpoint/2010/main" val="177534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62913107"/>
              </p:ext>
            </p:extLst>
          </p:nvPr>
        </p:nvGraphicFramePr>
        <p:xfrm>
          <a:off x="231033" y="575513"/>
          <a:ext cx="11459364" cy="550243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a:t>
                      </a:r>
                    </a:p>
                    <a:p>
                      <a:pPr marL="0" indent="0" algn="ctr">
                        <a:buFont typeface="Arial" panose="020B0604020202020204" pitchFamily="34" charset="0"/>
                        <a:buNone/>
                      </a:pPr>
                      <a:r>
                        <a:rPr lang="en-US" sz="1000" dirty="0"/>
                        <a:t>Birthdays – knowing my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Building with shapes and blocks</a:t>
                      </a:r>
                    </a:p>
                    <a:p>
                      <a:pPr marL="0" indent="0" algn="ctr">
                        <a:buFont typeface="Arial" panose="020B0604020202020204" pitchFamily="34" charset="0"/>
                        <a:buNone/>
                      </a:pPr>
                      <a:r>
                        <a:rPr lang="en-US" sz="1000" dirty="0"/>
                        <a:t>Beginning to use random numbers in play for counting 1,3,4</a:t>
                      </a:r>
                    </a:p>
                    <a:p>
                      <a:pPr marL="0" indent="0" algn="ctr">
                        <a:buFont typeface="Arial" panose="020B0604020202020204" pitchFamily="34" charset="0"/>
                        <a:buNone/>
                      </a:pPr>
                      <a:r>
                        <a:rPr lang="en-US" sz="1000" dirty="0"/>
                        <a:t>Birthdays – knowing my age</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50" dirty="0"/>
                        <a:t>Counting rhymes and songs </a:t>
                      </a:r>
                    </a:p>
                    <a:p>
                      <a:pPr marL="0" indent="0" algn="ctr">
                        <a:buFontTx/>
                        <a:buNone/>
                      </a:pPr>
                      <a:r>
                        <a:rPr lang="en-US" sz="1050" dirty="0"/>
                        <a:t>Finger rhymes</a:t>
                      </a:r>
                    </a:p>
                    <a:p>
                      <a:pPr marL="0" indent="0" algn="ctr">
                        <a:buFont typeface="Arial" panose="020B0604020202020204" pitchFamily="34" charset="0"/>
                        <a:buNone/>
                      </a:pPr>
                      <a:r>
                        <a:rPr lang="en-US" sz="1050" dirty="0"/>
                        <a:t>Building with shapes and blocks</a:t>
                      </a:r>
                    </a:p>
                    <a:p>
                      <a:pPr marL="0" indent="0" algn="ctr">
                        <a:buFont typeface="Arial" panose="020B0604020202020204" pitchFamily="34" charset="0"/>
                        <a:buNone/>
                      </a:pPr>
                      <a:r>
                        <a:rPr lang="en-US" sz="1050" dirty="0"/>
                        <a:t>Beginning to count in play</a:t>
                      </a:r>
                    </a:p>
                    <a:p>
                      <a:pPr marL="0" indent="0" algn="ctr">
                        <a:buFont typeface="Arial" panose="020B0604020202020204" pitchFamily="34" charset="0"/>
                        <a:buNone/>
                      </a:pPr>
                      <a:r>
                        <a:rPr lang="en-US" sz="1050" dirty="0"/>
                        <a:t>Birthdays – knowing my age and recognizing familiar numbers – 3 “I am 3”</a:t>
                      </a:r>
                    </a:p>
                    <a:p>
                      <a:pPr marL="0" indent="0" algn="ctr">
                        <a:buFont typeface="Arial" panose="020B0604020202020204" pitchFamily="34" charset="0"/>
                        <a:buNone/>
                      </a:pPr>
                      <a:r>
                        <a:rPr lang="en-US" sz="1050" dirty="0"/>
                        <a:t>Completing puzzles</a:t>
                      </a:r>
                    </a:p>
                    <a:p>
                      <a:pPr marL="0" indent="0" algn="ctr">
                        <a:buFont typeface="Arial" panose="020B0604020202020204" pitchFamily="34" charset="0"/>
                        <a:buNone/>
                      </a:pPr>
                      <a:r>
                        <a:rPr lang="en-US" sz="1050" dirty="0"/>
                        <a:t>patterns</a:t>
                      </a: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Early Mathematical Experiences</a:t>
                      </a:r>
                    </a:p>
                    <a:p>
                      <a:pPr marL="0" indent="0" algn="ctr">
                        <a:buFontTx/>
                        <a:buNone/>
                      </a:pPr>
                      <a:r>
                        <a:rPr lang="en-US" sz="1000" dirty="0"/>
                        <a:t>Counting rhymes and songs </a:t>
                      </a:r>
                    </a:p>
                    <a:p>
                      <a:pPr marL="0" indent="0" algn="ctr">
                        <a:buFontTx/>
                        <a:buNone/>
                      </a:pPr>
                      <a:r>
                        <a:rPr lang="en-US" sz="1000" dirty="0"/>
                        <a:t>Finger rhymes</a:t>
                      </a:r>
                    </a:p>
                    <a:p>
                      <a:pPr marL="0" indent="0" algn="ctr">
                        <a:buFont typeface="Arial" panose="020B0604020202020204" pitchFamily="34" charset="0"/>
                        <a:buNone/>
                      </a:pPr>
                      <a:r>
                        <a:rPr lang="en-US" sz="1000" dirty="0"/>
                        <a:t>Talk about and explore shapes</a:t>
                      </a:r>
                    </a:p>
                    <a:p>
                      <a:pPr marL="0" indent="0" algn="ctr">
                        <a:buFont typeface="Arial" panose="020B0604020202020204" pitchFamily="34" charset="0"/>
                        <a:buNone/>
                      </a:pPr>
                      <a:r>
                        <a:rPr lang="en-US" sz="1000" dirty="0"/>
                        <a:t>Counting in sequence</a:t>
                      </a:r>
                    </a:p>
                    <a:p>
                      <a:pPr marL="0" indent="0" algn="ctr">
                        <a:buFont typeface="Arial" panose="020B0604020202020204" pitchFamily="34" charset="0"/>
                        <a:buNone/>
                      </a:pPr>
                      <a:r>
                        <a:rPr lang="en-US" sz="1000" dirty="0"/>
                        <a:t>Beginning to count out quantities under 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Birthdays –recognizing familiar numbers – 3 “I am 3”</a:t>
                      </a:r>
                    </a:p>
                    <a:p>
                      <a:pPr marL="0" indent="0" algn="ctr">
                        <a:buFont typeface="Arial" panose="020B0604020202020204" pitchFamily="34" charset="0"/>
                        <a:buNone/>
                      </a:pPr>
                      <a:r>
                        <a:rPr lang="en-US" sz="1000" dirty="0"/>
                        <a:t>Completing puzzles</a:t>
                      </a:r>
                    </a:p>
                    <a:p>
                      <a:pPr marL="0" indent="0" algn="ctr">
                        <a:buFont typeface="Arial" panose="020B0604020202020204" pitchFamily="34" charset="0"/>
                        <a:buNone/>
                      </a:pPr>
                      <a:r>
                        <a:rPr lang="en-US" sz="1000" dirty="0"/>
                        <a:t>patterns</a:t>
                      </a:r>
                    </a:p>
                    <a:p>
                      <a:pPr algn="ctr"/>
                      <a:r>
                        <a:rPr lang="en-GB" sz="1000" b="0" dirty="0">
                          <a:solidFill>
                            <a:schemeClr val="tx1"/>
                          </a:solidFill>
                        </a:rPr>
                        <a:t>Capacity, weight length – comparing more or less</a:t>
                      </a:r>
                    </a:p>
                    <a:p>
                      <a:pPr algn="ctr"/>
                      <a:r>
                        <a:rPr lang="en-US" sz="1000" b="0" dirty="0">
                          <a:solidFill>
                            <a:schemeClr val="tx1"/>
                          </a:solidFill>
                          <a:latin typeface="+mn-lt"/>
                          <a:cs typeface="Amatic SC" panose="00000500000000000000" pitchFamily="2" charset="-79"/>
                        </a:rPr>
                        <a:t>Link numeral and quantity up to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462" y="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91523882"/>
              </p:ext>
            </p:extLst>
          </p:nvPr>
        </p:nvGraphicFramePr>
        <p:xfrm>
          <a:off x="231033" y="575513"/>
          <a:ext cx="11459364" cy="567007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a:t>
                      </a: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US" sz="1000" dirty="0"/>
                        <a:t>One more one less •Estimate and count •Grouping and sharing</a:t>
                      </a:r>
                    </a:p>
                    <a:p>
                      <a:pPr algn="ctr"/>
                      <a:r>
                        <a:rPr lang="en-US" sz="1000" b="0" dirty="0">
                          <a:solidFill>
                            <a:schemeClr val="tx1"/>
                          </a:solidFill>
                          <a:latin typeface="+mn-lt"/>
                          <a:cs typeface="Amatic SC" panose="00000500000000000000" pitchFamily="2" charset="-79"/>
                        </a:rPr>
                        <a:t>Odd and even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363" y="0"/>
            <a:ext cx="618138" cy="618138"/>
          </a:xfrm>
          <a:prstGeom prst="rect">
            <a:avLst/>
          </a:prstGeom>
        </p:spPr>
      </p:pic>
      <p:pic>
        <p:nvPicPr>
          <p:cNvPr id="9" name="Picture 8">
            <a:extLst>
              <a:ext uri="{FF2B5EF4-FFF2-40B4-BE49-F238E27FC236}">
                <a16:creationId xmlns:a16="http://schemas.microsoft.com/office/drawing/2014/main" id="{7E15B65F-02B4-491C-949B-E262124F3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0" name="Picture 9">
            <a:extLst>
              <a:ext uri="{FF2B5EF4-FFF2-40B4-BE49-F238E27FC236}">
                <a16:creationId xmlns:a16="http://schemas.microsoft.com/office/drawing/2014/main" id="{4F12C548-9EBB-4761-A889-A7E7214DA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24285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28054524"/>
              </p:ext>
            </p:extLst>
          </p:nvPr>
        </p:nvGraphicFramePr>
        <p:xfrm>
          <a:off x="262488" y="492233"/>
          <a:ext cx="11459364" cy="550136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1200" b="0" dirty="0">
                          <a:latin typeface="Amatic SC" panose="00000500000000000000" pitchFamily="2" charset="-79"/>
                          <a:cs typeface="Amatic SC" panose="00000500000000000000" pitchFamily="2" charset="-79"/>
                        </a:rPr>
                        <a:t>General Themes </a:t>
                      </a:r>
                      <a:endParaRPr lang="en-GB"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2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1200" b="1" dirty="0">
                          <a:latin typeface="Amatic SC" panose="00000500000000000000" pitchFamily="2" charset="-79"/>
                          <a:cs typeface="Amatic SC" panose="00000500000000000000" pitchFamily="2" charset="-79"/>
                        </a:rPr>
                        <a:t>Understanding the world</a:t>
                      </a:r>
                    </a:p>
                    <a:p>
                      <a:pPr algn="ctr"/>
                      <a:r>
                        <a:rPr lang="en-US" sz="1200" b="1" dirty="0">
                          <a:latin typeface="Amatic SC" panose="00000500000000000000" pitchFamily="2" charset="-79"/>
                          <a:cs typeface="Amatic SC" panose="00000500000000000000" pitchFamily="2" charset="-79"/>
                        </a:rPr>
                        <a:t>RE / Festivals </a:t>
                      </a:r>
                    </a:p>
                    <a:p>
                      <a:pPr algn="ctr"/>
                      <a:endParaRPr lang="en-US" sz="1200" b="1" dirty="0">
                        <a:latin typeface="Amatic SC" panose="00000500000000000000" pitchFamily="2" charset="-79"/>
                        <a:cs typeface="Amatic SC" panose="00000500000000000000" pitchFamily="2" charset="-79"/>
                      </a:endParaRPr>
                    </a:p>
                    <a:p>
                      <a:pPr algn="ctr"/>
                      <a:r>
                        <a:rPr lang="en-US" sz="1200" dirty="0"/>
                        <a:t>Our RE Curriculum Come and See enables children to develop a positive sense of themselves and others and learn how to form positive and respectful relationships. </a:t>
                      </a:r>
                    </a:p>
                    <a:p>
                      <a:pPr algn="ctr"/>
                      <a:endParaRPr lang="en-US" sz="1200" dirty="0"/>
                    </a:p>
                    <a:p>
                      <a:pPr algn="ctr"/>
                      <a:r>
                        <a:rPr lang="en-US" sz="1200" dirty="0"/>
                        <a:t> They will begin to understand and value the differences of individuals and groups within their own community. </a:t>
                      </a:r>
                    </a:p>
                    <a:p>
                      <a:pPr algn="ctr"/>
                      <a:endParaRPr lang="en-US" sz="1200" dirty="0"/>
                    </a:p>
                    <a:p>
                      <a:pPr algn="ctr"/>
                      <a:r>
                        <a:rPr lang="en-US" sz="1200" dirty="0"/>
                        <a:t>Children will have opportunity to develop their emerging moral and cultural awareness.</a:t>
                      </a:r>
                      <a:endParaRPr lang="en-US"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 themselves in pictures</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begin to talk about what they do with their family and places they have been with their family. Begin to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t</a:t>
                      </a:r>
                      <a:r>
                        <a:rPr lang="en-US" sz="700" dirty="0" err="1">
                          <a:latin typeface="+mn-lt"/>
                        </a:rPr>
                        <a:t>alk</a:t>
                      </a:r>
                      <a:r>
                        <a:rPr lang="en-US" sz="700" dirty="0">
                          <a:latin typeface="+mn-lt"/>
                        </a:rPr>
                        <a:t>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How we have changed from being a baby to growing up to be 2, 3 or 4!.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transport, how we can get to different places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644" y="0"/>
            <a:ext cx="492233" cy="492233"/>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948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67786077"/>
              </p:ext>
            </p:extLst>
          </p:nvPr>
        </p:nvGraphicFramePr>
        <p:xfrm>
          <a:off x="262488" y="492233"/>
          <a:ext cx="11459364" cy="545039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3847">
                <a:tc rowSpan="3">
                  <a:txBody>
                    <a:bodyPr/>
                    <a:lstStyle/>
                    <a:p>
                      <a:pPr algn="ctr"/>
                      <a:r>
                        <a:rPr lang="en-US" sz="1200" b="1" dirty="0">
                          <a:latin typeface="Amatic SC" panose="00000500000000000000" pitchFamily="2" charset="-79"/>
                          <a:cs typeface="Amatic SC" panose="00000500000000000000" pitchFamily="2" charset="-79"/>
                        </a:rPr>
                        <a:t>Understanding the world</a:t>
                      </a:r>
                    </a:p>
                    <a:p>
                      <a:pPr algn="ctr"/>
                      <a:r>
                        <a:rPr lang="en-US" sz="1200" b="1" dirty="0">
                          <a:latin typeface="Amatic SC" panose="00000500000000000000" pitchFamily="2" charset="-79"/>
                          <a:cs typeface="Amatic SC" panose="00000500000000000000" pitchFamily="2" charset="-79"/>
                        </a:rPr>
                        <a:t>RE / Festivals </a:t>
                      </a:r>
                    </a:p>
                    <a:p>
                      <a:pPr algn="ctr"/>
                      <a:endParaRPr lang="en-US" sz="1200" b="1" dirty="0">
                        <a:latin typeface="Amatic SC" panose="00000500000000000000" pitchFamily="2" charset="-79"/>
                        <a:cs typeface="Amatic SC" panose="00000500000000000000" pitchFamily="2" charset="-79"/>
                      </a:endParaRPr>
                    </a:p>
                    <a:p>
                      <a:pPr algn="ctr"/>
                      <a:r>
                        <a:rPr lang="en-US" sz="1200" dirty="0"/>
                        <a:t>Our RE Curriculum Come and See enables children to develop a positive sense of themselves and others and learn how to form positive and respectful relationships. </a:t>
                      </a:r>
                    </a:p>
                    <a:p>
                      <a:pPr algn="ctr"/>
                      <a:endParaRPr lang="en-US" sz="1200" dirty="0"/>
                    </a:p>
                    <a:p>
                      <a:pPr algn="ctr"/>
                      <a:r>
                        <a:rPr lang="en-US" sz="1200" dirty="0"/>
                        <a:t> They will begin to understand and value the differences of individuals and groups within their own community. </a:t>
                      </a:r>
                    </a:p>
                    <a:p>
                      <a:pPr algn="ctr"/>
                      <a:endParaRPr lang="en-US" sz="1200" dirty="0"/>
                    </a:p>
                    <a:p>
                      <a:pPr algn="ctr"/>
                      <a:r>
                        <a:rPr lang="en-US" sz="1200" dirty="0"/>
                        <a:t>Children will have opportunity to develop their emerging moral and cultural awareness.</a:t>
                      </a:r>
                      <a:endParaRPr lang="en-US"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8">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 What did the tree see?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err="1">
                          <a:solidFill>
                            <a:schemeClr val="tx1"/>
                          </a:solidFill>
                          <a:effectLst/>
                          <a:latin typeface="+mn-lt"/>
                          <a:ea typeface="Calibri" panose="020F0502020204030204" pitchFamily="34" charset="0"/>
                          <a:cs typeface="Amatic SC" panose="00000500000000000000" pitchFamily="2" charset="-79"/>
                        </a:rPr>
                        <a:t>Seasides</a:t>
                      </a:r>
                      <a:r>
                        <a:rPr lang="en-US" sz="700" b="0" dirty="0">
                          <a:solidFill>
                            <a:schemeClr val="tx1"/>
                          </a:solidFill>
                          <a:effectLst/>
                          <a:latin typeface="+mn-lt"/>
                          <a:ea typeface="Calibri" panose="020F0502020204030204" pitchFamily="34" charset="0"/>
                          <a:cs typeface="Amatic SC" panose="00000500000000000000" pitchFamily="2" charset="-79"/>
                        </a:rPr>
                        <a:t>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Special Times                                      </a:t>
                      </a:r>
                      <a:r>
                        <a:rPr lang="en-US" sz="800" b="0" dirty="0">
                          <a:solidFill>
                            <a:schemeClr val="tx1"/>
                          </a:solidFill>
                          <a:effectLst/>
                          <a:latin typeface="+mn-lt"/>
                          <a:ea typeface="Calibri" panose="020F0502020204030204" pitchFamily="34" charset="0"/>
                          <a:cs typeface="Amatic SC" panose="00000500000000000000" pitchFamily="2" charset="-79"/>
                        </a:rPr>
                        <a:t>Ash Wednesday                                         Palm Sunday                                        Easter                                                                  </a:t>
                      </a:r>
                      <a:r>
                        <a:rPr lang="en-GB" sz="800" b="0" dirty="0">
                          <a:solidFill>
                            <a:schemeClr val="tx1"/>
                          </a:solidFill>
                          <a:effectLst/>
                          <a:latin typeface="+mn-lt"/>
                          <a:ea typeface="Calibri" panose="020F0502020204030204" pitchFamily="34" charset="0"/>
                          <a:cs typeface="Amatic SC" panose="00000500000000000000" pitchFamily="2" charset="-79"/>
                        </a:rPr>
                        <a:t>Start of Ramadan                                Mothers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Special Times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Fathers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Special Times</a:t>
                      </a:r>
                      <a:endParaRPr lang="en-US"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069" y="0"/>
            <a:ext cx="440726" cy="440726"/>
          </a:xfrm>
          <a:prstGeom prst="rect">
            <a:avLst/>
          </a:prstGeom>
        </p:spPr>
      </p:pic>
      <p:pic>
        <p:nvPicPr>
          <p:cNvPr id="8" name="Picture 7">
            <a:extLst>
              <a:ext uri="{FF2B5EF4-FFF2-40B4-BE49-F238E27FC236}">
                <a16:creationId xmlns:a16="http://schemas.microsoft.com/office/drawing/2014/main" id="{877EA486-D88F-401B-B6BB-147F4E493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9" name="Picture 8">
            <a:extLst>
              <a:ext uri="{FF2B5EF4-FFF2-40B4-BE49-F238E27FC236}">
                <a16:creationId xmlns:a16="http://schemas.microsoft.com/office/drawing/2014/main" id="{5842C948-1A4B-49DA-BC8D-4C59F31D1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80936137"/>
              </p:ext>
            </p:extLst>
          </p:nvPr>
        </p:nvGraphicFramePr>
        <p:xfrm>
          <a:off x="133491" y="501550"/>
          <a:ext cx="11925018" cy="6168052"/>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605884">
                  <a:extLst>
                    <a:ext uri="{9D8B030D-6E8A-4147-A177-3AD203B41FA5}">
                      <a16:colId xmlns:a16="http://schemas.microsoft.com/office/drawing/2014/main" val="2865123548"/>
                    </a:ext>
                  </a:extLst>
                </a:gridCol>
                <a:gridCol w="2039007">
                  <a:extLst>
                    <a:ext uri="{9D8B030D-6E8A-4147-A177-3AD203B41FA5}">
                      <a16:colId xmlns:a16="http://schemas.microsoft.com/office/drawing/2014/main" val="872926247"/>
                    </a:ext>
                  </a:extLst>
                </a:gridCol>
                <a:gridCol w="1746758">
                  <a:extLst>
                    <a:ext uri="{9D8B030D-6E8A-4147-A177-3AD203B41FA5}">
                      <a16:colId xmlns:a16="http://schemas.microsoft.com/office/drawing/2014/main" val="1315738151"/>
                    </a:ext>
                  </a:extLst>
                </a:gridCol>
                <a:gridCol w="1784718">
                  <a:extLst>
                    <a:ext uri="{9D8B030D-6E8A-4147-A177-3AD203B41FA5}">
                      <a16:colId xmlns:a16="http://schemas.microsoft.com/office/drawing/2014/main" val="2709165749"/>
                    </a:ext>
                  </a:extLst>
                </a:gridCol>
                <a:gridCol w="1526653">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1908472">
                <a:tc>
                  <a:txBody>
                    <a:bodyPr/>
                    <a:lstStyle/>
                    <a:p>
                      <a:pPr algn="ctr"/>
                      <a:r>
                        <a:rPr lang="en-US" sz="1200" b="0" dirty="0">
                          <a:latin typeface="Amatic SC" panose="00000500000000000000" pitchFamily="2" charset="-79"/>
                          <a:cs typeface="Amatic SC" panose="00000500000000000000" pitchFamily="2" charset="-79"/>
                        </a:rPr>
                        <a:t>General Themes </a:t>
                      </a:r>
                    </a:p>
                    <a:p>
                      <a:pPr algn="ctr"/>
                      <a:r>
                        <a:rPr lang="en-US" sz="1100" b="1" dirty="0">
                          <a:latin typeface="Amatic SC" panose="00000500000000000000" pitchFamily="2" charset="-79"/>
                          <a:cs typeface="Amatic SC" panose="00000500000000000000" pitchFamily="2" charset="-79"/>
                        </a:rPr>
                        <a:t>NB: </a:t>
                      </a:r>
                      <a:r>
                        <a:rPr lang="en-US" sz="11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050" b="1" i="1" dirty="0">
                          <a:solidFill>
                            <a:srgbClr val="7030A0"/>
                          </a:solidFill>
                          <a:latin typeface="Amatic SC" panose="00000500000000000000" pitchFamily="2" charset="-79"/>
                          <a:cs typeface="Amatic SC" panose="00000500000000000000" pitchFamily="2" charset="-79"/>
                        </a:rPr>
                        <a:t>WELL-BEING  &amp; Behaviour For Learning </a:t>
                      </a:r>
                      <a:endParaRPr lang="en-GB" sz="105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New beginnings/ all about me/ my family/ babies and mothers/ new environments/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Repetitive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winter / Arctic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What a wonderful world </a:t>
                      </a:r>
                    </a:p>
                    <a:p>
                      <a:pPr algn="ctr"/>
                      <a:r>
                        <a:rPr lang="en-US" sz="1050" dirty="0">
                          <a:solidFill>
                            <a:schemeClr val="tx1"/>
                          </a:solidFill>
                          <a:latin typeface="+mn-lt"/>
                          <a:cs typeface="Amatic SC" panose="00000500000000000000" pitchFamily="2" charset="-79"/>
                        </a:rPr>
                        <a:t>Vehicles and transport!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err="1">
                          <a:solidFill>
                            <a:schemeClr val="tx1"/>
                          </a:solidFill>
                          <a:latin typeface="+mn-lt"/>
                          <a:cs typeface="Amatic SC" panose="00000500000000000000" pitchFamily="2" charset="-79"/>
                        </a:rPr>
                        <a:t>Seasides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Links to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1800" b="1" dirty="0">
                          <a:latin typeface="Amatic SC" panose="00000500000000000000" pitchFamily="2" charset="-79"/>
                          <a:cs typeface="Amatic SC" panose="00000500000000000000" pitchFamily="2" charset="-79"/>
                        </a:rPr>
                        <a:t>Possible Texts and </a:t>
                      </a:r>
                    </a:p>
                    <a:p>
                      <a:pPr algn="ctr"/>
                      <a:r>
                        <a:rPr lang="en-US" sz="1800" b="1" dirty="0">
                          <a:latin typeface="Amatic SC" panose="00000500000000000000" pitchFamily="2" charset="-79"/>
                          <a:cs typeface="Amatic SC" panose="00000500000000000000" pitchFamily="2" charset="-79"/>
                        </a:rPr>
                        <a:t>‘old favourites’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Amatic SC" panose="00000500000000000000" pitchFamily="2" charset="-79"/>
                        </a:rPr>
                        <a:t>Monkey Puzzle</a:t>
                      </a:r>
                    </a:p>
                    <a:p>
                      <a:pPr algn="ctr"/>
                      <a:r>
                        <a:rPr lang="en-GB" sz="1050" dirty="0">
                          <a:solidFill>
                            <a:schemeClr val="tx1"/>
                          </a:solidFill>
                          <a:latin typeface="+mn-lt"/>
                          <a:cs typeface="Amatic SC" panose="00000500000000000000" pitchFamily="2" charset="-79"/>
                        </a:rPr>
                        <a:t>Peace at last</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Goldilocks and the three </a:t>
                      </a:r>
                      <a:endParaRPr lang="en-GB" sz="1050" b="1" i="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Dear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Christmas Bear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elf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Night Before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Snowman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Penguin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Little penguin learns to swim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One day on this blue planet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Whatever Next</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The Gingerbread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Dear Zoo</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Rumble in the Jungle</a:t>
                      </a:r>
                    </a:p>
                    <a:p>
                      <a:pPr algn="ctr"/>
                      <a:r>
                        <a:rPr lang="en-GB" sz="1050" dirty="0">
                          <a:solidFill>
                            <a:schemeClr val="tx1"/>
                          </a:solidFill>
                          <a:latin typeface="+mn-lt"/>
                          <a:cs typeface="RM Typerighter old" panose="00000400000000000000" pitchFamily="2" charset="-79"/>
                        </a:rPr>
                        <a:t>Polar bear polar bear what do you hear?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Five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!0 little penguins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Little Red Riding 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Farmer Duck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the Ladybird Heard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Titch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Bad Tempered Ladybird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Jack and the Beanstalk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a wonderful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owl see?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1" dirty="0">
                          <a:solidFill>
                            <a:schemeClr val="tx1"/>
                          </a:solidFill>
                          <a:latin typeface="+mn-lt"/>
                          <a:cs typeface="RM Typerighter old" panose="00000400000000000000" pitchFamily="2" charset="-79"/>
                        </a:rPr>
                        <a:t>The Three Billy Goat Gruff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p>
                    <a:p>
                      <a:pPr algn="ctr"/>
                      <a:r>
                        <a:rPr lang="en-US" sz="1050" dirty="0">
                          <a:solidFill>
                            <a:schemeClr val="tx1"/>
                          </a:solidFill>
                          <a:latin typeface="+mn-lt"/>
                          <a:cs typeface="RM Typerighter old" panose="00000400000000000000" pitchFamily="2" charset="-79"/>
                        </a:rPr>
                        <a:t>Commotion in the ocean</a:t>
                      </a:r>
                    </a:p>
                    <a:p>
                      <a:pPr algn="ctr"/>
                      <a:r>
                        <a:rPr lang="en-US" sz="1050" dirty="0">
                          <a:solidFill>
                            <a:schemeClr val="tx1"/>
                          </a:solidFill>
                          <a:latin typeface="+mn-lt"/>
                          <a:cs typeface="RM Typerighter old" panose="00000400000000000000" pitchFamily="2" charset="-79"/>
                        </a:rPr>
                        <a:t>Sharing a shell</a:t>
                      </a:r>
                    </a:p>
                    <a:p>
                      <a:pPr algn="ctr"/>
                      <a:r>
                        <a:rPr lang="en-US" sz="1050" dirty="0">
                          <a:solidFill>
                            <a:schemeClr val="tx1"/>
                          </a:solidFill>
                          <a:latin typeface="+mn-lt"/>
                          <a:cs typeface="RM Typerighter old" panose="00000400000000000000" pitchFamily="2" charset="-79"/>
                        </a:rPr>
                        <a:t>Lets go to the seaside</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The little Red Hen</a:t>
                      </a:r>
                      <a:endParaRPr lang="en-GB" sz="1050" b="1" i="1"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1800" b="1" dirty="0">
                          <a:latin typeface="Amatic SC" panose="00000500000000000000" pitchFamily="2" charset="-79"/>
                          <a:cs typeface="Amatic SC" panose="00000500000000000000" pitchFamily="2" charset="-79"/>
                        </a:rPr>
                        <a:t>‘Wow’ moments / </a:t>
                      </a:r>
                      <a:r>
                        <a:rPr lang="en-US" sz="1800" b="1" dirty="0">
                          <a:solidFill>
                            <a:srgbClr val="0070C0"/>
                          </a:solidFill>
                          <a:latin typeface="Amatic SC" panose="00000500000000000000" pitchFamily="2" charset="-79"/>
                          <a:cs typeface="Amatic SC" panose="00000500000000000000" pitchFamily="2" charset="-79"/>
                        </a:rPr>
                        <a:t>Enrichment Weeks </a:t>
                      </a:r>
                      <a:endParaRPr lang="en-GB" sz="18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 Family photographs</a:t>
                      </a:r>
                    </a:p>
                    <a:p>
                      <a:pPr algn="ctr"/>
                      <a:r>
                        <a:rPr lang="en-US" sz="1050" dirty="0">
                          <a:solidFill>
                            <a:schemeClr val="tx1"/>
                          </a:solidFill>
                          <a:latin typeface="+mn-lt"/>
                          <a:cs typeface="Amatic SC" panose="00000500000000000000" pitchFamily="2" charset="-79"/>
                        </a:rPr>
                        <a:t>Library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Halloween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Theater 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Library Visit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South Shields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r>
                        <a:rPr lang="en-US" sz="1050" dirty="0">
                          <a:solidFill>
                            <a:schemeClr val="tx1"/>
                          </a:solidFill>
                          <a:latin typeface="+mn-lt"/>
                          <a:cs typeface="Amatic SC" panose="00000500000000000000" pitchFamily="2" charset="-79"/>
                        </a:rPr>
                        <a:t>Author Visit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43" y="387462"/>
            <a:ext cx="441652" cy="44165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526902" y="423209"/>
            <a:ext cx="434224" cy="434224"/>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380076" y="503250"/>
            <a:ext cx="429643" cy="42964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3737">
            <a:off x="6995580" y="492522"/>
            <a:ext cx="512877" cy="512877"/>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593881" y="573466"/>
            <a:ext cx="350987" cy="350987"/>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222528" y="509961"/>
            <a:ext cx="360359" cy="360359"/>
          </a:xfrm>
          <a:prstGeom prst="rect">
            <a:avLst/>
          </a:prstGeom>
        </p:spPr>
      </p:pic>
      <p:pic>
        <p:nvPicPr>
          <p:cNvPr id="11" name="Picture 10">
            <a:extLst>
              <a:ext uri="{FF2B5EF4-FFF2-40B4-BE49-F238E27FC236}">
                <a16:creationId xmlns:a16="http://schemas.microsoft.com/office/drawing/2014/main" id="{CFD612A8-EDAF-4DAD-8FF0-D62DF8EC9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33" y="189593"/>
            <a:ext cx="861008" cy="645756"/>
          </a:xfrm>
          <a:prstGeom prst="rect">
            <a:avLst/>
          </a:prstGeom>
        </p:spPr>
      </p:pic>
      <p:pic>
        <p:nvPicPr>
          <p:cNvPr id="13" name="Picture 12">
            <a:extLst>
              <a:ext uri="{FF2B5EF4-FFF2-40B4-BE49-F238E27FC236}">
                <a16:creationId xmlns:a16="http://schemas.microsoft.com/office/drawing/2014/main" id="{EE09D009-1A5E-4661-8B0D-040A807B1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168535"/>
            <a:ext cx="2778249" cy="29306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78732803"/>
              </p:ext>
            </p:extLst>
          </p:nvPr>
        </p:nvGraphicFramePr>
        <p:xfrm>
          <a:off x="366318" y="524472"/>
          <a:ext cx="11459364" cy="524725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junk modelling, take picture of children’s creations and record them explaining what they are.</a:t>
                      </a:r>
                    </a:p>
                    <a:p>
                      <a:pPr algn="ctr"/>
                      <a:r>
                        <a:rPr lang="en-US" sz="1100" dirty="0"/>
                        <a:t>Exploring sounds and how they can be changed,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The very hungry caterpillar -  </a:t>
                      </a:r>
                      <a:r>
                        <a:rPr lang="en-GB" sz="1100" dirty="0">
                          <a:solidFill>
                            <a:schemeClr val="tx1"/>
                          </a:solidFill>
                        </a:rPr>
                        <a:t>symmetrical butterflies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 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15" y="5274737"/>
            <a:ext cx="888556" cy="888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0776667" y="5556996"/>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211" y="30884"/>
            <a:ext cx="496384" cy="49638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1864560" y="219846"/>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9201985" y="82773"/>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26967"/>
            <a:ext cx="2592912" cy="27351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47615509"/>
              </p:ext>
            </p:extLst>
          </p:nvPr>
        </p:nvGraphicFramePr>
        <p:xfrm>
          <a:off x="366318" y="524472"/>
          <a:ext cx="11459364" cy="570762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mixing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GB" sz="1100" dirty="0">
                          <a:solidFill>
                            <a:schemeClr val="tx1"/>
                          </a:solidFill>
                        </a:rPr>
                        <a:t> animal prints /  Designing homes for hibernating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100" dirty="0">
                          <a:solidFill>
                            <a:schemeClr val="tx1"/>
                          </a:solidFill>
                        </a:rPr>
                        <a:t>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90" y="5310408"/>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048140" y="5977486"/>
            <a:ext cx="958523" cy="101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82" y="37527"/>
            <a:ext cx="496384" cy="49638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6153">
            <a:off x="1769361" y="90726"/>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8156">
            <a:off x="9509637" y="66835"/>
            <a:ext cx="423530" cy="423530"/>
          </a:xfrm>
          <a:prstGeom prst="rect">
            <a:avLst/>
          </a:prstGeom>
        </p:spPr>
      </p:pic>
      <p:pic>
        <p:nvPicPr>
          <p:cNvPr id="13" name="Picture 12">
            <a:extLst>
              <a:ext uri="{FF2B5EF4-FFF2-40B4-BE49-F238E27FC236}">
                <a16:creationId xmlns:a16="http://schemas.microsoft.com/office/drawing/2014/main" id="{6E7B22F3-1AEF-4509-B1D9-CFF7B569F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957" y="279076"/>
            <a:ext cx="633287" cy="633287"/>
          </a:xfrm>
          <a:prstGeom prst="rect">
            <a:avLst/>
          </a:prstGeom>
        </p:spPr>
      </p:pic>
      <p:pic>
        <p:nvPicPr>
          <p:cNvPr id="14" name="Picture 13">
            <a:extLst>
              <a:ext uri="{FF2B5EF4-FFF2-40B4-BE49-F238E27FC236}">
                <a16:creationId xmlns:a16="http://schemas.microsoft.com/office/drawing/2014/main" id="{DC560AD9-497D-46A4-A0CF-E8DBC10D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181" y="219851"/>
            <a:ext cx="861008" cy="645756"/>
          </a:xfrm>
          <a:prstGeom prst="rect">
            <a:avLst/>
          </a:prstGeom>
        </p:spPr>
      </p:pic>
    </p:spTree>
    <p:extLst>
      <p:ext uri="{BB962C8B-B14F-4D97-AF65-F5344CB8AC3E}">
        <p14:creationId xmlns:p14="http://schemas.microsoft.com/office/powerpoint/2010/main" val="3907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a:latin typeface="Amatic SC" panose="00000500000000000000" pitchFamily="2" charset="-79"/>
                <a:cs typeface="Amatic SC" panose="00000500000000000000" pitchFamily="2" charset="-79"/>
              </a:rPr>
              <a:t>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40330527"/>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352683">
                  <a:extLst>
                    <a:ext uri="{9D8B030D-6E8A-4147-A177-3AD203B41FA5}">
                      <a16:colId xmlns:a16="http://schemas.microsoft.com/office/drawing/2014/main" val="872926247"/>
                    </a:ext>
                  </a:extLst>
                </a:gridCol>
                <a:gridCol w="1922600">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66FF"/>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8929" y="1734419"/>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625" y="153538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819" y="1630918"/>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458" y="1650910"/>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747854" y="1304799"/>
            <a:ext cx="376586" cy="376586"/>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931" y="1714595"/>
            <a:ext cx="417124" cy="417124"/>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2711" y="1769268"/>
            <a:ext cx="307777" cy="307777"/>
          </a:xfrm>
          <a:prstGeom prst="rect">
            <a:avLst/>
          </a:prstGeom>
        </p:spPr>
      </p:pic>
      <p:pic>
        <p:nvPicPr>
          <p:cNvPr id="15" name="Picture 14">
            <a:extLst>
              <a:ext uri="{FF2B5EF4-FFF2-40B4-BE49-F238E27FC236}">
                <a16:creationId xmlns:a16="http://schemas.microsoft.com/office/drawing/2014/main" id="{45D21B6A-8AEB-47B4-8BF3-5F8811E765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4914" y="81113"/>
            <a:ext cx="425832" cy="425832"/>
          </a:xfrm>
          <a:prstGeom prst="rect">
            <a:avLst/>
          </a:prstGeom>
        </p:spPr>
      </p:pic>
      <p:pic>
        <p:nvPicPr>
          <p:cNvPr id="17" name="Picture 16">
            <a:extLst>
              <a:ext uri="{FF2B5EF4-FFF2-40B4-BE49-F238E27FC236}">
                <a16:creationId xmlns:a16="http://schemas.microsoft.com/office/drawing/2014/main" id="{82753637-D72D-43BC-B125-4AB128CC39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7230" y="34007"/>
            <a:ext cx="548362" cy="411272"/>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889098684"/>
              </p:ext>
            </p:extLst>
          </p:nvPr>
        </p:nvGraphicFramePr>
        <p:xfrm>
          <a:off x="133491" y="501550"/>
          <a:ext cx="11925018" cy="6008032"/>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605884">
                  <a:extLst>
                    <a:ext uri="{9D8B030D-6E8A-4147-A177-3AD203B41FA5}">
                      <a16:colId xmlns:a16="http://schemas.microsoft.com/office/drawing/2014/main" val="2865123548"/>
                    </a:ext>
                  </a:extLst>
                </a:gridCol>
                <a:gridCol w="2039007">
                  <a:extLst>
                    <a:ext uri="{9D8B030D-6E8A-4147-A177-3AD203B41FA5}">
                      <a16:colId xmlns:a16="http://schemas.microsoft.com/office/drawing/2014/main" val="872926247"/>
                    </a:ext>
                  </a:extLst>
                </a:gridCol>
                <a:gridCol w="1746758">
                  <a:extLst>
                    <a:ext uri="{9D8B030D-6E8A-4147-A177-3AD203B41FA5}">
                      <a16:colId xmlns:a16="http://schemas.microsoft.com/office/drawing/2014/main" val="1315738151"/>
                    </a:ext>
                  </a:extLst>
                </a:gridCol>
                <a:gridCol w="1784718">
                  <a:extLst>
                    <a:ext uri="{9D8B030D-6E8A-4147-A177-3AD203B41FA5}">
                      <a16:colId xmlns:a16="http://schemas.microsoft.com/office/drawing/2014/main" val="2709165749"/>
                    </a:ext>
                  </a:extLst>
                </a:gridCol>
                <a:gridCol w="1526653">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3285939"/>
                  </a:ext>
                </a:extLst>
              </a:tr>
              <a:tr h="1908472">
                <a:tc>
                  <a:txBody>
                    <a:bodyPr/>
                    <a:lstStyle/>
                    <a:p>
                      <a:pPr algn="ctr"/>
                      <a:r>
                        <a:rPr lang="en-US" sz="1200" b="0" dirty="0">
                          <a:latin typeface="Amatic SC" panose="00000500000000000000" pitchFamily="2" charset="-79"/>
                          <a:cs typeface="Amatic SC" panose="00000500000000000000" pitchFamily="2" charset="-79"/>
                        </a:rPr>
                        <a:t>General Themes </a:t>
                      </a:r>
                    </a:p>
                    <a:p>
                      <a:pPr algn="ctr"/>
                      <a:r>
                        <a:rPr lang="en-US" sz="1100" b="1" dirty="0">
                          <a:latin typeface="Amatic SC" panose="00000500000000000000" pitchFamily="2" charset="-79"/>
                          <a:cs typeface="Amatic SC" panose="00000500000000000000" pitchFamily="2" charset="-79"/>
                        </a:rPr>
                        <a:t>NB: </a:t>
                      </a:r>
                      <a:r>
                        <a:rPr lang="en-US" sz="11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050" b="1" i="1" dirty="0">
                          <a:solidFill>
                            <a:srgbClr val="7030A0"/>
                          </a:solidFill>
                          <a:latin typeface="Amatic SC" panose="00000500000000000000" pitchFamily="2" charset="-79"/>
                          <a:cs typeface="Amatic SC" panose="00000500000000000000" pitchFamily="2" charset="-79"/>
                        </a:rPr>
                        <a:t>WELL-BEING  &amp; Behaviour For Learning </a:t>
                      </a:r>
                      <a:endParaRPr lang="en-GB" sz="105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New beginnings/ all about me/ my family/ babies and mothers/ new environments/ Halloween/ autumn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Repetitive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winter / Arctic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Chinese new year</a:t>
                      </a:r>
                    </a:p>
                    <a:p>
                      <a:pPr algn="ctr"/>
                      <a:r>
                        <a:rPr lang="en-US" sz="1050" dirty="0">
                          <a:solidFill>
                            <a:schemeClr val="tx1"/>
                          </a:solidFill>
                          <a:latin typeface="+mn-lt"/>
                          <a:cs typeface="Amatic SC" panose="00000500000000000000" pitchFamily="2" charset="-79"/>
                        </a:rPr>
                        <a:t>Valentines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Farm</a:t>
                      </a:r>
                    </a:p>
                    <a:p>
                      <a:pPr algn="ctr"/>
                      <a:r>
                        <a:rPr lang="en-US" sz="1050" dirty="0">
                          <a:solidFill>
                            <a:schemeClr val="tx1"/>
                          </a:solidFill>
                          <a:latin typeface="+mn-lt"/>
                          <a:cs typeface="Amatic SC" panose="00000500000000000000" pitchFamily="2" charset="-79"/>
                        </a:rPr>
                        <a:t>Mini beasts</a:t>
                      </a:r>
                    </a:p>
                    <a:p>
                      <a:pPr algn="ctr"/>
                      <a:r>
                        <a:rPr lang="en-US" sz="1050" dirty="0">
                          <a:solidFill>
                            <a:schemeClr val="tx1"/>
                          </a:solidFill>
                          <a:latin typeface="+mn-lt"/>
                          <a:cs typeface="Amatic SC" panose="00000500000000000000" pitchFamily="2" charset="-79"/>
                        </a:rPr>
                        <a:t>Easter</a:t>
                      </a:r>
                    </a:p>
                    <a:p>
                      <a:pPr algn="ctr"/>
                      <a:r>
                        <a:rPr lang="en-US" sz="1050" dirty="0">
                          <a:solidFill>
                            <a:schemeClr val="tx1"/>
                          </a:solidFill>
                          <a:latin typeface="+mn-lt"/>
                          <a:cs typeface="Amatic SC" panose="00000500000000000000" pitchFamily="2" charset="-79"/>
                        </a:rPr>
                        <a:t>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What a wonderful world </a:t>
                      </a:r>
                    </a:p>
                    <a:p>
                      <a:pPr algn="ctr"/>
                      <a:r>
                        <a:rPr lang="en-US" sz="1050" dirty="0">
                          <a:solidFill>
                            <a:schemeClr val="tx1"/>
                          </a:solidFill>
                          <a:latin typeface="+mn-lt"/>
                          <a:cs typeface="Amatic SC" panose="00000500000000000000" pitchFamily="2" charset="-79"/>
                        </a:rPr>
                        <a:t>Vehicles and transport! </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err="1">
                          <a:solidFill>
                            <a:schemeClr val="tx1"/>
                          </a:solidFill>
                          <a:latin typeface="+mn-lt"/>
                          <a:cs typeface="Amatic SC" panose="00000500000000000000" pitchFamily="2" charset="-79"/>
                        </a:rPr>
                        <a:t>Seasides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Links to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72033691"/>
                  </a:ext>
                </a:extLst>
              </a:tr>
              <a:tr h="1069206">
                <a:tc>
                  <a:txBody>
                    <a:bodyPr/>
                    <a:lstStyle/>
                    <a:p>
                      <a:pPr algn="ctr"/>
                      <a:r>
                        <a:rPr lang="en-US" sz="1800" b="1" dirty="0">
                          <a:latin typeface="Amatic SC" panose="00000500000000000000" pitchFamily="2" charset="-79"/>
                          <a:cs typeface="Amatic SC" panose="00000500000000000000" pitchFamily="2" charset="-79"/>
                        </a:rPr>
                        <a:t>Possible Texts and </a:t>
                      </a:r>
                    </a:p>
                    <a:p>
                      <a:pPr algn="ctr"/>
                      <a:r>
                        <a:rPr lang="en-US" sz="1800" b="1" dirty="0">
                          <a:latin typeface="Amatic SC" panose="00000500000000000000" pitchFamily="2" charset="-79"/>
                          <a:cs typeface="Amatic SC" panose="00000500000000000000" pitchFamily="2" charset="-79"/>
                        </a:rPr>
                        <a:t>‘old favourites’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bears</a:t>
                      </a:r>
                    </a:p>
                    <a:p>
                      <a:pPr algn="ctr"/>
                      <a:r>
                        <a:rPr lang="en-US" sz="1050" dirty="0" err="1">
                          <a:solidFill>
                            <a:schemeClr val="tx1"/>
                          </a:solidFill>
                          <a:latin typeface="+mn-lt"/>
                          <a:cs typeface="RM Typerighter old" panose="00000400000000000000" pitchFamily="2" charset="-79"/>
                        </a:rPr>
                        <a:t>Marvellous</a:t>
                      </a:r>
                      <a:r>
                        <a:rPr lang="en-US" sz="1050" dirty="0">
                          <a:solidFill>
                            <a:schemeClr val="tx1"/>
                          </a:solidFill>
                          <a:latin typeface="+mn-lt"/>
                          <a:cs typeface="RM Typerighter old" panose="00000400000000000000" pitchFamily="2" charset="-79"/>
                        </a:rPr>
                        <a:t> me</a:t>
                      </a:r>
                    </a:p>
                    <a:p>
                      <a:pPr algn="ctr"/>
                      <a:r>
                        <a:rPr lang="en-US" sz="1050" dirty="0">
                          <a:solidFill>
                            <a:schemeClr val="tx1"/>
                          </a:solidFill>
                          <a:latin typeface="+mn-lt"/>
                          <a:cs typeface="RM Typerighter old" panose="00000400000000000000" pitchFamily="2" charset="-79"/>
                        </a:rPr>
                        <a:t>You choose</a:t>
                      </a:r>
                    </a:p>
                    <a:p>
                      <a:pPr algn="ctr"/>
                      <a:r>
                        <a:rPr lang="en-US" sz="1050" dirty="0" err="1">
                          <a:solidFill>
                            <a:schemeClr val="tx1"/>
                          </a:solidFill>
                          <a:latin typeface="+mn-lt"/>
                          <a:cs typeface="RM Typerighter old" panose="00000400000000000000" pitchFamily="2" charset="-79"/>
                        </a:rPr>
                        <a:t>Peepo</a:t>
                      </a:r>
                      <a:endParaRPr lang="en-US"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Amatic SC" panose="00000500000000000000" pitchFamily="2" charset="-79"/>
                        </a:rPr>
                        <a:t>Monkey Puzzle</a:t>
                      </a:r>
                    </a:p>
                    <a:p>
                      <a:pPr algn="ctr"/>
                      <a:r>
                        <a:rPr lang="en-GB" sz="1050" dirty="0">
                          <a:solidFill>
                            <a:schemeClr val="tx1"/>
                          </a:solidFill>
                          <a:latin typeface="+mn-lt"/>
                          <a:cs typeface="Amatic SC" panose="00000500000000000000" pitchFamily="2" charset="-79"/>
                        </a:rPr>
                        <a:t>Peace at last</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Goldilocks and the three </a:t>
                      </a:r>
                      <a:endParaRPr lang="en-GB" sz="1050" b="1" i="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Dear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Christmas Bear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elf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Night Before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Snowman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Penguin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Little penguin learns to swim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One day on this blue planet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Whatever Next</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The Gingerbread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GB" sz="1050" dirty="0">
                          <a:solidFill>
                            <a:schemeClr val="tx1"/>
                          </a:solidFill>
                          <a:latin typeface="+mn-lt"/>
                          <a:cs typeface="RM Typerighter old" panose="00000400000000000000" pitchFamily="2" charset="-79"/>
                        </a:rPr>
                        <a:t>The Great Race</a:t>
                      </a:r>
                    </a:p>
                    <a:p>
                      <a:pPr algn="ctr"/>
                      <a:r>
                        <a:rPr lang="en-GB" sz="1050" dirty="0">
                          <a:solidFill>
                            <a:schemeClr val="tx1"/>
                          </a:solidFill>
                          <a:latin typeface="+mn-lt"/>
                          <a:cs typeface="RM Typerighter old" panose="00000400000000000000" pitchFamily="2" charset="-79"/>
                        </a:rPr>
                        <a:t>A Dot in the Snow</a:t>
                      </a:r>
                    </a:p>
                    <a:p>
                      <a:pPr algn="ctr"/>
                      <a:r>
                        <a:rPr lang="en-GB" sz="1050" dirty="0">
                          <a:solidFill>
                            <a:schemeClr val="tx1"/>
                          </a:solidFill>
                          <a:latin typeface="+mn-lt"/>
                          <a:cs typeface="RM Typerighter old" panose="00000400000000000000" pitchFamily="2" charset="-79"/>
                        </a:rPr>
                        <a:t>Dear Zoo</a:t>
                      </a:r>
                    </a:p>
                    <a:p>
                      <a:pPr algn="ctr"/>
                      <a:r>
                        <a:rPr lang="en-GB" sz="1050" dirty="0">
                          <a:solidFill>
                            <a:schemeClr val="tx1"/>
                          </a:solidFill>
                          <a:latin typeface="+mn-lt"/>
                          <a:cs typeface="RM Typerighter old" panose="00000400000000000000" pitchFamily="2" charset="-79"/>
                        </a:rPr>
                        <a:t>Brown Bear Brown Bear what do you see</a:t>
                      </a:r>
                    </a:p>
                    <a:p>
                      <a:pPr algn="ctr"/>
                      <a:r>
                        <a:rPr lang="en-GB" sz="1050" dirty="0">
                          <a:solidFill>
                            <a:schemeClr val="tx1"/>
                          </a:solidFill>
                          <a:latin typeface="+mn-lt"/>
                          <a:cs typeface="RM Typerighter old" panose="00000400000000000000" pitchFamily="2" charset="-79"/>
                        </a:rPr>
                        <a:t>Rumble in the Jungle</a:t>
                      </a:r>
                    </a:p>
                    <a:p>
                      <a:pPr algn="ctr"/>
                      <a:r>
                        <a:rPr lang="en-GB" sz="1050" dirty="0">
                          <a:solidFill>
                            <a:schemeClr val="tx1"/>
                          </a:solidFill>
                          <a:latin typeface="+mn-lt"/>
                          <a:cs typeface="RM Typerighter old" panose="00000400000000000000" pitchFamily="2" charset="-79"/>
                        </a:rPr>
                        <a:t>Polar bear polar bear what do you hear?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Doing the animal bop!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Polar Bear and the Snow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!0 little penguins</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Little Red Riding 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Aghh</a:t>
                      </a:r>
                      <a:r>
                        <a:rPr lang="en-GB" sz="1050" dirty="0">
                          <a:solidFill>
                            <a:schemeClr val="tx1"/>
                          </a:solidFill>
                          <a:latin typeface="+mn-lt"/>
                          <a:cs typeface="RM Typerighter old" panose="00000400000000000000" pitchFamily="2" charset="-79"/>
                        </a:rPr>
                        <a:t> Spider!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Pig in the Pond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Farmer Duck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the Ladybird Heard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We’re going on an egg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Titch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Mr Wolfs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The Bad Tempered Ladybird</a:t>
                      </a:r>
                      <a:endParaRPr lang="en-GB"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i="1" dirty="0">
                          <a:solidFill>
                            <a:schemeClr val="tx1"/>
                          </a:solidFill>
                          <a:latin typeface="+mn-lt"/>
                          <a:cs typeface="RM Typerighter old" panose="00000400000000000000" pitchFamily="2" charset="-79"/>
                        </a:rPr>
                        <a:t>Jack and the Beanstalk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 the way home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a wonderful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What did the owl see?</a:t>
                      </a:r>
                      <a:r>
                        <a:rPr lang="en-GB" sz="1050" dirty="0">
                          <a:solidFill>
                            <a:schemeClr val="tx1"/>
                          </a:solidFill>
                          <a:latin typeface="+mn-lt"/>
                          <a:cs typeface="RM Typerighter old" panose="00000400000000000000" pitchFamily="2" charset="-79"/>
                        </a:rPr>
                        <a:t> </a:t>
                      </a:r>
                      <a:r>
                        <a:rPr lang="en-GB" sz="1050" dirty="0" err="1">
                          <a:solidFill>
                            <a:schemeClr val="tx1"/>
                          </a:solidFill>
                          <a:latin typeface="+mn-lt"/>
                          <a:cs typeface="RM Typerighter old" panose="00000400000000000000" pitchFamily="2" charset="-79"/>
                        </a:rPr>
                        <a:t>Handa’s</a:t>
                      </a:r>
                      <a:r>
                        <a:rPr lang="en-GB" sz="1050" dirty="0">
                          <a:solidFill>
                            <a:schemeClr val="tx1"/>
                          </a:solidFill>
                          <a:latin typeface="+mn-lt"/>
                          <a:cs typeface="RM Typerighter old" panose="00000400000000000000" pitchFamily="2" charset="-79"/>
                        </a:rPr>
                        <a:t> surprise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i="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1" dirty="0">
                          <a:solidFill>
                            <a:schemeClr val="tx1"/>
                          </a:solidFill>
                          <a:latin typeface="+mn-lt"/>
                          <a:cs typeface="RM Typerighter old" panose="00000400000000000000" pitchFamily="2" charset="-79"/>
                        </a:rPr>
                        <a:t>The Three Billy Goat Gruff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RM Typerighter old" panose="00000400000000000000" pitchFamily="2" charset="-79"/>
                        </a:rPr>
                        <a:t>Billy’s Bucket</a:t>
                      </a:r>
                    </a:p>
                    <a:p>
                      <a:pPr algn="ctr"/>
                      <a:r>
                        <a:rPr lang="en-US" sz="1050" dirty="0">
                          <a:solidFill>
                            <a:schemeClr val="tx1"/>
                          </a:solidFill>
                          <a:latin typeface="+mn-lt"/>
                          <a:cs typeface="RM Typerighter old" panose="00000400000000000000" pitchFamily="2" charset="-79"/>
                        </a:rPr>
                        <a:t>The Three Billy Goats Gruff</a:t>
                      </a:r>
                    </a:p>
                    <a:p>
                      <a:pPr algn="ctr"/>
                      <a:r>
                        <a:rPr lang="en-US" sz="1050" dirty="0">
                          <a:solidFill>
                            <a:schemeClr val="tx1"/>
                          </a:solidFill>
                          <a:latin typeface="+mn-lt"/>
                          <a:cs typeface="RM Typerighter old" panose="00000400000000000000" pitchFamily="2" charset="-79"/>
                        </a:rPr>
                        <a:t>Commotion in the ocean</a:t>
                      </a:r>
                    </a:p>
                    <a:p>
                      <a:pPr algn="ctr"/>
                      <a:r>
                        <a:rPr lang="en-US" sz="1050" dirty="0">
                          <a:solidFill>
                            <a:schemeClr val="tx1"/>
                          </a:solidFill>
                          <a:latin typeface="+mn-lt"/>
                          <a:cs typeface="RM Typerighter old" panose="00000400000000000000" pitchFamily="2" charset="-79"/>
                        </a:rPr>
                        <a:t>Sharing a shell</a:t>
                      </a:r>
                    </a:p>
                    <a:p>
                      <a:pPr algn="ctr"/>
                      <a:r>
                        <a:rPr lang="en-US" sz="1050" dirty="0">
                          <a:solidFill>
                            <a:schemeClr val="tx1"/>
                          </a:solidFill>
                          <a:latin typeface="+mn-lt"/>
                          <a:cs typeface="RM Typerighter old" panose="00000400000000000000" pitchFamily="2" charset="-79"/>
                        </a:rPr>
                        <a:t>Lets go to the seaside</a:t>
                      </a: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endParaRPr lang="en-US" sz="1050" b="1" i="1" dirty="0">
                        <a:solidFill>
                          <a:schemeClr val="tx1"/>
                        </a:solidFill>
                        <a:latin typeface="+mn-lt"/>
                        <a:cs typeface="RM Typerighter old" panose="00000400000000000000" pitchFamily="2" charset="-79"/>
                      </a:endParaRPr>
                    </a:p>
                    <a:p>
                      <a:pPr algn="ctr"/>
                      <a:r>
                        <a:rPr lang="en-US" sz="1050" b="1" i="1" dirty="0">
                          <a:solidFill>
                            <a:schemeClr val="tx1"/>
                          </a:solidFill>
                          <a:latin typeface="+mn-lt"/>
                          <a:cs typeface="RM Typerighter old" panose="00000400000000000000" pitchFamily="2" charset="-79"/>
                        </a:rPr>
                        <a:t>The little Red Hen</a:t>
                      </a:r>
                      <a:endParaRPr lang="en-GB" sz="1050" b="1" i="1"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507345316"/>
                  </a:ext>
                </a:extLst>
              </a:tr>
              <a:tr h="1245256">
                <a:tc>
                  <a:txBody>
                    <a:bodyPr/>
                    <a:lstStyle/>
                    <a:p>
                      <a:pPr algn="ctr"/>
                      <a:r>
                        <a:rPr lang="en-US" sz="1800" b="1" dirty="0">
                          <a:latin typeface="Amatic SC" panose="00000500000000000000" pitchFamily="2" charset="-79"/>
                          <a:cs typeface="Amatic SC" panose="00000500000000000000" pitchFamily="2" charset="-79"/>
                        </a:rPr>
                        <a:t>‘Wow’ moments / </a:t>
                      </a:r>
                      <a:r>
                        <a:rPr lang="en-US" sz="1800" b="1" dirty="0">
                          <a:solidFill>
                            <a:srgbClr val="0070C0"/>
                          </a:solidFill>
                          <a:latin typeface="Amatic SC" panose="00000500000000000000" pitchFamily="2" charset="-79"/>
                          <a:cs typeface="Amatic SC" panose="00000500000000000000" pitchFamily="2" charset="-79"/>
                        </a:rPr>
                        <a:t>Enrichment Weeks </a:t>
                      </a:r>
                      <a:endParaRPr lang="en-GB" sz="18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 Family photographs</a:t>
                      </a:r>
                    </a:p>
                    <a:p>
                      <a:pPr algn="ctr"/>
                      <a:r>
                        <a:rPr lang="en-US" sz="1050" dirty="0">
                          <a:solidFill>
                            <a:schemeClr val="tx1"/>
                          </a:solidFill>
                          <a:latin typeface="+mn-lt"/>
                          <a:cs typeface="Amatic SC" panose="00000500000000000000" pitchFamily="2" charset="-79"/>
                        </a:rPr>
                        <a:t>Library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Halloween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Theater 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Library Visit</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Book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Shrove Tuesday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Farm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South Shields Trip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treat</a:t>
                      </a:r>
                    </a:p>
                    <a:p>
                      <a:pPr algn="ctr"/>
                      <a:r>
                        <a:rPr lang="en-US" sz="1050" dirty="0">
                          <a:solidFill>
                            <a:schemeClr val="tx1"/>
                          </a:solidFill>
                          <a:latin typeface="+mn-lt"/>
                          <a:cs typeface="Amatic SC" panose="00000500000000000000" pitchFamily="2" charset="-79"/>
                        </a:rPr>
                        <a:t>Author Visit</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443" y="387462"/>
            <a:ext cx="441652" cy="44165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3526902" y="423209"/>
            <a:ext cx="434224" cy="434224"/>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380076" y="503250"/>
            <a:ext cx="429643" cy="42964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83737">
            <a:off x="6995580" y="492522"/>
            <a:ext cx="512877" cy="512877"/>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8593881" y="573466"/>
            <a:ext cx="350987" cy="350987"/>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10222528" y="509961"/>
            <a:ext cx="360359" cy="360359"/>
          </a:xfrm>
          <a:prstGeom prst="rect">
            <a:avLst/>
          </a:prstGeom>
        </p:spPr>
      </p:pic>
      <p:pic>
        <p:nvPicPr>
          <p:cNvPr id="11" name="Picture 10">
            <a:extLst>
              <a:ext uri="{FF2B5EF4-FFF2-40B4-BE49-F238E27FC236}">
                <a16:creationId xmlns:a16="http://schemas.microsoft.com/office/drawing/2014/main" id="{CFD612A8-EDAF-4DAD-8FF0-D62DF8EC9E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433" y="189593"/>
            <a:ext cx="861008" cy="645756"/>
          </a:xfrm>
          <a:prstGeom prst="rect">
            <a:avLst/>
          </a:prstGeom>
        </p:spPr>
      </p:pic>
      <p:pic>
        <p:nvPicPr>
          <p:cNvPr id="13" name="Picture 12">
            <a:extLst>
              <a:ext uri="{FF2B5EF4-FFF2-40B4-BE49-F238E27FC236}">
                <a16:creationId xmlns:a16="http://schemas.microsoft.com/office/drawing/2014/main" id="{EE09D009-1A5E-4661-8B0D-040A807B1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spTree>
    <p:extLst>
      <p:ext uri="{BB962C8B-B14F-4D97-AF65-F5344CB8AC3E}">
        <p14:creationId xmlns:p14="http://schemas.microsoft.com/office/powerpoint/2010/main" val="416241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32986118"/>
              </p:ext>
            </p:extLst>
          </p:nvPr>
        </p:nvGraphicFramePr>
        <p:xfrm>
          <a:off x="366318" y="476214"/>
          <a:ext cx="11459364" cy="585917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lang="en-US" sz="14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630503">
                <a:tc rowSpan="2">
                  <a:txBody>
                    <a:bodyPr/>
                    <a:lstStyle/>
                    <a:p>
                      <a:pPr algn="ctr"/>
                      <a:r>
                        <a:rPr lang="en-US" sz="7200" b="0" dirty="0">
                          <a:latin typeface="Amatic SC" panose="00000500000000000000" pitchFamily="2" charset="-79"/>
                          <a:cs typeface="Amatic SC" panose="00000500000000000000" pitchFamily="2" charset="-79"/>
                        </a:rPr>
                        <a:t> </a:t>
                      </a: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400" b="0" dirty="0">
                        <a:latin typeface="Amatic SC" panose="00000500000000000000" pitchFamily="2" charset="-79"/>
                        <a:cs typeface="Amatic SC" panose="00000500000000000000" pitchFamily="2" charset="-79"/>
                      </a:endParaRPr>
                    </a:p>
                    <a:p>
                      <a:pPr algn="ctr"/>
                      <a:endParaRPr lang="en-US" sz="2000" b="0" dirty="0">
                        <a:latin typeface="Amatic SC" panose="00000500000000000000" pitchFamily="2" charset="-79"/>
                        <a:cs typeface="Amatic SC" panose="00000500000000000000" pitchFamily="2" charset="-79"/>
                      </a:endParaRPr>
                    </a:p>
                    <a:p>
                      <a:pPr algn="ctr"/>
                      <a:r>
                        <a:rPr lang="en-US" sz="2400" b="0" dirty="0">
                          <a:latin typeface="Amatic SC" panose="00000500000000000000" pitchFamily="2" charset="-79"/>
                          <a:cs typeface="Amatic SC" panose="00000500000000000000" pitchFamily="2" charset="-79"/>
                        </a:rPr>
                        <a:t>Over Arching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Our Lady of the Rosary Primary School we understand the importance of Play, the opportunity to embed learning, become absorbed in it and that we learn best when we are interested, involved and active. Play encourages active learning, we  plan and prepare for children to work with other children, adults, objects, stimuli and events. We are proud to promote play and that the ethos in our Early Years setting has play at the heart enabling our children to become active participants in their learning leading their thinking and becoming independent. Play enables our children to be come confident and resilient building relationships allowing our children to set their own goals and solve problems. Play is essential in developing the whole child and supporting children’s development. We believe in a balance of children leading their own play and taking part in play that is guided by adults.”</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11926" y="3264121"/>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8" name="Picture 7">
            <a:extLst>
              <a:ext uri="{FF2B5EF4-FFF2-40B4-BE49-F238E27FC236}">
                <a16:creationId xmlns:a16="http://schemas.microsoft.com/office/drawing/2014/main" id="{5D5B0BEF-8228-4862-A6BB-7A60210B1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27" y="195827"/>
            <a:ext cx="633287" cy="633287"/>
          </a:xfrm>
          <a:prstGeom prst="rect">
            <a:avLst/>
          </a:prstGeom>
        </p:spPr>
      </p:pic>
      <p:pic>
        <p:nvPicPr>
          <p:cNvPr id="9" name="Picture 8">
            <a:extLst>
              <a:ext uri="{FF2B5EF4-FFF2-40B4-BE49-F238E27FC236}">
                <a16:creationId xmlns:a16="http://schemas.microsoft.com/office/drawing/2014/main" id="{067F260E-7AA2-4A8B-AA53-3B7134723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14" y="153336"/>
            <a:ext cx="861008" cy="645756"/>
          </a:xfrm>
          <a:prstGeom prst="rect">
            <a:avLst/>
          </a:prstGeom>
        </p:spPr>
      </p:pic>
    </p:spTree>
    <p:extLst>
      <p:ext uri="{BB962C8B-B14F-4D97-AF65-F5344CB8AC3E}">
        <p14:creationId xmlns:p14="http://schemas.microsoft.com/office/powerpoint/2010/main" val="295277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EYFS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254703049"/>
              </p:ext>
            </p:extLst>
          </p:nvPr>
        </p:nvGraphicFramePr>
        <p:xfrm>
          <a:off x="171904" y="512838"/>
          <a:ext cx="11848192" cy="605961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2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0">
                <a:tc>
                  <a:txBody>
                    <a:bodyPr/>
                    <a:lstStyle/>
                    <a:p>
                      <a:pPr algn="ctr"/>
                      <a:r>
                        <a:rPr lang="en-US" sz="2000" b="1" dirty="0">
                          <a:latin typeface="Amatic SC" panose="00000500000000000000" pitchFamily="2" charset="-79"/>
                          <a:cs typeface="Amatic SC" panose="00000500000000000000" pitchFamily="2" charset="-79"/>
                        </a:rPr>
                        <a:t>Our Values </a:t>
                      </a: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algn="ctr"/>
                      <a:endParaRPr lang="en-US" sz="4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These will mirror the principles and values of our school.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We will ‘dip in and out of each area’ each term as and when we need to. </a:t>
                      </a:r>
                      <a:endParaRPr lang="en-GB" sz="18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endParaRPr lang="en-US" sz="1600" b="1" i="0" dirty="0">
                        <a:solidFill>
                          <a:schemeClr val="bg1">
                            <a:lumMod val="50000"/>
                          </a:schemeClr>
                        </a:solidFill>
                        <a:effectLst/>
                        <a:latin typeface="+mn-lt"/>
                      </a:endParaRPr>
                    </a:p>
                    <a:p>
                      <a:pPr algn="ctr" rtl="0" fontAlgn="base"/>
                      <a:endParaRPr lang="en-US" sz="1600" b="1" i="0" dirty="0">
                        <a:solidFill>
                          <a:schemeClr val="bg1">
                            <a:lumMod val="50000"/>
                          </a:schemeClr>
                        </a:solidFill>
                        <a:effectLst/>
                        <a:latin typeface="+mn-lt"/>
                      </a:endParaRPr>
                    </a:p>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60817584"/>
                  </a:ext>
                </a:extLst>
              </a:tr>
              <a:tr h="989017">
                <a:tc>
                  <a:txBody>
                    <a:bodyPr/>
                    <a:lstStyle/>
                    <a:p>
                      <a:pPr algn="ctr"/>
                      <a:r>
                        <a:rPr lang="en-US" sz="1800" b="1" dirty="0">
                          <a:latin typeface="Amatic SC" panose="00000500000000000000" pitchFamily="2" charset="-79"/>
                          <a:cs typeface="Amatic SC" panose="00000500000000000000" pitchFamily="2" charset="-79"/>
                        </a:rPr>
                        <a:t>Assessment opportunities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050" dirty="0">
                          <a:solidFill>
                            <a:schemeClr val="tx1"/>
                          </a:solidFill>
                          <a:latin typeface="+mn-lt"/>
                          <a:cs typeface="Amatic SC" panose="00000500000000000000" pitchFamily="2" charset="-79"/>
                        </a:rPr>
                        <a:t>Analyse Nursery Assessments (Rec)</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r h="774966">
                <a:tc>
                  <a:txBody>
                    <a:bodyPr/>
                    <a:lstStyle/>
                    <a:p>
                      <a:pPr algn="ctr"/>
                      <a:r>
                        <a:rPr lang="en-US" sz="2000" b="1" dirty="0">
                          <a:latin typeface="Amatic SC" panose="00000500000000000000" pitchFamily="2" charset="-79"/>
                          <a:cs typeface="Amatic SC" panose="00000500000000000000" pitchFamily="2" charset="-79"/>
                        </a:rPr>
                        <a:t>Parental </a:t>
                      </a:r>
                    </a:p>
                    <a:p>
                      <a:pPr algn="ctr"/>
                      <a:r>
                        <a:rPr lang="en-US" sz="2000" b="1" dirty="0">
                          <a:latin typeface="Amatic SC" panose="00000500000000000000" pitchFamily="2" charset="-79"/>
                          <a:cs typeface="Amatic SC" panose="00000500000000000000" pitchFamily="2" charset="-79"/>
                        </a:rPr>
                        <a:t>Involvement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Parents Evening </a:t>
                      </a:r>
                    </a:p>
                    <a:p>
                      <a:pPr algn="ctr"/>
                      <a:r>
                        <a:rPr lang="en-US" sz="1050" dirty="0">
                          <a:solidFill>
                            <a:schemeClr val="tx1"/>
                          </a:solidFill>
                          <a:latin typeface="+mn-lt"/>
                          <a:cs typeface="Amatic SC" panose="00000500000000000000" pitchFamily="2" charset="-79"/>
                        </a:rPr>
                        <a:t>Home / School Agreements </a:t>
                      </a:r>
                    </a:p>
                    <a:p>
                      <a:pPr algn="ctr"/>
                      <a:r>
                        <a:rPr lang="en-GB" sz="1050" dirty="0">
                          <a:solidFill>
                            <a:schemeClr val="tx1"/>
                          </a:solidFill>
                          <a:latin typeface="+mn-lt"/>
                          <a:cs typeface="Amatic SC" panose="00000500000000000000" pitchFamily="2" charset="-79"/>
                        </a:rPr>
                        <a:t>Phonics parental information</a:t>
                      </a:r>
                    </a:p>
                    <a:p>
                      <a:pPr algn="ctr"/>
                      <a:r>
                        <a:rPr lang="en-GB" sz="1050" dirty="0">
                          <a:solidFill>
                            <a:schemeClr val="tx1"/>
                          </a:solidFill>
                          <a:latin typeface="+mn-lt"/>
                          <a:cs typeface="Amatic SC" panose="00000500000000000000" pitchFamily="2" charset="-79"/>
                        </a:rPr>
                        <a:t>Tapestry/dojo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parental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Reading parental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Proud Clouds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End of year reports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Tapestry/dojo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84788128"/>
                  </a:ext>
                </a:extLst>
              </a:tr>
            </a:tbl>
          </a:graphicData>
        </a:graphic>
      </p:graphicFrame>
      <p:pic>
        <p:nvPicPr>
          <p:cNvPr id="8" name="Picture 7">
            <a:extLst>
              <a:ext uri="{FF2B5EF4-FFF2-40B4-BE49-F238E27FC236}">
                <a16:creationId xmlns:a16="http://schemas.microsoft.com/office/drawing/2014/main" id="{7744B7E8-EC5E-43E9-BE4D-4D383C64E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04" y="279076"/>
            <a:ext cx="633287" cy="633287"/>
          </a:xfrm>
          <a:prstGeom prst="rect">
            <a:avLst/>
          </a:prstGeom>
        </p:spPr>
      </p:pic>
      <p:pic>
        <p:nvPicPr>
          <p:cNvPr id="9" name="Picture 8">
            <a:extLst>
              <a:ext uri="{FF2B5EF4-FFF2-40B4-BE49-F238E27FC236}">
                <a16:creationId xmlns:a16="http://schemas.microsoft.com/office/drawing/2014/main" id="{C8CDD2B9-35CD-427D-B587-C16E9903DC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842"/>
            <a:ext cx="861008" cy="645756"/>
          </a:xfrm>
          <a:prstGeom prst="rect">
            <a:avLst/>
          </a:prstGeom>
        </p:spPr>
      </p:pic>
      <p:sp>
        <p:nvSpPr>
          <p:cNvPr id="2" name="Arrow: Left-Right 1">
            <a:extLst>
              <a:ext uri="{FF2B5EF4-FFF2-40B4-BE49-F238E27FC236}">
                <a16:creationId xmlns:a16="http://schemas.microsoft.com/office/drawing/2014/main" id="{9B3CF42B-18B1-48B0-A82E-81F90929D2F3}"/>
              </a:ext>
            </a:extLst>
          </p:cNvPr>
          <p:cNvSpPr/>
          <p:nvPr/>
        </p:nvSpPr>
        <p:spPr>
          <a:xfrm>
            <a:off x="2217683" y="1629103"/>
            <a:ext cx="8933793" cy="662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Taught throughout the year</a:t>
            </a: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78279133"/>
              </p:ext>
            </p:extLst>
          </p:nvPr>
        </p:nvGraphicFramePr>
        <p:xfrm>
          <a:off x="197738" y="719663"/>
          <a:ext cx="11796523" cy="546656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 learning peers names</a:t>
                      </a:r>
                    </a:p>
                    <a:p>
                      <a:pPr algn="ctr"/>
                      <a:r>
                        <a:rPr lang="en-US" sz="1100" dirty="0"/>
                        <a:t>Children using talk about things familiar to them.</a:t>
                      </a:r>
                    </a:p>
                    <a:p>
                      <a:pPr algn="ctr"/>
                      <a:r>
                        <a:rPr lang="en-US" sz="1100" b="0" dirty="0">
                          <a:solidFill>
                            <a:schemeClr val="tx1"/>
                          </a:solidFill>
                          <a:latin typeface="+mn-lt"/>
                          <a:cs typeface="Amatic SC" panose="00000500000000000000" pitchFamily="2" charset="-79"/>
                        </a:rPr>
                        <a:t>What do you like/dislike?</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a:t>
                      </a:r>
                    </a:p>
                    <a:p>
                      <a:pPr algn="ctr"/>
                      <a:r>
                        <a:rPr lang="en-US" sz="1100" b="0" dirty="0">
                          <a:solidFill>
                            <a:schemeClr val="tx1"/>
                          </a:solidFill>
                          <a:latin typeface="+mn-lt"/>
                          <a:cs typeface="Amatic SC" panose="00000500000000000000" pitchFamily="2" charset="-79"/>
                        </a:rPr>
                        <a:t>Familiar Print – my name</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p>
                    <a:p>
                      <a:pPr algn="ctr"/>
                      <a:r>
                        <a:rPr lang="en-US" sz="1100" b="0" dirty="0">
                          <a:solidFill>
                            <a:schemeClr val="tx1"/>
                          </a:solidFill>
                          <a:latin typeface="+mn-lt"/>
                          <a:cs typeface="Amatic SC" panose="00000500000000000000" pitchFamily="2" charset="-79"/>
                        </a:rPr>
                        <a:t>Naming areas</a:t>
                      </a:r>
                    </a:p>
                    <a:p>
                      <a:pPr algn="ctr"/>
                      <a:r>
                        <a:rPr lang="en-US" sz="1100" b="0" dirty="0">
                          <a:solidFill>
                            <a:schemeClr val="tx1"/>
                          </a:solidFill>
                          <a:latin typeface="+mn-lt"/>
                          <a:cs typeface="Amatic SC" panose="00000500000000000000" pitchFamily="2" charset="-79"/>
                        </a:rPr>
                        <a:t>Introducing new stories and language</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 Tell me a story - begin joining in with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one instruction  </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Understand and answer simple how and why questions…</a:t>
                      </a:r>
                    </a:p>
                    <a:p>
                      <a:pPr algn="ctr"/>
                      <a:r>
                        <a:rPr lang="en-US" sz="1100" b="0" dirty="0">
                          <a:solidFill>
                            <a:schemeClr val="tx1"/>
                          </a:solidFill>
                          <a:latin typeface="+mn-lt"/>
                          <a:cs typeface="Amatic SC" panose="00000500000000000000" pitchFamily="2" charset="-79"/>
                        </a:rPr>
                        <a:t>Retell a well known story with story language with support </a:t>
                      </a:r>
                    </a:p>
                    <a:p>
                      <a:pPr algn="ctr"/>
                      <a:r>
                        <a:rPr lang="en-US" sz="1100" dirty="0"/>
                        <a:t>Ask questions to find out more and to check they understand what has been said to them.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Talk about a familiar story they have listened to.</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endParaRPr lang="en-US" sz="1100" b="0" dirty="0">
                        <a:solidFill>
                          <a:schemeClr val="tx1"/>
                        </a:solidFill>
                        <a:latin typeface="+mn-lt"/>
                        <a:cs typeface="Amatic SC" panose="00000500000000000000" pitchFamily="2" charset="-79"/>
                      </a:endParaRPr>
                    </a:p>
                    <a:p>
                      <a:pPr algn="ctr"/>
                      <a:r>
                        <a:rPr lang="en-US" sz="1100" b="0" dirty="0">
                          <a:solidFill>
                            <a:schemeClr val="tx1"/>
                          </a:solidFill>
                        </a:rPr>
                        <a:t>Re-read some books so children learn the language necessary to talk about what is happening in each illustration </a:t>
                      </a:r>
                    </a:p>
                    <a:p>
                      <a:pPr algn="ctr"/>
                      <a:r>
                        <a:rPr lang="en-US" sz="1100" b="0" dirty="0">
                          <a:solidFill>
                            <a:schemeClr val="tx1"/>
                          </a:solidFill>
                        </a:rPr>
                        <a:t>Talk about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none" dirty="0">
                          <a:solidFill>
                            <a:schemeClr val="bg1">
                              <a:lumMod val="50000"/>
                            </a:schemeClr>
                          </a:solidFill>
                          <a:latin typeface="+mn-lt"/>
                          <a:cs typeface="Amatic SC" panose="00000500000000000000" pitchFamily="2" charset="-79"/>
                        </a:rPr>
                        <a:t>Time to share! </a:t>
                      </a:r>
                    </a:p>
                    <a:p>
                      <a:pPr algn="ctr"/>
                      <a:r>
                        <a:rPr lang="en-US" sz="1100" b="0" u="none" dirty="0">
                          <a:solidFill>
                            <a:schemeClr val="tx1"/>
                          </a:solidFill>
                          <a:latin typeface="+mn-lt"/>
                          <a:cs typeface="Amatic SC" panose="00000500000000000000" pitchFamily="2" charset="-79"/>
                        </a:rPr>
                        <a:t>Talk about likes and dislikes</a:t>
                      </a:r>
                    </a:p>
                    <a:p>
                      <a:pPr algn="ctr"/>
                      <a:r>
                        <a:rPr lang="en-US" sz="1100" b="0" u="none" dirty="0">
                          <a:solidFill>
                            <a:schemeClr val="tx1"/>
                          </a:solidFill>
                          <a:latin typeface="+mn-lt"/>
                          <a:cs typeface="Amatic SC" panose="00000500000000000000" pitchFamily="2" charset="-79"/>
                        </a:rPr>
                        <a:t>Naming and discussing familiar objects in activities and pictures</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337" y="-70248"/>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12876774"/>
              </p:ext>
            </p:extLst>
          </p:nvPr>
        </p:nvGraphicFramePr>
        <p:xfrm>
          <a:off x="197738" y="719663"/>
          <a:ext cx="11796523" cy="529892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Autumn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lumMod val="50000"/>
                            </a:schemeClr>
                          </a:solidFill>
                          <a:latin typeface="Amatic SC" panose="00000500000000000000" pitchFamily="2" charset="-79"/>
                          <a:cs typeface="Amatic SC" panose="00000500000000000000" pitchFamily="2" charset="-79"/>
                        </a:rPr>
                        <a:t>Autumn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Spring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1</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solidFill>
                            <a:schemeClr val="bg1">
                              <a:lumMod val="50000"/>
                            </a:schemeClr>
                          </a:solidFill>
                          <a:latin typeface="Amatic SC" panose="00000500000000000000" pitchFamily="2" charset="-79"/>
                          <a:cs typeface="Amatic SC" panose="00000500000000000000" pitchFamily="2" charset="-79"/>
                        </a:rPr>
                        <a:t>Summer 2</a:t>
                      </a:r>
                      <a:endParaRPr lang="en-GB" sz="20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000" b="1" dirty="0">
                          <a:latin typeface="Amatic SC" panose="00000500000000000000" pitchFamily="2" charset="-79"/>
                          <a:cs typeface="Amatic SC" panose="00000500000000000000" pitchFamily="2" charset="-79"/>
                        </a:rPr>
                        <a:t>Daily story time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789" y="28613"/>
            <a:ext cx="848557" cy="848557"/>
          </a:xfrm>
          <a:prstGeom prst="rect">
            <a:avLst/>
          </a:prstGeom>
        </p:spPr>
      </p:pic>
      <p:pic>
        <p:nvPicPr>
          <p:cNvPr id="8" name="Picture 7">
            <a:extLst>
              <a:ext uri="{FF2B5EF4-FFF2-40B4-BE49-F238E27FC236}">
                <a16:creationId xmlns:a16="http://schemas.microsoft.com/office/drawing/2014/main" id="{6A0EE2B5-BB13-4793-AF01-A3D03272D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03" y="367826"/>
            <a:ext cx="861008" cy="645756"/>
          </a:xfrm>
          <a:prstGeom prst="rect">
            <a:avLst/>
          </a:prstGeom>
        </p:spPr>
      </p:pic>
      <p:pic>
        <p:nvPicPr>
          <p:cNvPr id="9" name="Picture 8">
            <a:extLst>
              <a:ext uri="{FF2B5EF4-FFF2-40B4-BE49-F238E27FC236}">
                <a16:creationId xmlns:a16="http://schemas.microsoft.com/office/drawing/2014/main" id="{026ABA6F-F09F-49AA-88E8-363026A01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38" y="386952"/>
            <a:ext cx="633287" cy="633287"/>
          </a:xfrm>
          <a:prstGeom prst="rect">
            <a:avLst/>
          </a:prstGeom>
        </p:spPr>
      </p:pic>
    </p:spTree>
    <p:extLst>
      <p:ext uri="{BB962C8B-B14F-4D97-AF65-F5344CB8AC3E}">
        <p14:creationId xmlns:p14="http://schemas.microsoft.com/office/powerpoint/2010/main" val="59744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Nursery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65519238"/>
              </p:ext>
            </p:extLst>
          </p:nvPr>
        </p:nvGraphicFramePr>
        <p:xfrm>
          <a:off x="187378" y="467118"/>
          <a:ext cx="11922031" cy="6067452"/>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1600" b="1" dirty="0">
                          <a:latin typeface="Amatic SC" panose="00000500000000000000" pitchFamily="2" charset="-79"/>
                          <a:cs typeface="Amatic SC" panose="00000500000000000000" pitchFamily="2" charset="-79"/>
                        </a:rPr>
                        <a:t>Personal, Social and Emotional Development  </a:t>
                      </a:r>
                      <a:endParaRPr lang="en-GB"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1600" b="1" dirty="0">
                          <a:latin typeface="Amatic SC" panose="00000500000000000000" pitchFamily="2" charset="-79"/>
                          <a:cs typeface="Amatic SC" panose="00000500000000000000" pitchFamily="2" charset="-79"/>
                        </a:rPr>
                        <a:t>Managing Self </a:t>
                      </a:r>
                    </a:p>
                    <a:p>
                      <a:pPr algn="ctr"/>
                      <a:endParaRPr lang="en-US" sz="160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Self -  Regulation</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r>
                        <a:rPr lang="en-US" sz="1400" b="1" dirty="0">
                          <a:solidFill>
                            <a:schemeClr val="tx1"/>
                          </a:solidFill>
                          <a:latin typeface="Amatic SC" panose="00000500000000000000" pitchFamily="2" charset="-79"/>
                          <a:cs typeface="Amatic SC" panose="00000500000000000000" pitchFamily="2" charset="-79"/>
                        </a:rPr>
                        <a:t>Link to Behaviour for Learning  </a:t>
                      </a:r>
                    </a:p>
                    <a:p>
                      <a:pPr algn="ctr"/>
                      <a:endParaRPr lang="en-GB"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Beginning to understand class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Likes and dislikes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Understanding that some things are right and some are wrong Feeling our own emotions</a:t>
                      </a:r>
                    </a:p>
                    <a:p>
                      <a:pPr algn="ctr"/>
                      <a:r>
                        <a:rPr lang="en-US" sz="900" b="0" dirty="0">
                          <a:solidFill>
                            <a:schemeClr val="tx1"/>
                          </a:solidFill>
                        </a:rPr>
                        <a:t>Self - Confidence </a:t>
                      </a:r>
                    </a:p>
                    <a:p>
                      <a:pPr algn="ctr"/>
                      <a:r>
                        <a:rPr lang="en-US" sz="900" dirty="0"/>
                        <a:t>Build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their own feelings.</a:t>
                      </a:r>
                    </a:p>
                    <a:p>
                      <a:pPr algn="ctr"/>
                      <a:r>
                        <a:rPr lang="en-US" sz="900" dirty="0"/>
                        <a:t>Encourage them to think about their own feelings and those of others by reading stories and exploring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Being a good friend</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our world and animals</a:t>
                      </a:r>
                    </a:p>
                    <a:p>
                      <a:pPr algn="ctr"/>
                      <a:r>
                        <a:rPr lang="en-US" sz="900" dirty="0"/>
                        <a:t> model and encourage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Model and encourage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their transition to either big Nursery or Reception Class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480" y="30557"/>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962315756"/>
              </p:ext>
            </p:extLst>
          </p:nvPr>
        </p:nvGraphicFramePr>
        <p:xfrm>
          <a:off x="187378" y="467118"/>
          <a:ext cx="11922031" cy="6204612"/>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Autumn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Amatic SC" panose="00000500000000000000" pitchFamily="2" charset="-79"/>
                          <a:cs typeface="Amatic SC" panose="00000500000000000000" pitchFamily="2" charset="-79"/>
                        </a:rPr>
                        <a:t>Autumn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Spring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1</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bg1">
                              <a:lumMod val="50000"/>
                            </a:schemeClr>
                          </a:solidFill>
                          <a:latin typeface="Amatic SC" panose="00000500000000000000" pitchFamily="2" charset="-79"/>
                          <a:cs typeface="Amatic SC" panose="00000500000000000000" pitchFamily="2" charset="-79"/>
                        </a:rPr>
                        <a:t>Summer 2</a:t>
                      </a:r>
                      <a:endParaRPr lang="en-GB" sz="1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tc gridSpan="2">
                  <a:txBody>
                    <a:bodyPr/>
                    <a:lstStyle/>
                    <a:p>
                      <a:pPr algn="ctr"/>
                      <a:r>
                        <a:rPr lang="en-US" sz="16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1600" b="1" dirty="0">
                          <a:latin typeface="Amatic SC" panose="00000500000000000000" pitchFamily="2" charset="-79"/>
                          <a:cs typeface="Amatic SC" panose="00000500000000000000" pitchFamily="2" charset="-79"/>
                        </a:rPr>
                        <a:t>Personal, Social and Emotional Development  </a:t>
                      </a:r>
                      <a:endParaRPr lang="en-GB" sz="1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1600" b="1" dirty="0">
                          <a:latin typeface="Amatic SC" panose="00000500000000000000" pitchFamily="2" charset="-79"/>
                          <a:cs typeface="Amatic SC" panose="00000500000000000000" pitchFamily="2" charset="-79"/>
                        </a:rPr>
                        <a:t>Managing Self </a:t>
                      </a:r>
                    </a:p>
                    <a:p>
                      <a:pPr algn="ctr"/>
                      <a:endParaRPr lang="en-US" sz="1600" b="1" dirty="0">
                        <a:latin typeface="Amatic SC" panose="00000500000000000000" pitchFamily="2" charset="-79"/>
                        <a:cs typeface="Amatic SC" panose="00000500000000000000" pitchFamily="2" charset="-79"/>
                      </a:endParaRPr>
                    </a:p>
                    <a:p>
                      <a:pPr algn="ctr"/>
                      <a:r>
                        <a:rPr lang="en-US" sz="1800" b="1" dirty="0">
                          <a:latin typeface="Amatic SC" panose="00000500000000000000" pitchFamily="2" charset="-79"/>
                          <a:cs typeface="Amatic SC" panose="00000500000000000000" pitchFamily="2" charset="-79"/>
                        </a:rPr>
                        <a:t>Self -  Regulation</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r>
                        <a:rPr lang="en-US" sz="14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sharing stories and discussing pictures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algn="ctr"/>
                      <a:r>
                        <a:rPr lang="en-US" sz="900" b="0" dirty="0">
                          <a:solidFill>
                            <a:schemeClr val="tx1"/>
                          </a:solidFill>
                          <a:latin typeface="+mn-lt"/>
                          <a:cs typeface="Amatic SC" panose="00000500000000000000" pitchFamily="2" charset="-79"/>
                        </a:rPr>
                        <a:t>Looking After our world and animals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behavior. Preparing for Year 1 transition</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71815" y="5037991"/>
            <a:ext cx="3932807" cy="3932807"/>
          </a:xfrm>
          <a:prstGeom prst="rect">
            <a:avLst/>
          </a:prstGeom>
        </p:spPr>
      </p:pic>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499" y="28014"/>
            <a:ext cx="417124" cy="417124"/>
          </a:xfrm>
          <a:prstGeom prst="rect">
            <a:avLst/>
          </a:prstGeom>
        </p:spPr>
      </p:pic>
      <p:pic>
        <p:nvPicPr>
          <p:cNvPr id="8" name="Picture 7">
            <a:extLst>
              <a:ext uri="{FF2B5EF4-FFF2-40B4-BE49-F238E27FC236}">
                <a16:creationId xmlns:a16="http://schemas.microsoft.com/office/drawing/2014/main" id="{8DED5D1B-DF2E-44A3-920A-6E17B3F23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378" y="150473"/>
            <a:ext cx="633287" cy="633287"/>
          </a:xfrm>
          <a:prstGeom prst="rect">
            <a:avLst/>
          </a:prstGeom>
        </p:spPr>
      </p:pic>
      <p:pic>
        <p:nvPicPr>
          <p:cNvPr id="11" name="Picture 10">
            <a:extLst>
              <a:ext uri="{FF2B5EF4-FFF2-40B4-BE49-F238E27FC236}">
                <a16:creationId xmlns:a16="http://schemas.microsoft.com/office/drawing/2014/main" id="{2CD2F529-16A7-435C-A49C-CD27E4570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2260"/>
            <a:ext cx="861008" cy="645756"/>
          </a:xfrm>
          <a:prstGeom prst="rect">
            <a:avLst/>
          </a:prstGeom>
        </p:spPr>
      </p:pic>
    </p:spTree>
    <p:extLst>
      <p:ext uri="{BB962C8B-B14F-4D97-AF65-F5344CB8AC3E}">
        <p14:creationId xmlns:p14="http://schemas.microsoft.com/office/powerpoint/2010/main" val="71803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C6C4ECE2C94C4CA14E2D6545A1AF21" ma:contentTypeVersion="16" ma:contentTypeDescription="Create a new document." ma:contentTypeScope="" ma:versionID="e91ad5d8fa721e868d6888324d054ef7">
  <xsd:schema xmlns:xsd="http://www.w3.org/2001/XMLSchema" xmlns:xs="http://www.w3.org/2001/XMLSchema" xmlns:p="http://schemas.microsoft.com/office/2006/metadata/properties" xmlns:ns3="acbf6fcd-a56e-40ab-92f5-ea8387f0b4f9" xmlns:ns4="886585d9-04df-4862-993f-de22c84d00b8" targetNamespace="http://schemas.microsoft.com/office/2006/metadata/properties" ma:root="true" ma:fieldsID="c46cc4dc9bb4c5e4eeef61857f144961" ns3:_="" ns4:_="">
    <xsd:import namespace="acbf6fcd-a56e-40ab-92f5-ea8387f0b4f9"/>
    <xsd:import namespace="886585d9-04df-4862-993f-de22c84d00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f6fcd-a56e-40ab-92f5-ea8387f0b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585d9-04df-4862-993f-de22c84d00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bf6fcd-a56e-40ab-92f5-ea8387f0b4f9" xsi:nil="true"/>
  </documentManagement>
</p:properties>
</file>

<file path=customXml/itemProps1.xml><?xml version="1.0" encoding="utf-8"?>
<ds:datastoreItem xmlns:ds="http://schemas.openxmlformats.org/officeDocument/2006/customXml" ds:itemID="{7DE4E485-0505-4A9A-97F5-08FAA2CE5A10}">
  <ds:schemaRefs>
    <ds:schemaRef ds:uri="http://schemas.microsoft.com/sharepoint/v3/contenttype/forms"/>
  </ds:schemaRefs>
</ds:datastoreItem>
</file>

<file path=customXml/itemProps2.xml><?xml version="1.0" encoding="utf-8"?>
<ds:datastoreItem xmlns:ds="http://schemas.openxmlformats.org/officeDocument/2006/customXml" ds:itemID="{7B312629-BC7D-45F0-AF82-C9DA9CC1B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f6fcd-a56e-40ab-92f5-ea8387f0b4f9"/>
    <ds:schemaRef ds:uri="886585d9-04df-4862-993f-de22c84d0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B3BE9B-2812-4A7F-9E20-061B9E6D1AA8}">
  <ds:schemaRefs>
    <ds:schemaRef ds:uri="http://schemas.microsoft.com/office/2006/metadata/properties"/>
    <ds:schemaRef ds:uri="http://purl.org/dc/terms/"/>
    <ds:schemaRef ds:uri="acbf6fcd-a56e-40ab-92f5-ea8387f0b4f9"/>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86585d9-04df-4862-993f-de22c84d00b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19334</TotalTime>
  <Words>14622</Words>
  <Application>Microsoft Macintosh PowerPoint</Application>
  <PresentationFormat>Widescreen</PresentationFormat>
  <Paragraphs>1825</Paragraphs>
  <Slides>22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Adler</vt:lpstr>
      <vt:lpstr>Calibri</vt:lpstr>
      <vt:lpstr>Wingdings</vt:lpstr>
      <vt:lpstr>Amatic SC</vt:lpstr>
      <vt:lpstr>Courier New</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S White</cp:lastModifiedBy>
  <cp:revision>173</cp:revision>
  <cp:lastPrinted>2021-08-25T10:08:52Z</cp:lastPrinted>
  <dcterms:created xsi:type="dcterms:W3CDTF">2021-06-03T07:59:39Z</dcterms:created>
  <dcterms:modified xsi:type="dcterms:W3CDTF">2024-09-12T13:35:16Z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0x010100DAC6C4ECE2C94C4CA14E2D6545A1AF21</vt:lpwstr>
  </property>
</Properties>
</file>