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7"/>
  </p:notesMasterIdLst>
  <p:sldIdLst>
    <p:sldId id="256" r:id="rId5"/>
    <p:sldId id="257" r:id="rId6"/>
    <p:sldId id="280" r:id="rId7"/>
    <p:sldId id="258" r:id="rId8"/>
    <p:sldId id="259" r:id="rId9"/>
    <p:sldId id="260" r:id="rId10"/>
    <p:sldId id="271" r:id="rId11"/>
    <p:sldId id="268" r:id="rId12"/>
    <p:sldId id="272" r:id="rId13"/>
    <p:sldId id="261" r:id="rId14"/>
    <p:sldId id="273" r:id="rId15"/>
    <p:sldId id="275" r:id="rId16"/>
    <p:sldId id="262" r:id="rId17"/>
    <p:sldId id="269" r:id="rId18"/>
    <p:sldId id="281" r:id="rId19"/>
    <p:sldId id="263" r:id="rId20"/>
    <p:sldId id="277" r:id="rId21"/>
    <p:sldId id="278" r:id="rId22"/>
    <p:sldId id="264" r:id="rId23"/>
    <p:sldId id="265" r:id="rId24"/>
    <p:sldId id="279" r:id="rId25"/>
    <p:sldId id="267" r:id="rId26"/>
  </p:sldIdLst>
  <p:sldSz cx="12192000" cy="6858000"/>
  <p:notesSz cx="6799263" cy="9929813"/>
  <p:embeddedFontLst>
    <p:embeddedFont>
      <p:font typeface="Adler" panose="00000400000000000000"/>
      <p:regular r:id="rId28"/>
    </p:embeddedFont>
    <p:embeddedFont>
      <p:font typeface="Amatic SC" panose="00000500000000000000"/>
      <p:regular r:id="rId29"/>
      <p:bold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CC66FF"/>
    <a:srgbClr val="FF9933"/>
    <a:srgbClr val="FFCC66"/>
    <a:srgbClr val="E1FFFF"/>
    <a:srgbClr val="FFEFFF"/>
    <a:srgbClr val="E6E5FB"/>
    <a:srgbClr val="CCFFFF"/>
    <a:srgbClr val="FFCC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9" autoAdjust="0"/>
    <p:restoredTop sz="90391" autoAdjust="0"/>
  </p:normalViewPr>
  <p:slideViewPr>
    <p:cSldViewPr snapToGrid="0">
      <p:cViewPr>
        <p:scale>
          <a:sx n="96" d="100"/>
          <a:sy n="96" d="100"/>
        </p:scale>
        <p:origin x="-648" y="198"/>
      </p:cViewPr>
      <p:guideLst/>
    </p:cSldViewPr>
  </p:slideViewPr>
  <p:notesTextViewPr>
    <p:cViewPr>
      <p:scale>
        <a:sx n="1" d="1"/>
        <a:sy n="1" d="1"/>
      </p:scale>
      <p:origin x="0" y="0"/>
    </p:cViewPr>
  </p:notesTextViewPr>
  <p:sorterViewPr>
    <p:cViewPr>
      <p:scale>
        <a:sx n="180" d="100"/>
        <a:sy n="1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1976DE5F-DF04-4F27-A344-93FB2E432C72}" type="datetimeFigureOut">
              <a:rPr lang="en-GB" smtClean="0"/>
              <a:t>07/10/2026</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4FEE44C5-FA99-4680-9B86-B28965A57CB9}" type="slidenum">
              <a:rPr lang="en-GB" smtClean="0"/>
              <a:t>‹#›</a:t>
            </a:fld>
            <a:endParaRPr lang="en-GB"/>
          </a:p>
        </p:txBody>
      </p:sp>
    </p:spTree>
    <p:extLst>
      <p:ext uri="{BB962C8B-B14F-4D97-AF65-F5344CB8AC3E}">
        <p14:creationId xmlns:p14="http://schemas.microsoft.com/office/powerpoint/2010/main" val="637770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t>2</a:t>
            </a:fld>
            <a:endParaRPr lang="en-GB"/>
          </a:p>
        </p:txBody>
      </p:sp>
    </p:spTree>
    <p:extLst>
      <p:ext uri="{BB962C8B-B14F-4D97-AF65-F5344CB8AC3E}">
        <p14:creationId xmlns:p14="http://schemas.microsoft.com/office/powerpoint/2010/main" val="3159169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t>3</a:t>
            </a:fld>
            <a:endParaRPr lang="en-GB"/>
          </a:p>
        </p:txBody>
      </p:sp>
    </p:spTree>
    <p:extLst>
      <p:ext uri="{BB962C8B-B14F-4D97-AF65-F5344CB8AC3E}">
        <p14:creationId xmlns:p14="http://schemas.microsoft.com/office/powerpoint/2010/main" val="3854750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t>6</a:t>
            </a:fld>
            <a:endParaRPr lang="en-GB"/>
          </a:p>
        </p:txBody>
      </p:sp>
    </p:spTree>
    <p:extLst>
      <p:ext uri="{BB962C8B-B14F-4D97-AF65-F5344CB8AC3E}">
        <p14:creationId xmlns:p14="http://schemas.microsoft.com/office/powerpoint/2010/main" val="2290762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t>7</a:t>
            </a:fld>
            <a:endParaRPr lang="en-GB"/>
          </a:p>
        </p:txBody>
      </p:sp>
    </p:spTree>
    <p:extLst>
      <p:ext uri="{BB962C8B-B14F-4D97-AF65-F5344CB8AC3E}">
        <p14:creationId xmlns:p14="http://schemas.microsoft.com/office/powerpoint/2010/main" val="1274452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t>8</a:t>
            </a:fld>
            <a:endParaRPr lang="en-GB"/>
          </a:p>
        </p:txBody>
      </p:sp>
    </p:spTree>
    <p:extLst>
      <p:ext uri="{BB962C8B-B14F-4D97-AF65-F5344CB8AC3E}">
        <p14:creationId xmlns:p14="http://schemas.microsoft.com/office/powerpoint/2010/main" val="1784133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t>9</a:t>
            </a:fld>
            <a:endParaRPr lang="en-GB"/>
          </a:p>
        </p:txBody>
      </p:sp>
    </p:spTree>
    <p:extLst>
      <p:ext uri="{BB962C8B-B14F-4D97-AF65-F5344CB8AC3E}">
        <p14:creationId xmlns:p14="http://schemas.microsoft.com/office/powerpoint/2010/main" val="1604659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t>18</a:t>
            </a:fld>
            <a:endParaRPr lang="en-GB"/>
          </a:p>
        </p:txBody>
      </p:sp>
    </p:spTree>
    <p:extLst>
      <p:ext uri="{BB962C8B-B14F-4D97-AF65-F5344CB8AC3E}">
        <p14:creationId xmlns:p14="http://schemas.microsoft.com/office/powerpoint/2010/main" val="2265408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t>19</a:t>
            </a:fld>
            <a:endParaRPr lang="en-GB"/>
          </a:p>
        </p:txBody>
      </p:sp>
    </p:spTree>
    <p:extLst>
      <p:ext uri="{BB962C8B-B14F-4D97-AF65-F5344CB8AC3E}">
        <p14:creationId xmlns:p14="http://schemas.microsoft.com/office/powerpoint/2010/main" val="2751467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D2F32-7798-4564-8282-CAE11DB41B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07FADDA-4B94-4A2E-88D3-B6613E9EC8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D899993-D5C4-4B50-B5A5-730EB644A32E}"/>
              </a:ext>
            </a:extLst>
          </p:cNvPr>
          <p:cNvSpPr>
            <a:spLocks noGrp="1"/>
          </p:cNvSpPr>
          <p:nvPr>
            <p:ph type="dt" sz="half" idx="10"/>
          </p:nvPr>
        </p:nvSpPr>
        <p:spPr/>
        <p:txBody>
          <a:bodyPr/>
          <a:lstStyle/>
          <a:p>
            <a:fld id="{CDC55D41-4AB0-4312-A420-B20A1BDF5A76}" type="datetimeFigureOut">
              <a:rPr lang="en-GB" smtClean="0"/>
              <a:t>07/10/2026</a:t>
            </a:fld>
            <a:endParaRPr lang="en-GB"/>
          </a:p>
        </p:txBody>
      </p:sp>
      <p:sp>
        <p:nvSpPr>
          <p:cNvPr id="5" name="Footer Placeholder 4">
            <a:extLst>
              <a:ext uri="{FF2B5EF4-FFF2-40B4-BE49-F238E27FC236}">
                <a16:creationId xmlns:a16="http://schemas.microsoft.com/office/drawing/2014/main" id="{B9F30A0B-5D12-454A-BA41-C1BF4AAFC2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165155-854B-4718-BE7A-D5248F348195}"/>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3549440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DE126-D9F1-414E-A524-ABCDBD2918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E0B3AB-A0C1-476D-A37A-35CFFDD164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652B75-FE02-4D01-BAAE-DA345F51DA44}"/>
              </a:ext>
            </a:extLst>
          </p:cNvPr>
          <p:cNvSpPr>
            <a:spLocks noGrp="1"/>
          </p:cNvSpPr>
          <p:nvPr>
            <p:ph type="dt" sz="half" idx="10"/>
          </p:nvPr>
        </p:nvSpPr>
        <p:spPr/>
        <p:txBody>
          <a:bodyPr/>
          <a:lstStyle/>
          <a:p>
            <a:fld id="{CDC55D41-4AB0-4312-A420-B20A1BDF5A76}" type="datetimeFigureOut">
              <a:rPr lang="en-GB" smtClean="0"/>
              <a:t>07/10/2026</a:t>
            </a:fld>
            <a:endParaRPr lang="en-GB"/>
          </a:p>
        </p:txBody>
      </p:sp>
      <p:sp>
        <p:nvSpPr>
          <p:cNvPr id="5" name="Footer Placeholder 4">
            <a:extLst>
              <a:ext uri="{FF2B5EF4-FFF2-40B4-BE49-F238E27FC236}">
                <a16:creationId xmlns:a16="http://schemas.microsoft.com/office/drawing/2014/main" id="{B59F2088-0B61-49AD-8AEF-34A45B4AC5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C3F0FC-BDDB-4AE2-A261-3FC192508922}"/>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4001926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D398B-46A2-4C16-8E6B-3FCAD4E686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77762F7-FA5F-4E83-9E1A-482AE2657F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B532D0-13FB-4D1F-834C-C4E5B5C94855}"/>
              </a:ext>
            </a:extLst>
          </p:cNvPr>
          <p:cNvSpPr>
            <a:spLocks noGrp="1"/>
          </p:cNvSpPr>
          <p:nvPr>
            <p:ph type="dt" sz="half" idx="10"/>
          </p:nvPr>
        </p:nvSpPr>
        <p:spPr/>
        <p:txBody>
          <a:bodyPr/>
          <a:lstStyle/>
          <a:p>
            <a:fld id="{CDC55D41-4AB0-4312-A420-B20A1BDF5A76}" type="datetimeFigureOut">
              <a:rPr lang="en-GB" smtClean="0"/>
              <a:t>07/10/2026</a:t>
            </a:fld>
            <a:endParaRPr lang="en-GB"/>
          </a:p>
        </p:txBody>
      </p:sp>
      <p:sp>
        <p:nvSpPr>
          <p:cNvPr id="5" name="Footer Placeholder 4">
            <a:extLst>
              <a:ext uri="{FF2B5EF4-FFF2-40B4-BE49-F238E27FC236}">
                <a16:creationId xmlns:a16="http://schemas.microsoft.com/office/drawing/2014/main" id="{4F19A6C8-0BB6-4E19-A634-62B3449DCF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61B6A6-140B-4F75-8410-CE1F5EBDA324}"/>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791563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6127A-B3F6-45DF-B6A9-93108D4406A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8957FE-B6C1-4774-BFC8-D389935FFA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FDE26C5-36C2-409F-B5D1-6422B0F02C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F1E25DC-CAE7-4F04-9FB3-9AC40781257D}"/>
              </a:ext>
            </a:extLst>
          </p:cNvPr>
          <p:cNvSpPr>
            <a:spLocks noGrp="1"/>
          </p:cNvSpPr>
          <p:nvPr>
            <p:ph type="dt" sz="half" idx="10"/>
          </p:nvPr>
        </p:nvSpPr>
        <p:spPr/>
        <p:txBody>
          <a:bodyPr/>
          <a:lstStyle/>
          <a:p>
            <a:fld id="{CDC55D41-4AB0-4312-A420-B20A1BDF5A76}" type="datetimeFigureOut">
              <a:rPr lang="en-GB" smtClean="0"/>
              <a:t>07/10/2026</a:t>
            </a:fld>
            <a:endParaRPr lang="en-GB"/>
          </a:p>
        </p:txBody>
      </p:sp>
      <p:sp>
        <p:nvSpPr>
          <p:cNvPr id="6" name="Footer Placeholder 5">
            <a:extLst>
              <a:ext uri="{FF2B5EF4-FFF2-40B4-BE49-F238E27FC236}">
                <a16:creationId xmlns:a16="http://schemas.microsoft.com/office/drawing/2014/main" id="{2DC6E613-CFD3-4890-B8D3-320F516896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0F7CA2-861E-4933-A1AD-07BBE3195208}"/>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3007613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DD187-1F7F-4953-BE9D-AB85015AA53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F29CF6E-BAB7-464D-8A88-2314BC18E7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EF2B6E-D889-4256-B447-2C5B5E8CDB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412A75A-DDDC-489C-917E-3349A73886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0BD1E8-501E-44B9-BF08-9A5F01F9AC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9B7424F-EADF-428D-A783-A628D2E60555}"/>
              </a:ext>
            </a:extLst>
          </p:cNvPr>
          <p:cNvSpPr>
            <a:spLocks noGrp="1"/>
          </p:cNvSpPr>
          <p:nvPr>
            <p:ph type="dt" sz="half" idx="10"/>
          </p:nvPr>
        </p:nvSpPr>
        <p:spPr/>
        <p:txBody>
          <a:bodyPr/>
          <a:lstStyle/>
          <a:p>
            <a:fld id="{CDC55D41-4AB0-4312-A420-B20A1BDF5A76}" type="datetimeFigureOut">
              <a:rPr lang="en-GB" smtClean="0"/>
              <a:t>07/10/2026</a:t>
            </a:fld>
            <a:endParaRPr lang="en-GB"/>
          </a:p>
        </p:txBody>
      </p:sp>
      <p:sp>
        <p:nvSpPr>
          <p:cNvPr id="8" name="Footer Placeholder 7">
            <a:extLst>
              <a:ext uri="{FF2B5EF4-FFF2-40B4-BE49-F238E27FC236}">
                <a16:creationId xmlns:a16="http://schemas.microsoft.com/office/drawing/2014/main" id="{A29B5C68-FA0E-4128-B07C-54C96E28EE7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C4496B9-4598-4794-9016-8BDFC6BA0F66}"/>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3096433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D3793-06C6-4B90-ABCF-779B174050D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B08F566-D2E1-4886-B215-095A4D1979E8}"/>
              </a:ext>
            </a:extLst>
          </p:cNvPr>
          <p:cNvSpPr>
            <a:spLocks noGrp="1"/>
          </p:cNvSpPr>
          <p:nvPr>
            <p:ph type="dt" sz="half" idx="10"/>
          </p:nvPr>
        </p:nvSpPr>
        <p:spPr/>
        <p:txBody>
          <a:bodyPr/>
          <a:lstStyle/>
          <a:p>
            <a:fld id="{CDC55D41-4AB0-4312-A420-B20A1BDF5A76}" type="datetimeFigureOut">
              <a:rPr lang="en-GB" smtClean="0"/>
              <a:t>07/10/2026</a:t>
            </a:fld>
            <a:endParaRPr lang="en-GB"/>
          </a:p>
        </p:txBody>
      </p:sp>
      <p:sp>
        <p:nvSpPr>
          <p:cNvPr id="4" name="Footer Placeholder 3">
            <a:extLst>
              <a:ext uri="{FF2B5EF4-FFF2-40B4-BE49-F238E27FC236}">
                <a16:creationId xmlns:a16="http://schemas.microsoft.com/office/drawing/2014/main" id="{8810A379-04BE-4DC4-ABFC-A59A8BFBB7F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DECCF29-89B7-40E4-B623-82A21A34D64F}"/>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1180223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4CE185-F1AC-41D0-BF69-66ADCC0C2E51}"/>
              </a:ext>
            </a:extLst>
          </p:cNvPr>
          <p:cNvSpPr>
            <a:spLocks noGrp="1"/>
          </p:cNvSpPr>
          <p:nvPr>
            <p:ph type="dt" sz="half" idx="10"/>
          </p:nvPr>
        </p:nvSpPr>
        <p:spPr/>
        <p:txBody>
          <a:bodyPr/>
          <a:lstStyle/>
          <a:p>
            <a:fld id="{CDC55D41-4AB0-4312-A420-B20A1BDF5A76}" type="datetimeFigureOut">
              <a:rPr lang="en-GB" smtClean="0"/>
              <a:t>07/10/2026</a:t>
            </a:fld>
            <a:endParaRPr lang="en-GB"/>
          </a:p>
        </p:txBody>
      </p:sp>
      <p:sp>
        <p:nvSpPr>
          <p:cNvPr id="3" name="Footer Placeholder 2">
            <a:extLst>
              <a:ext uri="{FF2B5EF4-FFF2-40B4-BE49-F238E27FC236}">
                <a16:creationId xmlns:a16="http://schemas.microsoft.com/office/drawing/2014/main" id="{3006861C-BBFA-473E-83CD-C2233D5901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8C15F4-34EC-47C8-913F-6039A82C8554}"/>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96149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197E3-D5BE-484A-BD27-CA1374AB16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2EA664-8C45-4A31-9788-2451EFADBB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04B2003-15C2-4980-A916-9ABD2CE448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314548-D2BF-40DD-BA45-E212ACDA14FD}"/>
              </a:ext>
            </a:extLst>
          </p:cNvPr>
          <p:cNvSpPr>
            <a:spLocks noGrp="1"/>
          </p:cNvSpPr>
          <p:nvPr>
            <p:ph type="dt" sz="half" idx="10"/>
          </p:nvPr>
        </p:nvSpPr>
        <p:spPr/>
        <p:txBody>
          <a:bodyPr/>
          <a:lstStyle/>
          <a:p>
            <a:fld id="{CDC55D41-4AB0-4312-A420-B20A1BDF5A76}" type="datetimeFigureOut">
              <a:rPr lang="en-GB" smtClean="0"/>
              <a:t>07/10/2026</a:t>
            </a:fld>
            <a:endParaRPr lang="en-GB"/>
          </a:p>
        </p:txBody>
      </p:sp>
      <p:sp>
        <p:nvSpPr>
          <p:cNvPr id="6" name="Footer Placeholder 5">
            <a:extLst>
              <a:ext uri="{FF2B5EF4-FFF2-40B4-BE49-F238E27FC236}">
                <a16:creationId xmlns:a16="http://schemas.microsoft.com/office/drawing/2014/main" id="{F1B764E1-94CC-42BD-8D0C-1CC02C56B3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11CDF1-17F6-4A79-9851-851A95D76B68}"/>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2530275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43B49-50C4-4073-BA14-A1326DC535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887FDE0-B490-49A2-B142-ED137E8845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E506A47-D125-47BC-A712-F4BDEAC214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AF8B02-0071-49C3-9832-BEC185F78F47}"/>
              </a:ext>
            </a:extLst>
          </p:cNvPr>
          <p:cNvSpPr>
            <a:spLocks noGrp="1"/>
          </p:cNvSpPr>
          <p:nvPr>
            <p:ph type="dt" sz="half" idx="10"/>
          </p:nvPr>
        </p:nvSpPr>
        <p:spPr/>
        <p:txBody>
          <a:bodyPr/>
          <a:lstStyle/>
          <a:p>
            <a:fld id="{CDC55D41-4AB0-4312-A420-B20A1BDF5A76}" type="datetimeFigureOut">
              <a:rPr lang="en-GB" smtClean="0"/>
              <a:t>07/10/2026</a:t>
            </a:fld>
            <a:endParaRPr lang="en-GB"/>
          </a:p>
        </p:txBody>
      </p:sp>
      <p:sp>
        <p:nvSpPr>
          <p:cNvPr id="6" name="Footer Placeholder 5">
            <a:extLst>
              <a:ext uri="{FF2B5EF4-FFF2-40B4-BE49-F238E27FC236}">
                <a16:creationId xmlns:a16="http://schemas.microsoft.com/office/drawing/2014/main" id="{1F4E4F1B-2ED6-4021-9074-0CDAC1C185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F18865-2331-42D4-9583-FC687C77FB23}"/>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2775241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71855-7101-46C1-9608-C11FD928FEB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DF746A-1AB9-44D6-91C2-4E1D3687A8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0BE011-5903-490B-A6BB-4B7649794106}"/>
              </a:ext>
            </a:extLst>
          </p:cNvPr>
          <p:cNvSpPr>
            <a:spLocks noGrp="1"/>
          </p:cNvSpPr>
          <p:nvPr>
            <p:ph type="dt" sz="half" idx="10"/>
          </p:nvPr>
        </p:nvSpPr>
        <p:spPr/>
        <p:txBody>
          <a:bodyPr/>
          <a:lstStyle/>
          <a:p>
            <a:fld id="{CDC55D41-4AB0-4312-A420-B20A1BDF5A76}" type="datetimeFigureOut">
              <a:rPr lang="en-GB" smtClean="0"/>
              <a:t>07/10/2026</a:t>
            </a:fld>
            <a:endParaRPr lang="en-GB"/>
          </a:p>
        </p:txBody>
      </p:sp>
      <p:sp>
        <p:nvSpPr>
          <p:cNvPr id="5" name="Footer Placeholder 4">
            <a:extLst>
              <a:ext uri="{FF2B5EF4-FFF2-40B4-BE49-F238E27FC236}">
                <a16:creationId xmlns:a16="http://schemas.microsoft.com/office/drawing/2014/main" id="{9512082B-37B0-4E5A-9D06-029444C706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C7AA1B-FE0D-4371-B5E5-C3DF0BDB8421}"/>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4113352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8D34B2-98C7-49C8-89D4-2CFFA92890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3B59C2-E893-4D04-BE77-20443A9249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C2D4FD-8342-49A1-8FF9-E2EB2145CE83}"/>
              </a:ext>
            </a:extLst>
          </p:cNvPr>
          <p:cNvSpPr>
            <a:spLocks noGrp="1"/>
          </p:cNvSpPr>
          <p:nvPr>
            <p:ph type="dt" sz="half" idx="10"/>
          </p:nvPr>
        </p:nvSpPr>
        <p:spPr/>
        <p:txBody>
          <a:bodyPr/>
          <a:lstStyle/>
          <a:p>
            <a:fld id="{CDC55D41-4AB0-4312-A420-B20A1BDF5A76}" type="datetimeFigureOut">
              <a:rPr lang="en-GB" smtClean="0"/>
              <a:t>07/10/2026</a:t>
            </a:fld>
            <a:endParaRPr lang="en-GB"/>
          </a:p>
        </p:txBody>
      </p:sp>
      <p:sp>
        <p:nvSpPr>
          <p:cNvPr id="5" name="Footer Placeholder 4">
            <a:extLst>
              <a:ext uri="{FF2B5EF4-FFF2-40B4-BE49-F238E27FC236}">
                <a16:creationId xmlns:a16="http://schemas.microsoft.com/office/drawing/2014/main" id="{41B038CE-C8C9-4860-8A69-E940531365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2ED7DD-8F41-4D1D-9D69-BF631CEA6AC0}"/>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1690097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6298A6-0EC2-43B7-AB67-33EA504CBB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9D6075-F7C7-4CA2-874F-9183FC42B5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2C6367-BED6-41DC-89F6-C2AB3128A9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C55D41-4AB0-4312-A420-B20A1BDF5A76}" type="datetimeFigureOut">
              <a:rPr lang="en-GB" smtClean="0"/>
              <a:t>07/10/2026</a:t>
            </a:fld>
            <a:endParaRPr lang="en-GB"/>
          </a:p>
        </p:txBody>
      </p:sp>
      <p:sp>
        <p:nvSpPr>
          <p:cNvPr id="5" name="Footer Placeholder 4">
            <a:extLst>
              <a:ext uri="{FF2B5EF4-FFF2-40B4-BE49-F238E27FC236}">
                <a16:creationId xmlns:a16="http://schemas.microsoft.com/office/drawing/2014/main" id="{9A01189D-DEFD-4D06-83E8-FAE720313A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6F245F4-DE9A-4E43-879E-EAABD86BA7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094630-06F6-4001-8D85-14896106F147}" type="slidenum">
              <a:rPr lang="en-GB" smtClean="0"/>
              <a:t>‹#›</a:t>
            </a:fld>
            <a:endParaRPr lang="en-GB"/>
          </a:p>
        </p:txBody>
      </p:sp>
    </p:spTree>
    <p:extLst>
      <p:ext uri="{BB962C8B-B14F-4D97-AF65-F5344CB8AC3E}">
        <p14:creationId xmlns:p14="http://schemas.microsoft.com/office/powerpoint/2010/main" val="1075080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jpg"/><Relationship Id="rId4" Type="http://schemas.openxmlformats.org/officeDocument/2006/relationships/image" Target="../media/image5.png"/><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jpg"/><Relationship Id="rId4" Type="http://schemas.openxmlformats.org/officeDocument/2006/relationships/image" Target="../media/image5.png"/><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3.wdp"/><Relationship Id="rId7" Type="http://schemas.openxmlformats.org/officeDocument/2006/relationships/image" Target="../media/image1.jp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3.wdp"/><Relationship Id="rId7" Type="http://schemas.openxmlformats.org/officeDocument/2006/relationships/image" Target="../media/image1.jp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6.png"/><Relationship Id="rId7"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2.png"/><Relationship Id="rId5" Type="http://schemas.openxmlformats.org/officeDocument/2006/relationships/image" Target="../media/image15.png"/><Relationship Id="rId10" Type="http://schemas.openxmlformats.org/officeDocument/2006/relationships/image" Target="../media/image1.jpg"/><Relationship Id="rId4" Type="http://schemas.openxmlformats.org/officeDocument/2006/relationships/image" Target="../media/image17.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01F9E61-862B-4807-B8A4-C234DD8F0E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88" y="157803"/>
            <a:ext cx="633287" cy="633287"/>
          </a:xfrm>
          <a:prstGeom prst="rect">
            <a:avLst/>
          </a:prstGeom>
        </p:spPr>
      </p:pic>
      <p:sp>
        <p:nvSpPr>
          <p:cNvPr id="4" name="Title 1">
            <a:extLst>
              <a:ext uri="{FF2B5EF4-FFF2-40B4-BE49-F238E27FC236}">
                <a16:creationId xmlns:a16="http://schemas.microsoft.com/office/drawing/2014/main" id="{53FE212D-BFC9-4D6B-BB25-2170A4F1783E}"/>
              </a:ext>
            </a:extLst>
          </p:cNvPr>
          <p:cNvSpPr txBox="1">
            <a:spLocks/>
          </p:cNvSpPr>
          <p:nvPr/>
        </p:nvSpPr>
        <p:spPr>
          <a:xfrm>
            <a:off x="169475" y="-355998"/>
            <a:ext cx="4230805" cy="14501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dirty="0">
                <a:latin typeface="Amatic SC" panose="00000500000000000000" pitchFamily="2" charset="-79"/>
                <a:cs typeface="Amatic SC" panose="00000500000000000000" pitchFamily="2" charset="-79"/>
              </a:rPr>
              <a:t>EYFS Long </a:t>
            </a:r>
          </a:p>
          <a:p>
            <a:r>
              <a:rPr lang="en-US" sz="3200" dirty="0">
                <a:latin typeface="Amatic SC" panose="00000500000000000000" pitchFamily="2" charset="-79"/>
                <a:cs typeface="Amatic SC" panose="00000500000000000000" pitchFamily="2" charset="-79"/>
              </a:rPr>
              <a:t>Term Plan 26-27</a:t>
            </a:r>
            <a:endParaRPr lang="en-GB" sz="3200" dirty="0">
              <a:latin typeface="Amatic SC" panose="00000500000000000000" pitchFamily="2" charset="-79"/>
              <a:cs typeface="Amatic SC" panose="00000500000000000000" pitchFamily="2" charset="-79"/>
            </a:endParaRPr>
          </a:p>
        </p:txBody>
      </p:sp>
      <p:sp>
        <p:nvSpPr>
          <p:cNvPr id="8" name="TextBox 7">
            <a:extLst>
              <a:ext uri="{FF2B5EF4-FFF2-40B4-BE49-F238E27FC236}">
                <a16:creationId xmlns:a16="http://schemas.microsoft.com/office/drawing/2014/main" id="{26423087-9BE2-4DE3-9A6C-B07225FFFFA9}"/>
              </a:ext>
            </a:extLst>
          </p:cNvPr>
          <p:cNvSpPr txBox="1"/>
          <p:nvPr/>
        </p:nvSpPr>
        <p:spPr>
          <a:xfrm>
            <a:off x="4480105" y="-21749"/>
            <a:ext cx="7632070" cy="2092881"/>
          </a:xfrm>
          <a:prstGeom prst="rect">
            <a:avLst/>
          </a:prstGeom>
          <a:noFill/>
        </p:spPr>
        <p:txBody>
          <a:bodyPr wrap="square">
            <a:spAutoFit/>
          </a:bodyPr>
          <a:lstStyle/>
          <a:p>
            <a:r>
              <a:rPr lang="en-GB" dirty="0"/>
              <a:t>“</a:t>
            </a:r>
            <a:r>
              <a:rPr lang="en-GB" sz="1600" i="1" dirty="0"/>
              <a:t>At Our Lady of the Rosary Primary School we understand the importance of real opportunities submerging children into their learning. We ensure that learning is engaging, challenging, fun and supports all children no matter where their starting point. We believe in high quality interactions and positive relationships ensuring children feel safe and regulated while at school. We will deliver our curriculum both indoors and out through a balance of adult-led and child initiated activities based on the EYFS framework 21</a:t>
            </a:r>
            <a:r>
              <a:rPr lang="en-US" sz="1600" i="1" dirty="0"/>
              <a:t>“</a:t>
            </a:r>
          </a:p>
          <a:p>
            <a:pPr algn="r"/>
            <a:r>
              <a:rPr lang="en-US" sz="1600" i="1" dirty="0"/>
              <a:t>Our Lady of the Rosary EYFS Team</a:t>
            </a:r>
            <a:endParaRPr lang="en-GB" sz="1600" i="1" dirty="0"/>
          </a:p>
        </p:txBody>
      </p:sp>
      <p:sp>
        <p:nvSpPr>
          <p:cNvPr id="2" name="TextBox 1">
            <a:extLst>
              <a:ext uri="{FF2B5EF4-FFF2-40B4-BE49-F238E27FC236}">
                <a16:creationId xmlns:a16="http://schemas.microsoft.com/office/drawing/2014/main" id="{EBA4B2A5-BB89-4A29-B8AB-A041DE94150C}"/>
              </a:ext>
            </a:extLst>
          </p:cNvPr>
          <p:cNvSpPr txBox="1"/>
          <p:nvPr/>
        </p:nvSpPr>
        <p:spPr>
          <a:xfrm>
            <a:off x="169474" y="1024691"/>
            <a:ext cx="4336347" cy="5693866"/>
          </a:xfrm>
          <a:prstGeom prst="rect">
            <a:avLst/>
          </a:prstGeom>
          <a:noFill/>
        </p:spPr>
        <p:txBody>
          <a:bodyPr wrap="square" rtlCol="0">
            <a:spAutoFit/>
          </a:bodyPr>
          <a:lstStyle/>
          <a:p>
            <a:r>
              <a:rPr lang="en-GB" sz="1400" b="1" i="1" dirty="0">
                <a:solidFill>
                  <a:srgbClr val="00B0F0"/>
                </a:solidFill>
              </a:rPr>
              <a:t>Independence</a:t>
            </a:r>
            <a:r>
              <a:rPr lang="en-GB" sz="1400" dirty="0"/>
              <a:t> is the key to the children’s success at Our Lady of the Rosary</a:t>
            </a:r>
          </a:p>
          <a:p>
            <a:r>
              <a:rPr lang="en-GB" sz="1400" b="1" i="1" dirty="0">
                <a:solidFill>
                  <a:srgbClr val="00B0F0"/>
                </a:solidFill>
              </a:rPr>
              <a:t>I</a:t>
            </a:r>
            <a:r>
              <a:rPr lang="en-GB" sz="1400" dirty="0"/>
              <a:t>magination – through role play, story telling and story writing</a:t>
            </a:r>
          </a:p>
          <a:p>
            <a:r>
              <a:rPr lang="en-GB" sz="1400" b="1" i="1" dirty="0">
                <a:solidFill>
                  <a:srgbClr val="00B0F0"/>
                </a:solidFill>
              </a:rPr>
              <a:t>N</a:t>
            </a:r>
            <a:r>
              <a:rPr lang="en-GB" sz="1400" dirty="0"/>
              <a:t>urture – caring for the whole child supporting them both at school and home</a:t>
            </a:r>
          </a:p>
          <a:p>
            <a:r>
              <a:rPr lang="en-GB" sz="1400" b="1" i="1" dirty="0">
                <a:solidFill>
                  <a:srgbClr val="00B0F0"/>
                </a:solidFill>
              </a:rPr>
              <a:t>D</a:t>
            </a:r>
            <a:r>
              <a:rPr lang="en-GB" sz="1400" dirty="0"/>
              <a:t>esire – a desire to learn is embedded within the Early Years</a:t>
            </a:r>
          </a:p>
          <a:p>
            <a:r>
              <a:rPr lang="en-GB" sz="1400" b="1" i="1" dirty="0">
                <a:solidFill>
                  <a:srgbClr val="00B0F0"/>
                </a:solidFill>
              </a:rPr>
              <a:t>E</a:t>
            </a:r>
            <a:r>
              <a:rPr lang="en-GB" sz="1400" dirty="0"/>
              <a:t>ngagement – children are fully engaged in their learning</a:t>
            </a:r>
          </a:p>
          <a:p>
            <a:r>
              <a:rPr lang="en-GB" sz="1400" b="1" i="1" dirty="0">
                <a:solidFill>
                  <a:srgbClr val="00B0F0"/>
                </a:solidFill>
              </a:rPr>
              <a:t>P</a:t>
            </a:r>
            <a:r>
              <a:rPr lang="en-GB" sz="1400" dirty="0"/>
              <a:t>lay – Children who experience learning through play have time to consolidate their knowledge and have a deeper understanding</a:t>
            </a:r>
          </a:p>
          <a:p>
            <a:r>
              <a:rPr lang="en-GB" sz="1400" b="1" i="1" dirty="0">
                <a:solidFill>
                  <a:srgbClr val="00B0F0"/>
                </a:solidFill>
              </a:rPr>
              <a:t>E</a:t>
            </a:r>
            <a:r>
              <a:rPr lang="en-GB" sz="1400" dirty="0"/>
              <a:t>xcitement -  an excitement for life and to grow and learn</a:t>
            </a:r>
          </a:p>
          <a:p>
            <a:r>
              <a:rPr lang="en-GB" sz="1400" b="1" i="1" dirty="0">
                <a:solidFill>
                  <a:srgbClr val="00B0F0"/>
                </a:solidFill>
              </a:rPr>
              <a:t>N</a:t>
            </a:r>
            <a:r>
              <a:rPr lang="en-GB" sz="1400" dirty="0"/>
              <a:t>ature – to understand the importance of our wonderful world and how to care for it</a:t>
            </a:r>
          </a:p>
          <a:p>
            <a:r>
              <a:rPr lang="en-GB" sz="1400" b="1" i="1" dirty="0">
                <a:solidFill>
                  <a:srgbClr val="00B0F0"/>
                </a:solidFill>
              </a:rPr>
              <a:t>D</a:t>
            </a:r>
            <a:r>
              <a:rPr lang="en-GB" sz="1400" dirty="0"/>
              <a:t>aring – children who take risks and challenge their own learning and thinking to gain a deeper understanding of something</a:t>
            </a:r>
          </a:p>
          <a:p>
            <a:r>
              <a:rPr lang="en-GB" sz="1400" b="1" i="1" dirty="0">
                <a:solidFill>
                  <a:srgbClr val="00B0F0"/>
                </a:solidFill>
              </a:rPr>
              <a:t>E</a:t>
            </a:r>
            <a:r>
              <a:rPr lang="en-GB" sz="1400" dirty="0"/>
              <a:t>xcellence – that we are our best selves </a:t>
            </a:r>
          </a:p>
          <a:p>
            <a:r>
              <a:rPr lang="en-GB" sz="1400" b="1" i="1" dirty="0">
                <a:solidFill>
                  <a:srgbClr val="00B0F0"/>
                </a:solidFill>
              </a:rPr>
              <a:t>N</a:t>
            </a:r>
            <a:r>
              <a:rPr lang="en-GB" sz="1400" dirty="0"/>
              <a:t>oticing – that we are asking questions, investigating and making statements to extend and challenge our learning</a:t>
            </a:r>
          </a:p>
          <a:p>
            <a:r>
              <a:rPr lang="en-GB" sz="1400" b="1" i="1" dirty="0">
                <a:solidFill>
                  <a:srgbClr val="00B0F0"/>
                </a:solidFill>
              </a:rPr>
              <a:t>C</a:t>
            </a:r>
            <a:r>
              <a:rPr lang="en-GB" sz="1400" dirty="0"/>
              <a:t>aring – that we care for ourselves, others and the environment </a:t>
            </a:r>
          </a:p>
          <a:p>
            <a:r>
              <a:rPr lang="en-GB" sz="1400" b="1" i="1" dirty="0">
                <a:solidFill>
                  <a:srgbClr val="00B0F0"/>
                </a:solidFill>
              </a:rPr>
              <a:t>E</a:t>
            </a:r>
            <a:r>
              <a:rPr lang="en-GB" sz="1400" dirty="0"/>
              <a:t>arly Years – that we are building the foundations of future learning and our school career</a:t>
            </a:r>
          </a:p>
          <a:p>
            <a:pPr algn="r"/>
            <a:r>
              <a:rPr lang="en-GB" sz="1400" dirty="0"/>
              <a:t>Our Lady of the Rosary EYFS Team</a:t>
            </a:r>
            <a:endParaRPr lang="en-GB" sz="1200" dirty="0"/>
          </a:p>
        </p:txBody>
      </p:sp>
      <p:pic>
        <p:nvPicPr>
          <p:cNvPr id="10" name="Picture 9">
            <a:extLst>
              <a:ext uri="{FF2B5EF4-FFF2-40B4-BE49-F238E27FC236}">
                <a16:creationId xmlns:a16="http://schemas.microsoft.com/office/drawing/2014/main" id="{FE224614-0654-46B8-A7D9-A645793217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9185" y="118083"/>
            <a:ext cx="861008" cy="645756"/>
          </a:xfrm>
          <a:prstGeom prst="rect">
            <a:avLst/>
          </a:prstGeom>
        </p:spPr>
      </p:pic>
      <p:pic>
        <p:nvPicPr>
          <p:cNvPr id="11" name="Picture 10">
            <a:extLst>
              <a:ext uri="{FF2B5EF4-FFF2-40B4-BE49-F238E27FC236}">
                <a16:creationId xmlns:a16="http://schemas.microsoft.com/office/drawing/2014/main" id="{DE6149AD-0A12-42B0-8521-88B1EC8A6C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6019" y="2301140"/>
            <a:ext cx="7400242" cy="3690228"/>
          </a:xfrm>
          <a:prstGeom prst="rect">
            <a:avLst/>
          </a:prstGeom>
        </p:spPr>
      </p:pic>
    </p:spTree>
    <p:extLst>
      <p:ext uri="{BB962C8B-B14F-4D97-AF65-F5344CB8AC3E}">
        <p14:creationId xmlns:p14="http://schemas.microsoft.com/office/powerpoint/2010/main" val="3286185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Nursery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980936137"/>
              </p:ext>
            </p:extLst>
          </p:nvPr>
        </p:nvGraphicFramePr>
        <p:xfrm>
          <a:off x="133491" y="501550"/>
          <a:ext cx="11925018" cy="6240780"/>
        </p:xfrm>
        <a:graphic>
          <a:graphicData uri="http://schemas.openxmlformats.org/drawingml/2006/table">
            <a:tbl>
              <a:tblPr firstRow="1" bandRow="1">
                <a:tableStyleId>{5C22544A-7EE6-4342-B048-85BDC9FD1C3A}</a:tableStyleId>
              </a:tblPr>
              <a:tblGrid>
                <a:gridCol w="1550363">
                  <a:extLst>
                    <a:ext uri="{9D8B030D-6E8A-4147-A177-3AD203B41FA5}">
                      <a16:colId xmlns:a16="http://schemas.microsoft.com/office/drawing/2014/main" val="385991600"/>
                    </a:ext>
                  </a:extLst>
                </a:gridCol>
                <a:gridCol w="1605884">
                  <a:extLst>
                    <a:ext uri="{9D8B030D-6E8A-4147-A177-3AD203B41FA5}">
                      <a16:colId xmlns:a16="http://schemas.microsoft.com/office/drawing/2014/main" val="2865123548"/>
                    </a:ext>
                  </a:extLst>
                </a:gridCol>
                <a:gridCol w="2039007">
                  <a:extLst>
                    <a:ext uri="{9D8B030D-6E8A-4147-A177-3AD203B41FA5}">
                      <a16:colId xmlns:a16="http://schemas.microsoft.com/office/drawing/2014/main" val="872926247"/>
                    </a:ext>
                  </a:extLst>
                </a:gridCol>
                <a:gridCol w="1746758">
                  <a:extLst>
                    <a:ext uri="{9D8B030D-6E8A-4147-A177-3AD203B41FA5}">
                      <a16:colId xmlns:a16="http://schemas.microsoft.com/office/drawing/2014/main" val="1315738151"/>
                    </a:ext>
                  </a:extLst>
                </a:gridCol>
                <a:gridCol w="1784718">
                  <a:extLst>
                    <a:ext uri="{9D8B030D-6E8A-4147-A177-3AD203B41FA5}">
                      <a16:colId xmlns:a16="http://schemas.microsoft.com/office/drawing/2014/main" val="2709165749"/>
                    </a:ext>
                  </a:extLst>
                </a:gridCol>
                <a:gridCol w="1526653">
                  <a:extLst>
                    <a:ext uri="{9D8B030D-6E8A-4147-A177-3AD203B41FA5}">
                      <a16:colId xmlns:a16="http://schemas.microsoft.com/office/drawing/2014/main" val="2335150482"/>
                    </a:ext>
                  </a:extLst>
                </a:gridCol>
                <a:gridCol w="1671635">
                  <a:extLst>
                    <a:ext uri="{9D8B030D-6E8A-4147-A177-3AD203B41FA5}">
                      <a16:colId xmlns:a16="http://schemas.microsoft.com/office/drawing/2014/main" val="4046203905"/>
                    </a:ext>
                  </a:extLst>
                </a:gridCol>
              </a:tblGrid>
              <a:tr h="26193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Autumn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lumMod val="50000"/>
                            </a:schemeClr>
                          </a:solidFill>
                          <a:latin typeface="Amatic SC" panose="00000500000000000000" pitchFamily="2" charset="-79"/>
                          <a:cs typeface="Amatic SC" panose="00000500000000000000" pitchFamily="2" charset="-79"/>
                        </a:rPr>
                        <a:t>Autumn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913285939"/>
                  </a:ext>
                </a:extLst>
              </a:tr>
              <a:tr h="1908472">
                <a:tc>
                  <a:txBody>
                    <a:bodyPr/>
                    <a:lstStyle/>
                    <a:p>
                      <a:pPr algn="ctr"/>
                      <a:r>
                        <a:rPr lang="en-US" sz="1200" b="0" dirty="0">
                          <a:latin typeface="Amatic SC" panose="00000500000000000000" pitchFamily="2" charset="-79"/>
                          <a:cs typeface="Amatic SC" panose="00000500000000000000" pitchFamily="2" charset="-79"/>
                        </a:rPr>
                        <a:t>General Themes </a:t>
                      </a:r>
                    </a:p>
                    <a:p>
                      <a:pPr algn="ctr"/>
                      <a:r>
                        <a:rPr lang="en-US" sz="1100" b="1" dirty="0">
                          <a:latin typeface="Amatic SC" panose="00000500000000000000" pitchFamily="2" charset="-79"/>
                          <a:cs typeface="Amatic SC" panose="00000500000000000000" pitchFamily="2" charset="-79"/>
                        </a:rPr>
                        <a:t>NB: </a:t>
                      </a:r>
                      <a:r>
                        <a:rPr lang="en-US" sz="1100" b="1" i="1" dirty="0">
                          <a:latin typeface="Amatic SC" panose="00000500000000000000" pitchFamily="2" charset="-79"/>
                          <a:cs typeface="Amatic SC" panose="00000500000000000000" pitchFamily="2" charset="-79"/>
                        </a:rPr>
                        <a:t>These themes may be adapted at various points to allow for children’s interests to flow through the provision  </a:t>
                      </a:r>
                    </a:p>
                    <a:p>
                      <a:pPr algn="ctr"/>
                      <a:r>
                        <a:rPr lang="en-US" sz="1050" b="1" i="1" dirty="0">
                          <a:solidFill>
                            <a:srgbClr val="7030A0"/>
                          </a:solidFill>
                          <a:latin typeface="Amatic SC" panose="00000500000000000000" pitchFamily="2" charset="-79"/>
                          <a:cs typeface="Amatic SC" panose="00000500000000000000" pitchFamily="2" charset="-79"/>
                        </a:rPr>
                        <a:t>WELL-BEING  &amp; Behaviour For Learning </a:t>
                      </a:r>
                      <a:endParaRPr lang="en-GB" sz="1050" b="1" i="1" dirty="0">
                        <a:solidFill>
                          <a:srgbClr val="7030A0"/>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2000" b="1" dirty="0">
                          <a:solidFill>
                            <a:srgbClr val="7030A0"/>
                          </a:solidFill>
                          <a:latin typeface="Amatic SC" panose="00000500000000000000" pitchFamily="2" charset="-79"/>
                          <a:cs typeface="Amatic SC" panose="00000500000000000000" pitchFamily="2" charset="-79"/>
                        </a:rPr>
                        <a:t>All About me!</a:t>
                      </a:r>
                    </a:p>
                    <a:p>
                      <a:pPr algn="ctr"/>
                      <a:r>
                        <a:rPr lang="en-US" sz="1050" dirty="0">
                          <a:solidFill>
                            <a:schemeClr val="tx1"/>
                          </a:solidFill>
                          <a:latin typeface="+mn-lt"/>
                          <a:cs typeface="Amatic SC" panose="00000500000000000000" pitchFamily="2" charset="-79"/>
                        </a:rPr>
                        <a:t>New beginnings/ all about me/ my family/ babies and mothers/ new environments/ Halloween/ autumn</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7030A0"/>
                          </a:solidFill>
                          <a:latin typeface="Amatic SC" panose="00000500000000000000" pitchFamily="2" charset="-79"/>
                          <a:cs typeface="Amatic SC" panose="00000500000000000000" pitchFamily="2" charset="-79"/>
                        </a:rPr>
                        <a:t>Terrific Tales!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Traditional Tales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Repetitive stories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Gingerbread Man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The Nativity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Christmas stories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Diwali</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Remembrance day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Bonfire 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algn="ctr"/>
                      <a:r>
                        <a:rPr lang="en-US" sz="2000" b="1" dirty="0">
                          <a:solidFill>
                            <a:srgbClr val="CC66FF"/>
                          </a:solidFill>
                          <a:latin typeface="Amatic SC" panose="00000500000000000000" pitchFamily="2" charset="-79"/>
                          <a:cs typeface="Amatic SC" panose="00000500000000000000" pitchFamily="2" charset="-79"/>
                        </a:rPr>
                        <a:t>Amazing Animals! </a:t>
                      </a:r>
                    </a:p>
                    <a:p>
                      <a:pPr algn="ctr"/>
                      <a:r>
                        <a:rPr lang="en-US" sz="1050" dirty="0">
                          <a:solidFill>
                            <a:schemeClr val="tx1"/>
                          </a:solidFill>
                          <a:latin typeface="+mn-lt"/>
                          <a:cs typeface="Amatic SC" panose="00000500000000000000" pitchFamily="2" charset="-79"/>
                        </a:rPr>
                        <a:t>Safari </a:t>
                      </a:r>
                    </a:p>
                    <a:p>
                      <a:pPr algn="ctr"/>
                      <a:r>
                        <a:rPr lang="en-US" sz="1050" dirty="0">
                          <a:solidFill>
                            <a:schemeClr val="tx1"/>
                          </a:solidFill>
                          <a:latin typeface="+mn-lt"/>
                          <a:cs typeface="Amatic SC" panose="00000500000000000000" pitchFamily="2" charset="-79"/>
                        </a:rPr>
                        <a:t>Animals around the world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 winter / Arctic </a:t>
                      </a:r>
                    </a:p>
                    <a:p>
                      <a:pPr algn="ctr"/>
                      <a:r>
                        <a:rPr lang="en-US" sz="1050" dirty="0">
                          <a:solidFill>
                            <a:schemeClr val="tx1"/>
                          </a:solidFill>
                          <a:latin typeface="+mn-lt"/>
                          <a:cs typeface="Amatic SC" panose="00000500000000000000" pitchFamily="2" charset="-79"/>
                        </a:rPr>
                        <a:t>Animal patterns</a:t>
                      </a:r>
                    </a:p>
                    <a:p>
                      <a:pPr algn="ctr"/>
                      <a:r>
                        <a:rPr lang="en-US" sz="1050" dirty="0">
                          <a:solidFill>
                            <a:schemeClr val="tx1"/>
                          </a:solidFill>
                          <a:latin typeface="+mn-lt"/>
                          <a:cs typeface="Amatic SC" panose="00000500000000000000" pitchFamily="2" charset="-79"/>
                        </a:rPr>
                        <a:t>Chinese new year</a:t>
                      </a:r>
                    </a:p>
                    <a:p>
                      <a:pPr algn="ctr"/>
                      <a:r>
                        <a:rPr lang="en-US" sz="1050" dirty="0">
                          <a:solidFill>
                            <a:schemeClr val="tx1"/>
                          </a:solidFill>
                          <a:latin typeface="+mn-lt"/>
                          <a:cs typeface="Amatic SC" panose="00000500000000000000" pitchFamily="2" charset="-79"/>
                        </a:rPr>
                        <a:t>Valentines 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b="1" dirty="0">
                          <a:solidFill>
                            <a:srgbClr val="CC66FF"/>
                          </a:solidFill>
                          <a:latin typeface="Amatic SC" panose="00000500000000000000" pitchFamily="2" charset="-79"/>
                          <a:cs typeface="Amatic SC" panose="00000500000000000000" pitchFamily="2" charset="-79"/>
                        </a:rPr>
                        <a:t>Come Outside! </a:t>
                      </a:r>
                    </a:p>
                    <a:p>
                      <a:pPr algn="ctr"/>
                      <a:r>
                        <a:rPr lang="en-US" sz="1050" dirty="0">
                          <a:solidFill>
                            <a:schemeClr val="tx1"/>
                          </a:solidFill>
                          <a:latin typeface="+mn-lt"/>
                          <a:cs typeface="Amatic SC" panose="00000500000000000000" pitchFamily="2" charset="-79"/>
                        </a:rPr>
                        <a:t>Plants &amp; Flowers </a:t>
                      </a:r>
                    </a:p>
                    <a:p>
                      <a:pPr algn="ctr"/>
                      <a:r>
                        <a:rPr lang="en-US" sz="1050" dirty="0">
                          <a:solidFill>
                            <a:schemeClr val="tx1"/>
                          </a:solidFill>
                          <a:latin typeface="+mn-lt"/>
                          <a:cs typeface="Amatic SC" panose="00000500000000000000" pitchFamily="2" charset="-79"/>
                        </a:rPr>
                        <a:t>Weather / seasons </a:t>
                      </a:r>
                    </a:p>
                    <a:p>
                      <a:pPr algn="ctr"/>
                      <a:r>
                        <a:rPr lang="en-US" sz="1050" dirty="0">
                          <a:solidFill>
                            <a:schemeClr val="tx1"/>
                          </a:solidFill>
                          <a:latin typeface="+mn-lt"/>
                          <a:cs typeface="Amatic SC" panose="00000500000000000000" pitchFamily="2" charset="-79"/>
                        </a:rPr>
                        <a:t>The great outdoors </a:t>
                      </a:r>
                    </a:p>
                    <a:p>
                      <a:pPr algn="ctr"/>
                      <a:r>
                        <a:rPr lang="en-US" sz="1050" dirty="0">
                          <a:solidFill>
                            <a:schemeClr val="tx1"/>
                          </a:solidFill>
                          <a:latin typeface="+mn-lt"/>
                          <a:cs typeface="Amatic SC" panose="00000500000000000000" pitchFamily="2" charset="-79"/>
                        </a:rPr>
                        <a:t>Planting seeds </a:t>
                      </a:r>
                    </a:p>
                    <a:p>
                      <a:pPr algn="ctr"/>
                      <a:r>
                        <a:rPr lang="en-US" sz="1050" dirty="0">
                          <a:solidFill>
                            <a:schemeClr val="tx1"/>
                          </a:solidFill>
                          <a:latin typeface="+mn-lt"/>
                          <a:cs typeface="Amatic SC" panose="00000500000000000000" pitchFamily="2" charset="-79"/>
                        </a:rPr>
                        <a:t>Farm</a:t>
                      </a:r>
                    </a:p>
                    <a:p>
                      <a:pPr algn="ctr"/>
                      <a:r>
                        <a:rPr lang="en-US" sz="1050" dirty="0">
                          <a:solidFill>
                            <a:schemeClr val="tx1"/>
                          </a:solidFill>
                          <a:latin typeface="+mn-lt"/>
                          <a:cs typeface="Amatic SC" panose="00000500000000000000" pitchFamily="2" charset="-79"/>
                        </a:rPr>
                        <a:t>Mini beasts</a:t>
                      </a:r>
                    </a:p>
                    <a:p>
                      <a:pPr algn="ctr"/>
                      <a:r>
                        <a:rPr lang="en-US" sz="1050" dirty="0">
                          <a:solidFill>
                            <a:schemeClr val="tx1"/>
                          </a:solidFill>
                          <a:latin typeface="+mn-lt"/>
                          <a:cs typeface="Amatic SC" panose="00000500000000000000" pitchFamily="2" charset="-79"/>
                        </a:rPr>
                        <a:t>Easter</a:t>
                      </a:r>
                    </a:p>
                    <a:p>
                      <a:pPr algn="ctr"/>
                      <a:r>
                        <a:rPr lang="en-US" sz="1050" dirty="0">
                          <a:solidFill>
                            <a:schemeClr val="tx1"/>
                          </a:solidFill>
                          <a:latin typeface="+mn-lt"/>
                          <a:cs typeface="Amatic SC" panose="00000500000000000000" pitchFamily="2" charset="-79"/>
                        </a:rPr>
                        <a:t>Lent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b="1" dirty="0">
                          <a:solidFill>
                            <a:srgbClr val="00B0F0"/>
                          </a:solidFill>
                          <a:latin typeface="Amatic SC" panose="00000500000000000000" pitchFamily="2" charset="-79"/>
                          <a:cs typeface="Amatic SC" panose="00000500000000000000" pitchFamily="2" charset="-79"/>
                        </a:rPr>
                        <a:t>Ticket to ride!  </a:t>
                      </a:r>
                    </a:p>
                    <a:p>
                      <a:pPr algn="ctr"/>
                      <a:r>
                        <a:rPr lang="en-US" sz="1050" dirty="0">
                          <a:solidFill>
                            <a:schemeClr val="tx1"/>
                          </a:solidFill>
                          <a:latin typeface="+mn-lt"/>
                          <a:cs typeface="Amatic SC" panose="00000500000000000000" pitchFamily="2" charset="-79"/>
                        </a:rPr>
                        <a:t>Around the Town</a:t>
                      </a:r>
                    </a:p>
                    <a:p>
                      <a:pPr algn="ctr"/>
                      <a:r>
                        <a:rPr lang="en-US" sz="1050" dirty="0">
                          <a:solidFill>
                            <a:schemeClr val="tx1"/>
                          </a:solidFill>
                          <a:latin typeface="+mn-lt"/>
                          <a:cs typeface="Amatic SC" panose="00000500000000000000" pitchFamily="2" charset="-79"/>
                        </a:rPr>
                        <a:t>How do I get there? </a:t>
                      </a:r>
                    </a:p>
                    <a:p>
                      <a:pPr algn="ctr"/>
                      <a:r>
                        <a:rPr lang="en-US" sz="1050" dirty="0">
                          <a:solidFill>
                            <a:schemeClr val="tx1"/>
                          </a:solidFill>
                          <a:latin typeface="+mn-lt"/>
                          <a:cs typeface="Amatic SC" panose="00000500000000000000" pitchFamily="2" charset="-79"/>
                        </a:rPr>
                        <a:t>Where in the world have you been? </a:t>
                      </a:r>
                    </a:p>
                    <a:p>
                      <a:pPr algn="ctr"/>
                      <a:r>
                        <a:rPr lang="en-US" sz="1050" dirty="0">
                          <a:solidFill>
                            <a:schemeClr val="tx1"/>
                          </a:solidFill>
                          <a:latin typeface="+mn-lt"/>
                          <a:cs typeface="Amatic SC" panose="00000500000000000000" pitchFamily="2" charset="-79"/>
                        </a:rPr>
                        <a:t>What a wonderful world </a:t>
                      </a:r>
                    </a:p>
                    <a:p>
                      <a:pPr algn="ctr"/>
                      <a:r>
                        <a:rPr lang="en-US" sz="1050" dirty="0">
                          <a:solidFill>
                            <a:schemeClr val="tx1"/>
                          </a:solidFill>
                          <a:latin typeface="+mn-lt"/>
                          <a:cs typeface="Amatic SC" panose="00000500000000000000" pitchFamily="2" charset="-79"/>
                        </a:rPr>
                        <a:t>Vehicles and transport! </a:t>
                      </a:r>
                    </a:p>
                    <a:p>
                      <a:pPr algn="ct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00B0F0"/>
                          </a:solidFill>
                          <a:latin typeface="Amatic SC" panose="00000500000000000000" pitchFamily="2" charset="-79"/>
                          <a:cs typeface="Amatic SC" panose="00000500000000000000" pitchFamily="2" charset="-79"/>
                        </a:rPr>
                        <a:t>Fun at the Seaside!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Under the sea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Off on holiday / clothes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Where in the world shall we go?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Send me a postcard! </a:t>
                      </a:r>
                    </a:p>
                    <a:p>
                      <a:pPr algn="ctr"/>
                      <a:r>
                        <a:rPr lang="en-US" sz="1050" dirty="0" err="1">
                          <a:solidFill>
                            <a:schemeClr val="tx1"/>
                          </a:solidFill>
                          <a:latin typeface="+mn-lt"/>
                          <a:cs typeface="Amatic SC" panose="00000500000000000000" pitchFamily="2" charset="-79"/>
                        </a:rPr>
                        <a:t>Seasides</a:t>
                      </a:r>
                      <a:endParaRPr lang="en-US" sz="1050" dirty="0">
                        <a:solidFill>
                          <a:schemeClr val="tx1"/>
                        </a:solidFill>
                        <a:latin typeface="+mn-lt"/>
                        <a:cs typeface="Amatic SC" panose="00000500000000000000" pitchFamily="2" charset="-79"/>
                      </a:endParaRPr>
                    </a:p>
                    <a:p>
                      <a:pPr algn="ctr"/>
                      <a:r>
                        <a:rPr lang="en-US" sz="1050" dirty="0">
                          <a:solidFill>
                            <a:schemeClr val="tx1"/>
                          </a:solidFill>
                          <a:latin typeface="+mn-lt"/>
                          <a:cs typeface="Amatic SC" panose="00000500000000000000" pitchFamily="2" charset="-79"/>
                        </a:rPr>
                        <a:t>Links to dinosaurs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272033691"/>
                  </a:ext>
                </a:extLst>
              </a:tr>
              <a:tr h="1069206">
                <a:tc>
                  <a:txBody>
                    <a:bodyPr/>
                    <a:lstStyle/>
                    <a:p>
                      <a:pPr algn="ctr"/>
                      <a:r>
                        <a:rPr lang="en-US" sz="1800" b="1" dirty="0">
                          <a:latin typeface="Amatic SC" panose="00000500000000000000" pitchFamily="2" charset="-79"/>
                          <a:cs typeface="Amatic SC" panose="00000500000000000000" pitchFamily="2" charset="-79"/>
                        </a:rPr>
                        <a:t>Possible Texts and </a:t>
                      </a:r>
                    </a:p>
                    <a:p>
                      <a:pPr algn="ctr"/>
                      <a:r>
                        <a:rPr lang="en-US" sz="1800" b="1" dirty="0">
                          <a:latin typeface="Amatic SC" panose="00000500000000000000" pitchFamily="2" charset="-79"/>
                          <a:cs typeface="Amatic SC" panose="00000500000000000000" pitchFamily="2" charset="-79"/>
                        </a:rPr>
                        <a:t>‘old favourites’ </a:t>
                      </a:r>
                      <a:endParaRPr lang="en-GB" sz="1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Owl Babies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Once there were Giants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Colour Monster</a:t>
                      </a:r>
                    </a:p>
                    <a:p>
                      <a:pPr algn="ctr"/>
                      <a:r>
                        <a:rPr lang="en-US" sz="1050" dirty="0">
                          <a:solidFill>
                            <a:schemeClr val="tx1"/>
                          </a:solidFill>
                          <a:latin typeface="+mn-lt"/>
                          <a:cs typeface="RM Typerighter old" panose="00000400000000000000" pitchFamily="2" charset="-79"/>
                        </a:rPr>
                        <a:t>The Big Book of Families </a:t>
                      </a:r>
                    </a:p>
                    <a:p>
                      <a:pPr algn="ctr"/>
                      <a:r>
                        <a:rPr lang="en-US" sz="1050" dirty="0">
                          <a:solidFill>
                            <a:schemeClr val="tx1"/>
                          </a:solidFill>
                          <a:latin typeface="+mn-lt"/>
                          <a:cs typeface="RM Typerighter old" panose="00000400000000000000" pitchFamily="2" charset="-79"/>
                        </a:rPr>
                        <a:t>bears</a:t>
                      </a:r>
                    </a:p>
                    <a:p>
                      <a:pPr algn="ctr"/>
                      <a:r>
                        <a:rPr lang="en-US" sz="1050" dirty="0" err="1">
                          <a:solidFill>
                            <a:schemeClr val="tx1"/>
                          </a:solidFill>
                          <a:latin typeface="+mn-lt"/>
                          <a:cs typeface="RM Typerighter old" panose="00000400000000000000" pitchFamily="2" charset="-79"/>
                        </a:rPr>
                        <a:t>Marvellous</a:t>
                      </a:r>
                      <a:r>
                        <a:rPr lang="en-US" sz="1050" dirty="0">
                          <a:solidFill>
                            <a:schemeClr val="tx1"/>
                          </a:solidFill>
                          <a:latin typeface="+mn-lt"/>
                          <a:cs typeface="RM Typerighter old" panose="00000400000000000000" pitchFamily="2" charset="-79"/>
                        </a:rPr>
                        <a:t> me</a:t>
                      </a:r>
                    </a:p>
                    <a:p>
                      <a:pPr algn="ctr"/>
                      <a:r>
                        <a:rPr lang="en-US" sz="1050" dirty="0">
                          <a:solidFill>
                            <a:schemeClr val="tx1"/>
                          </a:solidFill>
                          <a:latin typeface="+mn-lt"/>
                          <a:cs typeface="RM Typerighter old" panose="00000400000000000000" pitchFamily="2" charset="-79"/>
                        </a:rPr>
                        <a:t>You choose</a:t>
                      </a:r>
                    </a:p>
                    <a:p>
                      <a:pPr algn="ctr"/>
                      <a:r>
                        <a:rPr lang="en-US" sz="1050" dirty="0" err="1">
                          <a:solidFill>
                            <a:schemeClr val="tx1"/>
                          </a:solidFill>
                          <a:latin typeface="+mn-lt"/>
                          <a:cs typeface="RM Typerighter old" panose="00000400000000000000" pitchFamily="2" charset="-79"/>
                        </a:rPr>
                        <a:t>Peepo</a:t>
                      </a:r>
                      <a:endParaRPr lang="en-US" sz="1050" dirty="0">
                        <a:solidFill>
                          <a:schemeClr val="tx1"/>
                        </a:solidFill>
                        <a:latin typeface="+mn-lt"/>
                        <a:cs typeface="RM Typerighter old" panose="00000400000000000000" pitchFamily="2" charset="-79"/>
                      </a:endParaRPr>
                    </a:p>
                    <a:p>
                      <a:pPr algn="ctr"/>
                      <a:r>
                        <a:rPr lang="en-GB" sz="1050" dirty="0">
                          <a:solidFill>
                            <a:schemeClr val="tx1"/>
                          </a:solidFill>
                          <a:latin typeface="+mn-lt"/>
                          <a:cs typeface="Amatic SC" panose="00000500000000000000" pitchFamily="2" charset="-79"/>
                        </a:rPr>
                        <a:t>Monkey Puzzle</a:t>
                      </a:r>
                    </a:p>
                    <a:p>
                      <a:pPr algn="ctr"/>
                      <a:r>
                        <a:rPr lang="en-GB" sz="1050" dirty="0">
                          <a:solidFill>
                            <a:schemeClr val="tx1"/>
                          </a:solidFill>
                          <a:latin typeface="+mn-lt"/>
                          <a:cs typeface="Amatic SC" panose="00000500000000000000" pitchFamily="2" charset="-79"/>
                        </a:rPr>
                        <a:t>Peace at last</a:t>
                      </a: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r>
                        <a:rPr lang="en-US" sz="1050" b="1" i="1" dirty="0">
                          <a:solidFill>
                            <a:schemeClr val="tx1"/>
                          </a:solidFill>
                          <a:latin typeface="+mn-lt"/>
                          <a:cs typeface="RM Typerighter old" panose="00000400000000000000" pitchFamily="2" charset="-79"/>
                        </a:rPr>
                        <a:t>Goldilocks and the three </a:t>
                      </a:r>
                      <a:endParaRPr lang="en-GB" sz="1050" b="1" i="1"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Jolly Christmas Postman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Christmas Story / Nativity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t>Rama and Sita</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Dear Santa</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The Christmas Bear</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We’re going on an elf hunt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The Night Before Christmas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The Snowman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Penguin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Little penguin learns to swim</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One day on this blue planet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Whatever Next</a:t>
                      </a:r>
                      <a:endParaRPr lang="en-GB" sz="1050" b="1" i="1"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b="1" i="1"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i="1" dirty="0">
                          <a:solidFill>
                            <a:schemeClr val="tx1"/>
                          </a:solidFill>
                          <a:latin typeface="+mn-lt"/>
                          <a:cs typeface="RM Typerighter old" panose="00000400000000000000" pitchFamily="2" charset="-79"/>
                        </a:rPr>
                        <a:t>The Gingerbread Man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algn="ctr"/>
                      <a:r>
                        <a:rPr lang="en-GB" sz="1050" dirty="0">
                          <a:solidFill>
                            <a:schemeClr val="tx1"/>
                          </a:solidFill>
                          <a:latin typeface="+mn-lt"/>
                          <a:cs typeface="RM Typerighter old" panose="00000400000000000000" pitchFamily="2" charset="-79"/>
                        </a:rPr>
                        <a:t>The Great Race</a:t>
                      </a:r>
                    </a:p>
                    <a:p>
                      <a:pPr algn="ctr"/>
                      <a:r>
                        <a:rPr lang="en-GB" sz="1050" dirty="0">
                          <a:solidFill>
                            <a:schemeClr val="tx1"/>
                          </a:solidFill>
                          <a:latin typeface="+mn-lt"/>
                          <a:cs typeface="RM Typerighter old" panose="00000400000000000000" pitchFamily="2" charset="-79"/>
                        </a:rPr>
                        <a:t>A Dot in the Snow</a:t>
                      </a:r>
                    </a:p>
                    <a:p>
                      <a:pPr algn="ctr"/>
                      <a:r>
                        <a:rPr lang="en-GB" sz="1050" dirty="0">
                          <a:solidFill>
                            <a:schemeClr val="tx1"/>
                          </a:solidFill>
                          <a:latin typeface="+mn-lt"/>
                          <a:cs typeface="RM Typerighter old" panose="00000400000000000000" pitchFamily="2" charset="-79"/>
                        </a:rPr>
                        <a:t>Dear Zoo</a:t>
                      </a:r>
                    </a:p>
                    <a:p>
                      <a:pPr algn="ctr"/>
                      <a:r>
                        <a:rPr lang="en-GB" sz="1050" dirty="0">
                          <a:solidFill>
                            <a:schemeClr val="tx1"/>
                          </a:solidFill>
                          <a:latin typeface="+mn-lt"/>
                          <a:cs typeface="RM Typerighter old" panose="00000400000000000000" pitchFamily="2" charset="-79"/>
                        </a:rPr>
                        <a:t>Brown Bear Brown Bear what do you see</a:t>
                      </a:r>
                    </a:p>
                    <a:p>
                      <a:pPr algn="ctr"/>
                      <a:r>
                        <a:rPr lang="en-GB" sz="1050" dirty="0">
                          <a:solidFill>
                            <a:schemeClr val="tx1"/>
                          </a:solidFill>
                          <a:latin typeface="+mn-lt"/>
                          <a:cs typeface="RM Typerighter old" panose="00000400000000000000" pitchFamily="2" charset="-79"/>
                        </a:rPr>
                        <a:t>Rumble in the Jungle</a:t>
                      </a:r>
                    </a:p>
                    <a:p>
                      <a:pPr algn="ctr"/>
                      <a:r>
                        <a:rPr lang="en-GB" sz="1050" dirty="0">
                          <a:solidFill>
                            <a:schemeClr val="tx1"/>
                          </a:solidFill>
                          <a:latin typeface="+mn-lt"/>
                          <a:cs typeface="RM Typerighter old" panose="00000400000000000000" pitchFamily="2" charset="-79"/>
                        </a:rPr>
                        <a:t>Polar bear polar bear what do you hear?</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Doing the animal bop!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Five little penguins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The Polar Bear and the Snow Cloud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!0 little penguins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i="1" dirty="0">
                          <a:solidFill>
                            <a:schemeClr val="tx1"/>
                          </a:solidFill>
                          <a:latin typeface="+mn-lt"/>
                          <a:cs typeface="RM Typerighter old" panose="00000400000000000000" pitchFamily="2" charset="-79"/>
                        </a:rPr>
                        <a:t>Little Red Riding Hood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Tiny Seed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Oliver’s Vegetables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Jasper’s Beanstalk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Very Hungry Caterpillar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err="1">
                          <a:solidFill>
                            <a:schemeClr val="tx1"/>
                          </a:solidFill>
                          <a:latin typeface="+mn-lt"/>
                          <a:cs typeface="RM Typerighter old" panose="00000400000000000000" pitchFamily="2" charset="-79"/>
                        </a:rPr>
                        <a:t>Aghh</a:t>
                      </a:r>
                      <a:r>
                        <a:rPr lang="en-GB" sz="1050" dirty="0">
                          <a:solidFill>
                            <a:schemeClr val="tx1"/>
                          </a:solidFill>
                          <a:latin typeface="+mn-lt"/>
                          <a:cs typeface="RM Typerighter old" panose="00000400000000000000" pitchFamily="2" charset="-79"/>
                        </a:rPr>
                        <a:t> Spider!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Pig in the Pond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Farmer Duck</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What the Ladybird Heard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We’re going on an egg hunt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Titch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Mr Wolfs Pancakes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The Bad Tempered Ladybird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err="1">
                          <a:solidFill>
                            <a:schemeClr val="tx1"/>
                          </a:solidFill>
                          <a:latin typeface="+mn-lt"/>
                          <a:cs typeface="RM Typerighter old" panose="00000400000000000000" pitchFamily="2" charset="-79"/>
                        </a:rPr>
                        <a:t>Handa’s</a:t>
                      </a:r>
                      <a:r>
                        <a:rPr lang="en-GB" sz="1050" dirty="0">
                          <a:solidFill>
                            <a:schemeClr val="tx1"/>
                          </a:solidFill>
                          <a:latin typeface="+mn-lt"/>
                          <a:cs typeface="RM Typerighter old" panose="00000400000000000000" pitchFamily="2" charset="-79"/>
                        </a:rPr>
                        <a:t> surprise</a:t>
                      </a:r>
                      <a:endParaRPr lang="en-GB" sz="1050" b="1" i="1"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i="1" dirty="0">
                          <a:solidFill>
                            <a:schemeClr val="tx1"/>
                          </a:solidFill>
                          <a:latin typeface="+mn-lt"/>
                          <a:cs typeface="RM Typerighter old" panose="00000400000000000000" pitchFamily="2" charset="-79"/>
                        </a:rPr>
                        <a:t>Jack and the Beanstalk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Way back Home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Mr. Gumpy’s Outing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Train Ride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Oi! Get off my train!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On the way home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Three little pigs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What a wonderful world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What did the owl see?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b="1" i="1"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b="1" i="1"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b="1" i="1"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b="1" i="1"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i="1" dirty="0">
                          <a:solidFill>
                            <a:schemeClr val="tx1"/>
                          </a:solidFill>
                          <a:latin typeface="+mn-lt"/>
                          <a:cs typeface="RM Typerighter old" panose="00000400000000000000" pitchFamily="2" charset="-79"/>
                        </a:rPr>
                        <a:t>The Three Billy Goat Gruff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en-US" sz="1050" dirty="0">
                          <a:solidFill>
                            <a:schemeClr val="tx1"/>
                          </a:solidFill>
                          <a:latin typeface="+mn-lt"/>
                          <a:cs typeface="RM Typerighter old" panose="00000400000000000000" pitchFamily="2" charset="-79"/>
                        </a:rPr>
                        <a:t>Billy’s Bucket</a:t>
                      </a:r>
                    </a:p>
                    <a:p>
                      <a:pPr algn="ctr"/>
                      <a:r>
                        <a:rPr lang="en-US" sz="1050" dirty="0">
                          <a:solidFill>
                            <a:schemeClr val="tx1"/>
                          </a:solidFill>
                          <a:latin typeface="+mn-lt"/>
                          <a:cs typeface="RM Typerighter old" panose="00000400000000000000" pitchFamily="2" charset="-79"/>
                        </a:rPr>
                        <a:t>The Three Billy Goats Gruff</a:t>
                      </a:r>
                    </a:p>
                    <a:p>
                      <a:pPr algn="ctr"/>
                      <a:r>
                        <a:rPr lang="en-US" sz="1050" dirty="0">
                          <a:solidFill>
                            <a:schemeClr val="tx1"/>
                          </a:solidFill>
                          <a:latin typeface="+mn-lt"/>
                          <a:cs typeface="RM Typerighter old" panose="00000400000000000000" pitchFamily="2" charset="-79"/>
                        </a:rPr>
                        <a:t>Commotion in the ocean</a:t>
                      </a:r>
                    </a:p>
                    <a:p>
                      <a:pPr algn="ctr"/>
                      <a:r>
                        <a:rPr lang="en-US" sz="1050" dirty="0">
                          <a:solidFill>
                            <a:schemeClr val="tx1"/>
                          </a:solidFill>
                          <a:latin typeface="+mn-lt"/>
                          <a:cs typeface="RM Typerighter old" panose="00000400000000000000" pitchFamily="2" charset="-79"/>
                        </a:rPr>
                        <a:t>Sharing a shell</a:t>
                      </a:r>
                    </a:p>
                    <a:p>
                      <a:pPr algn="ctr"/>
                      <a:r>
                        <a:rPr lang="en-US" sz="1050" dirty="0">
                          <a:solidFill>
                            <a:schemeClr val="tx1"/>
                          </a:solidFill>
                          <a:latin typeface="+mn-lt"/>
                          <a:cs typeface="RM Typerighter old" panose="00000400000000000000" pitchFamily="2" charset="-79"/>
                        </a:rPr>
                        <a:t>Lets go to the seaside</a:t>
                      </a: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r>
                        <a:rPr lang="en-US" sz="1050" b="1" i="1" dirty="0">
                          <a:solidFill>
                            <a:schemeClr val="tx1"/>
                          </a:solidFill>
                          <a:latin typeface="+mn-lt"/>
                          <a:cs typeface="RM Typerighter old" panose="00000400000000000000" pitchFamily="2" charset="-79"/>
                        </a:rPr>
                        <a:t>The little Red Hen</a:t>
                      </a:r>
                      <a:endParaRPr lang="en-GB" sz="1050" b="1" i="1" dirty="0">
                        <a:solidFill>
                          <a:schemeClr val="tx1"/>
                        </a:solidFill>
                        <a:latin typeface="+mn-lt"/>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507345316"/>
                  </a:ext>
                </a:extLst>
              </a:tr>
              <a:tr h="1245256">
                <a:tc>
                  <a:txBody>
                    <a:bodyPr/>
                    <a:lstStyle/>
                    <a:p>
                      <a:pPr algn="ctr"/>
                      <a:r>
                        <a:rPr lang="en-US" sz="1800" b="1" dirty="0">
                          <a:latin typeface="Amatic SC" panose="00000500000000000000" pitchFamily="2" charset="-79"/>
                          <a:cs typeface="Amatic SC" panose="00000500000000000000" pitchFamily="2" charset="-79"/>
                        </a:rPr>
                        <a:t>‘Wow’ moments / </a:t>
                      </a:r>
                      <a:r>
                        <a:rPr lang="en-US" sz="1800" b="1" dirty="0">
                          <a:solidFill>
                            <a:srgbClr val="0070C0"/>
                          </a:solidFill>
                          <a:latin typeface="Amatic SC" panose="00000500000000000000" pitchFamily="2" charset="-79"/>
                          <a:cs typeface="Amatic SC" panose="00000500000000000000" pitchFamily="2" charset="-79"/>
                        </a:rPr>
                        <a:t>Enrichment Weeks </a:t>
                      </a:r>
                      <a:endParaRPr lang="en-GB" sz="1800" b="1" dirty="0">
                        <a:solidFill>
                          <a:srgbClr val="0070C0"/>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050" dirty="0">
                          <a:solidFill>
                            <a:schemeClr val="tx1"/>
                          </a:solidFill>
                          <a:latin typeface="+mn-lt"/>
                          <a:cs typeface="Amatic SC" panose="00000500000000000000" pitchFamily="2" charset="-79"/>
                        </a:rPr>
                        <a:t>Autumn Trail </a:t>
                      </a:r>
                    </a:p>
                    <a:p>
                      <a:pPr algn="ctr"/>
                      <a:r>
                        <a:rPr lang="en-US" sz="1050" dirty="0">
                          <a:solidFill>
                            <a:schemeClr val="tx1"/>
                          </a:solidFill>
                          <a:latin typeface="+mn-lt"/>
                          <a:cs typeface="Amatic SC" panose="00000500000000000000" pitchFamily="2" charset="-79"/>
                        </a:rPr>
                        <a:t>Birthdays</a:t>
                      </a:r>
                    </a:p>
                    <a:p>
                      <a:pPr algn="ctr"/>
                      <a:r>
                        <a:rPr lang="en-US" sz="1050" dirty="0">
                          <a:solidFill>
                            <a:schemeClr val="tx1"/>
                          </a:solidFill>
                          <a:latin typeface="+mn-lt"/>
                          <a:cs typeface="Amatic SC" panose="00000500000000000000" pitchFamily="2" charset="-79"/>
                        </a:rPr>
                        <a:t>Favourite Songs </a:t>
                      </a:r>
                    </a:p>
                    <a:p>
                      <a:pPr algn="ctr"/>
                      <a:r>
                        <a:rPr lang="en-US" sz="1050" dirty="0">
                          <a:solidFill>
                            <a:schemeClr val="tx1"/>
                          </a:solidFill>
                          <a:latin typeface="+mn-lt"/>
                          <a:cs typeface="Amatic SC" panose="00000500000000000000" pitchFamily="2" charset="-79"/>
                        </a:rPr>
                        <a:t>. Family photographs</a:t>
                      </a:r>
                    </a:p>
                    <a:p>
                      <a:pPr algn="ctr"/>
                      <a:r>
                        <a:rPr lang="en-US" sz="1050" dirty="0">
                          <a:solidFill>
                            <a:schemeClr val="tx1"/>
                          </a:solidFill>
                          <a:latin typeface="+mn-lt"/>
                          <a:cs typeface="Amatic SC" panose="00000500000000000000" pitchFamily="2" charset="-79"/>
                        </a:rPr>
                        <a:t>Library Visit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Guy Fawkes / Bonfire Night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Christmas Time  / Nativity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Diwali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Remembrance day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Road Safety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Children in Need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Halloween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Theater show</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algn="ctr"/>
                      <a:r>
                        <a:rPr lang="en-US" sz="1050" dirty="0">
                          <a:solidFill>
                            <a:schemeClr val="tx1"/>
                          </a:solidFill>
                          <a:latin typeface="+mn-lt"/>
                          <a:cs typeface="Amatic SC" panose="00000500000000000000" pitchFamily="2" charset="-79"/>
                        </a:rPr>
                        <a:t>Chinese New Year </a:t>
                      </a:r>
                    </a:p>
                    <a:p>
                      <a:pPr algn="ctr"/>
                      <a:r>
                        <a:rPr lang="en-US" sz="1050" dirty="0">
                          <a:solidFill>
                            <a:schemeClr val="tx1"/>
                          </a:solidFill>
                          <a:latin typeface="+mn-lt"/>
                          <a:cs typeface="Amatic SC" panose="00000500000000000000" pitchFamily="2" charset="-79"/>
                        </a:rPr>
                        <a:t>Valentine’s Day</a:t>
                      </a:r>
                    </a:p>
                    <a:p>
                      <a:pPr algn="ctr"/>
                      <a:r>
                        <a:rPr lang="en-US" sz="1050" dirty="0">
                          <a:solidFill>
                            <a:schemeClr val="tx1"/>
                          </a:solidFill>
                          <a:latin typeface="+mn-lt"/>
                          <a:cs typeface="Amatic SC" panose="00000500000000000000" pitchFamily="2" charset="-79"/>
                        </a:rPr>
                        <a:t>Library Visit</a:t>
                      </a:r>
                    </a:p>
                    <a:p>
                      <a:pPr algn="ct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GB" sz="1050" dirty="0">
                          <a:solidFill>
                            <a:schemeClr val="tx1"/>
                          </a:solidFill>
                          <a:latin typeface="+mn-lt"/>
                          <a:cs typeface="Amatic SC" panose="00000500000000000000" pitchFamily="2" charset="-79"/>
                        </a:rPr>
                        <a:t>Planting seeds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Easter time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Mother’s Day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Eater Egg Hunt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World Book day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Shrove Tuesday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Lent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Farm Visit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050" dirty="0">
                          <a:solidFill>
                            <a:schemeClr val="tx1"/>
                          </a:solidFill>
                          <a:latin typeface="+mn-lt"/>
                          <a:cs typeface="Amatic SC" panose="00000500000000000000" pitchFamily="2" charset="-79"/>
                        </a:rPr>
                        <a:t>Food tasting – different cultures  </a:t>
                      </a:r>
                    </a:p>
                    <a:p>
                      <a:pPr algn="ctr"/>
                      <a:r>
                        <a:rPr lang="en-US" sz="1050" dirty="0">
                          <a:solidFill>
                            <a:schemeClr val="tx1"/>
                          </a:solidFill>
                          <a:latin typeface="+mn-lt"/>
                          <a:cs typeface="Amatic SC" panose="00000500000000000000" pitchFamily="2" charset="-79"/>
                        </a:rPr>
                        <a:t>Map work  - Find the Treasure </a:t>
                      </a:r>
                    </a:p>
                    <a:p>
                      <a:pPr algn="ctr"/>
                      <a:r>
                        <a:rPr lang="en-US" sz="1050" dirty="0">
                          <a:solidFill>
                            <a:schemeClr val="tx1"/>
                          </a:solidFill>
                          <a:latin typeface="+mn-lt"/>
                          <a:cs typeface="Amatic SC" panose="00000500000000000000" pitchFamily="2" charset="-79"/>
                        </a:rPr>
                        <a:t>South Shields Trip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en-US" sz="1050" dirty="0">
                          <a:solidFill>
                            <a:schemeClr val="tx1"/>
                          </a:solidFill>
                          <a:latin typeface="+mn-lt"/>
                          <a:cs typeface="Amatic SC" panose="00000500000000000000" pitchFamily="2" charset="-79"/>
                        </a:rPr>
                        <a:t>Visit to the beach </a:t>
                      </a:r>
                    </a:p>
                    <a:p>
                      <a:pPr algn="ctr"/>
                      <a:r>
                        <a:rPr lang="en-US" sz="1050" dirty="0">
                          <a:solidFill>
                            <a:schemeClr val="tx1"/>
                          </a:solidFill>
                          <a:latin typeface="+mn-lt"/>
                          <a:cs typeface="Amatic SC" panose="00000500000000000000" pitchFamily="2" charset="-79"/>
                        </a:rPr>
                        <a:t>Under the Sea – singing songs and sea shanties</a:t>
                      </a:r>
                    </a:p>
                    <a:p>
                      <a:pPr algn="ctr"/>
                      <a:r>
                        <a:rPr lang="en-US" sz="1050" dirty="0">
                          <a:solidFill>
                            <a:schemeClr val="tx1"/>
                          </a:solidFill>
                          <a:latin typeface="+mn-lt"/>
                          <a:cs typeface="Amatic SC" panose="00000500000000000000" pitchFamily="2" charset="-79"/>
                        </a:rPr>
                        <a:t>World Environment Day </a:t>
                      </a:r>
                    </a:p>
                    <a:p>
                      <a:pPr algn="ctr"/>
                      <a:r>
                        <a:rPr lang="en-US" sz="1050" dirty="0">
                          <a:solidFill>
                            <a:schemeClr val="tx1"/>
                          </a:solidFill>
                          <a:latin typeface="+mn-lt"/>
                          <a:cs typeface="Amatic SC" panose="00000500000000000000" pitchFamily="2" charset="-79"/>
                        </a:rPr>
                        <a:t>Pirate Day </a:t>
                      </a:r>
                    </a:p>
                    <a:p>
                      <a:pPr algn="ctr"/>
                      <a:r>
                        <a:rPr lang="en-US" sz="1050" dirty="0">
                          <a:solidFill>
                            <a:schemeClr val="tx1"/>
                          </a:solidFill>
                          <a:latin typeface="+mn-lt"/>
                          <a:cs typeface="Amatic SC" panose="00000500000000000000" pitchFamily="2" charset="-79"/>
                        </a:rPr>
                        <a:t>Ice – Cream treat</a:t>
                      </a:r>
                    </a:p>
                    <a:p>
                      <a:pPr algn="ctr"/>
                      <a:r>
                        <a:rPr lang="en-US" sz="1050" dirty="0">
                          <a:solidFill>
                            <a:schemeClr val="tx1"/>
                          </a:solidFill>
                          <a:latin typeface="+mn-lt"/>
                          <a:cs typeface="Amatic SC" panose="00000500000000000000" pitchFamily="2" charset="-79"/>
                        </a:rPr>
                        <a:t>Author Visit</a:t>
                      </a:r>
                    </a:p>
                    <a:p>
                      <a:pPr algn="ct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663662612"/>
                  </a:ext>
                </a:extLst>
              </a:tr>
            </a:tbl>
          </a:graphicData>
        </a:graphic>
      </p:graphicFrame>
      <p:pic>
        <p:nvPicPr>
          <p:cNvPr id="6" name="Picture 5">
            <a:extLst>
              <a:ext uri="{FF2B5EF4-FFF2-40B4-BE49-F238E27FC236}">
                <a16:creationId xmlns:a16="http://schemas.microsoft.com/office/drawing/2014/main" id="{CF723307-A94F-4C20-9CDA-ACAED3B7A0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7443" y="387462"/>
            <a:ext cx="441652" cy="441652"/>
          </a:xfrm>
          <a:prstGeom prst="rect">
            <a:avLst/>
          </a:prstGeom>
        </p:spPr>
      </p:pic>
      <p:pic>
        <p:nvPicPr>
          <p:cNvPr id="8" name="Picture 7">
            <a:extLst>
              <a:ext uri="{FF2B5EF4-FFF2-40B4-BE49-F238E27FC236}">
                <a16:creationId xmlns:a16="http://schemas.microsoft.com/office/drawing/2014/main" id="{40C165C1-D4BD-45B0-A0DC-76C33F0E95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95584">
            <a:off x="3526902" y="423209"/>
            <a:ext cx="434224" cy="434224"/>
          </a:xfrm>
          <a:prstGeom prst="rect">
            <a:avLst/>
          </a:prstGeom>
        </p:spPr>
      </p:pic>
      <p:pic>
        <p:nvPicPr>
          <p:cNvPr id="12" name="Picture 11">
            <a:extLst>
              <a:ext uri="{FF2B5EF4-FFF2-40B4-BE49-F238E27FC236}">
                <a16:creationId xmlns:a16="http://schemas.microsoft.com/office/drawing/2014/main" id="{05BDFB97-D597-487C-BC35-5D6584AEA1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562501">
            <a:off x="5380076" y="503250"/>
            <a:ext cx="429643" cy="429643"/>
          </a:xfrm>
          <a:prstGeom prst="rect">
            <a:avLst/>
          </a:prstGeom>
        </p:spPr>
      </p:pic>
      <p:pic>
        <p:nvPicPr>
          <p:cNvPr id="14" name="Picture 13">
            <a:extLst>
              <a:ext uri="{FF2B5EF4-FFF2-40B4-BE49-F238E27FC236}">
                <a16:creationId xmlns:a16="http://schemas.microsoft.com/office/drawing/2014/main" id="{ECE7A007-1214-4A11-85C1-D67FAE3A8C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083737">
            <a:off x="6995580" y="492522"/>
            <a:ext cx="512877" cy="512877"/>
          </a:xfrm>
          <a:prstGeom prst="rect">
            <a:avLst/>
          </a:prstGeom>
        </p:spPr>
      </p:pic>
      <p:pic>
        <p:nvPicPr>
          <p:cNvPr id="16" name="Picture 15">
            <a:extLst>
              <a:ext uri="{FF2B5EF4-FFF2-40B4-BE49-F238E27FC236}">
                <a16:creationId xmlns:a16="http://schemas.microsoft.com/office/drawing/2014/main" id="{695ED8A0-982D-45FC-BC62-B83A30D483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946721">
            <a:off x="8593881" y="573466"/>
            <a:ext cx="350987" cy="350987"/>
          </a:xfrm>
          <a:prstGeom prst="rect">
            <a:avLst/>
          </a:prstGeom>
        </p:spPr>
      </p:pic>
      <p:pic>
        <p:nvPicPr>
          <p:cNvPr id="18" name="Picture 17">
            <a:extLst>
              <a:ext uri="{FF2B5EF4-FFF2-40B4-BE49-F238E27FC236}">
                <a16:creationId xmlns:a16="http://schemas.microsoft.com/office/drawing/2014/main" id="{75C191AE-71E1-4878-9BF1-F901798883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931948">
            <a:off x="10222528" y="509961"/>
            <a:ext cx="360359" cy="360359"/>
          </a:xfrm>
          <a:prstGeom prst="rect">
            <a:avLst/>
          </a:prstGeom>
        </p:spPr>
      </p:pic>
      <p:pic>
        <p:nvPicPr>
          <p:cNvPr id="11" name="Picture 10">
            <a:extLst>
              <a:ext uri="{FF2B5EF4-FFF2-40B4-BE49-F238E27FC236}">
                <a16:creationId xmlns:a16="http://schemas.microsoft.com/office/drawing/2014/main" id="{CFD612A8-EDAF-4DAD-8FF0-D62DF8EC9E7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433" y="189593"/>
            <a:ext cx="861008" cy="645756"/>
          </a:xfrm>
          <a:prstGeom prst="rect">
            <a:avLst/>
          </a:prstGeom>
        </p:spPr>
      </p:pic>
      <p:pic>
        <p:nvPicPr>
          <p:cNvPr id="13" name="Picture 12">
            <a:extLst>
              <a:ext uri="{FF2B5EF4-FFF2-40B4-BE49-F238E27FC236}">
                <a16:creationId xmlns:a16="http://schemas.microsoft.com/office/drawing/2014/main" id="{EE09D009-1A5E-4661-8B0D-040A807B1E2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7227" y="195827"/>
            <a:ext cx="633287" cy="633287"/>
          </a:xfrm>
          <a:prstGeom prst="rect">
            <a:avLst/>
          </a:prstGeom>
        </p:spPr>
      </p:pic>
    </p:spTree>
    <p:extLst>
      <p:ext uri="{BB962C8B-B14F-4D97-AF65-F5344CB8AC3E}">
        <p14:creationId xmlns:p14="http://schemas.microsoft.com/office/powerpoint/2010/main" val="3793943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433265233"/>
              </p:ext>
            </p:extLst>
          </p:nvPr>
        </p:nvGraphicFramePr>
        <p:xfrm>
          <a:off x="133491" y="501550"/>
          <a:ext cx="11925018" cy="6240780"/>
        </p:xfrm>
        <a:graphic>
          <a:graphicData uri="http://schemas.openxmlformats.org/drawingml/2006/table">
            <a:tbl>
              <a:tblPr firstRow="1" bandRow="1">
                <a:tableStyleId>{5C22544A-7EE6-4342-B048-85BDC9FD1C3A}</a:tableStyleId>
              </a:tblPr>
              <a:tblGrid>
                <a:gridCol w="1550363">
                  <a:extLst>
                    <a:ext uri="{9D8B030D-6E8A-4147-A177-3AD203B41FA5}">
                      <a16:colId xmlns:a16="http://schemas.microsoft.com/office/drawing/2014/main" val="385991600"/>
                    </a:ext>
                  </a:extLst>
                </a:gridCol>
                <a:gridCol w="1605884">
                  <a:extLst>
                    <a:ext uri="{9D8B030D-6E8A-4147-A177-3AD203B41FA5}">
                      <a16:colId xmlns:a16="http://schemas.microsoft.com/office/drawing/2014/main" val="2865123548"/>
                    </a:ext>
                  </a:extLst>
                </a:gridCol>
                <a:gridCol w="2039007">
                  <a:extLst>
                    <a:ext uri="{9D8B030D-6E8A-4147-A177-3AD203B41FA5}">
                      <a16:colId xmlns:a16="http://schemas.microsoft.com/office/drawing/2014/main" val="872926247"/>
                    </a:ext>
                  </a:extLst>
                </a:gridCol>
                <a:gridCol w="1746758">
                  <a:extLst>
                    <a:ext uri="{9D8B030D-6E8A-4147-A177-3AD203B41FA5}">
                      <a16:colId xmlns:a16="http://schemas.microsoft.com/office/drawing/2014/main" val="1315738151"/>
                    </a:ext>
                  </a:extLst>
                </a:gridCol>
                <a:gridCol w="1784718">
                  <a:extLst>
                    <a:ext uri="{9D8B030D-6E8A-4147-A177-3AD203B41FA5}">
                      <a16:colId xmlns:a16="http://schemas.microsoft.com/office/drawing/2014/main" val="2709165749"/>
                    </a:ext>
                  </a:extLst>
                </a:gridCol>
                <a:gridCol w="1526653">
                  <a:extLst>
                    <a:ext uri="{9D8B030D-6E8A-4147-A177-3AD203B41FA5}">
                      <a16:colId xmlns:a16="http://schemas.microsoft.com/office/drawing/2014/main" val="2335150482"/>
                    </a:ext>
                  </a:extLst>
                </a:gridCol>
                <a:gridCol w="1671635">
                  <a:extLst>
                    <a:ext uri="{9D8B030D-6E8A-4147-A177-3AD203B41FA5}">
                      <a16:colId xmlns:a16="http://schemas.microsoft.com/office/drawing/2014/main" val="4046203905"/>
                    </a:ext>
                  </a:extLst>
                </a:gridCol>
              </a:tblGrid>
              <a:tr h="26193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Autumn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lumMod val="50000"/>
                            </a:schemeClr>
                          </a:solidFill>
                          <a:latin typeface="Amatic SC" panose="00000500000000000000" pitchFamily="2" charset="-79"/>
                          <a:cs typeface="Amatic SC" panose="00000500000000000000" pitchFamily="2" charset="-79"/>
                        </a:rPr>
                        <a:t>Autumn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913285939"/>
                  </a:ext>
                </a:extLst>
              </a:tr>
              <a:tr h="1908472">
                <a:tc>
                  <a:txBody>
                    <a:bodyPr/>
                    <a:lstStyle/>
                    <a:p>
                      <a:pPr algn="ctr"/>
                      <a:r>
                        <a:rPr lang="en-US" sz="1200" b="0" dirty="0">
                          <a:latin typeface="Amatic SC" panose="00000500000000000000" pitchFamily="2" charset="-79"/>
                          <a:cs typeface="Amatic SC" panose="00000500000000000000" pitchFamily="2" charset="-79"/>
                        </a:rPr>
                        <a:t>General Themes </a:t>
                      </a:r>
                    </a:p>
                    <a:p>
                      <a:pPr algn="ctr"/>
                      <a:r>
                        <a:rPr lang="en-US" sz="1100" b="1" dirty="0">
                          <a:latin typeface="Amatic SC" panose="00000500000000000000" pitchFamily="2" charset="-79"/>
                          <a:cs typeface="Amatic SC" panose="00000500000000000000" pitchFamily="2" charset="-79"/>
                        </a:rPr>
                        <a:t>NB: </a:t>
                      </a:r>
                      <a:r>
                        <a:rPr lang="en-US" sz="1100" b="1" i="1" dirty="0">
                          <a:latin typeface="Amatic SC" panose="00000500000000000000" pitchFamily="2" charset="-79"/>
                          <a:cs typeface="Amatic SC" panose="00000500000000000000" pitchFamily="2" charset="-79"/>
                        </a:rPr>
                        <a:t>These themes may be adapted at various points to allow for children’s interests to flow through the provision  </a:t>
                      </a:r>
                    </a:p>
                    <a:p>
                      <a:pPr algn="ctr"/>
                      <a:r>
                        <a:rPr lang="en-US" sz="1050" b="1" i="1" dirty="0">
                          <a:solidFill>
                            <a:srgbClr val="7030A0"/>
                          </a:solidFill>
                          <a:latin typeface="Amatic SC" panose="00000500000000000000" pitchFamily="2" charset="-79"/>
                          <a:cs typeface="Amatic SC" panose="00000500000000000000" pitchFamily="2" charset="-79"/>
                        </a:rPr>
                        <a:t>WELL-BEING  &amp; Behaviour For Learning </a:t>
                      </a:r>
                      <a:endParaRPr lang="en-GB" sz="1050" b="1" i="1" dirty="0">
                        <a:solidFill>
                          <a:srgbClr val="7030A0"/>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2000" b="1" dirty="0">
                          <a:solidFill>
                            <a:srgbClr val="7030A0"/>
                          </a:solidFill>
                          <a:latin typeface="Amatic SC" panose="00000500000000000000" pitchFamily="2" charset="-79"/>
                          <a:cs typeface="Amatic SC" panose="00000500000000000000" pitchFamily="2" charset="-79"/>
                        </a:rPr>
                        <a:t>All About me!</a:t>
                      </a:r>
                    </a:p>
                    <a:p>
                      <a:pPr algn="ctr"/>
                      <a:r>
                        <a:rPr lang="en-US" sz="1050" dirty="0">
                          <a:solidFill>
                            <a:schemeClr val="tx1"/>
                          </a:solidFill>
                          <a:latin typeface="+mn-lt"/>
                          <a:cs typeface="Amatic SC" panose="00000500000000000000" pitchFamily="2" charset="-79"/>
                        </a:rPr>
                        <a:t>New beginnings/ all about me/ my family/ babies and mothers/ new environments/ Halloween/ autumn</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7030A0"/>
                          </a:solidFill>
                          <a:latin typeface="Amatic SC" panose="00000500000000000000" pitchFamily="2" charset="-79"/>
                          <a:cs typeface="Amatic SC" panose="00000500000000000000" pitchFamily="2" charset="-79"/>
                        </a:rPr>
                        <a:t>Terrific Tales!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Traditional Tales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Repetitive stories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Gingerbread Man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The Nativity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Christmas stories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Diwali</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Remembrance day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Bonfire night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algn="ctr"/>
                      <a:r>
                        <a:rPr lang="en-US" sz="2000" b="1" dirty="0">
                          <a:solidFill>
                            <a:srgbClr val="CC66FF"/>
                          </a:solidFill>
                          <a:latin typeface="Amatic SC" panose="00000500000000000000" pitchFamily="2" charset="-79"/>
                          <a:cs typeface="Amatic SC" panose="00000500000000000000" pitchFamily="2" charset="-79"/>
                        </a:rPr>
                        <a:t>Amazing Animals! </a:t>
                      </a:r>
                    </a:p>
                    <a:p>
                      <a:pPr algn="ctr"/>
                      <a:r>
                        <a:rPr lang="en-US" sz="1050" dirty="0">
                          <a:solidFill>
                            <a:schemeClr val="tx1"/>
                          </a:solidFill>
                          <a:latin typeface="+mn-lt"/>
                          <a:cs typeface="Amatic SC" panose="00000500000000000000" pitchFamily="2" charset="-79"/>
                        </a:rPr>
                        <a:t>Safari </a:t>
                      </a:r>
                    </a:p>
                    <a:p>
                      <a:pPr algn="ctr"/>
                      <a:r>
                        <a:rPr lang="en-US" sz="1050" dirty="0">
                          <a:solidFill>
                            <a:schemeClr val="tx1"/>
                          </a:solidFill>
                          <a:latin typeface="+mn-lt"/>
                          <a:cs typeface="Amatic SC" panose="00000500000000000000" pitchFamily="2" charset="-79"/>
                        </a:rPr>
                        <a:t>Animals around the world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 winter / Arctic </a:t>
                      </a:r>
                    </a:p>
                    <a:p>
                      <a:pPr algn="ctr"/>
                      <a:r>
                        <a:rPr lang="en-US" sz="1050" dirty="0">
                          <a:solidFill>
                            <a:schemeClr val="tx1"/>
                          </a:solidFill>
                          <a:latin typeface="+mn-lt"/>
                          <a:cs typeface="Amatic SC" panose="00000500000000000000" pitchFamily="2" charset="-79"/>
                        </a:rPr>
                        <a:t>Animal patterns</a:t>
                      </a:r>
                    </a:p>
                    <a:p>
                      <a:pPr algn="ctr"/>
                      <a:r>
                        <a:rPr lang="en-US" sz="1050" dirty="0">
                          <a:solidFill>
                            <a:schemeClr val="tx1"/>
                          </a:solidFill>
                          <a:latin typeface="+mn-lt"/>
                          <a:cs typeface="Amatic SC" panose="00000500000000000000" pitchFamily="2" charset="-79"/>
                        </a:rPr>
                        <a:t>Chinese new year</a:t>
                      </a:r>
                    </a:p>
                    <a:p>
                      <a:pPr algn="ctr"/>
                      <a:r>
                        <a:rPr lang="en-US" sz="1050" dirty="0">
                          <a:solidFill>
                            <a:schemeClr val="tx1"/>
                          </a:solidFill>
                          <a:latin typeface="+mn-lt"/>
                          <a:cs typeface="Amatic SC" panose="00000500000000000000" pitchFamily="2" charset="-79"/>
                        </a:rPr>
                        <a:t>Valentines 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b="1" dirty="0">
                          <a:solidFill>
                            <a:srgbClr val="CC66FF"/>
                          </a:solidFill>
                          <a:latin typeface="Amatic SC" panose="00000500000000000000" pitchFamily="2" charset="-79"/>
                          <a:cs typeface="Amatic SC" panose="00000500000000000000" pitchFamily="2" charset="-79"/>
                        </a:rPr>
                        <a:t>Come Outside! </a:t>
                      </a:r>
                    </a:p>
                    <a:p>
                      <a:pPr algn="ctr"/>
                      <a:r>
                        <a:rPr lang="en-US" sz="1050" dirty="0">
                          <a:solidFill>
                            <a:schemeClr val="tx1"/>
                          </a:solidFill>
                          <a:latin typeface="+mn-lt"/>
                          <a:cs typeface="Amatic SC" panose="00000500000000000000" pitchFamily="2" charset="-79"/>
                        </a:rPr>
                        <a:t>Plants &amp; Flowers </a:t>
                      </a:r>
                    </a:p>
                    <a:p>
                      <a:pPr algn="ctr"/>
                      <a:r>
                        <a:rPr lang="en-US" sz="1050" dirty="0">
                          <a:solidFill>
                            <a:schemeClr val="tx1"/>
                          </a:solidFill>
                          <a:latin typeface="+mn-lt"/>
                          <a:cs typeface="Amatic SC" panose="00000500000000000000" pitchFamily="2" charset="-79"/>
                        </a:rPr>
                        <a:t>Weather / seasons </a:t>
                      </a:r>
                    </a:p>
                    <a:p>
                      <a:pPr algn="ctr"/>
                      <a:r>
                        <a:rPr lang="en-US" sz="1050" dirty="0">
                          <a:solidFill>
                            <a:schemeClr val="tx1"/>
                          </a:solidFill>
                          <a:latin typeface="+mn-lt"/>
                          <a:cs typeface="Amatic SC" panose="00000500000000000000" pitchFamily="2" charset="-79"/>
                        </a:rPr>
                        <a:t>The great outdoors </a:t>
                      </a:r>
                    </a:p>
                    <a:p>
                      <a:pPr algn="ctr"/>
                      <a:r>
                        <a:rPr lang="en-US" sz="1050" dirty="0">
                          <a:solidFill>
                            <a:schemeClr val="tx1"/>
                          </a:solidFill>
                          <a:latin typeface="+mn-lt"/>
                          <a:cs typeface="Amatic SC" panose="00000500000000000000" pitchFamily="2" charset="-79"/>
                        </a:rPr>
                        <a:t>Planting seeds </a:t>
                      </a:r>
                    </a:p>
                    <a:p>
                      <a:pPr algn="ctr"/>
                      <a:r>
                        <a:rPr lang="en-US" sz="1050" dirty="0">
                          <a:solidFill>
                            <a:schemeClr val="tx1"/>
                          </a:solidFill>
                          <a:latin typeface="+mn-lt"/>
                          <a:cs typeface="Amatic SC" panose="00000500000000000000" pitchFamily="2" charset="-79"/>
                        </a:rPr>
                        <a:t>Farm</a:t>
                      </a:r>
                    </a:p>
                    <a:p>
                      <a:pPr algn="ctr"/>
                      <a:r>
                        <a:rPr lang="en-US" sz="1050" dirty="0">
                          <a:solidFill>
                            <a:schemeClr val="tx1"/>
                          </a:solidFill>
                          <a:latin typeface="+mn-lt"/>
                          <a:cs typeface="Amatic SC" panose="00000500000000000000" pitchFamily="2" charset="-79"/>
                        </a:rPr>
                        <a:t>Mini beasts</a:t>
                      </a:r>
                    </a:p>
                    <a:p>
                      <a:pPr algn="ctr"/>
                      <a:r>
                        <a:rPr lang="en-US" sz="1050" dirty="0">
                          <a:solidFill>
                            <a:schemeClr val="tx1"/>
                          </a:solidFill>
                          <a:latin typeface="+mn-lt"/>
                          <a:cs typeface="Amatic SC" panose="00000500000000000000" pitchFamily="2" charset="-79"/>
                        </a:rPr>
                        <a:t>Easter</a:t>
                      </a:r>
                    </a:p>
                    <a:p>
                      <a:pPr algn="ctr"/>
                      <a:r>
                        <a:rPr lang="en-US" sz="1050" dirty="0">
                          <a:solidFill>
                            <a:schemeClr val="tx1"/>
                          </a:solidFill>
                          <a:latin typeface="+mn-lt"/>
                          <a:cs typeface="Amatic SC" panose="00000500000000000000" pitchFamily="2" charset="-79"/>
                        </a:rPr>
                        <a:t>Lent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b="1" dirty="0">
                          <a:solidFill>
                            <a:srgbClr val="00B0F0"/>
                          </a:solidFill>
                          <a:latin typeface="Amatic SC" panose="00000500000000000000" pitchFamily="2" charset="-79"/>
                          <a:cs typeface="Amatic SC" panose="00000500000000000000" pitchFamily="2" charset="-79"/>
                        </a:rPr>
                        <a:t>Ticket to ride!  </a:t>
                      </a:r>
                    </a:p>
                    <a:p>
                      <a:pPr algn="ctr"/>
                      <a:r>
                        <a:rPr lang="en-US" sz="1050" dirty="0">
                          <a:solidFill>
                            <a:schemeClr val="tx1"/>
                          </a:solidFill>
                          <a:latin typeface="+mn-lt"/>
                          <a:cs typeface="Amatic SC" panose="00000500000000000000" pitchFamily="2" charset="-79"/>
                        </a:rPr>
                        <a:t>Around the Town</a:t>
                      </a:r>
                    </a:p>
                    <a:p>
                      <a:pPr algn="ctr"/>
                      <a:r>
                        <a:rPr lang="en-US" sz="1050" dirty="0">
                          <a:solidFill>
                            <a:schemeClr val="tx1"/>
                          </a:solidFill>
                          <a:latin typeface="+mn-lt"/>
                          <a:cs typeface="Amatic SC" panose="00000500000000000000" pitchFamily="2" charset="-79"/>
                        </a:rPr>
                        <a:t>How do I get there? </a:t>
                      </a:r>
                    </a:p>
                    <a:p>
                      <a:pPr algn="ctr"/>
                      <a:r>
                        <a:rPr lang="en-US" sz="1050" dirty="0">
                          <a:solidFill>
                            <a:schemeClr val="tx1"/>
                          </a:solidFill>
                          <a:latin typeface="+mn-lt"/>
                          <a:cs typeface="Amatic SC" panose="00000500000000000000" pitchFamily="2" charset="-79"/>
                        </a:rPr>
                        <a:t>Where in the world have you been? </a:t>
                      </a:r>
                    </a:p>
                    <a:p>
                      <a:pPr algn="ctr"/>
                      <a:r>
                        <a:rPr lang="en-US" sz="1050" dirty="0">
                          <a:solidFill>
                            <a:schemeClr val="tx1"/>
                          </a:solidFill>
                          <a:latin typeface="+mn-lt"/>
                          <a:cs typeface="Amatic SC" panose="00000500000000000000" pitchFamily="2" charset="-79"/>
                        </a:rPr>
                        <a:t>What a wonderful world </a:t>
                      </a:r>
                    </a:p>
                    <a:p>
                      <a:pPr algn="ctr"/>
                      <a:r>
                        <a:rPr lang="en-US" sz="1050" dirty="0">
                          <a:solidFill>
                            <a:schemeClr val="tx1"/>
                          </a:solidFill>
                          <a:latin typeface="+mn-lt"/>
                          <a:cs typeface="Amatic SC" panose="00000500000000000000" pitchFamily="2" charset="-79"/>
                        </a:rPr>
                        <a:t>Vehicles and transport! </a:t>
                      </a:r>
                    </a:p>
                    <a:p>
                      <a:pPr algn="ct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00B0F0"/>
                          </a:solidFill>
                          <a:latin typeface="Amatic SC" panose="00000500000000000000" pitchFamily="2" charset="-79"/>
                          <a:cs typeface="Amatic SC" panose="00000500000000000000" pitchFamily="2" charset="-79"/>
                        </a:rPr>
                        <a:t>Fun at the Seaside!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Under the sea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Off on holiday / clothes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Where in the world shall we go?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Send me a postcard! </a:t>
                      </a:r>
                    </a:p>
                    <a:p>
                      <a:pPr algn="ctr"/>
                      <a:r>
                        <a:rPr lang="en-US" sz="1050" dirty="0" err="1">
                          <a:solidFill>
                            <a:schemeClr val="tx1"/>
                          </a:solidFill>
                          <a:latin typeface="+mn-lt"/>
                          <a:cs typeface="Amatic SC" panose="00000500000000000000" pitchFamily="2" charset="-79"/>
                        </a:rPr>
                        <a:t>Seasides</a:t>
                      </a:r>
                      <a:endParaRPr lang="en-US" sz="1050" dirty="0">
                        <a:solidFill>
                          <a:schemeClr val="tx1"/>
                        </a:solidFill>
                        <a:latin typeface="+mn-lt"/>
                        <a:cs typeface="Amatic SC" panose="00000500000000000000" pitchFamily="2" charset="-79"/>
                      </a:endParaRPr>
                    </a:p>
                    <a:p>
                      <a:pPr algn="ctr"/>
                      <a:r>
                        <a:rPr lang="en-US" sz="1050" dirty="0">
                          <a:solidFill>
                            <a:schemeClr val="tx1"/>
                          </a:solidFill>
                          <a:latin typeface="+mn-lt"/>
                          <a:cs typeface="Amatic SC" panose="00000500000000000000" pitchFamily="2" charset="-79"/>
                        </a:rPr>
                        <a:t>Links to dinosaurs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272033691"/>
                  </a:ext>
                </a:extLst>
              </a:tr>
              <a:tr h="1069206">
                <a:tc>
                  <a:txBody>
                    <a:bodyPr/>
                    <a:lstStyle/>
                    <a:p>
                      <a:pPr algn="ctr"/>
                      <a:r>
                        <a:rPr lang="en-US" sz="1800" b="1" dirty="0">
                          <a:latin typeface="Amatic SC" panose="00000500000000000000" pitchFamily="2" charset="-79"/>
                          <a:cs typeface="Amatic SC" panose="00000500000000000000" pitchFamily="2" charset="-79"/>
                        </a:rPr>
                        <a:t>Possible Texts and </a:t>
                      </a:r>
                    </a:p>
                    <a:p>
                      <a:pPr algn="ctr"/>
                      <a:r>
                        <a:rPr lang="en-US" sz="1800" b="1" dirty="0">
                          <a:latin typeface="Amatic SC" panose="00000500000000000000" pitchFamily="2" charset="-79"/>
                          <a:cs typeface="Amatic SC" panose="00000500000000000000" pitchFamily="2" charset="-79"/>
                        </a:rPr>
                        <a:t>‘old favourites’ </a:t>
                      </a:r>
                      <a:endParaRPr lang="en-GB" sz="1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Owl Babies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Once there were Giants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Colour Monster</a:t>
                      </a:r>
                    </a:p>
                    <a:p>
                      <a:pPr algn="ctr"/>
                      <a:r>
                        <a:rPr lang="en-US" sz="1050" dirty="0">
                          <a:solidFill>
                            <a:schemeClr val="tx1"/>
                          </a:solidFill>
                          <a:latin typeface="+mn-lt"/>
                          <a:cs typeface="RM Typerighter old" panose="00000400000000000000" pitchFamily="2" charset="-79"/>
                        </a:rPr>
                        <a:t>The Big Book of Families </a:t>
                      </a:r>
                    </a:p>
                    <a:p>
                      <a:pPr algn="ctr"/>
                      <a:r>
                        <a:rPr lang="en-US" sz="1050" dirty="0">
                          <a:solidFill>
                            <a:schemeClr val="tx1"/>
                          </a:solidFill>
                          <a:latin typeface="+mn-lt"/>
                          <a:cs typeface="RM Typerighter old" panose="00000400000000000000" pitchFamily="2" charset="-79"/>
                        </a:rPr>
                        <a:t>bears</a:t>
                      </a:r>
                    </a:p>
                    <a:p>
                      <a:pPr algn="ctr"/>
                      <a:r>
                        <a:rPr lang="en-US" sz="1050" dirty="0" err="1">
                          <a:solidFill>
                            <a:schemeClr val="tx1"/>
                          </a:solidFill>
                          <a:latin typeface="+mn-lt"/>
                          <a:cs typeface="RM Typerighter old" panose="00000400000000000000" pitchFamily="2" charset="-79"/>
                        </a:rPr>
                        <a:t>Marvellous</a:t>
                      </a:r>
                      <a:r>
                        <a:rPr lang="en-US" sz="1050" dirty="0">
                          <a:solidFill>
                            <a:schemeClr val="tx1"/>
                          </a:solidFill>
                          <a:latin typeface="+mn-lt"/>
                          <a:cs typeface="RM Typerighter old" panose="00000400000000000000" pitchFamily="2" charset="-79"/>
                        </a:rPr>
                        <a:t> me</a:t>
                      </a:r>
                    </a:p>
                    <a:p>
                      <a:pPr algn="ctr"/>
                      <a:r>
                        <a:rPr lang="en-US" sz="1050" dirty="0">
                          <a:solidFill>
                            <a:schemeClr val="tx1"/>
                          </a:solidFill>
                          <a:latin typeface="+mn-lt"/>
                          <a:cs typeface="RM Typerighter old" panose="00000400000000000000" pitchFamily="2" charset="-79"/>
                        </a:rPr>
                        <a:t>You choose</a:t>
                      </a:r>
                    </a:p>
                    <a:p>
                      <a:pPr algn="ctr"/>
                      <a:r>
                        <a:rPr lang="en-US" sz="1050" dirty="0" err="1">
                          <a:solidFill>
                            <a:schemeClr val="tx1"/>
                          </a:solidFill>
                          <a:latin typeface="+mn-lt"/>
                          <a:cs typeface="RM Typerighter old" panose="00000400000000000000" pitchFamily="2" charset="-79"/>
                        </a:rPr>
                        <a:t>Peepo</a:t>
                      </a:r>
                      <a:endParaRPr lang="en-US" sz="1050" dirty="0">
                        <a:solidFill>
                          <a:schemeClr val="tx1"/>
                        </a:solidFill>
                        <a:latin typeface="+mn-lt"/>
                        <a:cs typeface="RM Typerighter old" panose="00000400000000000000" pitchFamily="2" charset="-79"/>
                      </a:endParaRPr>
                    </a:p>
                    <a:p>
                      <a:pPr algn="ctr"/>
                      <a:r>
                        <a:rPr lang="en-GB" sz="1050" dirty="0">
                          <a:solidFill>
                            <a:schemeClr val="tx1"/>
                          </a:solidFill>
                          <a:latin typeface="+mn-lt"/>
                          <a:cs typeface="Amatic SC" panose="00000500000000000000" pitchFamily="2" charset="-79"/>
                        </a:rPr>
                        <a:t>Monkey Puzzle</a:t>
                      </a:r>
                    </a:p>
                    <a:p>
                      <a:pPr algn="ctr"/>
                      <a:r>
                        <a:rPr lang="en-GB" sz="1050" dirty="0">
                          <a:solidFill>
                            <a:schemeClr val="tx1"/>
                          </a:solidFill>
                          <a:latin typeface="+mn-lt"/>
                          <a:cs typeface="Amatic SC" panose="00000500000000000000" pitchFamily="2" charset="-79"/>
                        </a:rPr>
                        <a:t>Peace at last</a:t>
                      </a: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r>
                        <a:rPr lang="en-US" sz="1050" b="1" i="1" dirty="0">
                          <a:solidFill>
                            <a:schemeClr val="tx1"/>
                          </a:solidFill>
                          <a:latin typeface="+mn-lt"/>
                          <a:cs typeface="RM Typerighter old" panose="00000400000000000000" pitchFamily="2" charset="-79"/>
                        </a:rPr>
                        <a:t>Goldilocks and the three </a:t>
                      </a:r>
                      <a:endParaRPr lang="en-GB" sz="1050" b="1" i="1"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Jolly Christmas Postman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Christmas Story / Nativity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t>Rama and Sita</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Dear Santa</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The Christmas Bear</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We’re going on an elf hunt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The Night Before Christmas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The Snowman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Penguin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Little penguin learns to swim</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One day on this blue planet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Whatever Next</a:t>
                      </a:r>
                      <a:endParaRPr lang="en-GB" sz="1050" b="1" i="1"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i="1" dirty="0">
                          <a:solidFill>
                            <a:schemeClr val="tx1"/>
                          </a:solidFill>
                          <a:latin typeface="+mn-lt"/>
                          <a:cs typeface="RM Typerighter old" panose="00000400000000000000" pitchFamily="2" charset="-79"/>
                        </a:rPr>
                        <a:t>The Gingerbread Man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algn="ctr"/>
                      <a:r>
                        <a:rPr lang="en-GB" sz="1050" dirty="0">
                          <a:solidFill>
                            <a:schemeClr val="tx1"/>
                          </a:solidFill>
                          <a:latin typeface="+mn-lt"/>
                          <a:cs typeface="RM Typerighter old" panose="00000400000000000000" pitchFamily="2" charset="-79"/>
                        </a:rPr>
                        <a:t>The Great Race</a:t>
                      </a:r>
                    </a:p>
                    <a:p>
                      <a:pPr algn="ctr"/>
                      <a:r>
                        <a:rPr lang="en-GB" sz="1050" dirty="0">
                          <a:solidFill>
                            <a:schemeClr val="tx1"/>
                          </a:solidFill>
                          <a:latin typeface="+mn-lt"/>
                          <a:cs typeface="RM Typerighter old" panose="00000400000000000000" pitchFamily="2" charset="-79"/>
                        </a:rPr>
                        <a:t>A Dot in the Snow</a:t>
                      </a:r>
                    </a:p>
                    <a:p>
                      <a:pPr algn="ctr"/>
                      <a:r>
                        <a:rPr lang="en-GB" sz="1050" dirty="0">
                          <a:solidFill>
                            <a:schemeClr val="tx1"/>
                          </a:solidFill>
                          <a:latin typeface="+mn-lt"/>
                          <a:cs typeface="RM Typerighter old" panose="00000400000000000000" pitchFamily="2" charset="-79"/>
                        </a:rPr>
                        <a:t>Dear Zoo</a:t>
                      </a:r>
                    </a:p>
                    <a:p>
                      <a:pPr algn="ctr"/>
                      <a:r>
                        <a:rPr lang="en-GB" sz="1050" dirty="0">
                          <a:solidFill>
                            <a:schemeClr val="tx1"/>
                          </a:solidFill>
                          <a:latin typeface="+mn-lt"/>
                          <a:cs typeface="RM Typerighter old" panose="00000400000000000000" pitchFamily="2" charset="-79"/>
                        </a:rPr>
                        <a:t>Brown Bear Brown Bear what do you see</a:t>
                      </a:r>
                    </a:p>
                    <a:p>
                      <a:pPr algn="ctr"/>
                      <a:r>
                        <a:rPr lang="en-GB" sz="1050" dirty="0">
                          <a:solidFill>
                            <a:schemeClr val="tx1"/>
                          </a:solidFill>
                          <a:latin typeface="+mn-lt"/>
                          <a:cs typeface="RM Typerighter old" panose="00000400000000000000" pitchFamily="2" charset="-79"/>
                        </a:rPr>
                        <a:t>Rumble in the Jungle</a:t>
                      </a:r>
                    </a:p>
                    <a:p>
                      <a:pPr algn="ctr"/>
                      <a:r>
                        <a:rPr lang="en-GB" sz="1050" dirty="0">
                          <a:solidFill>
                            <a:schemeClr val="tx1"/>
                          </a:solidFill>
                          <a:latin typeface="+mn-lt"/>
                          <a:cs typeface="RM Typerighter old" panose="00000400000000000000" pitchFamily="2" charset="-79"/>
                        </a:rPr>
                        <a:t>Polar bear polar bear what do you hear?</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Doing the animal bop!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The Polar Bear and the Snow Cloud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!0 little penguins</a:t>
                      </a:r>
                      <a:endParaRPr lang="en-GB" sz="1050" b="1" i="1"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i="1" dirty="0">
                          <a:solidFill>
                            <a:schemeClr val="tx1"/>
                          </a:solidFill>
                          <a:latin typeface="+mn-lt"/>
                          <a:cs typeface="RM Typerighter old" panose="00000400000000000000" pitchFamily="2" charset="-79"/>
                        </a:rPr>
                        <a:t>Little Red Riding Hood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Tiny Seed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Oliver’s Vegetables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Jasper’s Beanstalk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Very Hungry Caterpillar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err="1">
                          <a:solidFill>
                            <a:schemeClr val="tx1"/>
                          </a:solidFill>
                          <a:latin typeface="+mn-lt"/>
                          <a:cs typeface="RM Typerighter old" panose="00000400000000000000" pitchFamily="2" charset="-79"/>
                        </a:rPr>
                        <a:t>Aghh</a:t>
                      </a:r>
                      <a:r>
                        <a:rPr lang="en-GB" sz="1050" dirty="0">
                          <a:solidFill>
                            <a:schemeClr val="tx1"/>
                          </a:solidFill>
                          <a:latin typeface="+mn-lt"/>
                          <a:cs typeface="RM Typerighter old" panose="00000400000000000000" pitchFamily="2" charset="-79"/>
                        </a:rPr>
                        <a:t> Spider!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Pig in the Pond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Farmer Duck</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What the Ladybird Heard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We’re going on an egg hunt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Titch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Mr Wolfs Pancakes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The Bad Tempered Ladybird</a:t>
                      </a:r>
                      <a:endParaRPr lang="en-GB" sz="1050" b="1" i="1"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i="1" dirty="0">
                          <a:solidFill>
                            <a:schemeClr val="tx1"/>
                          </a:solidFill>
                          <a:latin typeface="+mn-lt"/>
                          <a:cs typeface="RM Typerighter old" panose="00000400000000000000" pitchFamily="2" charset="-79"/>
                        </a:rPr>
                        <a:t>Jack and the Beanstalk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Way back Home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Mr. Gumpy’s Outing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Train Ride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Oi! Get off my train!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On the way home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Three little pigs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What a wonderful world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What did the owl see?</a:t>
                      </a:r>
                      <a:r>
                        <a:rPr lang="en-GB" sz="1050" dirty="0">
                          <a:solidFill>
                            <a:schemeClr val="tx1"/>
                          </a:solidFill>
                          <a:latin typeface="+mn-lt"/>
                          <a:cs typeface="RM Typerighter old" panose="00000400000000000000" pitchFamily="2" charset="-79"/>
                        </a:rPr>
                        <a:t> </a:t>
                      </a:r>
                      <a:r>
                        <a:rPr lang="en-GB" sz="1050" dirty="0" err="1">
                          <a:solidFill>
                            <a:schemeClr val="tx1"/>
                          </a:solidFill>
                          <a:latin typeface="+mn-lt"/>
                          <a:cs typeface="RM Typerighter old" panose="00000400000000000000" pitchFamily="2" charset="-79"/>
                        </a:rPr>
                        <a:t>Handa’s</a:t>
                      </a:r>
                      <a:r>
                        <a:rPr lang="en-GB" sz="1050" dirty="0">
                          <a:solidFill>
                            <a:schemeClr val="tx1"/>
                          </a:solidFill>
                          <a:latin typeface="+mn-lt"/>
                          <a:cs typeface="RM Typerighter old" panose="00000400000000000000" pitchFamily="2" charset="-79"/>
                        </a:rPr>
                        <a:t> surprise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RM Typerighter old" panose="00000400000000000000" pitchFamily="2" charset="-79"/>
                        </a:rPr>
                        <a:t>Sharing a shell</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b="1" i="1"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b="1" i="1"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i="1" dirty="0">
                          <a:solidFill>
                            <a:schemeClr val="tx1"/>
                          </a:solidFill>
                          <a:latin typeface="+mn-lt"/>
                          <a:cs typeface="RM Typerighter old" panose="00000400000000000000" pitchFamily="2" charset="-79"/>
                        </a:rPr>
                        <a:t>The Three Billy Goat Gruff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en-US" sz="1050" dirty="0">
                          <a:solidFill>
                            <a:schemeClr val="tx1"/>
                          </a:solidFill>
                          <a:latin typeface="+mn-lt"/>
                          <a:cs typeface="RM Typerighter old" panose="00000400000000000000" pitchFamily="2" charset="-79"/>
                        </a:rPr>
                        <a:t>Billy’s Bucket</a:t>
                      </a:r>
                    </a:p>
                    <a:p>
                      <a:pPr algn="ctr"/>
                      <a:r>
                        <a:rPr lang="en-US" sz="1050" dirty="0">
                          <a:solidFill>
                            <a:schemeClr val="tx1"/>
                          </a:solidFill>
                          <a:latin typeface="+mn-lt"/>
                          <a:cs typeface="RM Typerighter old" panose="00000400000000000000" pitchFamily="2" charset="-79"/>
                        </a:rPr>
                        <a:t>The Three Billy Goats Gruff</a:t>
                      </a:r>
                    </a:p>
                    <a:p>
                      <a:pPr algn="ctr"/>
                      <a:r>
                        <a:rPr lang="en-US" sz="1050" dirty="0">
                          <a:solidFill>
                            <a:schemeClr val="tx1"/>
                          </a:solidFill>
                          <a:latin typeface="+mn-lt"/>
                          <a:cs typeface="RM Typerighter old" panose="00000400000000000000" pitchFamily="2" charset="-79"/>
                        </a:rPr>
                        <a:t>Commotion in the ocean</a:t>
                      </a:r>
                    </a:p>
                    <a:p>
                      <a:pPr algn="ctr"/>
                      <a:r>
                        <a:rPr lang="en-US" sz="1050" dirty="0">
                          <a:solidFill>
                            <a:schemeClr val="tx1"/>
                          </a:solidFill>
                          <a:latin typeface="+mn-lt"/>
                          <a:cs typeface="RM Typerighter old" panose="00000400000000000000" pitchFamily="2" charset="-79"/>
                        </a:rPr>
                        <a:t>Sharing a shell</a:t>
                      </a:r>
                    </a:p>
                    <a:p>
                      <a:pPr algn="ctr"/>
                      <a:r>
                        <a:rPr lang="en-US" sz="1050" dirty="0">
                          <a:solidFill>
                            <a:schemeClr val="tx1"/>
                          </a:solidFill>
                          <a:latin typeface="+mn-lt"/>
                          <a:cs typeface="RM Typerighter old" panose="00000400000000000000" pitchFamily="2" charset="-79"/>
                        </a:rPr>
                        <a:t>Lets go to the seaside</a:t>
                      </a: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endParaRPr lang="en-US" sz="1050" b="1" i="1" dirty="0">
                        <a:solidFill>
                          <a:schemeClr val="tx1"/>
                        </a:solidFill>
                        <a:latin typeface="+mn-lt"/>
                        <a:cs typeface="RM Typerighter old" panose="00000400000000000000" pitchFamily="2" charset="-79"/>
                      </a:endParaRPr>
                    </a:p>
                    <a:p>
                      <a:pPr algn="ctr"/>
                      <a:r>
                        <a:rPr lang="en-US" sz="1050" b="1" i="1" dirty="0">
                          <a:solidFill>
                            <a:schemeClr val="tx1"/>
                          </a:solidFill>
                          <a:latin typeface="+mn-lt"/>
                          <a:cs typeface="RM Typerighter old" panose="00000400000000000000" pitchFamily="2" charset="-79"/>
                        </a:rPr>
                        <a:t>The little Red Hen</a:t>
                      </a:r>
                      <a:endParaRPr lang="en-GB" sz="1050" b="1" i="1" dirty="0">
                        <a:solidFill>
                          <a:schemeClr val="tx1"/>
                        </a:solidFill>
                        <a:latin typeface="+mn-lt"/>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507345316"/>
                  </a:ext>
                </a:extLst>
              </a:tr>
              <a:tr h="1245256">
                <a:tc>
                  <a:txBody>
                    <a:bodyPr/>
                    <a:lstStyle/>
                    <a:p>
                      <a:pPr algn="ctr"/>
                      <a:r>
                        <a:rPr lang="en-US" sz="1800" b="1" dirty="0">
                          <a:latin typeface="Amatic SC" panose="00000500000000000000" pitchFamily="2" charset="-79"/>
                          <a:cs typeface="Amatic SC" panose="00000500000000000000" pitchFamily="2" charset="-79"/>
                        </a:rPr>
                        <a:t>‘Wow’ moments / </a:t>
                      </a:r>
                      <a:r>
                        <a:rPr lang="en-US" sz="1800" b="1" dirty="0">
                          <a:solidFill>
                            <a:srgbClr val="0070C0"/>
                          </a:solidFill>
                          <a:latin typeface="Amatic SC" panose="00000500000000000000" pitchFamily="2" charset="-79"/>
                          <a:cs typeface="Amatic SC" panose="00000500000000000000" pitchFamily="2" charset="-79"/>
                        </a:rPr>
                        <a:t>Enrichment Weeks </a:t>
                      </a:r>
                      <a:endParaRPr lang="en-GB" sz="1800" b="1" dirty="0">
                        <a:solidFill>
                          <a:srgbClr val="0070C0"/>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050" dirty="0">
                          <a:solidFill>
                            <a:schemeClr val="tx1"/>
                          </a:solidFill>
                          <a:latin typeface="+mn-lt"/>
                          <a:cs typeface="Amatic SC" panose="00000500000000000000" pitchFamily="2" charset="-79"/>
                        </a:rPr>
                        <a:t>Autumn Trail </a:t>
                      </a:r>
                    </a:p>
                    <a:p>
                      <a:pPr algn="ctr"/>
                      <a:r>
                        <a:rPr lang="en-US" sz="1050" dirty="0">
                          <a:solidFill>
                            <a:schemeClr val="tx1"/>
                          </a:solidFill>
                          <a:latin typeface="+mn-lt"/>
                          <a:cs typeface="Amatic SC" panose="00000500000000000000" pitchFamily="2" charset="-79"/>
                        </a:rPr>
                        <a:t>Birthdays</a:t>
                      </a:r>
                    </a:p>
                    <a:p>
                      <a:pPr algn="ctr"/>
                      <a:r>
                        <a:rPr lang="en-US" sz="1050" dirty="0">
                          <a:solidFill>
                            <a:schemeClr val="tx1"/>
                          </a:solidFill>
                          <a:latin typeface="+mn-lt"/>
                          <a:cs typeface="Amatic SC" panose="00000500000000000000" pitchFamily="2" charset="-79"/>
                        </a:rPr>
                        <a:t>Favourite Songs </a:t>
                      </a:r>
                    </a:p>
                    <a:p>
                      <a:pPr algn="ctr"/>
                      <a:r>
                        <a:rPr lang="en-US" sz="1050" dirty="0">
                          <a:solidFill>
                            <a:schemeClr val="tx1"/>
                          </a:solidFill>
                          <a:latin typeface="+mn-lt"/>
                          <a:cs typeface="Amatic SC" panose="00000500000000000000" pitchFamily="2" charset="-79"/>
                        </a:rPr>
                        <a:t>. Family photographs</a:t>
                      </a:r>
                    </a:p>
                    <a:p>
                      <a:pPr algn="ctr"/>
                      <a:r>
                        <a:rPr lang="en-US" sz="1050" dirty="0">
                          <a:solidFill>
                            <a:schemeClr val="tx1"/>
                          </a:solidFill>
                          <a:latin typeface="+mn-lt"/>
                          <a:cs typeface="Amatic SC" panose="00000500000000000000" pitchFamily="2" charset="-79"/>
                        </a:rPr>
                        <a:t>Library Visit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Guy Fawkes / Bonfire Night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Christmas Time  / Nativity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Diwali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Remembrance day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Road Safety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Children in Need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Halloween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Theater show</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algn="ctr"/>
                      <a:r>
                        <a:rPr lang="en-US" sz="1050" dirty="0">
                          <a:solidFill>
                            <a:schemeClr val="tx1"/>
                          </a:solidFill>
                          <a:latin typeface="+mn-lt"/>
                          <a:cs typeface="Amatic SC" panose="00000500000000000000" pitchFamily="2" charset="-79"/>
                        </a:rPr>
                        <a:t>Chinese New Year </a:t>
                      </a:r>
                    </a:p>
                    <a:p>
                      <a:pPr algn="ctr"/>
                      <a:r>
                        <a:rPr lang="en-US" sz="1050" dirty="0">
                          <a:solidFill>
                            <a:schemeClr val="tx1"/>
                          </a:solidFill>
                          <a:latin typeface="+mn-lt"/>
                          <a:cs typeface="Amatic SC" panose="00000500000000000000" pitchFamily="2" charset="-79"/>
                        </a:rPr>
                        <a:t>Valentine’s Day</a:t>
                      </a:r>
                    </a:p>
                    <a:p>
                      <a:pPr algn="ctr"/>
                      <a:r>
                        <a:rPr lang="en-US" sz="1050" dirty="0">
                          <a:solidFill>
                            <a:schemeClr val="tx1"/>
                          </a:solidFill>
                          <a:latin typeface="+mn-lt"/>
                          <a:cs typeface="Amatic SC" panose="00000500000000000000" pitchFamily="2" charset="-79"/>
                        </a:rPr>
                        <a:t>Library Visit</a:t>
                      </a:r>
                    </a:p>
                    <a:p>
                      <a:pPr algn="ct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GB" sz="1050" dirty="0">
                          <a:solidFill>
                            <a:schemeClr val="tx1"/>
                          </a:solidFill>
                          <a:latin typeface="+mn-lt"/>
                          <a:cs typeface="Amatic SC" panose="00000500000000000000" pitchFamily="2" charset="-79"/>
                        </a:rPr>
                        <a:t>Planting seeds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Easter time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Mother’s Day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Eater Egg Hunt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World Book day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Shrove Tuesday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Lent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Farm Visit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050" dirty="0">
                          <a:solidFill>
                            <a:schemeClr val="tx1"/>
                          </a:solidFill>
                          <a:latin typeface="+mn-lt"/>
                          <a:cs typeface="Amatic SC" panose="00000500000000000000" pitchFamily="2" charset="-79"/>
                        </a:rPr>
                        <a:t>Food tasting – different cultures  </a:t>
                      </a:r>
                    </a:p>
                    <a:p>
                      <a:pPr algn="ctr"/>
                      <a:r>
                        <a:rPr lang="en-US" sz="1050" dirty="0">
                          <a:solidFill>
                            <a:schemeClr val="tx1"/>
                          </a:solidFill>
                          <a:latin typeface="+mn-lt"/>
                          <a:cs typeface="Amatic SC" panose="00000500000000000000" pitchFamily="2" charset="-79"/>
                        </a:rPr>
                        <a:t>Map work  - Find the Treasure </a:t>
                      </a:r>
                    </a:p>
                    <a:p>
                      <a:pPr algn="ctr"/>
                      <a:r>
                        <a:rPr lang="en-US" sz="1050" dirty="0">
                          <a:solidFill>
                            <a:schemeClr val="tx1"/>
                          </a:solidFill>
                          <a:latin typeface="+mn-lt"/>
                          <a:cs typeface="Amatic SC" panose="00000500000000000000" pitchFamily="2" charset="-79"/>
                        </a:rPr>
                        <a:t>South Shields Trip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en-US" sz="1050" dirty="0">
                          <a:solidFill>
                            <a:schemeClr val="tx1"/>
                          </a:solidFill>
                          <a:latin typeface="+mn-lt"/>
                          <a:cs typeface="Amatic SC" panose="00000500000000000000" pitchFamily="2" charset="-79"/>
                        </a:rPr>
                        <a:t>Visit to the beach </a:t>
                      </a:r>
                    </a:p>
                    <a:p>
                      <a:pPr algn="ctr"/>
                      <a:r>
                        <a:rPr lang="en-US" sz="1050" dirty="0">
                          <a:solidFill>
                            <a:schemeClr val="tx1"/>
                          </a:solidFill>
                          <a:latin typeface="+mn-lt"/>
                          <a:cs typeface="Amatic SC" panose="00000500000000000000" pitchFamily="2" charset="-79"/>
                        </a:rPr>
                        <a:t>Under the Sea – singing songs and sea shanties</a:t>
                      </a:r>
                    </a:p>
                    <a:p>
                      <a:pPr algn="ctr"/>
                      <a:r>
                        <a:rPr lang="en-US" sz="1050" dirty="0">
                          <a:solidFill>
                            <a:schemeClr val="tx1"/>
                          </a:solidFill>
                          <a:latin typeface="+mn-lt"/>
                          <a:cs typeface="Amatic SC" panose="00000500000000000000" pitchFamily="2" charset="-79"/>
                        </a:rPr>
                        <a:t>World Environment Day </a:t>
                      </a:r>
                    </a:p>
                    <a:p>
                      <a:pPr algn="ctr"/>
                      <a:r>
                        <a:rPr lang="en-US" sz="1050" dirty="0">
                          <a:solidFill>
                            <a:schemeClr val="tx1"/>
                          </a:solidFill>
                          <a:latin typeface="+mn-lt"/>
                          <a:cs typeface="Amatic SC" panose="00000500000000000000" pitchFamily="2" charset="-79"/>
                        </a:rPr>
                        <a:t>Pirate Day </a:t>
                      </a:r>
                    </a:p>
                    <a:p>
                      <a:pPr algn="ctr"/>
                      <a:r>
                        <a:rPr lang="en-US" sz="1050" dirty="0">
                          <a:solidFill>
                            <a:schemeClr val="tx1"/>
                          </a:solidFill>
                          <a:latin typeface="+mn-lt"/>
                          <a:cs typeface="Amatic SC" panose="00000500000000000000" pitchFamily="2" charset="-79"/>
                        </a:rPr>
                        <a:t>Ice – Cream treat</a:t>
                      </a:r>
                    </a:p>
                    <a:p>
                      <a:pPr algn="ctr"/>
                      <a:r>
                        <a:rPr lang="en-US" sz="1050" dirty="0">
                          <a:solidFill>
                            <a:schemeClr val="tx1"/>
                          </a:solidFill>
                          <a:latin typeface="+mn-lt"/>
                          <a:cs typeface="Amatic SC" panose="00000500000000000000" pitchFamily="2" charset="-79"/>
                        </a:rPr>
                        <a:t>Author Visit</a:t>
                      </a:r>
                    </a:p>
                    <a:p>
                      <a:pPr algn="ct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663662612"/>
                  </a:ext>
                </a:extLst>
              </a:tr>
            </a:tbl>
          </a:graphicData>
        </a:graphic>
      </p:graphicFrame>
      <p:pic>
        <p:nvPicPr>
          <p:cNvPr id="6" name="Picture 5">
            <a:extLst>
              <a:ext uri="{FF2B5EF4-FFF2-40B4-BE49-F238E27FC236}">
                <a16:creationId xmlns:a16="http://schemas.microsoft.com/office/drawing/2014/main" id="{CF723307-A94F-4C20-9CDA-ACAED3B7A0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7443" y="387462"/>
            <a:ext cx="441652" cy="441652"/>
          </a:xfrm>
          <a:prstGeom prst="rect">
            <a:avLst/>
          </a:prstGeom>
        </p:spPr>
      </p:pic>
      <p:pic>
        <p:nvPicPr>
          <p:cNvPr id="8" name="Picture 7">
            <a:extLst>
              <a:ext uri="{FF2B5EF4-FFF2-40B4-BE49-F238E27FC236}">
                <a16:creationId xmlns:a16="http://schemas.microsoft.com/office/drawing/2014/main" id="{40C165C1-D4BD-45B0-A0DC-76C33F0E95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95584">
            <a:off x="3526902" y="423209"/>
            <a:ext cx="434224" cy="434224"/>
          </a:xfrm>
          <a:prstGeom prst="rect">
            <a:avLst/>
          </a:prstGeom>
        </p:spPr>
      </p:pic>
      <p:pic>
        <p:nvPicPr>
          <p:cNvPr id="12" name="Picture 11">
            <a:extLst>
              <a:ext uri="{FF2B5EF4-FFF2-40B4-BE49-F238E27FC236}">
                <a16:creationId xmlns:a16="http://schemas.microsoft.com/office/drawing/2014/main" id="{05BDFB97-D597-487C-BC35-5D6584AEA1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562501">
            <a:off x="5380076" y="503250"/>
            <a:ext cx="429643" cy="429643"/>
          </a:xfrm>
          <a:prstGeom prst="rect">
            <a:avLst/>
          </a:prstGeom>
        </p:spPr>
      </p:pic>
      <p:pic>
        <p:nvPicPr>
          <p:cNvPr id="14" name="Picture 13">
            <a:extLst>
              <a:ext uri="{FF2B5EF4-FFF2-40B4-BE49-F238E27FC236}">
                <a16:creationId xmlns:a16="http://schemas.microsoft.com/office/drawing/2014/main" id="{ECE7A007-1214-4A11-85C1-D67FAE3A8C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083737">
            <a:off x="6995580" y="492522"/>
            <a:ext cx="512877" cy="512877"/>
          </a:xfrm>
          <a:prstGeom prst="rect">
            <a:avLst/>
          </a:prstGeom>
        </p:spPr>
      </p:pic>
      <p:pic>
        <p:nvPicPr>
          <p:cNvPr id="16" name="Picture 15">
            <a:extLst>
              <a:ext uri="{FF2B5EF4-FFF2-40B4-BE49-F238E27FC236}">
                <a16:creationId xmlns:a16="http://schemas.microsoft.com/office/drawing/2014/main" id="{695ED8A0-982D-45FC-BC62-B83A30D483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946721">
            <a:off x="8593881" y="573466"/>
            <a:ext cx="350987" cy="350987"/>
          </a:xfrm>
          <a:prstGeom prst="rect">
            <a:avLst/>
          </a:prstGeom>
        </p:spPr>
      </p:pic>
      <p:pic>
        <p:nvPicPr>
          <p:cNvPr id="18" name="Picture 17">
            <a:extLst>
              <a:ext uri="{FF2B5EF4-FFF2-40B4-BE49-F238E27FC236}">
                <a16:creationId xmlns:a16="http://schemas.microsoft.com/office/drawing/2014/main" id="{75C191AE-71E1-4878-9BF1-F901798883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931948">
            <a:off x="10222528" y="509961"/>
            <a:ext cx="360359" cy="360359"/>
          </a:xfrm>
          <a:prstGeom prst="rect">
            <a:avLst/>
          </a:prstGeom>
        </p:spPr>
      </p:pic>
      <p:pic>
        <p:nvPicPr>
          <p:cNvPr id="11" name="Picture 10">
            <a:extLst>
              <a:ext uri="{FF2B5EF4-FFF2-40B4-BE49-F238E27FC236}">
                <a16:creationId xmlns:a16="http://schemas.microsoft.com/office/drawing/2014/main" id="{CFD612A8-EDAF-4DAD-8FF0-D62DF8EC9E7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433" y="189593"/>
            <a:ext cx="861008" cy="645756"/>
          </a:xfrm>
          <a:prstGeom prst="rect">
            <a:avLst/>
          </a:prstGeom>
        </p:spPr>
      </p:pic>
      <p:pic>
        <p:nvPicPr>
          <p:cNvPr id="13" name="Picture 12">
            <a:extLst>
              <a:ext uri="{FF2B5EF4-FFF2-40B4-BE49-F238E27FC236}">
                <a16:creationId xmlns:a16="http://schemas.microsoft.com/office/drawing/2014/main" id="{EE09D009-1A5E-4661-8B0D-040A807B1E2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7227" y="195827"/>
            <a:ext cx="633287" cy="633287"/>
          </a:xfrm>
          <a:prstGeom prst="rect">
            <a:avLst/>
          </a:prstGeom>
        </p:spPr>
      </p:pic>
    </p:spTree>
    <p:extLst>
      <p:ext uri="{BB962C8B-B14F-4D97-AF65-F5344CB8AC3E}">
        <p14:creationId xmlns:p14="http://schemas.microsoft.com/office/powerpoint/2010/main" val="4162412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EYFS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532986118"/>
              </p:ext>
            </p:extLst>
          </p:nvPr>
        </p:nvGraphicFramePr>
        <p:xfrm>
          <a:off x="366318" y="476214"/>
          <a:ext cx="11459364" cy="6117443"/>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5502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Autumn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lumMod val="50000"/>
                            </a:schemeClr>
                          </a:solidFill>
                          <a:latin typeface="Amatic SC" panose="00000500000000000000" pitchFamily="2" charset="-79"/>
                          <a:cs typeface="Amatic SC" panose="00000500000000000000" pitchFamily="2" charset="-79"/>
                        </a:rPr>
                        <a:t>Autumn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3285939"/>
                  </a:ext>
                </a:extLst>
              </a:tr>
              <a:tr h="442768">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4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algn="ctr"/>
                      <a:r>
                        <a:rPr lang="en-US" sz="14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4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72033691"/>
                  </a:ext>
                </a:extLst>
              </a:tr>
              <a:tr h="1630503">
                <a:tc rowSpan="2">
                  <a:txBody>
                    <a:bodyPr/>
                    <a:lstStyle/>
                    <a:p>
                      <a:pPr algn="ctr"/>
                      <a:r>
                        <a:rPr lang="en-US" sz="7200" b="0" dirty="0">
                          <a:latin typeface="Amatic SC" panose="00000500000000000000" pitchFamily="2" charset="-79"/>
                          <a:cs typeface="Amatic SC" panose="00000500000000000000" pitchFamily="2" charset="-79"/>
                        </a:rPr>
                        <a:t> </a:t>
                      </a:r>
                    </a:p>
                    <a:p>
                      <a:pPr algn="ctr"/>
                      <a:endParaRPr lang="en-US" sz="2400" b="0" dirty="0">
                        <a:latin typeface="Amatic SC" panose="00000500000000000000" pitchFamily="2" charset="-79"/>
                        <a:cs typeface="Amatic SC" panose="00000500000000000000" pitchFamily="2" charset="-79"/>
                      </a:endParaRPr>
                    </a:p>
                    <a:p>
                      <a:pPr algn="ctr"/>
                      <a:endParaRPr lang="en-US" sz="2400" b="0" dirty="0">
                        <a:latin typeface="Amatic SC" panose="00000500000000000000" pitchFamily="2" charset="-79"/>
                        <a:cs typeface="Amatic SC" panose="00000500000000000000" pitchFamily="2" charset="-79"/>
                      </a:endParaRPr>
                    </a:p>
                    <a:p>
                      <a:pPr algn="ctr"/>
                      <a:endParaRPr lang="en-US" sz="2400" b="0" dirty="0">
                        <a:latin typeface="Amatic SC" panose="00000500000000000000" pitchFamily="2" charset="-79"/>
                        <a:cs typeface="Amatic SC" panose="00000500000000000000" pitchFamily="2" charset="-79"/>
                      </a:endParaRPr>
                    </a:p>
                    <a:p>
                      <a:pPr algn="ctr"/>
                      <a:endParaRPr lang="en-US" sz="2400" b="0" dirty="0">
                        <a:latin typeface="Amatic SC" panose="00000500000000000000" pitchFamily="2" charset="-79"/>
                        <a:cs typeface="Amatic SC" panose="00000500000000000000" pitchFamily="2" charset="-79"/>
                      </a:endParaRPr>
                    </a:p>
                    <a:p>
                      <a:pPr algn="ctr"/>
                      <a:endParaRPr lang="en-US" sz="2000" b="0" dirty="0">
                        <a:latin typeface="Amatic SC" panose="00000500000000000000" pitchFamily="2" charset="-79"/>
                        <a:cs typeface="Amatic SC" panose="00000500000000000000" pitchFamily="2" charset="-79"/>
                      </a:endParaRPr>
                    </a:p>
                    <a:p>
                      <a:pPr algn="ctr"/>
                      <a:r>
                        <a:rPr lang="en-US" sz="2400" b="0" dirty="0">
                          <a:latin typeface="Amatic SC" panose="00000500000000000000" pitchFamily="2" charset="-79"/>
                          <a:cs typeface="Amatic SC" panose="00000500000000000000" pitchFamily="2" charset="-79"/>
                        </a:rPr>
                        <a:t>Over Arching Principles </a:t>
                      </a:r>
                      <a:endParaRPr lang="en-GB" sz="24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6">
                  <a:txBody>
                    <a:bodyPr/>
                    <a:lstStyle/>
                    <a:p>
                      <a:pPr algn="ctr"/>
                      <a:r>
                        <a:rPr lang="en-US" sz="1200" b="1" dirty="0">
                          <a:solidFill>
                            <a:schemeClr val="bg1">
                              <a:lumMod val="50000"/>
                            </a:schemeClr>
                          </a:solidFill>
                          <a:latin typeface="+mn-lt"/>
                          <a:cs typeface="Amatic SC" panose="00000500000000000000" pitchFamily="2" charset="-79"/>
                        </a:rPr>
                        <a:t>Characteristics of Effective Learning </a:t>
                      </a:r>
                    </a:p>
                    <a:p>
                      <a:r>
                        <a:rPr lang="en-US" sz="1200" b="1" dirty="0">
                          <a:solidFill>
                            <a:srgbClr val="FF33CC"/>
                          </a:solidFill>
                          <a:latin typeface="+mn-lt"/>
                          <a:cs typeface="Amatic SC" panose="00000500000000000000" pitchFamily="2" charset="-79"/>
                        </a:rPr>
                        <a:t>Playing and exploring: </a:t>
                      </a:r>
                      <a:r>
                        <a:rPr lang="en-US" sz="1200" dirty="0">
                          <a:latin typeface="+mn-lt"/>
                          <a:cs typeface="RM Typerighter old" panose="00000400000000000000" pitchFamily="2" charset="-79"/>
                        </a:rPr>
                        <a:t>- Children investigate and experience things, and ‘have a go’. </a:t>
                      </a:r>
                      <a:r>
                        <a:rPr lang="en-GB" sz="1200" dirty="0">
                          <a:solidFill>
                            <a:srgbClr val="000000"/>
                          </a:solidFill>
                          <a:effectLst/>
                          <a:latin typeface="+mn-lt"/>
                          <a:ea typeface="Calibri" panose="020F0502020204030204" pitchFamily="34" charset="0"/>
                          <a:cs typeface="Acumin Pro"/>
                        </a:rPr>
                        <a:t>Children who actively participate in their </a:t>
                      </a:r>
                      <a:r>
                        <a:rPr lang="en-GB" sz="1200" dirty="0">
                          <a:solidFill>
                            <a:srgbClr val="000000"/>
                          </a:solidFill>
                          <a:latin typeface="+mn-lt"/>
                          <a:ea typeface="Calibri" panose="020F0502020204030204" pitchFamily="34" charset="0"/>
                          <a:cs typeface="Acumin Pro"/>
                        </a:rPr>
                        <a:t>own play </a:t>
                      </a:r>
                      <a:r>
                        <a:rPr lang="en-GB" sz="1200" dirty="0">
                          <a:solidFill>
                            <a:srgbClr val="000000"/>
                          </a:solidFill>
                          <a:effectLst/>
                          <a:latin typeface="+mn-lt"/>
                          <a:ea typeface="Calibri" panose="020F0502020204030204" pitchFamily="34" charset="0"/>
                          <a:cs typeface="Acumin Pro"/>
                        </a:rPr>
                        <a:t>develop a larger store of information and experiences to draw on which positively supports their learning </a:t>
                      </a:r>
                      <a:endParaRPr lang="en-US" sz="1200" dirty="0">
                        <a:latin typeface="+mn-lt"/>
                        <a:cs typeface="RM Typerighter old" panose="00000400000000000000" pitchFamily="2" charset="-79"/>
                      </a:endParaRPr>
                    </a:p>
                    <a:p>
                      <a:r>
                        <a:rPr lang="en-US" sz="1200" b="1" dirty="0">
                          <a:solidFill>
                            <a:srgbClr val="FF33CC"/>
                          </a:solidFill>
                          <a:latin typeface="+mn-lt"/>
                          <a:cs typeface="Amatic SC" panose="00000500000000000000" pitchFamily="2" charset="-79"/>
                        </a:rPr>
                        <a:t>Active learning: </a:t>
                      </a:r>
                      <a:r>
                        <a:rPr lang="en-US" sz="1200" dirty="0">
                          <a:latin typeface="+mn-lt"/>
                          <a:cs typeface="RM Typerighter old" panose="00000400000000000000" pitchFamily="2" charset="-79"/>
                        </a:rPr>
                        <a:t>- Children concentrate and keep on trying if they encounter difficulties. They are proud of their own achievements. </a:t>
                      </a:r>
                      <a:r>
                        <a:rPr lang="en-GB" sz="1200" dirty="0">
                          <a:effectLst/>
                          <a:latin typeface="+mn-lt"/>
                          <a:ea typeface="Calibri" panose="020F0502020204030204" pitchFamily="34" charset="0"/>
                          <a:cs typeface="RM Typerighter old" panose="00000400000000000000" pitchFamily="2" charset="-79"/>
                        </a:rPr>
                        <a:t>For children to develop into self-regulating, lifelong learners they are required to take ownership, accept challenges and learn persistence.</a:t>
                      </a:r>
                    </a:p>
                    <a:p>
                      <a:r>
                        <a:rPr lang="en-US" sz="1200" b="1" dirty="0">
                          <a:solidFill>
                            <a:srgbClr val="FF33CC"/>
                          </a:solidFill>
                          <a:latin typeface="+mn-lt"/>
                          <a:cs typeface="Amatic SC" panose="00000500000000000000" pitchFamily="2" charset="-79"/>
                        </a:rPr>
                        <a:t>Creating and thinking critically: </a:t>
                      </a:r>
                      <a:r>
                        <a:rPr lang="en-US" sz="1200" dirty="0">
                          <a:latin typeface="+mn-lt"/>
                          <a:cs typeface="RM Typerighter old" panose="00000400000000000000" pitchFamily="2" charset="-79"/>
                        </a:rPr>
                        <a:t>- Children develop their own ideas and make links between these ideas. </a:t>
                      </a:r>
                      <a:r>
                        <a:rPr lang="en-GB" sz="1200" dirty="0">
                          <a:effectLst/>
                          <a:latin typeface="+mn-lt"/>
                          <a:ea typeface="Calibri" panose="020F0502020204030204" pitchFamily="34" charset="0"/>
                          <a:cs typeface="RM Typerighter old" panose="00000400000000000000" pitchFamily="2" charset="-79"/>
                        </a:rPr>
                        <a:t>They think flexibly and rationally, drawing on previous experiences which help them to solve problems and reach conclusions.</a:t>
                      </a:r>
                      <a:r>
                        <a:rPr lang="en-GB" sz="1200" dirty="0">
                          <a:effectLst/>
                          <a:latin typeface="+mn-lt"/>
                          <a:ea typeface="Calibri" panose="020F0502020204030204" pitchFamily="34" charset="0"/>
                          <a:cs typeface="Arial" panose="020B0604020202020204" pitchFamily="34" charset="0"/>
                        </a:rPr>
                        <a:t> </a:t>
                      </a:r>
                    </a:p>
                    <a:p>
                      <a:endParaRPr lang="en-GB" sz="1200" dirty="0">
                        <a:latin typeface="+mn-lt"/>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endParaRPr lang="en-GB" sz="1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US" sz="1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507345316"/>
                  </a:ext>
                </a:extLst>
              </a:tr>
              <a:tr h="2621592">
                <a:tc vMerge="1">
                  <a:txBody>
                    <a:bodyPr/>
                    <a:lstStyle/>
                    <a:p>
                      <a:pPr algn="ctr"/>
                      <a:r>
                        <a:rPr lang="en-US" sz="3200" b="0" dirty="0">
                          <a:latin typeface="Amatic SC" panose="00000500000000000000" pitchFamily="2" charset="-79"/>
                          <a:cs typeface="Amatic SC" panose="00000500000000000000" pitchFamily="2" charset="-79"/>
                        </a:rPr>
                        <a:t>Over Arching Principles </a:t>
                      </a:r>
                      <a:endParaRPr lang="en-GB" sz="32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r>
                        <a:rPr lang="en-US" sz="1200" b="1" i="0" dirty="0">
                          <a:solidFill>
                            <a:srgbClr val="7030A0"/>
                          </a:solidFill>
                          <a:latin typeface="+mn-lt"/>
                          <a:cs typeface="Amatic SC" panose="00000500000000000000" pitchFamily="2" charset="-79"/>
                        </a:rPr>
                        <a:t>Unique Child: </a:t>
                      </a:r>
                      <a:r>
                        <a:rPr lang="en-US" sz="1200" i="0" dirty="0">
                          <a:latin typeface="+mn-lt"/>
                          <a:cs typeface="RM Typerighter old" panose="00000400000000000000" pitchFamily="2" charset="-79"/>
                        </a:rPr>
                        <a:t>Every child is unique and has the potential to be resilient, capable, confident and self-assured.  </a:t>
                      </a:r>
                    </a:p>
                    <a:p>
                      <a:r>
                        <a:rPr lang="en-US" sz="1200" b="1" i="0" dirty="0">
                          <a:solidFill>
                            <a:srgbClr val="7030A0"/>
                          </a:solidFill>
                          <a:latin typeface="+mn-lt"/>
                          <a:cs typeface="Amatic SC" panose="00000500000000000000" pitchFamily="2" charset="-79"/>
                        </a:rPr>
                        <a:t>Positive Relationships: </a:t>
                      </a:r>
                      <a:r>
                        <a:rPr lang="en-US" sz="1200" i="0" dirty="0">
                          <a:latin typeface="+mn-lt"/>
                          <a:cs typeface="RM Typerighter old" panose="00000400000000000000" pitchFamily="2" charset="-79"/>
                        </a:rPr>
                        <a:t>Children flourish with warm, strong &amp; positive partnerships between all staff and parents/carers. This promotes independence across the EYFS curriculum. </a:t>
                      </a:r>
                    </a:p>
                    <a:p>
                      <a:r>
                        <a:rPr lang="en-US" sz="1200" b="1" i="0" dirty="0">
                          <a:solidFill>
                            <a:srgbClr val="7030A0"/>
                          </a:solidFill>
                          <a:latin typeface="+mn-lt"/>
                          <a:cs typeface="Amatic SC" panose="00000500000000000000" pitchFamily="2" charset="-79"/>
                        </a:rPr>
                        <a:t>Enabling environments: </a:t>
                      </a:r>
                      <a:r>
                        <a:rPr lang="en-US" sz="1200" i="0" dirty="0">
                          <a:latin typeface="+mn-lt"/>
                          <a:cs typeface="RM Typerighter old" panose="00000400000000000000" pitchFamily="2" charset="-79"/>
                        </a:rPr>
                        <a:t>Children learn and develop well in safe and secure environments where routines are established and where adults respond to their individual needs and passions and help them to build upon their learning over time. </a:t>
                      </a:r>
                    </a:p>
                    <a:p>
                      <a:r>
                        <a:rPr lang="en-US" sz="1200" b="1" i="0" dirty="0">
                          <a:solidFill>
                            <a:srgbClr val="7030A0"/>
                          </a:solidFill>
                          <a:latin typeface="+mn-lt"/>
                          <a:cs typeface="Amatic SC" panose="00000500000000000000" pitchFamily="2" charset="-79"/>
                        </a:rPr>
                        <a:t>Learning and Development: </a:t>
                      </a:r>
                      <a:r>
                        <a:rPr lang="en-US" sz="1200" i="0" dirty="0">
                          <a:latin typeface="+mn-lt"/>
                          <a:cs typeface="RM Typerighter old" panose="00000400000000000000" pitchFamily="2" charset="-79"/>
                        </a:rPr>
                        <a:t>Children develop and learn at different rates (not in different ways as it stated 2017). We must be aware of children who need greater support than others. </a:t>
                      </a:r>
                    </a:p>
                    <a:p>
                      <a:endParaRPr lang="en-US" sz="1200" i="1" dirty="0">
                        <a:latin typeface="+mn-lt"/>
                        <a:cs typeface="RM Typerighter old" panose="00000400000000000000" pitchFamily="2" charset="-79"/>
                      </a:endParaRPr>
                    </a:p>
                    <a:p>
                      <a:r>
                        <a:rPr lang="en-US" sz="1200" i="1" dirty="0">
                          <a:latin typeface="+mn-lt"/>
                          <a:cs typeface="RM Typerighter old" panose="00000400000000000000" pitchFamily="2" charset="-79"/>
                        </a:rPr>
                        <a:t>PLAY: “At Our Lady of the Rosary Primary School we understand the importance of Play, the opportunity to embed learning, become absorbed in it and that we learn best when we are interested, involved and active. Play encourages active learning, we  plan and prepare for children to work with other children, adults, objects, stimuli and events. We are proud to promote play and that the ethos in our Early Years setting has play at the heart enabling our children to become active participants in their learning leading their thinking and becoming independent. Play enables our children to be come confident and resilient building relationships allowing our children to set their own goals and solve problems. Play is essential in developing the whole child and supporting children’s development. We believe in a balance of children leading their own play and taking part in play that is guided by adults.”</a:t>
                      </a:r>
                    </a:p>
                    <a:p>
                      <a:r>
                        <a:rPr lang="en-US" sz="1200" b="0" i="1" kern="1200" dirty="0">
                          <a:solidFill>
                            <a:schemeClr val="dk1"/>
                          </a:solidFill>
                          <a:effectLst/>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1" dirty="0">
                          <a:latin typeface="+mn-lt"/>
                          <a:cs typeface="Amatic SC" panose="00000500000000000000" pitchFamily="2" charset="-79"/>
                        </a:rPr>
                        <a:t>We will ensure that all children learn and develop well and are kept healthy and safe at ALL times. </a:t>
                      </a:r>
                      <a:endParaRPr lang="en-GB" sz="1400" b="1" i="1" dirty="0">
                        <a:latin typeface="+mn-lt"/>
                        <a:cs typeface="Amatic SC" panose="00000500000000000000" pitchFamily="2" charset="-79"/>
                      </a:endParaRPr>
                    </a:p>
                    <a:p>
                      <a:endParaRPr lang="en-US" sz="1200" i="1" dirty="0">
                        <a:latin typeface="+mn-lt"/>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627661565"/>
                  </a:ext>
                </a:extLst>
              </a:tr>
            </a:tbl>
          </a:graphicData>
        </a:graphic>
      </p:graphicFrame>
      <p:sp>
        <p:nvSpPr>
          <p:cNvPr id="2" name="Arrow: Curved Down 1">
            <a:extLst>
              <a:ext uri="{FF2B5EF4-FFF2-40B4-BE49-F238E27FC236}">
                <a16:creationId xmlns:a16="http://schemas.microsoft.com/office/drawing/2014/main" id="{EDEE4DCC-E742-421C-AA1B-CCCBC03083AB}"/>
              </a:ext>
            </a:extLst>
          </p:cNvPr>
          <p:cNvSpPr/>
          <p:nvPr/>
        </p:nvSpPr>
        <p:spPr>
          <a:xfrm>
            <a:off x="511926" y="3264121"/>
            <a:ext cx="1438183" cy="1186155"/>
          </a:xfrm>
          <a:prstGeom prst="curvedDownArrow">
            <a:avLst/>
          </a:prstGeom>
          <a:solidFill>
            <a:srgbClr val="CC66FF"/>
          </a:solidFill>
          <a:ln>
            <a:solidFill>
              <a:srgbClr val="E1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26" name="Picture 2" descr="See the source image">
            <a:extLst>
              <a:ext uri="{FF2B5EF4-FFF2-40B4-BE49-F238E27FC236}">
                <a16:creationId xmlns:a16="http://schemas.microsoft.com/office/drawing/2014/main" id="{A01F3A18-D7E6-4C03-BEAE-37E240B4801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Effect>
                      <a14:artisticLineDrawing/>
                    </a14:imgEffect>
                  </a14:imgLayer>
                </a14:imgProps>
              </a:ext>
              <a:ext uri="{28A0092B-C50C-407E-A947-70E740481C1C}">
                <a14:useLocalDpi xmlns:a14="http://schemas.microsoft.com/office/drawing/2010/main" val="0"/>
              </a:ext>
            </a:extLst>
          </a:blip>
          <a:srcRect/>
          <a:stretch>
            <a:fillRect/>
          </a:stretch>
        </p:blipFill>
        <p:spPr bwMode="auto">
          <a:xfrm>
            <a:off x="-416929" y="955559"/>
            <a:ext cx="3052439" cy="305243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2B99C4B-24E8-40A1-9E6B-3C6AB4384B00}"/>
              </a:ext>
            </a:extLst>
          </p:cNvPr>
          <p:cNvSpPr/>
          <p:nvPr/>
        </p:nvSpPr>
        <p:spPr>
          <a:xfrm rot="20846512">
            <a:off x="495570" y="2336154"/>
            <a:ext cx="1367682"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dirty="0">
                <a:ln/>
                <a:solidFill>
                  <a:schemeClr val="accent3"/>
                </a:solidFill>
                <a:latin typeface="Adler" panose="00000400000000000000" pitchFamily="2" charset="0"/>
              </a:rPr>
              <a:t>COEL</a:t>
            </a:r>
          </a:p>
        </p:txBody>
      </p:sp>
      <p:pic>
        <p:nvPicPr>
          <p:cNvPr id="8" name="Picture 7">
            <a:extLst>
              <a:ext uri="{FF2B5EF4-FFF2-40B4-BE49-F238E27FC236}">
                <a16:creationId xmlns:a16="http://schemas.microsoft.com/office/drawing/2014/main" id="{5D5B0BEF-8228-4862-A6BB-7A60210B17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227" y="195827"/>
            <a:ext cx="633287" cy="633287"/>
          </a:xfrm>
          <a:prstGeom prst="rect">
            <a:avLst/>
          </a:prstGeom>
        </p:spPr>
      </p:pic>
      <p:pic>
        <p:nvPicPr>
          <p:cNvPr id="9" name="Picture 8">
            <a:extLst>
              <a:ext uri="{FF2B5EF4-FFF2-40B4-BE49-F238E27FC236}">
                <a16:creationId xmlns:a16="http://schemas.microsoft.com/office/drawing/2014/main" id="{067F260E-7AA2-4A8B-AA53-3B7134723B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514" y="153336"/>
            <a:ext cx="861008" cy="645756"/>
          </a:xfrm>
          <a:prstGeom prst="rect">
            <a:avLst/>
          </a:prstGeom>
        </p:spPr>
      </p:pic>
    </p:spTree>
    <p:extLst>
      <p:ext uri="{BB962C8B-B14F-4D97-AF65-F5344CB8AC3E}">
        <p14:creationId xmlns:p14="http://schemas.microsoft.com/office/powerpoint/2010/main" val="2952778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EYFS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254703049"/>
              </p:ext>
            </p:extLst>
          </p:nvPr>
        </p:nvGraphicFramePr>
        <p:xfrm>
          <a:off x="171904" y="512838"/>
          <a:ext cx="11848192" cy="6277567"/>
        </p:xfrm>
        <a:graphic>
          <a:graphicData uri="http://schemas.openxmlformats.org/drawingml/2006/table">
            <a:tbl>
              <a:tblPr firstRow="1" bandRow="1">
                <a:tableStyleId>{5C22544A-7EE6-4342-B048-85BDC9FD1C3A}</a:tableStyleId>
              </a:tblPr>
              <a:tblGrid>
                <a:gridCol w="1692599">
                  <a:extLst>
                    <a:ext uri="{9D8B030D-6E8A-4147-A177-3AD203B41FA5}">
                      <a16:colId xmlns:a16="http://schemas.microsoft.com/office/drawing/2014/main" val="385991600"/>
                    </a:ext>
                  </a:extLst>
                </a:gridCol>
                <a:gridCol w="1692599">
                  <a:extLst>
                    <a:ext uri="{9D8B030D-6E8A-4147-A177-3AD203B41FA5}">
                      <a16:colId xmlns:a16="http://schemas.microsoft.com/office/drawing/2014/main" val="2865123548"/>
                    </a:ext>
                  </a:extLst>
                </a:gridCol>
                <a:gridCol w="1704796">
                  <a:extLst>
                    <a:ext uri="{9D8B030D-6E8A-4147-A177-3AD203B41FA5}">
                      <a16:colId xmlns:a16="http://schemas.microsoft.com/office/drawing/2014/main" val="872926247"/>
                    </a:ext>
                  </a:extLst>
                </a:gridCol>
                <a:gridCol w="1680401">
                  <a:extLst>
                    <a:ext uri="{9D8B030D-6E8A-4147-A177-3AD203B41FA5}">
                      <a16:colId xmlns:a16="http://schemas.microsoft.com/office/drawing/2014/main" val="1315738151"/>
                    </a:ext>
                  </a:extLst>
                </a:gridCol>
                <a:gridCol w="1692599">
                  <a:extLst>
                    <a:ext uri="{9D8B030D-6E8A-4147-A177-3AD203B41FA5}">
                      <a16:colId xmlns:a16="http://schemas.microsoft.com/office/drawing/2014/main" val="2709165749"/>
                    </a:ext>
                  </a:extLst>
                </a:gridCol>
                <a:gridCol w="1540460">
                  <a:extLst>
                    <a:ext uri="{9D8B030D-6E8A-4147-A177-3AD203B41FA5}">
                      <a16:colId xmlns:a16="http://schemas.microsoft.com/office/drawing/2014/main" val="2335150482"/>
                    </a:ext>
                  </a:extLst>
                </a:gridCol>
                <a:gridCol w="1844738">
                  <a:extLst>
                    <a:ext uri="{9D8B030D-6E8A-4147-A177-3AD203B41FA5}">
                      <a16:colId xmlns:a16="http://schemas.microsoft.com/office/drawing/2014/main" val="4046203905"/>
                    </a:ext>
                  </a:extLst>
                </a:gridCol>
              </a:tblGrid>
              <a:tr h="532087">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Autumn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lumMod val="50000"/>
                            </a:schemeClr>
                          </a:solidFill>
                          <a:latin typeface="Amatic SC" panose="00000500000000000000" pitchFamily="2" charset="-79"/>
                          <a:cs typeface="Amatic SC" panose="00000500000000000000" pitchFamily="2" charset="-79"/>
                        </a:rPr>
                        <a:t>Autumn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3285939"/>
                  </a:ext>
                </a:extLst>
              </a:tr>
              <a:tr h="422123">
                <a:tc>
                  <a:txBody>
                    <a:bodyPr/>
                    <a:lstStyle/>
                    <a:p>
                      <a:pPr algn="ctr"/>
                      <a:r>
                        <a:rPr lang="en-US" sz="1800" b="0" dirty="0">
                          <a:latin typeface="Amatic SC" panose="00000500000000000000" pitchFamily="2" charset="-79"/>
                          <a:cs typeface="Amatic SC" panose="00000500000000000000" pitchFamily="2" charset="-79"/>
                        </a:rPr>
                        <a:t>General Themes </a:t>
                      </a:r>
                      <a:endParaRPr lang="en-GB" sz="18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2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US" sz="12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2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72033691"/>
                  </a:ext>
                </a:extLst>
              </a:tr>
              <a:tr h="0">
                <a:tc>
                  <a:txBody>
                    <a:bodyPr/>
                    <a:lstStyle/>
                    <a:p>
                      <a:pPr algn="ctr"/>
                      <a:r>
                        <a:rPr lang="en-US" sz="2000" b="1" dirty="0">
                          <a:latin typeface="Amatic SC" panose="00000500000000000000" pitchFamily="2" charset="-79"/>
                          <a:cs typeface="Amatic SC" panose="00000500000000000000" pitchFamily="2" charset="-79"/>
                        </a:rPr>
                        <a:t>Our Values </a:t>
                      </a:r>
                    </a:p>
                    <a:p>
                      <a:pPr algn="ctr"/>
                      <a:endParaRPr lang="en-US" sz="400" b="1" dirty="0">
                        <a:latin typeface="Amatic SC" panose="00000500000000000000" pitchFamily="2" charset="-79"/>
                        <a:cs typeface="Amatic SC" panose="00000500000000000000" pitchFamily="2" charset="-79"/>
                      </a:endParaRPr>
                    </a:p>
                    <a:p>
                      <a:pPr algn="ctr"/>
                      <a:endParaRPr lang="en-US" sz="400" b="1" dirty="0">
                        <a:latin typeface="Amatic SC" panose="00000500000000000000" pitchFamily="2" charset="-79"/>
                        <a:cs typeface="Amatic SC" panose="00000500000000000000" pitchFamily="2" charset="-79"/>
                      </a:endParaRPr>
                    </a:p>
                    <a:p>
                      <a:pPr algn="ctr"/>
                      <a:endParaRPr lang="en-US" sz="400" b="1" dirty="0">
                        <a:latin typeface="Amatic SC" panose="00000500000000000000" pitchFamily="2" charset="-79"/>
                        <a:cs typeface="Amatic SC" panose="00000500000000000000" pitchFamily="2" charset="-79"/>
                      </a:endParaRPr>
                    </a:p>
                    <a:p>
                      <a:pPr algn="ctr"/>
                      <a:endParaRPr lang="en-US" sz="400" b="1" dirty="0">
                        <a:latin typeface="Amatic SC" panose="00000500000000000000" pitchFamily="2" charset="-79"/>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i="0" kern="1200" dirty="0">
                          <a:solidFill>
                            <a:schemeClr val="tx1"/>
                          </a:solidFill>
                          <a:effectLst/>
                          <a:latin typeface="+mn-lt"/>
                          <a:ea typeface="+mn-ea"/>
                          <a:cs typeface="+mn-cs"/>
                        </a:rPr>
                        <a:t>These will mirror the principles and values of our school.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500" b="0" i="0" kern="1200" dirty="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i="0" kern="1200" dirty="0">
                          <a:solidFill>
                            <a:schemeClr val="tx1"/>
                          </a:solidFill>
                          <a:effectLst/>
                          <a:latin typeface="+mn-lt"/>
                          <a:ea typeface="+mn-ea"/>
                          <a:cs typeface="+mn-cs"/>
                        </a:rPr>
                        <a:t>We will ‘dip in and out of each area’ each term as and when we need to. </a:t>
                      </a:r>
                      <a:endParaRPr lang="en-GB" sz="1800" b="0" dirty="0">
                        <a:solidFill>
                          <a:schemeClr val="tx1"/>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rtl="0" fontAlgn="base"/>
                      <a:endParaRPr lang="en-US" sz="1600" b="1" i="0" dirty="0">
                        <a:solidFill>
                          <a:schemeClr val="bg1">
                            <a:lumMod val="50000"/>
                          </a:schemeClr>
                        </a:solidFill>
                        <a:effectLst/>
                        <a:latin typeface="+mn-lt"/>
                      </a:endParaRPr>
                    </a:p>
                    <a:p>
                      <a:pPr algn="ctr" rtl="0" fontAlgn="base"/>
                      <a:endParaRPr lang="en-US" sz="1600" b="1" i="0" dirty="0">
                        <a:solidFill>
                          <a:schemeClr val="bg1">
                            <a:lumMod val="50000"/>
                          </a:schemeClr>
                        </a:solidFill>
                        <a:effectLst/>
                        <a:latin typeface="+mn-lt"/>
                      </a:endParaRPr>
                    </a:p>
                    <a:p>
                      <a:pPr algn="ctr" rtl="0" fontAlgn="base"/>
                      <a:r>
                        <a:rPr lang="en-US" sz="1600" b="1" i="0" dirty="0">
                          <a:solidFill>
                            <a:schemeClr val="bg1">
                              <a:lumMod val="50000"/>
                            </a:schemeClr>
                          </a:solidFill>
                          <a:effectLst/>
                          <a:latin typeface="+mn-lt"/>
                        </a:rPr>
                        <a:t>Mutual respect </a:t>
                      </a:r>
                    </a:p>
                    <a:p>
                      <a:pPr marL="0" indent="0" algn="ctr">
                        <a:buFont typeface="Arial" panose="020B0604020202020204" pitchFamily="34" charset="0"/>
                        <a:buNone/>
                      </a:pPr>
                      <a:r>
                        <a:rPr lang="en-US" sz="1000" b="0" i="0" dirty="0">
                          <a:solidFill>
                            <a:schemeClr val="tx1"/>
                          </a:solidFill>
                          <a:effectLst/>
                          <a:latin typeface="+mn-lt"/>
                        </a:rPr>
                        <a:t> </a:t>
                      </a:r>
                      <a:r>
                        <a:rPr lang="en-GB" sz="1000" dirty="0">
                          <a:solidFill>
                            <a:schemeClr val="tx1"/>
                          </a:solidFill>
                          <a:latin typeface="+mn-lt"/>
                        </a:rPr>
                        <a:t>We are all unique. </a:t>
                      </a:r>
                    </a:p>
                    <a:p>
                      <a:pPr marL="0" lvl="0" indent="0" algn="ctr">
                        <a:buFont typeface="Arial" panose="020B0604020202020204" pitchFamily="34" charset="0"/>
                        <a:buNone/>
                      </a:pPr>
                      <a:r>
                        <a:rPr lang="en-GB" sz="1000" dirty="0">
                          <a:solidFill>
                            <a:schemeClr val="tx1"/>
                          </a:solidFill>
                          <a:latin typeface="+mn-lt"/>
                        </a:rPr>
                        <a:t>We respect differences between different people and their beliefs in our community, in this country and all around the world.</a:t>
                      </a:r>
                    </a:p>
                    <a:p>
                      <a:pPr marL="0" lvl="0" indent="0" algn="ctr">
                        <a:buFont typeface="Arial" panose="020B0604020202020204" pitchFamily="34" charset="0"/>
                        <a:buNone/>
                      </a:pPr>
                      <a:r>
                        <a:rPr lang="en-GB" sz="1000" dirty="0">
                          <a:solidFill>
                            <a:schemeClr val="tx1"/>
                          </a:solidFill>
                          <a:latin typeface="+mn-lt"/>
                        </a:rPr>
                        <a:t>All cultures are learned , respected, and celebrated. </a:t>
                      </a:r>
                    </a:p>
                    <a:p>
                      <a:pPr marL="0" lvl="0" indent="0" algn="ctr">
                        <a:buFont typeface="Arial" panose="020B0604020202020204" pitchFamily="34" charset="0"/>
                        <a:buNone/>
                      </a:pPr>
                      <a:endParaRPr lang="en-GB" sz="1000" dirty="0">
                        <a:solidFill>
                          <a:schemeClr val="tx1"/>
                        </a:solidFill>
                        <a:latin typeface="+mn-lt"/>
                      </a:endParaRPr>
                    </a:p>
                    <a:p>
                      <a:pPr algn="ctr" rtl="0" fontAlgn="base"/>
                      <a:endParaRPr lang="en-US" sz="1600" b="0" i="0" dirty="0">
                        <a:solidFill>
                          <a:schemeClr val="bg1">
                            <a:lumMod val="50000"/>
                          </a:schemeClr>
                        </a:solidFill>
                        <a:effectLst/>
                        <a:latin typeface="+mn-lt"/>
                      </a:endParaRPr>
                    </a:p>
                    <a:p>
                      <a:pPr algn="ctr" rtl="0" fontAlgn="base"/>
                      <a:r>
                        <a:rPr lang="en-US" sz="1600" b="0" i="0" dirty="0">
                          <a:solidFill>
                            <a:schemeClr val="bg1">
                              <a:lumMod val="50000"/>
                            </a:schemeClr>
                          </a:solidFill>
                          <a:effectLst/>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rtl="0" fontAlgn="base"/>
                      <a:endParaRPr lang="en-US" sz="1600" b="1" i="0" dirty="0">
                        <a:solidFill>
                          <a:schemeClr val="bg1">
                            <a:lumMod val="50000"/>
                          </a:schemeClr>
                        </a:solidFill>
                        <a:effectLst/>
                        <a:latin typeface="+mn-lt"/>
                      </a:endParaRPr>
                    </a:p>
                    <a:p>
                      <a:pPr algn="ctr" rtl="0" fontAlgn="base"/>
                      <a:endParaRPr lang="en-US" sz="1600" b="1" i="0" dirty="0">
                        <a:solidFill>
                          <a:schemeClr val="bg1">
                            <a:lumMod val="50000"/>
                          </a:schemeClr>
                        </a:solidFill>
                        <a:effectLst/>
                        <a:latin typeface="+mn-lt"/>
                      </a:endParaRPr>
                    </a:p>
                    <a:p>
                      <a:pPr algn="ctr" rtl="0" fontAlgn="base"/>
                      <a:r>
                        <a:rPr lang="en-US" sz="1600" b="1" i="0" dirty="0">
                          <a:solidFill>
                            <a:schemeClr val="bg1">
                              <a:lumMod val="50000"/>
                            </a:schemeClr>
                          </a:solidFill>
                          <a:effectLst/>
                          <a:latin typeface="+mn-lt"/>
                        </a:rPr>
                        <a:t>Mutual</a:t>
                      </a:r>
                    </a:p>
                    <a:p>
                      <a:pPr algn="ctr" rtl="0" fontAlgn="base"/>
                      <a:r>
                        <a:rPr lang="en-US" sz="1600" b="1" i="0" dirty="0">
                          <a:solidFill>
                            <a:schemeClr val="bg1">
                              <a:lumMod val="50000"/>
                            </a:schemeClr>
                          </a:solidFill>
                          <a:effectLst/>
                          <a:latin typeface="+mn-lt"/>
                        </a:rPr>
                        <a:t>Tolerance </a:t>
                      </a:r>
                    </a:p>
                    <a:p>
                      <a:pPr algn="ctr" eaLnBrk="1" hangingPunct="1"/>
                      <a:r>
                        <a:rPr lang="en-GB" altLang="en-US" sz="1050" b="0" dirty="0">
                          <a:latin typeface="+mn-lt"/>
                          <a:cs typeface="Amatic SC" panose="00000500000000000000" pitchFamily="2" charset="-79"/>
                        </a:rPr>
                        <a:t>Everyone is valued, all cultures are celebrated and we all share and respect the opinions of others. </a:t>
                      </a:r>
                    </a:p>
                    <a:p>
                      <a:pPr algn="ctr" rtl="0" fontAlgn="base"/>
                      <a:r>
                        <a:rPr lang="en-US" sz="1600" b="0" i="0" dirty="0">
                          <a:solidFill>
                            <a:schemeClr val="bg1">
                              <a:lumMod val="50000"/>
                            </a:schemeClr>
                          </a:solidFill>
                          <a:effectLst/>
                          <a:latin typeface="+mn-lt"/>
                        </a:rPr>
                        <a:t> </a:t>
                      </a:r>
                      <a:r>
                        <a:rPr lang="en-US" sz="1050" b="0" i="0" kern="1200" dirty="0">
                          <a:solidFill>
                            <a:schemeClr val="dk1"/>
                          </a:solidFill>
                          <a:effectLst/>
                          <a:latin typeface="+mn-lt"/>
                          <a:ea typeface="+mn-ea"/>
                          <a:cs typeface="+mn-cs"/>
                        </a:rPr>
                        <a:t>Mutual tolerance of those with different faiths and beliefs and for those without faith.</a:t>
                      </a:r>
                      <a:endParaRPr lang="en-US" sz="1050" b="0" i="0" dirty="0">
                        <a:solidFill>
                          <a:schemeClr val="bg1">
                            <a:lumMod val="50000"/>
                          </a:schemeClr>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rtl="0" fontAlgn="base"/>
                      <a:endParaRPr lang="en-US" sz="1600" b="1" i="0" dirty="0">
                        <a:solidFill>
                          <a:schemeClr val="bg1">
                            <a:lumMod val="50000"/>
                          </a:schemeClr>
                        </a:solidFill>
                        <a:effectLst/>
                        <a:latin typeface="+mn-lt"/>
                      </a:endParaRPr>
                    </a:p>
                    <a:p>
                      <a:pPr algn="ctr" rtl="0" fontAlgn="base"/>
                      <a:endParaRPr lang="en-US" sz="1600" b="1" i="0" dirty="0">
                        <a:solidFill>
                          <a:schemeClr val="bg1">
                            <a:lumMod val="50000"/>
                          </a:schemeClr>
                        </a:solidFill>
                        <a:effectLst/>
                        <a:latin typeface="+mn-lt"/>
                      </a:endParaRPr>
                    </a:p>
                    <a:p>
                      <a:pPr algn="ctr" rtl="0" fontAlgn="base"/>
                      <a:r>
                        <a:rPr lang="en-US" sz="1600" b="1" i="0" dirty="0">
                          <a:solidFill>
                            <a:schemeClr val="bg1">
                              <a:lumMod val="50000"/>
                            </a:schemeClr>
                          </a:solidFill>
                          <a:effectLst/>
                          <a:latin typeface="+mn-lt"/>
                        </a:rPr>
                        <a:t>Rule of law </a:t>
                      </a:r>
                    </a:p>
                    <a:p>
                      <a:pPr marL="0" indent="0" algn="ctr">
                        <a:buFont typeface="Arial" panose="020B0604020202020204" pitchFamily="34" charset="0"/>
                        <a:buNone/>
                      </a:pPr>
                      <a:r>
                        <a:rPr lang="en-GB" sz="1000" dirty="0">
                          <a:solidFill>
                            <a:schemeClr val="tx1"/>
                          </a:solidFill>
                          <a:latin typeface="+mn-lt"/>
                        </a:rPr>
                        <a:t>We all know that we have rules at school that we must follow. </a:t>
                      </a:r>
                    </a:p>
                    <a:p>
                      <a:pPr marL="0" indent="0" algn="ctr">
                        <a:buFont typeface="Arial" panose="020B0604020202020204" pitchFamily="34" charset="0"/>
                        <a:buNone/>
                      </a:pPr>
                      <a:r>
                        <a:rPr lang="en-GB" sz="1000" dirty="0">
                          <a:solidFill>
                            <a:schemeClr val="tx1"/>
                          </a:solidFill>
                          <a:latin typeface="+mn-lt"/>
                        </a:rPr>
                        <a:t>We know who to talk to if we do not feel safe. </a:t>
                      </a:r>
                    </a:p>
                    <a:p>
                      <a:pPr marL="0" indent="0" algn="ctr">
                        <a:buFont typeface="Arial" panose="020B0604020202020204" pitchFamily="34" charset="0"/>
                        <a:buNone/>
                      </a:pPr>
                      <a:r>
                        <a:rPr lang="en-GB" sz="1000" dirty="0">
                          <a:solidFill>
                            <a:schemeClr val="tx1"/>
                          </a:solidFill>
                          <a:latin typeface="+mn-lt"/>
                        </a:rPr>
                        <a:t>We know right from wrong. </a:t>
                      </a:r>
                    </a:p>
                    <a:p>
                      <a:pPr marL="0" indent="0" algn="ctr">
                        <a:buFont typeface="Arial" panose="020B0604020202020204" pitchFamily="34" charset="0"/>
                        <a:buNone/>
                      </a:pPr>
                      <a:r>
                        <a:rPr lang="en-GB" sz="1000" dirty="0">
                          <a:solidFill>
                            <a:schemeClr val="tx1"/>
                          </a:solidFill>
                          <a:latin typeface="+mn-lt"/>
                        </a:rPr>
                        <a:t>We recognise that we are accountable for our actions. </a:t>
                      </a:r>
                    </a:p>
                    <a:p>
                      <a:pPr marL="0" indent="0" algn="ctr">
                        <a:buFont typeface="Arial" panose="020B0604020202020204" pitchFamily="34" charset="0"/>
                        <a:buNone/>
                      </a:pPr>
                      <a:r>
                        <a:rPr lang="en-GB" sz="1000" dirty="0">
                          <a:solidFill>
                            <a:schemeClr val="tx1"/>
                          </a:solidFill>
                          <a:latin typeface="+mn-lt"/>
                        </a:rPr>
                        <a:t>We must work together as a team when it is necessary.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rtl="0" fontAlgn="base"/>
                      <a:endParaRPr lang="en-US" sz="1600" b="1" i="0" dirty="0">
                        <a:solidFill>
                          <a:schemeClr val="bg1">
                            <a:lumMod val="50000"/>
                          </a:schemeClr>
                        </a:solidFill>
                        <a:effectLst/>
                        <a:latin typeface="+mn-lt"/>
                      </a:endParaRPr>
                    </a:p>
                    <a:p>
                      <a:pPr algn="ctr" rtl="0" fontAlgn="base"/>
                      <a:endParaRPr lang="en-US" sz="1600" b="1" i="0" dirty="0">
                        <a:solidFill>
                          <a:schemeClr val="bg1">
                            <a:lumMod val="50000"/>
                          </a:schemeClr>
                        </a:solidFill>
                        <a:effectLst/>
                        <a:latin typeface="+mn-lt"/>
                      </a:endParaRPr>
                    </a:p>
                    <a:p>
                      <a:pPr algn="ctr" rtl="0" fontAlgn="base"/>
                      <a:r>
                        <a:rPr lang="en-US" sz="1600" b="1" i="0" dirty="0">
                          <a:solidFill>
                            <a:schemeClr val="bg1">
                              <a:lumMod val="50000"/>
                            </a:schemeClr>
                          </a:solidFill>
                          <a:effectLst/>
                          <a:latin typeface="+mn-lt"/>
                        </a:rPr>
                        <a:t>Individual liberty</a:t>
                      </a:r>
                    </a:p>
                    <a:p>
                      <a:pPr marL="0" indent="0" algn="ctr">
                        <a:buFont typeface="Arial" panose="020B0604020202020204" pitchFamily="34" charset="0"/>
                        <a:buNone/>
                      </a:pPr>
                      <a:r>
                        <a:rPr lang="en-GB" sz="1000" dirty="0">
                          <a:solidFill>
                            <a:schemeClr val="tx1"/>
                          </a:solidFill>
                          <a:latin typeface="+mn-lt"/>
                        </a:rPr>
                        <a:t>We all have the right to have our own views. </a:t>
                      </a:r>
                    </a:p>
                    <a:p>
                      <a:pPr marL="0" indent="0" algn="ctr">
                        <a:buFont typeface="Arial" panose="020B0604020202020204" pitchFamily="34" charset="0"/>
                        <a:buNone/>
                      </a:pPr>
                      <a:r>
                        <a:rPr lang="en-GB" sz="1000" dirty="0">
                          <a:solidFill>
                            <a:schemeClr val="tx1"/>
                          </a:solidFill>
                          <a:latin typeface="+mn-lt"/>
                        </a:rPr>
                        <a:t>We are all respected as individuals. </a:t>
                      </a:r>
                    </a:p>
                    <a:p>
                      <a:pPr marL="0" indent="0" algn="ctr">
                        <a:buFont typeface="Arial" panose="020B0604020202020204" pitchFamily="34" charset="0"/>
                        <a:buNone/>
                      </a:pPr>
                      <a:r>
                        <a:rPr lang="en-GB" sz="1000" dirty="0">
                          <a:solidFill>
                            <a:schemeClr val="tx1"/>
                          </a:solidFill>
                          <a:latin typeface="+mn-lt"/>
                        </a:rPr>
                        <a:t>We feel safe to have a go at new activities. </a:t>
                      </a:r>
                    </a:p>
                    <a:p>
                      <a:pPr marL="0" indent="0" algn="ctr">
                        <a:buFont typeface="Arial" panose="020B0604020202020204" pitchFamily="34" charset="0"/>
                        <a:buNone/>
                      </a:pPr>
                      <a:r>
                        <a:rPr lang="en-GB" sz="1000" dirty="0">
                          <a:solidFill>
                            <a:schemeClr val="tx1"/>
                          </a:solidFill>
                          <a:latin typeface="+mn-lt"/>
                        </a:rPr>
                        <a:t>We understand and celebrate the fact that everyone is different. </a:t>
                      </a:r>
                    </a:p>
                    <a:p>
                      <a:pPr marL="0" indent="0" algn="ctr" rtl="0" fontAlgn="base">
                        <a:buFont typeface="Arial" panose="020B0604020202020204" pitchFamily="34" charset="0"/>
                        <a:buNone/>
                      </a:pPr>
                      <a:r>
                        <a:rPr lang="en-US" sz="1000" b="0" i="0" dirty="0">
                          <a:solidFill>
                            <a:schemeClr val="tx1"/>
                          </a:solidFill>
                          <a:effectLst/>
                          <a:latin typeface="+mn-lt"/>
                        </a:rPr>
                        <a:t> </a:t>
                      </a:r>
                    </a:p>
                    <a:p>
                      <a:pPr algn="ctr" rtl="0" fontAlgn="base"/>
                      <a:r>
                        <a:rPr lang="en-US" sz="1600" b="0" i="0" dirty="0">
                          <a:solidFill>
                            <a:schemeClr val="bg1">
                              <a:lumMod val="50000"/>
                            </a:schemeClr>
                          </a:solidFill>
                          <a:effectLst/>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rtl="0" fontAlgn="base"/>
                      <a:endParaRPr lang="en-US" sz="1600" b="1" i="0" dirty="0">
                        <a:solidFill>
                          <a:schemeClr val="bg1">
                            <a:lumMod val="50000"/>
                          </a:schemeClr>
                        </a:solidFill>
                        <a:effectLst/>
                        <a:latin typeface="+mn-lt"/>
                      </a:endParaRPr>
                    </a:p>
                    <a:p>
                      <a:pPr algn="ctr" rtl="0" fontAlgn="base"/>
                      <a:endParaRPr lang="en-US" sz="1600" b="1" i="0" dirty="0">
                        <a:solidFill>
                          <a:schemeClr val="bg1">
                            <a:lumMod val="50000"/>
                          </a:schemeClr>
                        </a:solidFill>
                        <a:effectLst/>
                        <a:latin typeface="+mn-lt"/>
                      </a:endParaRPr>
                    </a:p>
                    <a:p>
                      <a:pPr algn="ctr" rtl="0" fontAlgn="base"/>
                      <a:r>
                        <a:rPr lang="en-US" sz="1600" b="1" i="0" dirty="0">
                          <a:solidFill>
                            <a:schemeClr val="bg1">
                              <a:lumMod val="50000"/>
                            </a:schemeClr>
                          </a:solidFill>
                          <a:effectLst/>
                          <a:latin typeface="+mn-lt"/>
                        </a:rPr>
                        <a:t>Democracy</a:t>
                      </a:r>
                    </a:p>
                    <a:p>
                      <a:pPr marL="0" indent="0" algn="ctr">
                        <a:buFont typeface="Arial" panose="020B0604020202020204" pitchFamily="34" charset="0"/>
                        <a:buNone/>
                      </a:pPr>
                      <a:r>
                        <a:rPr lang="en-GB" sz="1000" dirty="0">
                          <a:solidFill>
                            <a:schemeClr val="tx1"/>
                          </a:solidFill>
                          <a:latin typeface="+mn-lt"/>
                        </a:rPr>
                        <a:t>We all have the right to be listened to. </a:t>
                      </a:r>
                    </a:p>
                    <a:p>
                      <a:pPr marL="0" indent="0" algn="ctr">
                        <a:buFont typeface="Arial" panose="020B0604020202020204" pitchFamily="34" charset="0"/>
                        <a:buNone/>
                      </a:pPr>
                      <a:r>
                        <a:rPr lang="en-GB" sz="1000" dirty="0">
                          <a:solidFill>
                            <a:schemeClr val="tx1"/>
                          </a:solidFill>
                          <a:latin typeface="+mn-lt"/>
                        </a:rPr>
                        <a:t>We respect everyone and we value their different  ideas and opinions. </a:t>
                      </a:r>
                    </a:p>
                    <a:p>
                      <a:pPr marL="0" indent="0" algn="ctr">
                        <a:buFont typeface="Arial" panose="020B0604020202020204" pitchFamily="34" charset="0"/>
                        <a:buNone/>
                      </a:pPr>
                      <a:r>
                        <a:rPr lang="en-GB" sz="1000" dirty="0">
                          <a:solidFill>
                            <a:schemeClr val="tx1"/>
                          </a:solidFill>
                          <a:latin typeface="+mn-lt"/>
                        </a:rPr>
                        <a:t>We have the opportunity to play with who we want to play with. </a:t>
                      </a:r>
                    </a:p>
                    <a:p>
                      <a:pPr marL="0" indent="0" algn="ctr">
                        <a:buFont typeface="Arial" panose="020B0604020202020204" pitchFamily="34" charset="0"/>
                        <a:buNone/>
                      </a:pPr>
                      <a:r>
                        <a:rPr lang="en-GB" sz="1000" dirty="0">
                          <a:solidFill>
                            <a:schemeClr val="tx1"/>
                          </a:solidFill>
                          <a:latin typeface="+mn-lt"/>
                        </a:rPr>
                        <a:t>We listen with intrigue and value and respect the opinions of others. </a:t>
                      </a:r>
                      <a:r>
                        <a:rPr lang="en-US" sz="1050" b="0" i="0" dirty="0">
                          <a:solidFill>
                            <a:schemeClr val="tx1"/>
                          </a:solidFill>
                          <a:effectLst/>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rtl="0" fontAlgn="base"/>
                      <a:endParaRPr lang="en-US" sz="1600" b="1" i="0" dirty="0">
                        <a:solidFill>
                          <a:schemeClr val="bg1">
                            <a:lumMod val="50000"/>
                          </a:schemeClr>
                        </a:solidFill>
                        <a:effectLst/>
                        <a:latin typeface="+mn-lt"/>
                      </a:endParaRPr>
                    </a:p>
                    <a:p>
                      <a:pPr algn="ctr" rtl="0" fontAlgn="base"/>
                      <a:endParaRPr lang="en-US" sz="1600" b="1" i="0" dirty="0">
                        <a:solidFill>
                          <a:schemeClr val="bg1">
                            <a:lumMod val="50000"/>
                          </a:schemeClr>
                        </a:solidFill>
                        <a:effectLst/>
                        <a:latin typeface="+mn-lt"/>
                      </a:endParaRPr>
                    </a:p>
                    <a:p>
                      <a:pPr algn="ctr" rtl="0" fontAlgn="base"/>
                      <a:r>
                        <a:rPr lang="en-US" sz="1600" b="1" i="0" dirty="0">
                          <a:solidFill>
                            <a:schemeClr val="bg1">
                              <a:lumMod val="50000"/>
                            </a:schemeClr>
                          </a:solidFill>
                          <a:effectLst/>
                          <a:latin typeface="+mn-lt"/>
                        </a:rPr>
                        <a:t>Recap all British Values </a:t>
                      </a:r>
                    </a:p>
                    <a:p>
                      <a:pPr algn="ctr"/>
                      <a:r>
                        <a:rPr lang="en-US" sz="1600" b="0" i="0" dirty="0">
                          <a:solidFill>
                            <a:schemeClr val="bg1">
                              <a:lumMod val="50000"/>
                            </a:schemeClr>
                          </a:solidFill>
                          <a:effectLst/>
                          <a:latin typeface="+mn-lt"/>
                        </a:rPr>
                        <a:t> </a:t>
                      </a:r>
                      <a:r>
                        <a:rPr lang="en-US" sz="1000" b="0" i="0" kern="1200" dirty="0">
                          <a:solidFill>
                            <a:schemeClr val="dk1"/>
                          </a:solidFill>
                          <a:effectLst/>
                          <a:latin typeface="+mn-lt"/>
                          <a:ea typeface="+mn-ea"/>
                          <a:cs typeface="+mn-cs"/>
                        </a:rPr>
                        <a:t>Fundamental British Values underpin what it is to be a citizen in a modern and diverse Great Britain valuing our community and celebrating diversity of the UK.</a:t>
                      </a:r>
                    </a:p>
                    <a:p>
                      <a:pPr algn="ctr"/>
                      <a:r>
                        <a:rPr lang="en-US" sz="1000" b="0" i="0" kern="1200" dirty="0">
                          <a:solidFill>
                            <a:schemeClr val="dk1"/>
                          </a:solidFill>
                          <a:effectLst/>
                          <a:latin typeface="+mn-lt"/>
                          <a:ea typeface="+mn-ea"/>
                          <a:cs typeface="+mn-cs"/>
                        </a:rPr>
                        <a:t>Fundamental British Values are not exclusive to being British and are shared by other democratic countries.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860817584"/>
                  </a:ext>
                </a:extLst>
              </a:tr>
              <a:tr h="989017">
                <a:tc>
                  <a:txBody>
                    <a:bodyPr/>
                    <a:lstStyle/>
                    <a:p>
                      <a:pPr algn="ctr"/>
                      <a:r>
                        <a:rPr lang="en-US" sz="1800" b="1" dirty="0">
                          <a:latin typeface="Amatic SC" panose="00000500000000000000" pitchFamily="2" charset="-79"/>
                          <a:cs typeface="Amatic SC" panose="00000500000000000000" pitchFamily="2" charset="-79"/>
                        </a:rPr>
                        <a:t>Assessment opportunities </a:t>
                      </a:r>
                      <a:endParaRPr lang="en-GB" sz="1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050" dirty="0">
                          <a:solidFill>
                            <a:schemeClr val="tx1"/>
                          </a:solidFill>
                          <a:latin typeface="+mn-lt"/>
                          <a:cs typeface="Amatic SC" panose="00000500000000000000" pitchFamily="2" charset="-79"/>
                        </a:rPr>
                        <a:t>Analyse Nursery Assessments (Rec)</a:t>
                      </a:r>
                    </a:p>
                    <a:p>
                      <a:pPr algn="ctr"/>
                      <a:r>
                        <a:rPr lang="en-US" sz="1050" dirty="0">
                          <a:solidFill>
                            <a:schemeClr val="tx1"/>
                          </a:solidFill>
                          <a:latin typeface="+mn-lt"/>
                          <a:cs typeface="Amatic SC" panose="00000500000000000000" pitchFamily="2" charset="-79"/>
                        </a:rPr>
                        <a:t>In-house - Baseline data on entry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National Baseline data by end of term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US" sz="1050" dirty="0">
                          <a:solidFill>
                            <a:schemeClr val="tx1"/>
                          </a:solidFill>
                          <a:latin typeface="+mn-lt"/>
                          <a:cs typeface="Amatic SC" panose="00000500000000000000" pitchFamily="2" charset="-79"/>
                        </a:rPr>
                        <a:t>On going assessments</a:t>
                      </a:r>
                    </a:p>
                    <a:p>
                      <a:pPr algn="ctr"/>
                      <a:r>
                        <a:rPr lang="en-US" sz="1050" dirty="0">
                          <a:solidFill>
                            <a:schemeClr val="tx1"/>
                          </a:solidFill>
                          <a:latin typeface="+mn-lt"/>
                          <a:cs typeface="Amatic SC" panose="00000500000000000000" pitchFamily="2" charset="-79"/>
                        </a:rPr>
                        <a:t>Baseline analysis </a:t>
                      </a:r>
                    </a:p>
                    <a:p>
                      <a:pPr algn="ctr"/>
                      <a:r>
                        <a:rPr lang="en-US" sz="1050" dirty="0">
                          <a:solidFill>
                            <a:schemeClr val="tx1"/>
                          </a:solidFill>
                          <a:latin typeface="+mn-lt"/>
                          <a:cs typeface="Amatic SC" panose="00000500000000000000" pitchFamily="2" charset="-79"/>
                        </a:rPr>
                        <a:t>Pupil progress meetings</a:t>
                      </a:r>
                    </a:p>
                    <a:p>
                      <a:pPr algn="ctr"/>
                      <a:r>
                        <a:rPr lang="en-US" sz="1050" dirty="0">
                          <a:solidFill>
                            <a:schemeClr val="tx1"/>
                          </a:solidFill>
                          <a:latin typeface="+mn-lt"/>
                          <a:cs typeface="Amatic SC" panose="00000500000000000000" pitchFamily="2" charset="-79"/>
                        </a:rPr>
                        <a:t>Parents evening info </a:t>
                      </a:r>
                    </a:p>
                    <a:p>
                      <a:pPr algn="ctr"/>
                      <a:r>
                        <a:rPr lang="en-US" sz="1050" dirty="0">
                          <a:solidFill>
                            <a:schemeClr val="tx1"/>
                          </a:solidFill>
                          <a:latin typeface="+mn-lt"/>
                          <a:cs typeface="Amatic SC" panose="00000500000000000000" pitchFamily="2" charset="-79"/>
                        </a:rPr>
                        <a:t>EYFS team meetings </a:t>
                      </a:r>
                    </a:p>
                    <a:p>
                      <a:pPr algn="ctr"/>
                      <a:r>
                        <a:rPr lang="en-US" sz="1050" dirty="0">
                          <a:solidFill>
                            <a:schemeClr val="tx1"/>
                          </a:solidFill>
                          <a:latin typeface="+mn-lt"/>
                          <a:cs typeface="Amatic SC" panose="00000500000000000000" pitchFamily="2" charset="-79"/>
                        </a:rPr>
                        <a:t>In house moderation </a:t>
                      </a:r>
                    </a:p>
                    <a:p>
                      <a:pPr algn="ctr"/>
                      <a:r>
                        <a:rPr lang="en-US" sz="1050" dirty="0">
                          <a:solidFill>
                            <a:schemeClr val="tx1"/>
                          </a:solidFill>
                          <a:latin typeface="+mn-lt"/>
                          <a:cs typeface="Amatic SC" panose="00000500000000000000" pitchFamily="2" charset="-79"/>
                        </a:rPr>
                        <a:t>Midterm Assessments </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GB" sz="1050" dirty="0">
                          <a:solidFill>
                            <a:schemeClr val="tx1"/>
                          </a:solidFill>
                          <a:latin typeface="+mn-lt"/>
                          <a:cs typeface="Amatic SC" panose="00000500000000000000" pitchFamily="2" charset="-79"/>
                        </a:rPr>
                        <a:t>GLD Projections for EOY</a:t>
                      </a:r>
                    </a:p>
                    <a:p>
                      <a:pPr algn="ctr"/>
                      <a:r>
                        <a:rPr lang="en-GB" sz="1050" dirty="0">
                          <a:solidFill>
                            <a:schemeClr val="tx1"/>
                          </a:solidFill>
                          <a:latin typeface="+mn-lt"/>
                          <a:cs typeface="Amatic SC" panose="00000500000000000000" pitchFamily="2" charset="-79"/>
                        </a:rPr>
                        <a:t>Cluster moderation </a:t>
                      </a:r>
                    </a:p>
                    <a:p>
                      <a:pPr algn="ctr"/>
                      <a:r>
                        <a:rPr lang="en-GB" sz="1050" dirty="0">
                          <a:solidFill>
                            <a:schemeClr val="tx1"/>
                          </a:solidFill>
                          <a:latin typeface="+mn-lt"/>
                          <a:cs typeface="Amatic SC" panose="00000500000000000000" pitchFamily="2" charset="-79"/>
                        </a:rPr>
                        <a:t>Trust moderation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EYFS team meetings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Phase meeting and internal moderations </a:t>
                      </a:r>
                      <a:endParaRPr lang="en-GB" sz="1050" dirty="0">
                        <a:solidFill>
                          <a:schemeClr val="tx1"/>
                        </a:solidFill>
                        <a:latin typeface="+mn-lt"/>
                        <a:cs typeface="Amatic SC" panose="00000500000000000000" pitchFamily="2" charset="-79"/>
                      </a:endParaRPr>
                    </a:p>
                    <a:p>
                      <a:pPr algn="ctr"/>
                      <a:r>
                        <a:rPr lang="en-GB" sz="1050" dirty="0">
                          <a:solidFill>
                            <a:schemeClr val="tx1"/>
                          </a:solidFill>
                          <a:latin typeface="+mn-lt"/>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050" dirty="0">
                          <a:solidFill>
                            <a:schemeClr val="tx1"/>
                          </a:solidFill>
                          <a:latin typeface="+mn-lt"/>
                          <a:cs typeface="Amatic SC" panose="00000500000000000000" pitchFamily="2" charset="-79"/>
                        </a:rPr>
                        <a:t>Pupil progress meetings</a:t>
                      </a:r>
                    </a:p>
                    <a:p>
                      <a:pPr algn="ctr"/>
                      <a:r>
                        <a:rPr lang="en-US" sz="1050" dirty="0">
                          <a:solidFill>
                            <a:schemeClr val="tx1"/>
                          </a:solidFill>
                          <a:latin typeface="+mn-lt"/>
                          <a:cs typeface="Amatic SC" panose="00000500000000000000" pitchFamily="2" charset="-79"/>
                        </a:rPr>
                        <a:t>Parents evening info </a:t>
                      </a:r>
                    </a:p>
                    <a:p>
                      <a:pPr algn="ctr"/>
                      <a:r>
                        <a:rPr lang="en-US" sz="1050" dirty="0">
                          <a:solidFill>
                            <a:schemeClr val="tx1"/>
                          </a:solidFill>
                          <a:latin typeface="+mn-lt"/>
                          <a:cs typeface="Amatic SC" panose="00000500000000000000" pitchFamily="2" charset="-79"/>
                        </a:rPr>
                        <a:t>EYFS team meetings</a:t>
                      </a:r>
                    </a:p>
                    <a:p>
                      <a:pPr algn="ct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GB" sz="1050" dirty="0">
                          <a:solidFill>
                            <a:schemeClr val="tx1"/>
                          </a:solidFill>
                          <a:latin typeface="+mn-lt"/>
                          <a:cs typeface="Amatic SC" panose="00000500000000000000" pitchFamily="2" charset="-79"/>
                        </a:rPr>
                        <a:t>Cluster moderation </a:t>
                      </a:r>
                    </a:p>
                    <a:p>
                      <a:pPr algn="ctr"/>
                      <a:r>
                        <a:rPr lang="en-GB" sz="1050" dirty="0">
                          <a:solidFill>
                            <a:schemeClr val="tx1"/>
                          </a:solidFill>
                          <a:latin typeface="+mn-lt"/>
                          <a:cs typeface="Amatic SC" panose="00000500000000000000" pitchFamily="2" charset="-79"/>
                        </a:rPr>
                        <a:t>Trust moderation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EYFS team meetings </a:t>
                      </a:r>
                      <a:endParaRPr lang="en-GB" sz="1050" dirty="0">
                        <a:solidFill>
                          <a:schemeClr val="tx1"/>
                        </a:solidFill>
                        <a:latin typeface="+mn-lt"/>
                        <a:cs typeface="Amatic SC" panose="00000500000000000000" pitchFamily="2" charset="-79"/>
                      </a:endParaRPr>
                    </a:p>
                    <a:p>
                      <a:pPr algn="ctr"/>
                      <a:endParaRPr lang="en-GB" sz="1050" dirty="0">
                        <a:solidFill>
                          <a:schemeClr val="tx1"/>
                        </a:solidFill>
                        <a:latin typeface="+mn-lt"/>
                        <a:cs typeface="Amatic SC" panose="00000500000000000000" pitchFamily="2" charset="-79"/>
                      </a:endParaRPr>
                    </a:p>
                    <a:p>
                      <a:pPr algn="ct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050" dirty="0">
                          <a:solidFill>
                            <a:schemeClr val="tx1"/>
                          </a:solidFill>
                          <a:latin typeface="+mn-lt"/>
                          <a:cs typeface="Amatic SC" panose="00000500000000000000" pitchFamily="2" charset="-79"/>
                        </a:rPr>
                        <a:t>Pupil progress meetings</a:t>
                      </a:r>
                    </a:p>
                    <a:p>
                      <a:pPr algn="ctr"/>
                      <a:r>
                        <a:rPr lang="en-US" sz="1050" dirty="0">
                          <a:solidFill>
                            <a:schemeClr val="tx1"/>
                          </a:solidFill>
                          <a:latin typeface="+mn-lt"/>
                          <a:cs typeface="Amatic SC" panose="00000500000000000000" pitchFamily="2" charset="-79"/>
                        </a:rPr>
                        <a:t>Parents evening info </a:t>
                      </a:r>
                    </a:p>
                    <a:p>
                      <a:pPr algn="ctr"/>
                      <a:r>
                        <a:rPr lang="en-US" sz="1050" dirty="0">
                          <a:solidFill>
                            <a:schemeClr val="tx1"/>
                          </a:solidFill>
                          <a:latin typeface="+mn-lt"/>
                          <a:cs typeface="Amatic SC" panose="00000500000000000000" pitchFamily="2" charset="-79"/>
                        </a:rPr>
                        <a:t>EYFS team meetings </a:t>
                      </a:r>
                    </a:p>
                    <a:p>
                      <a:pPr algn="ctr"/>
                      <a:r>
                        <a:rPr lang="en-GB" sz="1050" dirty="0">
                          <a:solidFill>
                            <a:schemeClr val="tx1"/>
                          </a:solidFill>
                          <a:latin typeface="+mn-lt"/>
                          <a:cs typeface="Amatic SC" panose="00000500000000000000" pitchFamily="2" charset="-79"/>
                        </a:rPr>
                        <a:t>EOY data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r h="774966">
                <a:tc>
                  <a:txBody>
                    <a:bodyPr/>
                    <a:lstStyle/>
                    <a:p>
                      <a:pPr algn="ctr"/>
                      <a:r>
                        <a:rPr lang="en-US" sz="2000" b="1" dirty="0">
                          <a:latin typeface="Amatic SC" panose="00000500000000000000" pitchFamily="2" charset="-79"/>
                          <a:cs typeface="Amatic SC" panose="00000500000000000000" pitchFamily="2" charset="-79"/>
                        </a:rPr>
                        <a:t>Parental </a:t>
                      </a:r>
                    </a:p>
                    <a:p>
                      <a:pPr algn="ctr"/>
                      <a:r>
                        <a:rPr lang="en-US" sz="2000" b="1" dirty="0">
                          <a:latin typeface="Amatic SC" panose="00000500000000000000" pitchFamily="2" charset="-79"/>
                          <a:cs typeface="Amatic SC" panose="00000500000000000000" pitchFamily="2" charset="-79"/>
                        </a:rPr>
                        <a:t>Involvement </a:t>
                      </a:r>
                      <a:endParaRPr lang="en-GB" sz="20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Proud Clouds </a:t>
                      </a:r>
                    </a:p>
                    <a:p>
                      <a:pPr algn="ctr"/>
                      <a:r>
                        <a:rPr lang="en-US" sz="1050" dirty="0">
                          <a:solidFill>
                            <a:schemeClr val="tx1"/>
                          </a:solidFill>
                          <a:latin typeface="+mn-lt"/>
                          <a:cs typeface="Amatic SC" panose="00000500000000000000" pitchFamily="2" charset="-79"/>
                        </a:rPr>
                        <a:t>staggered Start </a:t>
                      </a:r>
                    </a:p>
                    <a:p>
                      <a:pPr algn="ctr"/>
                      <a:r>
                        <a:rPr lang="en-US" sz="1050" dirty="0">
                          <a:solidFill>
                            <a:schemeClr val="tx1"/>
                          </a:solidFill>
                          <a:latin typeface="+mn-lt"/>
                          <a:cs typeface="Amatic SC" panose="00000500000000000000" pitchFamily="2" charset="-79"/>
                        </a:rPr>
                        <a:t>Parents Evening </a:t>
                      </a:r>
                    </a:p>
                    <a:p>
                      <a:pPr algn="ctr"/>
                      <a:r>
                        <a:rPr lang="en-US" sz="1050" dirty="0">
                          <a:solidFill>
                            <a:schemeClr val="tx1"/>
                          </a:solidFill>
                          <a:latin typeface="+mn-lt"/>
                          <a:cs typeface="Amatic SC" panose="00000500000000000000" pitchFamily="2" charset="-79"/>
                        </a:rPr>
                        <a:t>Home / School Agreements </a:t>
                      </a:r>
                    </a:p>
                    <a:p>
                      <a:pPr algn="ctr"/>
                      <a:r>
                        <a:rPr lang="en-GB" sz="1050" dirty="0">
                          <a:solidFill>
                            <a:schemeClr val="tx1"/>
                          </a:solidFill>
                          <a:latin typeface="+mn-lt"/>
                          <a:cs typeface="Amatic SC" panose="00000500000000000000" pitchFamily="2" charset="-79"/>
                        </a:rPr>
                        <a:t>Phonics parental information</a:t>
                      </a:r>
                    </a:p>
                    <a:p>
                      <a:pPr algn="ctr"/>
                      <a:r>
                        <a:rPr lang="en-GB" sz="1050" dirty="0">
                          <a:solidFill>
                            <a:schemeClr val="tx1"/>
                          </a:solidFill>
                          <a:latin typeface="+mn-lt"/>
                          <a:cs typeface="Amatic SC" panose="00000500000000000000" pitchFamily="2" charset="-79"/>
                        </a:rPr>
                        <a:t>Tapestry/dojo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Proud Clouds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Nativity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Maths parental information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Parents Evening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Tapestry/dojo</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US" sz="1050" dirty="0">
                          <a:solidFill>
                            <a:schemeClr val="tx1"/>
                          </a:solidFill>
                          <a:latin typeface="+mn-lt"/>
                          <a:cs typeface="Amatic SC" panose="00000500000000000000" pitchFamily="2" charset="-79"/>
                        </a:rPr>
                        <a:t>Proud Clouds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Writing parental information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Stay and Read morning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Tapestry/dojo</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Proud Clouds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Parents Evening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Reading parental information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Tapestry/dojo</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Proud Clouds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Tapestry/dojo</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 </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Proud Clouds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End of year reports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Parent’s Picnic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Tapestry/dojo</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984788128"/>
                  </a:ext>
                </a:extLst>
              </a:tr>
            </a:tbl>
          </a:graphicData>
        </a:graphic>
      </p:graphicFrame>
      <p:pic>
        <p:nvPicPr>
          <p:cNvPr id="8" name="Picture 7">
            <a:extLst>
              <a:ext uri="{FF2B5EF4-FFF2-40B4-BE49-F238E27FC236}">
                <a16:creationId xmlns:a16="http://schemas.microsoft.com/office/drawing/2014/main" id="{7744B7E8-EC5E-43E9-BE4D-4D383C64E2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904" y="279076"/>
            <a:ext cx="633287" cy="633287"/>
          </a:xfrm>
          <a:prstGeom prst="rect">
            <a:avLst/>
          </a:prstGeom>
        </p:spPr>
      </p:pic>
      <p:pic>
        <p:nvPicPr>
          <p:cNvPr id="9" name="Picture 8">
            <a:extLst>
              <a:ext uri="{FF2B5EF4-FFF2-40B4-BE49-F238E27FC236}">
                <a16:creationId xmlns:a16="http://schemas.microsoft.com/office/drawing/2014/main" id="{C8CDD2B9-35CD-427D-B587-C16E9903DC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72842"/>
            <a:ext cx="861008" cy="645756"/>
          </a:xfrm>
          <a:prstGeom prst="rect">
            <a:avLst/>
          </a:prstGeom>
        </p:spPr>
      </p:pic>
      <p:sp>
        <p:nvSpPr>
          <p:cNvPr id="2" name="Arrow: Left-Right 1">
            <a:extLst>
              <a:ext uri="{FF2B5EF4-FFF2-40B4-BE49-F238E27FC236}">
                <a16:creationId xmlns:a16="http://schemas.microsoft.com/office/drawing/2014/main" id="{9B3CF42B-18B1-48B0-A82E-81F90929D2F3}"/>
              </a:ext>
            </a:extLst>
          </p:cNvPr>
          <p:cNvSpPr/>
          <p:nvPr/>
        </p:nvSpPr>
        <p:spPr>
          <a:xfrm>
            <a:off x="2217683" y="1629103"/>
            <a:ext cx="8933793" cy="66215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Taught throughout the year</a:t>
            </a:r>
          </a:p>
        </p:txBody>
      </p:sp>
    </p:spTree>
    <p:extLst>
      <p:ext uri="{BB962C8B-B14F-4D97-AF65-F5344CB8AC3E}">
        <p14:creationId xmlns:p14="http://schemas.microsoft.com/office/powerpoint/2010/main" val="447986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Nursery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378279133"/>
              </p:ext>
            </p:extLst>
          </p:nvPr>
        </p:nvGraphicFramePr>
        <p:xfrm>
          <a:off x="197738" y="719663"/>
          <a:ext cx="11796523" cy="5745480"/>
        </p:xfrm>
        <a:graphic>
          <a:graphicData uri="http://schemas.openxmlformats.org/drawingml/2006/table">
            <a:tbl>
              <a:tblPr firstRow="1" bandRow="1">
                <a:tableStyleId>{5C22544A-7EE6-4342-B048-85BDC9FD1C3A}</a:tableStyleId>
              </a:tblPr>
              <a:tblGrid>
                <a:gridCol w="1735869">
                  <a:extLst>
                    <a:ext uri="{9D8B030D-6E8A-4147-A177-3AD203B41FA5}">
                      <a16:colId xmlns:a16="http://schemas.microsoft.com/office/drawing/2014/main" val="385991600"/>
                    </a:ext>
                  </a:extLst>
                </a:gridCol>
                <a:gridCol w="1538235">
                  <a:extLst>
                    <a:ext uri="{9D8B030D-6E8A-4147-A177-3AD203B41FA5}">
                      <a16:colId xmlns:a16="http://schemas.microsoft.com/office/drawing/2014/main" val="2865123548"/>
                    </a:ext>
                  </a:extLst>
                </a:gridCol>
                <a:gridCol w="116840">
                  <a:extLst>
                    <a:ext uri="{9D8B030D-6E8A-4147-A177-3AD203B41FA5}">
                      <a16:colId xmlns:a16="http://schemas.microsoft.com/office/drawing/2014/main" val="872926247"/>
                    </a:ext>
                  </a:extLst>
                </a:gridCol>
                <a:gridCol w="1554705">
                  <a:extLst>
                    <a:ext uri="{9D8B030D-6E8A-4147-A177-3AD203B41FA5}">
                      <a16:colId xmlns:a16="http://schemas.microsoft.com/office/drawing/2014/main" val="2690459710"/>
                    </a:ext>
                  </a:extLst>
                </a:gridCol>
                <a:gridCol w="116840">
                  <a:extLst>
                    <a:ext uri="{9D8B030D-6E8A-4147-A177-3AD203B41FA5}">
                      <a16:colId xmlns:a16="http://schemas.microsoft.com/office/drawing/2014/main" val="1315738151"/>
                    </a:ext>
                  </a:extLst>
                </a:gridCol>
                <a:gridCol w="1571174">
                  <a:extLst>
                    <a:ext uri="{9D8B030D-6E8A-4147-A177-3AD203B41FA5}">
                      <a16:colId xmlns:a16="http://schemas.microsoft.com/office/drawing/2014/main" val="1848787987"/>
                    </a:ext>
                  </a:extLst>
                </a:gridCol>
                <a:gridCol w="116840">
                  <a:extLst>
                    <a:ext uri="{9D8B030D-6E8A-4147-A177-3AD203B41FA5}">
                      <a16:colId xmlns:a16="http://schemas.microsoft.com/office/drawing/2014/main" val="2709165749"/>
                    </a:ext>
                  </a:extLst>
                </a:gridCol>
                <a:gridCol w="1587644">
                  <a:extLst>
                    <a:ext uri="{9D8B030D-6E8A-4147-A177-3AD203B41FA5}">
                      <a16:colId xmlns:a16="http://schemas.microsoft.com/office/drawing/2014/main" val="1626726412"/>
                    </a:ext>
                  </a:extLst>
                </a:gridCol>
                <a:gridCol w="116840">
                  <a:extLst>
                    <a:ext uri="{9D8B030D-6E8A-4147-A177-3AD203B41FA5}">
                      <a16:colId xmlns:a16="http://schemas.microsoft.com/office/drawing/2014/main" val="2335150482"/>
                    </a:ext>
                  </a:extLst>
                </a:gridCol>
                <a:gridCol w="1604113">
                  <a:extLst>
                    <a:ext uri="{9D8B030D-6E8A-4147-A177-3AD203B41FA5}">
                      <a16:colId xmlns:a16="http://schemas.microsoft.com/office/drawing/2014/main" val="3189764146"/>
                    </a:ext>
                  </a:extLst>
                </a:gridCol>
                <a:gridCol w="116840">
                  <a:extLst>
                    <a:ext uri="{9D8B030D-6E8A-4147-A177-3AD203B41FA5}">
                      <a16:colId xmlns:a16="http://schemas.microsoft.com/office/drawing/2014/main" val="4046203905"/>
                    </a:ext>
                  </a:extLst>
                </a:gridCol>
                <a:gridCol w="1620583">
                  <a:extLst>
                    <a:ext uri="{9D8B030D-6E8A-4147-A177-3AD203B41FA5}">
                      <a16:colId xmlns:a16="http://schemas.microsoft.com/office/drawing/2014/main" val="1588033082"/>
                    </a:ext>
                  </a:extLst>
                </a:gridCol>
              </a:tblGrid>
              <a:tr h="372289">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Autumn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lumMod val="50000"/>
                            </a:schemeClr>
                          </a:solidFill>
                          <a:latin typeface="Amatic SC" panose="00000500000000000000" pitchFamily="2" charset="-79"/>
                          <a:cs typeface="Amatic SC" panose="00000500000000000000" pitchFamily="2" charset="-79"/>
                        </a:rPr>
                        <a:t>Autumn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GB"/>
                    </a:p>
                  </a:txBody>
                  <a:tcPr/>
                </a:tc>
                <a:tc gridSpan="2">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a:p>
                  </a:txBody>
                  <a:tcPr/>
                </a:tc>
                <a:tc gridSpan="2">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a:p>
                  </a:txBody>
                  <a:tcPr/>
                </a:tc>
                <a:tc gridSpan="2">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endParaRPr lang="en-GB"/>
                    </a:p>
                  </a:txBody>
                  <a:tcPr/>
                </a:tc>
                <a:tc gridSpan="2">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endParaRPr lang="en-GB"/>
                    </a:p>
                  </a:txBody>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6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GB"/>
                    </a:p>
                  </a:txBody>
                  <a:tcPr/>
                </a:tc>
                <a:tc gridSpan="2">
                  <a:txBody>
                    <a:bodyPr/>
                    <a:lstStyle/>
                    <a:p>
                      <a:pPr algn="ctr"/>
                      <a:r>
                        <a:rPr lang="en-US" sz="16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a:p>
                  </a:txBody>
                  <a:tcPr/>
                </a:tc>
                <a:tc gridSpan="2">
                  <a:txBody>
                    <a:bodyPr/>
                    <a:lstStyle/>
                    <a:p>
                      <a:pPr algn="ctr"/>
                      <a:r>
                        <a:rPr lang="en-US" sz="16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endParaRPr lang="en-GB"/>
                    </a:p>
                  </a:txBody>
                  <a:tcPr/>
                </a:tc>
                <a:extLst>
                  <a:ext uri="{0D108BD9-81ED-4DB2-BD59-A6C34878D82A}">
                    <a16:rowId xmlns:a16="http://schemas.microsoft.com/office/drawing/2014/main" val="2272033691"/>
                  </a:ext>
                </a:extLst>
              </a:tr>
              <a:tr h="42212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latin typeface="Amatic SC" panose="00000500000000000000" pitchFamily="2" charset="-79"/>
                          <a:cs typeface="Amatic SC" panose="00000500000000000000" pitchFamily="2" charset="-79"/>
                        </a:rPr>
                        <a:t>Communication and Language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mn-lt"/>
                        </a:rPr>
                        <a:t>Talk to parents about what language they speak at home, try and learn a few key words and celebrate multilingualism in your setting. </a:t>
                      </a:r>
                      <a:endParaRPr lang="en-GB" sz="800" b="1"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11">
                  <a:txBody>
                    <a:bodyPr/>
                    <a:lstStyle/>
                    <a:p>
                      <a:pPr algn="l"/>
                      <a:r>
                        <a:rPr lang="en-US" sz="1200" b="0" i="0" dirty="0">
                          <a:latin typeface="+mn-lt"/>
                        </a:rPr>
                        <a:t>The development of children’s spoken language underpins all seven areas of learning and development. Children’s </a:t>
                      </a:r>
                      <a:r>
                        <a:rPr lang="en-US" sz="1200" b="1" i="0" dirty="0">
                          <a:latin typeface="+mn-lt"/>
                        </a:rPr>
                        <a:t>back-and-forth interactions </a:t>
                      </a:r>
                      <a:r>
                        <a:rPr lang="en-US" sz="1200" b="0" i="0" dirty="0">
                          <a:latin typeface="+mn-lt"/>
                        </a:rPr>
                        <a:t>from an early age form the foundations for language and cognitive development. The number and quality of the conversations they have with adults and peers throughout the day in a </a:t>
                      </a:r>
                      <a:r>
                        <a:rPr lang="en-US" sz="1200" b="1" i="0" dirty="0">
                          <a:latin typeface="+mn-lt"/>
                        </a:rPr>
                        <a:t>language-rich environment</a:t>
                      </a:r>
                      <a:r>
                        <a:rPr lang="en-US" sz="1200" b="0" i="0" dirty="0">
                          <a:latin typeface="+mn-lt"/>
                        </a:rPr>
                        <a:t> is crucial. By commenting on what children are interested in or doing, and echoing back what they say with </a:t>
                      </a:r>
                      <a:r>
                        <a:rPr lang="en-US" sz="1200" b="1" i="0" dirty="0">
                          <a:latin typeface="+mn-lt"/>
                        </a:rPr>
                        <a:t>new vocabulary added</a:t>
                      </a:r>
                      <a:r>
                        <a:rPr lang="en-US" sz="1200" b="0" i="0" dirty="0">
                          <a:latin typeface="+mn-lt"/>
                        </a:rPr>
                        <a:t>, practitioners will build children's language effectively</a:t>
                      </a:r>
                      <a:r>
                        <a:rPr lang="en-US" sz="1200" b="1" i="0" dirty="0">
                          <a:latin typeface="+mn-lt"/>
                        </a:rPr>
                        <a:t>. Reading frequently to children</a:t>
                      </a:r>
                      <a:r>
                        <a:rPr lang="en-US" sz="1200" b="0" i="0" dirty="0">
                          <a:latin typeface="+mn-lt"/>
                        </a:rPr>
                        <a:t>, and </a:t>
                      </a:r>
                      <a:r>
                        <a:rPr lang="en-US" sz="1200" b="1" i="0" dirty="0">
                          <a:latin typeface="+mn-lt"/>
                        </a:rPr>
                        <a:t>engaging them actively in stories</a:t>
                      </a:r>
                      <a:r>
                        <a:rPr lang="en-US" sz="1200" b="0" i="0" dirty="0">
                          <a:latin typeface="+mn-lt"/>
                        </a:rPr>
                        <a:t>, non-fiction, rhymes and poems, and then providing them with extensive opportunities to use and </a:t>
                      </a:r>
                      <a:r>
                        <a:rPr lang="en-US" sz="1200" b="1" i="0" dirty="0">
                          <a:latin typeface="+mn-lt"/>
                        </a:rPr>
                        <a:t>embed new words in a range of contexts, </a:t>
                      </a:r>
                      <a:r>
                        <a:rPr lang="en-US" sz="1200" b="0" i="0" dirty="0">
                          <a:latin typeface="+mn-lt"/>
                        </a:rPr>
                        <a:t>will give children the opportunity to thrive. Through </a:t>
                      </a:r>
                      <a:r>
                        <a:rPr lang="en-US" sz="1200" b="1" i="0" dirty="0">
                          <a:latin typeface="+mn-lt"/>
                        </a:rPr>
                        <a:t>conversation, story-telling and role play</a:t>
                      </a:r>
                      <a:r>
                        <a:rPr lang="en-US" sz="1200" b="0" i="0" dirty="0">
                          <a:latin typeface="+mn-lt"/>
                        </a:rPr>
                        <a:t>, where children </a:t>
                      </a:r>
                      <a:r>
                        <a:rPr lang="en-US" sz="1200" b="1" i="0" dirty="0">
                          <a:latin typeface="+mn-lt"/>
                        </a:rPr>
                        <a:t>share their ideas </a:t>
                      </a:r>
                      <a:r>
                        <a:rPr lang="en-US" sz="1200" b="0" i="0" dirty="0">
                          <a:latin typeface="+mn-lt"/>
                        </a:rPr>
                        <a:t>with support and </a:t>
                      </a:r>
                      <a:r>
                        <a:rPr lang="en-US" sz="1200" b="1" i="0" dirty="0">
                          <a:latin typeface="+mn-lt"/>
                        </a:rPr>
                        <a:t>modelling</a:t>
                      </a:r>
                      <a:r>
                        <a:rPr lang="en-US" sz="1200" b="0" i="0" dirty="0">
                          <a:latin typeface="+mn-lt"/>
                        </a:rPr>
                        <a:t> from their teacher, and sensitive questioning that invites them to elaborate, children become comfortable using a </a:t>
                      </a:r>
                      <a:r>
                        <a:rPr lang="en-US" sz="1200" b="1" i="0" dirty="0">
                          <a:latin typeface="+mn-lt"/>
                        </a:rPr>
                        <a:t>rich range of vocabulary </a:t>
                      </a:r>
                      <a:r>
                        <a:rPr lang="en-US" sz="1200" b="0" i="0" dirty="0">
                          <a:latin typeface="+mn-lt"/>
                        </a:rPr>
                        <a:t>and </a:t>
                      </a:r>
                      <a:r>
                        <a:rPr lang="en-US" sz="1200" b="1" i="0" dirty="0">
                          <a:latin typeface="+mn-lt"/>
                        </a:rPr>
                        <a:t>language structures.</a:t>
                      </a:r>
                      <a:endParaRPr lang="en-US" sz="1200" b="1" i="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extLst>
                  <a:ext uri="{0D108BD9-81ED-4DB2-BD59-A6C34878D82A}">
                    <a16:rowId xmlns:a16="http://schemas.microsoft.com/office/drawing/2014/main" val="2765929432"/>
                  </a:ext>
                </a:extLst>
              </a:tr>
              <a:tr h="989017">
                <a:tc>
                  <a:txBody>
                    <a:bodyPr/>
                    <a:lstStyle/>
                    <a:p>
                      <a:pPr algn="ctr"/>
                      <a:r>
                        <a:rPr lang="en-US" sz="1100" dirty="0"/>
                        <a:t>Whole EYFS Focus – C&amp;L is developed throughout the year through high quality interactions, daily group discussions, sharing circles, PSHE times,  stories, singing, speech and language interventions, Pie Corbett T4W actions, EYFS productions, assemblies  and weekly interventions. </a:t>
                      </a:r>
                    </a:p>
                    <a:p>
                      <a:pPr algn="ctr"/>
                      <a:endParaRPr lang="en-US" sz="1100" dirty="0"/>
                    </a:p>
                    <a:p>
                      <a:pPr algn="ctr"/>
                      <a:endParaRPr lang="en-US" sz="1100" b="1" dirty="0">
                        <a:latin typeface="Amatic SC" panose="00000500000000000000" pitchFamily="2" charset="-79"/>
                        <a:cs typeface="Amatic SC" panose="00000500000000000000" pitchFamily="2" charset="-79"/>
                      </a:endParaRPr>
                    </a:p>
                    <a:p>
                      <a:pPr algn="ctr"/>
                      <a:r>
                        <a:rPr lang="en-US" sz="2000" b="1" dirty="0">
                          <a:latin typeface="Amatic SC" panose="00000500000000000000" pitchFamily="2" charset="-79"/>
                          <a:cs typeface="Amatic SC" panose="00000500000000000000" pitchFamily="2" charset="-79"/>
                        </a:rPr>
                        <a:t>Daily story time </a:t>
                      </a:r>
                      <a:endParaRPr lang="en-GB" sz="20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2">
                  <a:txBody>
                    <a:bodyPr/>
                    <a:lstStyle/>
                    <a:p>
                      <a:pPr algn="ctr"/>
                      <a:r>
                        <a:rPr lang="en-US" sz="1100" b="1" dirty="0">
                          <a:solidFill>
                            <a:schemeClr val="bg1">
                              <a:lumMod val="50000"/>
                            </a:schemeClr>
                          </a:solidFill>
                          <a:latin typeface="+mn-lt"/>
                          <a:cs typeface="Amatic SC" panose="00000500000000000000" pitchFamily="2" charset="-79"/>
                        </a:rPr>
                        <a:t>Welcome to EYFS </a:t>
                      </a:r>
                    </a:p>
                    <a:p>
                      <a:pPr algn="ctr"/>
                      <a:r>
                        <a:rPr lang="en-US" sz="1100" b="0" dirty="0">
                          <a:solidFill>
                            <a:schemeClr val="tx1"/>
                          </a:solidFill>
                          <a:latin typeface="+mn-lt"/>
                          <a:cs typeface="Amatic SC" panose="00000500000000000000" pitchFamily="2" charset="-79"/>
                        </a:rPr>
                        <a:t>Settling in activities </a:t>
                      </a:r>
                    </a:p>
                    <a:p>
                      <a:pPr algn="ctr"/>
                      <a:r>
                        <a:rPr lang="en-US" sz="1100" b="0" dirty="0">
                          <a:solidFill>
                            <a:schemeClr val="tx1"/>
                          </a:solidFill>
                          <a:latin typeface="+mn-lt"/>
                          <a:cs typeface="Amatic SC" panose="00000500000000000000" pitchFamily="2" charset="-79"/>
                        </a:rPr>
                        <a:t>Making friends – learning peers names</a:t>
                      </a:r>
                    </a:p>
                    <a:p>
                      <a:pPr algn="ctr"/>
                      <a:r>
                        <a:rPr lang="en-US" sz="1100" dirty="0"/>
                        <a:t>Children using talk about things familiar to them.</a:t>
                      </a:r>
                    </a:p>
                    <a:p>
                      <a:pPr algn="ctr"/>
                      <a:r>
                        <a:rPr lang="en-US" sz="1100" b="0" dirty="0">
                          <a:solidFill>
                            <a:schemeClr val="tx1"/>
                          </a:solidFill>
                          <a:latin typeface="+mn-lt"/>
                          <a:cs typeface="Amatic SC" panose="00000500000000000000" pitchFamily="2" charset="-79"/>
                        </a:rPr>
                        <a:t>What do you like/dislike?</a:t>
                      </a:r>
                    </a:p>
                    <a:p>
                      <a:pPr algn="ctr"/>
                      <a:r>
                        <a:rPr lang="en-US" sz="1100" b="0" dirty="0">
                          <a:solidFill>
                            <a:schemeClr val="tx1"/>
                          </a:solidFill>
                          <a:latin typeface="+mn-lt"/>
                          <a:cs typeface="Amatic SC" panose="00000500000000000000" pitchFamily="2" charset="-79"/>
                        </a:rPr>
                        <a:t>This is me! </a:t>
                      </a:r>
                    </a:p>
                    <a:p>
                      <a:pPr algn="ctr"/>
                      <a:r>
                        <a:rPr lang="en-US" sz="1100" b="0" dirty="0">
                          <a:solidFill>
                            <a:schemeClr val="tx1"/>
                          </a:solidFill>
                          <a:latin typeface="+mn-lt"/>
                          <a:cs typeface="Amatic SC" panose="00000500000000000000" pitchFamily="2" charset="-79"/>
                        </a:rPr>
                        <a:t>Rhyming</a:t>
                      </a:r>
                    </a:p>
                    <a:p>
                      <a:pPr algn="ctr"/>
                      <a:r>
                        <a:rPr lang="en-US" sz="1100" b="0" dirty="0">
                          <a:solidFill>
                            <a:schemeClr val="tx1"/>
                          </a:solidFill>
                          <a:latin typeface="+mn-lt"/>
                          <a:cs typeface="Amatic SC" panose="00000500000000000000" pitchFamily="2" charset="-79"/>
                        </a:rPr>
                        <a:t>Familiar Print – my name</a:t>
                      </a:r>
                    </a:p>
                    <a:p>
                      <a:pPr algn="ctr"/>
                      <a:r>
                        <a:rPr lang="en-US" sz="1100" b="0" dirty="0">
                          <a:solidFill>
                            <a:schemeClr val="tx1"/>
                          </a:solidFill>
                          <a:latin typeface="+mn-lt"/>
                          <a:cs typeface="Amatic SC" panose="00000500000000000000" pitchFamily="2" charset="-79"/>
                        </a:rPr>
                        <a:t>All about me! </a:t>
                      </a:r>
                    </a:p>
                    <a:p>
                      <a:pPr algn="ctr"/>
                      <a:r>
                        <a:rPr lang="en-US" sz="1100" dirty="0"/>
                        <a:t>Model talk routines through the day. For example, arriving in school: “Good morning, how are you?” </a:t>
                      </a:r>
                    </a:p>
                    <a:p>
                      <a:pPr algn="ctr"/>
                      <a:r>
                        <a:rPr lang="en-US" sz="1100" b="0" dirty="0">
                          <a:solidFill>
                            <a:schemeClr val="tx1"/>
                          </a:solidFill>
                          <a:latin typeface="+mn-lt"/>
                          <a:cs typeface="Amatic SC" panose="00000500000000000000" pitchFamily="2" charset="-79"/>
                        </a:rPr>
                        <a:t>Naming areas</a:t>
                      </a:r>
                    </a:p>
                    <a:p>
                      <a:pPr algn="ctr"/>
                      <a:r>
                        <a:rPr lang="en-US" sz="1100" b="0" dirty="0">
                          <a:solidFill>
                            <a:schemeClr val="tx1"/>
                          </a:solidFill>
                          <a:latin typeface="+mn-lt"/>
                          <a:cs typeface="Amatic SC" panose="00000500000000000000" pitchFamily="2" charset="-79"/>
                        </a:rPr>
                        <a:t>Introducing new stories and language</a:t>
                      </a:r>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algn="ctr"/>
                      <a:r>
                        <a:rPr lang="en-US" sz="1100" b="1" dirty="0">
                          <a:solidFill>
                            <a:schemeClr val="bg1">
                              <a:lumMod val="50000"/>
                            </a:schemeClr>
                          </a:solidFill>
                          <a:latin typeface="+mn-lt"/>
                          <a:cs typeface="Amatic SC" panose="00000500000000000000" pitchFamily="2" charset="-79"/>
                        </a:rPr>
                        <a:t>Tell me a story! </a:t>
                      </a:r>
                    </a:p>
                    <a:p>
                      <a:pPr algn="ctr"/>
                      <a:r>
                        <a:rPr lang="en-US" sz="1100" b="0" dirty="0">
                          <a:solidFill>
                            <a:schemeClr val="tx1"/>
                          </a:solidFill>
                          <a:latin typeface="+mn-lt"/>
                          <a:cs typeface="Amatic SC" panose="00000500000000000000" pitchFamily="2" charset="-79"/>
                        </a:rPr>
                        <a:t>Settling in activities</a:t>
                      </a:r>
                    </a:p>
                    <a:p>
                      <a:pPr algn="ctr"/>
                      <a:r>
                        <a:rPr lang="en-US" sz="1100" b="0" dirty="0">
                          <a:solidFill>
                            <a:schemeClr val="tx1"/>
                          </a:solidFill>
                          <a:latin typeface="+mn-lt"/>
                          <a:cs typeface="Amatic SC" panose="00000500000000000000" pitchFamily="2" charset="-79"/>
                        </a:rPr>
                        <a:t>Develop vocabulary  </a:t>
                      </a:r>
                    </a:p>
                    <a:p>
                      <a:pPr algn="ctr"/>
                      <a:r>
                        <a:rPr lang="en-US" sz="1100" b="0" dirty="0">
                          <a:solidFill>
                            <a:schemeClr val="tx1"/>
                          </a:solidFill>
                          <a:latin typeface="+mn-lt"/>
                          <a:cs typeface="Amatic SC" panose="00000500000000000000" pitchFamily="2" charset="-79"/>
                        </a:rPr>
                        <a:t> Tell me a story - begin joining in with stories</a:t>
                      </a:r>
                    </a:p>
                    <a:p>
                      <a:pPr algn="ctr"/>
                      <a:r>
                        <a:rPr lang="en-US" sz="1100" b="0" dirty="0">
                          <a:solidFill>
                            <a:schemeClr val="tx1"/>
                          </a:solidFill>
                          <a:latin typeface="+mn-lt"/>
                          <a:cs typeface="Amatic SC" panose="00000500000000000000" pitchFamily="2" charset="-79"/>
                        </a:rPr>
                        <a:t>Story language </a:t>
                      </a:r>
                    </a:p>
                    <a:p>
                      <a:pPr algn="ctr"/>
                      <a:r>
                        <a:rPr lang="en-US" sz="1100" b="0" dirty="0">
                          <a:solidFill>
                            <a:schemeClr val="tx1"/>
                          </a:solidFill>
                          <a:latin typeface="+mn-lt"/>
                          <a:cs typeface="Amatic SC" panose="00000500000000000000" pitchFamily="2" charset="-79"/>
                        </a:rPr>
                        <a:t>Listening and responding to stories</a:t>
                      </a:r>
                    </a:p>
                    <a:p>
                      <a:pPr algn="ctr"/>
                      <a:r>
                        <a:rPr lang="en-US" sz="1100" b="0" dirty="0">
                          <a:solidFill>
                            <a:schemeClr val="tx1"/>
                          </a:solidFill>
                          <a:latin typeface="+mn-lt"/>
                          <a:cs typeface="Amatic SC" panose="00000500000000000000" pitchFamily="2" charset="-79"/>
                        </a:rPr>
                        <a:t>Following one instruction  </a:t>
                      </a:r>
                    </a:p>
                    <a:p>
                      <a:pPr algn="ctr"/>
                      <a:r>
                        <a:rPr lang="en-US" sz="1100" dirty="0"/>
                        <a:t>Use new vocabulary through the day.</a:t>
                      </a:r>
                    </a:p>
                    <a:p>
                      <a:pPr algn="ctr"/>
                      <a:r>
                        <a:rPr lang="en-US" sz="1100" dirty="0"/>
                        <a:t>Choose books that will develop their vocabulary. </a:t>
                      </a:r>
                      <a:endParaRPr lang="en-GB" sz="1100" b="0" dirty="0">
                        <a:solidFill>
                          <a:schemeClr val="tx1"/>
                        </a:solidFill>
                        <a:latin typeface="+mn-lt"/>
                        <a:cs typeface="Amatic SC" panose="00000500000000000000" pitchFamily="2" charset="-79"/>
                      </a:endParaRPr>
                    </a:p>
                    <a:p>
                      <a:pPr algn="l"/>
                      <a:endParaRPr lang="en-GB" sz="1100" b="1"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pPr algn="ctr"/>
                      <a:r>
                        <a:rPr lang="en-US" sz="1100" b="1" dirty="0">
                          <a:solidFill>
                            <a:schemeClr val="bg1">
                              <a:lumMod val="50000"/>
                            </a:schemeClr>
                          </a:solidFill>
                          <a:latin typeface="+mn-lt"/>
                          <a:cs typeface="Amatic SC" panose="00000500000000000000" pitchFamily="2" charset="-79"/>
                        </a:rPr>
                        <a:t>Tell me why! </a:t>
                      </a:r>
                    </a:p>
                    <a:p>
                      <a:pPr algn="ctr"/>
                      <a:r>
                        <a:rPr lang="en-US" sz="1100" b="0" dirty="0">
                          <a:solidFill>
                            <a:schemeClr val="tx1"/>
                          </a:solidFill>
                          <a:latin typeface="+mn-lt"/>
                          <a:cs typeface="Amatic SC" panose="00000500000000000000" pitchFamily="2" charset="-79"/>
                        </a:rPr>
                        <a:t>Settling in activities!</a:t>
                      </a:r>
                    </a:p>
                    <a:p>
                      <a:pPr algn="ctr"/>
                      <a:r>
                        <a:rPr lang="en-US" sz="1100" b="0" dirty="0">
                          <a:solidFill>
                            <a:schemeClr val="tx1"/>
                          </a:solidFill>
                          <a:latin typeface="+mn-lt"/>
                          <a:cs typeface="Amatic SC" panose="00000500000000000000" pitchFamily="2" charset="-79"/>
                        </a:rPr>
                        <a:t>Using language well </a:t>
                      </a:r>
                    </a:p>
                    <a:p>
                      <a:pPr algn="ctr"/>
                      <a:r>
                        <a:rPr lang="en-US" sz="1100" b="0" dirty="0">
                          <a:solidFill>
                            <a:schemeClr val="tx1"/>
                          </a:solidFill>
                          <a:latin typeface="+mn-lt"/>
                          <a:cs typeface="Amatic SC" panose="00000500000000000000" pitchFamily="2" charset="-79"/>
                        </a:rPr>
                        <a:t>Understand and answer simple how and why questions…</a:t>
                      </a:r>
                    </a:p>
                    <a:p>
                      <a:pPr algn="ctr"/>
                      <a:r>
                        <a:rPr lang="en-US" sz="1100" b="0" dirty="0">
                          <a:solidFill>
                            <a:schemeClr val="tx1"/>
                          </a:solidFill>
                          <a:latin typeface="+mn-lt"/>
                          <a:cs typeface="Amatic SC" panose="00000500000000000000" pitchFamily="2" charset="-79"/>
                        </a:rPr>
                        <a:t>Retell a well known story with story language with support </a:t>
                      </a:r>
                    </a:p>
                    <a:p>
                      <a:pPr algn="ctr"/>
                      <a:r>
                        <a:rPr lang="en-US" sz="1100" dirty="0"/>
                        <a:t>Ask questions to find out more and to check they understand what has been said to them. </a:t>
                      </a:r>
                    </a:p>
                    <a:p>
                      <a:pPr algn="ctr"/>
                      <a:r>
                        <a:rPr lang="en-US" sz="1100" dirty="0"/>
                        <a:t>Listen to and talk about stories to build familiarity and understanding. </a:t>
                      </a:r>
                    </a:p>
                    <a:p>
                      <a:pPr algn="ctr"/>
                      <a:r>
                        <a:rPr lang="en-US" sz="1100" dirty="0"/>
                        <a:t>Learn rhymes, poems and songs.</a:t>
                      </a:r>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pPr algn="ctr"/>
                      <a:r>
                        <a:rPr lang="en-US" sz="1100" b="1" dirty="0">
                          <a:solidFill>
                            <a:schemeClr val="bg1">
                              <a:lumMod val="50000"/>
                            </a:schemeClr>
                          </a:solidFill>
                          <a:latin typeface="+mn-lt"/>
                          <a:cs typeface="Amatic SC" panose="00000500000000000000" pitchFamily="2" charset="-79"/>
                        </a:rPr>
                        <a:t>Talk it through! </a:t>
                      </a:r>
                    </a:p>
                    <a:p>
                      <a:pPr algn="ctr"/>
                      <a:r>
                        <a:rPr lang="en-US" sz="1100" b="0" dirty="0">
                          <a:solidFill>
                            <a:schemeClr val="tx1"/>
                          </a:solidFill>
                          <a:latin typeface="+mn-lt"/>
                          <a:cs typeface="Amatic SC" panose="00000500000000000000" pitchFamily="2" charset="-79"/>
                        </a:rPr>
                        <a:t>Settling in activities </a:t>
                      </a:r>
                    </a:p>
                    <a:p>
                      <a:pPr algn="ctr"/>
                      <a:r>
                        <a:rPr lang="en-US" sz="1100" b="0" dirty="0">
                          <a:solidFill>
                            <a:schemeClr val="tx1"/>
                          </a:solidFill>
                          <a:latin typeface="+mn-lt"/>
                          <a:cs typeface="Amatic SC" panose="00000500000000000000" pitchFamily="2" charset="-79"/>
                        </a:rPr>
                        <a:t>Describe events in detail</a:t>
                      </a:r>
                    </a:p>
                    <a:p>
                      <a:pPr algn="ctr"/>
                      <a:r>
                        <a:rPr lang="en-US" sz="1100" b="0" dirty="0">
                          <a:solidFill>
                            <a:schemeClr val="tx1"/>
                          </a:solidFill>
                        </a:rPr>
                        <a:t>Understand how to listen carefully and why listening is important.</a:t>
                      </a:r>
                    </a:p>
                    <a:p>
                      <a:pPr algn="ctr"/>
                      <a:r>
                        <a:rPr lang="en-US" sz="1100" b="0" dirty="0">
                          <a:solidFill>
                            <a:schemeClr val="tx1"/>
                          </a:solidFill>
                        </a:rPr>
                        <a:t>Use picture cue cards to talk about an object: “What colour is it? Where would you find it? </a:t>
                      </a:r>
                    </a:p>
                    <a:p>
                      <a:pPr algn="ctr"/>
                      <a:r>
                        <a:rPr lang="en-US" sz="1100" b="0" dirty="0">
                          <a:solidFill>
                            <a:schemeClr val="tx1"/>
                          </a:solidFill>
                          <a:latin typeface="+mn-lt"/>
                          <a:cs typeface="Amatic SC" panose="00000500000000000000" pitchFamily="2" charset="-79"/>
                        </a:rPr>
                        <a:t>Talk about a familiar story they have listened to.</a:t>
                      </a:r>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US"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gridSpan="2">
                  <a:txBody>
                    <a:bodyPr/>
                    <a:lstStyle/>
                    <a:p>
                      <a:pPr algn="ctr"/>
                      <a:r>
                        <a:rPr lang="en-US" sz="1100" b="1" dirty="0">
                          <a:solidFill>
                            <a:schemeClr val="bg1">
                              <a:lumMod val="50000"/>
                            </a:schemeClr>
                          </a:solidFill>
                          <a:latin typeface="+mn-lt"/>
                          <a:cs typeface="Amatic SC" panose="00000500000000000000" pitchFamily="2" charset="-79"/>
                        </a:rPr>
                        <a:t>What happened? </a:t>
                      </a:r>
                    </a:p>
                    <a:p>
                      <a:pPr algn="ctr"/>
                      <a:r>
                        <a:rPr lang="en-US" sz="1100" b="0" dirty="0">
                          <a:solidFill>
                            <a:schemeClr val="tx1"/>
                          </a:solidFill>
                          <a:latin typeface="+mn-lt"/>
                          <a:cs typeface="Amatic SC" panose="00000500000000000000" pitchFamily="2" charset="-79"/>
                        </a:rPr>
                        <a:t>Settling in activities </a:t>
                      </a:r>
                    </a:p>
                    <a:p>
                      <a:pPr algn="ctr"/>
                      <a:endParaRPr lang="en-US" sz="1100" b="0" dirty="0">
                        <a:solidFill>
                          <a:schemeClr val="tx1"/>
                        </a:solidFill>
                        <a:latin typeface="+mn-lt"/>
                        <a:cs typeface="Amatic SC" panose="00000500000000000000" pitchFamily="2" charset="-79"/>
                      </a:endParaRPr>
                    </a:p>
                    <a:p>
                      <a:pPr algn="ctr"/>
                      <a:r>
                        <a:rPr lang="en-US" sz="1100" b="0" dirty="0">
                          <a:solidFill>
                            <a:schemeClr val="tx1"/>
                          </a:solidFill>
                        </a:rPr>
                        <a:t>Re-read some books so children learn the language necessary to talk about what is happening in each illustration </a:t>
                      </a:r>
                    </a:p>
                    <a:p>
                      <a:pPr algn="ctr"/>
                      <a:r>
                        <a:rPr lang="en-US" sz="1100" b="0" dirty="0">
                          <a:solidFill>
                            <a:schemeClr val="tx1"/>
                          </a:solidFill>
                        </a:rPr>
                        <a:t>Talk about their own lives</a:t>
                      </a:r>
                      <a:endParaRPr lang="en-GB" sz="1100" b="0" dirty="0">
                        <a:solidFill>
                          <a:schemeClr val="tx1"/>
                        </a:solidFill>
                        <a:latin typeface="+mn-lt"/>
                        <a:cs typeface="Amatic SC" panose="00000500000000000000" pitchFamily="2" charset="-79"/>
                      </a:endParaRPr>
                    </a:p>
                    <a:p>
                      <a:pPr algn="l"/>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100" b="1" u="none" dirty="0">
                          <a:solidFill>
                            <a:schemeClr val="bg1">
                              <a:lumMod val="50000"/>
                            </a:schemeClr>
                          </a:solidFill>
                          <a:latin typeface="+mn-lt"/>
                          <a:cs typeface="Amatic SC" panose="00000500000000000000" pitchFamily="2" charset="-79"/>
                        </a:rPr>
                        <a:t>Time to share! </a:t>
                      </a:r>
                    </a:p>
                    <a:p>
                      <a:pPr algn="ctr"/>
                      <a:r>
                        <a:rPr lang="en-US" sz="1100" b="0" u="none" dirty="0">
                          <a:solidFill>
                            <a:schemeClr val="tx1"/>
                          </a:solidFill>
                          <a:latin typeface="+mn-lt"/>
                          <a:cs typeface="Amatic SC" panose="00000500000000000000" pitchFamily="2" charset="-79"/>
                        </a:rPr>
                        <a:t>Talk about likes and dislikes</a:t>
                      </a:r>
                    </a:p>
                    <a:p>
                      <a:pPr algn="ctr"/>
                      <a:r>
                        <a:rPr lang="en-US" sz="1100" b="0" u="none" dirty="0">
                          <a:solidFill>
                            <a:schemeClr val="tx1"/>
                          </a:solidFill>
                          <a:latin typeface="+mn-lt"/>
                          <a:cs typeface="Amatic SC" panose="00000500000000000000" pitchFamily="2" charset="-79"/>
                        </a:rPr>
                        <a:t>Naming and discussing familiar objects in activities and pictures</a:t>
                      </a:r>
                    </a:p>
                    <a:p>
                      <a:pPr algn="ctr"/>
                      <a:r>
                        <a:rPr lang="en-US" sz="1100" dirty="0"/>
                        <a:t>Read aloud books to children that will extend their knowledge of the world and illustrate a current topic. Select books containing photographs and pictures, for example, places in different weather conditions and seasons. </a:t>
                      </a:r>
                      <a:endParaRPr lang="en-GB" sz="1100" b="0" dirty="0">
                        <a:solidFill>
                          <a:schemeClr val="tx1"/>
                        </a:solidFill>
                        <a:latin typeface="+mn-lt"/>
                        <a:cs typeface="Amatic SC" panose="00000500000000000000" pitchFamily="2" charset="-79"/>
                      </a:endParaRPr>
                    </a:p>
                    <a:p>
                      <a:pPr algn="l"/>
                      <a:endParaRPr lang="en-GB" sz="1100" b="1"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bl>
          </a:graphicData>
        </a:graphic>
      </p:graphicFrame>
      <p:pic>
        <p:nvPicPr>
          <p:cNvPr id="7" name="Picture 6">
            <a:extLst>
              <a:ext uri="{FF2B5EF4-FFF2-40B4-BE49-F238E27FC236}">
                <a16:creationId xmlns:a16="http://schemas.microsoft.com/office/drawing/2014/main" id="{B104108D-1DFF-4989-BD29-E5963E27A1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3337" y="-70248"/>
            <a:ext cx="848557" cy="848557"/>
          </a:xfrm>
          <a:prstGeom prst="rect">
            <a:avLst/>
          </a:prstGeom>
        </p:spPr>
      </p:pic>
      <p:pic>
        <p:nvPicPr>
          <p:cNvPr id="8" name="Picture 7">
            <a:extLst>
              <a:ext uri="{FF2B5EF4-FFF2-40B4-BE49-F238E27FC236}">
                <a16:creationId xmlns:a16="http://schemas.microsoft.com/office/drawing/2014/main" id="{6A0EE2B5-BB13-4793-AF01-A3D03272D8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403" y="367826"/>
            <a:ext cx="861008" cy="645756"/>
          </a:xfrm>
          <a:prstGeom prst="rect">
            <a:avLst/>
          </a:prstGeom>
        </p:spPr>
      </p:pic>
      <p:pic>
        <p:nvPicPr>
          <p:cNvPr id="9" name="Picture 8">
            <a:extLst>
              <a:ext uri="{FF2B5EF4-FFF2-40B4-BE49-F238E27FC236}">
                <a16:creationId xmlns:a16="http://schemas.microsoft.com/office/drawing/2014/main" id="{026ABA6F-F09F-49AA-88E8-363026A012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738" y="386952"/>
            <a:ext cx="633287" cy="633287"/>
          </a:xfrm>
          <a:prstGeom prst="rect">
            <a:avLst/>
          </a:prstGeom>
        </p:spPr>
      </p:pic>
    </p:spTree>
    <p:extLst>
      <p:ext uri="{BB962C8B-B14F-4D97-AF65-F5344CB8AC3E}">
        <p14:creationId xmlns:p14="http://schemas.microsoft.com/office/powerpoint/2010/main" val="4193036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312876774"/>
              </p:ext>
            </p:extLst>
          </p:nvPr>
        </p:nvGraphicFramePr>
        <p:xfrm>
          <a:off x="197738" y="719663"/>
          <a:ext cx="11796523" cy="5577840"/>
        </p:xfrm>
        <a:graphic>
          <a:graphicData uri="http://schemas.openxmlformats.org/drawingml/2006/table">
            <a:tbl>
              <a:tblPr firstRow="1" bandRow="1">
                <a:tableStyleId>{5C22544A-7EE6-4342-B048-85BDC9FD1C3A}</a:tableStyleId>
              </a:tblPr>
              <a:tblGrid>
                <a:gridCol w="1735869">
                  <a:extLst>
                    <a:ext uri="{9D8B030D-6E8A-4147-A177-3AD203B41FA5}">
                      <a16:colId xmlns:a16="http://schemas.microsoft.com/office/drawing/2014/main" val="385991600"/>
                    </a:ext>
                  </a:extLst>
                </a:gridCol>
                <a:gridCol w="1538235">
                  <a:extLst>
                    <a:ext uri="{9D8B030D-6E8A-4147-A177-3AD203B41FA5}">
                      <a16:colId xmlns:a16="http://schemas.microsoft.com/office/drawing/2014/main" val="2865123548"/>
                    </a:ext>
                  </a:extLst>
                </a:gridCol>
                <a:gridCol w="116840">
                  <a:extLst>
                    <a:ext uri="{9D8B030D-6E8A-4147-A177-3AD203B41FA5}">
                      <a16:colId xmlns:a16="http://schemas.microsoft.com/office/drawing/2014/main" val="872926247"/>
                    </a:ext>
                  </a:extLst>
                </a:gridCol>
                <a:gridCol w="1554705">
                  <a:extLst>
                    <a:ext uri="{9D8B030D-6E8A-4147-A177-3AD203B41FA5}">
                      <a16:colId xmlns:a16="http://schemas.microsoft.com/office/drawing/2014/main" val="2690459710"/>
                    </a:ext>
                  </a:extLst>
                </a:gridCol>
                <a:gridCol w="116840">
                  <a:extLst>
                    <a:ext uri="{9D8B030D-6E8A-4147-A177-3AD203B41FA5}">
                      <a16:colId xmlns:a16="http://schemas.microsoft.com/office/drawing/2014/main" val="1315738151"/>
                    </a:ext>
                  </a:extLst>
                </a:gridCol>
                <a:gridCol w="1571174">
                  <a:extLst>
                    <a:ext uri="{9D8B030D-6E8A-4147-A177-3AD203B41FA5}">
                      <a16:colId xmlns:a16="http://schemas.microsoft.com/office/drawing/2014/main" val="1848787987"/>
                    </a:ext>
                  </a:extLst>
                </a:gridCol>
                <a:gridCol w="116840">
                  <a:extLst>
                    <a:ext uri="{9D8B030D-6E8A-4147-A177-3AD203B41FA5}">
                      <a16:colId xmlns:a16="http://schemas.microsoft.com/office/drawing/2014/main" val="2709165749"/>
                    </a:ext>
                  </a:extLst>
                </a:gridCol>
                <a:gridCol w="1587644">
                  <a:extLst>
                    <a:ext uri="{9D8B030D-6E8A-4147-A177-3AD203B41FA5}">
                      <a16:colId xmlns:a16="http://schemas.microsoft.com/office/drawing/2014/main" val="1626726412"/>
                    </a:ext>
                  </a:extLst>
                </a:gridCol>
                <a:gridCol w="116840">
                  <a:extLst>
                    <a:ext uri="{9D8B030D-6E8A-4147-A177-3AD203B41FA5}">
                      <a16:colId xmlns:a16="http://schemas.microsoft.com/office/drawing/2014/main" val="2335150482"/>
                    </a:ext>
                  </a:extLst>
                </a:gridCol>
                <a:gridCol w="1604113">
                  <a:extLst>
                    <a:ext uri="{9D8B030D-6E8A-4147-A177-3AD203B41FA5}">
                      <a16:colId xmlns:a16="http://schemas.microsoft.com/office/drawing/2014/main" val="3189764146"/>
                    </a:ext>
                  </a:extLst>
                </a:gridCol>
                <a:gridCol w="116840">
                  <a:extLst>
                    <a:ext uri="{9D8B030D-6E8A-4147-A177-3AD203B41FA5}">
                      <a16:colId xmlns:a16="http://schemas.microsoft.com/office/drawing/2014/main" val="4046203905"/>
                    </a:ext>
                  </a:extLst>
                </a:gridCol>
                <a:gridCol w="1620583">
                  <a:extLst>
                    <a:ext uri="{9D8B030D-6E8A-4147-A177-3AD203B41FA5}">
                      <a16:colId xmlns:a16="http://schemas.microsoft.com/office/drawing/2014/main" val="1588033082"/>
                    </a:ext>
                  </a:extLst>
                </a:gridCol>
              </a:tblGrid>
              <a:tr h="372289">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Autumn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lumMod val="50000"/>
                            </a:schemeClr>
                          </a:solidFill>
                          <a:latin typeface="Amatic SC" panose="00000500000000000000" pitchFamily="2" charset="-79"/>
                          <a:cs typeface="Amatic SC" panose="00000500000000000000" pitchFamily="2" charset="-79"/>
                        </a:rPr>
                        <a:t>Autumn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GB"/>
                    </a:p>
                  </a:txBody>
                  <a:tcPr/>
                </a:tc>
                <a:tc gridSpan="2">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a:p>
                  </a:txBody>
                  <a:tcPr/>
                </a:tc>
                <a:tc gridSpan="2">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a:p>
                  </a:txBody>
                  <a:tcPr/>
                </a:tc>
                <a:tc gridSpan="2">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endParaRPr lang="en-GB"/>
                    </a:p>
                  </a:txBody>
                  <a:tcPr/>
                </a:tc>
                <a:tc gridSpan="2">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endParaRPr lang="en-GB"/>
                    </a:p>
                  </a:txBody>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6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GB"/>
                    </a:p>
                  </a:txBody>
                  <a:tcPr/>
                </a:tc>
                <a:tc gridSpan="2">
                  <a:txBody>
                    <a:bodyPr/>
                    <a:lstStyle/>
                    <a:p>
                      <a:pPr algn="ctr"/>
                      <a:r>
                        <a:rPr lang="en-US" sz="16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a:p>
                  </a:txBody>
                  <a:tcPr/>
                </a:tc>
                <a:tc gridSpan="2">
                  <a:txBody>
                    <a:bodyPr/>
                    <a:lstStyle/>
                    <a:p>
                      <a:pPr algn="ctr"/>
                      <a:r>
                        <a:rPr lang="en-US" sz="16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endParaRPr lang="en-GB"/>
                    </a:p>
                  </a:txBody>
                  <a:tcPr/>
                </a:tc>
                <a:extLst>
                  <a:ext uri="{0D108BD9-81ED-4DB2-BD59-A6C34878D82A}">
                    <a16:rowId xmlns:a16="http://schemas.microsoft.com/office/drawing/2014/main" val="2272033691"/>
                  </a:ext>
                </a:extLst>
              </a:tr>
              <a:tr h="42212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latin typeface="Amatic SC" panose="00000500000000000000" pitchFamily="2" charset="-79"/>
                          <a:cs typeface="Amatic SC" panose="00000500000000000000" pitchFamily="2" charset="-79"/>
                        </a:rPr>
                        <a:t>Communication and Language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mn-lt"/>
                        </a:rPr>
                        <a:t>Talk to parents about what language they speak at home, try and learn a few key words and celebrate multilingualism in your setting. </a:t>
                      </a:r>
                      <a:endParaRPr lang="en-GB" sz="800" b="1"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11">
                  <a:txBody>
                    <a:bodyPr/>
                    <a:lstStyle/>
                    <a:p>
                      <a:pPr algn="l"/>
                      <a:r>
                        <a:rPr lang="en-US" sz="1200" b="0" i="0" dirty="0">
                          <a:latin typeface="+mn-lt"/>
                        </a:rPr>
                        <a:t>The development of children’s spoken language underpins all seven areas of learning and development. Children’s </a:t>
                      </a:r>
                      <a:r>
                        <a:rPr lang="en-US" sz="1200" b="1" i="0" dirty="0">
                          <a:latin typeface="+mn-lt"/>
                        </a:rPr>
                        <a:t>back-and-forth interactions </a:t>
                      </a:r>
                      <a:r>
                        <a:rPr lang="en-US" sz="1200" b="0" i="0" dirty="0">
                          <a:latin typeface="+mn-lt"/>
                        </a:rPr>
                        <a:t>from an early age form the foundations for language and cognitive development. The number and quality of the conversations they have with adults and peers throughout the day in a </a:t>
                      </a:r>
                      <a:r>
                        <a:rPr lang="en-US" sz="1200" b="1" i="0" dirty="0">
                          <a:latin typeface="+mn-lt"/>
                        </a:rPr>
                        <a:t>language-rich environment</a:t>
                      </a:r>
                      <a:r>
                        <a:rPr lang="en-US" sz="1200" b="0" i="0" dirty="0">
                          <a:latin typeface="+mn-lt"/>
                        </a:rPr>
                        <a:t> is crucial. By commenting on what children are interested in or doing, and echoing back what they say with </a:t>
                      </a:r>
                      <a:r>
                        <a:rPr lang="en-US" sz="1200" b="1" i="0" dirty="0">
                          <a:latin typeface="+mn-lt"/>
                        </a:rPr>
                        <a:t>new vocabulary added</a:t>
                      </a:r>
                      <a:r>
                        <a:rPr lang="en-US" sz="1200" b="0" i="0" dirty="0">
                          <a:latin typeface="+mn-lt"/>
                        </a:rPr>
                        <a:t>, practitioners will build children's language effectively</a:t>
                      </a:r>
                      <a:r>
                        <a:rPr lang="en-US" sz="1200" b="1" i="0" dirty="0">
                          <a:latin typeface="+mn-lt"/>
                        </a:rPr>
                        <a:t>. Reading frequently to children</a:t>
                      </a:r>
                      <a:r>
                        <a:rPr lang="en-US" sz="1200" b="0" i="0" dirty="0">
                          <a:latin typeface="+mn-lt"/>
                        </a:rPr>
                        <a:t>, and </a:t>
                      </a:r>
                      <a:r>
                        <a:rPr lang="en-US" sz="1200" b="1" i="0" dirty="0">
                          <a:latin typeface="+mn-lt"/>
                        </a:rPr>
                        <a:t>engaging them actively in stories</a:t>
                      </a:r>
                      <a:r>
                        <a:rPr lang="en-US" sz="1200" b="0" i="0" dirty="0">
                          <a:latin typeface="+mn-lt"/>
                        </a:rPr>
                        <a:t>, non-fiction, rhymes and poems, and then providing them with extensive opportunities to use and </a:t>
                      </a:r>
                      <a:r>
                        <a:rPr lang="en-US" sz="1200" b="1" i="0" dirty="0">
                          <a:latin typeface="+mn-lt"/>
                        </a:rPr>
                        <a:t>embed new words in a range of contexts, </a:t>
                      </a:r>
                      <a:r>
                        <a:rPr lang="en-US" sz="1200" b="0" i="0" dirty="0">
                          <a:latin typeface="+mn-lt"/>
                        </a:rPr>
                        <a:t>will give children the opportunity to thrive. Through </a:t>
                      </a:r>
                      <a:r>
                        <a:rPr lang="en-US" sz="1200" b="1" i="0" dirty="0">
                          <a:latin typeface="+mn-lt"/>
                        </a:rPr>
                        <a:t>conversation, story-telling and role play</a:t>
                      </a:r>
                      <a:r>
                        <a:rPr lang="en-US" sz="1200" b="0" i="0" dirty="0">
                          <a:latin typeface="+mn-lt"/>
                        </a:rPr>
                        <a:t>, where children </a:t>
                      </a:r>
                      <a:r>
                        <a:rPr lang="en-US" sz="1200" b="1" i="0" dirty="0">
                          <a:latin typeface="+mn-lt"/>
                        </a:rPr>
                        <a:t>share their ideas </a:t>
                      </a:r>
                      <a:r>
                        <a:rPr lang="en-US" sz="1200" b="0" i="0" dirty="0">
                          <a:latin typeface="+mn-lt"/>
                        </a:rPr>
                        <a:t>with support and </a:t>
                      </a:r>
                      <a:r>
                        <a:rPr lang="en-US" sz="1200" b="1" i="0" dirty="0">
                          <a:latin typeface="+mn-lt"/>
                        </a:rPr>
                        <a:t>modelling</a:t>
                      </a:r>
                      <a:r>
                        <a:rPr lang="en-US" sz="1200" b="0" i="0" dirty="0">
                          <a:latin typeface="+mn-lt"/>
                        </a:rPr>
                        <a:t> from their teacher, and sensitive questioning that invites them to elaborate, children become comfortable using a </a:t>
                      </a:r>
                      <a:r>
                        <a:rPr lang="en-US" sz="1200" b="1" i="0" dirty="0">
                          <a:latin typeface="+mn-lt"/>
                        </a:rPr>
                        <a:t>rich range of vocabulary </a:t>
                      </a:r>
                      <a:r>
                        <a:rPr lang="en-US" sz="1200" b="0" i="0" dirty="0">
                          <a:latin typeface="+mn-lt"/>
                        </a:rPr>
                        <a:t>and </a:t>
                      </a:r>
                      <a:r>
                        <a:rPr lang="en-US" sz="1200" b="1" i="0" dirty="0">
                          <a:latin typeface="+mn-lt"/>
                        </a:rPr>
                        <a:t>language structures.</a:t>
                      </a:r>
                      <a:endParaRPr lang="en-US" sz="1200" b="1" i="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extLst>
                  <a:ext uri="{0D108BD9-81ED-4DB2-BD59-A6C34878D82A}">
                    <a16:rowId xmlns:a16="http://schemas.microsoft.com/office/drawing/2014/main" val="2765929432"/>
                  </a:ext>
                </a:extLst>
              </a:tr>
              <a:tr h="989017">
                <a:tc>
                  <a:txBody>
                    <a:bodyPr/>
                    <a:lstStyle/>
                    <a:p>
                      <a:pPr algn="ctr"/>
                      <a:r>
                        <a:rPr lang="en-US" sz="1100" dirty="0"/>
                        <a:t>Whole EYFS Focus – C&amp;L is developed throughout the year through high quality interactions, daily group discussions, sharing circles, PSHE times,  stories, singing, speech and language interventions, Pie Corbett T4W actions, EYFS productions, assemblies  and weekly interventions. </a:t>
                      </a:r>
                    </a:p>
                    <a:p>
                      <a:pPr algn="ctr"/>
                      <a:endParaRPr lang="en-US" sz="1100" dirty="0"/>
                    </a:p>
                    <a:p>
                      <a:pPr algn="ctr"/>
                      <a:endParaRPr lang="en-US" sz="1100" b="1" dirty="0">
                        <a:latin typeface="Amatic SC" panose="00000500000000000000" pitchFamily="2" charset="-79"/>
                        <a:cs typeface="Amatic SC" panose="00000500000000000000" pitchFamily="2" charset="-79"/>
                      </a:endParaRPr>
                    </a:p>
                    <a:p>
                      <a:pPr algn="ctr"/>
                      <a:r>
                        <a:rPr lang="en-US" sz="2000" b="1" dirty="0">
                          <a:latin typeface="Amatic SC" panose="00000500000000000000" pitchFamily="2" charset="-79"/>
                          <a:cs typeface="Amatic SC" panose="00000500000000000000" pitchFamily="2" charset="-79"/>
                        </a:rPr>
                        <a:t>Daily story time </a:t>
                      </a:r>
                      <a:endParaRPr lang="en-GB" sz="20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2">
                  <a:txBody>
                    <a:bodyPr/>
                    <a:lstStyle/>
                    <a:p>
                      <a:pPr algn="ctr"/>
                      <a:r>
                        <a:rPr lang="en-US" sz="1100" b="1" dirty="0">
                          <a:solidFill>
                            <a:schemeClr val="bg1">
                              <a:lumMod val="50000"/>
                            </a:schemeClr>
                          </a:solidFill>
                          <a:latin typeface="+mn-lt"/>
                          <a:cs typeface="Amatic SC" panose="00000500000000000000" pitchFamily="2" charset="-79"/>
                        </a:rPr>
                        <a:t>Welcome to EYFS </a:t>
                      </a:r>
                    </a:p>
                    <a:p>
                      <a:pPr algn="ctr"/>
                      <a:r>
                        <a:rPr lang="en-US" sz="1100" b="0" dirty="0">
                          <a:solidFill>
                            <a:schemeClr val="tx1"/>
                          </a:solidFill>
                          <a:latin typeface="+mn-lt"/>
                          <a:cs typeface="Amatic SC" panose="00000500000000000000" pitchFamily="2" charset="-79"/>
                        </a:rPr>
                        <a:t>Settling in activities </a:t>
                      </a:r>
                    </a:p>
                    <a:p>
                      <a:pPr algn="ctr"/>
                      <a:r>
                        <a:rPr lang="en-US" sz="1100" b="0" dirty="0">
                          <a:solidFill>
                            <a:schemeClr val="tx1"/>
                          </a:solidFill>
                          <a:latin typeface="+mn-lt"/>
                          <a:cs typeface="Amatic SC" panose="00000500000000000000" pitchFamily="2" charset="-79"/>
                        </a:rPr>
                        <a:t>Making friends </a:t>
                      </a:r>
                    </a:p>
                    <a:p>
                      <a:pPr algn="ctr"/>
                      <a:r>
                        <a:rPr lang="en-US" sz="1100" dirty="0"/>
                        <a:t>Children talking about experiences that are familiar to them</a:t>
                      </a:r>
                    </a:p>
                    <a:p>
                      <a:pPr algn="ctr"/>
                      <a:r>
                        <a:rPr lang="en-US" sz="1100" b="0" dirty="0">
                          <a:solidFill>
                            <a:schemeClr val="tx1"/>
                          </a:solidFill>
                          <a:latin typeface="+mn-lt"/>
                          <a:cs typeface="Amatic SC" panose="00000500000000000000" pitchFamily="2" charset="-79"/>
                        </a:rPr>
                        <a:t>What are your passions / goals / dreams? </a:t>
                      </a:r>
                    </a:p>
                    <a:p>
                      <a:pPr algn="ctr"/>
                      <a:r>
                        <a:rPr lang="en-US" sz="1100" b="0" dirty="0">
                          <a:solidFill>
                            <a:schemeClr val="tx1"/>
                          </a:solidFill>
                          <a:latin typeface="+mn-lt"/>
                          <a:cs typeface="Amatic SC" panose="00000500000000000000" pitchFamily="2" charset="-79"/>
                        </a:rPr>
                        <a:t>This is me! </a:t>
                      </a:r>
                    </a:p>
                    <a:p>
                      <a:pPr algn="ctr"/>
                      <a:r>
                        <a:rPr lang="en-US" sz="1100" b="0" dirty="0">
                          <a:solidFill>
                            <a:schemeClr val="tx1"/>
                          </a:solidFill>
                          <a:latin typeface="+mn-lt"/>
                          <a:cs typeface="Amatic SC" panose="00000500000000000000" pitchFamily="2" charset="-79"/>
                        </a:rPr>
                        <a:t>Rhyming and alliteration </a:t>
                      </a:r>
                    </a:p>
                    <a:p>
                      <a:pPr algn="ctr"/>
                      <a:r>
                        <a:rPr lang="en-US" sz="1100" b="0" dirty="0">
                          <a:solidFill>
                            <a:schemeClr val="tx1"/>
                          </a:solidFill>
                          <a:latin typeface="+mn-lt"/>
                          <a:cs typeface="Amatic SC" panose="00000500000000000000" pitchFamily="2" charset="-79"/>
                        </a:rPr>
                        <a:t>Familiar Print</a:t>
                      </a:r>
                    </a:p>
                    <a:p>
                      <a:pPr algn="ctr"/>
                      <a:r>
                        <a:rPr lang="en-US" sz="1100" b="0" dirty="0">
                          <a:solidFill>
                            <a:schemeClr val="tx1"/>
                          </a:solidFill>
                          <a:latin typeface="+mn-lt"/>
                          <a:cs typeface="Amatic SC" panose="00000500000000000000" pitchFamily="2" charset="-79"/>
                        </a:rPr>
                        <a:t>Sharing facts about me! </a:t>
                      </a:r>
                    </a:p>
                    <a:p>
                      <a:pPr algn="ctr"/>
                      <a:r>
                        <a:rPr lang="en-US" sz="1100" b="0" dirty="0">
                          <a:solidFill>
                            <a:schemeClr val="tx1"/>
                          </a:solidFill>
                          <a:latin typeface="+mn-lt"/>
                          <a:cs typeface="Amatic SC" panose="00000500000000000000" pitchFamily="2" charset="-79"/>
                        </a:rPr>
                        <a:t>All about me! </a:t>
                      </a:r>
                    </a:p>
                    <a:p>
                      <a:pPr algn="ctr"/>
                      <a:r>
                        <a:rPr lang="en-US" sz="1100" dirty="0"/>
                        <a:t>Model talk routines through the day. For example, arriving in school: “Good morning, how are you?” </a:t>
                      </a:r>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algn="ctr"/>
                      <a:r>
                        <a:rPr lang="en-US" sz="1100" b="1" dirty="0">
                          <a:solidFill>
                            <a:schemeClr val="bg1">
                              <a:lumMod val="50000"/>
                            </a:schemeClr>
                          </a:solidFill>
                          <a:latin typeface="+mn-lt"/>
                          <a:cs typeface="Amatic SC" panose="00000500000000000000" pitchFamily="2" charset="-79"/>
                        </a:rPr>
                        <a:t>Tell me a story! </a:t>
                      </a:r>
                    </a:p>
                    <a:p>
                      <a:pPr algn="ctr"/>
                      <a:r>
                        <a:rPr lang="en-US" sz="1100" b="0" dirty="0">
                          <a:solidFill>
                            <a:schemeClr val="tx1"/>
                          </a:solidFill>
                          <a:latin typeface="+mn-lt"/>
                          <a:cs typeface="Amatic SC" panose="00000500000000000000" pitchFamily="2" charset="-79"/>
                        </a:rPr>
                        <a:t>Develop vocabulary  </a:t>
                      </a:r>
                    </a:p>
                    <a:p>
                      <a:pPr algn="ctr"/>
                      <a:r>
                        <a:rPr lang="en-US" sz="1100" b="0" dirty="0">
                          <a:solidFill>
                            <a:schemeClr val="tx1"/>
                          </a:solidFill>
                          <a:latin typeface="+mn-lt"/>
                          <a:cs typeface="Amatic SC" panose="00000500000000000000" pitchFamily="2" charset="-79"/>
                        </a:rPr>
                        <a:t>Tell me a story - retelling stories</a:t>
                      </a:r>
                    </a:p>
                    <a:p>
                      <a:pPr algn="ctr"/>
                      <a:r>
                        <a:rPr lang="en-US" sz="1100" b="0" dirty="0">
                          <a:solidFill>
                            <a:schemeClr val="tx1"/>
                          </a:solidFill>
                          <a:latin typeface="+mn-lt"/>
                          <a:cs typeface="Amatic SC" panose="00000500000000000000" pitchFamily="2" charset="-79"/>
                        </a:rPr>
                        <a:t>Story language </a:t>
                      </a:r>
                    </a:p>
                    <a:p>
                      <a:pPr algn="ctr"/>
                      <a:r>
                        <a:rPr lang="en-US" sz="1100" b="0" dirty="0">
                          <a:solidFill>
                            <a:schemeClr val="tx1"/>
                          </a:solidFill>
                          <a:latin typeface="+mn-lt"/>
                          <a:cs typeface="Amatic SC" panose="00000500000000000000" pitchFamily="2" charset="-79"/>
                        </a:rPr>
                        <a:t>Word hunts</a:t>
                      </a:r>
                    </a:p>
                    <a:p>
                      <a:pPr algn="ctr"/>
                      <a:r>
                        <a:rPr lang="en-US" sz="1100" b="0" dirty="0">
                          <a:solidFill>
                            <a:schemeClr val="tx1"/>
                          </a:solidFill>
                          <a:latin typeface="+mn-lt"/>
                          <a:cs typeface="Amatic SC" panose="00000500000000000000" pitchFamily="2" charset="-79"/>
                        </a:rPr>
                        <a:t>Listening and responding to stories</a:t>
                      </a:r>
                    </a:p>
                    <a:p>
                      <a:pPr algn="ctr"/>
                      <a:r>
                        <a:rPr lang="en-US" sz="1100" b="0" dirty="0">
                          <a:solidFill>
                            <a:schemeClr val="tx1"/>
                          </a:solidFill>
                          <a:latin typeface="+mn-lt"/>
                          <a:cs typeface="Amatic SC" panose="00000500000000000000" pitchFamily="2" charset="-79"/>
                        </a:rPr>
                        <a:t>Following instructions  </a:t>
                      </a:r>
                    </a:p>
                    <a:p>
                      <a:pPr algn="ctr"/>
                      <a:r>
                        <a:rPr lang="en-US" sz="1100" b="0" dirty="0">
                          <a:solidFill>
                            <a:schemeClr val="tx1"/>
                          </a:solidFill>
                          <a:latin typeface="+mn-lt"/>
                          <a:cs typeface="Amatic SC" panose="00000500000000000000" pitchFamily="2" charset="-79"/>
                        </a:rPr>
                        <a:t>Takes part in discussion </a:t>
                      </a:r>
                    </a:p>
                    <a:p>
                      <a:pPr algn="ctr"/>
                      <a:r>
                        <a:rPr lang="en-US" sz="1100" dirty="0"/>
                        <a:t>Understand how to listen carefully and why listening is important.</a:t>
                      </a:r>
                    </a:p>
                    <a:p>
                      <a:pPr algn="ctr"/>
                      <a:r>
                        <a:rPr lang="en-US" sz="1100" dirty="0"/>
                        <a:t>Use new vocabulary through the day.</a:t>
                      </a:r>
                    </a:p>
                    <a:p>
                      <a:pPr algn="ctr"/>
                      <a:r>
                        <a:rPr lang="en-US" sz="1100" dirty="0"/>
                        <a:t>Choose books that will develop their vocabulary. </a:t>
                      </a:r>
                      <a:endParaRPr lang="en-GB" sz="1100" b="0" dirty="0">
                        <a:solidFill>
                          <a:schemeClr val="tx1"/>
                        </a:solidFill>
                        <a:latin typeface="+mn-lt"/>
                        <a:cs typeface="Amatic SC" panose="00000500000000000000" pitchFamily="2" charset="-79"/>
                      </a:endParaRPr>
                    </a:p>
                    <a:p>
                      <a:pPr algn="l"/>
                      <a:endParaRPr lang="en-GB" sz="1100" b="1"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pPr algn="ctr"/>
                      <a:r>
                        <a:rPr lang="en-US" sz="1100" b="1" dirty="0">
                          <a:solidFill>
                            <a:schemeClr val="bg1">
                              <a:lumMod val="50000"/>
                            </a:schemeClr>
                          </a:solidFill>
                          <a:latin typeface="+mn-lt"/>
                          <a:cs typeface="Amatic SC" panose="00000500000000000000" pitchFamily="2" charset="-79"/>
                        </a:rPr>
                        <a:t>Tell me why! </a:t>
                      </a:r>
                    </a:p>
                    <a:p>
                      <a:pPr algn="ctr"/>
                      <a:r>
                        <a:rPr lang="en-US" sz="1100" b="0" dirty="0">
                          <a:solidFill>
                            <a:schemeClr val="tx1"/>
                          </a:solidFill>
                          <a:latin typeface="+mn-lt"/>
                          <a:cs typeface="Amatic SC" panose="00000500000000000000" pitchFamily="2" charset="-79"/>
                        </a:rPr>
                        <a:t>Using language well </a:t>
                      </a:r>
                    </a:p>
                    <a:p>
                      <a:pPr algn="ctr"/>
                      <a:r>
                        <a:rPr lang="en-US" sz="1100" b="0" dirty="0">
                          <a:solidFill>
                            <a:schemeClr val="tx1"/>
                          </a:solidFill>
                          <a:latin typeface="+mn-lt"/>
                          <a:cs typeface="Amatic SC" panose="00000500000000000000" pitchFamily="2" charset="-79"/>
                        </a:rPr>
                        <a:t>Ask’s how and why questions…</a:t>
                      </a:r>
                    </a:p>
                    <a:p>
                      <a:pPr algn="ctr"/>
                      <a:r>
                        <a:rPr lang="en-US" sz="1100" b="0" dirty="0">
                          <a:solidFill>
                            <a:schemeClr val="tx1"/>
                          </a:solidFill>
                          <a:latin typeface="+mn-lt"/>
                          <a:cs typeface="Amatic SC" panose="00000500000000000000" pitchFamily="2" charset="-79"/>
                        </a:rPr>
                        <a:t>Retell a story with story language </a:t>
                      </a:r>
                    </a:p>
                    <a:p>
                      <a:pPr algn="ctr"/>
                      <a:r>
                        <a:rPr lang="en-US" sz="1100" b="0" dirty="0">
                          <a:solidFill>
                            <a:schemeClr val="tx1"/>
                          </a:solidFill>
                          <a:latin typeface="+mn-lt"/>
                          <a:cs typeface="Amatic SC" panose="00000500000000000000" pitchFamily="2" charset="-79"/>
                        </a:rPr>
                        <a:t>Story invention – talk it!</a:t>
                      </a:r>
                    </a:p>
                    <a:p>
                      <a:pPr algn="ctr"/>
                      <a:r>
                        <a:rPr lang="en-US" sz="1100" dirty="0"/>
                        <a:t>Ask questions to find out more and to check they understand what has been said to them. </a:t>
                      </a:r>
                    </a:p>
                    <a:p>
                      <a:pPr algn="ctr"/>
                      <a:r>
                        <a:rPr lang="en-US" sz="1100" dirty="0"/>
                        <a:t>Describe events in some detail. </a:t>
                      </a:r>
                      <a:r>
                        <a:rPr lang="en-US" sz="1100" b="0" dirty="0">
                          <a:solidFill>
                            <a:schemeClr val="tx1"/>
                          </a:solidFill>
                          <a:latin typeface="+mn-lt"/>
                          <a:cs typeface="Amatic SC" panose="00000500000000000000" pitchFamily="2" charset="-79"/>
                        </a:rPr>
                        <a:t>  </a:t>
                      </a:r>
                    </a:p>
                    <a:p>
                      <a:pPr algn="ctr"/>
                      <a:r>
                        <a:rPr lang="en-US" sz="1100" dirty="0"/>
                        <a:t>Listen to and talk about stories to build familiarity and understanding. </a:t>
                      </a:r>
                    </a:p>
                    <a:p>
                      <a:pPr algn="ctr"/>
                      <a:r>
                        <a:rPr lang="en-US" sz="1100" dirty="0"/>
                        <a:t>Learn rhymes, poems and songs.</a:t>
                      </a:r>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pPr algn="ctr"/>
                      <a:r>
                        <a:rPr lang="en-US" sz="1100" b="1" dirty="0">
                          <a:solidFill>
                            <a:schemeClr val="bg1">
                              <a:lumMod val="50000"/>
                            </a:schemeClr>
                          </a:solidFill>
                          <a:latin typeface="+mn-lt"/>
                          <a:cs typeface="Amatic SC" panose="00000500000000000000" pitchFamily="2" charset="-79"/>
                        </a:rPr>
                        <a:t>Talk it through! </a:t>
                      </a:r>
                    </a:p>
                    <a:p>
                      <a:pPr algn="ctr"/>
                      <a:r>
                        <a:rPr lang="en-US" sz="1100" b="0" dirty="0">
                          <a:solidFill>
                            <a:schemeClr val="tx1"/>
                          </a:solidFill>
                          <a:latin typeface="+mn-lt"/>
                          <a:cs typeface="Amatic SC" panose="00000500000000000000" pitchFamily="2" charset="-79"/>
                        </a:rPr>
                        <a:t>Describe events in detail – time connectives</a:t>
                      </a:r>
                    </a:p>
                    <a:p>
                      <a:pPr algn="ctr"/>
                      <a:r>
                        <a:rPr lang="en-US" sz="1100" b="0" dirty="0">
                          <a:solidFill>
                            <a:schemeClr val="tx1"/>
                          </a:solidFill>
                        </a:rPr>
                        <a:t>Understand how to listen carefully and why listening is important.</a:t>
                      </a:r>
                    </a:p>
                    <a:p>
                      <a:pPr algn="ctr"/>
                      <a:r>
                        <a:rPr lang="en-US" sz="1100" b="0" dirty="0">
                          <a:solidFill>
                            <a:schemeClr val="tx1"/>
                          </a:solidFill>
                        </a:rPr>
                        <a:t>Use picture cue cards to talk about an object: “What colour is it? Where would you find it? </a:t>
                      </a:r>
                    </a:p>
                    <a:p>
                      <a:pPr algn="ctr"/>
                      <a:r>
                        <a:rPr lang="en-US" sz="1100" b="0" dirty="0">
                          <a:solidFill>
                            <a:schemeClr val="tx1"/>
                          </a:solidFill>
                          <a:latin typeface="+mn-lt"/>
                          <a:cs typeface="Amatic SC" panose="00000500000000000000" pitchFamily="2" charset="-79"/>
                        </a:rPr>
                        <a:t>Sustained focus when listening to a story </a:t>
                      </a:r>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US"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gridSpan="2">
                  <a:txBody>
                    <a:bodyPr/>
                    <a:lstStyle/>
                    <a:p>
                      <a:pPr algn="ctr"/>
                      <a:r>
                        <a:rPr lang="en-US" sz="1100" b="1" dirty="0">
                          <a:solidFill>
                            <a:schemeClr val="bg1">
                              <a:lumMod val="50000"/>
                            </a:schemeClr>
                          </a:solidFill>
                          <a:latin typeface="+mn-lt"/>
                          <a:cs typeface="Amatic SC" panose="00000500000000000000" pitchFamily="2" charset="-79"/>
                        </a:rPr>
                        <a:t>What happened? </a:t>
                      </a:r>
                    </a:p>
                    <a:p>
                      <a:pPr algn="ctr"/>
                      <a:r>
                        <a:rPr lang="en-US" sz="1100" b="0" dirty="0">
                          <a:solidFill>
                            <a:schemeClr val="tx1"/>
                          </a:solidFill>
                        </a:rPr>
                        <a:t>Re-read some books so children learn the language necessary to talk about what is happening in each illustration and relate it to their own lives</a:t>
                      </a:r>
                      <a:endParaRPr lang="en-GB" sz="1100" b="0" dirty="0">
                        <a:solidFill>
                          <a:schemeClr val="tx1"/>
                        </a:solidFill>
                        <a:latin typeface="+mn-lt"/>
                        <a:cs typeface="Amatic SC" panose="00000500000000000000" pitchFamily="2" charset="-79"/>
                      </a:endParaRPr>
                    </a:p>
                    <a:p>
                      <a:pPr algn="l"/>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100" b="1" u="sng" dirty="0">
                          <a:solidFill>
                            <a:schemeClr val="bg1">
                              <a:lumMod val="50000"/>
                            </a:schemeClr>
                          </a:solidFill>
                          <a:latin typeface="+mn-lt"/>
                          <a:cs typeface="Amatic SC" panose="00000500000000000000" pitchFamily="2" charset="-79"/>
                        </a:rPr>
                        <a:t>Time to share! </a:t>
                      </a:r>
                    </a:p>
                    <a:p>
                      <a:pPr algn="ctr"/>
                      <a:r>
                        <a:rPr lang="en-US" sz="1100" dirty="0"/>
                        <a:t>Read aloud books to children that will extend their knowledge of the world and illustrate a current topic. Select books containing photographs and pictures, for example, places in different weather conditions and seasons. </a:t>
                      </a:r>
                      <a:endParaRPr lang="en-GB" sz="1100" b="0" dirty="0">
                        <a:solidFill>
                          <a:schemeClr val="tx1"/>
                        </a:solidFill>
                        <a:latin typeface="+mn-lt"/>
                        <a:cs typeface="Amatic SC" panose="00000500000000000000" pitchFamily="2" charset="-79"/>
                      </a:endParaRPr>
                    </a:p>
                    <a:p>
                      <a:pPr algn="l"/>
                      <a:endParaRPr lang="en-GB" sz="1100" b="1"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bl>
          </a:graphicData>
        </a:graphic>
      </p:graphicFrame>
      <p:pic>
        <p:nvPicPr>
          <p:cNvPr id="7" name="Picture 6">
            <a:extLst>
              <a:ext uri="{FF2B5EF4-FFF2-40B4-BE49-F238E27FC236}">
                <a16:creationId xmlns:a16="http://schemas.microsoft.com/office/drawing/2014/main" id="{B104108D-1DFF-4989-BD29-E5963E27A1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2789" y="28613"/>
            <a:ext cx="848557" cy="848557"/>
          </a:xfrm>
          <a:prstGeom prst="rect">
            <a:avLst/>
          </a:prstGeom>
        </p:spPr>
      </p:pic>
      <p:pic>
        <p:nvPicPr>
          <p:cNvPr id="8" name="Picture 7">
            <a:extLst>
              <a:ext uri="{FF2B5EF4-FFF2-40B4-BE49-F238E27FC236}">
                <a16:creationId xmlns:a16="http://schemas.microsoft.com/office/drawing/2014/main" id="{6A0EE2B5-BB13-4793-AF01-A3D03272D8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403" y="367826"/>
            <a:ext cx="861008" cy="645756"/>
          </a:xfrm>
          <a:prstGeom prst="rect">
            <a:avLst/>
          </a:prstGeom>
        </p:spPr>
      </p:pic>
      <p:pic>
        <p:nvPicPr>
          <p:cNvPr id="9" name="Picture 8">
            <a:extLst>
              <a:ext uri="{FF2B5EF4-FFF2-40B4-BE49-F238E27FC236}">
                <a16:creationId xmlns:a16="http://schemas.microsoft.com/office/drawing/2014/main" id="{026ABA6F-F09F-49AA-88E8-363026A012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738" y="386952"/>
            <a:ext cx="633287" cy="633287"/>
          </a:xfrm>
          <a:prstGeom prst="rect">
            <a:avLst/>
          </a:prstGeom>
        </p:spPr>
      </p:pic>
    </p:spTree>
    <p:extLst>
      <p:ext uri="{BB962C8B-B14F-4D97-AF65-F5344CB8AC3E}">
        <p14:creationId xmlns:p14="http://schemas.microsoft.com/office/powerpoint/2010/main" val="597441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Nursery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765519238"/>
              </p:ext>
            </p:extLst>
          </p:nvPr>
        </p:nvGraphicFramePr>
        <p:xfrm>
          <a:off x="187378" y="467118"/>
          <a:ext cx="11922031" cy="6346369"/>
        </p:xfrm>
        <a:graphic>
          <a:graphicData uri="http://schemas.openxmlformats.org/drawingml/2006/table">
            <a:tbl>
              <a:tblPr firstRow="1" bandRow="1">
                <a:tableStyleId>{5C22544A-7EE6-4342-B048-85BDC9FD1C3A}</a:tableStyleId>
              </a:tblPr>
              <a:tblGrid>
                <a:gridCol w="1682078">
                  <a:extLst>
                    <a:ext uri="{9D8B030D-6E8A-4147-A177-3AD203B41FA5}">
                      <a16:colId xmlns:a16="http://schemas.microsoft.com/office/drawing/2014/main" val="385991600"/>
                    </a:ext>
                  </a:extLst>
                </a:gridCol>
                <a:gridCol w="1490568">
                  <a:extLst>
                    <a:ext uri="{9D8B030D-6E8A-4147-A177-3AD203B41FA5}">
                      <a16:colId xmlns:a16="http://schemas.microsoft.com/office/drawing/2014/main" val="2865123548"/>
                    </a:ext>
                  </a:extLst>
                </a:gridCol>
                <a:gridCol w="201826">
                  <a:extLst>
                    <a:ext uri="{9D8B030D-6E8A-4147-A177-3AD203B41FA5}">
                      <a16:colId xmlns:a16="http://schemas.microsoft.com/office/drawing/2014/main" val="872926247"/>
                    </a:ext>
                  </a:extLst>
                </a:gridCol>
                <a:gridCol w="1506529">
                  <a:extLst>
                    <a:ext uri="{9D8B030D-6E8A-4147-A177-3AD203B41FA5}">
                      <a16:colId xmlns:a16="http://schemas.microsoft.com/office/drawing/2014/main" val="663868259"/>
                    </a:ext>
                  </a:extLst>
                </a:gridCol>
                <a:gridCol w="201826">
                  <a:extLst>
                    <a:ext uri="{9D8B030D-6E8A-4147-A177-3AD203B41FA5}">
                      <a16:colId xmlns:a16="http://schemas.microsoft.com/office/drawing/2014/main" val="1315738151"/>
                    </a:ext>
                  </a:extLst>
                </a:gridCol>
                <a:gridCol w="1522487">
                  <a:extLst>
                    <a:ext uri="{9D8B030D-6E8A-4147-A177-3AD203B41FA5}">
                      <a16:colId xmlns:a16="http://schemas.microsoft.com/office/drawing/2014/main" val="167047094"/>
                    </a:ext>
                  </a:extLst>
                </a:gridCol>
                <a:gridCol w="234878">
                  <a:extLst>
                    <a:ext uri="{9D8B030D-6E8A-4147-A177-3AD203B41FA5}">
                      <a16:colId xmlns:a16="http://schemas.microsoft.com/office/drawing/2014/main" val="2709165749"/>
                    </a:ext>
                  </a:extLst>
                </a:gridCol>
                <a:gridCol w="1636459">
                  <a:extLst>
                    <a:ext uri="{9D8B030D-6E8A-4147-A177-3AD203B41FA5}">
                      <a16:colId xmlns:a16="http://schemas.microsoft.com/office/drawing/2014/main" val="2243997706"/>
                    </a:ext>
                  </a:extLst>
                </a:gridCol>
                <a:gridCol w="143137">
                  <a:extLst>
                    <a:ext uri="{9D8B030D-6E8A-4147-A177-3AD203B41FA5}">
                      <a16:colId xmlns:a16="http://schemas.microsoft.com/office/drawing/2014/main" val="2335150482"/>
                    </a:ext>
                  </a:extLst>
                </a:gridCol>
                <a:gridCol w="1613093">
                  <a:extLst>
                    <a:ext uri="{9D8B030D-6E8A-4147-A177-3AD203B41FA5}">
                      <a16:colId xmlns:a16="http://schemas.microsoft.com/office/drawing/2014/main" val="2836676925"/>
                    </a:ext>
                  </a:extLst>
                </a:gridCol>
                <a:gridCol w="1689150">
                  <a:extLst>
                    <a:ext uri="{9D8B030D-6E8A-4147-A177-3AD203B41FA5}">
                      <a16:colId xmlns:a16="http://schemas.microsoft.com/office/drawing/2014/main" val="4046203905"/>
                    </a:ext>
                  </a:extLst>
                </a:gridCol>
              </a:tblGrid>
              <a:tr h="372289">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Autumn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lumMod val="50000"/>
                            </a:schemeClr>
                          </a:solidFill>
                          <a:latin typeface="Amatic SC" panose="00000500000000000000" pitchFamily="2" charset="-79"/>
                          <a:cs typeface="Amatic SC" panose="00000500000000000000" pitchFamily="2" charset="-79"/>
                        </a:rPr>
                        <a:t>Autumn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GB"/>
                    </a:p>
                  </a:txBody>
                  <a:tcPr/>
                </a:tc>
                <a:tc gridSpan="2">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Spring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a:p>
                  </a:txBody>
                  <a:tcPr/>
                </a:tc>
                <a:tc gridSpan="2">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Spring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a:p>
                  </a:txBody>
                  <a:tcPr/>
                </a:tc>
                <a:tc gridSpan="2">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Summer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algn="ct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Summer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6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GB"/>
                    </a:p>
                  </a:txBody>
                  <a:tcPr/>
                </a:tc>
                <a:tc gridSpan="2">
                  <a:txBody>
                    <a:bodyPr/>
                    <a:lstStyle/>
                    <a:p>
                      <a:pPr algn="ctr"/>
                      <a:r>
                        <a:rPr lang="en-US" sz="16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a:p>
                  </a:txBody>
                  <a:tcPr/>
                </a:tc>
                <a:tc gridSpan="2">
                  <a:txBody>
                    <a:bodyPr/>
                    <a:lstStyle/>
                    <a:p>
                      <a:pPr algn="ctr"/>
                      <a:r>
                        <a:rPr lang="en-US" sz="16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72033691"/>
                  </a:ext>
                </a:extLst>
              </a:tr>
              <a:tr h="989017">
                <a:tc>
                  <a:txBody>
                    <a:bodyPr/>
                    <a:lstStyle/>
                    <a:p>
                      <a:pPr algn="ctr"/>
                      <a:r>
                        <a:rPr lang="en-US" sz="1600" b="1" dirty="0">
                          <a:latin typeface="Amatic SC" panose="00000500000000000000" pitchFamily="2" charset="-79"/>
                          <a:cs typeface="Amatic SC" panose="00000500000000000000" pitchFamily="2" charset="-79"/>
                        </a:rPr>
                        <a:t>Personal, Social and Emotional Development  </a:t>
                      </a:r>
                      <a:endParaRPr lang="en-GB" sz="16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10">
                  <a:txBody>
                    <a:bodyPr/>
                    <a:lstStyle/>
                    <a:p>
                      <a:pPr algn="l"/>
                      <a:r>
                        <a:rPr lang="en-US" sz="1200" dirty="0"/>
                        <a:t>Children’s personal, social and emotional development (PSED) is </a:t>
                      </a:r>
                      <a:r>
                        <a:rPr lang="en-US" sz="1200" b="1" dirty="0"/>
                        <a:t>crucial for children to lead healthy and happy lives</a:t>
                      </a:r>
                      <a:r>
                        <a:rPr lang="en-US" sz="1200" dirty="0"/>
                        <a:t>, and is fundamental to their cognitive development. Underpinning their personal development are the important attachments that </a:t>
                      </a:r>
                      <a:r>
                        <a:rPr lang="en-US" sz="1200" b="1" dirty="0"/>
                        <a:t>shape their social world</a:t>
                      </a:r>
                      <a:r>
                        <a:rPr lang="en-US" sz="1200" dirty="0"/>
                        <a:t>. Strong, warm and supportive  relationships with adults enable children to learn how to </a:t>
                      </a:r>
                      <a:r>
                        <a:rPr lang="en-US" sz="1200" b="1" dirty="0"/>
                        <a:t>understand their own feelings and those of others</a:t>
                      </a:r>
                      <a:r>
                        <a:rPr lang="en-US" sz="1200" dirty="0"/>
                        <a:t>. Children should be supported to </a:t>
                      </a:r>
                      <a:r>
                        <a:rPr lang="en-US" sz="1200" b="1" dirty="0"/>
                        <a:t>manage emotions, develop a positive sense of self, set themselves simple goals, have confidence in their own abilities, to persist</a:t>
                      </a:r>
                      <a:r>
                        <a:rPr lang="en-US" sz="1200" dirty="0"/>
                        <a:t> and wait for what they want and direct attention as necessary. Through adult modelling and guidance, they will learn </a:t>
                      </a:r>
                      <a:r>
                        <a:rPr lang="en-US" sz="1200" b="1" dirty="0"/>
                        <a:t>how to look after their bodies, including healthy eating</a:t>
                      </a:r>
                      <a:r>
                        <a:rPr lang="en-US" sz="1200" dirty="0"/>
                        <a:t>, and manage personal needs independently. Through supported interaction with other children, they learn how to make good friendships, co-operate and resolve conflicts peaceably. These attributes will provide a secure platform from which </a:t>
                      </a:r>
                      <a:r>
                        <a:rPr lang="en-US" sz="1200" b="1" dirty="0"/>
                        <a:t>children can achieve at school and in later life.</a:t>
                      </a:r>
                      <a:endParaRPr lang="en-GB" sz="1200" b="1"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pPr algn="ctr"/>
                      <a:endParaRPr lang="en-US" sz="1100" dirty="0">
                        <a:solidFill>
                          <a:schemeClr val="bg1">
                            <a:lumMod val="50000"/>
                          </a:schemeClr>
                        </a:solidFill>
                        <a:latin typeface="+mn-lt"/>
                        <a:cs typeface="Amatic SC" panose="00000500000000000000" pitchFamily="2" charset="-79"/>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r h="989017">
                <a:tc rowSpan="2">
                  <a:txBody>
                    <a:bodyPr/>
                    <a:lstStyle/>
                    <a:p>
                      <a:pPr algn="ctr"/>
                      <a:r>
                        <a:rPr lang="en-US" sz="1600" b="1" dirty="0">
                          <a:latin typeface="Amatic SC" panose="00000500000000000000" pitchFamily="2" charset="-79"/>
                          <a:cs typeface="Amatic SC" panose="00000500000000000000" pitchFamily="2" charset="-79"/>
                        </a:rPr>
                        <a:t>Managing Self </a:t>
                      </a:r>
                    </a:p>
                    <a:p>
                      <a:pPr algn="ctr"/>
                      <a:endParaRPr lang="en-US" sz="1600" b="1" dirty="0">
                        <a:latin typeface="Amatic SC" panose="00000500000000000000" pitchFamily="2" charset="-79"/>
                        <a:cs typeface="Amatic SC" panose="00000500000000000000" pitchFamily="2" charset="-79"/>
                      </a:endParaRPr>
                    </a:p>
                    <a:p>
                      <a:pPr algn="ctr"/>
                      <a:r>
                        <a:rPr lang="en-US" sz="1800" b="1" dirty="0">
                          <a:latin typeface="Amatic SC" panose="00000500000000000000" pitchFamily="2" charset="-79"/>
                          <a:cs typeface="Amatic SC" panose="00000500000000000000" pitchFamily="2" charset="-79"/>
                        </a:rPr>
                        <a:t>Self -  Regulation</a:t>
                      </a:r>
                    </a:p>
                    <a:p>
                      <a:pPr algn="ctr"/>
                      <a:endParaRPr lang="en-US" sz="1800" b="1" dirty="0">
                        <a:solidFill>
                          <a:srgbClr val="CC66FF"/>
                        </a:solidFill>
                        <a:latin typeface="Amatic SC" panose="00000500000000000000" pitchFamily="2" charset="-79"/>
                        <a:cs typeface="Amatic SC" panose="00000500000000000000" pitchFamily="2" charset="-79"/>
                      </a:endParaRPr>
                    </a:p>
                    <a:p>
                      <a:pPr algn="ctr"/>
                      <a:r>
                        <a:rPr lang="en-US" sz="1400" b="1" dirty="0">
                          <a:solidFill>
                            <a:schemeClr val="tx1"/>
                          </a:solidFill>
                          <a:latin typeface="Amatic SC" panose="00000500000000000000" pitchFamily="2" charset="-79"/>
                          <a:cs typeface="Amatic SC" panose="00000500000000000000" pitchFamily="2" charset="-79"/>
                        </a:rPr>
                        <a:t>Link to Behaviour for Learning  </a:t>
                      </a:r>
                    </a:p>
                    <a:p>
                      <a:pPr algn="ctr"/>
                      <a:endParaRPr lang="en-GB" sz="1400" b="1" dirty="0">
                        <a:solidFill>
                          <a:srgbClr val="CC66FF"/>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2">
                  <a:txBody>
                    <a:bodyPr/>
                    <a:lstStyle/>
                    <a:p>
                      <a:pPr algn="ctr"/>
                      <a:r>
                        <a:rPr lang="en-US" sz="900" b="0" dirty="0">
                          <a:solidFill>
                            <a:schemeClr val="tx1"/>
                          </a:solidFill>
                        </a:rPr>
                        <a:t>New Beginnings </a:t>
                      </a:r>
                    </a:p>
                    <a:p>
                      <a:pPr algn="ctr"/>
                      <a:r>
                        <a:rPr lang="en-US" sz="900" dirty="0"/>
                        <a:t>See themselves as a valuable individual.</a:t>
                      </a:r>
                      <a:endParaRPr lang="en-US" sz="900" b="0" dirty="0">
                        <a:solidFill>
                          <a:schemeClr val="tx1"/>
                        </a:solidFill>
                      </a:endParaRPr>
                    </a:p>
                    <a:p>
                      <a:pPr algn="ctr"/>
                      <a:r>
                        <a:rPr lang="en-US" sz="900" b="0" dirty="0">
                          <a:solidFill>
                            <a:schemeClr val="tx1"/>
                          </a:solidFill>
                        </a:rPr>
                        <a:t>Being me in my world </a:t>
                      </a:r>
                    </a:p>
                    <a:p>
                      <a:pPr algn="ctr"/>
                      <a:r>
                        <a:rPr lang="en-US" sz="900" b="0" dirty="0">
                          <a:solidFill>
                            <a:schemeClr val="tx1"/>
                          </a:solidFill>
                        </a:rPr>
                        <a:t>Beginning to understand class Rules and Routines </a:t>
                      </a:r>
                    </a:p>
                    <a:p>
                      <a:pPr algn="ctr"/>
                      <a:r>
                        <a:rPr lang="en-US" sz="900" b="0" dirty="0">
                          <a:solidFill>
                            <a:schemeClr val="tx1"/>
                          </a:solidFill>
                        </a:rPr>
                        <a:t>Supporting children to build relationships</a:t>
                      </a:r>
                    </a:p>
                    <a:p>
                      <a:pPr algn="ctr"/>
                      <a:r>
                        <a:rPr lang="en-US" sz="900" b="0" dirty="0">
                          <a:solidFill>
                            <a:schemeClr val="tx1"/>
                          </a:solidFill>
                          <a:latin typeface="+mn-lt"/>
                          <a:cs typeface="Amatic SC" panose="00000500000000000000" pitchFamily="2" charset="-79"/>
                        </a:rPr>
                        <a:t>Likes and dislikes</a:t>
                      </a:r>
                      <a:endParaRPr lang="en-GB" sz="9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GB"/>
                    </a:p>
                  </a:txBody>
                  <a:tcPr/>
                </a:tc>
                <a:tc gridSpan="2">
                  <a:txBody>
                    <a:bodyPr/>
                    <a:lstStyle/>
                    <a:p>
                      <a:pPr algn="ctr"/>
                      <a:r>
                        <a:rPr lang="en-US" sz="900" b="0" dirty="0">
                          <a:solidFill>
                            <a:schemeClr val="tx1"/>
                          </a:solidFill>
                        </a:rPr>
                        <a:t>Understanding that some things are right and some are wrong Feeling our own emotions</a:t>
                      </a:r>
                    </a:p>
                    <a:p>
                      <a:pPr algn="ctr"/>
                      <a:r>
                        <a:rPr lang="en-US" sz="900" b="0" dirty="0">
                          <a:solidFill>
                            <a:schemeClr val="tx1"/>
                          </a:solidFill>
                        </a:rPr>
                        <a:t>Self - Confidence </a:t>
                      </a:r>
                    </a:p>
                    <a:p>
                      <a:pPr algn="ctr"/>
                      <a:r>
                        <a:rPr lang="en-US" sz="900" dirty="0"/>
                        <a:t>Build relationships.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2">
                  <a:txBody>
                    <a:bodyPr/>
                    <a:lstStyle/>
                    <a:p>
                      <a:pPr algn="ctr"/>
                      <a:r>
                        <a:rPr lang="en-US" sz="900" b="0" dirty="0">
                          <a:solidFill>
                            <a:schemeClr val="tx1"/>
                          </a:solidFill>
                        </a:rPr>
                        <a:t>Good to be me Feelings </a:t>
                      </a:r>
                    </a:p>
                    <a:p>
                      <a:pPr algn="ctr"/>
                      <a:r>
                        <a:rPr lang="en-US" sz="900" b="0" dirty="0">
                          <a:solidFill>
                            <a:schemeClr val="tx1"/>
                          </a:solidFill>
                        </a:rPr>
                        <a:t>Learning about qualities and differences </a:t>
                      </a:r>
                    </a:p>
                    <a:p>
                      <a:pPr algn="ctr"/>
                      <a:r>
                        <a:rPr lang="en-US" sz="900" b="0" dirty="0">
                          <a:solidFill>
                            <a:schemeClr val="tx1"/>
                          </a:solidFill>
                          <a:latin typeface="+mn-lt"/>
                          <a:cs typeface="Amatic SC" panose="00000500000000000000" pitchFamily="2" charset="-79"/>
                        </a:rPr>
                        <a:t>Celebrating differences</a:t>
                      </a:r>
                    </a:p>
                    <a:p>
                      <a:pPr algn="ctr"/>
                      <a:r>
                        <a:rPr lang="en-US" sz="900" dirty="0"/>
                        <a:t>Identify their own feelings.</a:t>
                      </a:r>
                    </a:p>
                    <a:p>
                      <a:pPr algn="ctr"/>
                      <a:r>
                        <a:rPr lang="en-US" sz="900" dirty="0"/>
                        <a:t>Encourage them to think about their own feelings and those of others by reading stories and exploring pictures</a:t>
                      </a:r>
                      <a:endParaRPr lang="en-GB" sz="9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2">
                  <a:txBody>
                    <a:bodyPr/>
                    <a:lstStyle/>
                    <a:p>
                      <a:pPr algn="ctr"/>
                      <a:r>
                        <a:rPr lang="en-US" sz="900" b="0" dirty="0">
                          <a:solidFill>
                            <a:schemeClr val="tx1"/>
                          </a:solidFill>
                        </a:rPr>
                        <a:t>Relationships </a:t>
                      </a:r>
                    </a:p>
                    <a:p>
                      <a:pPr algn="ctr"/>
                      <a:r>
                        <a:rPr lang="en-US" sz="900" b="0" dirty="0">
                          <a:solidFill>
                            <a:schemeClr val="tx1"/>
                          </a:solidFill>
                        </a:rPr>
                        <a:t>Being a good friend</a:t>
                      </a:r>
                    </a:p>
                    <a:p>
                      <a:pPr algn="ctr"/>
                      <a:r>
                        <a:rPr lang="en-US" sz="900" b="0" dirty="0">
                          <a:solidFill>
                            <a:schemeClr val="tx1"/>
                          </a:solidFill>
                        </a:rPr>
                        <a:t>Healthy me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solidFill>
                            <a:schemeClr val="tx1"/>
                          </a:solidFill>
                        </a:rPr>
                        <a:t>Random acts of Kindness </a:t>
                      </a:r>
                    </a:p>
                    <a:p>
                      <a:pPr algn="ctr"/>
                      <a:r>
                        <a:rPr lang="en-US" sz="900" b="0" dirty="0">
                          <a:solidFill>
                            <a:schemeClr val="tx1"/>
                          </a:solidFill>
                          <a:latin typeface="+mn-lt"/>
                          <a:cs typeface="Amatic SC" panose="00000500000000000000" pitchFamily="2" charset="-79"/>
                        </a:rPr>
                        <a:t>Looking After our world and animals</a:t>
                      </a:r>
                    </a:p>
                    <a:p>
                      <a:pPr algn="ctr"/>
                      <a:r>
                        <a:rPr lang="en-US" sz="900" dirty="0"/>
                        <a:t> model and encourage why we take turns, wait politely, tidy up after ourselves and so on</a:t>
                      </a:r>
                      <a:endParaRPr lang="en-GB" sz="9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pPr algn="ctr"/>
                      <a:r>
                        <a:rPr lang="en-US" sz="1200" b="0" dirty="0">
                          <a:solidFill>
                            <a:schemeClr val="tx1"/>
                          </a:solidFill>
                        </a:rPr>
                        <a:t>Looking after others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FFFF"/>
                    </a:solidFill>
                  </a:tcPr>
                </a:tc>
                <a:tc>
                  <a:txBody>
                    <a:bodyPr/>
                    <a:lstStyle/>
                    <a:p>
                      <a:pPr algn="ctr"/>
                      <a:r>
                        <a:rPr lang="en-US" sz="900" b="0" dirty="0">
                          <a:solidFill>
                            <a:schemeClr val="tx1"/>
                          </a:solidFill>
                        </a:rPr>
                        <a:t>Looking after others</a:t>
                      </a:r>
                    </a:p>
                    <a:p>
                      <a:pPr algn="ctr"/>
                      <a:r>
                        <a:rPr lang="en-US" sz="900" b="0" dirty="0">
                          <a:solidFill>
                            <a:schemeClr val="tx1"/>
                          </a:solidFill>
                        </a:rPr>
                        <a:t>Friendships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t>Show resilience and perseverance in the face of challenge.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t>Model and encourage why we take turns, wait politely, tidy up after ourselves and so on.</a:t>
                      </a:r>
                      <a:endParaRPr lang="en-GB" sz="900" b="0" dirty="0">
                        <a:solidFill>
                          <a:schemeClr val="tx1"/>
                        </a:solidFill>
                        <a:latin typeface="+mn-lt"/>
                        <a:cs typeface="Amatic SC" panose="00000500000000000000" pitchFamily="2" charset="-79"/>
                      </a:endParaRPr>
                    </a:p>
                    <a:p>
                      <a:pPr algn="ctr"/>
                      <a:endParaRPr 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900" b="0" dirty="0">
                          <a:solidFill>
                            <a:schemeClr val="tx1"/>
                          </a:solidFill>
                          <a:latin typeface="+mn-lt"/>
                          <a:cs typeface="Amatic SC" panose="00000500000000000000" pitchFamily="2" charset="-79"/>
                        </a:rPr>
                        <a:t>Taking part in sports day -  Winning and loosing </a:t>
                      </a:r>
                    </a:p>
                    <a:p>
                      <a:pPr algn="ctr"/>
                      <a:r>
                        <a:rPr lang="en-US" sz="900" b="0" dirty="0">
                          <a:solidFill>
                            <a:schemeClr val="tx1"/>
                          </a:solidFill>
                          <a:latin typeface="+mn-lt"/>
                          <a:cs typeface="Amatic SC" panose="00000500000000000000" pitchFamily="2" charset="-79"/>
                        </a:rPr>
                        <a:t>Changing me </a:t>
                      </a:r>
                    </a:p>
                    <a:p>
                      <a:pPr algn="ctr"/>
                      <a:r>
                        <a:rPr lang="en-US" sz="900" b="0" dirty="0">
                          <a:solidFill>
                            <a:schemeClr val="tx1"/>
                          </a:solidFill>
                          <a:latin typeface="+mn-lt"/>
                          <a:cs typeface="Amatic SC" panose="00000500000000000000" pitchFamily="2" charset="-79"/>
                        </a:rPr>
                        <a:t>Look how far I've come! </a:t>
                      </a:r>
                    </a:p>
                    <a:p>
                      <a:pPr algn="ctr"/>
                      <a:r>
                        <a:rPr lang="en-US" sz="900" dirty="0"/>
                        <a:t>Model positive behaviour and highlight exemplary behaviour of children in class, narrating what was kind and considerate about the behavior preparing for their transition to either big Nursery or Reception Class</a:t>
                      </a:r>
                      <a:endParaRPr lang="en-GB"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4290435388"/>
                  </a:ext>
                </a:extLst>
              </a:tr>
              <a:tr h="989017">
                <a:tc vMerge="1">
                  <a:txBody>
                    <a:bodyPr/>
                    <a:lstStyle/>
                    <a:p>
                      <a:pPr algn="ctr"/>
                      <a:r>
                        <a:rPr lang="en-US" sz="2400" b="1" dirty="0">
                          <a:latin typeface="Amatic SC" panose="00000500000000000000" pitchFamily="2" charset="-79"/>
                          <a:cs typeface="Amatic SC" panose="00000500000000000000" pitchFamily="2" charset="-79"/>
                        </a:rPr>
                        <a:t>Self -  Regulation</a:t>
                      </a:r>
                    </a:p>
                    <a:p>
                      <a:pPr algn="ctr"/>
                      <a:r>
                        <a:rPr lang="en-US" sz="1800" b="1" dirty="0">
                          <a:latin typeface="Amatic SC" panose="00000500000000000000" pitchFamily="2" charset="-79"/>
                          <a:cs typeface="Amatic SC" panose="00000500000000000000" pitchFamily="2" charset="-79"/>
                        </a:rPr>
                        <a:t>Link to Behaviour for Learning  </a:t>
                      </a:r>
                      <a:endParaRPr lang="en-GB" sz="1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marL="0" indent="0" algn="l">
                        <a:buFont typeface="Wingdings" panose="05000000000000000000" pitchFamily="2" charset="2"/>
                        <a:buNone/>
                      </a:pPr>
                      <a:r>
                        <a:rPr lang="en-US" sz="900" dirty="0">
                          <a:solidFill>
                            <a:schemeClr val="tx1"/>
                          </a:solidFill>
                          <a:latin typeface="+mn-lt"/>
                          <a:cs typeface="RM Typerighter old" panose="00000400000000000000" pitchFamily="2" charset="-79"/>
                        </a:rPr>
                        <a:t>Show an understanding of their own feelings and those of others, and begin to </a:t>
                      </a:r>
                      <a:r>
                        <a:rPr lang="en-US" sz="900" b="1" dirty="0">
                          <a:solidFill>
                            <a:schemeClr val="tx1"/>
                          </a:solidFill>
                          <a:latin typeface="+mn-lt"/>
                          <a:cs typeface="RM Typerighter old" panose="00000400000000000000" pitchFamily="2" charset="-79"/>
                        </a:rPr>
                        <a:t>regulate their behaviour accordingly</a:t>
                      </a:r>
                      <a:r>
                        <a:rPr lang="en-US" sz="900" dirty="0">
                          <a:solidFill>
                            <a:schemeClr val="tx1"/>
                          </a:solidFill>
                          <a:latin typeface="+mn-lt"/>
                          <a:cs typeface="RM Typerighter old" panose="00000400000000000000" pitchFamily="2" charset="-79"/>
                        </a:rPr>
                        <a:t>. Set and work towards simple goals, being able to wait for what they want and </a:t>
                      </a:r>
                      <a:r>
                        <a:rPr lang="en-US" sz="900" b="1" dirty="0">
                          <a:solidFill>
                            <a:schemeClr val="tx1"/>
                          </a:solidFill>
                          <a:latin typeface="+mn-lt"/>
                          <a:cs typeface="RM Typerighter old" panose="00000400000000000000" pitchFamily="2" charset="-79"/>
                        </a:rPr>
                        <a:t>control their immediate impulses when appropriate</a:t>
                      </a:r>
                      <a:r>
                        <a:rPr lang="en-US" sz="900" dirty="0">
                          <a:solidFill>
                            <a:schemeClr val="tx1"/>
                          </a:solidFill>
                          <a:latin typeface="+mn-lt"/>
                          <a:cs typeface="RM Typerighter old" panose="00000400000000000000" pitchFamily="2" charset="-79"/>
                        </a:rPr>
                        <a:t>. Give </a:t>
                      </a:r>
                      <a:r>
                        <a:rPr lang="en-US" sz="900" b="1" dirty="0">
                          <a:solidFill>
                            <a:schemeClr val="tx1"/>
                          </a:solidFill>
                          <a:latin typeface="+mn-lt"/>
                          <a:cs typeface="RM Typerighter old" panose="00000400000000000000" pitchFamily="2" charset="-79"/>
                        </a:rPr>
                        <a:t>focused attention to what the teacher says</a:t>
                      </a:r>
                      <a:r>
                        <a:rPr lang="en-US" sz="900" dirty="0">
                          <a:solidFill>
                            <a:schemeClr val="tx1"/>
                          </a:solidFill>
                          <a:latin typeface="+mn-lt"/>
                          <a:cs typeface="RM Typerighter old" panose="00000400000000000000" pitchFamily="2" charset="-79"/>
                        </a:rPr>
                        <a:t>, responding appropriately even when engaged in activity, and show an ability to follow instructions involving several ideas or actions.</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Controlling own feelings and behaviours</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Applying personalised strategies to return to a state of calm</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Being able to curb impulsive behaviours</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Being able to concentrate on a task</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Being able to ignore distractions</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Behaving in ways that are pro-social</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Planning</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Thinking before acting</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Delaying gratification</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Persisting in the face of difficulty.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lnT w="12700" cap="flat" cmpd="sng" algn="ctr">
                      <a:solidFill>
                        <a:schemeClr val="tx1"/>
                      </a:solidFill>
                      <a:prstDash val="solid"/>
                      <a:round/>
                      <a:headEnd type="none" w="med" len="med"/>
                      <a:tailEnd type="none" w="med" len="med"/>
                    </a:lnT>
                  </a:tcPr>
                </a:tc>
                <a:tc hMerge="1">
                  <a:txBody>
                    <a:bodyPr/>
                    <a:lstStyle/>
                    <a:p>
                      <a:pPr algn="ctr"/>
                      <a:endParaRPr lang="en-GB" sz="1400" dirty="0">
                        <a:latin typeface="Amatic SC" panose="00000500000000000000" pitchFamily="2" charset="-79"/>
                        <a:cs typeface="Amatic SC" panose="00000500000000000000" pitchFamily="2" charset="-79"/>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EFFF"/>
                    </a:solidFill>
                  </a:tcPr>
                </a:tc>
                <a:tc gridSpan="4">
                  <a:txBody>
                    <a:bodyPr/>
                    <a:lstStyle/>
                    <a:p>
                      <a:pPr algn="ctr"/>
                      <a:r>
                        <a:rPr lang="en-US" sz="1100" b="0" i="1" kern="1200" dirty="0">
                          <a:solidFill>
                            <a:schemeClr val="tx1"/>
                          </a:solidFill>
                          <a:effectLst/>
                          <a:latin typeface="+mn-lt"/>
                          <a:ea typeface="+mn-ea"/>
                          <a:cs typeface="+mn-cs"/>
                        </a:rPr>
                        <a:t>“Self-regulatory skills can be defined as the ability of children to manage their own behaviour and aspects of their learning. In the early years, efforts to develop self-regulation often seek to improve levels of self-control and reduce impulsivity. Activities typically include supporting children in articulating their plans and learning strategies and reviewing what they have done.” Education Endowment Foundation.</a:t>
                      </a:r>
                      <a:endParaRPr lang="en-GB" sz="1100" i="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80869022"/>
                  </a:ext>
                </a:extLst>
              </a:tr>
            </a:tbl>
          </a:graphicData>
        </a:graphic>
      </p:graphicFrame>
      <p:pic>
        <p:nvPicPr>
          <p:cNvPr id="9" name="Picture 8">
            <a:extLst>
              <a:ext uri="{FF2B5EF4-FFF2-40B4-BE49-F238E27FC236}">
                <a16:creationId xmlns:a16="http://schemas.microsoft.com/office/drawing/2014/main" id="{22D24B6A-CE47-4BC3-8F43-9D9AE2293426}"/>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8071815" y="5037991"/>
            <a:ext cx="3932807" cy="3932807"/>
          </a:xfrm>
          <a:prstGeom prst="rect">
            <a:avLst/>
          </a:prstGeom>
        </p:spPr>
      </p:pic>
      <p:sp>
        <p:nvSpPr>
          <p:cNvPr id="7" name="TextBox 6">
            <a:extLst>
              <a:ext uri="{FF2B5EF4-FFF2-40B4-BE49-F238E27FC236}">
                <a16:creationId xmlns:a16="http://schemas.microsoft.com/office/drawing/2014/main" id="{07040BD5-019E-4D00-8E26-D63E6F2575FD}"/>
              </a:ext>
            </a:extLst>
          </p:cNvPr>
          <p:cNvSpPr txBox="1"/>
          <p:nvPr/>
        </p:nvSpPr>
        <p:spPr>
          <a:xfrm>
            <a:off x="7049386" y="6210574"/>
            <a:ext cx="4444411" cy="430887"/>
          </a:xfrm>
          <a:prstGeom prst="rect">
            <a:avLst/>
          </a:prstGeom>
          <a:noFill/>
        </p:spPr>
        <p:txBody>
          <a:bodyPr wrap="square">
            <a:spAutoFit/>
          </a:bodyPr>
          <a:lstStyle/>
          <a:p>
            <a:pPr algn="ctr"/>
            <a:r>
              <a:rPr lang="en-US" sz="1050" b="0" i="1" dirty="0">
                <a:solidFill>
                  <a:schemeClr val="bg1">
                    <a:lumMod val="50000"/>
                  </a:schemeClr>
                </a:solidFill>
                <a:effectLst/>
              </a:rPr>
              <a:t>We understand that children develop in individual ways and at varying rates –  physically, cognitively, linguistically, socially and emotionally.</a:t>
            </a:r>
            <a:endParaRPr lang="en-GB" sz="1050" i="1" dirty="0">
              <a:solidFill>
                <a:schemeClr val="bg1">
                  <a:lumMod val="50000"/>
                </a:schemeClr>
              </a:solidFill>
            </a:endParaRPr>
          </a:p>
        </p:txBody>
      </p:sp>
      <p:pic>
        <p:nvPicPr>
          <p:cNvPr id="10" name="Picture 9">
            <a:extLst>
              <a:ext uri="{FF2B5EF4-FFF2-40B4-BE49-F238E27FC236}">
                <a16:creationId xmlns:a16="http://schemas.microsoft.com/office/drawing/2014/main" id="{0BF8ACDF-BB91-4082-80EE-CECDCE9817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8480" y="30557"/>
            <a:ext cx="417124" cy="417124"/>
          </a:xfrm>
          <a:prstGeom prst="rect">
            <a:avLst/>
          </a:prstGeom>
        </p:spPr>
      </p:pic>
      <p:pic>
        <p:nvPicPr>
          <p:cNvPr id="8" name="Picture 7">
            <a:extLst>
              <a:ext uri="{FF2B5EF4-FFF2-40B4-BE49-F238E27FC236}">
                <a16:creationId xmlns:a16="http://schemas.microsoft.com/office/drawing/2014/main" id="{8DED5D1B-DF2E-44A3-920A-6E17B3F239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7378" y="150473"/>
            <a:ext cx="633287" cy="633287"/>
          </a:xfrm>
          <a:prstGeom prst="rect">
            <a:avLst/>
          </a:prstGeom>
        </p:spPr>
      </p:pic>
      <p:pic>
        <p:nvPicPr>
          <p:cNvPr id="11" name="Picture 10">
            <a:extLst>
              <a:ext uri="{FF2B5EF4-FFF2-40B4-BE49-F238E27FC236}">
                <a16:creationId xmlns:a16="http://schemas.microsoft.com/office/drawing/2014/main" id="{2CD2F529-16A7-435C-A49C-CD27E4570F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200" y="122260"/>
            <a:ext cx="861008" cy="645756"/>
          </a:xfrm>
          <a:prstGeom prst="rect">
            <a:avLst/>
          </a:prstGeom>
        </p:spPr>
      </p:pic>
    </p:spTree>
    <p:extLst>
      <p:ext uri="{BB962C8B-B14F-4D97-AF65-F5344CB8AC3E}">
        <p14:creationId xmlns:p14="http://schemas.microsoft.com/office/powerpoint/2010/main" val="1440818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962315756"/>
              </p:ext>
            </p:extLst>
          </p:nvPr>
        </p:nvGraphicFramePr>
        <p:xfrm>
          <a:off x="187378" y="467118"/>
          <a:ext cx="11922031" cy="6483529"/>
        </p:xfrm>
        <a:graphic>
          <a:graphicData uri="http://schemas.openxmlformats.org/drawingml/2006/table">
            <a:tbl>
              <a:tblPr firstRow="1" bandRow="1">
                <a:tableStyleId>{5C22544A-7EE6-4342-B048-85BDC9FD1C3A}</a:tableStyleId>
              </a:tblPr>
              <a:tblGrid>
                <a:gridCol w="1682078">
                  <a:extLst>
                    <a:ext uri="{9D8B030D-6E8A-4147-A177-3AD203B41FA5}">
                      <a16:colId xmlns:a16="http://schemas.microsoft.com/office/drawing/2014/main" val="385991600"/>
                    </a:ext>
                  </a:extLst>
                </a:gridCol>
                <a:gridCol w="1490568">
                  <a:extLst>
                    <a:ext uri="{9D8B030D-6E8A-4147-A177-3AD203B41FA5}">
                      <a16:colId xmlns:a16="http://schemas.microsoft.com/office/drawing/2014/main" val="2865123548"/>
                    </a:ext>
                  </a:extLst>
                </a:gridCol>
                <a:gridCol w="201826">
                  <a:extLst>
                    <a:ext uri="{9D8B030D-6E8A-4147-A177-3AD203B41FA5}">
                      <a16:colId xmlns:a16="http://schemas.microsoft.com/office/drawing/2014/main" val="872926247"/>
                    </a:ext>
                  </a:extLst>
                </a:gridCol>
                <a:gridCol w="1506529">
                  <a:extLst>
                    <a:ext uri="{9D8B030D-6E8A-4147-A177-3AD203B41FA5}">
                      <a16:colId xmlns:a16="http://schemas.microsoft.com/office/drawing/2014/main" val="663868259"/>
                    </a:ext>
                  </a:extLst>
                </a:gridCol>
                <a:gridCol w="201826">
                  <a:extLst>
                    <a:ext uri="{9D8B030D-6E8A-4147-A177-3AD203B41FA5}">
                      <a16:colId xmlns:a16="http://schemas.microsoft.com/office/drawing/2014/main" val="1315738151"/>
                    </a:ext>
                  </a:extLst>
                </a:gridCol>
                <a:gridCol w="1522487">
                  <a:extLst>
                    <a:ext uri="{9D8B030D-6E8A-4147-A177-3AD203B41FA5}">
                      <a16:colId xmlns:a16="http://schemas.microsoft.com/office/drawing/2014/main" val="167047094"/>
                    </a:ext>
                  </a:extLst>
                </a:gridCol>
                <a:gridCol w="234878">
                  <a:extLst>
                    <a:ext uri="{9D8B030D-6E8A-4147-A177-3AD203B41FA5}">
                      <a16:colId xmlns:a16="http://schemas.microsoft.com/office/drawing/2014/main" val="2709165749"/>
                    </a:ext>
                  </a:extLst>
                </a:gridCol>
                <a:gridCol w="1636459">
                  <a:extLst>
                    <a:ext uri="{9D8B030D-6E8A-4147-A177-3AD203B41FA5}">
                      <a16:colId xmlns:a16="http://schemas.microsoft.com/office/drawing/2014/main" val="2243997706"/>
                    </a:ext>
                  </a:extLst>
                </a:gridCol>
                <a:gridCol w="143137">
                  <a:extLst>
                    <a:ext uri="{9D8B030D-6E8A-4147-A177-3AD203B41FA5}">
                      <a16:colId xmlns:a16="http://schemas.microsoft.com/office/drawing/2014/main" val="2335150482"/>
                    </a:ext>
                  </a:extLst>
                </a:gridCol>
                <a:gridCol w="1613093">
                  <a:extLst>
                    <a:ext uri="{9D8B030D-6E8A-4147-A177-3AD203B41FA5}">
                      <a16:colId xmlns:a16="http://schemas.microsoft.com/office/drawing/2014/main" val="2836676925"/>
                    </a:ext>
                  </a:extLst>
                </a:gridCol>
                <a:gridCol w="1689150">
                  <a:extLst>
                    <a:ext uri="{9D8B030D-6E8A-4147-A177-3AD203B41FA5}">
                      <a16:colId xmlns:a16="http://schemas.microsoft.com/office/drawing/2014/main" val="4046203905"/>
                    </a:ext>
                  </a:extLst>
                </a:gridCol>
              </a:tblGrid>
              <a:tr h="372289">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Autumn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lumMod val="50000"/>
                            </a:schemeClr>
                          </a:solidFill>
                          <a:latin typeface="Amatic SC" panose="00000500000000000000" pitchFamily="2" charset="-79"/>
                          <a:cs typeface="Amatic SC" panose="00000500000000000000" pitchFamily="2" charset="-79"/>
                        </a:rPr>
                        <a:t>Autumn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GB"/>
                    </a:p>
                  </a:txBody>
                  <a:tcPr/>
                </a:tc>
                <a:tc gridSpan="2">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Spring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a:p>
                  </a:txBody>
                  <a:tcPr/>
                </a:tc>
                <a:tc gridSpan="2">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Spring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a:p>
                  </a:txBody>
                  <a:tcPr/>
                </a:tc>
                <a:tc gridSpan="2">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Summer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algn="ct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Summer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6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GB"/>
                    </a:p>
                  </a:txBody>
                  <a:tcPr/>
                </a:tc>
                <a:tc gridSpan="2">
                  <a:txBody>
                    <a:bodyPr/>
                    <a:lstStyle/>
                    <a:p>
                      <a:pPr algn="ctr"/>
                      <a:r>
                        <a:rPr lang="en-US" sz="16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GB"/>
                    </a:p>
                  </a:txBody>
                  <a:tcPr/>
                </a:tc>
                <a:tc gridSpan="2">
                  <a:txBody>
                    <a:bodyPr/>
                    <a:lstStyle/>
                    <a:p>
                      <a:pPr algn="ctr"/>
                      <a:r>
                        <a:rPr lang="en-US" sz="16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72033691"/>
                  </a:ext>
                </a:extLst>
              </a:tr>
              <a:tr h="989017">
                <a:tc>
                  <a:txBody>
                    <a:bodyPr/>
                    <a:lstStyle/>
                    <a:p>
                      <a:pPr algn="ctr"/>
                      <a:r>
                        <a:rPr lang="en-US" sz="1600" b="1" dirty="0">
                          <a:latin typeface="Amatic SC" panose="00000500000000000000" pitchFamily="2" charset="-79"/>
                          <a:cs typeface="Amatic SC" panose="00000500000000000000" pitchFamily="2" charset="-79"/>
                        </a:rPr>
                        <a:t>Personal, Social and Emotional Development  </a:t>
                      </a:r>
                      <a:endParaRPr lang="en-GB" sz="16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10">
                  <a:txBody>
                    <a:bodyPr/>
                    <a:lstStyle/>
                    <a:p>
                      <a:pPr algn="l"/>
                      <a:r>
                        <a:rPr lang="en-US" sz="1200" dirty="0"/>
                        <a:t>Children’s personal, social and emotional development (PSED) is </a:t>
                      </a:r>
                      <a:r>
                        <a:rPr lang="en-US" sz="1200" b="1" dirty="0"/>
                        <a:t>crucial for children to lead healthy and happy lives</a:t>
                      </a:r>
                      <a:r>
                        <a:rPr lang="en-US" sz="1200" dirty="0"/>
                        <a:t>, and is fundamental to their cognitive development. Underpinning their personal development are the important attachments that </a:t>
                      </a:r>
                      <a:r>
                        <a:rPr lang="en-US" sz="1200" b="1" dirty="0"/>
                        <a:t>shape their social world</a:t>
                      </a:r>
                      <a:r>
                        <a:rPr lang="en-US" sz="1200" dirty="0"/>
                        <a:t>. Strong, warm and supportive  relationships with adults enable children to learn how to </a:t>
                      </a:r>
                      <a:r>
                        <a:rPr lang="en-US" sz="1200" b="1" dirty="0"/>
                        <a:t>understand their own feelings and those of others</a:t>
                      </a:r>
                      <a:r>
                        <a:rPr lang="en-US" sz="1200" dirty="0"/>
                        <a:t>. Children should be supported to </a:t>
                      </a:r>
                      <a:r>
                        <a:rPr lang="en-US" sz="1200" b="1" dirty="0"/>
                        <a:t>manage emotions, develop a positive sense of self, set themselves simple goals, have confidence in their own abilities, to persist</a:t>
                      </a:r>
                      <a:r>
                        <a:rPr lang="en-US" sz="1200" dirty="0"/>
                        <a:t> and wait for what they want and direct attention as necessary. Through adult modelling and guidance, they will learn </a:t>
                      </a:r>
                      <a:r>
                        <a:rPr lang="en-US" sz="1200" b="1" dirty="0"/>
                        <a:t>how to look after their bodies, including healthy eating</a:t>
                      </a:r>
                      <a:r>
                        <a:rPr lang="en-US" sz="1200" dirty="0"/>
                        <a:t>, and manage personal needs independently. Through supported interaction with other children, they learn how to make good friendships, co-operate and resolve conflicts peaceably. These attributes will provide a secure platform from which </a:t>
                      </a:r>
                      <a:r>
                        <a:rPr lang="en-US" sz="1200" b="1" dirty="0"/>
                        <a:t>children can achieve at school and in later life.</a:t>
                      </a:r>
                      <a:endParaRPr lang="en-GB" sz="1200" b="1"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pPr algn="ctr"/>
                      <a:endParaRPr lang="en-US" sz="1100" dirty="0">
                        <a:solidFill>
                          <a:schemeClr val="bg1">
                            <a:lumMod val="50000"/>
                          </a:schemeClr>
                        </a:solidFill>
                        <a:latin typeface="+mn-lt"/>
                        <a:cs typeface="Amatic SC" panose="00000500000000000000" pitchFamily="2" charset="-79"/>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r h="989017">
                <a:tc rowSpan="2">
                  <a:txBody>
                    <a:bodyPr/>
                    <a:lstStyle/>
                    <a:p>
                      <a:pPr algn="ctr"/>
                      <a:r>
                        <a:rPr lang="en-US" sz="1600" b="1" dirty="0">
                          <a:latin typeface="Amatic SC" panose="00000500000000000000" pitchFamily="2" charset="-79"/>
                          <a:cs typeface="Amatic SC" panose="00000500000000000000" pitchFamily="2" charset="-79"/>
                        </a:rPr>
                        <a:t>Managing Self </a:t>
                      </a:r>
                    </a:p>
                    <a:p>
                      <a:pPr algn="ctr"/>
                      <a:endParaRPr lang="en-US" sz="1600" b="1" dirty="0">
                        <a:latin typeface="Amatic SC" panose="00000500000000000000" pitchFamily="2" charset="-79"/>
                        <a:cs typeface="Amatic SC" panose="00000500000000000000" pitchFamily="2" charset="-79"/>
                      </a:endParaRPr>
                    </a:p>
                    <a:p>
                      <a:pPr algn="ctr"/>
                      <a:r>
                        <a:rPr lang="en-US" sz="1800" b="1" dirty="0">
                          <a:latin typeface="Amatic SC" panose="00000500000000000000" pitchFamily="2" charset="-79"/>
                          <a:cs typeface="Amatic SC" panose="00000500000000000000" pitchFamily="2" charset="-79"/>
                        </a:rPr>
                        <a:t>Self -  Regulation</a:t>
                      </a:r>
                    </a:p>
                    <a:p>
                      <a:pPr algn="ctr"/>
                      <a:endParaRPr lang="en-US" sz="1800" b="1" dirty="0">
                        <a:solidFill>
                          <a:srgbClr val="CC66FF"/>
                        </a:solidFill>
                        <a:latin typeface="Amatic SC" panose="00000500000000000000" pitchFamily="2" charset="-79"/>
                        <a:cs typeface="Amatic SC" panose="00000500000000000000" pitchFamily="2" charset="-79"/>
                      </a:endParaRPr>
                    </a:p>
                    <a:p>
                      <a:pPr algn="ctr"/>
                      <a:r>
                        <a:rPr lang="en-US" sz="1400" b="1" dirty="0">
                          <a:solidFill>
                            <a:srgbClr val="CC66FF"/>
                          </a:solidFill>
                          <a:latin typeface="Amatic SC" panose="00000500000000000000" pitchFamily="2" charset="-79"/>
                          <a:cs typeface="Amatic SC" panose="00000500000000000000" pitchFamily="2" charset="-79"/>
                        </a:rPr>
                        <a:t>Link to Behaviour for Learning  </a:t>
                      </a:r>
                    </a:p>
                    <a:p>
                      <a:pPr algn="ctr"/>
                      <a:endParaRPr lang="en-GB" sz="1400" b="1" dirty="0">
                        <a:solidFill>
                          <a:srgbClr val="CC66FF"/>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2">
                  <a:txBody>
                    <a:bodyPr/>
                    <a:lstStyle/>
                    <a:p>
                      <a:pPr algn="ctr"/>
                      <a:r>
                        <a:rPr lang="en-US" sz="900" b="0" dirty="0">
                          <a:solidFill>
                            <a:schemeClr val="tx1"/>
                          </a:solidFill>
                        </a:rPr>
                        <a:t>New Beginnings </a:t>
                      </a:r>
                    </a:p>
                    <a:p>
                      <a:pPr algn="ctr"/>
                      <a:r>
                        <a:rPr lang="en-US" sz="900" dirty="0"/>
                        <a:t>See themselves as a valuable individual.</a:t>
                      </a:r>
                      <a:endParaRPr lang="en-US" sz="900" b="0" dirty="0">
                        <a:solidFill>
                          <a:schemeClr val="tx1"/>
                        </a:solidFill>
                      </a:endParaRPr>
                    </a:p>
                    <a:p>
                      <a:pPr algn="ctr"/>
                      <a:r>
                        <a:rPr lang="en-US" sz="900" b="0" dirty="0">
                          <a:solidFill>
                            <a:schemeClr val="tx1"/>
                          </a:solidFill>
                        </a:rPr>
                        <a:t>Being me in my world </a:t>
                      </a:r>
                    </a:p>
                    <a:p>
                      <a:pPr algn="ctr"/>
                      <a:r>
                        <a:rPr lang="en-US" sz="900" b="0" dirty="0">
                          <a:solidFill>
                            <a:schemeClr val="tx1"/>
                          </a:solidFill>
                        </a:rPr>
                        <a:t>Class Rule Rules and Routines </a:t>
                      </a:r>
                    </a:p>
                    <a:p>
                      <a:pPr algn="ctr"/>
                      <a:r>
                        <a:rPr lang="en-US" sz="900" b="0" dirty="0">
                          <a:solidFill>
                            <a:schemeClr val="tx1"/>
                          </a:solidFill>
                        </a:rPr>
                        <a:t>Supporting children to build relationships</a:t>
                      </a:r>
                    </a:p>
                    <a:p>
                      <a:pPr algn="ctr"/>
                      <a:r>
                        <a:rPr lang="en-US" sz="900" b="0" dirty="0">
                          <a:solidFill>
                            <a:schemeClr val="tx1"/>
                          </a:solidFill>
                          <a:latin typeface="+mn-lt"/>
                          <a:cs typeface="Amatic SC" panose="00000500000000000000" pitchFamily="2" charset="-79"/>
                        </a:rPr>
                        <a:t>Dreams and Goals </a:t>
                      </a:r>
                      <a:endParaRPr lang="en-GB" sz="9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GB"/>
                    </a:p>
                  </a:txBody>
                  <a:tcPr/>
                </a:tc>
                <a:tc gridSpan="2">
                  <a:txBody>
                    <a:bodyPr/>
                    <a:lstStyle/>
                    <a:p>
                      <a:pPr algn="ctr"/>
                      <a:r>
                        <a:rPr lang="en-US" sz="900" b="0" dirty="0">
                          <a:solidFill>
                            <a:schemeClr val="tx1"/>
                          </a:solidFill>
                        </a:rPr>
                        <a:t>Getting on and falling out. </a:t>
                      </a:r>
                    </a:p>
                    <a:p>
                      <a:pPr algn="ctr"/>
                      <a:r>
                        <a:rPr lang="en-US" sz="900" b="0" dirty="0">
                          <a:solidFill>
                            <a:schemeClr val="tx1"/>
                          </a:solidFill>
                        </a:rPr>
                        <a:t>How to deal with anger Emotions</a:t>
                      </a:r>
                    </a:p>
                    <a:p>
                      <a:pPr algn="ctr"/>
                      <a:r>
                        <a:rPr lang="en-US" sz="900" b="0" dirty="0">
                          <a:solidFill>
                            <a:schemeClr val="tx1"/>
                          </a:solidFill>
                        </a:rPr>
                        <a:t>Self - Confidence </a:t>
                      </a:r>
                    </a:p>
                    <a:p>
                      <a:pPr algn="ctr"/>
                      <a:r>
                        <a:rPr lang="en-US" sz="900" dirty="0"/>
                        <a:t>Build constructive and respectful relationships.</a:t>
                      </a:r>
                    </a:p>
                    <a:p>
                      <a:pPr algn="ctr"/>
                      <a:r>
                        <a:rPr lang="en-US" sz="900" dirty="0"/>
                        <a:t>Ask children to explain to others how they thought about a problem or an emotion and how they dealt with it. </a:t>
                      </a:r>
                      <a:endParaRPr lang="en-GB" sz="9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2">
                  <a:txBody>
                    <a:bodyPr/>
                    <a:lstStyle/>
                    <a:p>
                      <a:pPr algn="ctr"/>
                      <a:r>
                        <a:rPr lang="en-US" sz="900" b="0" dirty="0">
                          <a:solidFill>
                            <a:schemeClr val="tx1"/>
                          </a:solidFill>
                        </a:rPr>
                        <a:t>Good to be me Feelings </a:t>
                      </a:r>
                    </a:p>
                    <a:p>
                      <a:pPr algn="ctr"/>
                      <a:r>
                        <a:rPr lang="en-US" sz="900" b="0" dirty="0">
                          <a:solidFill>
                            <a:schemeClr val="tx1"/>
                          </a:solidFill>
                        </a:rPr>
                        <a:t>Learning about qualities and differences </a:t>
                      </a:r>
                    </a:p>
                    <a:p>
                      <a:pPr algn="ctr"/>
                      <a:r>
                        <a:rPr lang="en-US" sz="900" b="0" dirty="0">
                          <a:solidFill>
                            <a:schemeClr val="tx1"/>
                          </a:solidFill>
                          <a:latin typeface="+mn-lt"/>
                          <a:cs typeface="Amatic SC" panose="00000500000000000000" pitchFamily="2" charset="-79"/>
                        </a:rPr>
                        <a:t>Celebrating differences</a:t>
                      </a:r>
                    </a:p>
                    <a:p>
                      <a:pPr algn="ctr"/>
                      <a:r>
                        <a:rPr lang="en-US" sz="900" dirty="0"/>
                        <a:t>Identify and moderate their own feelings socially and emotionally.</a:t>
                      </a:r>
                    </a:p>
                    <a:p>
                      <a:pPr algn="ctr"/>
                      <a:r>
                        <a:rPr lang="en-US" sz="900" dirty="0"/>
                        <a:t>Encourage them to think about their own feelings and those of others by giving explicit examples of how others might feel in particular scenarios </a:t>
                      </a:r>
                      <a:r>
                        <a:rPr lang="en-US" sz="900" b="0" dirty="0">
                          <a:solidFill>
                            <a:schemeClr val="tx1"/>
                          </a:solidFill>
                          <a:latin typeface="+mn-lt"/>
                          <a:cs typeface="Amatic SC" panose="00000500000000000000" pitchFamily="2" charset="-79"/>
                        </a:rPr>
                        <a:t> sharing stories and discussing pictures</a:t>
                      </a:r>
                      <a:endParaRPr lang="en-GB" sz="9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2">
                  <a:txBody>
                    <a:bodyPr/>
                    <a:lstStyle/>
                    <a:p>
                      <a:pPr algn="ctr"/>
                      <a:r>
                        <a:rPr lang="en-US" sz="900" b="0" dirty="0">
                          <a:solidFill>
                            <a:schemeClr val="tx1"/>
                          </a:solidFill>
                        </a:rPr>
                        <a:t>Relationships </a:t>
                      </a:r>
                    </a:p>
                    <a:p>
                      <a:pPr algn="ctr"/>
                      <a:r>
                        <a:rPr lang="en-US" sz="900" b="0" dirty="0">
                          <a:solidFill>
                            <a:schemeClr val="tx1"/>
                          </a:solidFill>
                        </a:rPr>
                        <a:t>What makes a good friend? </a:t>
                      </a:r>
                    </a:p>
                    <a:p>
                      <a:pPr algn="ctr"/>
                      <a:r>
                        <a:rPr lang="en-US" sz="900" b="0" dirty="0">
                          <a:solidFill>
                            <a:schemeClr val="tx1"/>
                          </a:solidFill>
                        </a:rPr>
                        <a:t>Healthy me</a:t>
                      </a:r>
                    </a:p>
                    <a:p>
                      <a:pPr algn="ctr"/>
                      <a:r>
                        <a:rPr lang="en-US" sz="900" b="0" dirty="0">
                          <a:solidFill>
                            <a:schemeClr val="tx1"/>
                          </a:solidFill>
                          <a:latin typeface="+mn-lt"/>
                          <a:cs typeface="Amatic SC" panose="00000500000000000000" pitchFamily="2" charset="-79"/>
                        </a:rPr>
                        <a:t>Looking After our world and animals </a:t>
                      </a:r>
                    </a:p>
                    <a:p>
                      <a:pPr algn="ctr"/>
                      <a:r>
                        <a:rPr lang="en-US" sz="900" dirty="0"/>
                        <a:t>Give children strategies for staying calm in the face of frustration. Talk them through why we take turns, wait politely, tidy up after ourselves and so on</a:t>
                      </a:r>
                      <a:endParaRPr lang="en-GB" sz="9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pPr algn="ctr"/>
                      <a:r>
                        <a:rPr lang="en-US" sz="1200" b="0" dirty="0">
                          <a:solidFill>
                            <a:schemeClr val="tx1"/>
                          </a:solidFill>
                        </a:rPr>
                        <a:t>Looking after others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FFFF"/>
                    </a:solidFill>
                  </a:tcPr>
                </a:tc>
                <a:tc>
                  <a:txBody>
                    <a:bodyPr/>
                    <a:lstStyle/>
                    <a:p>
                      <a:pPr algn="ctr"/>
                      <a:r>
                        <a:rPr lang="en-US" sz="900" b="0" dirty="0">
                          <a:solidFill>
                            <a:schemeClr val="tx1"/>
                          </a:solidFill>
                        </a:rPr>
                        <a:t>Looking after others</a:t>
                      </a:r>
                    </a:p>
                    <a:p>
                      <a:pPr algn="ctr"/>
                      <a:r>
                        <a:rPr lang="en-US" sz="900" b="0" dirty="0">
                          <a:solidFill>
                            <a:schemeClr val="tx1"/>
                          </a:solidFill>
                        </a:rPr>
                        <a:t>Friendships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solidFill>
                            <a:schemeClr val="tx1"/>
                          </a:solidFill>
                          <a:latin typeface="+mn-lt"/>
                          <a:cs typeface="Amatic SC" panose="00000500000000000000" pitchFamily="2" charset="-79"/>
                        </a:rPr>
                        <a:t>Dreams and Goals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t>Show resilience and perseverance in the face of challenge.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t>Discuss why we take turns, wait politely, tidy up after ourselves and so on.</a:t>
                      </a:r>
                      <a:endParaRPr lang="en-GB" sz="900" b="0" dirty="0">
                        <a:solidFill>
                          <a:schemeClr val="tx1"/>
                        </a:solidFill>
                        <a:latin typeface="+mn-lt"/>
                        <a:cs typeface="Amatic SC" panose="00000500000000000000" pitchFamily="2" charset="-79"/>
                      </a:endParaRPr>
                    </a:p>
                    <a:p>
                      <a:pPr algn="ctr"/>
                      <a:endParaRPr 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sz="900" b="0" dirty="0">
                          <a:solidFill>
                            <a:schemeClr val="tx1"/>
                          </a:solidFill>
                          <a:latin typeface="+mn-lt"/>
                          <a:cs typeface="Amatic SC" panose="00000500000000000000" pitchFamily="2" charset="-79"/>
                        </a:rPr>
                        <a:t>Taking part in sports day -  Winning and loosing </a:t>
                      </a:r>
                    </a:p>
                    <a:p>
                      <a:pPr algn="ctr"/>
                      <a:r>
                        <a:rPr lang="en-US" sz="900" b="0" dirty="0">
                          <a:solidFill>
                            <a:schemeClr val="tx1"/>
                          </a:solidFill>
                          <a:latin typeface="+mn-lt"/>
                          <a:cs typeface="Amatic SC" panose="00000500000000000000" pitchFamily="2" charset="-79"/>
                        </a:rPr>
                        <a:t>Changing me </a:t>
                      </a:r>
                    </a:p>
                    <a:p>
                      <a:pPr algn="ctr"/>
                      <a:r>
                        <a:rPr lang="en-US" sz="900" b="0" dirty="0">
                          <a:solidFill>
                            <a:schemeClr val="tx1"/>
                          </a:solidFill>
                          <a:latin typeface="+mn-lt"/>
                          <a:cs typeface="Amatic SC" panose="00000500000000000000" pitchFamily="2" charset="-79"/>
                        </a:rPr>
                        <a:t>Look how far I've come! </a:t>
                      </a:r>
                    </a:p>
                    <a:p>
                      <a:pPr algn="ctr"/>
                      <a:r>
                        <a:rPr lang="en-US" sz="900" dirty="0"/>
                        <a:t>Model positive behaviour and highlight exemplary behaviour of children in class, narrating what was kind and considerate about the behavior. Preparing for Year 1 transition</a:t>
                      </a:r>
                      <a:endParaRPr lang="en-GB"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4290435388"/>
                  </a:ext>
                </a:extLst>
              </a:tr>
              <a:tr h="989017">
                <a:tc vMerge="1">
                  <a:txBody>
                    <a:bodyPr/>
                    <a:lstStyle/>
                    <a:p>
                      <a:pPr algn="ctr"/>
                      <a:r>
                        <a:rPr lang="en-US" sz="2400" b="1" dirty="0">
                          <a:latin typeface="Amatic SC" panose="00000500000000000000" pitchFamily="2" charset="-79"/>
                          <a:cs typeface="Amatic SC" panose="00000500000000000000" pitchFamily="2" charset="-79"/>
                        </a:rPr>
                        <a:t>Self -  Regulation</a:t>
                      </a:r>
                    </a:p>
                    <a:p>
                      <a:pPr algn="ctr"/>
                      <a:r>
                        <a:rPr lang="en-US" sz="1800" b="1" dirty="0">
                          <a:latin typeface="Amatic SC" panose="00000500000000000000" pitchFamily="2" charset="-79"/>
                          <a:cs typeface="Amatic SC" panose="00000500000000000000" pitchFamily="2" charset="-79"/>
                        </a:rPr>
                        <a:t>Link to Behaviour for Learning  </a:t>
                      </a:r>
                      <a:endParaRPr lang="en-GB" sz="1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marL="0" indent="0" algn="l">
                        <a:buFont typeface="Wingdings" panose="05000000000000000000" pitchFamily="2" charset="2"/>
                        <a:buNone/>
                      </a:pPr>
                      <a:r>
                        <a:rPr lang="en-US" sz="900" dirty="0">
                          <a:solidFill>
                            <a:schemeClr val="tx1"/>
                          </a:solidFill>
                          <a:latin typeface="+mn-lt"/>
                          <a:cs typeface="RM Typerighter old" panose="00000400000000000000" pitchFamily="2" charset="-79"/>
                        </a:rPr>
                        <a:t>Show an understanding of their own feelings and those of others, and begin to </a:t>
                      </a:r>
                      <a:r>
                        <a:rPr lang="en-US" sz="900" b="1" dirty="0">
                          <a:solidFill>
                            <a:schemeClr val="tx1"/>
                          </a:solidFill>
                          <a:latin typeface="+mn-lt"/>
                          <a:cs typeface="RM Typerighter old" panose="00000400000000000000" pitchFamily="2" charset="-79"/>
                        </a:rPr>
                        <a:t>regulate their behaviour accordingly</a:t>
                      </a:r>
                      <a:r>
                        <a:rPr lang="en-US" sz="900" dirty="0">
                          <a:solidFill>
                            <a:schemeClr val="tx1"/>
                          </a:solidFill>
                          <a:latin typeface="+mn-lt"/>
                          <a:cs typeface="RM Typerighter old" panose="00000400000000000000" pitchFamily="2" charset="-79"/>
                        </a:rPr>
                        <a:t>. Set and work towards simple goals, being able to wait for what they want and </a:t>
                      </a:r>
                      <a:r>
                        <a:rPr lang="en-US" sz="900" b="1" dirty="0">
                          <a:solidFill>
                            <a:schemeClr val="tx1"/>
                          </a:solidFill>
                          <a:latin typeface="+mn-lt"/>
                          <a:cs typeface="RM Typerighter old" panose="00000400000000000000" pitchFamily="2" charset="-79"/>
                        </a:rPr>
                        <a:t>control their immediate impulses when appropriate</a:t>
                      </a:r>
                      <a:r>
                        <a:rPr lang="en-US" sz="900" dirty="0">
                          <a:solidFill>
                            <a:schemeClr val="tx1"/>
                          </a:solidFill>
                          <a:latin typeface="+mn-lt"/>
                          <a:cs typeface="RM Typerighter old" panose="00000400000000000000" pitchFamily="2" charset="-79"/>
                        </a:rPr>
                        <a:t>. Give </a:t>
                      </a:r>
                      <a:r>
                        <a:rPr lang="en-US" sz="900" b="1" dirty="0">
                          <a:solidFill>
                            <a:schemeClr val="tx1"/>
                          </a:solidFill>
                          <a:latin typeface="+mn-lt"/>
                          <a:cs typeface="RM Typerighter old" panose="00000400000000000000" pitchFamily="2" charset="-79"/>
                        </a:rPr>
                        <a:t>focused attention to what the teacher says</a:t>
                      </a:r>
                      <a:r>
                        <a:rPr lang="en-US" sz="900" dirty="0">
                          <a:solidFill>
                            <a:schemeClr val="tx1"/>
                          </a:solidFill>
                          <a:latin typeface="+mn-lt"/>
                          <a:cs typeface="RM Typerighter old" panose="00000400000000000000" pitchFamily="2" charset="-79"/>
                        </a:rPr>
                        <a:t>, responding appropriately even when engaged in activity, and show an ability to follow instructions involving several ideas or actions.</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Controlling own feelings and behaviours</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Applying personalised strategies to return to a state of calm</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Being able to curb impulsive behaviours</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Being able to concentrate on a task</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Being able to ignore distractions</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Behaving in ways that are pro-social</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Planning</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Thinking before acting</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Delaying gratification</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Persisting in the face of difficulty.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lnT w="12700" cap="flat" cmpd="sng" algn="ctr">
                      <a:solidFill>
                        <a:schemeClr val="tx1"/>
                      </a:solidFill>
                      <a:prstDash val="solid"/>
                      <a:round/>
                      <a:headEnd type="none" w="med" len="med"/>
                      <a:tailEnd type="none" w="med" len="med"/>
                    </a:lnT>
                  </a:tcPr>
                </a:tc>
                <a:tc hMerge="1">
                  <a:txBody>
                    <a:bodyPr/>
                    <a:lstStyle/>
                    <a:p>
                      <a:pPr algn="ctr"/>
                      <a:endParaRPr lang="en-GB" sz="1400" dirty="0">
                        <a:latin typeface="Amatic SC" panose="00000500000000000000" pitchFamily="2" charset="-79"/>
                        <a:cs typeface="Amatic SC" panose="00000500000000000000" pitchFamily="2" charset="-79"/>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EFFF"/>
                    </a:solidFill>
                  </a:tcPr>
                </a:tc>
                <a:tc gridSpan="4">
                  <a:txBody>
                    <a:bodyPr/>
                    <a:lstStyle/>
                    <a:p>
                      <a:pPr algn="ctr"/>
                      <a:r>
                        <a:rPr lang="en-US" sz="1100" b="0" i="1" kern="1200" dirty="0">
                          <a:solidFill>
                            <a:schemeClr val="tx1"/>
                          </a:solidFill>
                          <a:effectLst/>
                          <a:latin typeface="+mn-lt"/>
                          <a:ea typeface="+mn-ea"/>
                          <a:cs typeface="+mn-cs"/>
                        </a:rPr>
                        <a:t>“Self-regulatory skills can be defined as the ability of children to manage their own behaviour and aspects of their learning. In the early years, efforts to develop self-regulation often seek to improve levels of self-control and reduce impulsivity. Activities typically include supporting children in articulating their plans and learning strategies and reviewing what they have done.” Education Endowment Foundation.</a:t>
                      </a:r>
                      <a:endParaRPr lang="en-GB" sz="1100" i="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80869022"/>
                  </a:ext>
                </a:extLst>
              </a:tr>
            </a:tbl>
          </a:graphicData>
        </a:graphic>
      </p:graphicFrame>
      <p:pic>
        <p:nvPicPr>
          <p:cNvPr id="9" name="Picture 8">
            <a:extLst>
              <a:ext uri="{FF2B5EF4-FFF2-40B4-BE49-F238E27FC236}">
                <a16:creationId xmlns:a16="http://schemas.microsoft.com/office/drawing/2014/main" id="{22D24B6A-CE47-4BC3-8F43-9D9AE2293426}"/>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8071815" y="5037991"/>
            <a:ext cx="3932807" cy="3932807"/>
          </a:xfrm>
          <a:prstGeom prst="rect">
            <a:avLst/>
          </a:prstGeom>
        </p:spPr>
      </p:pic>
      <p:sp>
        <p:nvSpPr>
          <p:cNvPr id="7" name="TextBox 6">
            <a:extLst>
              <a:ext uri="{FF2B5EF4-FFF2-40B4-BE49-F238E27FC236}">
                <a16:creationId xmlns:a16="http://schemas.microsoft.com/office/drawing/2014/main" id="{07040BD5-019E-4D00-8E26-D63E6F2575FD}"/>
              </a:ext>
            </a:extLst>
          </p:cNvPr>
          <p:cNvSpPr txBox="1"/>
          <p:nvPr/>
        </p:nvSpPr>
        <p:spPr>
          <a:xfrm>
            <a:off x="7049386" y="6210574"/>
            <a:ext cx="4444411" cy="430887"/>
          </a:xfrm>
          <a:prstGeom prst="rect">
            <a:avLst/>
          </a:prstGeom>
          <a:noFill/>
        </p:spPr>
        <p:txBody>
          <a:bodyPr wrap="square">
            <a:spAutoFit/>
          </a:bodyPr>
          <a:lstStyle/>
          <a:p>
            <a:pPr algn="ctr"/>
            <a:r>
              <a:rPr lang="en-US" sz="1050" b="0" i="1" dirty="0">
                <a:solidFill>
                  <a:schemeClr val="bg1">
                    <a:lumMod val="50000"/>
                  </a:schemeClr>
                </a:solidFill>
                <a:effectLst/>
              </a:rPr>
              <a:t>We understand that children develop in individual ways and at varying rates –  physically, cognitively, linguistically, socially and emotionally.</a:t>
            </a:r>
            <a:endParaRPr lang="en-GB" sz="1050" i="1" dirty="0">
              <a:solidFill>
                <a:schemeClr val="bg1">
                  <a:lumMod val="50000"/>
                </a:schemeClr>
              </a:solidFill>
            </a:endParaRPr>
          </a:p>
        </p:txBody>
      </p:sp>
      <p:pic>
        <p:nvPicPr>
          <p:cNvPr id="10" name="Picture 9">
            <a:extLst>
              <a:ext uri="{FF2B5EF4-FFF2-40B4-BE49-F238E27FC236}">
                <a16:creationId xmlns:a16="http://schemas.microsoft.com/office/drawing/2014/main" id="{0BF8ACDF-BB91-4082-80EE-CECDCE9817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1499" y="28014"/>
            <a:ext cx="417124" cy="417124"/>
          </a:xfrm>
          <a:prstGeom prst="rect">
            <a:avLst/>
          </a:prstGeom>
        </p:spPr>
      </p:pic>
      <p:pic>
        <p:nvPicPr>
          <p:cNvPr id="8" name="Picture 7">
            <a:extLst>
              <a:ext uri="{FF2B5EF4-FFF2-40B4-BE49-F238E27FC236}">
                <a16:creationId xmlns:a16="http://schemas.microsoft.com/office/drawing/2014/main" id="{8DED5D1B-DF2E-44A3-920A-6E17B3F239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7378" y="150473"/>
            <a:ext cx="633287" cy="633287"/>
          </a:xfrm>
          <a:prstGeom prst="rect">
            <a:avLst/>
          </a:prstGeom>
        </p:spPr>
      </p:pic>
      <p:pic>
        <p:nvPicPr>
          <p:cNvPr id="11" name="Picture 10">
            <a:extLst>
              <a:ext uri="{FF2B5EF4-FFF2-40B4-BE49-F238E27FC236}">
                <a16:creationId xmlns:a16="http://schemas.microsoft.com/office/drawing/2014/main" id="{2CD2F529-16A7-435C-A49C-CD27E4570F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200" y="122260"/>
            <a:ext cx="861008" cy="645756"/>
          </a:xfrm>
          <a:prstGeom prst="rect">
            <a:avLst/>
          </a:prstGeom>
        </p:spPr>
      </p:pic>
    </p:spTree>
    <p:extLst>
      <p:ext uri="{BB962C8B-B14F-4D97-AF65-F5344CB8AC3E}">
        <p14:creationId xmlns:p14="http://schemas.microsoft.com/office/powerpoint/2010/main" val="718030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Nursery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4212734078"/>
              </p:ext>
            </p:extLst>
          </p:nvPr>
        </p:nvGraphicFramePr>
        <p:xfrm>
          <a:off x="472644" y="500600"/>
          <a:ext cx="11459371" cy="6305090"/>
        </p:xfrm>
        <a:graphic>
          <a:graphicData uri="http://schemas.openxmlformats.org/drawingml/2006/table">
            <a:tbl>
              <a:tblPr firstRow="1" bandRow="1">
                <a:tableStyleId>{5C22544A-7EE6-4342-B048-85BDC9FD1C3A}</a:tableStyleId>
              </a:tblPr>
              <a:tblGrid>
                <a:gridCol w="1579440">
                  <a:extLst>
                    <a:ext uri="{9D8B030D-6E8A-4147-A177-3AD203B41FA5}">
                      <a16:colId xmlns:a16="http://schemas.microsoft.com/office/drawing/2014/main" val="385991600"/>
                    </a:ext>
                  </a:extLst>
                </a:gridCol>
                <a:gridCol w="1694666">
                  <a:extLst>
                    <a:ext uri="{9D8B030D-6E8A-4147-A177-3AD203B41FA5}">
                      <a16:colId xmlns:a16="http://schemas.microsoft.com/office/drawing/2014/main" val="2865123548"/>
                    </a:ext>
                  </a:extLst>
                </a:gridCol>
                <a:gridCol w="1637053">
                  <a:extLst>
                    <a:ext uri="{9D8B030D-6E8A-4147-A177-3AD203B41FA5}">
                      <a16:colId xmlns:a16="http://schemas.microsoft.com/office/drawing/2014/main" val="872926247"/>
                    </a:ext>
                  </a:extLst>
                </a:gridCol>
                <a:gridCol w="1637053">
                  <a:extLst>
                    <a:ext uri="{9D8B030D-6E8A-4147-A177-3AD203B41FA5}">
                      <a16:colId xmlns:a16="http://schemas.microsoft.com/office/drawing/2014/main" val="1315738151"/>
                    </a:ext>
                  </a:extLst>
                </a:gridCol>
                <a:gridCol w="1637053">
                  <a:extLst>
                    <a:ext uri="{9D8B030D-6E8A-4147-A177-3AD203B41FA5}">
                      <a16:colId xmlns:a16="http://schemas.microsoft.com/office/drawing/2014/main" val="2709165749"/>
                    </a:ext>
                  </a:extLst>
                </a:gridCol>
                <a:gridCol w="1637053">
                  <a:extLst>
                    <a:ext uri="{9D8B030D-6E8A-4147-A177-3AD203B41FA5}">
                      <a16:colId xmlns:a16="http://schemas.microsoft.com/office/drawing/2014/main" val="2335150482"/>
                    </a:ext>
                  </a:extLst>
                </a:gridCol>
                <a:gridCol w="1637053">
                  <a:extLst>
                    <a:ext uri="{9D8B030D-6E8A-4147-A177-3AD203B41FA5}">
                      <a16:colId xmlns:a16="http://schemas.microsoft.com/office/drawing/2014/main" val="4046203905"/>
                    </a:ext>
                  </a:extLst>
                </a:gridCol>
              </a:tblGrid>
              <a:tr h="46055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Autumn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lumMod val="50000"/>
                            </a:schemeClr>
                          </a:solidFill>
                          <a:latin typeface="Amatic SC" panose="00000500000000000000" pitchFamily="2" charset="-79"/>
                          <a:cs typeface="Amatic SC" panose="00000500000000000000" pitchFamily="2" charset="-79"/>
                        </a:rPr>
                        <a:t>Autumn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8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8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8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72033691"/>
                  </a:ext>
                </a:extLst>
              </a:tr>
              <a:tr h="422123">
                <a:tc rowSpan="4">
                  <a:txBody>
                    <a:bodyPr/>
                    <a:lstStyle/>
                    <a:p>
                      <a:pPr algn="ctr"/>
                      <a:r>
                        <a:rPr lang="en-US" sz="1200" b="1" dirty="0">
                          <a:latin typeface="Amatic SC" panose="00000500000000000000" pitchFamily="2" charset="-79"/>
                          <a:cs typeface="Amatic SC" panose="00000500000000000000" pitchFamily="2" charset="-79"/>
                        </a:rPr>
                        <a:t>Physical development </a:t>
                      </a:r>
                    </a:p>
                    <a:p>
                      <a:pPr algn="ctr"/>
                      <a:endParaRPr lang="en-US" sz="1200" b="0" dirty="0">
                        <a:latin typeface="Amatic SC" panose="00000500000000000000" pitchFamily="2" charset="-79"/>
                        <a:cs typeface="Amatic SC" panose="00000500000000000000" pitchFamily="2" charset="-79"/>
                      </a:endParaRPr>
                    </a:p>
                    <a:p>
                      <a:pPr algn="ctr"/>
                      <a:endParaRPr lang="en-US" sz="1200" b="0" dirty="0">
                        <a:latin typeface="Amatic SC" panose="00000500000000000000" pitchFamily="2" charset="-79"/>
                        <a:cs typeface="Amatic SC" panose="00000500000000000000" pitchFamily="2" charset="-79"/>
                      </a:endParaRPr>
                    </a:p>
                    <a:p>
                      <a:pPr algn="ctr"/>
                      <a:endParaRPr lang="en-US" sz="1200" b="0" dirty="0">
                        <a:latin typeface="Amatic SC" panose="00000500000000000000" pitchFamily="2" charset="-79"/>
                        <a:cs typeface="Amatic SC" panose="00000500000000000000" pitchFamily="2" charset="-79"/>
                      </a:endParaRPr>
                    </a:p>
                    <a:p>
                      <a:pPr algn="ctr"/>
                      <a:endParaRPr lang="en-US" sz="1200" b="0" dirty="0">
                        <a:latin typeface="Amatic SC" panose="00000500000000000000" pitchFamily="2" charset="-79"/>
                        <a:cs typeface="Amatic SC" panose="00000500000000000000" pitchFamily="2" charset="-79"/>
                      </a:endParaRPr>
                    </a:p>
                    <a:p>
                      <a:pPr algn="ctr"/>
                      <a:endParaRPr lang="en-US" sz="1200" b="0" dirty="0">
                        <a:latin typeface="Amatic SC" panose="00000500000000000000" pitchFamily="2" charset="-79"/>
                        <a:cs typeface="Amatic SC" panose="00000500000000000000" pitchFamily="2" charset="-79"/>
                      </a:endParaRPr>
                    </a:p>
                    <a:p>
                      <a:pPr algn="ctr"/>
                      <a:r>
                        <a:rPr lang="en-US" sz="1200" b="0" dirty="0">
                          <a:latin typeface="Amatic SC" panose="00000500000000000000" pitchFamily="2" charset="-79"/>
                          <a:cs typeface="Amatic SC" panose="00000500000000000000" pitchFamily="2" charset="-79"/>
                        </a:rPr>
                        <a:t>Fine motor </a:t>
                      </a:r>
                    </a:p>
                    <a:p>
                      <a:pPr algn="ctr"/>
                      <a:r>
                        <a:rPr lang="en-US" sz="1200" dirty="0"/>
                        <a:t>Continuously check the process of children’s handwriting (pencil grip and letter formation, including directionality). Provide extra help and guidance when needed.</a:t>
                      </a:r>
                    </a:p>
                    <a:p>
                      <a:pPr algn="ctr"/>
                      <a:endParaRPr lang="en-US" sz="1200" dirty="0"/>
                    </a:p>
                    <a:p>
                      <a:pPr algn="ctr"/>
                      <a:r>
                        <a:rPr lang="en-US" sz="1200" b="1" dirty="0">
                          <a:solidFill>
                            <a:schemeClr val="tx1"/>
                          </a:solidFill>
                          <a:latin typeface="Amatic SC" panose="00000500000000000000" pitchFamily="2" charset="-79"/>
                          <a:cs typeface="Amatic SC" panose="00000500000000000000" pitchFamily="2" charset="-79"/>
                        </a:rPr>
                        <a:t>Daily opportunities for Fine Motor Activities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Amatic SC" panose="00000500000000000000" pitchFamily="2" charset="-79"/>
                          <a:cs typeface="Amatic SC" panose="00000500000000000000" pitchFamily="2" charset="-79"/>
                        </a:rPr>
                        <a:t>Gross motor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6">
                  <a:txBody>
                    <a:bodyPr/>
                    <a:lstStyle/>
                    <a:p>
                      <a:pPr algn="l"/>
                      <a:r>
                        <a:rPr lang="en-US" sz="1050" dirty="0"/>
                        <a:t>Physical activity is </a:t>
                      </a:r>
                      <a:r>
                        <a:rPr lang="en-US" sz="1050" b="1" dirty="0"/>
                        <a:t>vital</a:t>
                      </a:r>
                      <a:r>
                        <a:rPr lang="en-US" sz="1050" dirty="0"/>
                        <a:t> in children’s all-round development, enabling them to </a:t>
                      </a:r>
                      <a:r>
                        <a:rPr lang="en-US" sz="1050" b="1" dirty="0"/>
                        <a:t>pursue happy, healthy and active lives</a:t>
                      </a:r>
                      <a:r>
                        <a:rPr lang="en-US" sz="1050" dirty="0"/>
                        <a:t>. Gross and fine motor experiences develop incrementally throughout early childhood, starting with </a:t>
                      </a:r>
                      <a:r>
                        <a:rPr lang="en-US" sz="1050" b="1" dirty="0"/>
                        <a:t>sensory explorations </a:t>
                      </a:r>
                      <a:r>
                        <a:rPr lang="en-US" sz="1050" dirty="0"/>
                        <a:t>and the development of a </a:t>
                      </a:r>
                      <a:r>
                        <a:rPr lang="en-US" sz="1050" b="1" dirty="0"/>
                        <a:t>child’s strength, co-ordination and positional awareness </a:t>
                      </a:r>
                      <a:r>
                        <a:rPr lang="en-US" sz="1050" dirty="0"/>
                        <a:t>through tummy time, crawling and play movement with both objects and adults. By creating games and providing opportunities for play both indoors and outdoors, adults can support children to develop their </a:t>
                      </a:r>
                      <a:r>
                        <a:rPr lang="en-US" sz="1050" b="1" dirty="0"/>
                        <a:t>core strength, stability, balance, spatial awareness</a:t>
                      </a:r>
                      <a:r>
                        <a:rPr lang="en-US" sz="1050" dirty="0"/>
                        <a:t>, co-ordination and agility. Gross motor skills provide the foundation for developing healthy bodies and social and emotional well-being. </a:t>
                      </a:r>
                      <a:r>
                        <a:rPr lang="en-US" sz="1050" b="1" dirty="0"/>
                        <a:t>Fine motor control and precision helps with hand-eye co-ordination</a:t>
                      </a:r>
                      <a:r>
                        <a:rPr lang="en-US" sz="1050" dirty="0"/>
                        <a:t>, which is later linked to </a:t>
                      </a:r>
                      <a:r>
                        <a:rPr lang="en-US" sz="1050" b="1" dirty="0"/>
                        <a:t>early literacy</a:t>
                      </a:r>
                      <a:r>
                        <a:rPr lang="en-US" sz="1050" dirty="0"/>
                        <a:t>. Repeated and varied opportunities to explore and play with small world activities, puzzles, arts and crafts and the practice of using small tools, with feedback and support from adults, allow children to develop </a:t>
                      </a:r>
                      <a:r>
                        <a:rPr lang="en-US" sz="1050" b="1" dirty="0"/>
                        <a:t>proficiency, control and confidence.</a:t>
                      </a:r>
                      <a:endParaRPr lang="en-US" sz="105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773595032"/>
                  </a:ext>
                </a:extLst>
              </a:tr>
              <a:tr h="989017">
                <a:tc vMerge="1">
                  <a:txBody>
                    <a:bodyPr/>
                    <a:lstStyle/>
                    <a:p>
                      <a:pPr algn="ctr"/>
                      <a:r>
                        <a:rPr lang="en-US" sz="4000" b="0" dirty="0">
                          <a:latin typeface="Amatic SC" panose="00000500000000000000" pitchFamily="2" charset="-79"/>
                          <a:cs typeface="Amatic SC" panose="00000500000000000000" pitchFamily="2" charset="-79"/>
                        </a:rPr>
                        <a:t>Fine motor </a:t>
                      </a:r>
                      <a:endParaRPr lang="en-GB" sz="4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a:solidFill>
                            <a:schemeClr val="tx1"/>
                          </a:solidFill>
                          <a:latin typeface="+mn-lt"/>
                          <a:cs typeface="Amatic SC" panose="00000500000000000000" pitchFamily="2" charset="-79"/>
                        </a:rPr>
                        <a:t>Threading, cutting, weaving, playdough, Fine Motor activities. </a:t>
                      </a:r>
                    </a:p>
                    <a:p>
                      <a:pPr algn="ctr"/>
                      <a:r>
                        <a:rPr lang="en-US" sz="800" dirty="0">
                          <a:solidFill>
                            <a:schemeClr val="tx1"/>
                          </a:solidFill>
                        </a:rPr>
                        <a:t>Manipulate objects with good fine motor skills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rPr>
                        <a:t>Draw/paint large lines and circles using gross motor movements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rPr>
                        <a:t>Hold pencil/paint brush beyond whole hand grasp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Pencil Grip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800" dirty="0">
                          <a:solidFill>
                            <a:schemeClr val="tx1"/>
                          </a:solidFill>
                          <a:latin typeface="+mn-lt"/>
                          <a:cs typeface="Amatic SC" panose="00000500000000000000" pitchFamily="2" charset="-79"/>
                        </a:rPr>
                        <a:t>Threading, cutting, weaving, playdough, Fine Motor activities.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rPr>
                        <a:t>Develop muscle tone to put pencil pressure on paper Use tools to effect changes to materials Show preference for dominant hand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t>Engage children in mark making. </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Fine Motor activities. </a:t>
                      </a:r>
                    </a:p>
                    <a:p>
                      <a:pPr algn="ctr"/>
                      <a:r>
                        <a:rPr lang="en-US" sz="800" dirty="0">
                          <a:solidFill>
                            <a:schemeClr val="tx1"/>
                          </a:solidFill>
                        </a:rPr>
                        <a:t>Begin to form lines and closed shapes. </a:t>
                      </a:r>
                    </a:p>
                    <a:p>
                      <a:pPr algn="ctr"/>
                      <a:r>
                        <a:rPr lang="en-US" sz="800" dirty="0">
                          <a:solidFill>
                            <a:schemeClr val="tx1"/>
                          </a:solidFill>
                        </a:rPr>
                        <a:t>Handle tools, objects, construction and malleable materials with increasing control</a:t>
                      </a:r>
                    </a:p>
                    <a:p>
                      <a:pPr algn="ctr"/>
                      <a:r>
                        <a:rPr lang="en-US" sz="800" dirty="0"/>
                        <a:t>Encourage children to mark make and draw freely.</a:t>
                      </a:r>
                    </a:p>
                    <a:p>
                      <a:pPr algn="ctr"/>
                      <a:r>
                        <a:rPr lang="en-US" sz="800" b="0" i="0" kern="1200" dirty="0">
                          <a:solidFill>
                            <a:schemeClr val="dk1"/>
                          </a:solidFill>
                          <a:effectLst/>
                          <a:latin typeface="+mn-lt"/>
                          <a:ea typeface="+mn-ea"/>
                          <a:cs typeface="+mn-cs"/>
                        </a:rPr>
                        <a:t>Holding Small Items </a:t>
                      </a:r>
                    </a:p>
                    <a:p>
                      <a:pPr algn="ctr"/>
                      <a:r>
                        <a:rPr lang="en-US" sz="800" b="0" i="0" kern="1200" dirty="0">
                          <a:solidFill>
                            <a:schemeClr val="dk1"/>
                          </a:solidFill>
                          <a:effectLst/>
                          <a:latin typeface="+mn-lt"/>
                          <a:ea typeface="+mn-ea"/>
                          <a:cs typeface="+mn-cs"/>
                        </a:rPr>
                        <a:t>making snips with Scissors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Fine Motor activities. </a:t>
                      </a:r>
                    </a:p>
                    <a:p>
                      <a:pPr algn="ctr"/>
                      <a:r>
                        <a:rPr lang="en-US" sz="800" dirty="0">
                          <a:solidFill>
                            <a:schemeClr val="tx1"/>
                          </a:solidFill>
                        </a:rPr>
                        <a:t>Hold pencil model and support grip</a:t>
                      </a:r>
                    </a:p>
                    <a:p>
                      <a:pPr algn="ctr"/>
                      <a:r>
                        <a:rPr lang="en-US" sz="800" dirty="0">
                          <a:solidFill>
                            <a:schemeClr val="tx1"/>
                          </a:solidFill>
                        </a:rPr>
                        <a:t> Forms letter shapes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Fine Motor activities. </a:t>
                      </a:r>
                    </a:p>
                    <a:p>
                      <a:pPr algn="ctr"/>
                      <a:r>
                        <a:rPr lang="en-US" sz="800" dirty="0">
                          <a:solidFill>
                            <a:schemeClr val="tx1"/>
                          </a:solidFill>
                        </a:rPr>
                        <a:t>Develop pencil control</a:t>
                      </a:r>
                    </a:p>
                    <a:p>
                      <a:pPr algn="ctr" fontAlgn="base"/>
                      <a:r>
                        <a:rPr lang="en-US" sz="800" b="0" i="0" kern="1200" dirty="0">
                          <a:solidFill>
                            <a:schemeClr val="dk1"/>
                          </a:solidFill>
                          <a:effectLst/>
                          <a:latin typeface="+mn-lt"/>
                          <a:ea typeface="+mn-ea"/>
                          <a:cs typeface="+mn-cs"/>
                        </a:rPr>
                        <a:t>Use one hand consistently for fine motor tasks</a:t>
                      </a:r>
                    </a:p>
                    <a:p>
                      <a:pPr algn="ctr" fontAlgn="base"/>
                      <a:r>
                        <a:rPr lang="en-US" sz="800" b="0" i="0" kern="1200" dirty="0">
                          <a:solidFill>
                            <a:schemeClr val="dk1"/>
                          </a:solidFill>
                          <a:effectLst/>
                          <a:latin typeface="+mn-lt"/>
                          <a:ea typeface="+mn-ea"/>
                          <a:cs typeface="+mn-cs"/>
                        </a:rPr>
                        <a:t>Cut along a straight line with scissors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Fine Motor activities. </a:t>
                      </a:r>
                    </a:p>
                    <a:p>
                      <a:pPr algn="ctr"/>
                      <a:r>
                        <a:rPr lang="en-GB" sz="800" dirty="0">
                          <a:solidFill>
                            <a:schemeClr val="tx1"/>
                          </a:solidFill>
                        </a:rPr>
                        <a:t>Form letters correctly</a:t>
                      </a:r>
                    </a:p>
                    <a:p>
                      <a:pPr algn="ctr" fontAlgn="base"/>
                      <a:r>
                        <a:rPr lang="en-US" sz="800" b="0" i="0" kern="1200" dirty="0" err="1">
                          <a:solidFill>
                            <a:schemeClr val="dk1"/>
                          </a:solidFill>
                          <a:effectLst/>
                          <a:latin typeface="+mn-lt"/>
                          <a:ea typeface="+mn-ea"/>
                          <a:cs typeface="+mn-cs"/>
                        </a:rPr>
                        <a:t>colour</a:t>
                      </a:r>
                      <a:r>
                        <a:rPr lang="en-US" sz="800" b="0" i="0" kern="1200" dirty="0">
                          <a:solidFill>
                            <a:schemeClr val="dk1"/>
                          </a:solidFill>
                          <a:effectLst/>
                          <a:latin typeface="+mn-lt"/>
                          <a:ea typeface="+mn-ea"/>
                          <a:cs typeface="+mn-cs"/>
                        </a:rPr>
                        <a:t> inside the lines of a picture</a:t>
                      </a:r>
                    </a:p>
                    <a:p>
                      <a:pPr algn="ctr" fontAlgn="base"/>
                      <a:r>
                        <a:rPr lang="en-US" sz="800" b="0" i="0" kern="1200" dirty="0">
                          <a:solidFill>
                            <a:schemeClr val="dk1"/>
                          </a:solidFill>
                          <a:effectLst/>
                          <a:latin typeface="+mn-lt"/>
                          <a:ea typeface="+mn-ea"/>
                          <a:cs typeface="+mn-cs"/>
                        </a:rPr>
                        <a:t>draw pictures that are </a:t>
                      </a:r>
                      <a:r>
                        <a:rPr lang="en-US" sz="800" b="0" i="0" kern="1200" dirty="0" err="1">
                          <a:solidFill>
                            <a:schemeClr val="dk1"/>
                          </a:solidFill>
                          <a:effectLst/>
                          <a:latin typeface="+mn-lt"/>
                          <a:ea typeface="+mn-ea"/>
                          <a:cs typeface="+mn-cs"/>
                        </a:rPr>
                        <a:t>recognisable</a:t>
                      </a:r>
                      <a:r>
                        <a:rPr lang="en-US" sz="800" b="0" i="0" kern="1200" dirty="0">
                          <a:solidFill>
                            <a:schemeClr val="dk1"/>
                          </a:solidFill>
                          <a:effectLst/>
                          <a:latin typeface="+mn-lt"/>
                          <a:ea typeface="+mn-ea"/>
                          <a:cs typeface="+mn-cs"/>
                        </a:rPr>
                        <a:t> </a:t>
                      </a:r>
                    </a:p>
                    <a:p>
                      <a:pPr algn="ctr" fontAlgn="base"/>
                      <a:r>
                        <a:rPr lang="en-US" sz="800" b="0" i="0" kern="1200" dirty="0">
                          <a:solidFill>
                            <a:schemeClr val="dk1"/>
                          </a:solidFill>
                          <a:effectLst/>
                          <a:latin typeface="+mn-lt"/>
                          <a:ea typeface="+mn-ea"/>
                          <a:cs typeface="+mn-cs"/>
                        </a:rPr>
                        <a:t>Build things with wooden blocks or </a:t>
                      </a:r>
                      <a:r>
                        <a:rPr lang="en-US" sz="800" b="0" i="0" kern="1200" dirty="0" err="1">
                          <a:solidFill>
                            <a:schemeClr val="dk1"/>
                          </a:solidFill>
                          <a:effectLst/>
                          <a:latin typeface="+mn-lt"/>
                          <a:ea typeface="+mn-ea"/>
                          <a:cs typeface="+mn-cs"/>
                        </a:rPr>
                        <a:t>duplo</a:t>
                      </a:r>
                      <a:endParaRPr lang="en-US" sz="800" b="0" i="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r h="989017">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0" dirty="0">
                          <a:latin typeface="Amatic SC" panose="00000500000000000000" pitchFamily="2" charset="-79"/>
                          <a:cs typeface="Amatic SC" panose="00000500000000000000" pitchFamily="2" charset="-79"/>
                        </a:rPr>
                        <a:t>Gross motor </a:t>
                      </a:r>
                      <a:endParaRPr lang="en-GB" sz="4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a:solidFill>
                            <a:schemeClr val="tx1"/>
                          </a:solidFill>
                          <a:latin typeface="+mn-lt"/>
                          <a:cs typeface="Amatic SC" panose="00000500000000000000" pitchFamily="2" charset="-79"/>
                        </a:rPr>
                        <a:t>Cooperation games i.e. parachute games.</a:t>
                      </a:r>
                    </a:p>
                    <a:p>
                      <a:pPr algn="ctr"/>
                      <a:r>
                        <a:rPr lang="en-US" sz="800" dirty="0">
                          <a:solidFill>
                            <a:schemeClr val="tx1"/>
                          </a:solidFill>
                          <a:latin typeface="+mn-lt"/>
                          <a:cs typeface="Amatic SC" panose="00000500000000000000" pitchFamily="2" charset="-79"/>
                        </a:rPr>
                        <a:t>Different ways of moving to be explored with children</a:t>
                      </a:r>
                    </a:p>
                    <a:p>
                      <a:pPr algn="ctr"/>
                      <a:r>
                        <a:rPr lang="en-US" sz="800" dirty="0"/>
                        <a:t>children to develop good personal hygiene – washing hands</a:t>
                      </a:r>
                    </a:p>
                    <a:p>
                      <a:pPr algn="ctr"/>
                      <a:r>
                        <a:rPr lang="en-US" sz="800" dirty="0"/>
                        <a:t>Toilet training</a:t>
                      </a:r>
                    </a:p>
                    <a:p>
                      <a:pPr algn="ctr"/>
                      <a:r>
                        <a:rPr lang="en-US" sz="800" dirty="0"/>
                        <a:t>Acknowledge and praise their efforts. Provide regular reminders about thorough handwashing and toileting. </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Ball skills- rolling, kicking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t>Moving with confidence indoor ad out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t>Provide a range of wheeled resources for children to balance, sit or ride on, or pull and push. wheelbarrows, prams and carts are all good options</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800" dirty="0">
                          <a:solidFill>
                            <a:schemeClr val="tx1"/>
                          </a:solidFill>
                          <a:latin typeface="+mn-lt"/>
                          <a:cs typeface="Amatic SC" panose="00000500000000000000" pitchFamily="2" charset="-79"/>
                        </a:rPr>
                        <a:t>Ball skills- rolling, kicking</a:t>
                      </a:r>
                    </a:p>
                    <a:p>
                      <a:pPr algn="ctr"/>
                      <a:r>
                        <a:rPr lang="en-US" sz="800" dirty="0"/>
                        <a:t>Ensure that spaces are accessible to children with varying confidence levels, skills and needs. Provide a wide range of activities to support a broad range of abilities.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Dance / moving to music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Balance </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800" dirty="0">
                          <a:solidFill>
                            <a:schemeClr val="tx1"/>
                          </a:solidFill>
                          <a:latin typeface="+mn-lt"/>
                          <a:cs typeface="Amatic SC" panose="00000500000000000000" pitchFamily="2" charset="-79"/>
                        </a:rPr>
                        <a:t>Balance- children moving with confidence </a:t>
                      </a:r>
                    </a:p>
                    <a:p>
                      <a:pPr algn="ctr"/>
                      <a:r>
                        <a:rPr lang="en-US" sz="800" dirty="0"/>
                        <a:t>Use picture books and other resources to explain the importance of the different aspects of a healthy lifestyle.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dirty="0">
                          <a:solidFill>
                            <a:schemeClr val="tx1"/>
                          </a:solidFill>
                          <a:latin typeface="+mn-lt"/>
                          <a:cs typeface="Amatic SC" panose="00000500000000000000" pitchFamily="2" charset="-79"/>
                        </a:rPr>
                        <a:t>Time in reception garden for climbing, balancing</a:t>
                      </a:r>
                    </a:p>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800" dirty="0">
                          <a:solidFill>
                            <a:schemeClr val="tx1"/>
                          </a:solidFill>
                          <a:latin typeface="+mn-lt"/>
                          <a:cs typeface="Amatic SC" panose="00000500000000000000" pitchFamily="2" charset="-79"/>
                        </a:rPr>
                        <a:t>Obstacle activities</a:t>
                      </a:r>
                    </a:p>
                    <a:p>
                      <a:pPr algn="ctr"/>
                      <a:r>
                        <a:rPr lang="en-US" sz="800" dirty="0">
                          <a:solidFill>
                            <a:schemeClr val="tx1"/>
                          </a:solidFill>
                          <a:latin typeface="+mn-lt"/>
                          <a:cs typeface="Amatic SC" panose="00000500000000000000" pitchFamily="2" charset="-79"/>
                        </a:rPr>
                        <a:t>children moving over, under, through and around equipment</a:t>
                      </a:r>
                    </a:p>
                    <a:p>
                      <a:pPr algn="ctr"/>
                      <a:r>
                        <a:rPr lang="en-US" sz="800" dirty="0"/>
                        <a:t>Encourage children to be highly active and get out of breath several times every day. Provide opportunities for children to. </a:t>
                      </a:r>
                    </a:p>
                    <a:p>
                      <a:pPr algn="ctr"/>
                      <a:r>
                        <a:rPr lang="en-US" sz="800" dirty="0">
                          <a:solidFill>
                            <a:schemeClr val="tx1"/>
                          </a:solidFill>
                          <a:latin typeface="+mn-lt"/>
                          <a:cs typeface="Amatic SC" panose="00000500000000000000" pitchFamily="2" charset="-79"/>
                        </a:rPr>
                        <a:t>Dance / moving to music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dirty="0">
                          <a:solidFill>
                            <a:schemeClr val="tx1"/>
                          </a:solidFill>
                          <a:latin typeface="+mn-lt"/>
                          <a:cs typeface="Amatic SC" panose="00000500000000000000" pitchFamily="2" charset="-79"/>
                        </a:rPr>
                        <a:t>Time in reception garden for climbing, balancing</a:t>
                      </a:r>
                    </a:p>
                    <a:p>
                      <a:pPr algn="ctr"/>
                      <a:endParaRPr lang="en-US"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800" dirty="0">
                          <a:solidFill>
                            <a:schemeClr val="tx1"/>
                          </a:solidFill>
                          <a:latin typeface="+mn-lt"/>
                          <a:cs typeface="Amatic SC" panose="00000500000000000000" pitchFamily="2" charset="-79"/>
                        </a:rPr>
                        <a:t>Races / team games involving gross motor movements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t>Allow less competent and confident children to spend time initially observing and listening, without feeling pressured to join in. </a:t>
                      </a:r>
                    </a:p>
                    <a:p>
                      <a:pPr algn="ctr"/>
                      <a:r>
                        <a:rPr lang="en-GB" sz="800" dirty="0">
                          <a:solidFill>
                            <a:schemeClr val="tx1"/>
                          </a:solidFill>
                          <a:latin typeface="+mn-lt"/>
                          <a:cs typeface="Amatic SC" panose="00000500000000000000" pitchFamily="2" charset="-79"/>
                        </a:rPr>
                        <a:t>Time in reception garden for climbing, balancing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80869022"/>
                  </a:ext>
                </a:extLst>
              </a:tr>
              <a:tr h="989017">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6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ctr"/>
                      <a:r>
                        <a:rPr lang="en-US" sz="800" dirty="0"/>
                        <a:t>From Development Matters 21’:</a:t>
                      </a:r>
                    </a:p>
                    <a:p>
                      <a:pPr algn="ctr"/>
                      <a:r>
                        <a:rPr lang="en-US" sz="800" dirty="0"/>
                        <a:t>Revise and refine the fundamental movement skills they have already acquired: - rolling - crawling - walking - jumping - running - hopping - skipping – climbing</a:t>
                      </a:r>
                    </a:p>
                    <a:p>
                      <a:pPr algn="ctr"/>
                      <a:r>
                        <a:rPr lang="en-US" sz="800" dirty="0"/>
                        <a:t>Progress towards a more fluent style of moving, with developing control and grace.</a:t>
                      </a:r>
                    </a:p>
                    <a:p>
                      <a:pPr algn="ctr"/>
                      <a:r>
                        <a:rPr lang="en-US" sz="800" dirty="0"/>
                        <a:t>Develop the overall body strength, co-ordination, balance and agility needed to engage successfully with future physical education sessions and other physical disciplines including dance, gymnastics, sport and swimming.</a:t>
                      </a:r>
                    </a:p>
                    <a:p>
                      <a:pPr algn="ctr"/>
                      <a:r>
                        <a:rPr lang="en-US" sz="800" dirty="0"/>
                        <a:t>Develop their small motor skills so that they can use a range of tools competently, safely and confidently. Suggested tools: pencils for drawing and writing, paintbrushes, scissors, knives, forks and spoons. </a:t>
                      </a:r>
                    </a:p>
                    <a:p>
                      <a:pPr algn="ctr"/>
                      <a:r>
                        <a:rPr lang="en-US" sz="800" dirty="0"/>
                        <a:t>Use their core muscle strength to achieve a good posture when sitting at a table or sitting on the floor.</a:t>
                      </a:r>
                    </a:p>
                    <a:p>
                      <a:pPr algn="ctr"/>
                      <a:r>
                        <a:rPr lang="en-US" sz="800" dirty="0"/>
                        <a:t>Confidently and safely use a range of large and small apparatus indoors and outside, alone and in a group. Develop overall body-strength, balance, co-ordination and agility.</a:t>
                      </a:r>
                    </a:p>
                    <a:p>
                      <a:pPr algn="ctr"/>
                      <a:r>
                        <a:rPr lang="en-US" sz="800" dirty="0"/>
                        <a:t>Further develop and refine a range of ball skills including: throwing, catching, kicking, passing, batting, and aiming. Develop confidence, competence, precision and accuracy when engaging in activities that involve a ball.</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929556540"/>
                  </a:ext>
                </a:extLst>
              </a:tr>
            </a:tbl>
          </a:graphicData>
        </a:graphic>
      </p:graphicFrame>
      <p:sp>
        <p:nvSpPr>
          <p:cNvPr id="5" name="TextBox 4">
            <a:extLst>
              <a:ext uri="{FF2B5EF4-FFF2-40B4-BE49-F238E27FC236}">
                <a16:creationId xmlns:a16="http://schemas.microsoft.com/office/drawing/2014/main" id="{41A9F095-57ED-4E22-8980-BE908039B385}"/>
              </a:ext>
            </a:extLst>
          </p:cNvPr>
          <p:cNvSpPr txBox="1"/>
          <p:nvPr/>
        </p:nvSpPr>
        <p:spPr>
          <a:xfrm>
            <a:off x="2203244" y="6526773"/>
            <a:ext cx="12473126" cy="307777"/>
          </a:xfrm>
          <a:prstGeom prst="rect">
            <a:avLst/>
          </a:prstGeom>
          <a:noFill/>
        </p:spPr>
        <p:txBody>
          <a:bodyPr wrap="square">
            <a:spAutoFit/>
          </a:bodyPr>
          <a:lstStyle/>
          <a:p>
            <a:r>
              <a:rPr lang="en-US" sz="1400" i="1" dirty="0">
                <a:solidFill>
                  <a:schemeClr val="bg1">
                    <a:lumMod val="50000"/>
                  </a:schemeClr>
                </a:solidFill>
              </a:rPr>
              <a:t>All these ideas will be revisited each term. Children need time to practice and consolidate.   Repetition is a good thing.  </a:t>
            </a:r>
            <a:endParaRPr lang="en-GB" sz="1400" i="1" dirty="0">
              <a:solidFill>
                <a:schemeClr val="bg1">
                  <a:lumMod val="50000"/>
                </a:schemeClr>
              </a:solidFill>
            </a:endParaRPr>
          </a:p>
        </p:txBody>
      </p:sp>
      <p:pic>
        <p:nvPicPr>
          <p:cNvPr id="7" name="Picture 6">
            <a:extLst>
              <a:ext uri="{FF2B5EF4-FFF2-40B4-BE49-F238E27FC236}">
                <a16:creationId xmlns:a16="http://schemas.microsoft.com/office/drawing/2014/main" id="{843621CF-D4FE-4A9F-A8F9-15895B3B0C6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125" b="98633" l="9961" r="89844">
                        <a14:foregroundMark x1="64063" y1="9961" x2="55664" y2="6250"/>
                        <a14:foregroundMark x1="51563" y1="3125" x2="51563" y2="3125"/>
                        <a14:foregroundMark x1="46484" y1="96484" x2="46484" y2="96484"/>
                        <a14:foregroundMark x1="64648" y1="98633" x2="64648" y2="98633"/>
                        <a14:foregroundMark x1="78516" y1="48633" x2="78516" y2="48633"/>
                        <a14:backgroundMark x1="59570" y1="50781" x2="59570" y2="50781"/>
                        <a14:backgroundMark x1="59570" y1="50781" x2="59570" y2="50781"/>
                        <a14:backgroundMark x1="58594" y1="49609" x2="40820" y2="48242"/>
                        <a14:backgroundMark x1="65039" y1="48242" x2="49609" y2="53125"/>
                      </a14:backgroundRemoval>
                    </a14:imgEffect>
                  </a14:imgLayer>
                </a14:imgProps>
              </a:ext>
              <a:ext uri="{28A0092B-C50C-407E-A947-70E740481C1C}">
                <a14:useLocalDpi xmlns:a14="http://schemas.microsoft.com/office/drawing/2010/main" val="0"/>
              </a:ext>
            </a:extLst>
          </a:blip>
          <a:stretch>
            <a:fillRect/>
          </a:stretch>
        </p:blipFill>
        <p:spPr>
          <a:xfrm rot="20385759">
            <a:off x="2376134" y="48815"/>
            <a:ext cx="557093" cy="557093"/>
          </a:xfrm>
          <a:prstGeom prst="rect">
            <a:avLst/>
          </a:prstGeom>
        </p:spPr>
      </p:pic>
      <p:pic>
        <p:nvPicPr>
          <p:cNvPr id="8" name="Picture 7">
            <a:extLst>
              <a:ext uri="{FF2B5EF4-FFF2-40B4-BE49-F238E27FC236}">
                <a16:creationId xmlns:a16="http://schemas.microsoft.com/office/drawing/2014/main" id="{5C04DDCE-FB83-443C-952E-5C07C843FD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0413" y="249012"/>
            <a:ext cx="861008" cy="645756"/>
          </a:xfrm>
          <a:prstGeom prst="rect">
            <a:avLst/>
          </a:prstGeom>
        </p:spPr>
      </p:pic>
      <p:pic>
        <p:nvPicPr>
          <p:cNvPr id="9" name="Picture 8">
            <a:extLst>
              <a:ext uri="{FF2B5EF4-FFF2-40B4-BE49-F238E27FC236}">
                <a16:creationId xmlns:a16="http://schemas.microsoft.com/office/drawing/2014/main" id="{AFC22808-263C-4528-9823-F730123925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8779" y="249012"/>
            <a:ext cx="633287" cy="633287"/>
          </a:xfrm>
          <a:prstGeom prst="rect">
            <a:avLst/>
          </a:prstGeom>
        </p:spPr>
      </p:pic>
    </p:spTree>
    <p:extLst>
      <p:ext uri="{BB962C8B-B14F-4D97-AF65-F5344CB8AC3E}">
        <p14:creationId xmlns:p14="http://schemas.microsoft.com/office/powerpoint/2010/main" val="540966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710477080"/>
              </p:ext>
            </p:extLst>
          </p:nvPr>
        </p:nvGraphicFramePr>
        <p:xfrm>
          <a:off x="472644" y="500600"/>
          <a:ext cx="11459371" cy="6183170"/>
        </p:xfrm>
        <a:graphic>
          <a:graphicData uri="http://schemas.openxmlformats.org/drawingml/2006/table">
            <a:tbl>
              <a:tblPr firstRow="1" bandRow="1">
                <a:tableStyleId>{5C22544A-7EE6-4342-B048-85BDC9FD1C3A}</a:tableStyleId>
              </a:tblPr>
              <a:tblGrid>
                <a:gridCol w="1579440">
                  <a:extLst>
                    <a:ext uri="{9D8B030D-6E8A-4147-A177-3AD203B41FA5}">
                      <a16:colId xmlns:a16="http://schemas.microsoft.com/office/drawing/2014/main" val="385991600"/>
                    </a:ext>
                  </a:extLst>
                </a:gridCol>
                <a:gridCol w="1694666">
                  <a:extLst>
                    <a:ext uri="{9D8B030D-6E8A-4147-A177-3AD203B41FA5}">
                      <a16:colId xmlns:a16="http://schemas.microsoft.com/office/drawing/2014/main" val="2865123548"/>
                    </a:ext>
                  </a:extLst>
                </a:gridCol>
                <a:gridCol w="1637053">
                  <a:extLst>
                    <a:ext uri="{9D8B030D-6E8A-4147-A177-3AD203B41FA5}">
                      <a16:colId xmlns:a16="http://schemas.microsoft.com/office/drawing/2014/main" val="872926247"/>
                    </a:ext>
                  </a:extLst>
                </a:gridCol>
                <a:gridCol w="1637053">
                  <a:extLst>
                    <a:ext uri="{9D8B030D-6E8A-4147-A177-3AD203B41FA5}">
                      <a16:colId xmlns:a16="http://schemas.microsoft.com/office/drawing/2014/main" val="1315738151"/>
                    </a:ext>
                  </a:extLst>
                </a:gridCol>
                <a:gridCol w="1637053">
                  <a:extLst>
                    <a:ext uri="{9D8B030D-6E8A-4147-A177-3AD203B41FA5}">
                      <a16:colId xmlns:a16="http://schemas.microsoft.com/office/drawing/2014/main" val="2709165749"/>
                    </a:ext>
                  </a:extLst>
                </a:gridCol>
                <a:gridCol w="1637053">
                  <a:extLst>
                    <a:ext uri="{9D8B030D-6E8A-4147-A177-3AD203B41FA5}">
                      <a16:colId xmlns:a16="http://schemas.microsoft.com/office/drawing/2014/main" val="2335150482"/>
                    </a:ext>
                  </a:extLst>
                </a:gridCol>
                <a:gridCol w="1637053">
                  <a:extLst>
                    <a:ext uri="{9D8B030D-6E8A-4147-A177-3AD203B41FA5}">
                      <a16:colId xmlns:a16="http://schemas.microsoft.com/office/drawing/2014/main" val="4046203905"/>
                    </a:ext>
                  </a:extLst>
                </a:gridCol>
              </a:tblGrid>
              <a:tr h="46055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Autumn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lumMod val="50000"/>
                            </a:schemeClr>
                          </a:solidFill>
                          <a:latin typeface="Amatic SC" panose="00000500000000000000" pitchFamily="2" charset="-79"/>
                          <a:cs typeface="Amatic SC" panose="00000500000000000000" pitchFamily="2" charset="-79"/>
                        </a:rPr>
                        <a:t>Autumn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Spring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Spring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Summer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Summer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6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6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6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72033691"/>
                  </a:ext>
                </a:extLst>
              </a:tr>
              <a:tr h="422123">
                <a:tc rowSpan="4">
                  <a:txBody>
                    <a:bodyPr/>
                    <a:lstStyle/>
                    <a:p>
                      <a:pPr algn="ctr"/>
                      <a:r>
                        <a:rPr lang="en-US" sz="1200" b="1" dirty="0">
                          <a:latin typeface="Amatic SC" panose="00000500000000000000" pitchFamily="2" charset="-79"/>
                          <a:cs typeface="Amatic SC" panose="00000500000000000000" pitchFamily="2" charset="-79"/>
                        </a:rPr>
                        <a:t>Physical development </a:t>
                      </a:r>
                    </a:p>
                    <a:p>
                      <a:pPr algn="ctr"/>
                      <a:endParaRPr lang="en-US" sz="1200" b="0" dirty="0">
                        <a:latin typeface="Amatic SC" panose="00000500000000000000" pitchFamily="2" charset="-79"/>
                        <a:cs typeface="Amatic SC" panose="00000500000000000000" pitchFamily="2" charset="-79"/>
                      </a:endParaRPr>
                    </a:p>
                    <a:p>
                      <a:pPr algn="ctr"/>
                      <a:endParaRPr lang="en-US" sz="1200" b="0" dirty="0">
                        <a:latin typeface="Amatic SC" panose="00000500000000000000" pitchFamily="2" charset="-79"/>
                        <a:cs typeface="Amatic SC" panose="00000500000000000000" pitchFamily="2" charset="-79"/>
                      </a:endParaRPr>
                    </a:p>
                    <a:p>
                      <a:pPr algn="ctr"/>
                      <a:endParaRPr lang="en-US" sz="1200" b="0" dirty="0">
                        <a:latin typeface="Amatic SC" panose="00000500000000000000" pitchFamily="2" charset="-79"/>
                        <a:cs typeface="Amatic SC" panose="00000500000000000000" pitchFamily="2" charset="-79"/>
                      </a:endParaRPr>
                    </a:p>
                    <a:p>
                      <a:pPr algn="ctr"/>
                      <a:endParaRPr lang="en-US" sz="1200" b="0" dirty="0">
                        <a:latin typeface="Amatic SC" panose="00000500000000000000" pitchFamily="2" charset="-79"/>
                        <a:cs typeface="Amatic SC" panose="00000500000000000000" pitchFamily="2" charset="-79"/>
                      </a:endParaRPr>
                    </a:p>
                    <a:p>
                      <a:pPr algn="ctr"/>
                      <a:endParaRPr lang="en-US" sz="1200" b="0" dirty="0">
                        <a:latin typeface="Amatic SC" panose="00000500000000000000" pitchFamily="2" charset="-79"/>
                        <a:cs typeface="Amatic SC" panose="00000500000000000000" pitchFamily="2" charset="-79"/>
                      </a:endParaRPr>
                    </a:p>
                    <a:p>
                      <a:pPr algn="ctr"/>
                      <a:r>
                        <a:rPr lang="en-US" sz="1200" b="0" dirty="0">
                          <a:latin typeface="Amatic SC" panose="00000500000000000000" pitchFamily="2" charset="-79"/>
                          <a:cs typeface="Amatic SC" panose="00000500000000000000" pitchFamily="2" charset="-79"/>
                        </a:rPr>
                        <a:t>Fine motor </a:t>
                      </a:r>
                    </a:p>
                    <a:p>
                      <a:pPr algn="ctr"/>
                      <a:r>
                        <a:rPr lang="en-US" sz="1200" dirty="0"/>
                        <a:t>Continuously check the process of children’s handwriting (pencil grip and letter formation, including directionality). Provide extra help and guidance when needed.</a:t>
                      </a:r>
                    </a:p>
                    <a:p>
                      <a:pPr algn="ctr"/>
                      <a:endParaRPr lang="en-US" sz="1200" dirty="0"/>
                    </a:p>
                    <a:p>
                      <a:pPr algn="ctr"/>
                      <a:r>
                        <a:rPr lang="en-US" sz="1200" b="1" dirty="0">
                          <a:solidFill>
                            <a:schemeClr val="tx1"/>
                          </a:solidFill>
                          <a:latin typeface="Amatic SC" panose="00000500000000000000" pitchFamily="2" charset="-79"/>
                          <a:cs typeface="Amatic SC" panose="00000500000000000000" pitchFamily="2" charset="-79"/>
                        </a:rPr>
                        <a:t>Daily opportunities for Fine Motor Activities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Amatic SC" panose="00000500000000000000" pitchFamily="2" charset="-79"/>
                          <a:cs typeface="Amatic SC" panose="00000500000000000000" pitchFamily="2" charset="-79"/>
                        </a:rPr>
                        <a:t>Gross motor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6">
                  <a:txBody>
                    <a:bodyPr/>
                    <a:lstStyle/>
                    <a:p>
                      <a:pPr algn="l"/>
                      <a:r>
                        <a:rPr lang="en-US" sz="1050" dirty="0"/>
                        <a:t>Physical activity is </a:t>
                      </a:r>
                      <a:r>
                        <a:rPr lang="en-US" sz="1050" b="1" dirty="0"/>
                        <a:t>vital</a:t>
                      </a:r>
                      <a:r>
                        <a:rPr lang="en-US" sz="1050" dirty="0"/>
                        <a:t> in children’s all-round development, enabling them to </a:t>
                      </a:r>
                      <a:r>
                        <a:rPr lang="en-US" sz="1050" b="1" dirty="0"/>
                        <a:t>pursue happy, healthy and active lives</a:t>
                      </a:r>
                      <a:r>
                        <a:rPr lang="en-US" sz="1050" dirty="0"/>
                        <a:t>. Gross and fine motor experiences develop incrementally throughout early childhood, starting with </a:t>
                      </a:r>
                      <a:r>
                        <a:rPr lang="en-US" sz="1050" b="1" dirty="0"/>
                        <a:t>sensory explorations </a:t>
                      </a:r>
                      <a:r>
                        <a:rPr lang="en-US" sz="1050" dirty="0"/>
                        <a:t>and the development of a </a:t>
                      </a:r>
                      <a:r>
                        <a:rPr lang="en-US" sz="1050" b="1" dirty="0"/>
                        <a:t>child’s strength, co-ordination and positional awareness </a:t>
                      </a:r>
                      <a:r>
                        <a:rPr lang="en-US" sz="1050" dirty="0"/>
                        <a:t>through tummy time, crawling and play movement with both objects and adults. By creating games and providing opportunities for play both indoors and outdoors, adults can support children to develop their </a:t>
                      </a:r>
                      <a:r>
                        <a:rPr lang="en-US" sz="1050" b="1" dirty="0"/>
                        <a:t>core strength, stability, balance, spatial awareness</a:t>
                      </a:r>
                      <a:r>
                        <a:rPr lang="en-US" sz="1050" dirty="0"/>
                        <a:t>, co-ordination and agility. Gross motor skills provide the foundation for developing healthy bodies and social and emotional well-being. </a:t>
                      </a:r>
                      <a:r>
                        <a:rPr lang="en-US" sz="1050" b="1" dirty="0"/>
                        <a:t>Fine motor control and precision helps with hand-eye co-ordination</a:t>
                      </a:r>
                      <a:r>
                        <a:rPr lang="en-US" sz="1050" dirty="0"/>
                        <a:t>, which is later linked to </a:t>
                      </a:r>
                      <a:r>
                        <a:rPr lang="en-US" sz="1050" b="1" dirty="0"/>
                        <a:t>early literacy</a:t>
                      </a:r>
                      <a:r>
                        <a:rPr lang="en-US" sz="1050" dirty="0"/>
                        <a:t>. Repeated and varied opportunities to explore and play with small world activities, puzzles, arts and crafts and the practice of using small tools, with feedback and support from adults, allow children to develop </a:t>
                      </a:r>
                      <a:r>
                        <a:rPr lang="en-US" sz="1050" b="1" dirty="0"/>
                        <a:t>proficiency, control and confidence.</a:t>
                      </a:r>
                      <a:endParaRPr lang="en-US" sz="105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773595032"/>
                  </a:ext>
                </a:extLst>
              </a:tr>
              <a:tr h="989017">
                <a:tc vMerge="1">
                  <a:txBody>
                    <a:bodyPr/>
                    <a:lstStyle/>
                    <a:p>
                      <a:pPr algn="ctr"/>
                      <a:r>
                        <a:rPr lang="en-US" sz="4000" b="0" dirty="0">
                          <a:latin typeface="Amatic SC" panose="00000500000000000000" pitchFamily="2" charset="-79"/>
                          <a:cs typeface="Amatic SC" panose="00000500000000000000" pitchFamily="2" charset="-79"/>
                        </a:rPr>
                        <a:t>Fine motor </a:t>
                      </a:r>
                      <a:endParaRPr lang="en-GB" sz="4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a:solidFill>
                            <a:schemeClr val="tx1"/>
                          </a:solidFill>
                          <a:latin typeface="+mn-lt"/>
                          <a:cs typeface="Amatic SC" panose="00000500000000000000" pitchFamily="2" charset="-79"/>
                        </a:rPr>
                        <a:t>Threading, cutting, weaving, playdough, Fine Motor activities. </a:t>
                      </a:r>
                    </a:p>
                    <a:p>
                      <a:pPr algn="ctr"/>
                      <a:r>
                        <a:rPr lang="en-US" sz="800" dirty="0">
                          <a:solidFill>
                            <a:schemeClr val="tx1"/>
                          </a:solidFill>
                        </a:rPr>
                        <a:t>Manipulate objects with good fine motor skills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rPr>
                        <a:t>Draw lines and circles using gross motor movements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rPr>
                        <a:t>Hold pencil/paint brush beyond whole hand grasp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Pencil Grip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800" dirty="0">
                          <a:solidFill>
                            <a:schemeClr val="tx1"/>
                          </a:solidFill>
                          <a:latin typeface="+mn-lt"/>
                          <a:cs typeface="Amatic SC" panose="00000500000000000000" pitchFamily="2" charset="-79"/>
                        </a:rPr>
                        <a:t>Threading, cutting, weaving, playdough, Fine Motor activities.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rPr>
                        <a:t>Develop muscle tone to put pencil pressure on paper Use tools to effect changes to materials Show preference for dominant hand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t>Engage children in structured activities: guide them in what to draw, write or copy. Teach and model correct letter formation.</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Fine Motor activities. </a:t>
                      </a:r>
                    </a:p>
                    <a:p>
                      <a:pPr algn="ctr"/>
                      <a:r>
                        <a:rPr lang="en-US" sz="800" dirty="0">
                          <a:solidFill>
                            <a:schemeClr val="tx1"/>
                          </a:solidFill>
                        </a:rPr>
                        <a:t>Begin to form letters correctly Handle tools, objects, construction and malleable materials with increasing control</a:t>
                      </a:r>
                    </a:p>
                    <a:p>
                      <a:pPr algn="ctr"/>
                      <a:r>
                        <a:rPr lang="en-US" sz="800" dirty="0"/>
                        <a:t>Encourage children to draw freely.</a:t>
                      </a:r>
                    </a:p>
                    <a:p>
                      <a:pPr algn="ctr"/>
                      <a:r>
                        <a:rPr lang="en-US" sz="800" b="0" i="0" kern="1200" dirty="0">
                          <a:solidFill>
                            <a:schemeClr val="dk1"/>
                          </a:solidFill>
                          <a:effectLst/>
                          <a:latin typeface="+mn-lt"/>
                          <a:ea typeface="+mn-ea"/>
                          <a:cs typeface="+mn-cs"/>
                        </a:rPr>
                        <a:t>Holding Small Items / </a:t>
                      </a:r>
                    </a:p>
                    <a:p>
                      <a:pPr algn="ctr"/>
                      <a:r>
                        <a:rPr lang="en-US" sz="800" b="0" i="0" kern="1200" dirty="0">
                          <a:solidFill>
                            <a:schemeClr val="dk1"/>
                          </a:solidFill>
                          <a:effectLst/>
                          <a:latin typeface="+mn-lt"/>
                          <a:ea typeface="+mn-ea"/>
                          <a:cs typeface="+mn-cs"/>
                        </a:rPr>
                        <a:t>Button Clothing / </a:t>
                      </a:r>
                    </a:p>
                    <a:p>
                      <a:pPr algn="ctr"/>
                      <a:r>
                        <a:rPr lang="en-US" sz="800" b="0" i="0" kern="1200" dirty="0">
                          <a:solidFill>
                            <a:schemeClr val="dk1"/>
                          </a:solidFill>
                          <a:effectLst/>
                          <a:latin typeface="+mn-lt"/>
                          <a:ea typeface="+mn-ea"/>
                          <a:cs typeface="+mn-cs"/>
                        </a:rPr>
                        <a:t>Cutting with Scissors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Fine Motor activities. </a:t>
                      </a:r>
                    </a:p>
                    <a:p>
                      <a:pPr algn="ctr"/>
                      <a:r>
                        <a:rPr lang="en-US" sz="800" dirty="0">
                          <a:solidFill>
                            <a:schemeClr val="tx1"/>
                          </a:solidFill>
                        </a:rPr>
                        <a:t>Hold pencil effectively with comfortable grip Forms recognisable letters most correctly formed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Fine Motor activities. </a:t>
                      </a:r>
                    </a:p>
                    <a:p>
                      <a:pPr algn="ctr"/>
                      <a:r>
                        <a:rPr lang="en-US" sz="800" dirty="0">
                          <a:solidFill>
                            <a:schemeClr val="tx1"/>
                          </a:solidFill>
                        </a:rPr>
                        <a:t>Develop pencil grip and letter formation continually </a:t>
                      </a:r>
                    </a:p>
                    <a:p>
                      <a:pPr algn="ctr" fontAlgn="base"/>
                      <a:r>
                        <a:rPr lang="en-US" sz="800" b="0" i="0" kern="1200" dirty="0">
                          <a:solidFill>
                            <a:schemeClr val="dk1"/>
                          </a:solidFill>
                          <a:effectLst/>
                          <a:latin typeface="+mn-lt"/>
                          <a:ea typeface="+mn-ea"/>
                          <a:cs typeface="+mn-cs"/>
                        </a:rPr>
                        <a:t>Use one hand consistently for fine motor tasks</a:t>
                      </a:r>
                    </a:p>
                    <a:p>
                      <a:pPr algn="ctr" fontAlgn="base"/>
                      <a:r>
                        <a:rPr lang="en-US" sz="800" b="0" i="0" kern="1200" dirty="0">
                          <a:solidFill>
                            <a:schemeClr val="dk1"/>
                          </a:solidFill>
                          <a:effectLst/>
                          <a:latin typeface="+mn-lt"/>
                          <a:ea typeface="+mn-ea"/>
                          <a:cs typeface="+mn-cs"/>
                        </a:rPr>
                        <a:t>Cut a shape out: straight edges/ </a:t>
                      </a:r>
                    </a:p>
                    <a:p>
                      <a:pPr algn="ctr" fontAlgn="base"/>
                      <a:r>
                        <a:rPr lang="en-US" sz="800" b="0" i="0" kern="1200" dirty="0">
                          <a:solidFill>
                            <a:schemeClr val="dk1"/>
                          </a:solidFill>
                          <a:effectLst/>
                          <a:latin typeface="+mn-lt"/>
                          <a:ea typeface="+mn-ea"/>
                          <a:cs typeface="+mn-cs"/>
                        </a:rPr>
                        <a:t>Curved edges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Fine Motor activities. </a:t>
                      </a:r>
                    </a:p>
                    <a:p>
                      <a:pPr algn="ctr"/>
                      <a:r>
                        <a:rPr lang="en-GB" sz="800" dirty="0">
                          <a:solidFill>
                            <a:schemeClr val="tx1"/>
                          </a:solidFill>
                        </a:rPr>
                        <a:t>Form letters correctly</a:t>
                      </a:r>
                    </a:p>
                    <a:p>
                      <a:pPr algn="ctr" fontAlgn="base"/>
                      <a:r>
                        <a:rPr lang="en-US" sz="800" b="0" i="0" kern="1200" dirty="0">
                          <a:solidFill>
                            <a:schemeClr val="dk1"/>
                          </a:solidFill>
                          <a:effectLst/>
                          <a:latin typeface="+mn-lt"/>
                          <a:ea typeface="+mn-ea"/>
                          <a:cs typeface="+mn-cs"/>
                        </a:rPr>
                        <a:t>Draw pictures that are </a:t>
                      </a:r>
                      <a:r>
                        <a:rPr lang="en-US" sz="800" b="0" i="0" kern="1200" dirty="0" err="1">
                          <a:solidFill>
                            <a:schemeClr val="dk1"/>
                          </a:solidFill>
                          <a:effectLst/>
                          <a:latin typeface="+mn-lt"/>
                          <a:ea typeface="+mn-ea"/>
                          <a:cs typeface="+mn-cs"/>
                        </a:rPr>
                        <a:t>recognisable</a:t>
                      </a:r>
                      <a:r>
                        <a:rPr lang="en-US" sz="800" b="0" i="0" kern="1200" dirty="0">
                          <a:solidFill>
                            <a:schemeClr val="dk1"/>
                          </a:solidFill>
                          <a:effectLst/>
                          <a:latin typeface="+mn-lt"/>
                          <a:ea typeface="+mn-ea"/>
                          <a:cs typeface="+mn-cs"/>
                        </a:rPr>
                        <a:t>  </a:t>
                      </a:r>
                    </a:p>
                    <a:p>
                      <a:pPr algn="ctr" fontAlgn="base"/>
                      <a:r>
                        <a:rPr lang="en-US" sz="800" b="0" i="0" kern="1200" dirty="0">
                          <a:solidFill>
                            <a:schemeClr val="dk1"/>
                          </a:solidFill>
                          <a:effectLst/>
                          <a:latin typeface="+mn-lt"/>
                          <a:ea typeface="+mn-ea"/>
                          <a:cs typeface="+mn-cs"/>
                        </a:rPr>
                        <a:t>Build things with smaller linking blocks, such as Lego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r h="989017">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0" dirty="0">
                          <a:latin typeface="Amatic SC" panose="00000500000000000000" pitchFamily="2" charset="-79"/>
                          <a:cs typeface="Amatic SC" panose="00000500000000000000" pitchFamily="2" charset="-79"/>
                        </a:rPr>
                        <a:t>Gross motor </a:t>
                      </a:r>
                      <a:endParaRPr lang="en-GB" sz="4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a:solidFill>
                            <a:schemeClr val="tx1"/>
                          </a:solidFill>
                          <a:latin typeface="+mn-lt"/>
                          <a:cs typeface="Amatic SC" panose="00000500000000000000" pitchFamily="2" charset="-79"/>
                        </a:rPr>
                        <a:t>Cooperation games i.e. parachute games.</a:t>
                      </a:r>
                    </a:p>
                    <a:p>
                      <a:pPr algn="ctr"/>
                      <a:r>
                        <a:rPr lang="en-US" sz="800" dirty="0">
                          <a:solidFill>
                            <a:schemeClr val="tx1"/>
                          </a:solidFill>
                          <a:latin typeface="+mn-lt"/>
                          <a:cs typeface="Amatic SC" panose="00000500000000000000" pitchFamily="2" charset="-79"/>
                        </a:rPr>
                        <a:t>Climbing – outdoor equipment</a:t>
                      </a:r>
                    </a:p>
                    <a:p>
                      <a:pPr algn="ctr"/>
                      <a:r>
                        <a:rPr lang="en-US" sz="800" dirty="0">
                          <a:solidFill>
                            <a:schemeClr val="tx1"/>
                          </a:solidFill>
                          <a:latin typeface="+mn-lt"/>
                          <a:cs typeface="Amatic SC" panose="00000500000000000000" pitchFamily="2" charset="-79"/>
                        </a:rPr>
                        <a:t> Different ways of moving to be explored with children</a:t>
                      </a:r>
                    </a:p>
                    <a:p>
                      <a:pPr algn="ctr"/>
                      <a:r>
                        <a:rPr lang="en-US" sz="800" dirty="0">
                          <a:solidFill>
                            <a:schemeClr val="tx1"/>
                          </a:solidFill>
                          <a:latin typeface="+mn-lt"/>
                          <a:cs typeface="Amatic SC" panose="00000500000000000000" pitchFamily="2" charset="-79"/>
                        </a:rPr>
                        <a:t>Changing for PE / </a:t>
                      </a:r>
                      <a:r>
                        <a:rPr lang="en-US" sz="800" dirty="0"/>
                        <a:t>Help individual children to develop good personal hygiene. Acknowledge and praise their efforts. Provide regular reminders about thorough handwashing and toileting. </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Ball skills- throwing and catching.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Crates play- climbing. </a:t>
                      </a:r>
                      <a:r>
                        <a:rPr lang="en-US" sz="800" dirty="0"/>
                        <a:t>Provide a range of wheeled resources for children to balance, sit or ride on, or pull and push. Two-wheeled balance bikes and pedal bikes without </a:t>
                      </a:r>
                      <a:r>
                        <a:rPr lang="en-US" sz="800" dirty="0" err="1"/>
                        <a:t>stabilisers</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800" dirty="0">
                          <a:solidFill>
                            <a:schemeClr val="tx1"/>
                          </a:solidFill>
                          <a:latin typeface="+mn-lt"/>
                          <a:cs typeface="Amatic SC" panose="00000500000000000000" pitchFamily="2" charset="-79"/>
                        </a:rPr>
                        <a:t>Ball skills- aiming, dribbling, pushing, throwing &amp; catching, patting, or kicking</a:t>
                      </a:r>
                    </a:p>
                    <a:p>
                      <a:pPr algn="ctr"/>
                      <a:r>
                        <a:rPr lang="en-US" sz="800" dirty="0"/>
                        <a:t>Ensure that spaces are accessible to children with varying confidence levels, skills and needs. Provide a wide range of activities to support a broad range of abilities.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Dance / moving to music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Balance </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800" dirty="0">
                          <a:solidFill>
                            <a:schemeClr val="tx1"/>
                          </a:solidFill>
                          <a:latin typeface="+mn-lt"/>
                          <a:cs typeface="Amatic SC" panose="00000500000000000000" pitchFamily="2" charset="-79"/>
                        </a:rPr>
                        <a:t>Balance- children moving with confidence </a:t>
                      </a:r>
                    </a:p>
                    <a:p>
                      <a:pPr algn="ctr"/>
                      <a:r>
                        <a:rPr lang="en-US" sz="800" dirty="0">
                          <a:solidFill>
                            <a:schemeClr val="tx1"/>
                          </a:solidFill>
                          <a:latin typeface="+mn-lt"/>
                          <a:cs typeface="Amatic SC" panose="00000500000000000000" pitchFamily="2" charset="-79"/>
                        </a:rPr>
                        <a:t>dance related activities </a:t>
                      </a:r>
                    </a:p>
                    <a:p>
                      <a:pPr algn="ctr"/>
                      <a:r>
                        <a:rPr lang="en-US" sz="800" dirty="0"/>
                        <a:t>Provide opportunities for children to, spin, rock, tilt, fall, slide and bounce. </a:t>
                      </a:r>
                    </a:p>
                    <a:p>
                      <a:pPr algn="ctr"/>
                      <a:r>
                        <a:rPr lang="en-US" sz="800" dirty="0"/>
                        <a:t>Use picture books and other resources to explain the importance of the different aspects of a healthy lifestyle. </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800" dirty="0">
                          <a:solidFill>
                            <a:schemeClr val="tx1"/>
                          </a:solidFill>
                          <a:latin typeface="+mn-lt"/>
                          <a:cs typeface="Amatic SC" panose="00000500000000000000" pitchFamily="2" charset="-79"/>
                        </a:rPr>
                        <a:t>Obstacle activities</a:t>
                      </a:r>
                    </a:p>
                    <a:p>
                      <a:pPr algn="ctr"/>
                      <a:r>
                        <a:rPr lang="en-US" sz="800" dirty="0">
                          <a:solidFill>
                            <a:schemeClr val="tx1"/>
                          </a:solidFill>
                          <a:latin typeface="+mn-lt"/>
                          <a:cs typeface="Amatic SC" panose="00000500000000000000" pitchFamily="2" charset="-79"/>
                        </a:rPr>
                        <a:t>children moving over, under, through and around equipment</a:t>
                      </a:r>
                    </a:p>
                    <a:p>
                      <a:pPr algn="ctr"/>
                      <a:r>
                        <a:rPr lang="en-US" sz="800" dirty="0"/>
                        <a:t>Encourage children to be highly active and get out of breath several times every day. Provide opportunities for children to, spin, rock, tilt, fall, slide and bounce. </a:t>
                      </a:r>
                    </a:p>
                    <a:p>
                      <a:pPr algn="ctr"/>
                      <a:r>
                        <a:rPr lang="en-US" sz="800" dirty="0">
                          <a:solidFill>
                            <a:schemeClr val="tx1"/>
                          </a:solidFill>
                          <a:latin typeface="+mn-lt"/>
                          <a:cs typeface="Amatic SC" panose="00000500000000000000" pitchFamily="2" charset="-79"/>
                        </a:rPr>
                        <a:t>Dance / moving to music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800" dirty="0">
                          <a:solidFill>
                            <a:schemeClr val="tx1"/>
                          </a:solidFill>
                          <a:latin typeface="+mn-lt"/>
                          <a:cs typeface="Amatic SC" panose="00000500000000000000" pitchFamily="2" charset="-79"/>
                        </a:rPr>
                        <a:t>Races / team games involving gross motor movements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dance related activities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Movements and Balance </a:t>
                      </a:r>
                      <a:endParaRPr lang="en-GB" sz="800" dirty="0">
                        <a:solidFill>
                          <a:schemeClr val="tx1"/>
                        </a:solidFill>
                        <a:latin typeface="+mn-lt"/>
                        <a:cs typeface="Amatic SC" panose="00000500000000000000" pitchFamily="2" charset="-79"/>
                      </a:endParaRPr>
                    </a:p>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80869022"/>
                  </a:ext>
                </a:extLst>
              </a:tr>
              <a:tr h="989017">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6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ctr"/>
                      <a:r>
                        <a:rPr lang="en-US" sz="800" dirty="0"/>
                        <a:t>From Development Matters 21’:</a:t>
                      </a:r>
                    </a:p>
                    <a:p>
                      <a:pPr algn="ctr"/>
                      <a:r>
                        <a:rPr lang="en-US" sz="800" dirty="0"/>
                        <a:t>Revise and refine the fundamental movement skills they have already acquired: - rolling - crawling - walking - jumping - running - hopping - skipping – climbing</a:t>
                      </a:r>
                    </a:p>
                    <a:p>
                      <a:pPr algn="ctr"/>
                      <a:r>
                        <a:rPr lang="en-US" sz="800" dirty="0"/>
                        <a:t>Progress towards a more fluent style of moving, with developing control and grace.</a:t>
                      </a:r>
                    </a:p>
                    <a:p>
                      <a:pPr algn="ctr"/>
                      <a:r>
                        <a:rPr lang="en-US" sz="800" dirty="0"/>
                        <a:t>Develop the overall body strength, co-ordination, balance and agility needed to engage successfully with future physical education sessions and other physical disciplines including dance, gymnastics, sport and swimming.</a:t>
                      </a:r>
                    </a:p>
                    <a:p>
                      <a:pPr algn="ctr"/>
                      <a:r>
                        <a:rPr lang="en-US" sz="800" dirty="0"/>
                        <a:t>Develop their small motor skills so that they can use a range of tools competently, safely and confidently. Suggested tools: pencils for drawing and writing, paintbrushes, scissors, knives, forks and spoons. </a:t>
                      </a:r>
                    </a:p>
                    <a:p>
                      <a:pPr algn="ctr"/>
                      <a:r>
                        <a:rPr lang="en-US" sz="800" dirty="0"/>
                        <a:t>Use their core muscle strength to achieve a good posture when sitting at a table or sitting on the floor.</a:t>
                      </a:r>
                    </a:p>
                    <a:p>
                      <a:pPr algn="ctr"/>
                      <a:r>
                        <a:rPr lang="en-US" sz="800" dirty="0"/>
                        <a:t>Confidently and safely use a range of large and small apparatus indoors and outside, alone and in a group. Develop overall body-strength, balance, co-ordination and agility.</a:t>
                      </a:r>
                    </a:p>
                    <a:p>
                      <a:pPr algn="ctr"/>
                      <a:r>
                        <a:rPr lang="en-US" sz="800" dirty="0"/>
                        <a:t>Further develop and refine a range of ball skills including: throwing, catching, kicking, passing, batting, and aiming. Develop confidence, competence, precision and accuracy when engaging in activities that involve a ball.</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929556540"/>
                  </a:ext>
                </a:extLst>
              </a:tr>
            </a:tbl>
          </a:graphicData>
        </a:graphic>
      </p:graphicFrame>
      <p:sp>
        <p:nvSpPr>
          <p:cNvPr id="5" name="TextBox 4">
            <a:extLst>
              <a:ext uri="{FF2B5EF4-FFF2-40B4-BE49-F238E27FC236}">
                <a16:creationId xmlns:a16="http://schemas.microsoft.com/office/drawing/2014/main" id="{41A9F095-57ED-4E22-8980-BE908039B385}"/>
              </a:ext>
            </a:extLst>
          </p:cNvPr>
          <p:cNvSpPr txBox="1"/>
          <p:nvPr/>
        </p:nvSpPr>
        <p:spPr>
          <a:xfrm>
            <a:off x="2203244" y="6526773"/>
            <a:ext cx="12473126" cy="307777"/>
          </a:xfrm>
          <a:prstGeom prst="rect">
            <a:avLst/>
          </a:prstGeom>
          <a:noFill/>
        </p:spPr>
        <p:txBody>
          <a:bodyPr wrap="square">
            <a:spAutoFit/>
          </a:bodyPr>
          <a:lstStyle/>
          <a:p>
            <a:r>
              <a:rPr lang="en-US" sz="1400" i="1" dirty="0">
                <a:solidFill>
                  <a:schemeClr val="bg1">
                    <a:lumMod val="50000"/>
                  </a:schemeClr>
                </a:solidFill>
              </a:rPr>
              <a:t>All these ideas will be revisited each term. Children need time to practice and consolidate.   Repetition is a good thing.  </a:t>
            </a:r>
            <a:endParaRPr lang="en-GB" sz="1400" i="1" dirty="0">
              <a:solidFill>
                <a:schemeClr val="bg1">
                  <a:lumMod val="50000"/>
                </a:schemeClr>
              </a:solidFill>
            </a:endParaRPr>
          </a:p>
        </p:txBody>
      </p:sp>
      <p:pic>
        <p:nvPicPr>
          <p:cNvPr id="7" name="Picture 6">
            <a:extLst>
              <a:ext uri="{FF2B5EF4-FFF2-40B4-BE49-F238E27FC236}">
                <a16:creationId xmlns:a16="http://schemas.microsoft.com/office/drawing/2014/main" id="{843621CF-D4FE-4A9F-A8F9-15895B3B0C6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125" b="98633" l="9961" r="89844">
                        <a14:foregroundMark x1="64063" y1="9961" x2="55664" y2="6250"/>
                        <a14:foregroundMark x1="51563" y1="3125" x2="51563" y2="3125"/>
                        <a14:foregroundMark x1="46484" y1="96484" x2="46484" y2="96484"/>
                        <a14:foregroundMark x1="64648" y1="98633" x2="64648" y2="98633"/>
                        <a14:foregroundMark x1="78516" y1="48633" x2="78516" y2="48633"/>
                        <a14:backgroundMark x1="59570" y1="50781" x2="59570" y2="50781"/>
                        <a14:backgroundMark x1="59570" y1="50781" x2="59570" y2="50781"/>
                        <a14:backgroundMark x1="58594" y1="49609" x2="40820" y2="48242"/>
                        <a14:backgroundMark x1="65039" y1="48242" x2="49609" y2="53125"/>
                      </a14:backgroundRemoval>
                    </a14:imgEffect>
                  </a14:imgLayer>
                </a14:imgProps>
              </a:ext>
              <a:ext uri="{28A0092B-C50C-407E-A947-70E740481C1C}">
                <a14:useLocalDpi xmlns:a14="http://schemas.microsoft.com/office/drawing/2010/main" val="0"/>
              </a:ext>
            </a:extLst>
          </a:blip>
          <a:stretch>
            <a:fillRect/>
          </a:stretch>
        </p:blipFill>
        <p:spPr>
          <a:xfrm rot="20385759">
            <a:off x="2152295" y="40747"/>
            <a:ext cx="557093" cy="557093"/>
          </a:xfrm>
          <a:prstGeom prst="rect">
            <a:avLst/>
          </a:prstGeom>
        </p:spPr>
      </p:pic>
      <p:pic>
        <p:nvPicPr>
          <p:cNvPr id="8" name="Picture 7">
            <a:extLst>
              <a:ext uri="{FF2B5EF4-FFF2-40B4-BE49-F238E27FC236}">
                <a16:creationId xmlns:a16="http://schemas.microsoft.com/office/drawing/2014/main" id="{5C04DDCE-FB83-443C-952E-5C07C843FD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0413" y="249012"/>
            <a:ext cx="861008" cy="645756"/>
          </a:xfrm>
          <a:prstGeom prst="rect">
            <a:avLst/>
          </a:prstGeom>
        </p:spPr>
      </p:pic>
      <p:pic>
        <p:nvPicPr>
          <p:cNvPr id="9" name="Picture 8">
            <a:extLst>
              <a:ext uri="{FF2B5EF4-FFF2-40B4-BE49-F238E27FC236}">
                <a16:creationId xmlns:a16="http://schemas.microsoft.com/office/drawing/2014/main" id="{AFC22808-263C-4528-9823-F730123925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8779" y="249012"/>
            <a:ext cx="633287" cy="633287"/>
          </a:xfrm>
          <a:prstGeom prst="rect">
            <a:avLst/>
          </a:prstGeom>
        </p:spPr>
      </p:pic>
    </p:spTree>
    <p:extLst>
      <p:ext uri="{BB962C8B-B14F-4D97-AF65-F5344CB8AC3E}">
        <p14:creationId xmlns:p14="http://schemas.microsoft.com/office/powerpoint/2010/main" val="705499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Nursery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38701118"/>
              </p:ext>
            </p:extLst>
          </p:nvPr>
        </p:nvGraphicFramePr>
        <p:xfrm>
          <a:off x="385894" y="719664"/>
          <a:ext cx="11459364" cy="5733590"/>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32087">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Autumn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lumMod val="50000"/>
                            </a:schemeClr>
                          </a:solidFill>
                          <a:latin typeface="Amatic SC" panose="00000500000000000000" pitchFamily="2" charset="-79"/>
                          <a:cs typeface="Amatic SC" panose="00000500000000000000" pitchFamily="2" charset="-79"/>
                        </a:rPr>
                        <a:t>Autumn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6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6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6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72033691"/>
                  </a:ext>
                </a:extLst>
              </a:tr>
              <a:tr h="422123">
                <a:tc rowSpan="3">
                  <a:txBody>
                    <a:bodyPr/>
                    <a:lstStyle/>
                    <a:p>
                      <a:pPr algn="ctr"/>
                      <a:r>
                        <a:rPr lang="en-US" sz="3200" b="0" dirty="0">
                          <a:latin typeface="Amatic SC" panose="00000500000000000000" pitchFamily="2" charset="-79"/>
                          <a:cs typeface="Amatic SC" panose="00000500000000000000" pitchFamily="2" charset="-79"/>
                        </a:rPr>
                        <a:t>Literacy</a:t>
                      </a:r>
                    </a:p>
                    <a:p>
                      <a:pPr algn="ctr"/>
                      <a:endParaRPr lang="en-US" sz="2400" b="0" dirty="0">
                        <a:latin typeface="Amatic SC" panose="00000500000000000000" pitchFamily="2" charset="-79"/>
                        <a:cs typeface="Amatic SC" panose="00000500000000000000" pitchFamily="2" charset="-79"/>
                      </a:endParaRPr>
                    </a:p>
                    <a:p>
                      <a:pPr algn="ctr"/>
                      <a:r>
                        <a:rPr lang="en-US" sz="1800" b="0" dirty="0">
                          <a:latin typeface="Amatic SC" panose="00000500000000000000" pitchFamily="2" charset="-79"/>
                          <a:cs typeface="Amatic SC" panose="00000500000000000000" pitchFamily="2" charset="-79"/>
                        </a:rPr>
                        <a:t>Comprehension</a:t>
                      </a:r>
                    </a:p>
                    <a:p>
                      <a:pPr algn="ctr"/>
                      <a:r>
                        <a:rPr lang="en-US" sz="1800" b="0" dirty="0">
                          <a:latin typeface="Amatic SC" panose="00000500000000000000" pitchFamily="2" charset="-79"/>
                          <a:cs typeface="Amatic SC" panose="00000500000000000000" pitchFamily="2" charset="-79"/>
                        </a:rPr>
                        <a:t>- Developing a passion for reading</a:t>
                      </a:r>
                    </a:p>
                    <a:p>
                      <a:pPr algn="ctr"/>
                      <a:endParaRPr lang="en-US" sz="2800" b="0" dirty="0">
                        <a:latin typeface="Amatic SC" panose="00000500000000000000" pitchFamily="2" charset="-79"/>
                        <a:cs typeface="Amatic SC" panose="00000500000000000000" pitchFamily="2" charset="-79"/>
                      </a:endParaRPr>
                    </a:p>
                    <a:p>
                      <a:pPr algn="ctr"/>
                      <a:endParaRPr lang="en-US" sz="28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6">
                  <a:txBody>
                    <a:bodyPr/>
                    <a:lstStyle/>
                    <a:p>
                      <a:pPr algn="ctr"/>
                      <a:r>
                        <a:rPr lang="en-US" sz="800" dirty="0"/>
                        <a:t>It is crucial for children to develop </a:t>
                      </a:r>
                      <a:r>
                        <a:rPr lang="en-US" sz="800" b="1" dirty="0"/>
                        <a:t>a life-long love of reading</a:t>
                      </a:r>
                      <a:r>
                        <a:rPr lang="en-US" sz="800" dirty="0"/>
                        <a:t>. Reading consists of two dimensions: </a:t>
                      </a:r>
                      <a:r>
                        <a:rPr lang="en-US" sz="800" b="1" dirty="0"/>
                        <a:t>language comprehension and word reading</a:t>
                      </a:r>
                      <a:r>
                        <a:rPr lang="en-US" sz="800" dirty="0"/>
                        <a:t>. Language comprehension (necessary for both reading and writing) starts from birth. It only develops when adults talk with children about the world around them and the books (stories and non-fiction) they read with them, and </a:t>
                      </a:r>
                      <a:r>
                        <a:rPr lang="en-US" sz="800" b="1" dirty="0"/>
                        <a:t>enjoy rhymes, poems and songs together</a:t>
                      </a:r>
                      <a:r>
                        <a:rPr lang="en-US" sz="800" dirty="0"/>
                        <a:t>. Skilled word reading, taught later, involves both the speedy working out of the pronunciation of unfamiliar printed words (</a:t>
                      </a:r>
                      <a:r>
                        <a:rPr lang="en-US" sz="800" b="1" dirty="0"/>
                        <a:t>decoding)</a:t>
                      </a:r>
                      <a:r>
                        <a:rPr lang="en-US" sz="800" dirty="0"/>
                        <a:t> and the </a:t>
                      </a:r>
                      <a:r>
                        <a:rPr lang="en-US" sz="800" b="1" dirty="0"/>
                        <a:t>speedy recognition of familiar printed words. </a:t>
                      </a:r>
                      <a:r>
                        <a:rPr lang="en-US" sz="800" dirty="0"/>
                        <a:t>Writing involves</a:t>
                      </a:r>
                      <a:r>
                        <a:rPr lang="en-US" sz="800" b="1" dirty="0"/>
                        <a:t> transcription </a:t>
                      </a:r>
                      <a:r>
                        <a:rPr lang="en-US" sz="800" dirty="0"/>
                        <a:t>(spelling and handwriting) and composition (articulating ideas and structuring them in speech, before writing)</a:t>
                      </a:r>
                      <a:endParaRPr lang="en-US" sz="8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24877487"/>
                  </a:ext>
                </a:extLst>
              </a:tr>
              <a:tr h="737267">
                <a:tc vMerge="1">
                  <a:txBody>
                    <a:bodyPr/>
                    <a:lstStyle/>
                    <a:p>
                      <a:pPr algn="ctr"/>
                      <a:r>
                        <a:rPr lang="en-US" sz="3600" b="0" dirty="0">
                          <a:latin typeface="Amatic SC" panose="00000500000000000000" pitchFamily="2" charset="-79"/>
                          <a:cs typeface="Amatic SC" panose="00000500000000000000" pitchFamily="2" charset="-79"/>
                        </a:rPr>
                        <a:t>Literacy</a:t>
                      </a:r>
                    </a:p>
                    <a:p>
                      <a:pPr algn="ctr"/>
                      <a:r>
                        <a:rPr lang="en-US" sz="2400" b="0" dirty="0">
                          <a:latin typeface="Amatic SC" panose="00000500000000000000" pitchFamily="2" charset="-79"/>
                          <a:cs typeface="Amatic SC" panose="00000500000000000000" pitchFamily="2" charset="-79"/>
                        </a:rPr>
                        <a:t>Comprehension </a:t>
                      </a:r>
                      <a:endParaRPr lang="en-GB" sz="24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a:solidFill>
                            <a:schemeClr val="tx1"/>
                          </a:solidFill>
                        </a:rPr>
                        <a:t>Joining in with rhymes and showing an interest in stories with repeated refrains.  Environment print. Having a favourite story/rhyme. </a:t>
                      </a:r>
                      <a:r>
                        <a:rPr lang="en-US" sz="800" dirty="0"/>
                        <a:t>Understand the five key concepts about print: - print has meaning - print can have different purposes - we read English text from left to right and from top to bottom - the names of the different parts of a book</a:t>
                      </a:r>
                      <a:endParaRPr lang="en-US" sz="800" dirty="0">
                        <a:solidFill>
                          <a:schemeClr val="tx1"/>
                        </a:solidFill>
                      </a:endParaRPr>
                    </a:p>
                    <a:p>
                      <a:pPr algn="ctr"/>
                      <a:r>
                        <a:rPr lang="en-US" sz="800" dirty="0">
                          <a:solidFill>
                            <a:schemeClr val="tx1"/>
                          </a:solidFill>
                        </a:rPr>
                        <a:t>Sequencing familiar stories through the use of role play to tell the story. Begin to </a:t>
                      </a:r>
                      <a:r>
                        <a:rPr lang="en-US" sz="800" dirty="0" err="1">
                          <a:solidFill>
                            <a:schemeClr val="tx1"/>
                          </a:solidFill>
                        </a:rPr>
                        <a:t>recognise</a:t>
                      </a:r>
                      <a:r>
                        <a:rPr lang="en-US" sz="800" dirty="0">
                          <a:solidFill>
                            <a:schemeClr val="tx1"/>
                          </a:solidFill>
                        </a:rPr>
                        <a:t> name. Name writing activities. </a:t>
                      </a:r>
                      <a:r>
                        <a:rPr lang="en-US" sz="800" dirty="0"/>
                        <a:t>Engage in conversations about stories, learning new vocabulary.</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07000"/>
                        </a:lnSpc>
                        <a:spcAft>
                          <a:spcPts val="0"/>
                        </a:spcAft>
                      </a:pPr>
                      <a:r>
                        <a:rPr lang="en-US" sz="800" dirty="0">
                          <a:solidFill>
                            <a:schemeClr val="tx1"/>
                          </a:solidFill>
                        </a:rPr>
                        <a:t>Retell stories related to events through acting/role play. Christmas letters/lists using pictures.  Retelling stories using images with support. Pie Corbett Actions to retell the story.  Retelling of stories. </a:t>
                      </a:r>
                    </a:p>
                    <a:p>
                      <a:pPr algn="ctr">
                        <a:lnSpc>
                          <a:spcPct val="107000"/>
                        </a:lnSpc>
                        <a:spcAft>
                          <a:spcPts val="0"/>
                        </a:spcAft>
                      </a:pPr>
                      <a:r>
                        <a:rPr lang="en-US" sz="800" dirty="0">
                          <a:solidFill>
                            <a:schemeClr val="tx1"/>
                          </a:solidFill>
                          <a:effectLst/>
                          <a:latin typeface="+mn-lt"/>
                          <a:ea typeface="Calibri" panose="020F0502020204030204" pitchFamily="34" charset="0"/>
                          <a:cs typeface="Amatic SC" panose="00000500000000000000" pitchFamily="2" charset="-79"/>
                        </a:rPr>
                        <a:t>Sequence story – introducing the idea of beginning and end. </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800" dirty="0"/>
                        <a:t>Enjoys an increasing range of books</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n-US" sz="800" dirty="0">
                          <a:solidFill>
                            <a:schemeClr val="tx1"/>
                          </a:solidFill>
                        </a:rPr>
                        <a:t>Making up stories in their play using the role play resources or acting them out themselves. Encourage children to record stories through picture drawing/mark making. </a:t>
                      </a:r>
                    </a:p>
                    <a:p>
                      <a:pPr algn="ctr">
                        <a:lnSpc>
                          <a:spcPct val="107000"/>
                        </a:lnSpc>
                        <a:spcAft>
                          <a:spcPts val="800"/>
                        </a:spcAft>
                      </a:pPr>
                      <a:r>
                        <a:rPr lang="en-US" sz="800" dirty="0">
                          <a:solidFill>
                            <a:schemeClr val="tx1"/>
                          </a:solidFill>
                        </a:rPr>
                        <a:t>Look at a variety of books such as non fiction boos.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07000"/>
                        </a:lnSpc>
                        <a:spcAft>
                          <a:spcPts val="800"/>
                        </a:spcAft>
                      </a:pPr>
                      <a:r>
                        <a:rPr lang="en-US" sz="800" dirty="0">
                          <a:solidFill>
                            <a:schemeClr val="tx1"/>
                          </a:solidFill>
                        </a:rPr>
                        <a:t>Introduce the idea of reading in different places such as back of seed packets, instructions etc.</a:t>
                      </a:r>
                    </a:p>
                    <a:p>
                      <a:pPr algn="ctr">
                        <a:lnSpc>
                          <a:spcPct val="107000"/>
                        </a:lnSpc>
                        <a:spcAft>
                          <a:spcPts val="800"/>
                        </a:spcAft>
                      </a:pPr>
                      <a:r>
                        <a:rPr lang="en-US" sz="800" dirty="0"/>
                        <a:t>Uses vocabulary and forms of speech that are increasingly influenced by their experiences of books.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800" dirty="0"/>
                        <a:t>They develop their own narratives and explanations by connecting ideas or events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07000"/>
                        </a:lnSpc>
                        <a:spcAft>
                          <a:spcPts val="800"/>
                        </a:spcAft>
                      </a:pPr>
                      <a:r>
                        <a:rPr lang="en-US" sz="800" dirty="0">
                          <a:solidFill>
                            <a:schemeClr val="tx1"/>
                          </a:solidFill>
                          <a:effectLst/>
                          <a:latin typeface="+mn-lt"/>
                          <a:ea typeface="Calibri" panose="020F0502020204030204" pitchFamily="34" charset="0"/>
                          <a:cs typeface="Amatic SC" panose="00000500000000000000" pitchFamily="2" charset="-79"/>
                        </a:rPr>
                        <a:t>Stories from other cultures and traditions </a:t>
                      </a:r>
                    </a:p>
                    <a:p>
                      <a:pPr algn="ctr">
                        <a:lnSpc>
                          <a:spcPct val="107000"/>
                        </a:lnSpc>
                        <a:spcAft>
                          <a:spcPts val="800"/>
                        </a:spcAft>
                      </a:pPr>
                      <a:r>
                        <a:rPr lang="en-US" sz="800" dirty="0"/>
                        <a:t>Retell a story with actions and / or picture prompts as part of a group - Use story language when acting out a narrative. Rhyming words. </a:t>
                      </a:r>
                    </a:p>
                    <a:p>
                      <a:pPr algn="ctr">
                        <a:lnSpc>
                          <a:spcPct val="107000"/>
                        </a:lnSpc>
                        <a:spcAft>
                          <a:spcPts val="800"/>
                        </a:spcAft>
                      </a:pPr>
                      <a:r>
                        <a:rPr lang="en-US" sz="800" dirty="0"/>
                        <a:t>Answer questions about a story</a:t>
                      </a:r>
                    </a:p>
                    <a:p>
                      <a:pPr algn="ctr">
                        <a:lnSpc>
                          <a:spcPct val="107000"/>
                        </a:lnSpc>
                        <a:spcAft>
                          <a:spcPts val="800"/>
                        </a:spcAft>
                      </a:pPr>
                      <a:r>
                        <a:rPr lang="en-US" sz="800" dirty="0"/>
                        <a:t>Can explain the main events of a story - Can draw pictures of characters/ event / setting in a story.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lnSpc>
                          <a:spcPct val="107000"/>
                        </a:lnSpc>
                        <a:spcAft>
                          <a:spcPts val="800"/>
                        </a:spcAft>
                      </a:pPr>
                      <a:r>
                        <a:rPr lang="en-US" sz="800" dirty="0"/>
                        <a:t>Can draw pictures of characters/ event / setting in a story</a:t>
                      </a:r>
                      <a:endParaRPr lang="en-US" sz="8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US" sz="800" dirty="0"/>
                        <a:t>Listen to stories, accurately anticipating key events &amp; respond to what they hear with relevant comments, questions and reactions. </a:t>
                      </a:r>
                    </a:p>
                    <a:p>
                      <a:pPr algn="ctr">
                        <a:lnSpc>
                          <a:spcPct val="107000"/>
                        </a:lnSpc>
                        <a:spcAft>
                          <a:spcPts val="800"/>
                        </a:spcAft>
                      </a:pPr>
                      <a:r>
                        <a:rPr lang="en-US" sz="800" dirty="0"/>
                        <a:t>Make predictions</a:t>
                      </a:r>
                    </a:p>
                    <a:p>
                      <a:pPr algn="ctr">
                        <a:lnSpc>
                          <a:spcPct val="107000"/>
                        </a:lnSpc>
                        <a:spcAft>
                          <a:spcPts val="800"/>
                        </a:spcAft>
                      </a:pPr>
                      <a:r>
                        <a:rPr lang="en-US" sz="800" dirty="0"/>
                        <a:t>Beginning to understand that a non-fiction is a non-story- it gives information instead. Fiction means story. - Can point to front cover, back cover, spine, blurb, and title.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r h="1757263">
                <a:tc vMerge="1">
                  <a:txBody>
                    <a:bodyPr/>
                    <a:lstStyle/>
                    <a:p>
                      <a:pPr algn="ctr"/>
                      <a:r>
                        <a:rPr lang="en-US" sz="3600" b="0" dirty="0">
                          <a:latin typeface="Amatic SC" panose="00000500000000000000" pitchFamily="2" charset="-79"/>
                          <a:cs typeface="Amatic SC" panose="00000500000000000000" pitchFamily="2" charset="-79"/>
                        </a:rPr>
                        <a:t>Word Reading </a:t>
                      </a:r>
                      <a:endParaRPr lang="en-GB" sz="36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800" b="1" kern="1200" dirty="0">
                          <a:solidFill>
                            <a:schemeClr val="tx1"/>
                          </a:solidFill>
                          <a:effectLst/>
                          <a:latin typeface="+mn-lt"/>
                          <a:ea typeface="+mn-ea"/>
                          <a:cs typeface="Amatic SC" panose="00000500000000000000" pitchFamily="2" charset="-79"/>
                        </a:rPr>
                        <a:t>Initial Phonics:</a:t>
                      </a:r>
                    </a:p>
                    <a:p>
                      <a:pPr algn="ctr"/>
                      <a:r>
                        <a:rPr lang="en-GB" sz="800" b="0" kern="1200" dirty="0">
                          <a:solidFill>
                            <a:schemeClr val="tx1"/>
                          </a:solidFill>
                          <a:effectLst/>
                          <a:latin typeface="+mn-lt"/>
                          <a:ea typeface="+mn-ea"/>
                          <a:cs typeface="Amatic SC" panose="00000500000000000000" pitchFamily="2" charset="-79"/>
                        </a:rPr>
                        <a:t>Sound games</a:t>
                      </a:r>
                    </a:p>
                    <a:p>
                      <a:pPr algn="ctr"/>
                      <a:r>
                        <a:rPr lang="en-GB" sz="800" b="0" kern="1200" dirty="0">
                          <a:solidFill>
                            <a:schemeClr val="tx1"/>
                          </a:solidFill>
                          <a:effectLst/>
                          <a:latin typeface="+mn-lt"/>
                          <a:ea typeface="+mn-ea"/>
                          <a:cs typeface="Amatic SC" panose="00000500000000000000" pitchFamily="2" charset="-79"/>
                        </a:rPr>
                        <a:t>Rhyming games</a:t>
                      </a:r>
                    </a:p>
                    <a:p>
                      <a:pPr algn="ctr"/>
                      <a:r>
                        <a:rPr lang="en-GB" sz="800" b="0" kern="1200" dirty="0">
                          <a:solidFill>
                            <a:schemeClr val="tx1"/>
                          </a:solidFill>
                          <a:effectLst/>
                          <a:latin typeface="+mn-lt"/>
                          <a:ea typeface="+mn-ea"/>
                          <a:cs typeface="Amatic SC" panose="00000500000000000000" pitchFamily="2" charset="-79"/>
                        </a:rPr>
                        <a:t>Stories</a:t>
                      </a:r>
                    </a:p>
                    <a:p>
                      <a:pPr algn="ctr"/>
                      <a:r>
                        <a:rPr lang="en-GB" sz="800" b="0" kern="1200" dirty="0">
                          <a:solidFill>
                            <a:schemeClr val="tx1"/>
                          </a:solidFill>
                          <a:effectLst/>
                          <a:latin typeface="+mn-lt"/>
                          <a:ea typeface="+mn-ea"/>
                          <a:cs typeface="Amatic SC" panose="00000500000000000000" pitchFamily="2" charset="-79"/>
                        </a:rPr>
                        <a:t>Songs</a:t>
                      </a:r>
                    </a:p>
                    <a:p>
                      <a:pPr algn="ctr"/>
                      <a:r>
                        <a:rPr lang="en-GB" sz="800" b="0" kern="1200" dirty="0">
                          <a:solidFill>
                            <a:schemeClr val="tx1"/>
                          </a:solidFill>
                          <a:effectLst/>
                          <a:latin typeface="+mn-lt"/>
                          <a:ea typeface="+mn-ea"/>
                          <a:cs typeface="Amatic SC" panose="00000500000000000000" pitchFamily="2" charset="-79"/>
                        </a:rPr>
                        <a:t>Listening games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GB" sz="800" b="1" kern="1200" dirty="0">
                          <a:solidFill>
                            <a:schemeClr val="tx1"/>
                          </a:solidFill>
                          <a:effectLst/>
                          <a:latin typeface="+mn-lt"/>
                          <a:ea typeface="+mn-ea"/>
                          <a:cs typeface="Amatic SC" panose="00000500000000000000" pitchFamily="2" charset="-79"/>
                        </a:rPr>
                        <a:t>Initial Phonics:</a:t>
                      </a:r>
                    </a:p>
                    <a:p>
                      <a:pPr algn="ctr"/>
                      <a:r>
                        <a:rPr lang="en-GB" sz="800" b="0" kern="1200" dirty="0">
                          <a:solidFill>
                            <a:schemeClr val="tx1"/>
                          </a:solidFill>
                          <a:effectLst/>
                          <a:latin typeface="+mn-lt"/>
                          <a:ea typeface="+mn-ea"/>
                          <a:cs typeface="Amatic SC" panose="00000500000000000000" pitchFamily="2" charset="-79"/>
                        </a:rPr>
                        <a:t>Sound games</a:t>
                      </a:r>
                    </a:p>
                    <a:p>
                      <a:pPr algn="ctr"/>
                      <a:r>
                        <a:rPr lang="en-GB" sz="800" b="0" kern="1200" dirty="0">
                          <a:solidFill>
                            <a:schemeClr val="tx1"/>
                          </a:solidFill>
                          <a:effectLst/>
                          <a:latin typeface="+mn-lt"/>
                          <a:ea typeface="+mn-ea"/>
                          <a:cs typeface="Amatic SC" panose="00000500000000000000" pitchFamily="2" charset="-79"/>
                        </a:rPr>
                        <a:t>Rhyming games</a:t>
                      </a:r>
                    </a:p>
                    <a:p>
                      <a:pPr algn="ctr"/>
                      <a:r>
                        <a:rPr lang="en-GB" sz="800" b="0" kern="1200" dirty="0">
                          <a:solidFill>
                            <a:schemeClr val="tx1"/>
                          </a:solidFill>
                          <a:effectLst/>
                          <a:latin typeface="+mn-lt"/>
                          <a:ea typeface="+mn-ea"/>
                          <a:cs typeface="Amatic SC" panose="00000500000000000000" pitchFamily="2" charset="-79"/>
                        </a:rPr>
                        <a:t>Stories</a:t>
                      </a:r>
                    </a:p>
                    <a:p>
                      <a:pPr algn="ctr"/>
                      <a:r>
                        <a:rPr lang="en-GB" sz="800" b="0" kern="1200" dirty="0">
                          <a:solidFill>
                            <a:schemeClr val="tx1"/>
                          </a:solidFill>
                          <a:effectLst/>
                          <a:latin typeface="+mn-lt"/>
                          <a:ea typeface="+mn-ea"/>
                          <a:cs typeface="Amatic SC" panose="00000500000000000000" pitchFamily="2" charset="-79"/>
                        </a:rPr>
                        <a:t>Songs</a:t>
                      </a:r>
                    </a:p>
                    <a:p>
                      <a:pPr algn="ctr"/>
                      <a:r>
                        <a:rPr lang="en-GB" sz="800" b="0" kern="1200" dirty="0">
                          <a:solidFill>
                            <a:schemeClr val="tx1"/>
                          </a:solidFill>
                          <a:effectLst/>
                          <a:latin typeface="+mn-lt"/>
                          <a:ea typeface="+mn-ea"/>
                          <a:cs typeface="Amatic SC" panose="00000500000000000000" pitchFamily="2" charset="-79"/>
                        </a:rPr>
                        <a:t>Listening games</a:t>
                      </a:r>
                    </a:p>
                    <a:p>
                      <a:pPr algn="ctr">
                        <a:lnSpc>
                          <a:spcPct val="107000"/>
                        </a:lnSpc>
                        <a:spcAft>
                          <a:spcPts val="0"/>
                        </a:spcAft>
                      </a:pPr>
                      <a:r>
                        <a:rPr lang="en-US" sz="800" dirty="0"/>
                        <a:t>. </a:t>
                      </a: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prstClr val="black"/>
                          </a:solidFill>
                          <a:effectLst/>
                          <a:uLnTx/>
                          <a:uFillTx/>
                          <a:latin typeface="Calibri" panose="020F0502020204030204"/>
                          <a:ea typeface="+mn-ea"/>
                          <a:cs typeface="Amatic SC" panose="00000500000000000000" pitchFamily="2" charset="-79"/>
                        </a:rPr>
                        <a:t>Initial Phonics: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panose="020F0502020204030204"/>
                          <a:ea typeface="+mn-ea"/>
                          <a:cs typeface="Amatic SC" panose="00000500000000000000" pitchFamily="2" charset="-79"/>
                        </a:rPr>
                        <a:t>Sound games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panose="020F0502020204030204"/>
                          <a:ea typeface="+mn-ea"/>
                          <a:cs typeface="Amatic SC" panose="00000500000000000000" pitchFamily="2" charset="-79"/>
                        </a:rPr>
                        <a:t>Rhyming games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panose="020F0502020204030204"/>
                          <a:ea typeface="+mn-ea"/>
                          <a:cs typeface="Amatic SC" panose="00000500000000000000" pitchFamily="2" charset="-79"/>
                        </a:rPr>
                        <a:t>Stories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panose="020F0502020204030204"/>
                          <a:ea typeface="+mn-ea"/>
                          <a:cs typeface="Amatic SC" panose="00000500000000000000" pitchFamily="2" charset="-79"/>
                        </a:rPr>
                        <a:t>Songs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panose="020F0502020204030204"/>
                          <a:ea typeface="+mn-ea"/>
                          <a:cs typeface="Amatic SC" panose="00000500000000000000" pitchFamily="2" charset="-79"/>
                        </a:rPr>
                        <a:t>Listening games</a:t>
                      </a:r>
                      <a:endParaRPr kumimoji="0" lang="en-GB" sz="800" b="0" i="0" u="none" strike="noStrike" kern="1200" cap="none" spc="0" normalizeH="0" baseline="0" noProof="0" dirty="0">
                        <a:ln>
                          <a:noFill/>
                        </a:ln>
                        <a:solidFill>
                          <a:prstClr val="black"/>
                        </a:solidFill>
                        <a:effectLst/>
                        <a:uLnTx/>
                        <a:uFillTx/>
                        <a:latin typeface="Calibri" panose="020F0502020204030204"/>
                        <a:ea typeface="+mn-ea"/>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prstClr val="black"/>
                          </a:solidFill>
                          <a:effectLst/>
                          <a:uLnTx/>
                          <a:uFillTx/>
                          <a:latin typeface="Calibri" panose="020F0502020204030204"/>
                          <a:ea typeface="+mn-ea"/>
                          <a:cs typeface="Amatic SC" panose="00000500000000000000" pitchFamily="2" charset="-79"/>
                        </a:rPr>
                        <a:t>Initial Phonics: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panose="020F0502020204030204"/>
                          <a:ea typeface="+mn-ea"/>
                          <a:cs typeface="Amatic SC" panose="00000500000000000000" pitchFamily="2" charset="-79"/>
                        </a:rPr>
                        <a:t>Sound games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panose="020F0502020204030204"/>
                          <a:ea typeface="+mn-ea"/>
                          <a:cs typeface="Amatic SC" panose="00000500000000000000" pitchFamily="2" charset="-79"/>
                        </a:rPr>
                        <a:t>Rhyming games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panose="020F0502020204030204"/>
                          <a:ea typeface="+mn-ea"/>
                          <a:cs typeface="Amatic SC" panose="00000500000000000000" pitchFamily="2" charset="-79"/>
                        </a:rPr>
                        <a:t>Stories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panose="020F0502020204030204"/>
                          <a:ea typeface="+mn-ea"/>
                          <a:cs typeface="Amatic SC" panose="00000500000000000000" pitchFamily="2" charset="-79"/>
                        </a:rPr>
                        <a:t>Songs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panose="020F0502020204030204"/>
                          <a:ea typeface="+mn-ea"/>
                          <a:cs typeface="Amatic SC" panose="00000500000000000000" pitchFamily="2" charset="-79"/>
                        </a:rPr>
                        <a:t>Listening games</a:t>
                      </a:r>
                      <a:endParaRPr kumimoji="0" lang="en-GB" sz="800" b="0" i="0" u="none" strike="noStrike" kern="1200" cap="none" spc="0" normalizeH="0" baseline="0" noProof="0" dirty="0">
                        <a:ln>
                          <a:noFill/>
                        </a:ln>
                        <a:solidFill>
                          <a:prstClr val="black"/>
                        </a:solidFill>
                        <a:effectLst/>
                        <a:uLnTx/>
                        <a:uFillTx/>
                        <a:latin typeface="Calibri" panose="020F0502020204030204"/>
                        <a:ea typeface="+mn-ea"/>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prstClr val="black"/>
                          </a:solidFill>
                          <a:effectLst/>
                          <a:uLnTx/>
                          <a:uFillTx/>
                          <a:latin typeface="Calibri" panose="020F0502020204030204"/>
                          <a:ea typeface="+mn-ea"/>
                          <a:cs typeface="Amatic SC" panose="00000500000000000000" pitchFamily="2" charset="-79"/>
                        </a:rPr>
                        <a:t>Initial Phonics: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mn-ea"/>
                          <a:cs typeface="Amatic SC" panose="00000500000000000000" pitchFamily="2" charset="-79"/>
                        </a:rPr>
                        <a:t>Sound games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mn-ea"/>
                          <a:cs typeface="Amatic SC" panose="00000500000000000000" pitchFamily="2" charset="-79"/>
                        </a:rPr>
                        <a:t>Rhyming games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mn-ea"/>
                          <a:cs typeface="Amatic SC" panose="00000500000000000000" pitchFamily="2" charset="-79"/>
                        </a:rPr>
                        <a:t>Stories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mn-ea"/>
                          <a:cs typeface="Amatic SC" panose="00000500000000000000" pitchFamily="2" charset="-79"/>
                        </a:rPr>
                        <a:t>Songs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mn-ea"/>
                          <a:cs typeface="Amatic SC" panose="00000500000000000000" pitchFamily="2" charset="-79"/>
                        </a:rPr>
                        <a:t>Listening games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prstClr val="black"/>
                          </a:solidFill>
                          <a:effectLst/>
                          <a:uLnTx/>
                          <a:uFillTx/>
                          <a:latin typeface="Calibri" panose="020F0502020204030204"/>
                          <a:ea typeface="+mn-ea"/>
                          <a:cs typeface="Amatic SC" panose="00000500000000000000" pitchFamily="2" charset="-79"/>
                        </a:rPr>
                        <a:t>Initial Phonics: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mn-ea"/>
                          <a:cs typeface="Amatic SC" panose="00000500000000000000" pitchFamily="2" charset="-79"/>
                        </a:rPr>
                        <a:t>Sound games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mn-ea"/>
                          <a:cs typeface="Amatic SC" panose="00000500000000000000" pitchFamily="2" charset="-79"/>
                        </a:rPr>
                        <a:t>Rhyming games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mn-ea"/>
                          <a:cs typeface="Amatic SC" panose="00000500000000000000" pitchFamily="2" charset="-79"/>
                        </a:rPr>
                        <a:t>Stories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mn-ea"/>
                          <a:cs typeface="Amatic SC" panose="00000500000000000000" pitchFamily="2" charset="-79"/>
                        </a:rPr>
                        <a:t>Songs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panose="020F0502020204030204"/>
                          <a:ea typeface="+mn-ea"/>
                          <a:cs typeface="Amatic SC" panose="00000500000000000000" pitchFamily="2" charset="-79"/>
                        </a:rPr>
                        <a:t>Listening games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474909330"/>
                  </a:ext>
                </a:extLst>
              </a:tr>
            </a:tbl>
          </a:graphicData>
        </a:graphic>
      </p:graphicFrame>
      <p:pic>
        <p:nvPicPr>
          <p:cNvPr id="8" name="Picture 7">
            <a:extLst>
              <a:ext uri="{FF2B5EF4-FFF2-40B4-BE49-F238E27FC236}">
                <a16:creationId xmlns:a16="http://schemas.microsoft.com/office/drawing/2014/main" id="{3845C3A2-465D-4ED4-8E86-34EBC63DAF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3432" y="28427"/>
            <a:ext cx="501298" cy="501298"/>
          </a:xfrm>
          <a:prstGeom prst="rect">
            <a:avLst/>
          </a:prstGeom>
        </p:spPr>
      </p:pic>
      <p:pic>
        <p:nvPicPr>
          <p:cNvPr id="9" name="Picture 8">
            <a:extLst>
              <a:ext uri="{FF2B5EF4-FFF2-40B4-BE49-F238E27FC236}">
                <a16:creationId xmlns:a16="http://schemas.microsoft.com/office/drawing/2014/main" id="{8EF2218C-7C62-4D15-BC64-64DA30A7D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957" y="279076"/>
            <a:ext cx="633287" cy="633287"/>
          </a:xfrm>
          <a:prstGeom prst="rect">
            <a:avLst/>
          </a:prstGeom>
        </p:spPr>
      </p:pic>
      <p:pic>
        <p:nvPicPr>
          <p:cNvPr id="10" name="Picture 9">
            <a:extLst>
              <a:ext uri="{FF2B5EF4-FFF2-40B4-BE49-F238E27FC236}">
                <a16:creationId xmlns:a16="http://schemas.microsoft.com/office/drawing/2014/main" id="{5F4D18AD-FF96-4F58-B19E-0B816ED1B6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181" y="219851"/>
            <a:ext cx="861008" cy="645756"/>
          </a:xfrm>
          <a:prstGeom prst="rect">
            <a:avLst/>
          </a:prstGeom>
        </p:spPr>
      </p:pic>
    </p:spTree>
    <p:extLst>
      <p:ext uri="{BB962C8B-B14F-4D97-AF65-F5344CB8AC3E}">
        <p14:creationId xmlns:p14="http://schemas.microsoft.com/office/powerpoint/2010/main" val="328170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322668106"/>
              </p:ext>
            </p:extLst>
          </p:nvPr>
        </p:nvGraphicFramePr>
        <p:xfrm>
          <a:off x="385894" y="719664"/>
          <a:ext cx="11459364" cy="6062429"/>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32087">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Autumn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lumMod val="50000"/>
                            </a:schemeClr>
                          </a:solidFill>
                          <a:latin typeface="Amatic SC" panose="00000500000000000000" pitchFamily="2" charset="-79"/>
                          <a:cs typeface="Amatic SC" panose="00000500000000000000" pitchFamily="2" charset="-79"/>
                        </a:rPr>
                        <a:t>Autumn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6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6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6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72033691"/>
                  </a:ext>
                </a:extLst>
              </a:tr>
              <a:tr h="422123">
                <a:tc rowSpan="3">
                  <a:txBody>
                    <a:bodyPr/>
                    <a:lstStyle/>
                    <a:p>
                      <a:pPr algn="ctr"/>
                      <a:r>
                        <a:rPr lang="en-US" sz="3200" b="0" dirty="0">
                          <a:latin typeface="Amatic SC" panose="00000500000000000000" pitchFamily="2" charset="-79"/>
                          <a:cs typeface="Amatic SC" panose="00000500000000000000" pitchFamily="2" charset="-79"/>
                        </a:rPr>
                        <a:t>Literacy</a:t>
                      </a:r>
                    </a:p>
                    <a:p>
                      <a:pPr algn="ctr"/>
                      <a:endParaRPr lang="en-US" sz="2400" b="0" dirty="0">
                        <a:latin typeface="Amatic SC" panose="00000500000000000000" pitchFamily="2" charset="-79"/>
                        <a:cs typeface="Amatic SC" panose="00000500000000000000" pitchFamily="2" charset="-79"/>
                      </a:endParaRPr>
                    </a:p>
                    <a:p>
                      <a:pPr algn="ctr"/>
                      <a:r>
                        <a:rPr lang="en-US" sz="1800" b="0" dirty="0">
                          <a:latin typeface="Amatic SC" panose="00000500000000000000" pitchFamily="2" charset="-79"/>
                          <a:cs typeface="Amatic SC" panose="00000500000000000000" pitchFamily="2" charset="-79"/>
                        </a:rPr>
                        <a:t>Comprehension</a:t>
                      </a:r>
                    </a:p>
                    <a:p>
                      <a:pPr algn="ctr"/>
                      <a:r>
                        <a:rPr lang="en-US" sz="1800" b="0" dirty="0">
                          <a:latin typeface="Amatic SC" panose="00000500000000000000" pitchFamily="2" charset="-79"/>
                          <a:cs typeface="Amatic SC" panose="00000500000000000000" pitchFamily="2" charset="-79"/>
                        </a:rPr>
                        <a:t>- Developing a passion for reading</a:t>
                      </a:r>
                    </a:p>
                    <a:p>
                      <a:pPr algn="ctr"/>
                      <a:endParaRPr lang="en-US" sz="2800" b="0" dirty="0">
                        <a:latin typeface="Amatic SC" panose="00000500000000000000" pitchFamily="2" charset="-79"/>
                        <a:cs typeface="Amatic SC" panose="00000500000000000000" pitchFamily="2" charset="-79"/>
                      </a:endParaRPr>
                    </a:p>
                    <a:p>
                      <a:pPr algn="ctr"/>
                      <a:r>
                        <a:rPr lang="en-US" sz="2800" b="0" dirty="0">
                          <a:latin typeface="Amatic SC" panose="00000500000000000000" pitchFamily="2" charset="-79"/>
                          <a:cs typeface="Amatic SC" panose="00000500000000000000" pitchFamily="2" charset="-79"/>
                        </a:rPr>
                        <a:t>Word</a:t>
                      </a:r>
                    </a:p>
                    <a:p>
                      <a:pPr algn="ctr"/>
                      <a:r>
                        <a:rPr lang="en-US" sz="2800" b="0" dirty="0">
                          <a:latin typeface="Amatic SC" panose="00000500000000000000" pitchFamily="2" charset="-79"/>
                          <a:cs typeface="Amatic SC" panose="00000500000000000000" pitchFamily="2" charset="-79"/>
                        </a:rPr>
                        <a:t> Reading </a:t>
                      </a:r>
                    </a:p>
                    <a:p>
                      <a:pPr algn="ctr"/>
                      <a:r>
                        <a:rPr lang="en-US" sz="800" b="0" i="0" kern="1200" dirty="0">
                          <a:solidFill>
                            <a:schemeClr val="dk1"/>
                          </a:solidFill>
                          <a:effectLst/>
                          <a:latin typeface="+mn-lt"/>
                          <a:ea typeface="+mn-ea"/>
                          <a:cs typeface="+mn-cs"/>
                        </a:rPr>
                        <a:t>Children will be focusing on Sounds Write as a whole class. Focus on consolidation of Initial code moving on to extended code at the end of the year.</a:t>
                      </a:r>
                      <a:endParaRPr lang="en-GB" sz="8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6">
                  <a:txBody>
                    <a:bodyPr/>
                    <a:lstStyle/>
                    <a:p>
                      <a:pPr algn="ctr"/>
                      <a:r>
                        <a:rPr lang="en-US" sz="800" dirty="0"/>
                        <a:t>It is crucial for children to develop </a:t>
                      </a:r>
                      <a:r>
                        <a:rPr lang="en-US" sz="800" b="1" dirty="0"/>
                        <a:t>a life-long love of reading</a:t>
                      </a:r>
                      <a:r>
                        <a:rPr lang="en-US" sz="800" dirty="0"/>
                        <a:t>. Reading consists of two dimensions: </a:t>
                      </a:r>
                      <a:r>
                        <a:rPr lang="en-US" sz="800" b="1" dirty="0"/>
                        <a:t>language comprehension and word reading</a:t>
                      </a:r>
                      <a:r>
                        <a:rPr lang="en-US" sz="800" dirty="0"/>
                        <a:t>. Language comprehension (necessary for both reading and writing) starts from birth. It only develops when adults talk with children about the world around them and the books (stories and non-fiction) they read with them, and </a:t>
                      </a:r>
                      <a:r>
                        <a:rPr lang="en-US" sz="800" b="1" dirty="0"/>
                        <a:t>enjoy rhymes, poems and songs together</a:t>
                      </a:r>
                      <a:r>
                        <a:rPr lang="en-US" sz="800" dirty="0"/>
                        <a:t>. Skilled word reading, taught later, involves both the speedy working out of the pronunciation of unfamiliar printed words (</a:t>
                      </a:r>
                      <a:r>
                        <a:rPr lang="en-US" sz="800" b="1" dirty="0"/>
                        <a:t>decoding)</a:t>
                      </a:r>
                      <a:r>
                        <a:rPr lang="en-US" sz="800" dirty="0"/>
                        <a:t> and the </a:t>
                      </a:r>
                      <a:r>
                        <a:rPr lang="en-US" sz="800" b="1" dirty="0"/>
                        <a:t>speedy recognition of familiar printed words. </a:t>
                      </a:r>
                      <a:r>
                        <a:rPr lang="en-US" sz="800" dirty="0"/>
                        <a:t>Writing involves</a:t>
                      </a:r>
                      <a:r>
                        <a:rPr lang="en-US" sz="800" b="1" dirty="0"/>
                        <a:t> transcription </a:t>
                      </a:r>
                      <a:r>
                        <a:rPr lang="en-US" sz="800" dirty="0"/>
                        <a:t>(spelling and handwriting) and composition (articulating ideas and structuring them in speech, before writing)</a:t>
                      </a:r>
                      <a:endParaRPr lang="en-US" sz="8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24877487"/>
                  </a:ext>
                </a:extLst>
              </a:tr>
              <a:tr h="556306">
                <a:tc vMerge="1">
                  <a:txBody>
                    <a:bodyPr/>
                    <a:lstStyle/>
                    <a:p>
                      <a:pPr algn="ctr"/>
                      <a:r>
                        <a:rPr lang="en-US" sz="3600" b="0" dirty="0">
                          <a:latin typeface="Amatic SC" panose="00000500000000000000" pitchFamily="2" charset="-79"/>
                          <a:cs typeface="Amatic SC" panose="00000500000000000000" pitchFamily="2" charset="-79"/>
                        </a:rPr>
                        <a:t>Literacy</a:t>
                      </a:r>
                    </a:p>
                    <a:p>
                      <a:pPr algn="ctr"/>
                      <a:r>
                        <a:rPr lang="en-US" sz="2400" b="0" dirty="0">
                          <a:latin typeface="Amatic SC" panose="00000500000000000000" pitchFamily="2" charset="-79"/>
                          <a:cs typeface="Amatic SC" panose="00000500000000000000" pitchFamily="2" charset="-79"/>
                        </a:rPr>
                        <a:t>Comprehension </a:t>
                      </a:r>
                      <a:endParaRPr lang="en-GB" sz="24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a:solidFill>
                            <a:schemeClr val="tx1"/>
                          </a:solidFill>
                        </a:rPr>
                        <a:t>Joining in with rhymes and showing an interest in stories with repeated refrains.  Environment print. Having a favourite story/rhyme. </a:t>
                      </a:r>
                      <a:r>
                        <a:rPr lang="en-US" sz="800" dirty="0"/>
                        <a:t>Understand the five key concepts about print: - print has meaning - print can have different purposes - we read English text from left to right and from top to bottom - the names of the different parts of a book</a:t>
                      </a:r>
                      <a:endParaRPr lang="en-US" sz="800" dirty="0">
                        <a:solidFill>
                          <a:schemeClr val="tx1"/>
                        </a:solidFill>
                      </a:endParaRPr>
                    </a:p>
                    <a:p>
                      <a:pPr algn="ctr"/>
                      <a:r>
                        <a:rPr lang="en-US" sz="800" dirty="0">
                          <a:solidFill>
                            <a:schemeClr val="tx1"/>
                          </a:solidFill>
                        </a:rPr>
                        <a:t>Sequencing familiar stories through the use of pictures to tell the story. Recognising initial sounds. Name writing activities. </a:t>
                      </a:r>
                      <a:r>
                        <a:rPr lang="en-US" sz="800" dirty="0"/>
                        <a:t>Engage in extended conversations about stories, learning new vocabulary.</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07000"/>
                        </a:lnSpc>
                        <a:spcAft>
                          <a:spcPts val="0"/>
                        </a:spcAft>
                      </a:pPr>
                      <a:r>
                        <a:rPr lang="en-US" sz="800" dirty="0">
                          <a:solidFill>
                            <a:schemeClr val="tx1"/>
                          </a:solidFill>
                        </a:rPr>
                        <a:t>Retell stories related to events through acting/role play. Christmas letters/lists.  Retelling stories using images / apps. Pie Corbett Actions to retell the story – Story Maps.  Retelling of stories.  Editing of story maps and orally retelling new stories. Non-Fiction Focus  Retelling of stories. </a:t>
                      </a:r>
                    </a:p>
                    <a:p>
                      <a:pPr algn="ctr">
                        <a:lnSpc>
                          <a:spcPct val="107000"/>
                        </a:lnSpc>
                        <a:spcAft>
                          <a:spcPts val="0"/>
                        </a:spcAft>
                      </a:pPr>
                      <a:r>
                        <a:rPr lang="en-US" sz="800" dirty="0">
                          <a:solidFill>
                            <a:schemeClr val="tx1"/>
                          </a:solidFill>
                          <a:effectLst/>
                          <a:latin typeface="+mn-lt"/>
                          <a:ea typeface="Calibri" panose="020F0502020204030204" pitchFamily="34" charset="0"/>
                          <a:cs typeface="Amatic SC" panose="00000500000000000000" pitchFamily="2" charset="-79"/>
                        </a:rPr>
                        <a:t>Sequence story – use vocabulary of beginning, middle and end. </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800" dirty="0"/>
                        <a:t>Blend sounds into words, so that they can read short words made up of known letter– sound correspondences.</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800" dirty="0"/>
                        <a:t>Enjoys an increasing range of books</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n-US" sz="800" dirty="0">
                          <a:solidFill>
                            <a:schemeClr val="tx1"/>
                          </a:solidFill>
                        </a:rPr>
                        <a:t>Making up stories with themselves as the main character in their play – Encourage children to record stories through picture drawing/mark making and/or writing. </a:t>
                      </a:r>
                    </a:p>
                    <a:p>
                      <a:pPr algn="ctr">
                        <a:lnSpc>
                          <a:spcPct val="107000"/>
                        </a:lnSpc>
                        <a:spcAft>
                          <a:spcPts val="800"/>
                        </a:spcAft>
                      </a:pPr>
                      <a:r>
                        <a:rPr lang="en-US" sz="800" dirty="0"/>
                        <a:t>Read simple phrases and sentences made up of words with known letter–sound correspondences and, where necessary, a few exception words. Read a few common exception words. Make the books available for children to share at school and at home.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07000"/>
                        </a:lnSpc>
                        <a:spcAft>
                          <a:spcPts val="800"/>
                        </a:spcAft>
                      </a:pPr>
                      <a:r>
                        <a:rPr lang="en-US" sz="800" dirty="0">
                          <a:solidFill>
                            <a:schemeClr val="tx1"/>
                          </a:solidFill>
                        </a:rPr>
                        <a:t>Information leaflets about animals in the garden/plants and growing. Gathering information from other sources such as backs of seeds packets, instructions etc.</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800" dirty="0"/>
                        <a:t>Re-read books to build up their confidence in word reading, their fluency and their understanding and enjoyment. World Book Day </a:t>
                      </a:r>
                    </a:p>
                    <a:p>
                      <a:pPr algn="ctr">
                        <a:lnSpc>
                          <a:spcPct val="107000"/>
                        </a:lnSpc>
                        <a:spcAft>
                          <a:spcPts val="800"/>
                        </a:spcAft>
                      </a:pPr>
                      <a:r>
                        <a:rPr lang="en-US" sz="800" dirty="0"/>
                        <a:t>Uses vocabulary and forms of speech that are increasingly influenced by their experiences of books.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800" dirty="0"/>
                        <a:t>They develop their own narratives and explanations by connecting ideas or events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07000"/>
                        </a:lnSpc>
                        <a:spcAft>
                          <a:spcPts val="800"/>
                        </a:spcAft>
                      </a:pPr>
                      <a:r>
                        <a:rPr lang="en-US" sz="800" dirty="0">
                          <a:solidFill>
                            <a:schemeClr val="tx1"/>
                          </a:solidFill>
                          <a:effectLst/>
                          <a:latin typeface="+mn-lt"/>
                          <a:ea typeface="Calibri" panose="020F0502020204030204" pitchFamily="34" charset="0"/>
                          <a:cs typeface="Amatic SC" panose="00000500000000000000" pitchFamily="2" charset="-79"/>
                        </a:rPr>
                        <a:t>Stories from other cultures and traditions </a:t>
                      </a:r>
                    </a:p>
                    <a:p>
                      <a:pPr algn="ctr">
                        <a:lnSpc>
                          <a:spcPct val="107000"/>
                        </a:lnSpc>
                        <a:spcAft>
                          <a:spcPts val="800"/>
                        </a:spcAft>
                      </a:pPr>
                      <a:r>
                        <a:rPr lang="en-US" sz="800" dirty="0"/>
                        <a:t>Retell a story with actions and / or picture prompts as part of a group - Use story language when acting out a narrative. Rhyming words. </a:t>
                      </a:r>
                    </a:p>
                    <a:p>
                      <a:pPr algn="ctr">
                        <a:lnSpc>
                          <a:spcPct val="107000"/>
                        </a:lnSpc>
                        <a:spcAft>
                          <a:spcPts val="800"/>
                        </a:spcAft>
                      </a:pPr>
                      <a:r>
                        <a:rPr lang="en-US" sz="800" dirty="0"/>
                        <a:t>Can explain the main events of a story - Can draw pictures of characters/ event / setting in a story. May include labels, sentences or captions.</a:t>
                      </a:r>
                      <a:endParaRPr lang="en-US"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lnSpc>
                          <a:spcPct val="107000"/>
                        </a:lnSpc>
                        <a:spcAft>
                          <a:spcPts val="800"/>
                        </a:spcAft>
                      </a:pPr>
                      <a:r>
                        <a:rPr lang="en-US" sz="800" dirty="0"/>
                        <a:t>Can draw pictures of characters/ event / setting in a story and write a sentence about them</a:t>
                      </a:r>
                      <a:endParaRPr lang="en-US" sz="8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US" sz="800" dirty="0"/>
                        <a:t>Listen to stories, accurately anticipating key events &amp; respond to what they hear with relevant comments, questions and reactions. </a:t>
                      </a:r>
                    </a:p>
                    <a:p>
                      <a:pPr algn="ctr">
                        <a:lnSpc>
                          <a:spcPct val="107000"/>
                        </a:lnSpc>
                        <a:spcAft>
                          <a:spcPts val="800"/>
                        </a:spcAft>
                      </a:pPr>
                      <a:r>
                        <a:rPr lang="en-US" sz="800" dirty="0"/>
                        <a:t>Make predictions</a:t>
                      </a:r>
                    </a:p>
                    <a:p>
                      <a:pPr algn="ctr">
                        <a:lnSpc>
                          <a:spcPct val="107000"/>
                        </a:lnSpc>
                        <a:spcAft>
                          <a:spcPts val="800"/>
                        </a:spcAft>
                      </a:pPr>
                      <a:r>
                        <a:rPr lang="en-US" sz="800" dirty="0"/>
                        <a:t>Beginning to understand that a non-fiction is a non-story- it gives information instead. Fiction means story. - Can point to front cover, back cover, spine, blurb, illustration, illustrator, author and title.</a:t>
                      </a:r>
                    </a:p>
                    <a:p>
                      <a:pPr algn="ctr">
                        <a:lnSpc>
                          <a:spcPct val="107000"/>
                        </a:lnSpc>
                        <a:spcAft>
                          <a:spcPts val="800"/>
                        </a:spcAft>
                      </a:pPr>
                      <a:r>
                        <a:rPr lang="en-US" sz="800" dirty="0">
                          <a:solidFill>
                            <a:schemeClr val="tx1"/>
                          </a:solidFill>
                          <a:effectLst/>
                          <a:latin typeface="+mn-lt"/>
                          <a:ea typeface="Calibri" panose="020F0502020204030204" pitchFamily="34" charset="0"/>
                          <a:cs typeface="Amatic SC" panose="00000500000000000000" pitchFamily="2" charset="-79"/>
                        </a:rPr>
                        <a:t>Sort books into categories. </a:t>
                      </a: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r h="1757263">
                <a:tc vMerge="1">
                  <a:txBody>
                    <a:bodyPr/>
                    <a:lstStyle/>
                    <a:p>
                      <a:pPr algn="ctr"/>
                      <a:r>
                        <a:rPr lang="en-US" sz="3600" b="0" dirty="0">
                          <a:latin typeface="Amatic SC" panose="00000500000000000000" pitchFamily="2" charset="-79"/>
                          <a:cs typeface="Amatic SC" panose="00000500000000000000" pitchFamily="2" charset="-79"/>
                        </a:rPr>
                        <a:t>Word Reading </a:t>
                      </a:r>
                      <a:endParaRPr lang="en-GB" sz="36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800" b="1" kern="1200" dirty="0">
                          <a:solidFill>
                            <a:schemeClr val="tx1"/>
                          </a:solidFill>
                          <a:effectLst/>
                          <a:latin typeface="+mn-lt"/>
                          <a:ea typeface="+mn-ea"/>
                          <a:cs typeface="Amatic SC" panose="00000500000000000000" pitchFamily="2" charset="-79"/>
                        </a:rPr>
                        <a:t>Phonic Sounds: </a:t>
                      </a:r>
                      <a:r>
                        <a:rPr lang="en-GB" sz="800" kern="1200" dirty="0">
                          <a:solidFill>
                            <a:schemeClr val="tx1"/>
                          </a:solidFill>
                          <a:effectLst/>
                          <a:latin typeface="+mn-lt"/>
                          <a:ea typeface="+mn-ea"/>
                          <a:cs typeface="Amatic SC" panose="00000500000000000000" pitchFamily="2" charset="-79"/>
                        </a:rPr>
                        <a:t>initial code whole class</a:t>
                      </a:r>
                    </a:p>
                    <a:p>
                      <a:pPr algn="ctr"/>
                      <a:r>
                        <a:rPr lang="en-GB" sz="800" b="1" kern="1200" dirty="0">
                          <a:solidFill>
                            <a:schemeClr val="tx1"/>
                          </a:solidFill>
                          <a:effectLst/>
                          <a:latin typeface="+mn-lt"/>
                          <a:ea typeface="+mn-ea"/>
                          <a:cs typeface="Amatic SC" panose="00000500000000000000" pitchFamily="2" charset="-79"/>
                        </a:rPr>
                        <a:t>Reading: </a:t>
                      </a:r>
                      <a:r>
                        <a:rPr lang="en-GB" sz="800" kern="1200" dirty="0">
                          <a:solidFill>
                            <a:schemeClr val="tx1"/>
                          </a:solidFill>
                          <a:effectLst/>
                          <a:latin typeface="+mn-lt"/>
                          <a:ea typeface="+mn-ea"/>
                          <a:cs typeface="Amatic SC" panose="00000500000000000000" pitchFamily="2" charset="-79"/>
                        </a:rPr>
                        <a:t>Initial sounds, oral blending, CVC sounds, reciting know stories, listening to stories with attention and recall.</a:t>
                      </a:r>
                    </a:p>
                    <a:p>
                      <a:pPr algn="ctr"/>
                      <a:r>
                        <a:rPr lang="en-US" sz="800" dirty="0">
                          <a:solidFill>
                            <a:schemeClr val="tx1"/>
                          </a:solidFill>
                        </a:rPr>
                        <a:t>Help children to read the sounds speedily. This will make sound-blending easier</a:t>
                      </a:r>
                    </a:p>
                    <a:p>
                      <a:pPr algn="ctr"/>
                      <a:r>
                        <a:rPr lang="en-US" sz="800" dirty="0"/>
                        <a:t>Listen to children read aloud, ensuring books are consistent with their developing phonic knowledge</a:t>
                      </a:r>
                      <a:endParaRPr lang="en-GB" sz="800" kern="1200" dirty="0">
                        <a:solidFill>
                          <a:schemeClr val="tx1"/>
                        </a:solidFill>
                        <a:effectLst/>
                        <a:latin typeface="+mn-lt"/>
                        <a:ea typeface="+mn-ea"/>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800" b="1" kern="1200" dirty="0">
                          <a:solidFill>
                            <a:schemeClr val="tx1"/>
                          </a:solidFill>
                          <a:effectLst/>
                          <a:latin typeface="+mn-lt"/>
                          <a:ea typeface="+mn-ea"/>
                          <a:cs typeface="Amatic SC" panose="00000500000000000000" pitchFamily="2" charset="-79"/>
                        </a:rPr>
                        <a:t>Phonic Sounds: </a:t>
                      </a:r>
                      <a:r>
                        <a:rPr lang="en-GB" sz="800" kern="1200" dirty="0">
                          <a:solidFill>
                            <a:schemeClr val="tx1"/>
                          </a:solidFill>
                          <a:effectLst/>
                          <a:latin typeface="+mn-lt"/>
                          <a:ea typeface="+mn-ea"/>
                          <a:cs typeface="Amatic SC" panose="00000500000000000000" pitchFamily="2" charset="-79"/>
                        </a:rPr>
                        <a:t>initial code whole class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800" b="1" dirty="0">
                          <a:solidFill>
                            <a:schemeClr val="tx1"/>
                          </a:solidFill>
                          <a:effectLst/>
                          <a:latin typeface="+mn-lt"/>
                          <a:ea typeface="Calibri" panose="020F0502020204030204" pitchFamily="34" charset="0"/>
                          <a:cs typeface="Amatic SC" panose="00000500000000000000" pitchFamily="2" charset="-79"/>
                        </a:rPr>
                        <a:t>Reading: </a:t>
                      </a:r>
                      <a:r>
                        <a:rPr lang="en-GB" sz="800" dirty="0">
                          <a:solidFill>
                            <a:schemeClr val="tx1"/>
                          </a:solidFill>
                          <a:effectLst/>
                          <a:latin typeface="+mn-lt"/>
                          <a:ea typeface="Calibri" panose="020F0502020204030204" pitchFamily="34" charset="0"/>
                          <a:cs typeface="Amatic SC" panose="00000500000000000000" pitchFamily="2" charset="-79"/>
                        </a:rPr>
                        <a:t>Blending CVC sounds, rhyming, alliteration, knows that print is read from left to right. Spotting diagraphs in words as they are introduced. </a:t>
                      </a:r>
                    </a:p>
                    <a:p>
                      <a:pPr algn="ctr">
                        <a:lnSpc>
                          <a:spcPct val="107000"/>
                        </a:lnSpc>
                        <a:spcAft>
                          <a:spcPts val="800"/>
                        </a:spcAft>
                      </a:pPr>
                      <a:r>
                        <a:rPr lang="en-US" sz="800" dirty="0"/>
                        <a:t>Show children how to touch each finger as they say each sound. For exception words such as ‘the’ and ‘said’, help children identify the sound that is tricky to spell. </a:t>
                      </a: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800" b="1" kern="1200" dirty="0">
                          <a:solidFill>
                            <a:schemeClr val="tx1"/>
                          </a:solidFill>
                          <a:effectLst/>
                          <a:latin typeface="+mn-lt"/>
                          <a:ea typeface="+mn-ea"/>
                          <a:cs typeface="Amatic SC" panose="00000500000000000000" pitchFamily="2" charset="-79"/>
                        </a:rPr>
                        <a:t>Phonic Sounds: </a:t>
                      </a:r>
                      <a:r>
                        <a:rPr lang="en-GB" sz="800" kern="1200" dirty="0">
                          <a:solidFill>
                            <a:schemeClr val="tx1"/>
                          </a:solidFill>
                          <a:effectLst/>
                          <a:latin typeface="+mn-lt"/>
                          <a:ea typeface="+mn-ea"/>
                          <a:cs typeface="Amatic SC" panose="00000500000000000000" pitchFamily="2" charset="-79"/>
                        </a:rPr>
                        <a:t>initial code whole class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800" b="1" dirty="0">
                          <a:solidFill>
                            <a:schemeClr val="tx1"/>
                          </a:solidFill>
                          <a:effectLst/>
                          <a:latin typeface="+mn-lt"/>
                          <a:ea typeface="Calibri" panose="020F0502020204030204" pitchFamily="34" charset="0"/>
                          <a:cs typeface="Amatic SC" panose="00000500000000000000" pitchFamily="2" charset="-79"/>
                        </a:rPr>
                        <a:t>Reading </a:t>
                      </a:r>
                      <a:r>
                        <a:rPr lang="en-GB" sz="800" dirty="0">
                          <a:solidFill>
                            <a:schemeClr val="tx1"/>
                          </a:solidFill>
                          <a:effectLst/>
                          <a:latin typeface="+mn-lt"/>
                          <a:ea typeface="Calibri" panose="020F0502020204030204" pitchFamily="34" charset="0"/>
                          <a:cs typeface="Amatic SC" panose="00000500000000000000" pitchFamily="2" charset="-79"/>
                        </a:rPr>
                        <a:t>identifying characters and settings.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800" b="1" kern="1200" dirty="0">
                          <a:solidFill>
                            <a:schemeClr val="tx1"/>
                          </a:solidFill>
                          <a:effectLst/>
                          <a:latin typeface="+mn-lt"/>
                          <a:ea typeface="+mn-ea"/>
                          <a:cs typeface="Amatic SC" panose="00000500000000000000" pitchFamily="2" charset="-79"/>
                        </a:rPr>
                        <a:t>Phonic Sounds: </a:t>
                      </a:r>
                      <a:r>
                        <a:rPr lang="en-GB" sz="800" kern="1200" dirty="0">
                          <a:solidFill>
                            <a:schemeClr val="tx1"/>
                          </a:solidFill>
                          <a:effectLst/>
                          <a:latin typeface="+mn-lt"/>
                          <a:ea typeface="+mn-ea"/>
                          <a:cs typeface="Amatic SC" panose="00000500000000000000" pitchFamily="2" charset="-79"/>
                        </a:rPr>
                        <a:t>initial code whole class</a:t>
                      </a:r>
                      <a:endParaRPr lang="en-GB" sz="800" b="1"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r>
                        <a:rPr lang="en-GB" sz="800" b="1" dirty="0">
                          <a:solidFill>
                            <a:schemeClr val="tx1"/>
                          </a:solidFill>
                          <a:effectLst/>
                          <a:latin typeface="+mn-lt"/>
                          <a:ea typeface="Calibri" panose="020F0502020204030204" pitchFamily="34" charset="0"/>
                          <a:cs typeface="Amatic SC" panose="00000500000000000000" pitchFamily="2" charset="-79"/>
                        </a:rPr>
                        <a:t>Reading: </a:t>
                      </a:r>
                      <a:r>
                        <a:rPr lang="en-GB" sz="800" dirty="0">
                          <a:solidFill>
                            <a:schemeClr val="tx1"/>
                          </a:solidFill>
                          <a:effectLst/>
                          <a:latin typeface="+mn-lt"/>
                          <a:ea typeface="Calibri" panose="020F0502020204030204" pitchFamily="34" charset="0"/>
                          <a:cs typeface="Amatic SC" panose="00000500000000000000" pitchFamily="2" charset="-79"/>
                        </a:rPr>
                        <a:t>Story structure-beginning, middle, end. Innovating and retelling stories to an audience, non-fiction books.</a:t>
                      </a:r>
                    </a:p>
                    <a:p>
                      <a:pPr algn="ctr">
                        <a:lnSpc>
                          <a:spcPct val="107000"/>
                        </a:lnSpc>
                        <a:spcAft>
                          <a:spcPts val="800"/>
                        </a:spcAft>
                      </a:pPr>
                      <a:r>
                        <a:rPr lang="en-US" sz="800" dirty="0"/>
                        <a:t>Listen to children read some longer words made up of letter-sound correspondences they know: </a:t>
                      </a: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800" b="1" kern="1200" dirty="0">
                          <a:solidFill>
                            <a:schemeClr val="tx1"/>
                          </a:solidFill>
                          <a:effectLst/>
                          <a:latin typeface="+mn-lt"/>
                          <a:ea typeface="+mn-ea"/>
                          <a:cs typeface="Amatic SC" panose="00000500000000000000" pitchFamily="2" charset="-79"/>
                        </a:rPr>
                        <a:t>Phonic Sounds: </a:t>
                      </a:r>
                      <a:r>
                        <a:rPr lang="en-GB" sz="800" b="0" kern="1200" dirty="0">
                          <a:solidFill>
                            <a:schemeClr val="tx1"/>
                          </a:solidFill>
                          <a:effectLst/>
                          <a:latin typeface="+mn-lt"/>
                          <a:ea typeface="+mn-ea"/>
                          <a:cs typeface="Amatic SC" panose="00000500000000000000" pitchFamily="2" charset="-79"/>
                        </a:rPr>
                        <a:t>initial </a:t>
                      </a:r>
                      <a:r>
                        <a:rPr lang="en-GB" sz="800" kern="1200" dirty="0">
                          <a:solidFill>
                            <a:schemeClr val="tx1"/>
                          </a:solidFill>
                          <a:effectLst/>
                          <a:latin typeface="+mn-lt"/>
                          <a:ea typeface="+mn-ea"/>
                          <a:cs typeface="Amatic SC" panose="00000500000000000000" pitchFamily="2" charset="-79"/>
                        </a:rPr>
                        <a:t>code bridging whole class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800" b="1" dirty="0">
                          <a:solidFill>
                            <a:schemeClr val="tx1"/>
                          </a:solidFill>
                          <a:effectLst/>
                          <a:latin typeface="+mn-lt"/>
                          <a:ea typeface="Calibri" panose="020F0502020204030204" pitchFamily="34" charset="0"/>
                          <a:cs typeface="Amatic SC" panose="00000500000000000000" pitchFamily="2" charset="-79"/>
                        </a:rPr>
                        <a:t>Reading: </a:t>
                      </a:r>
                      <a:r>
                        <a:rPr lang="en-GB" sz="800" dirty="0">
                          <a:solidFill>
                            <a:schemeClr val="tx1"/>
                          </a:solidFill>
                          <a:effectLst/>
                          <a:latin typeface="+mn-lt"/>
                          <a:ea typeface="Calibri" panose="020F0502020204030204" pitchFamily="34" charset="0"/>
                          <a:cs typeface="Amatic SC" panose="00000500000000000000" pitchFamily="2" charset="-79"/>
                        </a:rPr>
                        <a:t>Non-fiction texts, Internal blending, Naming letters of the alphabet. Distinguishing capital letters and lower case letters. </a:t>
                      </a:r>
                    </a:p>
                    <a:p>
                      <a:pPr algn="ctr">
                        <a:lnSpc>
                          <a:spcPct val="107000"/>
                        </a:lnSpc>
                        <a:spcAft>
                          <a:spcPts val="800"/>
                        </a:spcAft>
                      </a:pPr>
                      <a:r>
                        <a:rPr lang="en-US" sz="800" dirty="0"/>
                        <a:t>Note correspondences between letters and sounds that are unusual or that they have not yet been taught’.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800" b="1" kern="1200" dirty="0">
                          <a:solidFill>
                            <a:schemeClr val="tx1"/>
                          </a:solidFill>
                          <a:effectLst/>
                          <a:latin typeface="+mn-lt"/>
                          <a:ea typeface="+mn-ea"/>
                          <a:cs typeface="Amatic SC" panose="00000500000000000000" pitchFamily="2" charset="-79"/>
                        </a:rPr>
                        <a:t>Phonic Sounds: </a:t>
                      </a:r>
                      <a:r>
                        <a:rPr lang="en-GB" sz="800" b="0" kern="1200" dirty="0">
                          <a:solidFill>
                            <a:schemeClr val="tx1"/>
                          </a:solidFill>
                          <a:effectLst/>
                          <a:latin typeface="+mn-lt"/>
                          <a:ea typeface="+mn-ea"/>
                          <a:cs typeface="Amatic SC" panose="00000500000000000000" pitchFamily="2" charset="-79"/>
                        </a:rPr>
                        <a:t>extended</a:t>
                      </a:r>
                      <a:r>
                        <a:rPr lang="en-GB" sz="800" b="1" kern="1200" dirty="0">
                          <a:solidFill>
                            <a:schemeClr val="tx1"/>
                          </a:solidFill>
                          <a:effectLst/>
                          <a:latin typeface="+mn-lt"/>
                          <a:ea typeface="+mn-ea"/>
                          <a:cs typeface="Amatic SC" panose="00000500000000000000" pitchFamily="2" charset="-79"/>
                        </a:rPr>
                        <a:t> </a:t>
                      </a:r>
                      <a:r>
                        <a:rPr lang="en-GB" sz="800" kern="1200" dirty="0">
                          <a:solidFill>
                            <a:schemeClr val="tx1"/>
                          </a:solidFill>
                          <a:effectLst/>
                          <a:latin typeface="+mn-lt"/>
                          <a:ea typeface="+mn-ea"/>
                          <a:cs typeface="Amatic SC" panose="00000500000000000000" pitchFamily="2" charset="-79"/>
                        </a:rPr>
                        <a:t>code whole class</a:t>
                      </a:r>
                    </a:p>
                    <a:p>
                      <a:pPr algn="ctr">
                        <a:lnSpc>
                          <a:spcPct val="107000"/>
                        </a:lnSpc>
                        <a:spcAft>
                          <a:spcPts val="0"/>
                        </a:spcAft>
                      </a:pPr>
                      <a:endParaRPr lang="en-GB" sz="8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800" b="1" dirty="0">
                          <a:solidFill>
                            <a:schemeClr val="tx1"/>
                          </a:solidFill>
                          <a:effectLst/>
                          <a:latin typeface="+mn-lt"/>
                          <a:ea typeface="Calibri" panose="020F0502020204030204" pitchFamily="34" charset="0"/>
                          <a:cs typeface="Amatic SC" panose="00000500000000000000" pitchFamily="2" charset="-79"/>
                        </a:rPr>
                        <a:t>Reading: </a:t>
                      </a:r>
                      <a:r>
                        <a:rPr lang="en-GB" sz="800" dirty="0">
                          <a:solidFill>
                            <a:schemeClr val="tx1"/>
                          </a:solidFill>
                          <a:effectLst/>
                          <a:latin typeface="+mn-lt"/>
                          <a:ea typeface="Calibri" panose="020F0502020204030204" pitchFamily="34" charset="0"/>
                          <a:cs typeface="Amatic SC" panose="00000500000000000000" pitchFamily="2" charset="-79"/>
                        </a:rPr>
                        <a:t>Reading simple sentences with fluency. Reading CVCC and CCVC words confidently. </a:t>
                      </a:r>
                    </a:p>
                    <a:p>
                      <a:pPr algn="ctr">
                        <a:lnSpc>
                          <a:spcPct val="107000"/>
                        </a:lnSpc>
                        <a:spcAft>
                          <a:spcPts val="800"/>
                        </a:spcAft>
                      </a:pPr>
                      <a:r>
                        <a:rPr lang="en-GB" sz="800" dirty="0">
                          <a:solidFill>
                            <a:schemeClr val="tx1"/>
                          </a:solidFill>
                          <a:effectLst/>
                          <a:latin typeface="+mn-lt"/>
                          <a:ea typeface="Calibri" panose="020F0502020204030204" pitchFamily="34" charset="0"/>
                          <a:cs typeface="Amatic SC" panose="00000500000000000000" pitchFamily="2" charset="-79"/>
                        </a:rPr>
                        <a:t>End of term assessments</a:t>
                      </a:r>
                    </a:p>
                    <a:p>
                      <a:pPr algn="ctr">
                        <a:lnSpc>
                          <a:spcPct val="107000"/>
                        </a:lnSpc>
                        <a:spcAft>
                          <a:spcPts val="800"/>
                        </a:spcAft>
                      </a:pPr>
                      <a:r>
                        <a:rPr lang="en-GB" sz="800" dirty="0">
                          <a:solidFill>
                            <a:schemeClr val="tx1"/>
                          </a:solidFill>
                          <a:effectLst/>
                          <a:latin typeface="+mn-lt"/>
                          <a:ea typeface="Calibri" panose="020F0502020204030204" pitchFamily="34" charset="0"/>
                          <a:cs typeface="Amatic SC" panose="00000500000000000000" pitchFamily="2" charset="-79"/>
                        </a:rPr>
                        <a:t>Transition work with Year 1 staff </a:t>
                      </a:r>
                    </a:p>
                    <a:p>
                      <a:pPr algn="ctr">
                        <a:lnSpc>
                          <a:spcPct val="107000"/>
                        </a:lnSpc>
                        <a:spcAft>
                          <a:spcPts val="800"/>
                        </a:spcAft>
                      </a:pPr>
                      <a:endParaRPr lang="en-GB" sz="8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474909330"/>
                  </a:ext>
                </a:extLst>
              </a:tr>
            </a:tbl>
          </a:graphicData>
        </a:graphic>
      </p:graphicFrame>
      <p:pic>
        <p:nvPicPr>
          <p:cNvPr id="8" name="Picture 7">
            <a:extLst>
              <a:ext uri="{FF2B5EF4-FFF2-40B4-BE49-F238E27FC236}">
                <a16:creationId xmlns:a16="http://schemas.microsoft.com/office/drawing/2014/main" id="{3845C3A2-465D-4ED4-8E86-34EBC63DAF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2783" y="0"/>
            <a:ext cx="501298" cy="501298"/>
          </a:xfrm>
          <a:prstGeom prst="rect">
            <a:avLst/>
          </a:prstGeom>
        </p:spPr>
      </p:pic>
      <p:pic>
        <p:nvPicPr>
          <p:cNvPr id="9" name="Picture 8">
            <a:extLst>
              <a:ext uri="{FF2B5EF4-FFF2-40B4-BE49-F238E27FC236}">
                <a16:creationId xmlns:a16="http://schemas.microsoft.com/office/drawing/2014/main" id="{8EF2218C-7C62-4D15-BC64-64DA30A7DD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957" y="279076"/>
            <a:ext cx="633287" cy="633287"/>
          </a:xfrm>
          <a:prstGeom prst="rect">
            <a:avLst/>
          </a:prstGeom>
        </p:spPr>
      </p:pic>
      <p:pic>
        <p:nvPicPr>
          <p:cNvPr id="10" name="Picture 9">
            <a:extLst>
              <a:ext uri="{FF2B5EF4-FFF2-40B4-BE49-F238E27FC236}">
                <a16:creationId xmlns:a16="http://schemas.microsoft.com/office/drawing/2014/main" id="{5F4D18AD-FF96-4F58-B19E-0B816ED1B6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181" y="219851"/>
            <a:ext cx="861008" cy="645756"/>
          </a:xfrm>
          <a:prstGeom prst="rect">
            <a:avLst/>
          </a:prstGeom>
        </p:spPr>
      </p:pic>
    </p:spTree>
    <p:extLst>
      <p:ext uri="{BB962C8B-B14F-4D97-AF65-F5344CB8AC3E}">
        <p14:creationId xmlns:p14="http://schemas.microsoft.com/office/powerpoint/2010/main" val="4137687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Nursery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543730983"/>
              </p:ext>
            </p:extLst>
          </p:nvPr>
        </p:nvGraphicFramePr>
        <p:xfrm>
          <a:off x="366317" y="551367"/>
          <a:ext cx="11701634" cy="6306633"/>
        </p:xfrm>
        <a:graphic>
          <a:graphicData uri="http://schemas.openxmlformats.org/drawingml/2006/table">
            <a:tbl>
              <a:tblPr firstRow="1" bandRow="1">
                <a:tableStyleId>{5C22544A-7EE6-4342-B048-85BDC9FD1C3A}</a:tableStyleId>
              </a:tblPr>
              <a:tblGrid>
                <a:gridCol w="1671662">
                  <a:extLst>
                    <a:ext uri="{9D8B030D-6E8A-4147-A177-3AD203B41FA5}">
                      <a16:colId xmlns:a16="http://schemas.microsoft.com/office/drawing/2014/main" val="385991600"/>
                    </a:ext>
                  </a:extLst>
                </a:gridCol>
                <a:gridCol w="1671662">
                  <a:extLst>
                    <a:ext uri="{9D8B030D-6E8A-4147-A177-3AD203B41FA5}">
                      <a16:colId xmlns:a16="http://schemas.microsoft.com/office/drawing/2014/main" val="2865123548"/>
                    </a:ext>
                  </a:extLst>
                </a:gridCol>
                <a:gridCol w="1671662">
                  <a:extLst>
                    <a:ext uri="{9D8B030D-6E8A-4147-A177-3AD203B41FA5}">
                      <a16:colId xmlns:a16="http://schemas.microsoft.com/office/drawing/2014/main" val="872926247"/>
                    </a:ext>
                  </a:extLst>
                </a:gridCol>
                <a:gridCol w="1505367">
                  <a:extLst>
                    <a:ext uri="{9D8B030D-6E8A-4147-A177-3AD203B41FA5}">
                      <a16:colId xmlns:a16="http://schemas.microsoft.com/office/drawing/2014/main" val="1315738151"/>
                    </a:ext>
                  </a:extLst>
                </a:gridCol>
                <a:gridCol w="1837957">
                  <a:extLst>
                    <a:ext uri="{9D8B030D-6E8A-4147-A177-3AD203B41FA5}">
                      <a16:colId xmlns:a16="http://schemas.microsoft.com/office/drawing/2014/main" val="2709165749"/>
                    </a:ext>
                  </a:extLst>
                </a:gridCol>
                <a:gridCol w="1671662">
                  <a:extLst>
                    <a:ext uri="{9D8B030D-6E8A-4147-A177-3AD203B41FA5}">
                      <a16:colId xmlns:a16="http://schemas.microsoft.com/office/drawing/2014/main" val="2335150482"/>
                    </a:ext>
                  </a:extLst>
                </a:gridCol>
                <a:gridCol w="1671662">
                  <a:extLst>
                    <a:ext uri="{9D8B030D-6E8A-4147-A177-3AD203B41FA5}">
                      <a16:colId xmlns:a16="http://schemas.microsoft.com/office/drawing/2014/main" val="4046203905"/>
                    </a:ext>
                  </a:extLst>
                </a:gridCol>
              </a:tblGrid>
              <a:tr h="40780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Autumn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lumMod val="50000"/>
                            </a:schemeClr>
                          </a:solidFill>
                          <a:latin typeface="Amatic SC" panose="00000500000000000000" pitchFamily="2" charset="-79"/>
                          <a:cs typeface="Amatic SC" panose="00000500000000000000" pitchFamily="2" charset="-79"/>
                        </a:rPr>
                        <a:t>Autumn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3285939"/>
                  </a:ext>
                </a:extLst>
              </a:tr>
              <a:tr h="422123">
                <a:tc>
                  <a:txBody>
                    <a:bodyPr/>
                    <a:lstStyle/>
                    <a:p>
                      <a:pPr algn="ctr"/>
                      <a:r>
                        <a:rPr lang="en-US" sz="1600" b="0" dirty="0">
                          <a:latin typeface="Amatic SC" panose="00000500000000000000" pitchFamily="2" charset="-79"/>
                          <a:cs typeface="Amatic SC" panose="00000500000000000000" pitchFamily="2" charset="-79"/>
                        </a:rPr>
                        <a:t>General Themes </a:t>
                      </a:r>
                      <a:endParaRPr lang="en-GB" sz="16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4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4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4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72033691"/>
                  </a:ext>
                </a:extLst>
              </a:tr>
              <a:tr h="1978034">
                <a:tc>
                  <a:txBody>
                    <a:bodyPr/>
                    <a:lstStyle/>
                    <a:p>
                      <a:pPr algn="ctr"/>
                      <a:r>
                        <a:rPr lang="en-US" sz="3600" b="0" dirty="0">
                          <a:latin typeface="Amatic SC" panose="00000500000000000000" pitchFamily="2" charset="-79"/>
                          <a:cs typeface="Amatic SC" panose="00000500000000000000" pitchFamily="2" charset="-79"/>
                        </a:rPr>
                        <a:t>Writing </a:t>
                      </a:r>
                    </a:p>
                    <a:p>
                      <a:pPr algn="ctr"/>
                      <a:endParaRPr lang="en-US" sz="3600" b="0" dirty="0">
                        <a:latin typeface="Amatic SC" panose="00000500000000000000" pitchFamily="2" charset="-79"/>
                        <a:cs typeface="Amatic SC" panose="00000500000000000000" pitchFamily="2" charset="-79"/>
                      </a:endParaRPr>
                    </a:p>
                    <a:p>
                      <a:pPr algn="ctr"/>
                      <a:r>
                        <a:rPr lang="en-US" sz="1800" b="0" dirty="0">
                          <a:latin typeface="Amatic SC" panose="00000500000000000000" pitchFamily="2" charset="-79"/>
                          <a:cs typeface="Amatic SC" panose="00000500000000000000" pitchFamily="2" charset="-79"/>
                        </a:rPr>
                        <a:t>Talk for writing used as stimulus across the year</a:t>
                      </a:r>
                    </a:p>
                    <a:p>
                      <a:pPr algn="ctr"/>
                      <a:endParaRPr lang="en-US" sz="1800" b="0" dirty="0">
                        <a:latin typeface="Amatic SC" panose="00000500000000000000" pitchFamily="2" charset="-79"/>
                        <a:cs typeface="Amatic SC" panose="00000500000000000000" pitchFamily="2" charset="-79"/>
                      </a:endParaRPr>
                    </a:p>
                    <a:p>
                      <a:pPr algn="ctr"/>
                      <a:r>
                        <a:rPr lang="en-US" sz="1800" b="0" dirty="0">
                          <a:latin typeface="Amatic SC" panose="00000500000000000000" pitchFamily="2" charset="-79"/>
                          <a:cs typeface="Amatic SC" panose="00000500000000000000" pitchFamily="2" charset="-79"/>
                        </a:rPr>
                        <a:t>Texts may vary due to children’s interests </a:t>
                      </a:r>
                    </a:p>
                    <a:p>
                      <a:pPr algn="ctr"/>
                      <a:endParaRPr lang="en-US" sz="18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b="1" kern="1200" dirty="0">
                          <a:solidFill>
                            <a:schemeClr val="tx1"/>
                          </a:solidFill>
                          <a:effectLst/>
                          <a:latin typeface="+mn-lt"/>
                          <a:ea typeface="+mn-ea"/>
                          <a:cs typeface="Amatic SC" panose="00000500000000000000" pitchFamily="2" charset="-79"/>
                        </a:rPr>
                        <a:t>Texts as a Stimulus:</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Marvellous Me</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The Colour Monster</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You Choose</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Owl babies</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The big book of families</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err="1">
                          <a:solidFill>
                            <a:schemeClr val="tx1"/>
                          </a:solidFill>
                          <a:effectLst/>
                          <a:latin typeface="+mn-lt"/>
                          <a:ea typeface="+mn-ea"/>
                          <a:cs typeface="Amatic SC" panose="00000500000000000000" pitchFamily="2" charset="-79"/>
                        </a:rPr>
                        <a:t>Peepo</a:t>
                      </a:r>
                      <a:endParaRPr lang="en-GB" sz="1100"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Monkey puzzle</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Once there were giants</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Peace at Last</a:t>
                      </a: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b="1" i="1"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b="1" i="1"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b="1" i="1"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b="1" i="1"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b="1" i="1" kern="1200" dirty="0">
                          <a:solidFill>
                            <a:schemeClr val="tx1"/>
                          </a:solidFill>
                          <a:effectLst/>
                          <a:latin typeface="+mn-lt"/>
                          <a:ea typeface="+mn-ea"/>
                          <a:cs typeface="Amatic SC" panose="00000500000000000000" pitchFamily="2" charset="-79"/>
                        </a:rPr>
                        <a:t>Goldilocks and the three bears</a:t>
                      </a: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Making marks – using different media such as paint, pencil, crayon felt pen etc.</a:t>
                      </a: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kern="1200" dirty="0">
                        <a:solidFill>
                          <a:schemeClr val="bg1">
                            <a:lumMod val="50000"/>
                          </a:schemeClr>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Name recognition and writing available in continuous provision all year</a:t>
                      </a:r>
                      <a:endParaRPr lang="en-US" sz="1100" dirty="0">
                        <a:solidFill>
                          <a:schemeClr val="bg1">
                            <a:lumMod val="50000"/>
                          </a:schemeClr>
                        </a:solidFill>
                        <a:effectLst/>
                        <a:latin typeface="+mn-lt"/>
                        <a:ea typeface="Calibri" panose="020F0502020204030204" pitchFamily="34"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b="1" kern="1200" dirty="0">
                          <a:solidFill>
                            <a:schemeClr val="tx1"/>
                          </a:solidFill>
                          <a:effectLst/>
                          <a:latin typeface="+mn-lt"/>
                          <a:ea typeface="+mn-ea"/>
                          <a:cs typeface="Amatic SC" panose="00000500000000000000" pitchFamily="2" charset="-79"/>
                        </a:rPr>
                        <a:t>Texts as a Stimulus:</a:t>
                      </a:r>
                    </a:p>
                    <a:p>
                      <a:pPr algn="ctr">
                        <a:lnSpc>
                          <a:spcPct val="100000"/>
                        </a:lnSpc>
                        <a:spcAft>
                          <a:spcPts val="800"/>
                        </a:spcAft>
                      </a:pPr>
                      <a:r>
                        <a:rPr lang="en-GB" sz="1100" dirty="0">
                          <a:solidFill>
                            <a:schemeClr val="tx1"/>
                          </a:solidFill>
                          <a:effectLst/>
                          <a:latin typeface="+mn-lt"/>
                          <a:ea typeface="Calibri" panose="020F0502020204030204" pitchFamily="34" charset="0"/>
                          <a:cs typeface="Amatic SC" panose="00000500000000000000" pitchFamily="2" charset="-79"/>
                        </a:rPr>
                        <a:t>The Jolly Christmas Postman              Christmas story/ Nativity  Rama and Sita                 Dear Santa                       The Christmas Bear  We’re going on a bear hunt                        Whatever Next</a:t>
                      </a:r>
                    </a:p>
                    <a:p>
                      <a:pPr algn="ctr">
                        <a:lnSpc>
                          <a:spcPct val="100000"/>
                        </a:lnSpc>
                        <a:spcAft>
                          <a:spcPts val="800"/>
                        </a:spcAft>
                      </a:pPr>
                      <a:endParaRPr lang="en-GB" sz="1100" b="1" i="1" dirty="0">
                        <a:solidFill>
                          <a:schemeClr val="tx1"/>
                        </a:solidFill>
                        <a:effectLst/>
                        <a:latin typeface="+mn-lt"/>
                        <a:ea typeface="Calibri" panose="020F0502020204030204" pitchFamily="34" charset="0"/>
                        <a:cs typeface="Amatic SC" panose="00000500000000000000" pitchFamily="2" charset="-79"/>
                      </a:endParaRPr>
                    </a:p>
                    <a:p>
                      <a:pPr algn="ctr">
                        <a:lnSpc>
                          <a:spcPct val="100000"/>
                        </a:lnSpc>
                        <a:spcAft>
                          <a:spcPts val="800"/>
                        </a:spcAft>
                      </a:pPr>
                      <a:endParaRPr lang="en-GB" sz="1100" b="1" i="1" dirty="0">
                        <a:solidFill>
                          <a:schemeClr val="tx1"/>
                        </a:solidFill>
                        <a:effectLst/>
                        <a:latin typeface="+mn-lt"/>
                        <a:ea typeface="Calibri" panose="020F0502020204030204" pitchFamily="34" charset="0"/>
                        <a:cs typeface="Amatic SC" panose="00000500000000000000" pitchFamily="2" charset="-79"/>
                      </a:endParaRPr>
                    </a:p>
                    <a:p>
                      <a:pPr algn="ctr">
                        <a:lnSpc>
                          <a:spcPct val="100000"/>
                        </a:lnSpc>
                        <a:spcAft>
                          <a:spcPts val="800"/>
                        </a:spcAft>
                      </a:pPr>
                      <a:endParaRPr lang="en-GB" sz="1100" b="1" i="1" dirty="0">
                        <a:solidFill>
                          <a:schemeClr val="tx1"/>
                        </a:solidFill>
                        <a:effectLst/>
                        <a:latin typeface="+mn-lt"/>
                        <a:ea typeface="Calibri" panose="020F0502020204030204" pitchFamily="34" charset="0"/>
                        <a:cs typeface="Amatic SC" panose="00000500000000000000" pitchFamily="2" charset="-79"/>
                      </a:endParaRPr>
                    </a:p>
                    <a:p>
                      <a:pPr algn="ctr">
                        <a:lnSpc>
                          <a:spcPct val="100000"/>
                        </a:lnSpc>
                        <a:spcAft>
                          <a:spcPts val="800"/>
                        </a:spcAft>
                      </a:pPr>
                      <a:endParaRPr lang="en-GB" sz="1100" b="1" i="1" dirty="0">
                        <a:solidFill>
                          <a:schemeClr val="tx1"/>
                        </a:solidFill>
                        <a:effectLst/>
                        <a:latin typeface="+mn-lt"/>
                        <a:ea typeface="Calibri" panose="020F0502020204030204" pitchFamily="34" charset="0"/>
                        <a:cs typeface="Amatic SC" panose="00000500000000000000" pitchFamily="2" charset="-79"/>
                      </a:endParaRPr>
                    </a:p>
                    <a:p>
                      <a:pPr algn="ctr">
                        <a:lnSpc>
                          <a:spcPct val="100000"/>
                        </a:lnSpc>
                        <a:spcAft>
                          <a:spcPts val="800"/>
                        </a:spcAft>
                      </a:pPr>
                      <a:r>
                        <a:rPr lang="en-GB" sz="1100" b="1" i="1" dirty="0">
                          <a:solidFill>
                            <a:schemeClr val="tx1"/>
                          </a:solidFill>
                          <a:effectLst/>
                          <a:latin typeface="+mn-lt"/>
                          <a:ea typeface="Calibri" panose="020F0502020204030204" pitchFamily="34" charset="0"/>
                          <a:cs typeface="Amatic SC" panose="00000500000000000000" pitchFamily="2" charset="-79"/>
                        </a:rPr>
                        <a:t>The gingerbread man </a:t>
                      </a: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Making marks and beginning to give them meaning. Retelling stories</a:t>
                      </a:r>
                      <a:r>
                        <a:rPr lang="en-US" sz="1100" dirty="0">
                          <a:solidFill>
                            <a:schemeClr val="bg1">
                              <a:lumMod val="50000"/>
                            </a:schemeClr>
                          </a:solidFill>
                        </a:rPr>
                        <a:t>. </a:t>
                      </a:r>
                    </a:p>
                    <a:p>
                      <a:pPr algn="ctr">
                        <a:lnSpc>
                          <a:spcPct val="107000"/>
                        </a:lnSpc>
                        <a:spcAft>
                          <a:spcPts val="800"/>
                        </a:spcAft>
                      </a:pPr>
                      <a:r>
                        <a:rPr lang="en-US" sz="1100" dirty="0">
                          <a:solidFill>
                            <a:schemeClr val="bg1">
                              <a:lumMod val="50000"/>
                            </a:schemeClr>
                          </a:solidFill>
                        </a:rPr>
                        <a:t>Beginning to Sequence the story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Name recognition and writing available in continuous provision all year</a:t>
                      </a:r>
                      <a:endParaRPr lang="en-US" sz="1100" dirty="0">
                        <a:solidFill>
                          <a:schemeClr val="bg1">
                            <a:lumMod val="50000"/>
                          </a:schemeClr>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endParaRPr lang="en-US" sz="1100" dirty="0">
                        <a:solidFill>
                          <a:schemeClr val="bg1">
                            <a:lumMod val="50000"/>
                          </a:schemeClr>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b="1" kern="1200" dirty="0">
                          <a:solidFill>
                            <a:schemeClr val="tx1"/>
                          </a:solidFill>
                          <a:effectLst/>
                          <a:latin typeface="+mn-lt"/>
                          <a:ea typeface="+mn-ea"/>
                          <a:cs typeface="Amatic SC" panose="00000500000000000000" pitchFamily="2" charset="-79"/>
                        </a:rPr>
                        <a:t>Texts as a Stimulus:</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latin typeface="+mn-lt"/>
                        </a:rPr>
                        <a:t>The Great race</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effectLst/>
                          <a:latin typeface="+mn-lt"/>
                          <a:ea typeface="Calibri" panose="020F0502020204030204" pitchFamily="34" charset="0"/>
                          <a:cs typeface="Amatic SC" panose="00000500000000000000" pitchFamily="2" charset="-79"/>
                        </a:rPr>
                        <a:t>A dot in the snow</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effectLst/>
                          <a:latin typeface="+mn-lt"/>
                          <a:ea typeface="Calibri" panose="020F0502020204030204" pitchFamily="34" charset="0"/>
                          <a:cs typeface="Amatic SC" panose="00000500000000000000" pitchFamily="2" charset="-79"/>
                        </a:rPr>
                        <a:t>Dear Zoo</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err="1">
                          <a:solidFill>
                            <a:schemeClr val="tx1"/>
                          </a:solidFill>
                          <a:effectLst/>
                          <a:latin typeface="+mn-lt"/>
                          <a:ea typeface="Calibri" panose="020F0502020204030204" pitchFamily="34" charset="0"/>
                          <a:cs typeface="Amatic SC" panose="00000500000000000000" pitchFamily="2" charset="-79"/>
                        </a:rPr>
                        <a:t>Handa’s</a:t>
                      </a:r>
                      <a:r>
                        <a:rPr lang="en-US" sz="1100" dirty="0">
                          <a:solidFill>
                            <a:schemeClr val="tx1"/>
                          </a:solidFill>
                          <a:effectLst/>
                          <a:latin typeface="+mn-lt"/>
                          <a:ea typeface="Calibri" panose="020F0502020204030204" pitchFamily="34" charset="0"/>
                          <a:cs typeface="Amatic SC" panose="00000500000000000000" pitchFamily="2" charset="-79"/>
                        </a:rPr>
                        <a:t> Surprise</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effectLst/>
                          <a:latin typeface="+mn-lt"/>
                          <a:ea typeface="Calibri" panose="020F0502020204030204" pitchFamily="34" charset="0"/>
                          <a:cs typeface="Amatic SC" panose="00000500000000000000" pitchFamily="2" charset="-79"/>
                        </a:rPr>
                        <a:t>Brown Bear Brown Bear</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effectLst/>
                          <a:latin typeface="+mn-lt"/>
                          <a:ea typeface="Calibri" panose="020F0502020204030204" pitchFamily="34" charset="0"/>
                          <a:cs typeface="Amatic SC" panose="00000500000000000000" pitchFamily="2" charset="-79"/>
                        </a:rPr>
                        <a:t>Rumble in the jungle</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effectLst/>
                          <a:latin typeface="+mn-lt"/>
                          <a:ea typeface="Calibri" panose="020F0502020204030204" pitchFamily="34" charset="0"/>
                          <a:cs typeface="Amatic SC" panose="00000500000000000000" pitchFamily="2" charset="-79"/>
                        </a:rPr>
                        <a:t>Polar bear Polar bear</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effectLst/>
                          <a:latin typeface="+mn-lt"/>
                          <a:ea typeface="Calibri" panose="020F0502020204030204" pitchFamily="34" charset="0"/>
                          <a:cs typeface="Amatic SC" panose="00000500000000000000" pitchFamily="2" charset="-79"/>
                        </a:rPr>
                        <a:t>Doing the animal bop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latin typeface="+mn-lt"/>
                          <a:cs typeface="RM Typerighter old" panose="00000400000000000000" pitchFamily="2" charset="-79"/>
                        </a:rPr>
                        <a:t>Five little penguins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latin typeface="+mn-lt"/>
                          <a:cs typeface="RM Typerighter old" panose="00000400000000000000" pitchFamily="2" charset="-79"/>
                        </a:rPr>
                        <a:t>The Polar Bear and the Snow Cloud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latin typeface="+mn-lt"/>
                          <a:cs typeface="RM Typerighter old" panose="00000400000000000000" pitchFamily="2" charset="-79"/>
                        </a:rPr>
                        <a:t>!0 little penguins</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effectLst/>
                          <a:latin typeface="+mn-lt"/>
                          <a:ea typeface="Calibri" panose="020F0502020204030204" pitchFamily="34" charset="0"/>
                          <a:cs typeface="Amatic SC" panose="00000500000000000000" pitchFamily="2" charset="-79"/>
                        </a:rPr>
                        <a:t>The Great Explorer</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b="1" i="1" dirty="0">
                          <a:solidFill>
                            <a:schemeClr val="tx1"/>
                          </a:solidFill>
                          <a:effectLst/>
                          <a:latin typeface="+mn-lt"/>
                          <a:ea typeface="Calibri" panose="020F0502020204030204" pitchFamily="34" charset="0"/>
                          <a:cs typeface="Amatic SC" panose="00000500000000000000" pitchFamily="2" charset="-79"/>
                        </a:rPr>
                        <a:t>Little Red Riding hood</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US"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Making marks and beginning to give them meaning. Drawings pictures. Retelling stories</a:t>
                      </a:r>
                      <a:r>
                        <a:rPr lang="en-US" sz="1100" dirty="0">
                          <a:solidFill>
                            <a:schemeClr val="bg1">
                              <a:lumMod val="50000"/>
                            </a:schemeClr>
                          </a:solidFill>
                        </a:rPr>
                        <a:t>. </a:t>
                      </a:r>
                    </a:p>
                    <a:p>
                      <a:pPr algn="ctr">
                        <a:lnSpc>
                          <a:spcPct val="107000"/>
                        </a:lnSpc>
                        <a:spcAft>
                          <a:spcPts val="800"/>
                        </a:spcAft>
                      </a:pPr>
                      <a:r>
                        <a:rPr lang="en-US" sz="1100" dirty="0">
                          <a:solidFill>
                            <a:schemeClr val="bg1">
                              <a:lumMod val="50000"/>
                            </a:schemeClr>
                          </a:solidFill>
                        </a:rPr>
                        <a:t>Using instruments alongside stories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Name recognition and writing available in continuous provision all year</a:t>
                      </a:r>
                      <a:endParaRPr lang="en-GB" sz="1100" dirty="0">
                        <a:solidFill>
                          <a:schemeClr val="bg1">
                            <a:lumMod val="50000"/>
                          </a:schemeClr>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b="1" kern="1200" dirty="0">
                          <a:solidFill>
                            <a:schemeClr val="tx1"/>
                          </a:solidFill>
                          <a:effectLst/>
                          <a:latin typeface="+mn-lt"/>
                          <a:ea typeface="+mn-ea"/>
                          <a:cs typeface="Amatic SC" panose="00000500000000000000" pitchFamily="2" charset="-79"/>
                        </a:rPr>
                        <a:t>Texts as a Stimulus:</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The Tiny Seed</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Oliver’s Vegetables</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Jaspers Beanstalk</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The very hungry caterpillar</a:t>
                      </a:r>
                    </a:p>
                    <a:p>
                      <a:pPr algn="ctr">
                        <a:lnSpc>
                          <a:spcPct val="107000"/>
                        </a:lnSpc>
                        <a:spcAft>
                          <a:spcPts val="0"/>
                        </a:spcAft>
                      </a:pPr>
                      <a:r>
                        <a:rPr lang="en-US" sz="1100" dirty="0" err="1">
                          <a:solidFill>
                            <a:schemeClr val="tx1"/>
                          </a:solidFill>
                          <a:effectLst/>
                          <a:latin typeface="+mn-lt"/>
                          <a:ea typeface="Calibri" panose="020F0502020204030204" pitchFamily="34" charset="0"/>
                          <a:cs typeface="Amatic SC" panose="00000500000000000000" pitchFamily="2" charset="-79"/>
                        </a:rPr>
                        <a:t>Aghh</a:t>
                      </a:r>
                      <a:r>
                        <a:rPr lang="en-US" sz="1100" dirty="0">
                          <a:solidFill>
                            <a:schemeClr val="tx1"/>
                          </a:solidFill>
                          <a:effectLst/>
                          <a:latin typeface="+mn-lt"/>
                          <a:ea typeface="Calibri" panose="020F0502020204030204" pitchFamily="34" charset="0"/>
                          <a:cs typeface="Amatic SC" panose="00000500000000000000" pitchFamily="2" charset="-79"/>
                        </a:rPr>
                        <a:t> spider</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Pig in the Pond</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Farmer Duck</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What the ladybird heard</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We’re going on an egg hunt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latin typeface="+mn-lt"/>
                          <a:cs typeface="RM Typerighter old" panose="00000400000000000000" pitchFamily="2" charset="-79"/>
                        </a:rPr>
                        <a:t>Mr Wolfs Pancakes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latin typeface="+mn-lt"/>
                          <a:cs typeface="RM Typerighter old" panose="00000400000000000000" pitchFamily="2" charset="-79"/>
                        </a:rPr>
                        <a:t>The Bad Tempered Ladybird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err="1">
                          <a:solidFill>
                            <a:schemeClr val="tx1"/>
                          </a:solidFill>
                          <a:latin typeface="+mn-lt"/>
                          <a:cs typeface="RM Typerighter old" panose="00000400000000000000" pitchFamily="2" charset="-79"/>
                        </a:rPr>
                        <a:t>Handa’s</a:t>
                      </a:r>
                      <a:r>
                        <a:rPr lang="en-GB" sz="1100" dirty="0">
                          <a:solidFill>
                            <a:schemeClr val="tx1"/>
                          </a:solidFill>
                          <a:latin typeface="+mn-lt"/>
                          <a:cs typeface="RM Typerighter old" panose="00000400000000000000" pitchFamily="2" charset="-79"/>
                        </a:rPr>
                        <a:t> surprise</a:t>
                      </a:r>
                      <a:endParaRPr lang="en-GB" sz="1100" b="1" i="1" dirty="0">
                        <a:solidFill>
                          <a:schemeClr val="tx1"/>
                        </a:solidFill>
                        <a:latin typeface="+mn-lt"/>
                        <a:cs typeface="RM Typerighter old" panose="00000400000000000000" pitchFamily="2" charset="-79"/>
                      </a:endParaRPr>
                    </a:p>
                    <a:p>
                      <a:pPr algn="ctr">
                        <a:lnSpc>
                          <a:spcPct val="107000"/>
                        </a:lnSpc>
                        <a:spcAft>
                          <a:spcPts val="0"/>
                        </a:spcAft>
                      </a:pPr>
                      <a:endParaRPr lang="en-US"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r>
                        <a:rPr lang="en-US" sz="1100" b="1" i="1" dirty="0">
                          <a:solidFill>
                            <a:schemeClr val="tx1"/>
                          </a:solidFill>
                          <a:effectLst/>
                          <a:latin typeface="+mn-lt"/>
                          <a:ea typeface="Calibri" panose="020F0502020204030204" pitchFamily="34" charset="0"/>
                          <a:cs typeface="Amatic SC" panose="00000500000000000000" pitchFamily="2" charset="-79"/>
                        </a:rPr>
                        <a:t>Jack and the Beanstalk</a:t>
                      </a:r>
                    </a:p>
                    <a:p>
                      <a:pPr algn="ctr">
                        <a:lnSpc>
                          <a:spcPct val="107000"/>
                        </a:lnSpc>
                        <a:spcAft>
                          <a:spcPts val="0"/>
                        </a:spcAft>
                      </a:pPr>
                      <a:endParaRPr lang="en-US"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Making marks and give them meaning. Drawings pictures. Using different media. Retelling stories</a:t>
                      </a:r>
                      <a:r>
                        <a:rPr lang="en-US" sz="1100" dirty="0">
                          <a:solidFill>
                            <a:schemeClr val="bg1">
                              <a:lumMod val="50000"/>
                            </a:schemeClr>
                          </a:solidFill>
                        </a:rPr>
                        <a:t>. </a:t>
                      </a:r>
                    </a:p>
                    <a:p>
                      <a:pPr algn="ctr">
                        <a:lnSpc>
                          <a:spcPct val="107000"/>
                        </a:lnSpc>
                        <a:spcAft>
                          <a:spcPts val="800"/>
                        </a:spcAft>
                      </a:pPr>
                      <a:r>
                        <a:rPr lang="en-US" sz="1100" dirty="0">
                          <a:solidFill>
                            <a:schemeClr val="bg1">
                              <a:lumMod val="50000"/>
                            </a:schemeClr>
                          </a:solidFill>
                        </a:rPr>
                        <a:t>Using instruments alongside stories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Name recognition and writing available in continuous provision all year</a:t>
                      </a:r>
                      <a:endParaRPr lang="en-US" sz="1100" dirty="0">
                        <a:solidFill>
                          <a:schemeClr val="bg1">
                            <a:lumMod val="50000"/>
                          </a:schemeClr>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b="1" kern="1200" dirty="0">
                          <a:solidFill>
                            <a:schemeClr val="tx1"/>
                          </a:solidFill>
                          <a:effectLst/>
                          <a:latin typeface="+mn-lt"/>
                          <a:ea typeface="+mn-ea"/>
                          <a:cs typeface="Amatic SC" panose="00000500000000000000" pitchFamily="2" charset="-79"/>
                        </a:rPr>
                        <a:t>Texts as a Stimulus:</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The Way back home</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Mr </a:t>
                      </a:r>
                      <a:r>
                        <a:rPr lang="en-GB" sz="1100" dirty="0" err="1">
                          <a:solidFill>
                            <a:schemeClr val="tx1"/>
                          </a:solidFill>
                          <a:effectLst/>
                          <a:latin typeface="+mn-lt"/>
                          <a:ea typeface="Calibri" panose="020F0502020204030204" pitchFamily="34" charset="0"/>
                          <a:cs typeface="Amatic SC" panose="00000500000000000000" pitchFamily="2" charset="-79"/>
                        </a:rPr>
                        <a:t>Grumpy’s</a:t>
                      </a:r>
                      <a:r>
                        <a:rPr lang="en-GB" sz="1100" dirty="0">
                          <a:solidFill>
                            <a:schemeClr val="tx1"/>
                          </a:solidFill>
                          <a:effectLst/>
                          <a:latin typeface="+mn-lt"/>
                          <a:ea typeface="Calibri" panose="020F0502020204030204" pitchFamily="34" charset="0"/>
                          <a:cs typeface="Amatic SC" panose="00000500000000000000" pitchFamily="2" charset="-79"/>
                        </a:rPr>
                        <a:t> outing</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The Train Ride</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Oi! Get off my train!</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On the way home</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The three little pigs</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What a wonderful world</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What did the owl see?</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1100" dirty="0">
                        <a:solidFill>
                          <a:schemeClr val="tx1"/>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1100" dirty="0">
                        <a:solidFill>
                          <a:schemeClr val="tx1"/>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1100" dirty="0">
                        <a:solidFill>
                          <a:schemeClr val="tx1"/>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1100" dirty="0">
                        <a:solidFill>
                          <a:schemeClr val="tx1"/>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1100" dirty="0">
                        <a:solidFill>
                          <a:schemeClr val="tx1"/>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b="1" i="1" dirty="0">
                          <a:solidFill>
                            <a:schemeClr val="tx1"/>
                          </a:solidFill>
                          <a:effectLst/>
                          <a:latin typeface="+mn-lt"/>
                          <a:ea typeface="Calibri" panose="020F0502020204030204" pitchFamily="34" charset="0"/>
                          <a:cs typeface="Amatic SC" panose="00000500000000000000" pitchFamily="2" charset="-79"/>
                        </a:rPr>
                        <a:t>The Three Billy Goat Gruff</a:t>
                      </a: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Making marks and give them meaning. Drawings pictures. Using different media. Retelling stories</a:t>
                      </a:r>
                      <a:r>
                        <a:rPr lang="en-US" sz="1100" dirty="0">
                          <a:solidFill>
                            <a:schemeClr val="bg1">
                              <a:lumMod val="50000"/>
                            </a:schemeClr>
                          </a:solidFill>
                        </a:rPr>
                        <a:t>. </a:t>
                      </a:r>
                    </a:p>
                    <a:p>
                      <a:pPr algn="ctr">
                        <a:lnSpc>
                          <a:spcPct val="107000"/>
                        </a:lnSpc>
                        <a:spcAft>
                          <a:spcPts val="800"/>
                        </a:spcAft>
                      </a:pPr>
                      <a:r>
                        <a:rPr lang="en-US" sz="1100" dirty="0">
                          <a:solidFill>
                            <a:schemeClr val="bg1">
                              <a:lumMod val="50000"/>
                            </a:schemeClr>
                          </a:solidFill>
                        </a:rPr>
                        <a:t>Using instruments alongside stories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Name recognition and writing available in continuous provision all year</a:t>
                      </a:r>
                      <a:endParaRPr lang="en-US" sz="1100" dirty="0">
                        <a:solidFill>
                          <a:schemeClr val="bg1">
                            <a:lumMod val="50000"/>
                          </a:schemeClr>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bg1">
                              <a:lumMod val="50000"/>
                            </a:schemeClr>
                          </a:solidFill>
                          <a:effectLst/>
                          <a:latin typeface="+mn-lt"/>
                          <a:ea typeface="Calibri" panose="020F0502020204030204" pitchFamily="34" charset="0"/>
                          <a:cs typeface="Amatic SC" panose="00000500000000000000" pitchFamily="2" charset="-79"/>
                        </a:rPr>
                        <a:t>Some children forming letters from their name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b="1" kern="1200" dirty="0">
                          <a:solidFill>
                            <a:schemeClr val="tx1"/>
                          </a:solidFill>
                          <a:effectLst/>
                          <a:latin typeface="+mn-lt"/>
                          <a:ea typeface="+mn-ea"/>
                          <a:cs typeface="Amatic SC" panose="00000500000000000000" pitchFamily="2" charset="-79"/>
                        </a:rPr>
                        <a:t>Texts as a Stimulus:</a:t>
                      </a:r>
                    </a:p>
                    <a:p>
                      <a:pPr algn="ctr">
                        <a:lnSpc>
                          <a:spcPct val="107000"/>
                        </a:lnSpc>
                        <a:spcAft>
                          <a:spcPts val="0"/>
                        </a:spcAft>
                      </a:pPr>
                      <a:r>
                        <a:rPr lang="en-GB" sz="1100" dirty="0">
                          <a:solidFill>
                            <a:schemeClr val="tx1"/>
                          </a:solidFill>
                          <a:effectLst/>
                          <a:latin typeface="+mn-lt"/>
                          <a:ea typeface="Calibri" panose="020F0502020204030204" pitchFamily="34" charset="0"/>
                          <a:cs typeface="Amatic SC" panose="00000500000000000000" pitchFamily="2" charset="-79"/>
                        </a:rPr>
                        <a:t>Billy’s Bucket</a:t>
                      </a:r>
                    </a:p>
                    <a:p>
                      <a:pPr algn="ctr">
                        <a:lnSpc>
                          <a:spcPct val="107000"/>
                        </a:lnSpc>
                        <a:spcAft>
                          <a:spcPts val="0"/>
                        </a:spcAft>
                      </a:pPr>
                      <a:r>
                        <a:rPr lang="en-GB" sz="1100" dirty="0">
                          <a:solidFill>
                            <a:schemeClr val="tx1"/>
                          </a:solidFill>
                          <a:effectLst/>
                          <a:latin typeface="+mn-lt"/>
                          <a:ea typeface="Calibri" panose="020F0502020204030204" pitchFamily="34" charset="0"/>
                          <a:cs typeface="Amatic SC" panose="00000500000000000000" pitchFamily="2" charset="-79"/>
                        </a:rPr>
                        <a:t>The three Billy Goats Gruff</a:t>
                      </a:r>
                    </a:p>
                    <a:p>
                      <a:pPr algn="ctr">
                        <a:lnSpc>
                          <a:spcPct val="107000"/>
                        </a:lnSpc>
                        <a:spcAft>
                          <a:spcPts val="0"/>
                        </a:spcAft>
                      </a:pPr>
                      <a:r>
                        <a:rPr lang="en-GB" sz="1100" dirty="0">
                          <a:solidFill>
                            <a:schemeClr val="tx1"/>
                          </a:solidFill>
                          <a:effectLst/>
                          <a:latin typeface="+mn-lt"/>
                          <a:ea typeface="Calibri" panose="020F0502020204030204" pitchFamily="34" charset="0"/>
                          <a:cs typeface="Amatic SC" panose="00000500000000000000" pitchFamily="2" charset="-79"/>
                        </a:rPr>
                        <a:t>Commotion in the ocean</a:t>
                      </a:r>
                    </a:p>
                    <a:p>
                      <a:pPr algn="ctr">
                        <a:lnSpc>
                          <a:spcPct val="107000"/>
                        </a:lnSpc>
                        <a:spcAft>
                          <a:spcPts val="0"/>
                        </a:spcAft>
                      </a:pPr>
                      <a:r>
                        <a:rPr lang="en-GB" sz="1100" dirty="0">
                          <a:solidFill>
                            <a:schemeClr val="tx1"/>
                          </a:solidFill>
                          <a:effectLst/>
                          <a:latin typeface="+mn-lt"/>
                          <a:ea typeface="Calibri" panose="020F0502020204030204" pitchFamily="34" charset="0"/>
                          <a:cs typeface="Amatic SC" panose="00000500000000000000" pitchFamily="2" charset="-79"/>
                        </a:rPr>
                        <a:t>Sharing a shell</a:t>
                      </a:r>
                    </a:p>
                    <a:p>
                      <a:pPr algn="ctr">
                        <a:lnSpc>
                          <a:spcPct val="107000"/>
                        </a:lnSpc>
                        <a:spcAft>
                          <a:spcPts val="0"/>
                        </a:spcAft>
                      </a:pPr>
                      <a:r>
                        <a:rPr lang="en-GB" sz="1100" dirty="0">
                          <a:solidFill>
                            <a:schemeClr val="tx1"/>
                          </a:solidFill>
                          <a:effectLst/>
                          <a:latin typeface="+mn-lt"/>
                          <a:ea typeface="Calibri" panose="020F0502020204030204" pitchFamily="34" charset="0"/>
                          <a:cs typeface="Amatic SC" panose="00000500000000000000" pitchFamily="2" charset="-79"/>
                        </a:rPr>
                        <a:t>Lets go to the seaside</a:t>
                      </a: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r>
                        <a:rPr lang="en-GB" sz="1100" b="1" i="1" dirty="0">
                          <a:solidFill>
                            <a:schemeClr val="tx1"/>
                          </a:solidFill>
                          <a:effectLst/>
                          <a:latin typeface="+mn-lt"/>
                          <a:ea typeface="Calibri" panose="020F0502020204030204" pitchFamily="34" charset="0"/>
                          <a:cs typeface="Amatic SC" panose="00000500000000000000" pitchFamily="2" charset="-79"/>
                        </a:rPr>
                        <a:t>The Little Red Hen</a:t>
                      </a:r>
                      <a:endParaRPr lang="en-GB" sz="1100" dirty="0">
                        <a:solidFill>
                          <a:schemeClr val="bg1">
                            <a:lumMod val="50000"/>
                          </a:schemeClr>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Making marks and give them meaning. Drawings pictures. Using different media. Retelling stories</a:t>
                      </a:r>
                      <a:r>
                        <a:rPr lang="en-US" sz="1100" dirty="0">
                          <a:solidFill>
                            <a:schemeClr val="bg1">
                              <a:lumMod val="50000"/>
                            </a:schemeClr>
                          </a:solidFill>
                        </a:rPr>
                        <a:t>. </a:t>
                      </a:r>
                    </a:p>
                    <a:p>
                      <a:pPr algn="ctr">
                        <a:lnSpc>
                          <a:spcPct val="107000"/>
                        </a:lnSpc>
                        <a:spcAft>
                          <a:spcPts val="800"/>
                        </a:spcAft>
                      </a:pPr>
                      <a:r>
                        <a:rPr lang="en-US" sz="1100" dirty="0">
                          <a:solidFill>
                            <a:schemeClr val="bg1">
                              <a:lumMod val="50000"/>
                            </a:schemeClr>
                          </a:solidFill>
                        </a:rPr>
                        <a:t>Using instruments alongside stories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Name recognition and writing available in continuous provision all year</a:t>
                      </a:r>
                      <a:endParaRPr lang="en-US" sz="1100" dirty="0">
                        <a:solidFill>
                          <a:schemeClr val="bg1">
                            <a:lumMod val="50000"/>
                          </a:schemeClr>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bg1">
                              <a:lumMod val="50000"/>
                            </a:schemeClr>
                          </a:solidFill>
                          <a:effectLst/>
                          <a:latin typeface="+mn-lt"/>
                          <a:ea typeface="Calibri" panose="020F0502020204030204" pitchFamily="34" charset="0"/>
                          <a:cs typeface="Amatic SC" panose="00000500000000000000" pitchFamily="2" charset="-79"/>
                        </a:rPr>
                        <a:t>Some children forming letters from their name</a:t>
                      </a: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bl>
          </a:graphicData>
        </a:graphic>
      </p:graphicFrame>
      <p:pic>
        <p:nvPicPr>
          <p:cNvPr id="7" name="Picture 6">
            <a:extLst>
              <a:ext uri="{FF2B5EF4-FFF2-40B4-BE49-F238E27FC236}">
                <a16:creationId xmlns:a16="http://schemas.microsoft.com/office/drawing/2014/main" id="{CBEC554E-EAC1-46B5-963E-F768A4BC0B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957" y="279076"/>
            <a:ext cx="633287" cy="633287"/>
          </a:xfrm>
          <a:prstGeom prst="rect">
            <a:avLst/>
          </a:prstGeom>
        </p:spPr>
      </p:pic>
      <p:pic>
        <p:nvPicPr>
          <p:cNvPr id="10" name="Picture 9">
            <a:extLst>
              <a:ext uri="{FF2B5EF4-FFF2-40B4-BE49-F238E27FC236}">
                <a16:creationId xmlns:a16="http://schemas.microsoft.com/office/drawing/2014/main" id="{44A4A2AA-EAB6-4902-B656-DF54D9E394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181" y="219851"/>
            <a:ext cx="861008" cy="645756"/>
          </a:xfrm>
          <a:prstGeom prst="rect">
            <a:avLst/>
          </a:prstGeom>
        </p:spPr>
      </p:pic>
      <p:pic>
        <p:nvPicPr>
          <p:cNvPr id="11" name="Picture 10">
            <a:extLst>
              <a:ext uri="{FF2B5EF4-FFF2-40B4-BE49-F238E27FC236}">
                <a16:creationId xmlns:a16="http://schemas.microsoft.com/office/drawing/2014/main" id="{EB34249B-ED6B-4710-86E9-32D883B469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2954" y="94421"/>
            <a:ext cx="501298" cy="501298"/>
          </a:xfrm>
          <a:prstGeom prst="rect">
            <a:avLst/>
          </a:prstGeom>
        </p:spPr>
      </p:pic>
    </p:spTree>
    <p:extLst>
      <p:ext uri="{BB962C8B-B14F-4D97-AF65-F5344CB8AC3E}">
        <p14:creationId xmlns:p14="http://schemas.microsoft.com/office/powerpoint/2010/main" val="4269740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353199213"/>
              </p:ext>
            </p:extLst>
          </p:nvPr>
        </p:nvGraphicFramePr>
        <p:xfrm>
          <a:off x="366317" y="551367"/>
          <a:ext cx="11701634" cy="6306633"/>
        </p:xfrm>
        <a:graphic>
          <a:graphicData uri="http://schemas.openxmlformats.org/drawingml/2006/table">
            <a:tbl>
              <a:tblPr firstRow="1" bandRow="1">
                <a:tableStyleId>{5C22544A-7EE6-4342-B048-85BDC9FD1C3A}</a:tableStyleId>
              </a:tblPr>
              <a:tblGrid>
                <a:gridCol w="1671662">
                  <a:extLst>
                    <a:ext uri="{9D8B030D-6E8A-4147-A177-3AD203B41FA5}">
                      <a16:colId xmlns:a16="http://schemas.microsoft.com/office/drawing/2014/main" val="385991600"/>
                    </a:ext>
                  </a:extLst>
                </a:gridCol>
                <a:gridCol w="1671662">
                  <a:extLst>
                    <a:ext uri="{9D8B030D-6E8A-4147-A177-3AD203B41FA5}">
                      <a16:colId xmlns:a16="http://schemas.microsoft.com/office/drawing/2014/main" val="2865123548"/>
                    </a:ext>
                  </a:extLst>
                </a:gridCol>
                <a:gridCol w="1671662">
                  <a:extLst>
                    <a:ext uri="{9D8B030D-6E8A-4147-A177-3AD203B41FA5}">
                      <a16:colId xmlns:a16="http://schemas.microsoft.com/office/drawing/2014/main" val="872926247"/>
                    </a:ext>
                  </a:extLst>
                </a:gridCol>
                <a:gridCol w="1505367">
                  <a:extLst>
                    <a:ext uri="{9D8B030D-6E8A-4147-A177-3AD203B41FA5}">
                      <a16:colId xmlns:a16="http://schemas.microsoft.com/office/drawing/2014/main" val="1315738151"/>
                    </a:ext>
                  </a:extLst>
                </a:gridCol>
                <a:gridCol w="1837957">
                  <a:extLst>
                    <a:ext uri="{9D8B030D-6E8A-4147-A177-3AD203B41FA5}">
                      <a16:colId xmlns:a16="http://schemas.microsoft.com/office/drawing/2014/main" val="2709165749"/>
                    </a:ext>
                  </a:extLst>
                </a:gridCol>
                <a:gridCol w="1671662">
                  <a:extLst>
                    <a:ext uri="{9D8B030D-6E8A-4147-A177-3AD203B41FA5}">
                      <a16:colId xmlns:a16="http://schemas.microsoft.com/office/drawing/2014/main" val="2335150482"/>
                    </a:ext>
                  </a:extLst>
                </a:gridCol>
                <a:gridCol w="1671662">
                  <a:extLst>
                    <a:ext uri="{9D8B030D-6E8A-4147-A177-3AD203B41FA5}">
                      <a16:colId xmlns:a16="http://schemas.microsoft.com/office/drawing/2014/main" val="4046203905"/>
                    </a:ext>
                  </a:extLst>
                </a:gridCol>
              </a:tblGrid>
              <a:tr h="40780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Autumn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lumMod val="50000"/>
                            </a:schemeClr>
                          </a:solidFill>
                          <a:latin typeface="Amatic SC" panose="00000500000000000000" pitchFamily="2" charset="-79"/>
                          <a:cs typeface="Amatic SC" panose="00000500000000000000" pitchFamily="2" charset="-79"/>
                        </a:rPr>
                        <a:t>Autumn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3285939"/>
                  </a:ext>
                </a:extLst>
              </a:tr>
              <a:tr h="422123">
                <a:tc>
                  <a:txBody>
                    <a:bodyPr/>
                    <a:lstStyle/>
                    <a:p>
                      <a:pPr algn="ctr"/>
                      <a:r>
                        <a:rPr lang="en-US" sz="1600" b="0" dirty="0">
                          <a:latin typeface="Amatic SC" panose="00000500000000000000" pitchFamily="2" charset="-79"/>
                          <a:cs typeface="Amatic SC" panose="00000500000000000000" pitchFamily="2" charset="-79"/>
                        </a:rPr>
                        <a:t>General Themes </a:t>
                      </a:r>
                      <a:endParaRPr lang="en-GB" sz="16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4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4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4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72033691"/>
                  </a:ext>
                </a:extLst>
              </a:tr>
              <a:tr h="1978034">
                <a:tc>
                  <a:txBody>
                    <a:bodyPr/>
                    <a:lstStyle/>
                    <a:p>
                      <a:pPr algn="ctr"/>
                      <a:r>
                        <a:rPr lang="en-US" sz="3600" b="0" dirty="0">
                          <a:latin typeface="Amatic SC" panose="00000500000000000000" pitchFamily="2" charset="-79"/>
                          <a:cs typeface="Amatic SC" panose="00000500000000000000" pitchFamily="2" charset="-79"/>
                        </a:rPr>
                        <a:t>Writing </a:t>
                      </a:r>
                    </a:p>
                    <a:p>
                      <a:pPr algn="ctr"/>
                      <a:endParaRPr lang="en-US" sz="3600" b="0" dirty="0">
                        <a:latin typeface="Amatic SC" panose="00000500000000000000" pitchFamily="2" charset="-79"/>
                        <a:cs typeface="Amatic SC" panose="00000500000000000000" pitchFamily="2" charset="-79"/>
                      </a:endParaRPr>
                    </a:p>
                    <a:p>
                      <a:pPr algn="ctr"/>
                      <a:r>
                        <a:rPr lang="en-US" sz="1800" b="0" dirty="0">
                          <a:latin typeface="Amatic SC" panose="00000500000000000000" pitchFamily="2" charset="-79"/>
                          <a:cs typeface="Amatic SC" panose="00000500000000000000" pitchFamily="2" charset="-79"/>
                        </a:rPr>
                        <a:t>Talk for writing used as stimulus across the year</a:t>
                      </a:r>
                    </a:p>
                    <a:p>
                      <a:pPr algn="ctr"/>
                      <a:endParaRPr lang="en-US" sz="1800" b="0" dirty="0">
                        <a:latin typeface="Amatic SC" panose="00000500000000000000" pitchFamily="2" charset="-79"/>
                        <a:cs typeface="Amatic SC" panose="00000500000000000000" pitchFamily="2" charset="-79"/>
                      </a:endParaRPr>
                    </a:p>
                    <a:p>
                      <a:pPr algn="ctr"/>
                      <a:r>
                        <a:rPr lang="en-US" sz="1800" b="0" dirty="0">
                          <a:latin typeface="Amatic SC" panose="00000500000000000000" pitchFamily="2" charset="-79"/>
                          <a:cs typeface="Amatic SC" panose="00000500000000000000" pitchFamily="2" charset="-79"/>
                        </a:rPr>
                        <a:t>Texts may vary due to children’s interests </a:t>
                      </a:r>
                    </a:p>
                    <a:p>
                      <a:pPr algn="ctr"/>
                      <a:endParaRPr lang="en-US" sz="18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b="1" kern="1200" dirty="0">
                          <a:solidFill>
                            <a:schemeClr val="tx1"/>
                          </a:solidFill>
                          <a:effectLst/>
                          <a:latin typeface="+mn-lt"/>
                          <a:ea typeface="+mn-ea"/>
                          <a:cs typeface="Amatic SC" panose="00000500000000000000" pitchFamily="2" charset="-79"/>
                        </a:rPr>
                        <a:t>Texts as a Stimulus:</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Marvellous Me</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The Colour Monster</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You Choose</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Owl babies</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The big book of families</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err="1">
                          <a:solidFill>
                            <a:schemeClr val="tx1"/>
                          </a:solidFill>
                          <a:effectLst/>
                          <a:latin typeface="+mn-lt"/>
                          <a:ea typeface="+mn-ea"/>
                          <a:cs typeface="Amatic SC" panose="00000500000000000000" pitchFamily="2" charset="-79"/>
                        </a:rPr>
                        <a:t>Peepo</a:t>
                      </a:r>
                      <a:endParaRPr lang="en-GB" sz="1100"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Monkey puzzle</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Once there were giants</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Amatic SC" panose="00000500000000000000" pitchFamily="2" charset="-79"/>
                        </a:rPr>
                        <a:t>Peace at Last</a:t>
                      </a: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b="1" i="1"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b="1" i="1"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b="1" i="1"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b="1" i="1"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b="1" i="1" kern="1200" dirty="0">
                          <a:solidFill>
                            <a:schemeClr val="tx1"/>
                          </a:solidFill>
                          <a:effectLst/>
                          <a:latin typeface="+mn-lt"/>
                          <a:ea typeface="+mn-ea"/>
                          <a:cs typeface="Amatic SC" panose="00000500000000000000" pitchFamily="2" charset="-79"/>
                        </a:rPr>
                        <a:t>Goldilocks and the three bears</a:t>
                      </a: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Making marks – using different media such as paint, pencil, crayon felt pen etc.</a:t>
                      </a: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kern="1200" dirty="0">
                        <a:solidFill>
                          <a:schemeClr val="bg1">
                            <a:lumMod val="50000"/>
                          </a:schemeClr>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Name recognition and writing available in continuous provision all year</a:t>
                      </a:r>
                      <a:endParaRPr lang="en-US" sz="1100" dirty="0">
                        <a:solidFill>
                          <a:schemeClr val="bg1">
                            <a:lumMod val="50000"/>
                          </a:schemeClr>
                        </a:solidFill>
                        <a:effectLst/>
                        <a:latin typeface="+mn-lt"/>
                        <a:ea typeface="Calibri" panose="020F0502020204030204" pitchFamily="34"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b="1" kern="1200" dirty="0">
                          <a:solidFill>
                            <a:schemeClr val="tx1"/>
                          </a:solidFill>
                          <a:effectLst/>
                          <a:latin typeface="+mn-lt"/>
                          <a:ea typeface="+mn-ea"/>
                          <a:cs typeface="Amatic SC" panose="00000500000000000000" pitchFamily="2" charset="-79"/>
                        </a:rPr>
                        <a:t>Texts as a Stimulus:</a:t>
                      </a:r>
                    </a:p>
                    <a:p>
                      <a:pPr algn="ctr">
                        <a:lnSpc>
                          <a:spcPct val="100000"/>
                        </a:lnSpc>
                        <a:spcAft>
                          <a:spcPts val="800"/>
                        </a:spcAft>
                      </a:pPr>
                      <a:r>
                        <a:rPr lang="en-GB" sz="1100" dirty="0">
                          <a:solidFill>
                            <a:schemeClr val="tx1"/>
                          </a:solidFill>
                          <a:effectLst/>
                          <a:latin typeface="+mn-lt"/>
                          <a:ea typeface="Calibri" panose="020F0502020204030204" pitchFamily="34" charset="0"/>
                          <a:cs typeface="Amatic SC" panose="00000500000000000000" pitchFamily="2" charset="-79"/>
                        </a:rPr>
                        <a:t>The Jolly Christmas Postman </a:t>
                      </a:r>
                    </a:p>
                    <a:p>
                      <a:pPr algn="ctr">
                        <a:lnSpc>
                          <a:spcPct val="100000"/>
                        </a:lnSpc>
                        <a:spcAft>
                          <a:spcPts val="800"/>
                        </a:spcAft>
                      </a:pPr>
                      <a:r>
                        <a:rPr lang="en-GB" sz="1100" dirty="0">
                          <a:solidFill>
                            <a:schemeClr val="tx1"/>
                          </a:solidFill>
                          <a:effectLst/>
                          <a:latin typeface="+mn-lt"/>
                          <a:ea typeface="Calibri" panose="020F0502020204030204" pitchFamily="34" charset="0"/>
                          <a:cs typeface="Amatic SC" panose="00000500000000000000" pitchFamily="2" charset="-79"/>
                        </a:rPr>
                        <a:t>  Christmas story/ Nativity  Rama and Sita                 Dear Santa                       The Christmas Bear   We’re going on a bear hunt                        Whatever Next</a:t>
                      </a:r>
                    </a:p>
                    <a:p>
                      <a:pPr algn="ctr">
                        <a:lnSpc>
                          <a:spcPct val="100000"/>
                        </a:lnSpc>
                        <a:spcAft>
                          <a:spcPts val="800"/>
                        </a:spcAft>
                      </a:pPr>
                      <a:endParaRPr lang="en-GB" sz="1100" b="1" i="1" dirty="0">
                        <a:solidFill>
                          <a:schemeClr val="tx1"/>
                        </a:solidFill>
                        <a:effectLst/>
                        <a:latin typeface="+mn-lt"/>
                        <a:ea typeface="Calibri" panose="020F0502020204030204" pitchFamily="34" charset="0"/>
                        <a:cs typeface="Amatic SC" panose="00000500000000000000" pitchFamily="2" charset="-79"/>
                      </a:endParaRPr>
                    </a:p>
                    <a:p>
                      <a:pPr algn="ctr">
                        <a:lnSpc>
                          <a:spcPct val="100000"/>
                        </a:lnSpc>
                        <a:spcAft>
                          <a:spcPts val="800"/>
                        </a:spcAft>
                      </a:pPr>
                      <a:endParaRPr lang="en-GB" sz="1100" b="1" i="1" dirty="0">
                        <a:solidFill>
                          <a:schemeClr val="tx1"/>
                        </a:solidFill>
                        <a:effectLst/>
                        <a:latin typeface="+mn-lt"/>
                        <a:ea typeface="Calibri" panose="020F0502020204030204" pitchFamily="34" charset="0"/>
                        <a:cs typeface="Amatic SC" panose="00000500000000000000" pitchFamily="2" charset="-79"/>
                      </a:endParaRPr>
                    </a:p>
                    <a:p>
                      <a:pPr algn="ctr">
                        <a:lnSpc>
                          <a:spcPct val="100000"/>
                        </a:lnSpc>
                        <a:spcAft>
                          <a:spcPts val="800"/>
                        </a:spcAft>
                      </a:pPr>
                      <a:r>
                        <a:rPr lang="en-GB" sz="1100" b="1" i="1" dirty="0">
                          <a:solidFill>
                            <a:schemeClr val="tx1"/>
                          </a:solidFill>
                          <a:effectLst/>
                          <a:latin typeface="+mn-lt"/>
                          <a:ea typeface="Calibri" panose="020F0502020204030204" pitchFamily="34" charset="0"/>
                          <a:cs typeface="Amatic SC" panose="00000500000000000000" pitchFamily="2" charset="-79"/>
                        </a:rPr>
                        <a:t>The gingerbread man </a:t>
                      </a: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Making marks and beginning to give them meaning. Retelling stories</a:t>
                      </a:r>
                      <a:r>
                        <a:rPr lang="en-US" sz="1100" dirty="0">
                          <a:solidFill>
                            <a:schemeClr val="bg1">
                              <a:lumMod val="50000"/>
                            </a:schemeClr>
                          </a:solidFill>
                        </a:rPr>
                        <a:t>. </a:t>
                      </a:r>
                    </a:p>
                    <a:p>
                      <a:pPr algn="ctr">
                        <a:lnSpc>
                          <a:spcPct val="107000"/>
                        </a:lnSpc>
                        <a:spcAft>
                          <a:spcPts val="800"/>
                        </a:spcAft>
                      </a:pPr>
                      <a:r>
                        <a:rPr lang="en-US" sz="1100" dirty="0">
                          <a:solidFill>
                            <a:schemeClr val="bg1">
                              <a:lumMod val="50000"/>
                            </a:schemeClr>
                          </a:solidFill>
                        </a:rPr>
                        <a:t>Beginning to Sequence the story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Name recognition and writing available in continuous provision all year</a:t>
                      </a:r>
                      <a:endParaRPr lang="en-US" sz="1100" dirty="0">
                        <a:solidFill>
                          <a:schemeClr val="bg1">
                            <a:lumMod val="50000"/>
                          </a:schemeClr>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endParaRPr lang="en-US" sz="1100" dirty="0">
                        <a:solidFill>
                          <a:schemeClr val="bg1">
                            <a:lumMod val="50000"/>
                          </a:schemeClr>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b="1" kern="1200" dirty="0">
                          <a:solidFill>
                            <a:schemeClr val="tx1"/>
                          </a:solidFill>
                          <a:effectLst/>
                          <a:latin typeface="+mn-lt"/>
                          <a:ea typeface="+mn-ea"/>
                          <a:cs typeface="Amatic SC" panose="00000500000000000000" pitchFamily="2" charset="-79"/>
                        </a:rPr>
                        <a:t>Texts as a Stimulus:</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latin typeface="+mn-lt"/>
                        </a:rPr>
                        <a:t>The Great race</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effectLst/>
                          <a:latin typeface="+mn-lt"/>
                          <a:ea typeface="Calibri" panose="020F0502020204030204" pitchFamily="34" charset="0"/>
                          <a:cs typeface="Amatic SC" panose="00000500000000000000" pitchFamily="2" charset="-79"/>
                        </a:rPr>
                        <a:t>A dot in the snow</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effectLst/>
                          <a:latin typeface="+mn-lt"/>
                          <a:ea typeface="Calibri" panose="020F0502020204030204" pitchFamily="34" charset="0"/>
                          <a:cs typeface="Amatic SC" panose="00000500000000000000" pitchFamily="2" charset="-79"/>
                        </a:rPr>
                        <a:t>Dear Zoo</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err="1">
                          <a:solidFill>
                            <a:schemeClr val="tx1"/>
                          </a:solidFill>
                          <a:effectLst/>
                          <a:latin typeface="+mn-lt"/>
                          <a:ea typeface="Calibri" panose="020F0502020204030204" pitchFamily="34" charset="0"/>
                          <a:cs typeface="Amatic SC" panose="00000500000000000000" pitchFamily="2" charset="-79"/>
                        </a:rPr>
                        <a:t>Handa’s</a:t>
                      </a:r>
                      <a:r>
                        <a:rPr lang="en-US" sz="1100" dirty="0">
                          <a:solidFill>
                            <a:schemeClr val="tx1"/>
                          </a:solidFill>
                          <a:effectLst/>
                          <a:latin typeface="+mn-lt"/>
                          <a:ea typeface="Calibri" panose="020F0502020204030204" pitchFamily="34" charset="0"/>
                          <a:cs typeface="Amatic SC" panose="00000500000000000000" pitchFamily="2" charset="-79"/>
                        </a:rPr>
                        <a:t> Surprise</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effectLst/>
                          <a:latin typeface="+mn-lt"/>
                          <a:ea typeface="Calibri" panose="020F0502020204030204" pitchFamily="34" charset="0"/>
                          <a:cs typeface="Amatic SC" panose="00000500000000000000" pitchFamily="2" charset="-79"/>
                        </a:rPr>
                        <a:t>Brown Bear Brown Bear</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effectLst/>
                          <a:latin typeface="+mn-lt"/>
                          <a:ea typeface="Calibri" panose="020F0502020204030204" pitchFamily="34" charset="0"/>
                          <a:cs typeface="Amatic SC" panose="00000500000000000000" pitchFamily="2" charset="-79"/>
                        </a:rPr>
                        <a:t>Rumble in the jungle</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effectLst/>
                          <a:latin typeface="+mn-lt"/>
                          <a:ea typeface="Calibri" panose="020F0502020204030204" pitchFamily="34" charset="0"/>
                          <a:cs typeface="Amatic SC" panose="00000500000000000000" pitchFamily="2" charset="-79"/>
                        </a:rPr>
                        <a:t>Polar bear Polar bear</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effectLst/>
                          <a:latin typeface="+mn-lt"/>
                          <a:ea typeface="Calibri" panose="020F0502020204030204" pitchFamily="34" charset="0"/>
                          <a:cs typeface="Amatic SC" panose="00000500000000000000" pitchFamily="2" charset="-79"/>
                        </a:rPr>
                        <a:t>Doing the animal bop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latin typeface="+mn-lt"/>
                          <a:cs typeface="RM Typerighter old" panose="00000400000000000000" pitchFamily="2" charset="-79"/>
                        </a:rPr>
                        <a:t>The Gruffalo</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latin typeface="+mn-lt"/>
                          <a:cs typeface="RM Typerighter old" panose="00000400000000000000" pitchFamily="2" charset="-79"/>
                        </a:rPr>
                        <a:t>The Great Explorer</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US" sz="1100" dirty="0">
                        <a:solidFill>
                          <a:schemeClr val="tx1"/>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b="1" i="1" dirty="0">
                          <a:solidFill>
                            <a:schemeClr val="tx1"/>
                          </a:solidFill>
                          <a:effectLst/>
                          <a:latin typeface="+mn-lt"/>
                          <a:ea typeface="Calibri" panose="020F0502020204030204" pitchFamily="34" charset="0"/>
                          <a:cs typeface="Amatic SC" panose="00000500000000000000" pitchFamily="2" charset="-79"/>
                        </a:rPr>
                        <a:t>Little Red Riding hood</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US"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Making marks and beginning to give them meaning. Drawings pictures. Retelling stories</a:t>
                      </a:r>
                      <a:r>
                        <a:rPr lang="en-US" sz="1100" dirty="0">
                          <a:solidFill>
                            <a:schemeClr val="bg1">
                              <a:lumMod val="50000"/>
                            </a:schemeClr>
                          </a:solidFill>
                        </a:rPr>
                        <a:t>. </a:t>
                      </a:r>
                    </a:p>
                    <a:p>
                      <a:pPr algn="ctr">
                        <a:lnSpc>
                          <a:spcPct val="107000"/>
                        </a:lnSpc>
                        <a:spcAft>
                          <a:spcPts val="800"/>
                        </a:spcAft>
                      </a:pPr>
                      <a:r>
                        <a:rPr lang="en-US" sz="1100" dirty="0">
                          <a:solidFill>
                            <a:schemeClr val="bg1">
                              <a:lumMod val="50000"/>
                            </a:schemeClr>
                          </a:solidFill>
                        </a:rPr>
                        <a:t>Using instruments alongside stories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Name recognition and writing available in continuous provision all year</a:t>
                      </a:r>
                      <a:endParaRPr lang="en-GB" sz="1100" dirty="0">
                        <a:solidFill>
                          <a:schemeClr val="bg1">
                            <a:lumMod val="50000"/>
                          </a:schemeClr>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b="1" kern="1200" dirty="0">
                          <a:solidFill>
                            <a:schemeClr val="tx1"/>
                          </a:solidFill>
                          <a:effectLst/>
                          <a:latin typeface="+mn-lt"/>
                          <a:ea typeface="+mn-ea"/>
                          <a:cs typeface="Amatic SC" panose="00000500000000000000" pitchFamily="2" charset="-79"/>
                        </a:rPr>
                        <a:t>Texts as a Stimulus:</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The Tiny Seed</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Oliver’s Vegetables</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Jaspers Beanstalk</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The very hungry caterpillar</a:t>
                      </a:r>
                    </a:p>
                    <a:p>
                      <a:pPr algn="ctr">
                        <a:lnSpc>
                          <a:spcPct val="107000"/>
                        </a:lnSpc>
                        <a:spcAft>
                          <a:spcPts val="0"/>
                        </a:spcAft>
                      </a:pPr>
                      <a:r>
                        <a:rPr lang="en-US" sz="1100" dirty="0" err="1">
                          <a:solidFill>
                            <a:schemeClr val="tx1"/>
                          </a:solidFill>
                          <a:effectLst/>
                          <a:latin typeface="+mn-lt"/>
                          <a:ea typeface="Calibri" panose="020F0502020204030204" pitchFamily="34" charset="0"/>
                          <a:cs typeface="Amatic SC" panose="00000500000000000000" pitchFamily="2" charset="-79"/>
                        </a:rPr>
                        <a:t>Aghh</a:t>
                      </a:r>
                      <a:r>
                        <a:rPr lang="en-US" sz="1100" dirty="0">
                          <a:solidFill>
                            <a:schemeClr val="tx1"/>
                          </a:solidFill>
                          <a:effectLst/>
                          <a:latin typeface="+mn-lt"/>
                          <a:ea typeface="Calibri" panose="020F0502020204030204" pitchFamily="34" charset="0"/>
                          <a:cs typeface="Amatic SC" panose="00000500000000000000" pitchFamily="2" charset="-79"/>
                        </a:rPr>
                        <a:t> spider</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Pig in the Pond</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Farmer Duck</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What the ladybird heard</a:t>
                      </a:r>
                    </a:p>
                    <a:p>
                      <a:pPr algn="ctr">
                        <a:lnSpc>
                          <a:spcPct val="107000"/>
                        </a:lnSpc>
                        <a:spcAft>
                          <a:spcPts val="0"/>
                        </a:spcAft>
                      </a:pPr>
                      <a:r>
                        <a:rPr lang="en-US" sz="1100" dirty="0">
                          <a:solidFill>
                            <a:schemeClr val="tx1"/>
                          </a:solidFill>
                          <a:effectLst/>
                          <a:latin typeface="+mn-lt"/>
                          <a:ea typeface="Calibri" panose="020F0502020204030204" pitchFamily="34" charset="0"/>
                          <a:cs typeface="Amatic SC" panose="00000500000000000000" pitchFamily="2" charset="-79"/>
                        </a:rPr>
                        <a:t>We’re going on an egg hunt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latin typeface="+mn-lt"/>
                          <a:cs typeface="RM Typerighter old" panose="00000400000000000000" pitchFamily="2" charset="-79"/>
                        </a:rPr>
                        <a:t>Mr Wolfs Pancakes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latin typeface="+mn-lt"/>
                          <a:cs typeface="RM Typerighter old" panose="00000400000000000000" pitchFamily="2" charset="-79"/>
                        </a:rPr>
                        <a:t>The Bad Tempered Ladybird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err="1">
                          <a:solidFill>
                            <a:schemeClr val="tx1"/>
                          </a:solidFill>
                          <a:latin typeface="+mn-lt"/>
                          <a:cs typeface="RM Typerighter old" panose="00000400000000000000" pitchFamily="2" charset="-79"/>
                        </a:rPr>
                        <a:t>Handa’s</a:t>
                      </a:r>
                      <a:r>
                        <a:rPr lang="en-GB" sz="1100" dirty="0">
                          <a:solidFill>
                            <a:schemeClr val="tx1"/>
                          </a:solidFill>
                          <a:latin typeface="+mn-lt"/>
                          <a:cs typeface="RM Typerighter old" panose="00000400000000000000" pitchFamily="2" charset="-79"/>
                        </a:rPr>
                        <a:t> surprise</a:t>
                      </a:r>
                      <a:endParaRPr lang="en-GB" sz="1100" b="1" i="1" dirty="0">
                        <a:solidFill>
                          <a:schemeClr val="tx1"/>
                        </a:solidFill>
                        <a:latin typeface="+mn-lt"/>
                        <a:cs typeface="RM Typerighter old" panose="00000400000000000000" pitchFamily="2" charset="-79"/>
                      </a:endParaRPr>
                    </a:p>
                    <a:p>
                      <a:pPr algn="ctr">
                        <a:lnSpc>
                          <a:spcPct val="107000"/>
                        </a:lnSpc>
                        <a:spcAft>
                          <a:spcPts val="0"/>
                        </a:spcAft>
                      </a:pPr>
                      <a:endParaRPr lang="en-US"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r>
                        <a:rPr lang="en-US" sz="1100" b="1" i="1" dirty="0">
                          <a:solidFill>
                            <a:schemeClr val="tx1"/>
                          </a:solidFill>
                          <a:effectLst/>
                          <a:latin typeface="+mn-lt"/>
                          <a:ea typeface="Calibri" panose="020F0502020204030204" pitchFamily="34" charset="0"/>
                          <a:cs typeface="Amatic SC" panose="00000500000000000000" pitchFamily="2" charset="-79"/>
                        </a:rPr>
                        <a:t>Jack and the Beanstalk</a:t>
                      </a:r>
                    </a:p>
                    <a:p>
                      <a:pPr algn="ctr">
                        <a:lnSpc>
                          <a:spcPct val="107000"/>
                        </a:lnSpc>
                        <a:spcAft>
                          <a:spcPts val="0"/>
                        </a:spcAft>
                      </a:pPr>
                      <a:endParaRPr lang="en-US"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Making marks and give them meaning. Drawings pictures. Using different media. Retelling stories</a:t>
                      </a:r>
                      <a:r>
                        <a:rPr lang="en-US" sz="1100" dirty="0">
                          <a:solidFill>
                            <a:schemeClr val="bg1">
                              <a:lumMod val="50000"/>
                            </a:schemeClr>
                          </a:solidFill>
                        </a:rPr>
                        <a:t>. </a:t>
                      </a:r>
                    </a:p>
                    <a:p>
                      <a:pPr algn="ctr">
                        <a:lnSpc>
                          <a:spcPct val="107000"/>
                        </a:lnSpc>
                        <a:spcAft>
                          <a:spcPts val="800"/>
                        </a:spcAft>
                      </a:pPr>
                      <a:r>
                        <a:rPr lang="en-US" sz="1100" dirty="0">
                          <a:solidFill>
                            <a:schemeClr val="bg1">
                              <a:lumMod val="50000"/>
                            </a:schemeClr>
                          </a:solidFill>
                        </a:rPr>
                        <a:t>Using instruments alongside stories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Name recognition and writing available in continuous provision all year</a:t>
                      </a:r>
                      <a:endParaRPr lang="en-US" sz="1100" dirty="0">
                        <a:solidFill>
                          <a:schemeClr val="bg1">
                            <a:lumMod val="50000"/>
                          </a:schemeClr>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b="1" kern="1200" dirty="0">
                          <a:solidFill>
                            <a:schemeClr val="tx1"/>
                          </a:solidFill>
                          <a:effectLst/>
                          <a:latin typeface="+mn-lt"/>
                          <a:ea typeface="+mn-ea"/>
                          <a:cs typeface="Amatic SC" panose="00000500000000000000" pitchFamily="2" charset="-79"/>
                        </a:rPr>
                        <a:t>Texts as a Stimulus:</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The Way back home</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Mr </a:t>
                      </a:r>
                      <a:r>
                        <a:rPr lang="en-GB" sz="1100" dirty="0" err="1">
                          <a:solidFill>
                            <a:schemeClr val="tx1"/>
                          </a:solidFill>
                          <a:effectLst/>
                          <a:latin typeface="+mn-lt"/>
                          <a:ea typeface="Calibri" panose="020F0502020204030204" pitchFamily="34" charset="0"/>
                          <a:cs typeface="Amatic SC" panose="00000500000000000000" pitchFamily="2" charset="-79"/>
                        </a:rPr>
                        <a:t>Grumpy’s</a:t>
                      </a:r>
                      <a:r>
                        <a:rPr lang="en-GB" sz="1100" dirty="0">
                          <a:solidFill>
                            <a:schemeClr val="tx1"/>
                          </a:solidFill>
                          <a:effectLst/>
                          <a:latin typeface="+mn-lt"/>
                          <a:ea typeface="Calibri" panose="020F0502020204030204" pitchFamily="34" charset="0"/>
                          <a:cs typeface="Amatic SC" panose="00000500000000000000" pitchFamily="2" charset="-79"/>
                        </a:rPr>
                        <a:t> outing</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The Train Ride</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Oi! Get off my train!</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On the way home</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The three little pigs</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What a wonderful world</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dirty="0">
                          <a:solidFill>
                            <a:schemeClr val="tx1"/>
                          </a:solidFill>
                          <a:effectLst/>
                          <a:latin typeface="+mn-lt"/>
                          <a:ea typeface="Calibri" panose="020F0502020204030204" pitchFamily="34" charset="0"/>
                          <a:cs typeface="Amatic SC" panose="00000500000000000000" pitchFamily="2" charset="-79"/>
                        </a:rPr>
                        <a:t>What did the owl see?</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1100" dirty="0">
                        <a:solidFill>
                          <a:schemeClr val="tx1"/>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1100" dirty="0">
                        <a:solidFill>
                          <a:schemeClr val="tx1"/>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1100" dirty="0">
                        <a:solidFill>
                          <a:schemeClr val="tx1"/>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1100" dirty="0">
                        <a:solidFill>
                          <a:schemeClr val="tx1"/>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1100" dirty="0">
                        <a:solidFill>
                          <a:schemeClr val="tx1"/>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b="1" i="1" dirty="0">
                          <a:solidFill>
                            <a:schemeClr val="tx1"/>
                          </a:solidFill>
                          <a:effectLst/>
                          <a:latin typeface="+mn-lt"/>
                          <a:ea typeface="Calibri" panose="020F0502020204030204" pitchFamily="34" charset="0"/>
                          <a:cs typeface="Amatic SC" panose="00000500000000000000" pitchFamily="2" charset="-79"/>
                        </a:rPr>
                        <a:t>The Three Billy Goat Gruff</a:t>
                      </a: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Making marks and give them meaning. Drawings pictures. Using different media. Retelling stories</a:t>
                      </a:r>
                      <a:r>
                        <a:rPr lang="en-US" sz="1100" dirty="0">
                          <a:solidFill>
                            <a:schemeClr val="bg1">
                              <a:lumMod val="50000"/>
                            </a:schemeClr>
                          </a:solidFill>
                        </a:rPr>
                        <a:t>. </a:t>
                      </a:r>
                    </a:p>
                    <a:p>
                      <a:pPr algn="ctr">
                        <a:lnSpc>
                          <a:spcPct val="107000"/>
                        </a:lnSpc>
                        <a:spcAft>
                          <a:spcPts val="800"/>
                        </a:spcAft>
                      </a:pPr>
                      <a:r>
                        <a:rPr lang="en-US" sz="1100" dirty="0">
                          <a:solidFill>
                            <a:schemeClr val="bg1">
                              <a:lumMod val="50000"/>
                            </a:schemeClr>
                          </a:solidFill>
                        </a:rPr>
                        <a:t>Using instruments alongside stories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Name recognition and writing available in continuous provision all year</a:t>
                      </a:r>
                      <a:endParaRPr lang="en-US" sz="1100" dirty="0">
                        <a:solidFill>
                          <a:schemeClr val="bg1">
                            <a:lumMod val="50000"/>
                          </a:schemeClr>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bg1">
                              <a:lumMod val="50000"/>
                            </a:schemeClr>
                          </a:solidFill>
                          <a:effectLst/>
                          <a:latin typeface="+mn-lt"/>
                          <a:ea typeface="Calibri" panose="020F0502020204030204" pitchFamily="34" charset="0"/>
                          <a:cs typeface="Amatic SC" panose="00000500000000000000" pitchFamily="2" charset="-79"/>
                        </a:rPr>
                        <a:t>Some children forming letters from their name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100" b="1" kern="1200" dirty="0">
                          <a:solidFill>
                            <a:schemeClr val="tx1"/>
                          </a:solidFill>
                          <a:effectLst/>
                          <a:latin typeface="+mn-lt"/>
                          <a:ea typeface="+mn-ea"/>
                          <a:cs typeface="Amatic SC" panose="00000500000000000000" pitchFamily="2" charset="-79"/>
                        </a:rPr>
                        <a:t>Texts as a Stimulus:</a:t>
                      </a:r>
                    </a:p>
                    <a:p>
                      <a:pPr algn="ctr">
                        <a:lnSpc>
                          <a:spcPct val="107000"/>
                        </a:lnSpc>
                        <a:spcAft>
                          <a:spcPts val="0"/>
                        </a:spcAft>
                      </a:pPr>
                      <a:r>
                        <a:rPr lang="en-GB" sz="1100" dirty="0">
                          <a:solidFill>
                            <a:schemeClr val="tx1"/>
                          </a:solidFill>
                          <a:effectLst/>
                          <a:latin typeface="+mn-lt"/>
                          <a:ea typeface="Calibri" panose="020F0502020204030204" pitchFamily="34" charset="0"/>
                          <a:cs typeface="Amatic SC" panose="00000500000000000000" pitchFamily="2" charset="-79"/>
                        </a:rPr>
                        <a:t>Billy’s Bucket</a:t>
                      </a:r>
                    </a:p>
                    <a:p>
                      <a:pPr algn="ctr">
                        <a:lnSpc>
                          <a:spcPct val="107000"/>
                        </a:lnSpc>
                        <a:spcAft>
                          <a:spcPts val="0"/>
                        </a:spcAft>
                      </a:pPr>
                      <a:r>
                        <a:rPr lang="en-GB" sz="1100" dirty="0">
                          <a:solidFill>
                            <a:schemeClr val="tx1"/>
                          </a:solidFill>
                          <a:effectLst/>
                          <a:latin typeface="+mn-lt"/>
                          <a:ea typeface="Calibri" panose="020F0502020204030204" pitchFamily="34" charset="0"/>
                          <a:cs typeface="Amatic SC" panose="00000500000000000000" pitchFamily="2" charset="-79"/>
                        </a:rPr>
                        <a:t>The three Billy Goats Gruff</a:t>
                      </a:r>
                    </a:p>
                    <a:p>
                      <a:pPr algn="ctr">
                        <a:lnSpc>
                          <a:spcPct val="107000"/>
                        </a:lnSpc>
                        <a:spcAft>
                          <a:spcPts val="0"/>
                        </a:spcAft>
                      </a:pPr>
                      <a:r>
                        <a:rPr lang="en-GB" sz="1100" dirty="0">
                          <a:solidFill>
                            <a:schemeClr val="tx1"/>
                          </a:solidFill>
                          <a:effectLst/>
                          <a:latin typeface="+mn-lt"/>
                          <a:ea typeface="Calibri" panose="020F0502020204030204" pitchFamily="34" charset="0"/>
                          <a:cs typeface="Amatic SC" panose="00000500000000000000" pitchFamily="2" charset="-79"/>
                        </a:rPr>
                        <a:t>Commotion in the ocean</a:t>
                      </a:r>
                    </a:p>
                    <a:p>
                      <a:pPr algn="ctr">
                        <a:lnSpc>
                          <a:spcPct val="107000"/>
                        </a:lnSpc>
                        <a:spcAft>
                          <a:spcPts val="0"/>
                        </a:spcAft>
                      </a:pPr>
                      <a:r>
                        <a:rPr lang="en-GB" sz="1100" dirty="0">
                          <a:solidFill>
                            <a:schemeClr val="tx1"/>
                          </a:solidFill>
                          <a:effectLst/>
                          <a:latin typeface="+mn-lt"/>
                          <a:ea typeface="Calibri" panose="020F0502020204030204" pitchFamily="34" charset="0"/>
                          <a:cs typeface="Amatic SC" panose="00000500000000000000" pitchFamily="2" charset="-79"/>
                        </a:rPr>
                        <a:t>Sharing a shell</a:t>
                      </a:r>
                    </a:p>
                    <a:p>
                      <a:pPr algn="ctr">
                        <a:lnSpc>
                          <a:spcPct val="107000"/>
                        </a:lnSpc>
                        <a:spcAft>
                          <a:spcPts val="0"/>
                        </a:spcAft>
                      </a:pPr>
                      <a:r>
                        <a:rPr lang="en-GB" sz="1100" dirty="0">
                          <a:solidFill>
                            <a:schemeClr val="tx1"/>
                          </a:solidFill>
                          <a:effectLst/>
                          <a:latin typeface="+mn-lt"/>
                          <a:ea typeface="Calibri" panose="020F0502020204030204" pitchFamily="34" charset="0"/>
                          <a:cs typeface="Amatic SC" panose="00000500000000000000" pitchFamily="2" charset="-79"/>
                        </a:rPr>
                        <a:t>Lets go to the seaside</a:t>
                      </a: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11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r>
                        <a:rPr lang="en-GB" sz="1100" b="1" i="1" dirty="0">
                          <a:solidFill>
                            <a:schemeClr val="tx1"/>
                          </a:solidFill>
                          <a:effectLst/>
                          <a:latin typeface="+mn-lt"/>
                          <a:ea typeface="Calibri" panose="020F0502020204030204" pitchFamily="34" charset="0"/>
                          <a:cs typeface="Amatic SC" panose="00000500000000000000" pitchFamily="2" charset="-79"/>
                        </a:rPr>
                        <a:t>The Little Red Hen</a:t>
                      </a:r>
                      <a:endParaRPr lang="en-GB" sz="1100" dirty="0">
                        <a:solidFill>
                          <a:schemeClr val="bg1">
                            <a:lumMod val="50000"/>
                          </a:schemeClr>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Making marks and give them meaning. Drawings pictures. Using different media. Retelling stories</a:t>
                      </a:r>
                      <a:r>
                        <a:rPr lang="en-US" sz="1100" dirty="0">
                          <a:solidFill>
                            <a:schemeClr val="bg1">
                              <a:lumMod val="50000"/>
                            </a:schemeClr>
                          </a:solidFill>
                        </a:rPr>
                        <a:t>. </a:t>
                      </a:r>
                    </a:p>
                    <a:p>
                      <a:pPr algn="ctr">
                        <a:lnSpc>
                          <a:spcPct val="107000"/>
                        </a:lnSpc>
                        <a:spcAft>
                          <a:spcPts val="800"/>
                        </a:spcAft>
                      </a:pPr>
                      <a:r>
                        <a:rPr lang="en-US" sz="1100" dirty="0">
                          <a:solidFill>
                            <a:schemeClr val="bg1">
                              <a:lumMod val="50000"/>
                            </a:schemeClr>
                          </a:solidFill>
                        </a:rPr>
                        <a:t>Using instruments alongside stories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Name recognition and writing available in continuous provision all year</a:t>
                      </a:r>
                      <a:endParaRPr lang="en-US" sz="1100" dirty="0">
                        <a:solidFill>
                          <a:schemeClr val="bg1">
                            <a:lumMod val="50000"/>
                          </a:schemeClr>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bg1">
                              <a:lumMod val="50000"/>
                            </a:schemeClr>
                          </a:solidFill>
                          <a:effectLst/>
                          <a:latin typeface="+mn-lt"/>
                          <a:ea typeface="Calibri" panose="020F0502020204030204" pitchFamily="34" charset="0"/>
                          <a:cs typeface="Amatic SC" panose="00000500000000000000" pitchFamily="2" charset="-79"/>
                        </a:rPr>
                        <a:t>Some children forming letters from their name</a:t>
                      </a: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bl>
          </a:graphicData>
        </a:graphic>
      </p:graphicFrame>
      <p:pic>
        <p:nvPicPr>
          <p:cNvPr id="7" name="Picture 6">
            <a:extLst>
              <a:ext uri="{FF2B5EF4-FFF2-40B4-BE49-F238E27FC236}">
                <a16:creationId xmlns:a16="http://schemas.microsoft.com/office/drawing/2014/main" id="{CBEC554E-EAC1-46B5-963E-F768A4BC0B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957" y="279076"/>
            <a:ext cx="633287" cy="633287"/>
          </a:xfrm>
          <a:prstGeom prst="rect">
            <a:avLst/>
          </a:prstGeom>
        </p:spPr>
      </p:pic>
      <p:pic>
        <p:nvPicPr>
          <p:cNvPr id="10" name="Picture 9">
            <a:extLst>
              <a:ext uri="{FF2B5EF4-FFF2-40B4-BE49-F238E27FC236}">
                <a16:creationId xmlns:a16="http://schemas.microsoft.com/office/drawing/2014/main" id="{44A4A2AA-EAB6-4902-B656-DF54D9E394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181" y="219851"/>
            <a:ext cx="861008" cy="645756"/>
          </a:xfrm>
          <a:prstGeom prst="rect">
            <a:avLst/>
          </a:prstGeom>
        </p:spPr>
      </p:pic>
      <p:pic>
        <p:nvPicPr>
          <p:cNvPr id="11" name="Picture 10">
            <a:extLst>
              <a:ext uri="{FF2B5EF4-FFF2-40B4-BE49-F238E27FC236}">
                <a16:creationId xmlns:a16="http://schemas.microsoft.com/office/drawing/2014/main" id="{EB34249B-ED6B-4710-86E9-32D883B469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2954" y="94421"/>
            <a:ext cx="501298" cy="501298"/>
          </a:xfrm>
          <a:prstGeom prst="rect">
            <a:avLst/>
          </a:prstGeom>
        </p:spPr>
      </p:pic>
    </p:spTree>
    <p:extLst>
      <p:ext uri="{BB962C8B-B14F-4D97-AF65-F5344CB8AC3E}">
        <p14:creationId xmlns:p14="http://schemas.microsoft.com/office/powerpoint/2010/main" val="1775347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Nursery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662913107"/>
              </p:ext>
            </p:extLst>
          </p:nvPr>
        </p:nvGraphicFramePr>
        <p:xfrm>
          <a:off x="231033" y="575513"/>
          <a:ext cx="11459364" cy="5868196"/>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43278">
                  <a:extLst>
                    <a:ext uri="{9D8B030D-6E8A-4147-A177-3AD203B41FA5}">
                      <a16:colId xmlns:a16="http://schemas.microsoft.com/office/drawing/2014/main" val="4046203905"/>
                    </a:ext>
                  </a:extLst>
                </a:gridCol>
                <a:gridCol w="1493774">
                  <a:extLst>
                    <a:ext uri="{9D8B030D-6E8A-4147-A177-3AD203B41FA5}">
                      <a16:colId xmlns:a16="http://schemas.microsoft.com/office/drawing/2014/main" val="124247196"/>
                    </a:ext>
                  </a:extLst>
                </a:gridCol>
              </a:tblGrid>
              <a:tr h="534196">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Autumn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lumMod val="50000"/>
                            </a:schemeClr>
                          </a:solidFill>
                          <a:latin typeface="Amatic SC" panose="00000500000000000000" pitchFamily="2" charset="-79"/>
                          <a:cs typeface="Amatic SC" panose="00000500000000000000" pitchFamily="2" charset="-79"/>
                        </a:rPr>
                        <a:t>Autumn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gridSpan="2">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algn="ct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22123">
                <a:tc>
                  <a:txBody>
                    <a:bodyPr/>
                    <a:lstStyle/>
                    <a:p>
                      <a:pPr algn="ctr"/>
                      <a:r>
                        <a:rPr lang="en-US" sz="2400" b="0" dirty="0">
                          <a:latin typeface="Amatic SC" panose="00000500000000000000" pitchFamily="2" charset="-79"/>
                          <a:cs typeface="Amatic SC" panose="00000500000000000000" pitchFamily="2" charset="-79"/>
                        </a:rPr>
                        <a:t>General Themes </a:t>
                      </a:r>
                      <a:endParaRPr lang="en-GB" sz="24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2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2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matic SC" panose="00000500000000000000" pitchFamily="2" charset="-79"/>
                          <a:cs typeface="Amatic SC" panose="00000500000000000000" pitchFamily="2" charset="-79"/>
                        </a:rPr>
                        <a:t>Come Outside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200" dirty="0">
                          <a:latin typeface="Amatic SC" panose="00000500000000000000" pitchFamily="2" charset="-79"/>
                          <a:cs typeface="Amatic SC" panose="00000500000000000000" pitchFamily="2" charset="-79"/>
                        </a:rPr>
                        <a:t>Ticket to Ride!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422123">
                <a:tc rowSpan="2">
                  <a:txBody>
                    <a:bodyPr/>
                    <a:lstStyle/>
                    <a:p>
                      <a:pPr algn="ctr"/>
                      <a:r>
                        <a:rPr lang="en-US" sz="3200" b="0" dirty="0" err="1">
                          <a:latin typeface="Amatic SC" panose="00000500000000000000" pitchFamily="2" charset="-79"/>
                          <a:cs typeface="Amatic SC" panose="00000500000000000000" pitchFamily="2" charset="-79"/>
                        </a:rPr>
                        <a:t>Maths</a:t>
                      </a:r>
                      <a:endParaRPr lang="en-US" sz="3200" b="0" dirty="0">
                        <a:latin typeface="Amatic SC" panose="00000500000000000000" pitchFamily="2" charset="-79"/>
                        <a:cs typeface="Amatic SC" panose="00000500000000000000" pitchFamily="2" charset="-79"/>
                      </a:endParaRPr>
                    </a:p>
                    <a:p>
                      <a:pPr algn="ctr"/>
                      <a:r>
                        <a:rPr lang="en-US" sz="1800" b="0" i="1" kern="1200" dirty="0">
                          <a:solidFill>
                            <a:schemeClr val="bg1">
                              <a:lumMod val="50000"/>
                            </a:schemeClr>
                          </a:solidFill>
                          <a:effectLst/>
                          <a:latin typeface="+mn-lt"/>
                          <a:ea typeface="+mn-ea"/>
                          <a:cs typeface="+mn-cs"/>
                        </a:rPr>
                        <a:t>“Without mathematics, there’s nothing you can do. Everything around you is mathematics. Everything around you is numbers.” – </a:t>
                      </a:r>
                      <a:r>
                        <a:rPr lang="en-US" sz="1800" b="1" i="1" kern="1200" dirty="0">
                          <a:solidFill>
                            <a:schemeClr val="bg1">
                              <a:lumMod val="50000"/>
                            </a:schemeClr>
                          </a:solidFill>
                          <a:effectLst/>
                          <a:latin typeface="+mn-lt"/>
                          <a:ea typeface="+mn-ea"/>
                          <a:cs typeface="+mn-cs"/>
                        </a:rPr>
                        <a:t>Shakuntala Devi</a:t>
                      </a:r>
                    </a:p>
                    <a:p>
                      <a:pPr algn="ctr"/>
                      <a:endParaRPr lang="en-US" sz="1600" b="1" i="1" kern="1200" dirty="0">
                        <a:solidFill>
                          <a:schemeClr val="bg1">
                            <a:lumMod val="50000"/>
                          </a:schemeClr>
                        </a:solidFill>
                        <a:effectLst/>
                        <a:latin typeface="+mn-lt"/>
                        <a:ea typeface="+mn-ea"/>
                        <a:cs typeface="+mn-cs"/>
                      </a:endParaRPr>
                    </a:p>
                    <a:p>
                      <a:pPr algn="ctr"/>
                      <a:endParaRPr lang="en-US" sz="1600" b="1" i="1" kern="1200" dirty="0">
                        <a:solidFill>
                          <a:schemeClr val="bg1">
                            <a:lumMod val="50000"/>
                          </a:schemeClr>
                        </a:solidFill>
                        <a:effectLst/>
                        <a:latin typeface="+mn-lt"/>
                        <a:ea typeface="+mn-ea"/>
                        <a:cs typeface="+mn-cs"/>
                      </a:endParaRPr>
                    </a:p>
                    <a:p>
                      <a:pPr algn="ctr"/>
                      <a:r>
                        <a:rPr lang="en-US" sz="1000" b="1" i="1" kern="1200" dirty="0">
                          <a:solidFill>
                            <a:srgbClr val="CC66FF"/>
                          </a:solidFill>
                          <a:effectLst/>
                          <a:latin typeface="+mn-lt"/>
                          <a:ea typeface="+mn-ea"/>
                          <a:cs typeface="+mn-cs"/>
                        </a:rPr>
                        <a:t>Mathematics Mastery</a:t>
                      </a:r>
                      <a:endParaRPr lang="en-US" sz="1000" b="0" i="1" dirty="0">
                        <a:solidFill>
                          <a:srgbClr val="CC66FF"/>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7">
                  <a:txBody>
                    <a:bodyPr/>
                    <a:lstStyle/>
                    <a:p>
                      <a:pPr algn="ctr"/>
                      <a:r>
                        <a:rPr lang="en-US" sz="900" dirty="0"/>
                        <a:t>Developing a </a:t>
                      </a:r>
                      <a:r>
                        <a:rPr lang="en-US" sz="900" b="1" dirty="0"/>
                        <a:t>strong grounding in number </a:t>
                      </a:r>
                      <a:r>
                        <a:rPr lang="en-US" sz="900" dirty="0"/>
                        <a:t>is essential so that all children develop the necessary </a:t>
                      </a:r>
                      <a:r>
                        <a:rPr lang="en-US" sz="900" b="1" dirty="0"/>
                        <a:t>building blocks </a:t>
                      </a:r>
                      <a:r>
                        <a:rPr lang="en-US" sz="900" dirty="0"/>
                        <a:t>to excel mathematically. Children should be able to </a:t>
                      </a:r>
                      <a:r>
                        <a:rPr lang="en-US" sz="900" b="1" dirty="0"/>
                        <a:t>count confidently</a:t>
                      </a:r>
                      <a:r>
                        <a:rPr lang="en-US" sz="900" dirty="0"/>
                        <a:t>, develop a deep understanding of the </a:t>
                      </a:r>
                      <a:r>
                        <a:rPr lang="en-US" sz="900" b="1" dirty="0"/>
                        <a:t>numbers to 10</a:t>
                      </a:r>
                      <a:r>
                        <a:rPr lang="en-US" sz="900" dirty="0"/>
                        <a:t>, the </a:t>
                      </a:r>
                      <a:r>
                        <a:rPr lang="en-US" sz="900" b="1" dirty="0"/>
                        <a:t>relationships between </a:t>
                      </a:r>
                      <a:r>
                        <a:rPr lang="en-US" sz="900" dirty="0"/>
                        <a:t>them and the patterns within those numbers. By providing frequent and varied opportunities to build and apply this understanding - such as using </a:t>
                      </a:r>
                      <a:r>
                        <a:rPr lang="en-US" sz="900" b="1" dirty="0"/>
                        <a:t>manipulatives,</a:t>
                      </a:r>
                      <a:r>
                        <a:rPr lang="en-US" sz="900" dirty="0"/>
                        <a:t> including small pebbles and tens frames for organising counting - children will develop a secure base of knowledge and vocabulary from which </a:t>
                      </a:r>
                      <a:r>
                        <a:rPr lang="en-US" sz="900" b="1" dirty="0"/>
                        <a:t>mastery of mathematics </a:t>
                      </a:r>
                      <a:r>
                        <a:rPr lang="en-US" sz="900" dirty="0"/>
                        <a:t>is built. In addition, it is important that the curriculum includes </a:t>
                      </a:r>
                      <a:r>
                        <a:rPr lang="en-US" sz="900" b="1" dirty="0"/>
                        <a:t>rich opportunities for children to develop their spatial reasoning </a:t>
                      </a:r>
                      <a:r>
                        <a:rPr lang="en-US" sz="900" dirty="0"/>
                        <a:t>skills across all areas of mathematics including shape, space and measures. It is important that children </a:t>
                      </a:r>
                      <a:r>
                        <a:rPr lang="en-US" sz="900" b="1" dirty="0"/>
                        <a:t>develop positive attitudes and interests in mathematics</a:t>
                      </a:r>
                      <a:r>
                        <a:rPr lang="en-US" sz="900" dirty="0"/>
                        <a:t>, look for </a:t>
                      </a:r>
                      <a:r>
                        <a:rPr lang="en-US" sz="900" b="1" dirty="0"/>
                        <a:t>patterns and relationships</a:t>
                      </a:r>
                      <a:r>
                        <a:rPr lang="en-US" sz="900" dirty="0"/>
                        <a:t>, spot </a:t>
                      </a:r>
                      <a:r>
                        <a:rPr lang="en-US" sz="900" b="1" dirty="0"/>
                        <a:t>connections, ‘have a go’</a:t>
                      </a:r>
                      <a:r>
                        <a:rPr lang="en-US" sz="900" dirty="0"/>
                        <a:t>, </a:t>
                      </a:r>
                      <a:r>
                        <a:rPr lang="en-US" sz="900" b="1" dirty="0"/>
                        <a:t>talk to adults </a:t>
                      </a:r>
                      <a:r>
                        <a:rPr lang="en-US" sz="900" dirty="0"/>
                        <a:t>and peers about what they notice and not be afraid to make mistakes.</a:t>
                      </a:r>
                      <a:endParaRPr lang="en-US" sz="9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US" sz="9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extLst>
                  <a:ext uri="{0D108BD9-81ED-4DB2-BD59-A6C34878D82A}">
                    <a16:rowId xmlns:a16="http://schemas.microsoft.com/office/drawing/2014/main" val="1850951761"/>
                  </a:ext>
                </a:extLst>
              </a:tr>
              <a:tr h="781483">
                <a:tc vMerge="1">
                  <a:txBody>
                    <a:bodyPr/>
                    <a:lstStyle/>
                    <a:p>
                      <a:pPr algn="ctr"/>
                      <a:r>
                        <a:rPr lang="en-US" sz="3600" b="0" dirty="0" err="1">
                          <a:latin typeface="Amatic SC" panose="00000500000000000000" pitchFamily="2" charset="-79"/>
                          <a:cs typeface="Amatic SC" panose="00000500000000000000" pitchFamily="2" charset="-79"/>
                        </a:rPr>
                        <a:t>Maths</a:t>
                      </a:r>
                      <a:r>
                        <a:rPr lang="en-US" sz="3600" b="0" dirty="0">
                          <a:latin typeface="Amatic SC" panose="00000500000000000000" pitchFamily="2" charset="-79"/>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400" b="1" dirty="0">
                          <a:solidFill>
                            <a:schemeClr val="bg1">
                              <a:lumMod val="50000"/>
                            </a:schemeClr>
                          </a:solidFill>
                        </a:rPr>
                        <a:t>Early Mathematical Experiences</a:t>
                      </a:r>
                    </a:p>
                    <a:p>
                      <a:pPr marL="0" indent="0" algn="ctr">
                        <a:buFontTx/>
                        <a:buNone/>
                      </a:pPr>
                      <a:r>
                        <a:rPr lang="en-US" sz="1000" dirty="0"/>
                        <a:t>Counting rhymes and songs </a:t>
                      </a:r>
                    </a:p>
                    <a:p>
                      <a:pPr marL="0" indent="0" algn="ctr">
                        <a:buFontTx/>
                        <a:buNone/>
                      </a:pPr>
                      <a:r>
                        <a:rPr lang="en-US" sz="1000" dirty="0"/>
                        <a:t>Finger rhymes</a:t>
                      </a:r>
                    </a:p>
                    <a:p>
                      <a:pPr marL="0" indent="0" algn="ctr">
                        <a:buFont typeface="Arial" panose="020B0604020202020204" pitchFamily="34" charset="0"/>
                        <a:buNone/>
                      </a:pPr>
                      <a:r>
                        <a:rPr lang="en-US" sz="1000" dirty="0"/>
                        <a:t>Building with shapes and blocks</a:t>
                      </a:r>
                    </a:p>
                    <a:p>
                      <a:pPr marL="0" indent="0" algn="ctr">
                        <a:buFont typeface="Arial" panose="020B0604020202020204" pitchFamily="34" charset="0"/>
                        <a:buNone/>
                      </a:pPr>
                      <a:r>
                        <a:rPr lang="en-US" sz="1000" dirty="0"/>
                        <a:t>Beginning to use random numbers in play</a:t>
                      </a:r>
                    </a:p>
                    <a:p>
                      <a:pPr marL="0" indent="0" algn="ctr">
                        <a:buFont typeface="Arial" panose="020B0604020202020204" pitchFamily="34" charset="0"/>
                        <a:buNone/>
                      </a:pPr>
                      <a:r>
                        <a:rPr lang="en-US" sz="1000" dirty="0"/>
                        <a:t>Birthdays – knowing my 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GB" sz="1400" b="1" dirty="0">
                          <a:solidFill>
                            <a:schemeClr val="bg1">
                              <a:lumMod val="50000"/>
                            </a:schemeClr>
                          </a:solidFill>
                        </a:rPr>
                        <a:t>Early Mathematical Experiences</a:t>
                      </a:r>
                    </a:p>
                    <a:p>
                      <a:pPr marL="0" indent="0" algn="ctr">
                        <a:buFontTx/>
                        <a:buNone/>
                      </a:pPr>
                      <a:r>
                        <a:rPr lang="en-US" sz="1000" dirty="0"/>
                        <a:t>Counting rhymes and songs </a:t>
                      </a:r>
                    </a:p>
                    <a:p>
                      <a:pPr marL="0" indent="0" algn="ctr">
                        <a:buFontTx/>
                        <a:buNone/>
                      </a:pPr>
                      <a:r>
                        <a:rPr lang="en-US" sz="1000" dirty="0"/>
                        <a:t>Finger rhymes</a:t>
                      </a:r>
                    </a:p>
                    <a:p>
                      <a:pPr marL="0" indent="0" algn="ctr">
                        <a:buFont typeface="Arial" panose="020B0604020202020204" pitchFamily="34" charset="0"/>
                        <a:buNone/>
                      </a:pPr>
                      <a:r>
                        <a:rPr lang="en-US" sz="1000" dirty="0"/>
                        <a:t>Building with shapes and blocks</a:t>
                      </a:r>
                    </a:p>
                    <a:p>
                      <a:pPr marL="0" indent="0" algn="ctr">
                        <a:buFont typeface="Arial" panose="020B0604020202020204" pitchFamily="34" charset="0"/>
                        <a:buNone/>
                      </a:pPr>
                      <a:r>
                        <a:rPr lang="en-US" sz="1000" dirty="0"/>
                        <a:t>Beginning to use random numbers in play for counting 1,3,4</a:t>
                      </a:r>
                    </a:p>
                    <a:p>
                      <a:pPr marL="0" indent="0" algn="ctr">
                        <a:buFont typeface="Arial" panose="020B0604020202020204" pitchFamily="34" charset="0"/>
                        <a:buNone/>
                      </a:pPr>
                      <a:r>
                        <a:rPr lang="en-US" sz="1000" dirty="0"/>
                        <a:t>Birthdays – knowing my age</a:t>
                      </a:r>
                    </a:p>
                    <a:p>
                      <a:pPr marL="0" indent="0" algn="ctr">
                        <a:buFont typeface="Arial" panose="020B0604020202020204" pitchFamily="34" charset="0"/>
                        <a:buNone/>
                      </a:pPr>
                      <a:r>
                        <a:rPr lang="en-US" sz="1000" dirty="0"/>
                        <a:t>Completing puzzles</a:t>
                      </a:r>
                    </a:p>
                    <a:p>
                      <a:pPr marL="0" indent="0" algn="ctr">
                        <a:buFont typeface="Arial" panose="020B0604020202020204" pitchFamily="34" charset="0"/>
                        <a:buNone/>
                      </a:pPr>
                      <a:r>
                        <a:rPr lang="en-US" sz="1000" dirty="0"/>
                        <a:t>patterns</a:t>
                      </a:r>
                    </a:p>
                    <a:p>
                      <a:pPr algn="ctr"/>
                      <a:endParaRPr lang="en-GB" sz="1000" b="1"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GB" sz="1400" b="1" dirty="0">
                          <a:solidFill>
                            <a:schemeClr val="bg1">
                              <a:lumMod val="50000"/>
                            </a:schemeClr>
                          </a:solidFill>
                        </a:rPr>
                        <a:t>Early Mathematical Experiences</a:t>
                      </a:r>
                    </a:p>
                    <a:p>
                      <a:pPr marL="0" indent="0" algn="ctr">
                        <a:buFontTx/>
                        <a:buNone/>
                      </a:pPr>
                      <a:r>
                        <a:rPr lang="en-US" sz="1050" dirty="0"/>
                        <a:t>Counting rhymes and songs </a:t>
                      </a:r>
                    </a:p>
                    <a:p>
                      <a:pPr marL="0" indent="0" algn="ctr">
                        <a:buFontTx/>
                        <a:buNone/>
                      </a:pPr>
                      <a:r>
                        <a:rPr lang="en-US" sz="1050" dirty="0"/>
                        <a:t>Finger rhymes</a:t>
                      </a:r>
                    </a:p>
                    <a:p>
                      <a:pPr marL="0" indent="0" algn="ctr">
                        <a:buFont typeface="Arial" panose="020B0604020202020204" pitchFamily="34" charset="0"/>
                        <a:buNone/>
                      </a:pPr>
                      <a:r>
                        <a:rPr lang="en-US" sz="1050" dirty="0"/>
                        <a:t>Building with shapes and blocks</a:t>
                      </a:r>
                    </a:p>
                    <a:p>
                      <a:pPr marL="0" indent="0" algn="ctr">
                        <a:buFont typeface="Arial" panose="020B0604020202020204" pitchFamily="34" charset="0"/>
                        <a:buNone/>
                      </a:pPr>
                      <a:r>
                        <a:rPr lang="en-US" sz="1050" dirty="0"/>
                        <a:t>Beginning to count in play</a:t>
                      </a:r>
                    </a:p>
                    <a:p>
                      <a:pPr marL="0" indent="0" algn="ctr">
                        <a:buFont typeface="Arial" panose="020B0604020202020204" pitchFamily="34" charset="0"/>
                        <a:buNone/>
                      </a:pPr>
                      <a:r>
                        <a:rPr lang="en-US" sz="1050" dirty="0"/>
                        <a:t>Birthdays – knowing my age and recognizing familiar numbers – 3 “I am 3”</a:t>
                      </a:r>
                    </a:p>
                    <a:p>
                      <a:pPr marL="0" indent="0" algn="ctr">
                        <a:buFont typeface="Arial" panose="020B0604020202020204" pitchFamily="34" charset="0"/>
                        <a:buNone/>
                      </a:pPr>
                      <a:r>
                        <a:rPr lang="en-US" sz="1050" dirty="0"/>
                        <a:t>Completing puzzles</a:t>
                      </a:r>
                    </a:p>
                    <a:p>
                      <a:pPr marL="0" indent="0" algn="ctr">
                        <a:buFont typeface="Arial" panose="020B0604020202020204" pitchFamily="34" charset="0"/>
                        <a:buNone/>
                      </a:pPr>
                      <a:r>
                        <a:rPr lang="en-US" sz="1050" dirty="0"/>
                        <a:t>patterns</a:t>
                      </a:r>
                    </a:p>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GB" sz="1400" b="1" dirty="0">
                          <a:solidFill>
                            <a:schemeClr val="bg1">
                              <a:lumMod val="50000"/>
                            </a:schemeClr>
                          </a:solidFill>
                        </a:rPr>
                        <a:t>Early Mathematical Experiences</a:t>
                      </a:r>
                    </a:p>
                    <a:p>
                      <a:pPr marL="0" indent="0" algn="ctr">
                        <a:buFontTx/>
                        <a:buNone/>
                      </a:pPr>
                      <a:r>
                        <a:rPr lang="en-US" sz="1000" dirty="0"/>
                        <a:t>Counting rhymes and songs </a:t>
                      </a:r>
                    </a:p>
                    <a:p>
                      <a:pPr marL="0" indent="0" algn="ctr">
                        <a:buFontTx/>
                        <a:buNone/>
                      </a:pPr>
                      <a:r>
                        <a:rPr lang="en-US" sz="1000" dirty="0"/>
                        <a:t>Finger rhymes</a:t>
                      </a:r>
                    </a:p>
                    <a:p>
                      <a:pPr marL="0" indent="0" algn="ctr">
                        <a:buFont typeface="Arial" panose="020B0604020202020204" pitchFamily="34" charset="0"/>
                        <a:buNone/>
                      </a:pPr>
                      <a:r>
                        <a:rPr lang="en-US" sz="1000" dirty="0"/>
                        <a:t>Talk about and explore shapes</a:t>
                      </a:r>
                    </a:p>
                    <a:p>
                      <a:pPr marL="0" indent="0" algn="ctr">
                        <a:buFont typeface="Arial" panose="020B0604020202020204" pitchFamily="34" charset="0"/>
                        <a:buNone/>
                      </a:pPr>
                      <a:r>
                        <a:rPr lang="en-US" sz="1000" dirty="0"/>
                        <a:t>Counting in sequence</a:t>
                      </a:r>
                    </a:p>
                    <a:p>
                      <a:pPr marL="0" indent="0" algn="ctr">
                        <a:buFont typeface="Arial" panose="020B0604020202020204" pitchFamily="34" charset="0"/>
                        <a:buNone/>
                      </a:pPr>
                      <a:r>
                        <a:rPr lang="en-US" sz="1000" dirty="0"/>
                        <a:t>Beginning to count out quantities under 6</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a:t>Birthdays –recognizing familiar numbers – 3 “I am 3”</a:t>
                      </a:r>
                    </a:p>
                    <a:p>
                      <a:pPr marL="0" indent="0" algn="ctr">
                        <a:buFont typeface="Arial" panose="020B0604020202020204" pitchFamily="34" charset="0"/>
                        <a:buNone/>
                      </a:pPr>
                      <a:r>
                        <a:rPr lang="en-US" sz="1000" dirty="0"/>
                        <a:t>Completing puzzles</a:t>
                      </a:r>
                    </a:p>
                    <a:p>
                      <a:pPr marL="0" indent="0" algn="ctr">
                        <a:buFont typeface="Arial" panose="020B0604020202020204" pitchFamily="34" charset="0"/>
                        <a:buNone/>
                      </a:pPr>
                      <a:r>
                        <a:rPr lang="en-US" sz="1000" dirty="0"/>
                        <a:t>patterns</a:t>
                      </a:r>
                    </a:p>
                    <a:p>
                      <a:pPr algn="ctr"/>
                      <a:endParaRPr lang="en-GB" sz="18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gridSpan="2">
                  <a:txBody>
                    <a:bodyPr/>
                    <a:lstStyle/>
                    <a:p>
                      <a:pPr algn="ctr"/>
                      <a:r>
                        <a:rPr lang="en-US" sz="1400" b="1" dirty="0">
                          <a:solidFill>
                            <a:schemeClr val="bg1">
                              <a:lumMod val="50000"/>
                            </a:schemeClr>
                          </a:solidFill>
                        </a:rPr>
                        <a:t>Early Mathematical Experiences</a:t>
                      </a:r>
                    </a:p>
                    <a:p>
                      <a:pPr marL="0" indent="0" algn="ctr">
                        <a:buFontTx/>
                        <a:buNone/>
                      </a:pPr>
                      <a:r>
                        <a:rPr lang="en-US" sz="1000" dirty="0"/>
                        <a:t>Counting rhymes and songs </a:t>
                      </a:r>
                    </a:p>
                    <a:p>
                      <a:pPr marL="0" indent="0" algn="ctr">
                        <a:buFontTx/>
                        <a:buNone/>
                      </a:pPr>
                      <a:r>
                        <a:rPr lang="en-US" sz="1000" dirty="0"/>
                        <a:t>Finger rhymes</a:t>
                      </a:r>
                    </a:p>
                    <a:p>
                      <a:pPr marL="0" indent="0" algn="ctr">
                        <a:buFont typeface="Arial" panose="020B0604020202020204" pitchFamily="34" charset="0"/>
                        <a:buNone/>
                      </a:pPr>
                      <a:r>
                        <a:rPr lang="en-US" sz="1000" dirty="0"/>
                        <a:t>Talk about and explore shapes</a:t>
                      </a:r>
                    </a:p>
                    <a:p>
                      <a:pPr marL="0" indent="0" algn="ctr">
                        <a:buFont typeface="Arial" panose="020B0604020202020204" pitchFamily="34" charset="0"/>
                        <a:buNone/>
                      </a:pPr>
                      <a:r>
                        <a:rPr lang="en-US" sz="1000" dirty="0"/>
                        <a:t>Counting in sequence</a:t>
                      </a:r>
                    </a:p>
                    <a:p>
                      <a:pPr marL="0" indent="0" algn="ctr">
                        <a:buFont typeface="Arial" panose="020B0604020202020204" pitchFamily="34" charset="0"/>
                        <a:buNone/>
                      </a:pPr>
                      <a:r>
                        <a:rPr lang="en-US" sz="1000" dirty="0"/>
                        <a:t>Beginning to count out quantities under 6</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a:t>Birthdays –recognizing familiar numbers – 3 “I am 3”</a:t>
                      </a:r>
                    </a:p>
                    <a:p>
                      <a:pPr marL="0" indent="0" algn="ctr">
                        <a:buFont typeface="Arial" panose="020B0604020202020204" pitchFamily="34" charset="0"/>
                        <a:buNone/>
                      </a:pPr>
                      <a:r>
                        <a:rPr lang="en-US" sz="1000" dirty="0"/>
                        <a:t>Completing puzzles</a:t>
                      </a:r>
                    </a:p>
                    <a:p>
                      <a:pPr marL="0" indent="0" algn="ctr">
                        <a:buFont typeface="Arial" panose="020B0604020202020204" pitchFamily="34" charset="0"/>
                        <a:buNone/>
                      </a:pPr>
                      <a:r>
                        <a:rPr lang="en-US" sz="1000" dirty="0"/>
                        <a:t>patterns</a:t>
                      </a:r>
                    </a:p>
                    <a:p>
                      <a:pPr algn="ctr"/>
                      <a:r>
                        <a:rPr lang="en-GB" sz="1000" b="0" dirty="0">
                          <a:solidFill>
                            <a:schemeClr val="tx1"/>
                          </a:solidFill>
                        </a:rPr>
                        <a:t>Capacity, weight length – comparing more or less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algn="ctr"/>
                      <a:r>
                        <a:rPr lang="en-US" sz="1400" b="1" dirty="0">
                          <a:solidFill>
                            <a:schemeClr val="bg1">
                              <a:lumMod val="50000"/>
                            </a:schemeClr>
                          </a:solidFill>
                        </a:rPr>
                        <a:t>Depth of numbers within 20 </a:t>
                      </a:r>
                    </a:p>
                    <a:p>
                      <a:pPr algn="ctr"/>
                      <a:r>
                        <a:rPr lang="en-US" sz="1000" dirty="0"/>
                        <a:t>Explore numbers and strategies •Recognise and extend patterns •Apply number, shape and measures knowledge •Count forwards and backwards</a:t>
                      </a:r>
                      <a:endParaRPr lang="en-US" sz="1000" b="1" dirty="0">
                        <a:solidFill>
                          <a:schemeClr val="bg1">
                            <a:lumMod val="50000"/>
                          </a:schemeClr>
                        </a:solidFill>
                      </a:endParaRPr>
                    </a:p>
                    <a:p>
                      <a:pPr algn="ctr"/>
                      <a:r>
                        <a:rPr lang="en-GB" sz="1400" b="1" dirty="0">
                          <a:solidFill>
                            <a:schemeClr val="bg1">
                              <a:lumMod val="50000"/>
                            </a:schemeClr>
                          </a:solidFill>
                        </a:rPr>
                        <a:t>Numbers beyond 20 </a:t>
                      </a:r>
                    </a:p>
                    <a:p>
                      <a:pPr algn="ctr"/>
                      <a:r>
                        <a:rPr lang="en-US" sz="1000" dirty="0"/>
                        <a:t>One more one less •Estimate and count •Grouping and sharing</a:t>
                      </a:r>
                      <a:endParaRPr lang="en-US" sz="1000" b="1" dirty="0">
                        <a:solidFill>
                          <a:schemeClr val="bg1">
                            <a:lumMod val="50000"/>
                          </a:schemeClr>
                        </a:solidFill>
                        <a:latin typeface="+mn-lt"/>
                        <a:cs typeface="Amatic SC" panose="00000500000000000000" pitchFamily="2" charset="-79"/>
                      </a:endParaRPr>
                    </a:p>
                    <a:p>
                      <a:pPr algn="ctr"/>
                      <a:endParaRPr lang="en-GB" sz="18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400" b="1" dirty="0">
                          <a:solidFill>
                            <a:schemeClr val="bg1">
                              <a:lumMod val="50000"/>
                            </a:schemeClr>
                          </a:solidFill>
                        </a:rPr>
                        <a:t>Early Mathematical Experiences</a:t>
                      </a:r>
                    </a:p>
                    <a:p>
                      <a:pPr marL="0" indent="0" algn="ctr">
                        <a:buFontTx/>
                        <a:buNone/>
                      </a:pPr>
                      <a:r>
                        <a:rPr lang="en-US" sz="1000" dirty="0"/>
                        <a:t>Counting rhymes and songs </a:t>
                      </a:r>
                    </a:p>
                    <a:p>
                      <a:pPr marL="0" indent="0" algn="ctr">
                        <a:buFontTx/>
                        <a:buNone/>
                      </a:pPr>
                      <a:r>
                        <a:rPr lang="en-US" sz="1000" dirty="0"/>
                        <a:t>Finger rhymes</a:t>
                      </a:r>
                    </a:p>
                    <a:p>
                      <a:pPr marL="0" indent="0" algn="ctr">
                        <a:buFont typeface="Arial" panose="020B0604020202020204" pitchFamily="34" charset="0"/>
                        <a:buNone/>
                      </a:pPr>
                      <a:r>
                        <a:rPr lang="en-US" sz="1000" dirty="0"/>
                        <a:t>Talk about and explore shapes</a:t>
                      </a:r>
                    </a:p>
                    <a:p>
                      <a:pPr marL="0" indent="0" algn="ctr">
                        <a:buFont typeface="Arial" panose="020B0604020202020204" pitchFamily="34" charset="0"/>
                        <a:buNone/>
                      </a:pPr>
                      <a:r>
                        <a:rPr lang="en-US" sz="1000" dirty="0"/>
                        <a:t>Counting in sequence</a:t>
                      </a:r>
                    </a:p>
                    <a:p>
                      <a:pPr marL="0" indent="0" algn="ctr">
                        <a:buFont typeface="Arial" panose="020B0604020202020204" pitchFamily="34" charset="0"/>
                        <a:buNone/>
                      </a:pPr>
                      <a:r>
                        <a:rPr lang="en-US" sz="1000" dirty="0"/>
                        <a:t>Beginning to count out quantities under 6</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a:t>Birthdays –recognizing familiar numbers – 3 “I am 3”</a:t>
                      </a:r>
                    </a:p>
                    <a:p>
                      <a:pPr marL="0" indent="0" algn="ctr">
                        <a:buFont typeface="Arial" panose="020B0604020202020204" pitchFamily="34" charset="0"/>
                        <a:buNone/>
                      </a:pPr>
                      <a:r>
                        <a:rPr lang="en-US" sz="1000" dirty="0"/>
                        <a:t>Completing puzzles</a:t>
                      </a:r>
                    </a:p>
                    <a:p>
                      <a:pPr marL="0" indent="0" algn="ctr">
                        <a:buFont typeface="Arial" panose="020B0604020202020204" pitchFamily="34" charset="0"/>
                        <a:buNone/>
                      </a:pPr>
                      <a:r>
                        <a:rPr lang="en-US" sz="1000" dirty="0"/>
                        <a:t>patterns</a:t>
                      </a:r>
                    </a:p>
                    <a:p>
                      <a:pPr algn="ctr"/>
                      <a:r>
                        <a:rPr lang="en-GB" sz="1000" b="0" dirty="0">
                          <a:solidFill>
                            <a:schemeClr val="tx1"/>
                          </a:solidFill>
                        </a:rPr>
                        <a:t>Capacity, weight length – comparing more or less</a:t>
                      </a:r>
                    </a:p>
                    <a:p>
                      <a:pPr algn="ctr"/>
                      <a:r>
                        <a:rPr lang="en-US" sz="1000" b="0" dirty="0">
                          <a:solidFill>
                            <a:schemeClr val="tx1"/>
                          </a:solidFill>
                          <a:latin typeface="+mn-lt"/>
                          <a:cs typeface="Amatic SC" panose="00000500000000000000" pitchFamily="2" charset="-79"/>
                        </a:rPr>
                        <a:t>Link numeral and quantity up to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bl>
          </a:graphicData>
        </a:graphic>
      </p:graphicFrame>
      <p:pic>
        <p:nvPicPr>
          <p:cNvPr id="8" name="Picture 7">
            <a:extLst>
              <a:ext uri="{FF2B5EF4-FFF2-40B4-BE49-F238E27FC236}">
                <a16:creationId xmlns:a16="http://schemas.microsoft.com/office/drawing/2014/main" id="{F3D10AAF-7670-454E-AC8A-F0EB9E7661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1462" y="0"/>
            <a:ext cx="618138" cy="618138"/>
          </a:xfrm>
          <a:prstGeom prst="rect">
            <a:avLst/>
          </a:prstGeom>
        </p:spPr>
      </p:pic>
      <p:pic>
        <p:nvPicPr>
          <p:cNvPr id="9" name="Picture 8">
            <a:extLst>
              <a:ext uri="{FF2B5EF4-FFF2-40B4-BE49-F238E27FC236}">
                <a16:creationId xmlns:a16="http://schemas.microsoft.com/office/drawing/2014/main" id="{7E15B65F-02B4-491C-949B-E262124F31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957" y="279076"/>
            <a:ext cx="633287" cy="633287"/>
          </a:xfrm>
          <a:prstGeom prst="rect">
            <a:avLst/>
          </a:prstGeom>
        </p:spPr>
      </p:pic>
      <p:pic>
        <p:nvPicPr>
          <p:cNvPr id="10" name="Picture 9">
            <a:extLst>
              <a:ext uri="{FF2B5EF4-FFF2-40B4-BE49-F238E27FC236}">
                <a16:creationId xmlns:a16="http://schemas.microsoft.com/office/drawing/2014/main" id="{4F12C548-9EBB-4761-A889-A7E7214DAD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181" y="219851"/>
            <a:ext cx="861008" cy="645756"/>
          </a:xfrm>
          <a:prstGeom prst="rect">
            <a:avLst/>
          </a:prstGeom>
        </p:spPr>
      </p:pic>
    </p:spTree>
    <p:extLst>
      <p:ext uri="{BB962C8B-B14F-4D97-AF65-F5344CB8AC3E}">
        <p14:creationId xmlns:p14="http://schemas.microsoft.com/office/powerpoint/2010/main" val="3500215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591523882"/>
              </p:ext>
            </p:extLst>
          </p:nvPr>
        </p:nvGraphicFramePr>
        <p:xfrm>
          <a:off x="231033" y="575513"/>
          <a:ext cx="11459364" cy="6035836"/>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43278">
                  <a:extLst>
                    <a:ext uri="{9D8B030D-6E8A-4147-A177-3AD203B41FA5}">
                      <a16:colId xmlns:a16="http://schemas.microsoft.com/office/drawing/2014/main" val="4046203905"/>
                    </a:ext>
                  </a:extLst>
                </a:gridCol>
                <a:gridCol w="1493774">
                  <a:extLst>
                    <a:ext uri="{9D8B030D-6E8A-4147-A177-3AD203B41FA5}">
                      <a16:colId xmlns:a16="http://schemas.microsoft.com/office/drawing/2014/main" val="124247196"/>
                    </a:ext>
                  </a:extLst>
                </a:gridCol>
              </a:tblGrid>
              <a:tr h="534196">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Autumn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lumMod val="50000"/>
                            </a:schemeClr>
                          </a:solidFill>
                          <a:latin typeface="Amatic SC" panose="00000500000000000000" pitchFamily="2" charset="-79"/>
                          <a:cs typeface="Amatic SC" panose="00000500000000000000" pitchFamily="2" charset="-79"/>
                        </a:rPr>
                        <a:t>Autumn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gridSpan="2">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algn="ct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22123">
                <a:tc>
                  <a:txBody>
                    <a:bodyPr/>
                    <a:lstStyle/>
                    <a:p>
                      <a:pPr algn="ctr"/>
                      <a:r>
                        <a:rPr lang="en-US" sz="2400" b="0" dirty="0">
                          <a:latin typeface="Amatic SC" panose="00000500000000000000" pitchFamily="2" charset="-79"/>
                          <a:cs typeface="Amatic SC" panose="00000500000000000000" pitchFamily="2" charset="-79"/>
                        </a:rPr>
                        <a:t>General Themes </a:t>
                      </a:r>
                      <a:endParaRPr lang="en-GB" sz="24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2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2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matic SC" panose="00000500000000000000" pitchFamily="2" charset="-79"/>
                          <a:cs typeface="Amatic SC" panose="00000500000000000000" pitchFamily="2" charset="-79"/>
                        </a:rPr>
                        <a:t>Come Outside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200" dirty="0">
                          <a:latin typeface="Amatic SC" panose="00000500000000000000" pitchFamily="2" charset="-79"/>
                          <a:cs typeface="Amatic SC" panose="00000500000000000000" pitchFamily="2" charset="-79"/>
                        </a:rPr>
                        <a:t>Ticket to Ride!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422123">
                <a:tc rowSpan="2">
                  <a:txBody>
                    <a:bodyPr/>
                    <a:lstStyle/>
                    <a:p>
                      <a:pPr algn="ctr"/>
                      <a:r>
                        <a:rPr lang="en-US" sz="3200" b="0" dirty="0" err="1">
                          <a:latin typeface="Amatic SC" panose="00000500000000000000" pitchFamily="2" charset="-79"/>
                          <a:cs typeface="Amatic SC" panose="00000500000000000000" pitchFamily="2" charset="-79"/>
                        </a:rPr>
                        <a:t>Maths</a:t>
                      </a:r>
                      <a:endParaRPr lang="en-US" sz="3200" b="0" dirty="0">
                        <a:latin typeface="Amatic SC" panose="00000500000000000000" pitchFamily="2" charset="-79"/>
                        <a:cs typeface="Amatic SC" panose="00000500000000000000" pitchFamily="2" charset="-79"/>
                      </a:endParaRPr>
                    </a:p>
                    <a:p>
                      <a:pPr algn="ctr"/>
                      <a:r>
                        <a:rPr lang="en-US" sz="1800" b="0" i="1" kern="1200" dirty="0">
                          <a:solidFill>
                            <a:schemeClr val="bg1">
                              <a:lumMod val="50000"/>
                            </a:schemeClr>
                          </a:solidFill>
                          <a:effectLst/>
                          <a:latin typeface="+mn-lt"/>
                          <a:ea typeface="+mn-ea"/>
                          <a:cs typeface="+mn-cs"/>
                        </a:rPr>
                        <a:t>“Without mathematics, there’s nothing you can do. Everything around you is mathematics. Everything around you is numbers.” – </a:t>
                      </a:r>
                      <a:r>
                        <a:rPr lang="en-US" sz="1800" b="1" i="1" kern="1200" dirty="0">
                          <a:solidFill>
                            <a:schemeClr val="bg1">
                              <a:lumMod val="50000"/>
                            </a:schemeClr>
                          </a:solidFill>
                          <a:effectLst/>
                          <a:latin typeface="+mn-lt"/>
                          <a:ea typeface="+mn-ea"/>
                          <a:cs typeface="+mn-cs"/>
                        </a:rPr>
                        <a:t>Shakuntala Devi</a:t>
                      </a:r>
                    </a:p>
                    <a:p>
                      <a:pPr algn="ctr"/>
                      <a:endParaRPr lang="en-US" sz="1600" b="1" i="1" kern="1200" dirty="0">
                        <a:solidFill>
                          <a:schemeClr val="bg1">
                            <a:lumMod val="50000"/>
                          </a:schemeClr>
                        </a:solidFill>
                        <a:effectLst/>
                        <a:latin typeface="+mn-lt"/>
                        <a:ea typeface="+mn-ea"/>
                        <a:cs typeface="+mn-cs"/>
                      </a:endParaRPr>
                    </a:p>
                    <a:p>
                      <a:pPr algn="ctr"/>
                      <a:endParaRPr lang="en-US" sz="1600" b="1" i="1" kern="1200" dirty="0">
                        <a:solidFill>
                          <a:schemeClr val="bg1">
                            <a:lumMod val="50000"/>
                          </a:schemeClr>
                        </a:solidFill>
                        <a:effectLst/>
                        <a:latin typeface="+mn-lt"/>
                        <a:ea typeface="+mn-ea"/>
                        <a:cs typeface="+mn-cs"/>
                      </a:endParaRPr>
                    </a:p>
                    <a:p>
                      <a:pPr algn="ctr"/>
                      <a:r>
                        <a:rPr lang="en-US" sz="1000" b="1" i="1" kern="1200" dirty="0">
                          <a:solidFill>
                            <a:srgbClr val="CC66FF"/>
                          </a:solidFill>
                          <a:effectLst/>
                          <a:latin typeface="+mn-lt"/>
                          <a:ea typeface="+mn-ea"/>
                          <a:cs typeface="+mn-cs"/>
                        </a:rPr>
                        <a:t>Mathematics Mastery</a:t>
                      </a:r>
                      <a:endParaRPr lang="en-US" sz="1000" b="0" i="1" dirty="0">
                        <a:solidFill>
                          <a:srgbClr val="CC66FF"/>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7">
                  <a:txBody>
                    <a:bodyPr/>
                    <a:lstStyle/>
                    <a:p>
                      <a:pPr algn="ctr"/>
                      <a:r>
                        <a:rPr lang="en-US" sz="900" dirty="0"/>
                        <a:t>Developing a </a:t>
                      </a:r>
                      <a:r>
                        <a:rPr lang="en-US" sz="900" b="1" dirty="0"/>
                        <a:t>strong grounding in number </a:t>
                      </a:r>
                      <a:r>
                        <a:rPr lang="en-US" sz="900" dirty="0"/>
                        <a:t>is essential so that all children develop the necessary </a:t>
                      </a:r>
                      <a:r>
                        <a:rPr lang="en-US" sz="900" b="1" dirty="0"/>
                        <a:t>building blocks </a:t>
                      </a:r>
                      <a:r>
                        <a:rPr lang="en-US" sz="900" dirty="0"/>
                        <a:t>to excel mathematically. Children should be able to </a:t>
                      </a:r>
                      <a:r>
                        <a:rPr lang="en-US" sz="900" b="1" dirty="0"/>
                        <a:t>count confidently</a:t>
                      </a:r>
                      <a:r>
                        <a:rPr lang="en-US" sz="900" dirty="0"/>
                        <a:t>, develop a deep understanding of the </a:t>
                      </a:r>
                      <a:r>
                        <a:rPr lang="en-US" sz="900" b="1" dirty="0"/>
                        <a:t>numbers to 10</a:t>
                      </a:r>
                      <a:r>
                        <a:rPr lang="en-US" sz="900" dirty="0"/>
                        <a:t>, the </a:t>
                      </a:r>
                      <a:r>
                        <a:rPr lang="en-US" sz="900" b="1" dirty="0"/>
                        <a:t>relationships between </a:t>
                      </a:r>
                      <a:r>
                        <a:rPr lang="en-US" sz="900" dirty="0"/>
                        <a:t>them and the patterns within those numbers. By providing frequent and varied opportunities to build and apply this understanding - such as using </a:t>
                      </a:r>
                      <a:r>
                        <a:rPr lang="en-US" sz="900" b="1" dirty="0"/>
                        <a:t>manipulatives,</a:t>
                      </a:r>
                      <a:r>
                        <a:rPr lang="en-US" sz="900" dirty="0"/>
                        <a:t> including small pebbles and tens frames for organising counting - children will develop a secure base of knowledge and vocabulary from which </a:t>
                      </a:r>
                      <a:r>
                        <a:rPr lang="en-US" sz="900" b="1" dirty="0"/>
                        <a:t>mastery of mathematics </a:t>
                      </a:r>
                      <a:r>
                        <a:rPr lang="en-US" sz="900" dirty="0"/>
                        <a:t>is built. In addition, it is important that the curriculum includes </a:t>
                      </a:r>
                      <a:r>
                        <a:rPr lang="en-US" sz="900" b="1" dirty="0"/>
                        <a:t>rich opportunities for children to develop their spatial reasoning </a:t>
                      </a:r>
                      <a:r>
                        <a:rPr lang="en-US" sz="900" dirty="0"/>
                        <a:t>skills across all areas of mathematics including shape, space and measures. It is important that children </a:t>
                      </a:r>
                      <a:r>
                        <a:rPr lang="en-US" sz="900" b="1" dirty="0"/>
                        <a:t>develop positive attitudes and interests in mathematics</a:t>
                      </a:r>
                      <a:r>
                        <a:rPr lang="en-US" sz="900" dirty="0"/>
                        <a:t>, look for </a:t>
                      </a:r>
                      <a:r>
                        <a:rPr lang="en-US" sz="900" b="1" dirty="0"/>
                        <a:t>patterns and relationships</a:t>
                      </a:r>
                      <a:r>
                        <a:rPr lang="en-US" sz="900" dirty="0"/>
                        <a:t>, spot </a:t>
                      </a:r>
                      <a:r>
                        <a:rPr lang="en-US" sz="900" b="1" dirty="0"/>
                        <a:t>connections, ‘have a go’</a:t>
                      </a:r>
                      <a:r>
                        <a:rPr lang="en-US" sz="900" dirty="0"/>
                        <a:t>, </a:t>
                      </a:r>
                      <a:r>
                        <a:rPr lang="en-US" sz="900" b="1" dirty="0"/>
                        <a:t>talk to adults </a:t>
                      </a:r>
                      <a:r>
                        <a:rPr lang="en-US" sz="900" dirty="0"/>
                        <a:t>and peers about what they notice and not be afraid to make mistakes.</a:t>
                      </a:r>
                      <a:endParaRPr lang="en-US" sz="9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US" sz="9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extLst>
                  <a:ext uri="{0D108BD9-81ED-4DB2-BD59-A6C34878D82A}">
                    <a16:rowId xmlns:a16="http://schemas.microsoft.com/office/drawing/2014/main" val="1850951761"/>
                  </a:ext>
                </a:extLst>
              </a:tr>
              <a:tr h="781483">
                <a:tc vMerge="1">
                  <a:txBody>
                    <a:bodyPr/>
                    <a:lstStyle/>
                    <a:p>
                      <a:pPr algn="ctr"/>
                      <a:r>
                        <a:rPr lang="en-US" sz="3600" b="0" dirty="0" err="1">
                          <a:latin typeface="Amatic SC" panose="00000500000000000000" pitchFamily="2" charset="-79"/>
                          <a:cs typeface="Amatic SC" panose="00000500000000000000" pitchFamily="2" charset="-79"/>
                        </a:rPr>
                        <a:t>Maths</a:t>
                      </a:r>
                      <a:r>
                        <a:rPr lang="en-US" sz="3600" b="0" dirty="0">
                          <a:latin typeface="Amatic SC" panose="00000500000000000000" pitchFamily="2" charset="-79"/>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400" b="1" dirty="0">
                          <a:solidFill>
                            <a:schemeClr val="bg1">
                              <a:lumMod val="50000"/>
                            </a:schemeClr>
                          </a:solidFill>
                        </a:rPr>
                        <a:t>Early Mathematical Experiences</a:t>
                      </a:r>
                    </a:p>
                    <a:p>
                      <a:pPr marL="0" indent="0" algn="ctr">
                        <a:buFontTx/>
                        <a:buNone/>
                      </a:pPr>
                      <a:r>
                        <a:rPr lang="en-US" sz="1000" dirty="0"/>
                        <a:t>Counting rhymes and songs</a:t>
                      </a:r>
                    </a:p>
                    <a:p>
                      <a:pPr marL="0" indent="0" algn="ctr">
                        <a:buFont typeface="Arial" panose="020B0604020202020204" pitchFamily="34" charset="0"/>
                        <a:buNone/>
                      </a:pPr>
                      <a:r>
                        <a:rPr lang="en-US" sz="1000" dirty="0"/>
                        <a:t>Classifying objects based on one attribute •Matching equal and unequal sets •Comparing objects and sets. Subatising. •Ordering objects and sets / introduce manipulatives. Number recognition. 2D Shapes. </a:t>
                      </a:r>
                    </a:p>
                    <a:p>
                      <a:pPr algn="ctr"/>
                      <a:r>
                        <a:rPr lang="en-GB" sz="1400" b="1" dirty="0">
                          <a:solidFill>
                            <a:schemeClr val="bg1">
                              <a:lumMod val="50000"/>
                            </a:schemeClr>
                          </a:solidFill>
                        </a:rPr>
                        <a:t>Pattern and early number</a:t>
                      </a:r>
                    </a:p>
                    <a:p>
                      <a:pPr algn="ctr"/>
                      <a:r>
                        <a:rPr lang="en-US" sz="1000" dirty="0"/>
                        <a:t>Recognise, describe, copy and extend colour and size patterns •Count and represent the numbers 1 to 3 •Estimate and check by counting. Recognise numbers in the environment.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GB" sz="1400" b="1" dirty="0">
                          <a:solidFill>
                            <a:schemeClr val="bg1">
                              <a:lumMod val="50000"/>
                            </a:schemeClr>
                          </a:solidFill>
                        </a:rPr>
                        <a:t>Numbers within 6</a:t>
                      </a:r>
                    </a:p>
                    <a:p>
                      <a:pPr algn="ctr"/>
                      <a:r>
                        <a:rPr lang="en-US" sz="1000" dirty="0"/>
                        <a:t>Count up to six objects. •One more or one fewer •Order numbers 1 – 6 •Conservation of numbers within six</a:t>
                      </a:r>
                      <a:endParaRPr lang="en-GB" sz="1000" b="1" dirty="0">
                        <a:solidFill>
                          <a:schemeClr val="bg1">
                            <a:lumMod val="50000"/>
                          </a:schemeClr>
                        </a:solidFill>
                        <a:latin typeface="+mn-lt"/>
                        <a:cs typeface="Amatic SC" panose="00000500000000000000" pitchFamily="2" charset="-79"/>
                      </a:endParaRPr>
                    </a:p>
                    <a:p>
                      <a:pPr algn="ctr"/>
                      <a:r>
                        <a:rPr lang="en-US" sz="1400" b="1" dirty="0">
                          <a:solidFill>
                            <a:schemeClr val="bg1">
                              <a:lumMod val="50000"/>
                            </a:schemeClr>
                          </a:solidFill>
                        </a:rPr>
                        <a:t>Addition and subtraction within 6</a:t>
                      </a:r>
                    </a:p>
                    <a:p>
                      <a:pPr algn="ctr"/>
                      <a:r>
                        <a:rPr lang="en-US" sz="1000" dirty="0"/>
                        <a:t>Explore zero •Explore addition and subtraction </a:t>
                      </a:r>
                      <a:endParaRPr lang="en-US" sz="1000" b="1" dirty="0">
                        <a:solidFill>
                          <a:schemeClr val="bg1">
                            <a:lumMod val="50000"/>
                          </a:schemeClr>
                        </a:solidFill>
                        <a:latin typeface="+mn-lt"/>
                        <a:cs typeface="Amatic SC" panose="00000500000000000000" pitchFamily="2" charset="-79"/>
                      </a:endParaRPr>
                    </a:p>
                    <a:p>
                      <a:pPr algn="ctr"/>
                      <a:r>
                        <a:rPr lang="en-GB" sz="1000" b="1" dirty="0">
                          <a:solidFill>
                            <a:schemeClr val="bg1">
                              <a:lumMod val="50000"/>
                            </a:schemeClr>
                          </a:solidFill>
                        </a:rPr>
                        <a:t>Measures </a:t>
                      </a:r>
                    </a:p>
                    <a:p>
                      <a:pPr algn="ctr"/>
                      <a:r>
                        <a:rPr lang="en-US" sz="900" dirty="0"/>
                        <a:t>Estimate, order compare, discuss and explore capacity, weight and lengths</a:t>
                      </a:r>
                      <a:endParaRPr lang="en-GB" sz="900" b="1" dirty="0">
                        <a:solidFill>
                          <a:schemeClr val="bg1">
                            <a:lumMod val="50000"/>
                          </a:schemeClr>
                        </a:solidFill>
                        <a:latin typeface="+mn-lt"/>
                        <a:cs typeface="Amatic SC" panose="00000500000000000000" pitchFamily="2" charset="-79"/>
                      </a:endParaRPr>
                    </a:p>
                    <a:p>
                      <a:pPr algn="ctr"/>
                      <a:r>
                        <a:rPr lang="en-GB" sz="1400" b="1" dirty="0">
                          <a:solidFill>
                            <a:schemeClr val="bg1">
                              <a:lumMod val="50000"/>
                            </a:schemeClr>
                          </a:solidFill>
                        </a:rPr>
                        <a:t>Shape and sorting</a:t>
                      </a:r>
                    </a:p>
                    <a:p>
                      <a:pPr algn="ctr"/>
                      <a:r>
                        <a:rPr lang="en-US" sz="1000" dirty="0"/>
                        <a:t>Describe, and sort 2-D &amp; 3-D shapes •Describe position accurately</a:t>
                      </a:r>
                      <a:endParaRPr lang="en-GB" sz="1000" b="1" dirty="0">
                        <a:solidFill>
                          <a:schemeClr val="bg1">
                            <a:lumMod val="50000"/>
                          </a:schemeClr>
                        </a:solidFill>
                        <a:latin typeface="+mn-lt"/>
                        <a:cs typeface="Amatic SC" panose="00000500000000000000" pitchFamily="2" charset="-79"/>
                      </a:endParaRPr>
                    </a:p>
                    <a:p>
                      <a:pPr algn="ctr"/>
                      <a:r>
                        <a:rPr lang="en-GB" sz="1400" b="1" dirty="0">
                          <a:solidFill>
                            <a:schemeClr val="bg1">
                              <a:lumMod val="50000"/>
                            </a:schemeClr>
                          </a:solidFill>
                        </a:rPr>
                        <a:t>Calendar and time</a:t>
                      </a:r>
                    </a:p>
                    <a:p>
                      <a:pPr algn="ctr"/>
                      <a:r>
                        <a:rPr lang="en-US" sz="1000" dirty="0"/>
                        <a:t>Days of the week, seasons •Sequence daily events</a:t>
                      </a:r>
                      <a:endParaRPr lang="en-GB" sz="1000" b="1"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bg1">
                              <a:lumMod val="50000"/>
                            </a:schemeClr>
                          </a:solidFill>
                        </a:rPr>
                        <a:t>Numbers within 10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t>Count up to ten objects •Represent, order and explore numbers to ten •One more or fewer, one greater or less</a:t>
                      </a:r>
                      <a:endParaRPr lang="en-GB" sz="1000" b="1" dirty="0">
                        <a:solidFill>
                          <a:schemeClr val="bg1">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lumMod val="50000"/>
                            </a:schemeClr>
                          </a:solidFill>
                          <a:latin typeface="+mn-lt"/>
                        </a:rPr>
                        <a:t>Addition and subtraction within 10</a:t>
                      </a:r>
                      <a:endParaRPr lang="en-GB" sz="1400" b="1" dirty="0">
                        <a:solidFill>
                          <a:schemeClr val="bg1">
                            <a:lumMod val="50000"/>
                          </a:schemeClr>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t>Explore addition as counting on and subtraction as taking away</a:t>
                      </a:r>
                      <a:endParaRPr lang="en-GB" sz="1000" b="1" dirty="0">
                        <a:solidFill>
                          <a:schemeClr val="bg1">
                            <a:lumMod val="50000"/>
                          </a:schemeClr>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bg1">
                              <a:lumMod val="50000"/>
                            </a:schemeClr>
                          </a:solidFill>
                          <a:latin typeface="+mn-lt"/>
                        </a:rPr>
                        <a:t>Numbers within 15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t>Count up to 15 objects and recognise different representations •Order and explore numbers to 15 •One more or fewer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dirty="0">
                        <a:solidFill>
                          <a:schemeClr val="bg1">
                            <a:lumMod val="50000"/>
                          </a:schemeClr>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dirty="0">
                        <a:solidFill>
                          <a:schemeClr val="bg1">
                            <a:lumMod val="50000"/>
                          </a:schemeClr>
                        </a:solidFill>
                        <a:latin typeface="+mn-lt"/>
                        <a:cs typeface="Amatic SC" panose="00000500000000000000" pitchFamily="2" charset="-79"/>
                      </a:endParaRPr>
                    </a:p>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bg1">
                              <a:lumMod val="50000"/>
                            </a:schemeClr>
                          </a:solidFill>
                          <a:latin typeface="+mn-lt"/>
                        </a:rPr>
                        <a:t>Grouping and sharing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t>Counting and sharing in equal groups •Grouping into fives and tens •Relationship between grouping and sharing</a:t>
                      </a:r>
                      <a:endParaRPr lang="en-GB" sz="1000" b="1" dirty="0">
                        <a:solidFill>
                          <a:schemeClr val="bg1">
                            <a:lumMod val="50000"/>
                          </a:schemeClr>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bg1">
                              <a:lumMod val="50000"/>
                            </a:schemeClr>
                          </a:solidFill>
                          <a:latin typeface="+mn-lt"/>
                        </a:rPr>
                        <a:t>Numbers within 20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t>Count up to 10 objects •Represent, order and explore numbers to 15 •One more or fewer</a:t>
                      </a:r>
                      <a:endParaRPr lang="en-GB" sz="1000" b="1" dirty="0">
                        <a:solidFill>
                          <a:schemeClr val="bg1">
                            <a:lumMod val="50000"/>
                          </a:schemeClr>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bg1">
                              <a:lumMod val="50000"/>
                            </a:schemeClr>
                          </a:solidFill>
                          <a:latin typeface="+mn-lt"/>
                        </a:rPr>
                        <a:t>Doubling and halving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t>Doubling and halving &amp; the relationship between them </a:t>
                      </a:r>
                      <a:endParaRPr lang="en-GB" sz="1000" b="1" dirty="0">
                        <a:solidFill>
                          <a:schemeClr val="bg1">
                            <a:lumMod val="50000"/>
                          </a:schemeClr>
                        </a:solidFill>
                        <a:latin typeface="+mn-lt"/>
                        <a:cs typeface="Amatic SC" panose="00000500000000000000" pitchFamily="2" charset="-79"/>
                      </a:endParaRPr>
                    </a:p>
                    <a:p>
                      <a:pPr algn="ctr"/>
                      <a:endParaRPr lang="en-GB" sz="18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gridSpan="2">
                  <a:txBody>
                    <a:bodyPr/>
                    <a:lstStyle/>
                    <a:p>
                      <a:pPr algn="ctr"/>
                      <a:r>
                        <a:rPr lang="en-GB" sz="1400" b="1" dirty="0">
                          <a:solidFill>
                            <a:schemeClr val="bg1">
                              <a:lumMod val="50000"/>
                            </a:schemeClr>
                          </a:solidFill>
                        </a:rPr>
                        <a:t>Shape and pattern</a:t>
                      </a:r>
                    </a:p>
                    <a:p>
                      <a:pPr algn="ctr"/>
                      <a:r>
                        <a:rPr lang="en-US" sz="1000" dirty="0"/>
                        <a:t>Describe and sort 2-D and 3-D shapes •Recognise, complete and create patterns</a:t>
                      </a:r>
                      <a:endParaRPr lang="en-GB" sz="1000" b="1" dirty="0">
                        <a:solidFill>
                          <a:schemeClr val="bg1">
                            <a:lumMod val="50000"/>
                          </a:schemeClr>
                        </a:solidFill>
                      </a:endParaRPr>
                    </a:p>
                    <a:p>
                      <a:pPr algn="ctr"/>
                      <a:r>
                        <a:rPr lang="en-US" sz="1400" b="1" dirty="0">
                          <a:solidFill>
                            <a:schemeClr val="bg1">
                              <a:lumMod val="50000"/>
                            </a:schemeClr>
                          </a:solidFill>
                        </a:rPr>
                        <a:t>Addition and subtraction within 20</a:t>
                      </a:r>
                    </a:p>
                    <a:p>
                      <a:pPr algn="ctr"/>
                      <a:r>
                        <a:rPr lang="en-US" sz="1000" dirty="0"/>
                        <a:t> •Explore addition and subtraction •Compare two amounts •Relationship between doubling and halving </a:t>
                      </a:r>
                      <a:endParaRPr lang="en-US" sz="1000" b="1" dirty="0">
                        <a:solidFill>
                          <a:schemeClr val="bg1">
                            <a:lumMod val="50000"/>
                          </a:schemeClr>
                        </a:solidFill>
                      </a:endParaRPr>
                    </a:p>
                    <a:p>
                      <a:pPr algn="ctr"/>
                      <a:r>
                        <a:rPr lang="en-GB" sz="1400" b="1" dirty="0">
                          <a:solidFill>
                            <a:schemeClr val="bg1">
                              <a:lumMod val="50000"/>
                            </a:schemeClr>
                          </a:solidFill>
                        </a:rPr>
                        <a:t>Money </a:t>
                      </a:r>
                    </a:p>
                    <a:p>
                      <a:pPr algn="ctr"/>
                      <a:r>
                        <a:rPr lang="en-US" sz="1000" dirty="0"/>
                        <a:t>Coin recognition and values </a:t>
                      </a:r>
                      <a:r>
                        <a:rPr lang="en-GB" sz="1400" b="1" dirty="0">
                          <a:solidFill>
                            <a:schemeClr val="bg1">
                              <a:lumMod val="50000"/>
                            </a:schemeClr>
                          </a:solidFill>
                        </a:rPr>
                        <a:t>Measures</a:t>
                      </a:r>
                    </a:p>
                    <a:p>
                      <a:pPr algn="ctr"/>
                      <a:r>
                        <a:rPr lang="en-US" sz="1000" dirty="0"/>
                        <a:t>Describe capacities •Compare volumes •Compare weights •Estimate, compare and order lengths </a:t>
                      </a:r>
                      <a:endParaRPr lang="en-GB" sz="1000" b="1" dirty="0">
                        <a:solidFill>
                          <a:schemeClr val="bg1">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algn="ctr"/>
                      <a:r>
                        <a:rPr lang="en-US" sz="1400" b="1" dirty="0">
                          <a:solidFill>
                            <a:schemeClr val="bg1">
                              <a:lumMod val="50000"/>
                            </a:schemeClr>
                          </a:solidFill>
                        </a:rPr>
                        <a:t>Depth of numbers within 20 </a:t>
                      </a:r>
                    </a:p>
                    <a:p>
                      <a:pPr algn="ctr"/>
                      <a:r>
                        <a:rPr lang="en-US" sz="1000" dirty="0"/>
                        <a:t>Explore numbers and strategies •Recognise and extend patterns •Apply number, shape and measures knowledge •Count forwards and backwards</a:t>
                      </a:r>
                      <a:endParaRPr lang="en-US" sz="1000" b="1" dirty="0">
                        <a:solidFill>
                          <a:schemeClr val="bg1">
                            <a:lumMod val="50000"/>
                          </a:schemeClr>
                        </a:solidFill>
                      </a:endParaRPr>
                    </a:p>
                    <a:p>
                      <a:pPr algn="ctr"/>
                      <a:r>
                        <a:rPr lang="en-GB" sz="1400" b="1" dirty="0">
                          <a:solidFill>
                            <a:schemeClr val="bg1">
                              <a:lumMod val="50000"/>
                            </a:schemeClr>
                          </a:solidFill>
                        </a:rPr>
                        <a:t>Numbers beyond 20 </a:t>
                      </a:r>
                    </a:p>
                    <a:p>
                      <a:pPr algn="ctr"/>
                      <a:r>
                        <a:rPr lang="en-US" sz="1000" dirty="0"/>
                        <a:t>One more one less •Estimate and count •Grouping and sharing</a:t>
                      </a:r>
                      <a:endParaRPr lang="en-US" sz="1000" b="1" dirty="0">
                        <a:solidFill>
                          <a:schemeClr val="bg1">
                            <a:lumMod val="50000"/>
                          </a:schemeClr>
                        </a:solidFill>
                        <a:latin typeface="+mn-lt"/>
                        <a:cs typeface="Amatic SC" panose="00000500000000000000" pitchFamily="2" charset="-79"/>
                      </a:endParaRPr>
                    </a:p>
                    <a:p>
                      <a:pPr algn="ctr"/>
                      <a:endParaRPr lang="en-GB" sz="18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400" b="1" dirty="0">
                          <a:solidFill>
                            <a:schemeClr val="bg1">
                              <a:lumMod val="50000"/>
                            </a:schemeClr>
                          </a:solidFill>
                        </a:rPr>
                        <a:t>Depth of numbers within 20 </a:t>
                      </a:r>
                    </a:p>
                    <a:p>
                      <a:pPr algn="ctr"/>
                      <a:r>
                        <a:rPr lang="en-US" sz="1000" dirty="0"/>
                        <a:t>Explore numbers and strategies •Recognise and extend patterns •Apply number, shape and measures knowledge •Count forwards and backwards</a:t>
                      </a:r>
                      <a:endParaRPr lang="en-US" sz="1000" b="1" dirty="0">
                        <a:solidFill>
                          <a:schemeClr val="bg1">
                            <a:lumMod val="50000"/>
                          </a:schemeClr>
                        </a:solidFill>
                      </a:endParaRPr>
                    </a:p>
                    <a:p>
                      <a:pPr algn="ctr"/>
                      <a:r>
                        <a:rPr lang="en-US" sz="1000" dirty="0"/>
                        <a:t>One more one less •Estimate and count •Grouping and sharing</a:t>
                      </a:r>
                    </a:p>
                    <a:p>
                      <a:pPr algn="ctr"/>
                      <a:r>
                        <a:rPr lang="en-US" sz="1000" b="0" dirty="0">
                          <a:solidFill>
                            <a:schemeClr val="tx1"/>
                          </a:solidFill>
                          <a:latin typeface="+mn-lt"/>
                          <a:cs typeface="Amatic SC" panose="00000500000000000000" pitchFamily="2" charset="-79"/>
                        </a:rPr>
                        <a:t>Odd and even numbers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bl>
          </a:graphicData>
        </a:graphic>
      </p:graphicFrame>
      <p:pic>
        <p:nvPicPr>
          <p:cNvPr id="8" name="Picture 7">
            <a:extLst>
              <a:ext uri="{FF2B5EF4-FFF2-40B4-BE49-F238E27FC236}">
                <a16:creationId xmlns:a16="http://schemas.microsoft.com/office/drawing/2014/main" id="{F3D10AAF-7670-454E-AC8A-F0EB9E7661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363" y="0"/>
            <a:ext cx="618138" cy="618138"/>
          </a:xfrm>
          <a:prstGeom prst="rect">
            <a:avLst/>
          </a:prstGeom>
        </p:spPr>
      </p:pic>
      <p:pic>
        <p:nvPicPr>
          <p:cNvPr id="9" name="Picture 8">
            <a:extLst>
              <a:ext uri="{FF2B5EF4-FFF2-40B4-BE49-F238E27FC236}">
                <a16:creationId xmlns:a16="http://schemas.microsoft.com/office/drawing/2014/main" id="{7E15B65F-02B4-491C-949B-E262124F31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957" y="279076"/>
            <a:ext cx="633287" cy="633287"/>
          </a:xfrm>
          <a:prstGeom prst="rect">
            <a:avLst/>
          </a:prstGeom>
        </p:spPr>
      </p:pic>
      <p:pic>
        <p:nvPicPr>
          <p:cNvPr id="10" name="Picture 9">
            <a:extLst>
              <a:ext uri="{FF2B5EF4-FFF2-40B4-BE49-F238E27FC236}">
                <a16:creationId xmlns:a16="http://schemas.microsoft.com/office/drawing/2014/main" id="{4F12C548-9EBB-4761-A889-A7E7214DAD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181" y="219851"/>
            <a:ext cx="861008" cy="645756"/>
          </a:xfrm>
          <a:prstGeom prst="rect">
            <a:avLst/>
          </a:prstGeom>
        </p:spPr>
      </p:pic>
    </p:spTree>
    <p:extLst>
      <p:ext uri="{BB962C8B-B14F-4D97-AF65-F5344CB8AC3E}">
        <p14:creationId xmlns:p14="http://schemas.microsoft.com/office/powerpoint/2010/main" val="3242858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Nursery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355584007"/>
              </p:ext>
            </p:extLst>
          </p:nvPr>
        </p:nvGraphicFramePr>
        <p:xfrm>
          <a:off x="262488" y="492233"/>
          <a:ext cx="11459364" cy="5501806"/>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52906">
                  <a:extLst>
                    <a:ext uri="{9D8B030D-6E8A-4147-A177-3AD203B41FA5}">
                      <a16:colId xmlns:a16="http://schemas.microsoft.com/office/drawing/2014/main" val="872926247"/>
                    </a:ext>
                  </a:extLst>
                </a:gridCol>
                <a:gridCol w="1484146">
                  <a:extLst>
                    <a:ext uri="{9D8B030D-6E8A-4147-A177-3AD203B41FA5}">
                      <a16:colId xmlns:a16="http://schemas.microsoft.com/office/drawing/2014/main" val="4138297329"/>
                    </a:ext>
                  </a:extLst>
                </a:gridCol>
                <a:gridCol w="1450440">
                  <a:extLst>
                    <a:ext uri="{9D8B030D-6E8A-4147-A177-3AD203B41FA5}">
                      <a16:colId xmlns:a16="http://schemas.microsoft.com/office/drawing/2014/main" val="1315738151"/>
                    </a:ext>
                  </a:extLst>
                </a:gridCol>
                <a:gridCol w="1703170">
                  <a:extLst>
                    <a:ext uri="{9D8B030D-6E8A-4147-A177-3AD203B41FA5}">
                      <a16:colId xmlns:a16="http://schemas.microsoft.com/office/drawing/2014/main" val="2573491699"/>
                    </a:ext>
                  </a:extLst>
                </a:gridCol>
                <a:gridCol w="120494">
                  <a:extLst>
                    <a:ext uri="{9D8B030D-6E8A-4147-A177-3AD203B41FA5}">
                      <a16:colId xmlns:a16="http://schemas.microsoft.com/office/drawing/2014/main" val="345752596"/>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381166">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Autumn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lumMod val="50000"/>
                            </a:schemeClr>
                          </a:solidFill>
                          <a:latin typeface="Amatic SC" panose="00000500000000000000" pitchFamily="2" charset="-79"/>
                          <a:cs typeface="Amatic SC" panose="00000500000000000000" pitchFamily="2" charset="-79"/>
                        </a:rPr>
                        <a:t>Autumn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Spring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gridSpan="2">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Spring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Summer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Summer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3285939"/>
                  </a:ext>
                </a:extLst>
              </a:tr>
              <a:tr h="193847">
                <a:tc>
                  <a:txBody>
                    <a:bodyPr/>
                    <a:lstStyle/>
                    <a:p>
                      <a:pPr algn="ctr"/>
                      <a:r>
                        <a:rPr lang="en-US" sz="1200" b="0" dirty="0">
                          <a:latin typeface="Amatic SC" panose="00000500000000000000" pitchFamily="2" charset="-79"/>
                          <a:cs typeface="Amatic SC" panose="00000500000000000000" pitchFamily="2" charset="-79"/>
                        </a:rPr>
                        <a:t>General Themes </a:t>
                      </a:r>
                      <a:endParaRPr lang="en-GB" sz="12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2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2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gridSpan="2">
                  <a:txBody>
                    <a:bodyPr/>
                    <a:lstStyle/>
                    <a:p>
                      <a:pPr algn="ctr"/>
                      <a:r>
                        <a:rPr lang="en-US" sz="12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2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72033691"/>
                  </a:ext>
                </a:extLst>
              </a:tr>
              <a:tr h="193847">
                <a:tc rowSpan="3">
                  <a:txBody>
                    <a:bodyPr/>
                    <a:lstStyle/>
                    <a:p>
                      <a:pPr algn="ctr"/>
                      <a:r>
                        <a:rPr lang="en-US" sz="1200" b="1" dirty="0">
                          <a:latin typeface="Amatic SC" panose="00000500000000000000" pitchFamily="2" charset="-79"/>
                          <a:cs typeface="Amatic SC" panose="00000500000000000000" pitchFamily="2" charset="-79"/>
                        </a:rPr>
                        <a:t>Understanding the world</a:t>
                      </a:r>
                    </a:p>
                    <a:p>
                      <a:pPr algn="ctr"/>
                      <a:r>
                        <a:rPr lang="en-US" sz="1200" b="1" dirty="0">
                          <a:latin typeface="Amatic SC" panose="00000500000000000000" pitchFamily="2" charset="-79"/>
                          <a:cs typeface="Amatic SC" panose="00000500000000000000" pitchFamily="2" charset="-79"/>
                        </a:rPr>
                        <a:t>RE / Festivals </a:t>
                      </a:r>
                    </a:p>
                    <a:p>
                      <a:pPr algn="ctr"/>
                      <a:endParaRPr lang="en-US" sz="1200" b="1" dirty="0">
                        <a:latin typeface="Amatic SC" panose="00000500000000000000" pitchFamily="2" charset="-79"/>
                        <a:cs typeface="Amatic SC" panose="00000500000000000000" pitchFamily="2" charset="-79"/>
                      </a:endParaRPr>
                    </a:p>
                    <a:p>
                      <a:pPr algn="ctr"/>
                      <a:r>
                        <a:rPr lang="en-US" sz="1200" dirty="0"/>
                        <a:t>Our RE Curriculum Religious Education Directory enables children to develop a positive sense of themselves and others and learn how to form positive and respectful relationships. </a:t>
                      </a:r>
                    </a:p>
                    <a:p>
                      <a:pPr algn="ctr"/>
                      <a:endParaRPr lang="en-US" sz="1200" dirty="0"/>
                    </a:p>
                    <a:p>
                      <a:pPr algn="ctr"/>
                      <a:r>
                        <a:rPr lang="en-US" sz="1200" dirty="0"/>
                        <a:t> They will begin to understand and value the differences of individuals and groups within their own community. </a:t>
                      </a:r>
                    </a:p>
                    <a:p>
                      <a:pPr algn="ctr"/>
                      <a:endParaRPr lang="en-US" sz="1200" dirty="0"/>
                    </a:p>
                    <a:p>
                      <a:pPr algn="ctr"/>
                      <a:r>
                        <a:rPr lang="en-US" sz="1200" dirty="0"/>
                        <a:t>Children will have opportunity to develop their emerging moral and cultural awareness.</a:t>
                      </a:r>
                      <a:endParaRPr lang="en-US" sz="12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8">
                  <a:txBody>
                    <a:bodyPr/>
                    <a:lstStyle/>
                    <a:p>
                      <a:pPr algn="ctr"/>
                      <a:r>
                        <a:rPr lang="en-US" sz="800" dirty="0"/>
                        <a:t>Understanding the world involves guiding children to </a:t>
                      </a:r>
                      <a:r>
                        <a:rPr lang="en-US" sz="800" b="1" dirty="0"/>
                        <a:t>make sense of their physical world and their community</a:t>
                      </a:r>
                      <a:r>
                        <a:rPr lang="en-US" sz="800" dirty="0"/>
                        <a:t>. The frequency and range of children’s personal experiences increases their knowledge and sense of the world around them – from visiting parks, libraries and museums to meeting important members of society such as police officers, nurses and firefighters. In addition, listening to a broad selection of stories, non-fiction, rhymes and poems will foster their understanding of our culturally, socially, technologically and ecologically diverse world. As well as building important knowledge, this extends their familiarity with words that support understanding across domains. Enriching and widening children’s vocabulary will support later reading comprehension.</a:t>
                      </a:r>
                      <a:endParaRPr lang="en-US" sz="8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879381019"/>
                  </a:ext>
                </a:extLst>
              </a:tr>
              <a:tr h="2597634">
                <a:tc vMerge="1">
                  <a:txBody>
                    <a:bodyPr/>
                    <a:lstStyle/>
                    <a:p>
                      <a:pPr algn="ctr"/>
                      <a:r>
                        <a:rPr lang="en-US" sz="2400" b="1" dirty="0">
                          <a:latin typeface="Amatic SC" panose="00000500000000000000" pitchFamily="2" charset="-79"/>
                          <a:cs typeface="Amatic SC" panose="00000500000000000000" pitchFamily="2" charset="-79"/>
                        </a:rPr>
                        <a:t>Understanding the world</a:t>
                      </a:r>
                    </a:p>
                    <a:p>
                      <a:pPr algn="ctr"/>
                      <a:r>
                        <a:rPr lang="en-US" sz="2400" b="1" dirty="0">
                          <a:latin typeface="Amatic SC" panose="00000500000000000000" pitchFamily="2" charset="-79"/>
                          <a:cs typeface="Amatic SC" panose="00000500000000000000" pitchFamily="2" charset="-79"/>
                        </a:rPr>
                        <a:t>RE / Festivals </a:t>
                      </a:r>
                    </a:p>
                    <a:p>
                      <a:pPr algn="ctr"/>
                      <a:endParaRPr lang="en-US" sz="2400" b="1" dirty="0">
                        <a:latin typeface="Amatic SC" panose="00000500000000000000" pitchFamily="2" charset="-79"/>
                        <a:cs typeface="Amatic SC" panose="00000500000000000000" pitchFamily="2" charset="-79"/>
                      </a:endParaRPr>
                    </a:p>
                    <a:p>
                      <a:pPr algn="ctr"/>
                      <a:r>
                        <a:rPr lang="en-US" sz="800" dirty="0"/>
                        <a:t>Our RE Curriculum enables children to develop a positive sense of themselves and others and learn how to form positive and respectful relationships. </a:t>
                      </a:r>
                    </a:p>
                    <a:p>
                      <a:pPr algn="ctr"/>
                      <a:endParaRPr lang="en-US" sz="800" dirty="0"/>
                    </a:p>
                    <a:p>
                      <a:pPr algn="ctr"/>
                      <a:r>
                        <a:rPr lang="en-US" sz="800" dirty="0"/>
                        <a:t> They will begin to understand and value the differences of individuals and groups within their own community. </a:t>
                      </a:r>
                    </a:p>
                    <a:p>
                      <a:pPr algn="ctr"/>
                      <a:endParaRPr lang="en-US" sz="800" dirty="0"/>
                    </a:p>
                    <a:p>
                      <a:pPr algn="ctr"/>
                      <a:r>
                        <a:rPr lang="en-US" sz="800" dirty="0"/>
                        <a:t>Children will have opportunity to develop their emerging moral and cultural awareness.</a:t>
                      </a:r>
                      <a:endParaRPr lang="en-US" sz="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Identify themselves in pictures</a:t>
                      </a: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Identifying their family. Commenting on photos of their family; naming who they can see and of what relation they are to them. </a:t>
                      </a: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Can begin to talk about what they do with their family and places they have been with their family. Begin to draw similarities and make comparisons between other families. </a:t>
                      </a:r>
                      <a:r>
                        <a:rPr lang="en-US" sz="700" dirty="0">
                          <a:latin typeface="+mn-lt"/>
                        </a:rPr>
                        <a:t>Name and describe people who are familiar to them. </a:t>
                      </a: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Read fictional stories about families and t</a:t>
                      </a:r>
                      <a:r>
                        <a:rPr lang="en-US" sz="700" dirty="0" err="1">
                          <a:latin typeface="+mn-lt"/>
                        </a:rPr>
                        <a:t>alk</a:t>
                      </a:r>
                      <a:r>
                        <a:rPr lang="en-US" sz="700" dirty="0">
                          <a:latin typeface="+mn-lt"/>
                        </a:rPr>
                        <a:t> about members of their immediate family and community.</a:t>
                      </a:r>
                      <a:endParaRPr lang="en-GB" sz="700" b="0" dirty="0">
                        <a:solidFill>
                          <a:schemeClr val="tx1"/>
                        </a:solidFill>
                        <a:effectLst/>
                        <a:latin typeface="+mn-lt"/>
                        <a:cs typeface="Amatic SC" panose="00000500000000000000" pitchFamily="2" charset="-79"/>
                      </a:endParaRP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Navigating around our classroom and outdoor areas. Create treasure hunts to find places/ objects within our learning environment. </a:t>
                      </a: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Listen out for and make note of children’s discussion between themselves regarding their experience of past birthday celebrations.</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solidFill>
                            <a:schemeClr val="tx1"/>
                          </a:solidFill>
                          <a:latin typeface="+mn-lt"/>
                        </a:rPr>
                        <a:t>How we have changed from being a baby to growing up to be 2, 3 or 4!. </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Can talk about what they have done with their families during Christmas’ in the past.  </a:t>
                      </a: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Show photos of how Christmas used to be celebrated in the past.  Use world maps to show children where some stories are based. Use the Jolly Postman to draw information from a map and begin to understand why maps are so important to postmen.</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Share different cultures versions of famous fairy tales. </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To introduce children to a range of fictional characters and creatures from stories and to begin to differentiate these characters from real people in their lives.</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Stranger danger (based on Jack and the beanstalk). Talking about occupations and how to identify strangers that can help them when they are in need. </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Can talk about what they have done with their families during Christmas’ in the past.  </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To introduce children to a range of fictional characters and creatures from stories and to begin to differentiate these characters from real people in their lives.. </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Listening to stories. </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Compare animals from a jungle to those on a farm. </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Explore a range of jungle animals. Learn their names and label their body parts. Could include a trip to the zoo.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t>Use images, video clips, shared texts and other resources to bring the wider world into the classroom. Listen to what children say about what they see</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t>Listen to children describing and commenting on things they have seen whilst outside, including plants and animals.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t>After close observation, draw pictures of the natural world, including animals and plants</a:t>
                      </a: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Can children make comments on the weather, culture, clothing, housing.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latin typeface="+mn-lt"/>
                        </a:rPr>
                        <a:t>Change in living things – Changes in the leaves, weather, seasons,</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Explore the world around us and see how it changes as we enter Summer. </a:t>
                      </a:r>
                      <a:r>
                        <a:rPr lang="en-US" sz="700" dirty="0"/>
                        <a:t>Provide opportunities for children to note and record the weather.</a:t>
                      </a:r>
                      <a:r>
                        <a:rPr lang="en-GB" sz="700" b="0" dirty="0">
                          <a:solidFill>
                            <a:schemeClr val="tx1"/>
                          </a:solidFill>
                          <a:effectLst/>
                          <a:latin typeface="+mn-lt"/>
                          <a:ea typeface="Calibri" panose="020F0502020204030204" pitchFamily="34" charset="0"/>
                          <a:cs typeface="Amatic SC" panose="00000500000000000000" pitchFamily="2" charset="-79"/>
                        </a:rPr>
                        <a:t>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dirty="0">
                          <a:latin typeface="+mn-lt"/>
                        </a:rPr>
                        <a:t>Building a ‘Bug Hotel’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latin typeface="+mn-lt"/>
                        </a:rPr>
                        <a:t>Draw children’s attention to the immediate environment, introducing and modelling new vocabulary where appropriate.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t>Encourage interactions with the outdoors to foster curiosity and give children freedom to touch, smell and hear the natural world around them during hands-on experiences.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t>Look for children incorporating their understanding of the seasons and weather in their play.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gridSpan="2">
                  <a:txBody>
                    <a:bodyPr/>
                    <a:lstStyle/>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Use </a:t>
                      </a:r>
                      <a:r>
                        <a:rPr lang="en-GB" sz="700" b="0" dirty="0" err="1">
                          <a:solidFill>
                            <a:schemeClr val="tx1"/>
                          </a:solidFill>
                          <a:effectLst/>
                          <a:latin typeface="+mn-lt"/>
                          <a:ea typeface="Calibri" panose="020F0502020204030204" pitchFamily="34" charset="0"/>
                          <a:cs typeface="Amatic SC" panose="00000500000000000000" pitchFamily="2" charset="-79"/>
                        </a:rPr>
                        <a:t>Handa’s</a:t>
                      </a:r>
                      <a:r>
                        <a:rPr lang="en-GB" sz="700" b="0" dirty="0">
                          <a:solidFill>
                            <a:schemeClr val="tx1"/>
                          </a:solidFill>
                          <a:effectLst/>
                          <a:latin typeface="+mn-lt"/>
                          <a:ea typeface="Calibri" panose="020F0502020204030204" pitchFamily="34" charset="0"/>
                          <a:cs typeface="Amatic SC" panose="00000500000000000000" pitchFamily="2" charset="-79"/>
                        </a:rPr>
                        <a:t> Surprise to explore a different country.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Introduce transport, how we can get to different places</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Use bee-bots on simple maps. Encourage the children to use navigational language.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Can children talk about their homes and children drawing/painting or constructing their homes.</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Encourage them to comment on what their home is like. Show photos of the children’s homes and encourage them to draw comparisons.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latin typeface="+mn-lt"/>
                        </a:rPr>
                        <a:t>Environments – Features of local environment Maps of local area Comparing places on Google Earth – how are they similar/different?</a:t>
                      </a: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latin typeface="+mn-lt"/>
                        </a:rPr>
                        <a:t>Take children to places of worship and places of local importance to the community. </a:t>
                      </a: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Use </a:t>
                      </a:r>
                      <a:r>
                        <a:rPr lang="en-GB" sz="700" b="0" dirty="0" err="1">
                          <a:solidFill>
                            <a:schemeClr val="tx1"/>
                          </a:solidFill>
                          <a:effectLst/>
                          <a:latin typeface="+mn-lt"/>
                          <a:ea typeface="Calibri" panose="020F0502020204030204" pitchFamily="34" charset="0"/>
                          <a:cs typeface="Amatic SC" panose="00000500000000000000" pitchFamily="2" charset="-79"/>
                        </a:rPr>
                        <a:t>Handa’s</a:t>
                      </a:r>
                      <a:r>
                        <a:rPr lang="en-GB" sz="700" b="0" dirty="0">
                          <a:solidFill>
                            <a:schemeClr val="tx1"/>
                          </a:solidFill>
                          <a:effectLst/>
                          <a:latin typeface="+mn-lt"/>
                          <a:ea typeface="Calibri" panose="020F0502020204030204" pitchFamily="34" charset="0"/>
                          <a:cs typeface="Amatic SC" panose="00000500000000000000" pitchFamily="2" charset="-79"/>
                        </a:rPr>
                        <a:t> Surprise to explore a different country.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Discuss how they got to school and what mode of transport they used. Introduce the children to a range of transport and where they can be found.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Look at the difference between transport in this country and one other country. Encourage the children to make simple comparisons.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Use bee-bots on simple maps. Encourage the children to use navigational language.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Can children talk about their homes and what there is to do near their homes?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Look out for children drawing/painting or constructing their homes.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Encourage them to comment on what their home is like. Show photos of the children’s homes and encourage them to draw comparisons.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00" dirty="0">
                          <a:latin typeface="+mn-lt"/>
                        </a:rPr>
                        <a:t>Environments – Features of local environment Maps of local area Comparing places on Google Earth – how are they similar/different?</a:t>
                      </a: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Introduce the children to NASA and America.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Introduce children to significant figures who have been to space and begin to understand that these events happened before they were born.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Can children differentiate between land and water.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To understand where dinosaurs are now and begin to understand that they were alive a very long time ago. </a:t>
                      </a:r>
                    </a:p>
                    <a:p>
                      <a:pPr marL="171450" indent="-171450">
                        <a:lnSpc>
                          <a:spcPct val="100000"/>
                        </a:lnSpc>
                        <a:spcBef>
                          <a:spcPts val="100"/>
                        </a:spcBef>
                        <a:spcAft>
                          <a:spcPts val="800"/>
                        </a:spcAft>
                        <a:buFont typeface="Courier New" panose="02070309020205020404" pitchFamily="49" charset="0"/>
                        <a:buChar char="o"/>
                      </a:pPr>
                      <a:r>
                        <a:rPr lang="en-US" sz="700" dirty="0">
                          <a:latin typeface="+mn-lt"/>
                        </a:rPr>
                        <a:t>Materials: Floating / Sinking – boat building Metallic / non-metallic objects</a:t>
                      </a:r>
                      <a:endParaRPr lang="en-US" sz="700" b="0" dirty="0">
                        <a:solidFill>
                          <a:schemeClr val="tx1"/>
                        </a:solidFill>
                        <a:effectLst/>
                        <a:latin typeface="+mn-lt"/>
                        <a:ea typeface="Calibri" panose="020F0502020204030204" pitchFamily="34" charset="0"/>
                        <a:cs typeface="Amatic SC" panose="00000500000000000000" pitchFamily="2" charset="-79"/>
                      </a:endParaRPr>
                    </a:p>
                    <a:p>
                      <a:pPr marL="171450" indent="-171450">
                        <a:lnSpc>
                          <a:spcPct val="100000"/>
                        </a:lnSpc>
                        <a:spcBef>
                          <a:spcPts val="100"/>
                        </a:spcBef>
                        <a:spcAft>
                          <a:spcPts val="800"/>
                        </a:spcAft>
                        <a:buFont typeface="Courier New" panose="02070309020205020404" pitchFamily="49" charset="0"/>
                        <a:buChar char="o"/>
                      </a:pPr>
                      <a:r>
                        <a:rPr lang="en-US" sz="700" b="0" dirty="0" err="1">
                          <a:solidFill>
                            <a:schemeClr val="tx1"/>
                          </a:solidFill>
                          <a:effectLst/>
                          <a:latin typeface="+mn-lt"/>
                          <a:ea typeface="Calibri" panose="020F0502020204030204" pitchFamily="34" charset="0"/>
                          <a:cs typeface="Amatic SC" panose="00000500000000000000" pitchFamily="2" charset="-79"/>
                        </a:rPr>
                        <a:t>Seasides</a:t>
                      </a:r>
                      <a:r>
                        <a:rPr lang="en-US" sz="700" b="0" dirty="0">
                          <a:solidFill>
                            <a:schemeClr val="tx1"/>
                          </a:solidFill>
                          <a:effectLst/>
                          <a:latin typeface="+mn-lt"/>
                          <a:ea typeface="Calibri" panose="020F0502020204030204" pitchFamily="34" charset="0"/>
                          <a:cs typeface="Amatic SC" panose="00000500000000000000" pitchFamily="2" charset="-79"/>
                        </a:rPr>
                        <a:t> long ago – Magic Grandad </a:t>
                      </a:r>
                    </a:p>
                    <a:p>
                      <a:pPr marL="171450" indent="-171450">
                        <a:lnSpc>
                          <a:spcPct val="100000"/>
                        </a:lnSpc>
                        <a:spcBef>
                          <a:spcPts val="100"/>
                        </a:spcBef>
                        <a:spcAft>
                          <a:spcPts val="800"/>
                        </a:spcAft>
                        <a:buFont typeface="Courier New" panose="02070309020205020404" pitchFamily="49" charset="0"/>
                        <a:buChar char="o"/>
                      </a:pPr>
                      <a:r>
                        <a:rPr lang="en-US" sz="700" dirty="0"/>
                        <a:t>Listen to how children communicate their understanding of their own environment and contrasting environments through conversation and in play.</a:t>
                      </a: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r h="0">
                <a:tc vMerge="1">
                  <a:txBody>
                    <a:bodyPr/>
                    <a:lstStyle/>
                    <a:p>
                      <a:pPr algn="ctr"/>
                      <a:r>
                        <a:rPr lang="en-US" sz="2400" b="1" dirty="0">
                          <a:latin typeface="Amatic SC" panose="00000500000000000000" pitchFamily="2" charset="-79"/>
                          <a:cs typeface="Amatic SC" panose="00000500000000000000" pitchFamily="2" charset="-79"/>
                        </a:rPr>
                        <a:t>RE / Festivals </a:t>
                      </a:r>
                    </a:p>
                    <a:p>
                      <a:pPr algn="ctr"/>
                      <a:r>
                        <a:rPr lang="en-US" sz="1100" dirty="0"/>
                        <a:t>RE is a compulsory part of the basic curriculum for all Reception age pupils, and should be taught according to this Agreed Syllabus for RE.</a:t>
                      </a:r>
                      <a:endParaRPr lang="en-GB" sz="11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solidFill>
                            <a:schemeClr val="bg1">
                              <a:lumMod val="50000"/>
                            </a:schemeClr>
                          </a:solidFill>
                          <a:latin typeface="+mn-lt"/>
                        </a:rPr>
                        <a:t>Special Times </a:t>
                      </a:r>
                      <a:endParaRPr lang="en-GB" sz="800" b="1" dirty="0">
                        <a:solidFill>
                          <a:schemeClr val="bg1">
                            <a:lumMod val="50000"/>
                          </a:schemeClr>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1" dirty="0">
                        <a:solidFill>
                          <a:schemeClr val="bg1">
                            <a:lumMod val="50000"/>
                          </a:schemeClr>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800" b="1" dirty="0">
                          <a:solidFill>
                            <a:schemeClr val="bg1">
                              <a:lumMod val="50000"/>
                            </a:schemeClr>
                          </a:solidFill>
                          <a:latin typeface="+mn-lt"/>
                        </a:rPr>
                        <a:t>Which people are special and why?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effectLst/>
                          <a:latin typeface="+mn-lt"/>
                          <a:ea typeface="Calibri" panose="020F0502020204030204" pitchFamily="34" charset="0"/>
                          <a:cs typeface="Amatic SC" panose="00000500000000000000" pitchFamily="2" charset="-79"/>
                        </a:rPr>
                        <a:t>Diwali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effectLst/>
                          <a:latin typeface="+mn-lt"/>
                          <a:ea typeface="Calibri" panose="020F0502020204030204" pitchFamily="34" charset="0"/>
                          <a:cs typeface="Amatic SC" panose="00000500000000000000" pitchFamily="2" charset="-79"/>
                        </a:rPr>
                        <a:t>Hannukah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effectLst/>
                          <a:latin typeface="+mn-lt"/>
                          <a:ea typeface="Calibri" panose="020F0502020204030204" pitchFamily="34" charset="0"/>
                          <a:cs typeface="Amatic SC" panose="00000500000000000000" pitchFamily="2" charset="-79"/>
                        </a:rPr>
                        <a:t>Christmas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800" b="1" dirty="0">
                          <a:solidFill>
                            <a:schemeClr val="bg1">
                              <a:lumMod val="50000"/>
                            </a:schemeClr>
                          </a:solidFill>
                          <a:latin typeface="+mn-lt"/>
                        </a:rPr>
                        <a:t>Special Times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effectLst/>
                          <a:latin typeface="+mn-lt"/>
                          <a:ea typeface="Calibri" panose="020F0502020204030204" pitchFamily="34" charset="0"/>
                          <a:cs typeface="Amatic SC" panose="00000500000000000000" pitchFamily="2" charset="-79"/>
                        </a:rPr>
                        <a:t>Diwali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effectLst/>
                          <a:latin typeface="+mn-lt"/>
                          <a:ea typeface="Calibri" panose="020F0502020204030204" pitchFamily="34" charset="0"/>
                          <a:cs typeface="Amatic SC" panose="00000500000000000000" pitchFamily="2" charset="-79"/>
                        </a:rPr>
                        <a:t>Hannukah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effectLst/>
                          <a:latin typeface="+mn-lt"/>
                          <a:ea typeface="Calibri" panose="020F0502020204030204" pitchFamily="34" charset="0"/>
                          <a:cs typeface="Amatic SC" panose="00000500000000000000" pitchFamily="2" charset="-79"/>
                        </a:rPr>
                        <a:t>Christmas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800" b="1" dirty="0">
                          <a:solidFill>
                            <a:schemeClr val="bg1">
                              <a:lumMod val="50000"/>
                            </a:schemeClr>
                          </a:solidFill>
                          <a:latin typeface="+mn-lt"/>
                        </a:rPr>
                        <a:t>Special Times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effectLst/>
                          <a:latin typeface="+mn-lt"/>
                          <a:ea typeface="Calibri" panose="020F0502020204030204" pitchFamily="34" charset="0"/>
                          <a:cs typeface="Amatic SC" panose="00000500000000000000" pitchFamily="2" charset="-79"/>
                        </a:rPr>
                        <a:t>Epiphany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800" b="1" dirty="0">
                          <a:solidFill>
                            <a:schemeClr val="bg1">
                              <a:lumMod val="50000"/>
                            </a:schemeClr>
                          </a:solidFill>
                          <a:latin typeface="+mn-lt"/>
                        </a:rPr>
                        <a:t>Special Times                                      </a:t>
                      </a:r>
                      <a:r>
                        <a:rPr lang="en-US" sz="800" b="0" dirty="0">
                          <a:solidFill>
                            <a:schemeClr val="tx1"/>
                          </a:solidFill>
                          <a:effectLst/>
                          <a:latin typeface="+mn-lt"/>
                          <a:ea typeface="Calibri" panose="020F0502020204030204" pitchFamily="34" charset="0"/>
                          <a:cs typeface="Amatic SC" panose="00000500000000000000" pitchFamily="2" charset="-79"/>
                        </a:rPr>
                        <a:t>Ash Wednesday                                         Palm Sunday                                        Easter                                                                  </a:t>
                      </a:r>
                      <a:r>
                        <a:rPr lang="en-GB" sz="800" b="0" dirty="0">
                          <a:solidFill>
                            <a:schemeClr val="tx1"/>
                          </a:solidFill>
                          <a:effectLst/>
                          <a:latin typeface="+mn-lt"/>
                          <a:ea typeface="Calibri" panose="020F0502020204030204" pitchFamily="34" charset="0"/>
                          <a:cs typeface="Amatic SC" panose="00000500000000000000" pitchFamily="2" charset="-79"/>
                        </a:rPr>
                        <a:t>Start of Ramadan                                Mothers day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solidFill>
                            <a:schemeClr val="bg1">
                              <a:lumMod val="50000"/>
                            </a:schemeClr>
                          </a:solidFill>
                          <a:latin typeface="+mn-lt"/>
                        </a:rPr>
                        <a:t>Special Times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800" b="1" dirty="0">
                        <a:solidFill>
                          <a:schemeClr val="bg1">
                            <a:lumMod val="50000"/>
                          </a:schemeClr>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dirty="0">
                          <a:solidFill>
                            <a:schemeClr val="tx1"/>
                          </a:solidFill>
                          <a:effectLst/>
                          <a:latin typeface="+mn-lt"/>
                          <a:ea typeface="Calibri" panose="020F0502020204030204" pitchFamily="34" charset="0"/>
                          <a:cs typeface="Amatic SC" panose="00000500000000000000" pitchFamily="2" charset="-79"/>
                        </a:rPr>
                        <a:t>Eid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dirty="0">
                          <a:solidFill>
                            <a:schemeClr val="tx1"/>
                          </a:solidFill>
                          <a:effectLst/>
                          <a:latin typeface="+mn-lt"/>
                          <a:ea typeface="Calibri" panose="020F0502020204030204" pitchFamily="34" charset="0"/>
                          <a:cs typeface="Amatic SC" panose="00000500000000000000" pitchFamily="2" charset="-79"/>
                        </a:rPr>
                        <a:t>Fathers day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lumMod val="50000"/>
                            </a:schemeClr>
                          </a:solidFill>
                        </a:rPr>
                        <a:t>Being special: where do we belong?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dirty="0">
                        <a:solidFill>
                          <a:schemeClr val="bg1">
                            <a:lumMod val="50000"/>
                          </a:schemeClr>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lumMod val="50000"/>
                            </a:schemeClr>
                          </a:solidFill>
                          <a:effectLst/>
                          <a:latin typeface="+mn-lt"/>
                          <a:ea typeface="Calibri" panose="020F0502020204030204" pitchFamily="34" charset="0"/>
                          <a:cs typeface="Amatic SC" panose="00000500000000000000" pitchFamily="2" charset="-79"/>
                        </a:rPr>
                        <a:t>Eid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err="1">
                          <a:solidFill>
                            <a:schemeClr val="bg1">
                              <a:lumMod val="50000"/>
                            </a:schemeClr>
                          </a:solidFill>
                          <a:effectLst/>
                          <a:latin typeface="+mn-lt"/>
                          <a:ea typeface="Calibri" panose="020F0502020204030204" pitchFamily="34" charset="0"/>
                          <a:cs typeface="Amatic SC" panose="00000500000000000000" pitchFamily="2" charset="-79"/>
                        </a:rPr>
                        <a:t>Shavouot</a:t>
                      </a:r>
                      <a:r>
                        <a:rPr lang="en-US" sz="1000" b="1" dirty="0">
                          <a:solidFill>
                            <a:schemeClr val="bg1">
                              <a:lumMod val="50000"/>
                            </a:schemeClr>
                          </a:solidFill>
                          <a:effectLst/>
                          <a:latin typeface="+mn-lt"/>
                          <a:ea typeface="Calibri" panose="020F0502020204030204" pitchFamily="34" charset="0"/>
                          <a:cs typeface="Amatic SC" panose="00000500000000000000" pitchFamily="2" charset="-79"/>
                        </a:rPr>
                        <a:t> </a:t>
                      </a:r>
                      <a:endParaRPr lang="en-GB" sz="1000" b="1" dirty="0">
                        <a:solidFill>
                          <a:schemeClr val="bg1">
                            <a:lumMod val="50000"/>
                          </a:schemeClr>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800" b="1" dirty="0">
                          <a:solidFill>
                            <a:schemeClr val="bg1">
                              <a:lumMod val="50000"/>
                            </a:schemeClr>
                          </a:solidFill>
                          <a:latin typeface="+mn-lt"/>
                        </a:rPr>
                        <a:t>Special Times</a:t>
                      </a:r>
                      <a:endParaRPr lang="en-US" sz="8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620415482"/>
                  </a:ext>
                </a:extLst>
              </a:tr>
            </a:tbl>
          </a:graphicData>
        </a:graphic>
      </p:graphicFrame>
      <p:pic>
        <p:nvPicPr>
          <p:cNvPr id="7" name="Picture 6">
            <a:extLst>
              <a:ext uri="{FF2B5EF4-FFF2-40B4-BE49-F238E27FC236}">
                <a16:creationId xmlns:a16="http://schemas.microsoft.com/office/drawing/2014/main" id="{6A4A8A9C-972D-46D6-8C37-C4CB58E0C0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7644" y="0"/>
            <a:ext cx="492233" cy="492233"/>
          </a:xfrm>
          <a:prstGeom prst="rect">
            <a:avLst/>
          </a:prstGeom>
        </p:spPr>
      </p:pic>
      <p:pic>
        <p:nvPicPr>
          <p:cNvPr id="8" name="Picture 7">
            <a:extLst>
              <a:ext uri="{FF2B5EF4-FFF2-40B4-BE49-F238E27FC236}">
                <a16:creationId xmlns:a16="http://schemas.microsoft.com/office/drawing/2014/main" id="{877EA486-D88F-401B-B6BB-147F4E4937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957" y="279076"/>
            <a:ext cx="633287" cy="633287"/>
          </a:xfrm>
          <a:prstGeom prst="rect">
            <a:avLst/>
          </a:prstGeom>
        </p:spPr>
      </p:pic>
      <p:pic>
        <p:nvPicPr>
          <p:cNvPr id="9" name="Picture 8">
            <a:extLst>
              <a:ext uri="{FF2B5EF4-FFF2-40B4-BE49-F238E27FC236}">
                <a16:creationId xmlns:a16="http://schemas.microsoft.com/office/drawing/2014/main" id="{5842C948-1A4B-49DA-BC8D-4C59F31D15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181" y="219851"/>
            <a:ext cx="861008" cy="645756"/>
          </a:xfrm>
          <a:prstGeom prst="rect">
            <a:avLst/>
          </a:prstGeom>
        </p:spPr>
      </p:pic>
    </p:spTree>
    <p:extLst>
      <p:ext uri="{BB962C8B-B14F-4D97-AF65-F5344CB8AC3E}">
        <p14:creationId xmlns:p14="http://schemas.microsoft.com/office/powerpoint/2010/main" val="159483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133767790"/>
              </p:ext>
            </p:extLst>
          </p:nvPr>
        </p:nvGraphicFramePr>
        <p:xfrm>
          <a:off x="262488" y="492233"/>
          <a:ext cx="11459364" cy="5943600"/>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52906">
                  <a:extLst>
                    <a:ext uri="{9D8B030D-6E8A-4147-A177-3AD203B41FA5}">
                      <a16:colId xmlns:a16="http://schemas.microsoft.com/office/drawing/2014/main" val="872926247"/>
                    </a:ext>
                  </a:extLst>
                </a:gridCol>
                <a:gridCol w="1484146">
                  <a:extLst>
                    <a:ext uri="{9D8B030D-6E8A-4147-A177-3AD203B41FA5}">
                      <a16:colId xmlns:a16="http://schemas.microsoft.com/office/drawing/2014/main" val="4138297329"/>
                    </a:ext>
                  </a:extLst>
                </a:gridCol>
                <a:gridCol w="1450440">
                  <a:extLst>
                    <a:ext uri="{9D8B030D-6E8A-4147-A177-3AD203B41FA5}">
                      <a16:colId xmlns:a16="http://schemas.microsoft.com/office/drawing/2014/main" val="1315738151"/>
                    </a:ext>
                  </a:extLst>
                </a:gridCol>
                <a:gridCol w="1703170">
                  <a:extLst>
                    <a:ext uri="{9D8B030D-6E8A-4147-A177-3AD203B41FA5}">
                      <a16:colId xmlns:a16="http://schemas.microsoft.com/office/drawing/2014/main" val="2573491699"/>
                    </a:ext>
                  </a:extLst>
                </a:gridCol>
                <a:gridCol w="120494">
                  <a:extLst>
                    <a:ext uri="{9D8B030D-6E8A-4147-A177-3AD203B41FA5}">
                      <a16:colId xmlns:a16="http://schemas.microsoft.com/office/drawing/2014/main" val="345752596"/>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381166">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Autumn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lumMod val="50000"/>
                            </a:schemeClr>
                          </a:solidFill>
                          <a:latin typeface="Amatic SC" panose="00000500000000000000" pitchFamily="2" charset="-79"/>
                          <a:cs typeface="Amatic SC" panose="00000500000000000000" pitchFamily="2" charset="-79"/>
                        </a:rPr>
                        <a:t>Autumn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gridSpan="2">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Spring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ct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1</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2000" dirty="0">
                          <a:solidFill>
                            <a:schemeClr val="bg1">
                              <a:lumMod val="50000"/>
                            </a:schemeClr>
                          </a:solidFill>
                          <a:latin typeface="Amatic SC" panose="00000500000000000000" pitchFamily="2" charset="-79"/>
                          <a:cs typeface="Amatic SC" panose="00000500000000000000" pitchFamily="2" charset="-79"/>
                        </a:rPr>
                        <a:t>Summer 2</a:t>
                      </a:r>
                      <a:endParaRPr lang="en-GB" sz="20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3285939"/>
                  </a:ext>
                </a:extLst>
              </a:tr>
              <a:tr h="193847">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4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4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gridSpan="2">
                  <a:txBody>
                    <a:bodyPr/>
                    <a:lstStyle/>
                    <a:p>
                      <a:pPr algn="ctr"/>
                      <a:r>
                        <a:rPr lang="en-US" sz="14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4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72033691"/>
                  </a:ext>
                </a:extLst>
              </a:tr>
              <a:tr h="193847">
                <a:tc rowSpan="3">
                  <a:txBody>
                    <a:bodyPr/>
                    <a:lstStyle/>
                    <a:p>
                      <a:pPr algn="ctr"/>
                      <a:r>
                        <a:rPr lang="en-US" sz="1200" b="1" dirty="0">
                          <a:latin typeface="Amatic SC" panose="00000500000000000000" pitchFamily="2" charset="-79"/>
                          <a:cs typeface="Amatic SC" panose="00000500000000000000" pitchFamily="2" charset="-79"/>
                        </a:rPr>
                        <a:t>Understanding the world</a:t>
                      </a:r>
                    </a:p>
                    <a:p>
                      <a:pPr algn="ctr"/>
                      <a:r>
                        <a:rPr lang="en-US" sz="1200" b="1" dirty="0">
                          <a:latin typeface="Amatic SC" panose="00000500000000000000" pitchFamily="2" charset="-79"/>
                          <a:cs typeface="Amatic SC" panose="00000500000000000000" pitchFamily="2" charset="-79"/>
                        </a:rPr>
                        <a:t>RE / Festivals </a:t>
                      </a:r>
                    </a:p>
                    <a:p>
                      <a:pPr algn="ctr"/>
                      <a:endParaRPr lang="en-US" sz="1200" b="1" dirty="0">
                        <a:latin typeface="Amatic SC" panose="00000500000000000000" pitchFamily="2" charset="-79"/>
                        <a:cs typeface="Amatic SC" panose="00000500000000000000" pitchFamily="2" charset="-79"/>
                      </a:endParaRPr>
                    </a:p>
                    <a:p>
                      <a:pPr algn="ctr"/>
                      <a:r>
                        <a:rPr lang="en-US" sz="1200" dirty="0"/>
                        <a:t>Our RE Curriculum Religious Education Directory enables children to develop a positive sense of themselves and others and learn how to form positive and respectful relationships. </a:t>
                      </a:r>
                    </a:p>
                    <a:p>
                      <a:pPr algn="ctr"/>
                      <a:endParaRPr lang="en-US" sz="1200" dirty="0"/>
                    </a:p>
                    <a:p>
                      <a:pPr algn="ctr"/>
                      <a:r>
                        <a:rPr lang="en-US" sz="1200" dirty="0"/>
                        <a:t> They will begin to understand and value the differences of individuals and groups within their own community. </a:t>
                      </a:r>
                    </a:p>
                    <a:p>
                      <a:pPr algn="ctr"/>
                      <a:endParaRPr lang="en-US" sz="1200" dirty="0"/>
                    </a:p>
                    <a:p>
                      <a:pPr algn="ctr"/>
                      <a:r>
                        <a:rPr lang="en-US" sz="1200" dirty="0"/>
                        <a:t>Children will have opportunity to develop their emerging moral and cultural awareness.</a:t>
                      </a:r>
                      <a:endParaRPr lang="en-US" sz="12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8">
                  <a:txBody>
                    <a:bodyPr/>
                    <a:lstStyle/>
                    <a:p>
                      <a:pPr algn="ctr"/>
                      <a:r>
                        <a:rPr lang="en-US" sz="800" dirty="0"/>
                        <a:t>Understanding the world involves guiding children to </a:t>
                      </a:r>
                      <a:r>
                        <a:rPr lang="en-US" sz="800" b="1" dirty="0"/>
                        <a:t>make sense of their physical world and their community</a:t>
                      </a:r>
                      <a:r>
                        <a:rPr lang="en-US" sz="800" dirty="0"/>
                        <a:t>. The frequency and range of children’s personal experiences increases their knowledge and sense of the world around them – from visiting parks, libraries and museums to meeting important members of society such as police officers, nurses and firefighters. In addition, listening to a broad selection of stories, non-fiction, rhymes and poems will foster their understanding of our culturally, socially, technologically and ecologically diverse world. As well as building important knowledge, this extends their familiarity with words that support understanding across domains. Enriching and widening children’s vocabulary will support later reading comprehension.</a:t>
                      </a:r>
                      <a:endParaRPr lang="en-US" sz="8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879381019"/>
                  </a:ext>
                </a:extLst>
              </a:tr>
              <a:tr h="2597634">
                <a:tc vMerge="1">
                  <a:txBody>
                    <a:bodyPr/>
                    <a:lstStyle/>
                    <a:p>
                      <a:pPr algn="ctr"/>
                      <a:r>
                        <a:rPr lang="en-US" sz="2400" b="1" dirty="0">
                          <a:latin typeface="Amatic SC" panose="00000500000000000000" pitchFamily="2" charset="-79"/>
                          <a:cs typeface="Amatic SC" panose="00000500000000000000" pitchFamily="2" charset="-79"/>
                        </a:rPr>
                        <a:t>Understanding the world</a:t>
                      </a:r>
                    </a:p>
                    <a:p>
                      <a:pPr algn="ctr"/>
                      <a:r>
                        <a:rPr lang="en-US" sz="2400" b="1" dirty="0">
                          <a:latin typeface="Amatic SC" panose="00000500000000000000" pitchFamily="2" charset="-79"/>
                          <a:cs typeface="Amatic SC" panose="00000500000000000000" pitchFamily="2" charset="-79"/>
                        </a:rPr>
                        <a:t>RE / Festivals </a:t>
                      </a:r>
                    </a:p>
                    <a:p>
                      <a:pPr algn="ctr"/>
                      <a:endParaRPr lang="en-US" sz="2400" b="1" dirty="0">
                        <a:latin typeface="Amatic SC" panose="00000500000000000000" pitchFamily="2" charset="-79"/>
                        <a:cs typeface="Amatic SC" panose="00000500000000000000" pitchFamily="2" charset="-79"/>
                      </a:endParaRPr>
                    </a:p>
                    <a:p>
                      <a:pPr algn="ctr"/>
                      <a:r>
                        <a:rPr lang="en-US" sz="800" dirty="0"/>
                        <a:t>Our RE Curriculum enables children to develop a positive sense of themselves and others and learn how to form positive and respectful relationships. </a:t>
                      </a:r>
                    </a:p>
                    <a:p>
                      <a:pPr algn="ctr"/>
                      <a:endParaRPr lang="en-US" sz="800" dirty="0"/>
                    </a:p>
                    <a:p>
                      <a:pPr algn="ctr"/>
                      <a:r>
                        <a:rPr lang="en-US" sz="800" dirty="0"/>
                        <a:t> They will begin to understand and value the differences of individuals and groups within their own community. </a:t>
                      </a:r>
                    </a:p>
                    <a:p>
                      <a:pPr algn="ctr"/>
                      <a:endParaRPr lang="en-US" sz="800" dirty="0"/>
                    </a:p>
                    <a:p>
                      <a:pPr algn="ctr"/>
                      <a:r>
                        <a:rPr lang="en-US" sz="800" dirty="0"/>
                        <a:t>Children will have opportunity to develop their emerging moral and cultural awareness.</a:t>
                      </a:r>
                      <a:endParaRPr lang="en-US" sz="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Identifying their family. Commenting on photos of their family; naming who they can see and of what relation they are to them. </a:t>
                      </a: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Can talk about what they do with their family and places they have been with their family. Can draw similarities and make comparisons between other families. </a:t>
                      </a:r>
                      <a:r>
                        <a:rPr lang="en-US" sz="700" dirty="0">
                          <a:latin typeface="+mn-lt"/>
                        </a:rPr>
                        <a:t>Name and describe people who are familiar to them. </a:t>
                      </a: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Read fictional stories about families and start to tell the difference between real and fiction. </a:t>
                      </a:r>
                      <a:r>
                        <a:rPr lang="en-US" sz="700" dirty="0">
                          <a:latin typeface="+mn-lt"/>
                        </a:rPr>
                        <a:t>Talk about members of their immediate family and community.</a:t>
                      </a:r>
                      <a:endParaRPr lang="en-GB" sz="700" b="0" dirty="0">
                        <a:solidFill>
                          <a:schemeClr val="tx1"/>
                        </a:solidFill>
                        <a:effectLst/>
                        <a:latin typeface="+mn-lt"/>
                        <a:cs typeface="Amatic SC" panose="00000500000000000000" pitchFamily="2" charset="-79"/>
                      </a:endParaRP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Navigating around our classroom and outdoor areas. Create treasure hunts to find places/ objects within our learning environment. </a:t>
                      </a: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Listen out for and make note of children’s discussion between themselves regarding their experience of past birthday celebrations.</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solidFill>
                            <a:schemeClr val="tx1"/>
                          </a:solidFill>
                          <a:latin typeface="+mn-lt"/>
                        </a:rPr>
                        <a:t>Long ago – How time has changed. Using cameras. </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Can talk about what they have done with their families during Christmas’ in the past.  </a:t>
                      </a: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Show photos of how Christmas used to be celebrated in the past.  Use world maps to show children where some stories are based. Use the Jolly Postman to draw information from a map and begin to understand why maps are so important to postmen.</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Share different cultures versions of famous fairy tales. </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To introduce children to a range of fictional characters and creatures from stories and to begin to differentiate these characters from real people in their lives.</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Stranger danger (based on Jack and the beanstalk). Talking about occupations and how to identify strangers that can help them when they are in need. </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Can talk about what they have done with their families during Christmas’ in the past.  </a:t>
                      </a: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Show photos of how Christmas used to be celebrated in the past.  Use world maps to show children where some stories are based. Use the Jolly Postman to draw information from a map and begin to understand why maps are so important to postmen.</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To introduce children to a range of fictional characters and creatures from stories and to begin to differentiate these characters from real people in their lives.. </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Listening to stories and placing events in chronological order.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latin typeface="+mn-lt"/>
                        </a:rPr>
                        <a:t>Nocturnal Animals Making sense of different environments and habitats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t>Use images, video clips, shared texts and other resources to bring the wider world into the classroom. Listen to what children say about what they see</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t>Listen to children describing and commenting on things they have seen whilst outside, including plants and animals.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t>After close observation, draw pictures of the natural world, including animals and plants</a:t>
                      </a: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Introduce the children to recycling and how it can take care of our world. Look at what rubbish can do to our environment and animals. </a:t>
                      </a:r>
                      <a:r>
                        <a:rPr lang="en-US" sz="700" dirty="0"/>
                        <a:t>Create opportunities to discuss how we care for the natural world around us.</a:t>
                      </a: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Can children make comments on the weather, culture, clothing, housing.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latin typeface="+mn-lt"/>
                        </a:rPr>
                        <a:t>Change in living things – Changes in the leaves, weather, seasons,</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Explore the world around us and see how it changes as we enter Summer. </a:t>
                      </a:r>
                      <a:r>
                        <a:rPr lang="en-US" sz="700" dirty="0"/>
                        <a:t>Provide opportunities for children to note and record the weather.</a:t>
                      </a:r>
                      <a:r>
                        <a:rPr lang="en-GB" sz="700" b="0" dirty="0">
                          <a:solidFill>
                            <a:schemeClr val="tx1"/>
                          </a:solidFill>
                          <a:effectLst/>
                          <a:latin typeface="+mn-lt"/>
                          <a:ea typeface="Calibri" panose="020F0502020204030204" pitchFamily="34" charset="0"/>
                          <a:cs typeface="Amatic SC" panose="00000500000000000000" pitchFamily="2" charset="-79"/>
                        </a:rPr>
                        <a:t>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latin typeface="+mn-lt"/>
                        </a:rPr>
                        <a:t>Draw children’s attention to the immediate environment, introducing and modelling new vocabulary where appropriate.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t>Encourage interactions with the outdoors to foster curiosity and give children freedom to touch, smell and hear the natural world around them during hands-on experiences.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t>Look for children incorporating their understanding of the seasons and weather in their play.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gridSpan="2">
                  <a:txBody>
                    <a:bodyPr/>
                    <a:lstStyle/>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Use </a:t>
                      </a:r>
                      <a:r>
                        <a:rPr lang="en-GB" sz="700" b="0" dirty="0" err="1">
                          <a:solidFill>
                            <a:schemeClr val="tx1"/>
                          </a:solidFill>
                          <a:effectLst/>
                          <a:latin typeface="+mn-lt"/>
                          <a:ea typeface="Calibri" panose="020F0502020204030204" pitchFamily="34" charset="0"/>
                          <a:cs typeface="Amatic SC" panose="00000500000000000000" pitchFamily="2" charset="-79"/>
                        </a:rPr>
                        <a:t>Handa’s</a:t>
                      </a:r>
                      <a:r>
                        <a:rPr lang="en-GB" sz="700" b="0" dirty="0">
                          <a:solidFill>
                            <a:schemeClr val="tx1"/>
                          </a:solidFill>
                          <a:effectLst/>
                          <a:latin typeface="+mn-lt"/>
                          <a:ea typeface="Calibri" panose="020F0502020204030204" pitchFamily="34" charset="0"/>
                          <a:cs typeface="Amatic SC" panose="00000500000000000000" pitchFamily="2" charset="-79"/>
                        </a:rPr>
                        <a:t> Surprise to explore a different country.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Discuss how they got to school and what mode of transport they used. Introduce the children to a range of transport and where they can be found.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Look at the difference between transport in this country and one other country. Encourage the children to make simple comparisons.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Use bee-bots on simple maps. Encourage the children to use navigational language.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Can children talk about their homes and what there is to do near their homes?</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children drawing/painting or constructing their homes.</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Encourage them to comment on what their home is like. Show photos of the children’s homes and encourage them to draw comparisons.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latin typeface="+mn-lt"/>
                        </a:rPr>
                        <a:t>Environments – Features of local environment Maps of local area Comparing places on Google Earth – how are they similar/different? What did the tree see?</a:t>
                      </a: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latin typeface="+mn-lt"/>
                        </a:rPr>
                        <a:t>Take children to places of worship and places of local importance to the community. </a:t>
                      </a: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Use </a:t>
                      </a:r>
                      <a:r>
                        <a:rPr lang="en-GB" sz="700" b="0" dirty="0" err="1">
                          <a:solidFill>
                            <a:schemeClr val="tx1"/>
                          </a:solidFill>
                          <a:effectLst/>
                          <a:latin typeface="+mn-lt"/>
                          <a:ea typeface="Calibri" panose="020F0502020204030204" pitchFamily="34" charset="0"/>
                          <a:cs typeface="Amatic SC" panose="00000500000000000000" pitchFamily="2" charset="-79"/>
                        </a:rPr>
                        <a:t>Handa’s</a:t>
                      </a:r>
                      <a:r>
                        <a:rPr lang="en-GB" sz="700" b="0" dirty="0">
                          <a:solidFill>
                            <a:schemeClr val="tx1"/>
                          </a:solidFill>
                          <a:effectLst/>
                          <a:latin typeface="+mn-lt"/>
                          <a:ea typeface="Calibri" panose="020F0502020204030204" pitchFamily="34" charset="0"/>
                          <a:cs typeface="Amatic SC" panose="00000500000000000000" pitchFamily="2" charset="-79"/>
                        </a:rPr>
                        <a:t> Surprise to explore a different country.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Discuss how they got to school and what mode of transport they used. Introduce the children to a range of transport and where they can be found.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Look at the difference between transport in this country and one other country. Encourage the children to make simple comparisons.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Use bee-bots on simple maps. Encourage the children to use navigational language.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Can children talk about their homes and what there is to do near their homes?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Look out for children drawing/painting or constructing their homes.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Encourage them to comment on what their home is like. Show photos of the children’s homes and encourage them to draw comparisons.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00" dirty="0">
                          <a:latin typeface="+mn-lt"/>
                        </a:rPr>
                        <a:t>Environments – Features of local environment Maps of local area Comparing places on Google Earth – how are they similar/different?</a:t>
                      </a: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Introduce the children to NASA and America.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Introduce children to significant figures who have been to space and begin to understand that these events happened before they were born.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Can children differentiate between land and water.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To understand where dinosaurs are now and begin to understand that they were alive a very long time ago. </a:t>
                      </a: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Learn about what a palaeontologist is and how they explore really old artefacts. Introduce Mary Anning as the first female to find a fossil.</a:t>
                      </a:r>
                    </a:p>
                    <a:p>
                      <a:pPr marL="171450" indent="-171450">
                        <a:lnSpc>
                          <a:spcPct val="100000"/>
                        </a:lnSpc>
                        <a:spcBef>
                          <a:spcPts val="100"/>
                        </a:spcBef>
                        <a:spcAft>
                          <a:spcPts val="800"/>
                        </a:spcAft>
                        <a:buFont typeface="Courier New" panose="02070309020205020404" pitchFamily="49" charset="0"/>
                        <a:buChar char="o"/>
                      </a:pPr>
                      <a:r>
                        <a:rPr lang="en-US" sz="700" dirty="0">
                          <a:latin typeface="+mn-lt"/>
                        </a:rPr>
                        <a:t>Materials: Floating / Sinking – boat building Metallic / non-metallic objects</a:t>
                      </a:r>
                      <a:endParaRPr lang="en-US" sz="700" b="0" dirty="0">
                        <a:solidFill>
                          <a:schemeClr val="tx1"/>
                        </a:solidFill>
                        <a:effectLst/>
                        <a:latin typeface="+mn-lt"/>
                        <a:ea typeface="Calibri" panose="020F0502020204030204" pitchFamily="34" charset="0"/>
                        <a:cs typeface="Amatic SC" panose="00000500000000000000" pitchFamily="2" charset="-79"/>
                      </a:endParaRPr>
                    </a:p>
                    <a:p>
                      <a:pPr marL="171450" indent="-171450">
                        <a:lnSpc>
                          <a:spcPct val="100000"/>
                        </a:lnSpc>
                        <a:spcBef>
                          <a:spcPts val="100"/>
                        </a:spcBef>
                        <a:spcAft>
                          <a:spcPts val="800"/>
                        </a:spcAft>
                        <a:buFont typeface="Courier New" panose="02070309020205020404" pitchFamily="49" charset="0"/>
                        <a:buChar char="o"/>
                      </a:pPr>
                      <a:r>
                        <a:rPr lang="en-US" sz="700" b="0" dirty="0" err="1">
                          <a:solidFill>
                            <a:schemeClr val="tx1"/>
                          </a:solidFill>
                          <a:effectLst/>
                          <a:latin typeface="+mn-lt"/>
                          <a:ea typeface="Calibri" panose="020F0502020204030204" pitchFamily="34" charset="0"/>
                          <a:cs typeface="Amatic SC" panose="00000500000000000000" pitchFamily="2" charset="-79"/>
                        </a:rPr>
                        <a:t>Seasides</a:t>
                      </a:r>
                      <a:r>
                        <a:rPr lang="en-US" sz="700" b="0" dirty="0">
                          <a:solidFill>
                            <a:schemeClr val="tx1"/>
                          </a:solidFill>
                          <a:effectLst/>
                          <a:latin typeface="+mn-lt"/>
                          <a:ea typeface="Calibri" panose="020F0502020204030204" pitchFamily="34" charset="0"/>
                          <a:cs typeface="Amatic SC" panose="00000500000000000000" pitchFamily="2" charset="-79"/>
                        </a:rPr>
                        <a:t> long ago – Magic Grandad </a:t>
                      </a:r>
                    </a:p>
                    <a:p>
                      <a:pPr marL="171450" indent="-171450">
                        <a:lnSpc>
                          <a:spcPct val="100000"/>
                        </a:lnSpc>
                        <a:spcBef>
                          <a:spcPts val="100"/>
                        </a:spcBef>
                        <a:spcAft>
                          <a:spcPts val="800"/>
                        </a:spcAft>
                        <a:buFont typeface="Courier New" panose="02070309020205020404" pitchFamily="49" charset="0"/>
                        <a:buChar char="o"/>
                      </a:pPr>
                      <a:r>
                        <a:rPr lang="en-US" sz="700" dirty="0"/>
                        <a:t>Share non-fiction texts that offer an insight into contrasting environments.</a:t>
                      </a:r>
                    </a:p>
                    <a:p>
                      <a:pPr marL="171450" indent="-171450">
                        <a:lnSpc>
                          <a:spcPct val="100000"/>
                        </a:lnSpc>
                        <a:spcBef>
                          <a:spcPts val="100"/>
                        </a:spcBef>
                        <a:spcAft>
                          <a:spcPts val="800"/>
                        </a:spcAft>
                        <a:buFont typeface="Courier New" panose="02070309020205020404" pitchFamily="49" charset="0"/>
                        <a:buChar char="o"/>
                      </a:pPr>
                      <a:r>
                        <a:rPr lang="en-US" sz="700" dirty="0"/>
                        <a:t>Listen to how children communicate their understanding of their own environment and contrasting environments through conversation and in play.</a:t>
                      </a: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r h="0">
                <a:tc vMerge="1">
                  <a:txBody>
                    <a:bodyPr/>
                    <a:lstStyle/>
                    <a:p>
                      <a:pPr algn="ctr"/>
                      <a:r>
                        <a:rPr lang="en-US" sz="2400" b="1" dirty="0">
                          <a:latin typeface="Amatic SC" panose="00000500000000000000" pitchFamily="2" charset="-79"/>
                          <a:cs typeface="Amatic SC" panose="00000500000000000000" pitchFamily="2" charset="-79"/>
                        </a:rPr>
                        <a:t>RE / Festivals </a:t>
                      </a:r>
                    </a:p>
                    <a:p>
                      <a:pPr algn="ctr"/>
                      <a:r>
                        <a:rPr lang="en-US" sz="1100" dirty="0"/>
                        <a:t>RE is a compulsory part of the basic curriculum for all Reception age pupils, and should be taught according to this Agreed Syllabus for RE.</a:t>
                      </a:r>
                      <a:endParaRPr lang="en-GB" sz="11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solidFill>
                            <a:schemeClr val="bg1">
                              <a:lumMod val="50000"/>
                            </a:schemeClr>
                          </a:solidFill>
                          <a:latin typeface="+mn-lt"/>
                        </a:rPr>
                        <a:t>Special Times </a:t>
                      </a:r>
                      <a:endParaRPr lang="en-GB" sz="800" b="1" dirty="0">
                        <a:solidFill>
                          <a:schemeClr val="bg1">
                            <a:lumMod val="50000"/>
                          </a:schemeClr>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1" dirty="0">
                        <a:solidFill>
                          <a:schemeClr val="bg1">
                            <a:lumMod val="50000"/>
                          </a:schemeClr>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800" b="1" dirty="0">
                          <a:solidFill>
                            <a:schemeClr val="bg1">
                              <a:lumMod val="50000"/>
                            </a:schemeClr>
                          </a:solidFill>
                          <a:latin typeface="+mn-lt"/>
                        </a:rPr>
                        <a:t>Which people are special and why?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effectLst/>
                          <a:latin typeface="+mn-lt"/>
                          <a:ea typeface="Calibri" panose="020F0502020204030204" pitchFamily="34" charset="0"/>
                          <a:cs typeface="Amatic SC" panose="00000500000000000000" pitchFamily="2" charset="-79"/>
                        </a:rPr>
                        <a:t>Diwali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effectLst/>
                          <a:latin typeface="+mn-lt"/>
                          <a:ea typeface="Calibri" panose="020F0502020204030204" pitchFamily="34" charset="0"/>
                          <a:cs typeface="Amatic SC" panose="00000500000000000000" pitchFamily="2" charset="-79"/>
                        </a:rPr>
                        <a:t>Hannukah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effectLst/>
                          <a:latin typeface="+mn-lt"/>
                          <a:ea typeface="Calibri" panose="020F0502020204030204" pitchFamily="34" charset="0"/>
                          <a:cs typeface="Amatic SC" panose="00000500000000000000" pitchFamily="2" charset="-79"/>
                        </a:rPr>
                        <a:t>Christmas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800" b="1" dirty="0">
                          <a:solidFill>
                            <a:schemeClr val="bg1">
                              <a:lumMod val="50000"/>
                            </a:schemeClr>
                          </a:solidFill>
                          <a:latin typeface="+mn-lt"/>
                        </a:rPr>
                        <a:t>Special Times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effectLst/>
                          <a:latin typeface="+mn-lt"/>
                          <a:ea typeface="Calibri" panose="020F0502020204030204" pitchFamily="34" charset="0"/>
                          <a:cs typeface="Amatic SC" panose="00000500000000000000" pitchFamily="2" charset="-79"/>
                        </a:rPr>
                        <a:t>Diwali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effectLst/>
                          <a:latin typeface="+mn-lt"/>
                          <a:ea typeface="Calibri" panose="020F0502020204030204" pitchFamily="34" charset="0"/>
                          <a:cs typeface="Amatic SC" panose="00000500000000000000" pitchFamily="2" charset="-79"/>
                        </a:rPr>
                        <a:t>Hannukah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effectLst/>
                          <a:latin typeface="+mn-lt"/>
                          <a:ea typeface="Calibri" panose="020F0502020204030204" pitchFamily="34" charset="0"/>
                          <a:cs typeface="Amatic SC" panose="00000500000000000000" pitchFamily="2" charset="-79"/>
                        </a:rPr>
                        <a:t>Christmas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800" b="1" dirty="0">
                          <a:solidFill>
                            <a:schemeClr val="bg1">
                              <a:lumMod val="50000"/>
                            </a:schemeClr>
                          </a:solidFill>
                          <a:latin typeface="+mn-lt"/>
                        </a:rPr>
                        <a:t>Special Times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effectLst/>
                          <a:latin typeface="+mn-lt"/>
                          <a:ea typeface="Calibri" panose="020F0502020204030204" pitchFamily="34" charset="0"/>
                          <a:cs typeface="Amatic SC" panose="00000500000000000000" pitchFamily="2" charset="-79"/>
                        </a:rPr>
                        <a:t>Epiphany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800" b="1" dirty="0">
                          <a:solidFill>
                            <a:schemeClr val="bg1">
                              <a:lumMod val="50000"/>
                            </a:schemeClr>
                          </a:solidFill>
                          <a:latin typeface="+mn-lt"/>
                        </a:rPr>
                        <a:t>Special Times                                      </a:t>
                      </a:r>
                      <a:r>
                        <a:rPr lang="en-US" sz="800" b="0" dirty="0">
                          <a:solidFill>
                            <a:schemeClr val="tx1"/>
                          </a:solidFill>
                          <a:effectLst/>
                          <a:latin typeface="+mn-lt"/>
                          <a:ea typeface="Calibri" panose="020F0502020204030204" pitchFamily="34" charset="0"/>
                          <a:cs typeface="Amatic SC" panose="00000500000000000000" pitchFamily="2" charset="-79"/>
                        </a:rPr>
                        <a:t>Ash Wednesday                                         Palm Sunday                                        Easter                                                                  </a:t>
                      </a:r>
                      <a:r>
                        <a:rPr lang="en-GB" sz="800" b="0" dirty="0">
                          <a:solidFill>
                            <a:schemeClr val="tx1"/>
                          </a:solidFill>
                          <a:effectLst/>
                          <a:latin typeface="+mn-lt"/>
                          <a:ea typeface="Calibri" panose="020F0502020204030204" pitchFamily="34" charset="0"/>
                          <a:cs typeface="Amatic SC" panose="00000500000000000000" pitchFamily="2" charset="-79"/>
                        </a:rPr>
                        <a:t>Start of Ramadan                                Mothers day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solidFill>
                            <a:schemeClr val="bg1">
                              <a:lumMod val="50000"/>
                            </a:schemeClr>
                          </a:solidFill>
                          <a:latin typeface="+mn-lt"/>
                        </a:rPr>
                        <a:t>Special Times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800" b="1" dirty="0">
                        <a:solidFill>
                          <a:schemeClr val="bg1">
                            <a:lumMod val="50000"/>
                          </a:schemeClr>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dirty="0">
                          <a:solidFill>
                            <a:schemeClr val="tx1"/>
                          </a:solidFill>
                          <a:effectLst/>
                          <a:latin typeface="+mn-lt"/>
                          <a:ea typeface="Calibri" panose="020F0502020204030204" pitchFamily="34" charset="0"/>
                          <a:cs typeface="Amatic SC" panose="00000500000000000000" pitchFamily="2" charset="-79"/>
                        </a:rPr>
                        <a:t>Eid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dirty="0">
                          <a:solidFill>
                            <a:schemeClr val="tx1"/>
                          </a:solidFill>
                          <a:effectLst/>
                          <a:latin typeface="+mn-lt"/>
                          <a:ea typeface="Calibri" panose="020F0502020204030204" pitchFamily="34" charset="0"/>
                          <a:cs typeface="Amatic SC" panose="00000500000000000000" pitchFamily="2" charset="-79"/>
                        </a:rPr>
                        <a:t>Fathers day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lumMod val="50000"/>
                            </a:schemeClr>
                          </a:solidFill>
                        </a:rPr>
                        <a:t>Being special: where do we belong?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dirty="0">
                        <a:solidFill>
                          <a:schemeClr val="bg1">
                            <a:lumMod val="50000"/>
                          </a:schemeClr>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lumMod val="50000"/>
                            </a:schemeClr>
                          </a:solidFill>
                          <a:effectLst/>
                          <a:latin typeface="+mn-lt"/>
                          <a:ea typeface="Calibri" panose="020F0502020204030204" pitchFamily="34" charset="0"/>
                          <a:cs typeface="Amatic SC" panose="00000500000000000000" pitchFamily="2" charset="-79"/>
                        </a:rPr>
                        <a:t>Eid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err="1">
                          <a:solidFill>
                            <a:schemeClr val="bg1">
                              <a:lumMod val="50000"/>
                            </a:schemeClr>
                          </a:solidFill>
                          <a:effectLst/>
                          <a:latin typeface="+mn-lt"/>
                          <a:ea typeface="Calibri" panose="020F0502020204030204" pitchFamily="34" charset="0"/>
                          <a:cs typeface="Amatic SC" panose="00000500000000000000" pitchFamily="2" charset="-79"/>
                        </a:rPr>
                        <a:t>Shavouot</a:t>
                      </a:r>
                      <a:r>
                        <a:rPr lang="en-US" sz="1000" b="1" dirty="0">
                          <a:solidFill>
                            <a:schemeClr val="bg1">
                              <a:lumMod val="50000"/>
                            </a:schemeClr>
                          </a:solidFill>
                          <a:effectLst/>
                          <a:latin typeface="+mn-lt"/>
                          <a:ea typeface="Calibri" panose="020F0502020204030204" pitchFamily="34" charset="0"/>
                          <a:cs typeface="Amatic SC" panose="00000500000000000000" pitchFamily="2" charset="-79"/>
                        </a:rPr>
                        <a:t> </a:t>
                      </a:r>
                      <a:endParaRPr lang="en-GB" sz="1000" b="1" dirty="0">
                        <a:solidFill>
                          <a:schemeClr val="bg1">
                            <a:lumMod val="50000"/>
                          </a:schemeClr>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800" b="1" dirty="0">
                          <a:solidFill>
                            <a:schemeClr val="bg1">
                              <a:lumMod val="50000"/>
                            </a:schemeClr>
                          </a:solidFill>
                          <a:latin typeface="+mn-lt"/>
                        </a:rPr>
                        <a:t>Special Times</a:t>
                      </a:r>
                      <a:endParaRPr lang="en-US" sz="8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620415482"/>
                  </a:ext>
                </a:extLst>
              </a:tr>
            </a:tbl>
          </a:graphicData>
        </a:graphic>
      </p:graphicFrame>
      <p:pic>
        <p:nvPicPr>
          <p:cNvPr id="7" name="Picture 6">
            <a:extLst>
              <a:ext uri="{FF2B5EF4-FFF2-40B4-BE49-F238E27FC236}">
                <a16:creationId xmlns:a16="http://schemas.microsoft.com/office/drawing/2014/main" id="{6A4A8A9C-972D-46D6-8C37-C4CB58E0C0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3069" y="0"/>
            <a:ext cx="440726" cy="440726"/>
          </a:xfrm>
          <a:prstGeom prst="rect">
            <a:avLst/>
          </a:prstGeom>
        </p:spPr>
      </p:pic>
      <p:pic>
        <p:nvPicPr>
          <p:cNvPr id="8" name="Picture 7">
            <a:extLst>
              <a:ext uri="{FF2B5EF4-FFF2-40B4-BE49-F238E27FC236}">
                <a16:creationId xmlns:a16="http://schemas.microsoft.com/office/drawing/2014/main" id="{877EA486-D88F-401B-B6BB-147F4E4937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957" y="279076"/>
            <a:ext cx="633287" cy="633287"/>
          </a:xfrm>
          <a:prstGeom prst="rect">
            <a:avLst/>
          </a:prstGeom>
        </p:spPr>
      </p:pic>
      <p:pic>
        <p:nvPicPr>
          <p:cNvPr id="9" name="Picture 8">
            <a:extLst>
              <a:ext uri="{FF2B5EF4-FFF2-40B4-BE49-F238E27FC236}">
                <a16:creationId xmlns:a16="http://schemas.microsoft.com/office/drawing/2014/main" id="{5842C948-1A4B-49DA-BC8D-4C59F31D15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181" y="219851"/>
            <a:ext cx="861008" cy="645756"/>
          </a:xfrm>
          <a:prstGeom prst="rect">
            <a:avLst/>
          </a:prstGeom>
        </p:spPr>
      </p:pic>
    </p:spTree>
    <p:extLst>
      <p:ext uri="{BB962C8B-B14F-4D97-AF65-F5344CB8AC3E}">
        <p14:creationId xmlns:p14="http://schemas.microsoft.com/office/powerpoint/2010/main" val="2315999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e the source image">
            <a:extLst>
              <a:ext uri="{FF2B5EF4-FFF2-40B4-BE49-F238E27FC236}">
                <a16:creationId xmlns:a16="http://schemas.microsoft.com/office/drawing/2014/main" id="{500BA135-2A8E-4816-AC4A-715A44382BC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600" b="96200" l="3165" r="97046">
                        <a14:foregroundMark x1="11814" y1="28200" x2="11814" y2="28200"/>
                        <a14:foregroundMark x1="8228" y1="45200" x2="8228" y2="45200"/>
                        <a14:foregroundMark x1="3165" y1="54000" x2="3165" y2="55200"/>
                        <a14:foregroundMark x1="17722" y1="84200" x2="17722" y2="84200"/>
                        <a14:foregroundMark x1="49578" y1="96200" x2="49578" y2="96200"/>
                        <a14:foregroundMark x1="68987" y1="89200" x2="70042" y2="88800"/>
                        <a14:foregroundMark x1="93038" y1="76200" x2="93038" y2="74200"/>
                        <a14:foregroundMark x1="90295" y1="54800" x2="90295" y2="54800"/>
                        <a14:foregroundMark x1="61181" y1="6600" x2="61181" y2="6600"/>
                        <a14:foregroundMark x1="77215" y1="14800" x2="77215" y2="14800"/>
                        <a14:foregroundMark x1="55907" y1="2600" x2="55907" y2="2600"/>
                        <a14:foregroundMark x1="97046" y1="25800" x2="97046" y2="25800"/>
                      </a14:backgroundRemoval>
                    </a14:imgEffect>
                  </a14:imgLayer>
                </a14:imgProps>
              </a:ext>
              <a:ext uri="{28A0092B-C50C-407E-A947-70E740481C1C}">
                <a14:useLocalDpi xmlns:a14="http://schemas.microsoft.com/office/drawing/2010/main" val="0"/>
              </a:ext>
            </a:extLst>
          </a:blip>
          <a:srcRect/>
          <a:stretch>
            <a:fillRect/>
          </a:stretch>
        </p:blipFill>
        <p:spPr bwMode="auto">
          <a:xfrm>
            <a:off x="9413751" y="-168535"/>
            <a:ext cx="2778249" cy="293064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Nursery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178732803"/>
              </p:ext>
            </p:extLst>
          </p:nvPr>
        </p:nvGraphicFramePr>
        <p:xfrm>
          <a:off x="366318" y="524472"/>
          <a:ext cx="11459364" cy="5526233"/>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40848">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Autumn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lumMod val="50000"/>
                            </a:schemeClr>
                          </a:solidFill>
                          <a:latin typeface="Amatic SC" panose="00000500000000000000" pitchFamily="2" charset="-79"/>
                          <a:cs typeface="Amatic SC" panose="00000500000000000000" pitchFamily="2" charset="-79"/>
                        </a:rPr>
                        <a:t>Autumn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Spring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Spring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Summer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Summer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8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8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8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72033691"/>
                  </a:ext>
                </a:extLst>
              </a:tr>
              <a:tr h="422123">
                <a:tc rowSpan="2">
                  <a:txBody>
                    <a:bodyPr/>
                    <a:lstStyle/>
                    <a:p>
                      <a:pPr algn="ctr"/>
                      <a:r>
                        <a:rPr lang="en-US" sz="2400" b="1" dirty="0">
                          <a:latin typeface="Amatic SC" panose="00000500000000000000" pitchFamily="2" charset="-79"/>
                          <a:cs typeface="Amatic SC" panose="00000500000000000000" pitchFamily="2" charset="-79"/>
                        </a:rPr>
                        <a:t>Expressive Arts and Design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i="1" dirty="0">
                          <a:solidFill>
                            <a:schemeClr val="tx1"/>
                          </a:solidFill>
                          <a:latin typeface="+mn-lt"/>
                        </a:rPr>
                        <a:t>Painting, 3D modelling, messy play, collage, cutting, drama, role play, threading, moving to music, clay sculptures, following music patterns with instruments, singing songs linked to topics, making instruments, percussion.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i="1"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i="1" dirty="0"/>
                        <a:t> lots of  links to Fine Motor Skills. Children to explain their work to others. Children will have opportunities to learn and perform songs, nursery rhymes and poetry linked to their work / interests and passions. </a:t>
                      </a:r>
                      <a:endParaRPr lang="en-GB" sz="800" b="0" i="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6">
                  <a:txBody>
                    <a:bodyPr/>
                    <a:lstStyle/>
                    <a:p>
                      <a:pPr algn="ctr"/>
                      <a:r>
                        <a:rPr lang="en-US" sz="800" dirty="0"/>
                        <a:t>The development of children’s artistic and cultural awareness supports </a:t>
                      </a:r>
                      <a:r>
                        <a:rPr lang="en-US" sz="800" b="1" dirty="0"/>
                        <a:t>their imagination and creativity</a:t>
                      </a:r>
                      <a:r>
                        <a:rPr lang="en-US" sz="800" dirty="0"/>
                        <a:t>. It is important that children have regular opportunities to </a:t>
                      </a:r>
                      <a:r>
                        <a:rPr lang="en-US" sz="800" b="1" dirty="0"/>
                        <a:t>engage with the arts</a:t>
                      </a:r>
                      <a:r>
                        <a:rPr lang="en-US" sz="800" dirty="0"/>
                        <a:t>, enabling them to explore and play with a wide range of </a:t>
                      </a:r>
                      <a:r>
                        <a:rPr lang="en-US" sz="800" b="1" dirty="0"/>
                        <a:t>media and materials</a:t>
                      </a:r>
                      <a:r>
                        <a:rPr lang="en-US" sz="800" dirty="0"/>
                        <a:t>. The quality and variety of what children see, hear and participate in is crucial for developing their understanding, </a:t>
                      </a:r>
                      <a:r>
                        <a:rPr lang="en-US" sz="800" b="1" dirty="0"/>
                        <a:t>self-expression, vocabulary and ability to communicate through the arts</a:t>
                      </a:r>
                      <a:r>
                        <a:rPr lang="en-US" sz="800" dirty="0"/>
                        <a:t>. The frequency, repetition and depth of their experiences are fundamental to their progress in interpreting and appreciating what they hear, respond to and observe.</a:t>
                      </a:r>
                    </a:p>
                    <a:p>
                      <a:pPr algn="ctr"/>
                      <a:r>
                        <a:rPr lang="en-US" sz="800" dirty="0"/>
                        <a:t>Give children an insight into new musical worlds. Invite musicians in to play music to children and talk about it. Encourage children to listen attentively to music. Discuss changes and patterns as a piece of music develops. </a:t>
                      </a:r>
                      <a:endParaRPr lang="en-US" sz="8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049813326"/>
                  </a:ext>
                </a:extLst>
              </a:tr>
              <a:tr h="0">
                <a:tc vMerge="1">
                  <a:txBody>
                    <a:bodyPr/>
                    <a:lstStyle/>
                    <a:p>
                      <a:pPr algn="ctr"/>
                      <a:r>
                        <a:rPr lang="en-US" sz="2400" b="1" dirty="0">
                          <a:latin typeface="Amatic SC" panose="00000500000000000000" pitchFamily="2" charset="-79"/>
                          <a:cs typeface="Amatic SC" panose="00000500000000000000" pitchFamily="2" charset="-79"/>
                        </a:rPr>
                        <a:t>Expressive Arts and Design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i="1" dirty="0">
                          <a:solidFill>
                            <a:schemeClr val="tx1"/>
                          </a:solidFill>
                          <a:latin typeface="+mn-lt"/>
                        </a:rPr>
                        <a:t>Painting, 3D modelling, messy play, collage, cutting, drama, role play, threading, moving to music, clay sculptures, following music patterns with instruments, singing songs linked to topics, making instruments, percussion.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i="1"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i="1" dirty="0"/>
                        <a:t>Children to produce a piece of art work each half term to be displayed for ‘Celebration wall’ for school / parents  to show how drawings have developed  - lots of  links to Fine Motor Skills. Children to explain their work to others. Children will have opportunities to learn and perform songs, nursery rhymes and poetry linked to their work / interests and passions. </a:t>
                      </a:r>
                      <a:endParaRPr lang="en-GB" sz="800" b="0" i="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100" dirty="0">
                          <a:solidFill>
                            <a:schemeClr val="tx1"/>
                          </a:solidFill>
                        </a:rPr>
                        <a:t> Join in with songs; beginning to mix colours, join in with role play games and use resources available for props; build models using construction equipment.</a:t>
                      </a:r>
                    </a:p>
                    <a:p>
                      <a:pPr algn="ctr"/>
                      <a:r>
                        <a:rPr lang="en-US" sz="1100" dirty="0"/>
                        <a:t>junk modelling, take picture of children’s creations and record them explaining what they are.</a:t>
                      </a:r>
                    </a:p>
                    <a:p>
                      <a:pPr algn="ctr"/>
                      <a:r>
                        <a:rPr lang="en-US" sz="1100" dirty="0"/>
                        <a:t>Exploring sounds and how they can be changed,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n-GB" sz="1100" dirty="0">
                          <a:solidFill>
                            <a:schemeClr val="tx1"/>
                          </a:solidFill>
                        </a:rPr>
                        <a:t>Listen to music and make their own dances in response.</a:t>
                      </a:r>
                    </a:p>
                    <a:p>
                      <a:pPr algn="ctr">
                        <a:lnSpc>
                          <a:spcPct val="107000"/>
                        </a:lnSpc>
                        <a:spcAft>
                          <a:spcPts val="800"/>
                        </a:spcAft>
                      </a:pPr>
                      <a:r>
                        <a:rPr lang="en-US" sz="1100" dirty="0"/>
                        <a:t>Firework pictures, Christmas decorations, Christmas cards, Divas, Christmas songs/poems</a:t>
                      </a:r>
                      <a:endParaRPr lang="en-GB" sz="1100" dirty="0">
                        <a:solidFill>
                          <a:schemeClr val="tx1"/>
                        </a:solidFill>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dirty="0">
                          <a:solidFill>
                            <a:schemeClr val="tx1"/>
                          </a:solidFill>
                        </a:rPr>
                        <a:t> </a:t>
                      </a:r>
                      <a:r>
                        <a:rPr lang="en-US" sz="1100" dirty="0"/>
                        <a:t>The use of story maps, props, puppets &amp; story bags will encourage children to retell, invent and adapt stories.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1100" dirty="0"/>
                        <a:t>Role Play Party’s and Celebrations Role Play of The Nativity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n-GB" sz="1100" dirty="0">
                          <a:solidFill>
                            <a:schemeClr val="tx1"/>
                          </a:solidFill>
                        </a:rPr>
                        <a:t> animal prints /  Designing homes for animals.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dirty="0">
                          <a:solidFill>
                            <a:schemeClr val="tx1"/>
                          </a:solidFill>
                        </a:rPr>
                        <a:t>Children will be encouraged to select the tools and techniques they need to assemble materials that they are using </a:t>
                      </a:r>
                      <a:r>
                        <a:rPr lang="en-GB" sz="1100" dirty="0" err="1">
                          <a:solidFill>
                            <a:schemeClr val="tx1"/>
                          </a:solidFill>
                        </a:rPr>
                        <a:t>e.g</a:t>
                      </a:r>
                      <a:r>
                        <a:rPr lang="en-GB" sz="1100" dirty="0">
                          <a:solidFill>
                            <a:schemeClr val="tx1"/>
                          </a:solidFill>
                        </a:rPr>
                        <a:t> creating animal masks.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1100" dirty="0"/>
                        <a:t>Making lanterns, Chinese writing, puppet making, Chinese music and composition</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rPr>
                        <a:t>Shadow Puppets </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t>Teach children different techniques for joining materials, such as how to use adhesive tape and different sorts of glue. </a:t>
                      </a:r>
                      <a:endParaRPr lang="en-GB" sz="11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07000"/>
                        </a:lnSpc>
                        <a:spcAft>
                          <a:spcPts val="800"/>
                        </a:spcAft>
                      </a:pPr>
                      <a:r>
                        <a:rPr lang="en-GB" sz="1100" dirty="0">
                          <a:solidFill>
                            <a:schemeClr val="tx1"/>
                          </a:solidFill>
                        </a:rPr>
                        <a:t>Make different textures; make  patterns using different colours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1100" dirty="0"/>
                        <a:t>printing, patterns on Easter eggs, Life cycles, Flowers-Sun flowers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1100" dirty="0"/>
                        <a:t>Mother’s Day crafts Easter crafts Home Corner role play </a:t>
                      </a:r>
                      <a:endParaRPr lang="en-US" sz="1100" dirty="0">
                        <a:solidFill>
                          <a:schemeClr val="tx1"/>
                        </a:solidFill>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t>Artwork themed around The very hungry caterpillar -  </a:t>
                      </a:r>
                      <a:r>
                        <a:rPr lang="en-GB" sz="1100" dirty="0">
                          <a:solidFill>
                            <a:schemeClr val="tx1"/>
                          </a:solidFill>
                        </a:rPr>
                        <a:t>symmetrical butterflies </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t> Provide a wide range of props for play which encourage imagination.</a:t>
                      </a:r>
                      <a:endParaRPr lang="en-GB" sz="11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GB" sz="1100" dirty="0">
                          <a:solidFill>
                            <a:schemeClr val="tx1"/>
                          </a:solidFill>
                        </a:rPr>
                        <a:t>   </a:t>
                      </a:r>
                    </a:p>
                    <a:p>
                      <a:pPr algn="ctr"/>
                      <a:endParaRPr lang="en-GB" sz="1100" dirty="0">
                        <a:solidFill>
                          <a:schemeClr val="tx1"/>
                        </a:solidFill>
                      </a:endParaRPr>
                    </a:p>
                    <a:p>
                      <a:pPr algn="ctr"/>
                      <a:r>
                        <a:rPr lang="en-GB" sz="1100" dirty="0">
                          <a:solidFill>
                            <a:schemeClr val="tx1"/>
                          </a:solidFill>
                        </a:rPr>
                        <a:t>Learn a traditional African song and dance and perform it / </a:t>
                      </a:r>
                      <a:r>
                        <a:rPr lang="en-US" sz="1100" dirty="0"/>
                        <a:t>Encourage children to create their own music. </a:t>
                      </a:r>
                      <a:endParaRPr lang="en-GB" sz="1100" dirty="0">
                        <a:solidFill>
                          <a:schemeClr val="tx1"/>
                        </a:solidFill>
                      </a:endParaRPr>
                    </a:p>
                    <a:p>
                      <a:pPr algn="ctr"/>
                      <a:r>
                        <a:rPr lang="en-US" sz="1100" dirty="0"/>
                        <a:t>Junk modelling, bridges boats and transport. </a:t>
                      </a:r>
                    </a:p>
                    <a:p>
                      <a:pPr algn="ctr"/>
                      <a:endParaRPr lang="en-US" sz="1100" dirty="0">
                        <a:solidFill>
                          <a:schemeClr val="tx1"/>
                        </a:solidFill>
                      </a:endParaRPr>
                    </a:p>
                    <a:p>
                      <a:pPr algn="ctr"/>
                      <a:r>
                        <a:rPr lang="en-US" sz="1100" dirty="0"/>
                        <a:t>Exploration of other countries – dressing up in different costumes.</a:t>
                      </a:r>
                    </a:p>
                    <a:p>
                      <a:pPr algn="ctr"/>
                      <a:r>
                        <a:rPr lang="en-US" sz="1100" dirty="0"/>
                        <a:t>Retelling familiar stories </a:t>
                      </a:r>
                    </a:p>
                    <a:p>
                      <a:pPr algn="ctr"/>
                      <a:r>
                        <a:rPr lang="en-US" sz="1100" dirty="0"/>
                        <a:t>Provide children with a range of materials for children to construct with.</a:t>
                      </a:r>
                      <a:endParaRPr lang="en-GB" sz="11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100" dirty="0">
                          <a:solidFill>
                            <a:schemeClr val="tx1"/>
                          </a:solidFill>
                        </a:rPr>
                        <a:t>Sand pictures / Rainbow fish collages</a:t>
                      </a:r>
                    </a:p>
                    <a:p>
                      <a:pPr algn="ctr"/>
                      <a:endParaRPr lang="en-US" sz="1100" dirty="0">
                        <a:solidFill>
                          <a:schemeClr val="tx1"/>
                        </a:solidFill>
                      </a:endParaRPr>
                    </a:p>
                    <a:p>
                      <a:pPr algn="ctr"/>
                      <a:r>
                        <a:rPr lang="en-US" sz="1100" dirty="0">
                          <a:solidFill>
                            <a:schemeClr val="tx1"/>
                          </a:solidFill>
                        </a:rPr>
                        <a:t>Paper plate jellyfish </a:t>
                      </a:r>
                    </a:p>
                    <a:p>
                      <a:pPr algn="ctr"/>
                      <a:endParaRPr lang="en-US" sz="1100" dirty="0">
                        <a:solidFill>
                          <a:schemeClr val="tx1"/>
                        </a:solidFill>
                      </a:endParaRPr>
                    </a:p>
                    <a:p>
                      <a:pPr algn="ctr"/>
                      <a:r>
                        <a:rPr lang="en-US" sz="1100" dirty="0">
                          <a:solidFill>
                            <a:schemeClr val="tx1"/>
                          </a:solidFill>
                        </a:rPr>
                        <a:t>Puppet shows: </a:t>
                      </a:r>
                      <a:r>
                        <a:rPr lang="en-US" sz="1100" dirty="0"/>
                        <a:t>Provide a wide range of props for play which encourage imagination.</a:t>
                      </a:r>
                    </a:p>
                    <a:p>
                      <a:pPr algn="ctr"/>
                      <a:endParaRPr lang="en-US" sz="1100" dirty="0"/>
                    </a:p>
                    <a:p>
                      <a:pPr algn="ctr"/>
                      <a:r>
                        <a:rPr lang="en-US" sz="1100" dirty="0">
                          <a:solidFill>
                            <a:schemeClr val="tx1"/>
                          </a:solidFill>
                        </a:rPr>
                        <a:t>Salt dough fossils </a:t>
                      </a:r>
                    </a:p>
                    <a:p>
                      <a:pPr algn="ctr"/>
                      <a:endParaRPr lang="en-US" sz="1100" dirty="0">
                        <a:solidFill>
                          <a:schemeClr val="tx1"/>
                        </a:solidFill>
                      </a:endParaRPr>
                    </a:p>
                    <a:p>
                      <a:pPr algn="ctr"/>
                      <a:r>
                        <a:rPr lang="en-US" sz="1100" dirty="0"/>
                        <a:t>Water pictures, collage, making passports. </a:t>
                      </a:r>
                    </a:p>
                    <a:p>
                      <a:pPr algn="ctr"/>
                      <a:endParaRPr lang="en-US" sz="1100" dirty="0">
                        <a:solidFill>
                          <a:schemeClr val="tx1"/>
                        </a:solidFill>
                      </a:endParaRPr>
                    </a:p>
                    <a:p>
                      <a:pPr algn="ctr"/>
                      <a:r>
                        <a:rPr lang="en-US" sz="1100" dirty="0"/>
                        <a:t>Colour mixing – underwater pictures. </a:t>
                      </a:r>
                    </a:p>
                    <a:p>
                      <a:pPr algn="ctr"/>
                      <a:endParaRPr lang="en-US" sz="1100" dirty="0">
                        <a:solidFill>
                          <a:schemeClr val="tx1"/>
                        </a:solidFill>
                      </a:endParaRPr>
                    </a:p>
                    <a:p>
                      <a:pPr algn="ctr"/>
                      <a:r>
                        <a:rPr lang="en-US" sz="1100" dirty="0">
                          <a:solidFill>
                            <a:schemeClr val="tx1"/>
                          </a:solidFill>
                        </a:rPr>
                        <a:t>Father’s </a:t>
                      </a:r>
                    </a:p>
                    <a:p>
                      <a:pPr algn="ctr"/>
                      <a:r>
                        <a:rPr lang="en-US" sz="1100" dirty="0">
                          <a:solidFill>
                            <a:schemeClr val="tx1"/>
                          </a:solidFill>
                        </a:rPr>
                        <a:t>Day Crafts </a:t>
                      </a:r>
                      <a:endParaRPr lang="en-GB" sz="11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bl>
          </a:graphicData>
        </a:graphic>
      </p:graphicFrame>
      <p:pic>
        <p:nvPicPr>
          <p:cNvPr id="3076" name="Picture 4" descr="See the source image">
            <a:extLst>
              <a:ext uri="{FF2B5EF4-FFF2-40B4-BE49-F238E27FC236}">
                <a16:creationId xmlns:a16="http://schemas.microsoft.com/office/drawing/2014/main" id="{706D85D1-16BB-4B06-B2CA-7F9990E63E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615" y="5274737"/>
            <a:ext cx="888556" cy="8885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ee the source image">
            <a:extLst>
              <a:ext uri="{FF2B5EF4-FFF2-40B4-BE49-F238E27FC236}">
                <a16:creationId xmlns:a16="http://schemas.microsoft.com/office/drawing/2014/main" id="{FDFD0639-DD35-4F11-8CAD-68D61E05E5A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600" b="96200" l="3165" r="97046">
                        <a14:foregroundMark x1="11814" y1="28200" x2="11814" y2="28200"/>
                        <a14:foregroundMark x1="8228" y1="45200" x2="8228" y2="45200"/>
                        <a14:foregroundMark x1="3165" y1="54000" x2="3165" y2="55200"/>
                        <a14:foregroundMark x1="17722" y1="84200" x2="17722" y2="84200"/>
                        <a14:foregroundMark x1="49578" y1="96200" x2="49578" y2="96200"/>
                        <a14:foregroundMark x1="68987" y1="89200" x2="70042" y2="88800"/>
                        <a14:foregroundMark x1="93038" y1="76200" x2="93038" y2="74200"/>
                        <a14:foregroundMark x1="90295" y1="54800" x2="90295" y2="54800"/>
                        <a14:foregroundMark x1="61181" y1="6600" x2="61181" y2="6600"/>
                        <a14:foregroundMark x1="77215" y1="14800" x2="77215" y2="14800"/>
                        <a14:foregroundMark x1="55907" y1="2600" x2="55907" y2="2600"/>
                        <a14:foregroundMark x1="97046" y1="25800" x2="97046" y2="25800"/>
                      </a14:backgroundRemoval>
                    </a14:imgEffect>
                  </a14:imgLayer>
                </a14:imgProps>
              </a:ext>
              <a:ext uri="{28A0092B-C50C-407E-A947-70E740481C1C}">
                <a14:useLocalDpi xmlns:a14="http://schemas.microsoft.com/office/drawing/2010/main" val="0"/>
              </a:ext>
            </a:extLst>
          </a:blip>
          <a:srcRect/>
          <a:stretch>
            <a:fillRect/>
          </a:stretch>
        </p:blipFill>
        <p:spPr bwMode="auto">
          <a:xfrm>
            <a:off x="10776667" y="5556996"/>
            <a:ext cx="1243480" cy="13116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E86068C-E4F3-4063-B847-D2FC77DC8B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3211" y="30884"/>
            <a:ext cx="496384" cy="496384"/>
          </a:xfrm>
          <a:prstGeom prst="rect">
            <a:avLst/>
          </a:prstGeom>
        </p:spPr>
      </p:pic>
      <p:pic>
        <p:nvPicPr>
          <p:cNvPr id="5" name="Picture 4">
            <a:extLst>
              <a:ext uri="{FF2B5EF4-FFF2-40B4-BE49-F238E27FC236}">
                <a16:creationId xmlns:a16="http://schemas.microsoft.com/office/drawing/2014/main" id="{3F4432A0-F523-4F37-9145-061956227A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86153">
            <a:off x="1864560" y="219846"/>
            <a:ext cx="423530" cy="423530"/>
          </a:xfrm>
          <a:prstGeom prst="rect">
            <a:avLst/>
          </a:prstGeom>
        </p:spPr>
      </p:pic>
      <p:pic>
        <p:nvPicPr>
          <p:cNvPr id="12" name="Picture 11">
            <a:extLst>
              <a:ext uri="{FF2B5EF4-FFF2-40B4-BE49-F238E27FC236}">
                <a16:creationId xmlns:a16="http://schemas.microsoft.com/office/drawing/2014/main" id="{ABCC15F5-3ECD-4A4E-9645-0681E1EFA0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658156">
            <a:off x="9201985" y="82773"/>
            <a:ext cx="423530" cy="423530"/>
          </a:xfrm>
          <a:prstGeom prst="rect">
            <a:avLst/>
          </a:prstGeom>
        </p:spPr>
      </p:pic>
      <p:pic>
        <p:nvPicPr>
          <p:cNvPr id="13" name="Picture 12">
            <a:extLst>
              <a:ext uri="{FF2B5EF4-FFF2-40B4-BE49-F238E27FC236}">
                <a16:creationId xmlns:a16="http://schemas.microsoft.com/office/drawing/2014/main" id="{6E7B22F3-1AEF-4509-B1D9-CFF7B569FA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4957" y="279076"/>
            <a:ext cx="633287" cy="633287"/>
          </a:xfrm>
          <a:prstGeom prst="rect">
            <a:avLst/>
          </a:prstGeom>
        </p:spPr>
      </p:pic>
      <p:pic>
        <p:nvPicPr>
          <p:cNvPr id="14" name="Picture 13">
            <a:extLst>
              <a:ext uri="{FF2B5EF4-FFF2-40B4-BE49-F238E27FC236}">
                <a16:creationId xmlns:a16="http://schemas.microsoft.com/office/drawing/2014/main" id="{DC560AD9-497D-46A4-A0CF-E8DBC10D786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9181" y="219851"/>
            <a:ext cx="861008" cy="645756"/>
          </a:xfrm>
          <a:prstGeom prst="rect">
            <a:avLst/>
          </a:prstGeom>
        </p:spPr>
      </p:pic>
    </p:spTree>
    <p:extLst>
      <p:ext uri="{BB962C8B-B14F-4D97-AF65-F5344CB8AC3E}">
        <p14:creationId xmlns:p14="http://schemas.microsoft.com/office/powerpoint/2010/main" val="1583067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e the source image">
            <a:extLst>
              <a:ext uri="{FF2B5EF4-FFF2-40B4-BE49-F238E27FC236}">
                <a16:creationId xmlns:a16="http://schemas.microsoft.com/office/drawing/2014/main" id="{500BA135-2A8E-4816-AC4A-715A44382BC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600" b="96200" l="3165" r="97046">
                        <a14:foregroundMark x1="11814" y1="28200" x2="11814" y2="28200"/>
                        <a14:foregroundMark x1="8228" y1="45200" x2="8228" y2="45200"/>
                        <a14:foregroundMark x1="3165" y1="54000" x2="3165" y2="55200"/>
                        <a14:foregroundMark x1="17722" y1="84200" x2="17722" y2="84200"/>
                        <a14:foregroundMark x1="49578" y1="96200" x2="49578" y2="96200"/>
                        <a14:foregroundMark x1="68987" y1="89200" x2="70042" y2="88800"/>
                        <a14:foregroundMark x1="93038" y1="76200" x2="93038" y2="74200"/>
                        <a14:foregroundMark x1="90295" y1="54800" x2="90295" y2="54800"/>
                        <a14:foregroundMark x1="61181" y1="6600" x2="61181" y2="6600"/>
                        <a14:foregroundMark x1="77215" y1="14800" x2="77215" y2="14800"/>
                        <a14:foregroundMark x1="55907" y1="2600" x2="55907" y2="2600"/>
                        <a14:foregroundMark x1="97046" y1="25800" x2="97046" y2="25800"/>
                      </a14:backgroundRemoval>
                    </a14:imgEffect>
                  </a14:imgLayer>
                </a14:imgProps>
              </a:ext>
              <a:ext uri="{28A0092B-C50C-407E-A947-70E740481C1C}">
                <a14:useLocalDpi xmlns:a14="http://schemas.microsoft.com/office/drawing/2010/main" val="0"/>
              </a:ext>
            </a:extLst>
          </a:blip>
          <a:srcRect/>
          <a:stretch>
            <a:fillRect/>
          </a:stretch>
        </p:blipFill>
        <p:spPr bwMode="auto">
          <a:xfrm>
            <a:off x="9413751" y="26967"/>
            <a:ext cx="2592912" cy="2735139"/>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947615509"/>
              </p:ext>
            </p:extLst>
          </p:nvPr>
        </p:nvGraphicFramePr>
        <p:xfrm>
          <a:off x="366318" y="524472"/>
          <a:ext cx="11459364" cy="5986608"/>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40848">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Autumn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lumMod val="50000"/>
                            </a:schemeClr>
                          </a:solidFill>
                          <a:latin typeface="Amatic SC" panose="00000500000000000000" pitchFamily="2" charset="-79"/>
                          <a:cs typeface="Amatic SC" panose="00000500000000000000" pitchFamily="2" charset="-79"/>
                        </a:rPr>
                        <a:t>Autumn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Spring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Spring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Summer 1</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800" dirty="0">
                          <a:solidFill>
                            <a:schemeClr val="bg1">
                              <a:lumMod val="50000"/>
                            </a:schemeClr>
                          </a:solidFill>
                          <a:latin typeface="Amatic SC" panose="00000500000000000000" pitchFamily="2" charset="-79"/>
                          <a:cs typeface="Amatic SC" panose="00000500000000000000" pitchFamily="2" charset="-79"/>
                        </a:rPr>
                        <a:t>Summer 2</a:t>
                      </a:r>
                      <a:endParaRPr lang="en-GB" sz="1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1800" dirty="0">
                          <a:latin typeface="Amatic SC" panose="00000500000000000000" pitchFamily="2" charset="-79"/>
                          <a:cs typeface="Amatic SC" panose="00000500000000000000" pitchFamily="2" charset="-79"/>
                        </a:rPr>
                        <a:t>All About 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Amatic SC" panose="00000500000000000000" pitchFamily="2" charset="-79"/>
                          <a:cs typeface="Amatic SC" panose="00000500000000000000" pitchFamily="2" charset="-79"/>
                        </a:rPr>
                        <a:t>Terrific Tales!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sz="1800" dirty="0">
                          <a:latin typeface="Amatic SC" panose="00000500000000000000" pitchFamily="2" charset="-79"/>
                          <a:cs typeface="Amatic SC" panose="00000500000000000000" pitchFamily="2" charset="-79"/>
                        </a:rPr>
                        <a:t>Amazing Animals!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Amatic SC" panose="00000500000000000000" pitchFamily="2" charset="-79"/>
                          <a:cs typeface="Amatic SC" panose="00000500000000000000" pitchFamily="2" charset="-79"/>
                        </a:rPr>
                        <a:t>Come Outside!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800" dirty="0">
                          <a:latin typeface="Amatic SC" panose="00000500000000000000" pitchFamily="2" charset="-79"/>
                          <a:cs typeface="Amatic SC" panose="00000500000000000000" pitchFamily="2" charset="-79"/>
                        </a:rPr>
                        <a:t>Ticket to 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Amatic SC" panose="00000500000000000000" pitchFamily="2" charset="-79"/>
                          <a:cs typeface="Amatic SC" panose="00000500000000000000" pitchFamily="2" charset="-79"/>
                        </a:rPr>
                        <a:t>Fun at the seaside!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272033691"/>
                  </a:ext>
                </a:extLst>
              </a:tr>
              <a:tr h="422123">
                <a:tc rowSpan="2">
                  <a:txBody>
                    <a:bodyPr/>
                    <a:lstStyle/>
                    <a:p>
                      <a:pPr algn="ctr"/>
                      <a:r>
                        <a:rPr lang="en-US" sz="2400" b="1" dirty="0">
                          <a:latin typeface="Amatic SC" panose="00000500000000000000" pitchFamily="2" charset="-79"/>
                          <a:cs typeface="Amatic SC" panose="00000500000000000000" pitchFamily="2" charset="-79"/>
                        </a:rPr>
                        <a:t>Expressive Arts and Design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i="1" dirty="0">
                          <a:solidFill>
                            <a:schemeClr val="tx1"/>
                          </a:solidFill>
                          <a:latin typeface="+mn-lt"/>
                        </a:rPr>
                        <a:t>Painting, 3D modelling, messy play, collage, cutting, drama, role play, threading, moving to music, clay sculptures, following music patterns with instruments, singing songs linked to topics, making instruments, percussion.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i="1"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i="1" dirty="0"/>
                        <a:t> lots of  links to Fine Motor Skills. Children to explain their work to others. Children will have opportunities to learn and perform songs, nursery rhymes and poetry linked to their work / interests and passions. </a:t>
                      </a:r>
                      <a:endParaRPr lang="en-GB" sz="800" b="0" i="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6">
                  <a:txBody>
                    <a:bodyPr/>
                    <a:lstStyle/>
                    <a:p>
                      <a:pPr algn="ctr"/>
                      <a:r>
                        <a:rPr lang="en-US" sz="800" dirty="0"/>
                        <a:t>The development of children’s artistic and cultural awareness supports </a:t>
                      </a:r>
                      <a:r>
                        <a:rPr lang="en-US" sz="800" b="1" dirty="0"/>
                        <a:t>their imagination and creativity</a:t>
                      </a:r>
                      <a:r>
                        <a:rPr lang="en-US" sz="800" dirty="0"/>
                        <a:t>. It is important that children have regular opportunities to </a:t>
                      </a:r>
                      <a:r>
                        <a:rPr lang="en-US" sz="800" b="1" dirty="0"/>
                        <a:t>engage with the arts</a:t>
                      </a:r>
                      <a:r>
                        <a:rPr lang="en-US" sz="800" dirty="0"/>
                        <a:t>, enabling them to explore and play with a wide range of </a:t>
                      </a:r>
                      <a:r>
                        <a:rPr lang="en-US" sz="800" b="1" dirty="0"/>
                        <a:t>media and materials</a:t>
                      </a:r>
                      <a:r>
                        <a:rPr lang="en-US" sz="800" dirty="0"/>
                        <a:t>. The quality and variety of what children see, hear and participate in is crucial for developing their understanding, </a:t>
                      </a:r>
                      <a:r>
                        <a:rPr lang="en-US" sz="800" b="1" dirty="0"/>
                        <a:t>self-expression, vocabulary and ability to communicate through the arts</a:t>
                      </a:r>
                      <a:r>
                        <a:rPr lang="en-US" sz="800" dirty="0"/>
                        <a:t>. The frequency, repetition and depth of their experiences are fundamental to their progress in interpreting and appreciating what they hear, respond to and observe.</a:t>
                      </a:r>
                    </a:p>
                    <a:p>
                      <a:pPr algn="ctr"/>
                      <a:r>
                        <a:rPr lang="en-US" sz="800" dirty="0"/>
                        <a:t>Give children an insight into new musical worlds. Invite musicians in to play music to children and talk about it. Encourage children to listen attentively to music. Discuss changes and patterns as a piece of music develops. </a:t>
                      </a:r>
                      <a:endParaRPr lang="en-US" sz="8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049813326"/>
                  </a:ext>
                </a:extLst>
              </a:tr>
              <a:tr h="0">
                <a:tc vMerge="1">
                  <a:txBody>
                    <a:bodyPr/>
                    <a:lstStyle/>
                    <a:p>
                      <a:pPr algn="ctr"/>
                      <a:r>
                        <a:rPr lang="en-US" sz="2400" b="1" dirty="0">
                          <a:latin typeface="Amatic SC" panose="00000500000000000000" pitchFamily="2" charset="-79"/>
                          <a:cs typeface="Amatic SC" panose="00000500000000000000" pitchFamily="2" charset="-79"/>
                        </a:rPr>
                        <a:t>Expressive Arts and Design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i="1" dirty="0">
                          <a:solidFill>
                            <a:schemeClr val="tx1"/>
                          </a:solidFill>
                          <a:latin typeface="+mn-lt"/>
                        </a:rPr>
                        <a:t>Painting, 3D modelling, messy play, collage, cutting, drama, role play, threading, moving to music, clay sculptures, following music patterns with instruments, singing songs linked to topics, making instruments, percussion.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i="1"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i="1" dirty="0"/>
                        <a:t>Children to produce a piece of art work each half term to be displayed for ‘Celebration wall’ for school / parents  to show how drawings have developed  - lots of  links to Fine Motor Skills. Children to explain their work to others. Children will have opportunities to learn and perform songs, nursery rhymes and poetry linked to their work / interests and passions. </a:t>
                      </a:r>
                      <a:endParaRPr lang="en-GB" sz="800" b="0" i="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100" dirty="0">
                          <a:solidFill>
                            <a:schemeClr val="tx1"/>
                          </a:solidFill>
                        </a:rPr>
                        <a:t> Join in with songs; mixing colours, join in with role play games and use resources available for props; build models using construction equipment.</a:t>
                      </a:r>
                    </a:p>
                    <a:p>
                      <a:pPr algn="ctr"/>
                      <a:r>
                        <a:rPr lang="en-US" sz="1100" dirty="0"/>
                        <a:t>Sing call-and-response songs, so that children can echo phrases of songs you sing.</a:t>
                      </a:r>
                      <a:endParaRPr lang="en-GB" sz="1100" dirty="0">
                        <a:solidFill>
                          <a:schemeClr val="tx1"/>
                        </a:solidFill>
                      </a:endParaRPr>
                    </a:p>
                    <a:p>
                      <a:pPr algn="ctr"/>
                      <a:r>
                        <a:rPr lang="en-US" sz="1100" dirty="0"/>
                        <a:t>Self-portraits, junk modelling, take picture of children’s creations and record them explaining what they did.</a:t>
                      </a:r>
                    </a:p>
                    <a:p>
                      <a:pPr algn="ctr"/>
                      <a:r>
                        <a:rPr lang="en-US" sz="1100" dirty="0"/>
                        <a:t>Julia Donaldson songs Exploring sounds and how they can be changed, tapping out of simple rhythms. </a:t>
                      </a:r>
                    </a:p>
                    <a:p>
                      <a:pPr algn="ctr"/>
                      <a:r>
                        <a:rPr lang="en-US" sz="1100" dirty="0"/>
                        <a:t>Provide opportunities to work together to develop and realise creative ideas.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n-GB" sz="1100" dirty="0">
                          <a:solidFill>
                            <a:schemeClr val="tx1"/>
                          </a:solidFill>
                        </a:rPr>
                        <a:t>Listen to music and make their own dances in response.</a:t>
                      </a:r>
                    </a:p>
                    <a:p>
                      <a:pPr algn="ctr">
                        <a:lnSpc>
                          <a:spcPct val="107000"/>
                        </a:lnSpc>
                        <a:spcAft>
                          <a:spcPts val="800"/>
                        </a:spcAft>
                      </a:pPr>
                      <a:r>
                        <a:rPr lang="en-US" sz="1100" dirty="0"/>
                        <a:t>Firework pictures, Christmas decorations, Christmas cards, Divas, Christmas songs/poems</a:t>
                      </a:r>
                      <a:endParaRPr lang="en-GB" sz="1100" dirty="0">
                        <a:solidFill>
                          <a:schemeClr val="tx1"/>
                        </a:solidFill>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dirty="0">
                          <a:solidFill>
                            <a:schemeClr val="tx1"/>
                          </a:solidFill>
                        </a:rPr>
                        <a:t> </a:t>
                      </a:r>
                      <a:r>
                        <a:rPr lang="en-US" sz="1100" dirty="0"/>
                        <a:t>The use of story maps, props, puppets &amp; story bags will encourage children to retell, invent and adapt stories.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1100" dirty="0"/>
                        <a:t>Role Play Party’s and Celebrations Role Play of The Nativity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07000"/>
                        </a:lnSpc>
                        <a:spcAft>
                          <a:spcPts val="800"/>
                        </a:spcAft>
                      </a:pPr>
                      <a:r>
                        <a:rPr lang="en-GB" sz="1100" dirty="0">
                          <a:solidFill>
                            <a:schemeClr val="tx1"/>
                          </a:solidFill>
                        </a:rPr>
                        <a:t> animal prints /  Designing homes for hibernating animals.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dirty="0">
                          <a:solidFill>
                            <a:schemeClr val="tx1"/>
                          </a:solidFill>
                        </a:rPr>
                        <a:t>Children will be encouraged to select the tools and techniques they need to assemble materials that they are using </a:t>
                      </a:r>
                      <a:r>
                        <a:rPr lang="en-GB" sz="1100" dirty="0" err="1">
                          <a:solidFill>
                            <a:schemeClr val="tx1"/>
                          </a:solidFill>
                        </a:rPr>
                        <a:t>e.g</a:t>
                      </a:r>
                      <a:r>
                        <a:rPr lang="en-GB" sz="1100" dirty="0">
                          <a:solidFill>
                            <a:schemeClr val="tx1"/>
                          </a:solidFill>
                        </a:rPr>
                        <a:t> creating animal masks.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1100" dirty="0"/>
                        <a:t>Making lanterns, Chinese writing, puppet making, Chinese music and composition</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solidFill>
                            <a:schemeClr val="tx1"/>
                          </a:solidFill>
                        </a:rPr>
                        <a:t>Shadow Puppets </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t>Teach children different techniques for joining materials, such as how to use adhesive tape and different sorts of glue. </a:t>
                      </a:r>
                      <a:endParaRPr lang="en-GB" sz="11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07000"/>
                        </a:lnSpc>
                        <a:spcAft>
                          <a:spcPts val="800"/>
                        </a:spcAft>
                      </a:pPr>
                      <a:r>
                        <a:rPr lang="en-GB" sz="1100" dirty="0">
                          <a:solidFill>
                            <a:schemeClr val="tx1"/>
                          </a:solidFill>
                        </a:rPr>
                        <a:t>Make different textures; make  patterns using different colours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dirty="0">
                          <a:solidFill>
                            <a:schemeClr val="tx1"/>
                          </a:solidFill>
                        </a:rPr>
                        <a:t>Children will explore ways to protect the growing of plants by designing scarecrows.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dirty="0">
                          <a:solidFill>
                            <a:schemeClr val="tx1"/>
                          </a:solidFill>
                        </a:rPr>
                        <a:t>Collage-farm animals. </a:t>
                      </a:r>
                      <a:r>
                        <a:rPr lang="en-US" sz="1100" dirty="0"/>
                        <a:t>Pastel drawings, printing, patterns on Easter eggs, Life cycles, Flowers-Sun flowers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1100" dirty="0"/>
                        <a:t>Mother’s Day crafts Easter crafts Home Corner role play </a:t>
                      </a:r>
                      <a:endParaRPr lang="en-US" sz="1100" dirty="0">
                        <a:solidFill>
                          <a:schemeClr val="tx1"/>
                        </a:solidFill>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t>Artwork themed around Eric Carle / </a:t>
                      </a:r>
                      <a:r>
                        <a:rPr lang="en-US" sz="1100" dirty="0">
                          <a:solidFill>
                            <a:schemeClr val="tx1"/>
                          </a:solidFill>
                        </a:rPr>
                        <a:t>The Seasons – Art</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100" dirty="0"/>
                        <a:t>Provide a wide range of props for play which encourage imagination.</a:t>
                      </a:r>
                      <a:endParaRPr lang="en-GB" sz="11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GB" sz="1100" dirty="0">
                          <a:solidFill>
                            <a:schemeClr val="tx1"/>
                          </a:solidFill>
                        </a:rPr>
                        <a:t> </a:t>
                      </a:r>
                    </a:p>
                    <a:p>
                      <a:pPr algn="ctr"/>
                      <a:endParaRPr lang="en-GB" sz="1100" dirty="0">
                        <a:solidFill>
                          <a:schemeClr val="tx1"/>
                        </a:solidFill>
                      </a:endParaRPr>
                    </a:p>
                    <a:p>
                      <a:pPr algn="ctr"/>
                      <a:r>
                        <a:rPr lang="en-GB" sz="1100" dirty="0">
                          <a:solidFill>
                            <a:schemeClr val="tx1"/>
                          </a:solidFill>
                        </a:rPr>
                        <a:t>Learn a traditional African song and dance and perform it / </a:t>
                      </a:r>
                      <a:r>
                        <a:rPr lang="en-US" sz="1100" dirty="0"/>
                        <a:t>Encourage children to create their own music. </a:t>
                      </a:r>
                      <a:endParaRPr lang="en-GB" sz="1100" dirty="0">
                        <a:solidFill>
                          <a:schemeClr val="tx1"/>
                        </a:solidFill>
                      </a:endParaRPr>
                    </a:p>
                    <a:p>
                      <a:pPr algn="ctr"/>
                      <a:r>
                        <a:rPr lang="en-US" sz="1100" dirty="0"/>
                        <a:t>Junk modelling, houses, bridges boats and transport. </a:t>
                      </a:r>
                    </a:p>
                    <a:p>
                      <a:pPr algn="ctr"/>
                      <a:endParaRPr lang="en-US" sz="1100" dirty="0">
                        <a:solidFill>
                          <a:schemeClr val="tx1"/>
                        </a:solidFill>
                      </a:endParaRPr>
                    </a:p>
                    <a:p>
                      <a:pPr algn="ctr"/>
                      <a:r>
                        <a:rPr lang="en-US" sz="1100" dirty="0"/>
                        <a:t>Exploration of other countries – dressing up in different costumes.</a:t>
                      </a:r>
                    </a:p>
                    <a:p>
                      <a:pPr algn="ctr"/>
                      <a:r>
                        <a:rPr lang="en-US" sz="1100" dirty="0"/>
                        <a:t>Retelling familiar stories</a:t>
                      </a:r>
                    </a:p>
                    <a:p>
                      <a:pPr algn="ctr"/>
                      <a:r>
                        <a:rPr lang="en-US" sz="1100" dirty="0"/>
                        <a:t>Provide children with a range of materials for children to construct with.</a:t>
                      </a:r>
                      <a:endParaRPr lang="en-GB" sz="11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100" dirty="0">
                          <a:solidFill>
                            <a:schemeClr val="tx1"/>
                          </a:solidFill>
                        </a:rPr>
                        <a:t>Sand pictures / Rainbow fish collages</a:t>
                      </a:r>
                    </a:p>
                    <a:p>
                      <a:pPr algn="ctr"/>
                      <a:endParaRPr lang="en-US" sz="1100" dirty="0">
                        <a:solidFill>
                          <a:schemeClr val="tx1"/>
                        </a:solidFill>
                      </a:endParaRPr>
                    </a:p>
                    <a:p>
                      <a:pPr algn="ctr"/>
                      <a:r>
                        <a:rPr lang="en-US" sz="1100" dirty="0">
                          <a:solidFill>
                            <a:schemeClr val="tx1"/>
                          </a:solidFill>
                        </a:rPr>
                        <a:t>Paper plate jellyfish </a:t>
                      </a:r>
                    </a:p>
                    <a:p>
                      <a:pPr algn="ctr"/>
                      <a:endParaRPr lang="en-US" sz="1100" dirty="0">
                        <a:solidFill>
                          <a:schemeClr val="tx1"/>
                        </a:solidFill>
                      </a:endParaRPr>
                    </a:p>
                    <a:p>
                      <a:pPr algn="ctr"/>
                      <a:r>
                        <a:rPr lang="en-US" sz="1100" dirty="0">
                          <a:solidFill>
                            <a:schemeClr val="tx1"/>
                          </a:solidFill>
                        </a:rPr>
                        <a:t>Puppet shows: </a:t>
                      </a:r>
                      <a:r>
                        <a:rPr lang="en-US" sz="1100" dirty="0"/>
                        <a:t>Provide a wide range of props for play which encourage imagination.</a:t>
                      </a:r>
                    </a:p>
                    <a:p>
                      <a:pPr algn="ctr"/>
                      <a:endParaRPr lang="en-US" sz="1100" dirty="0"/>
                    </a:p>
                    <a:p>
                      <a:pPr algn="ctr"/>
                      <a:r>
                        <a:rPr lang="en-US" sz="1100" dirty="0">
                          <a:solidFill>
                            <a:schemeClr val="tx1"/>
                          </a:solidFill>
                        </a:rPr>
                        <a:t>Salt dough fossils </a:t>
                      </a:r>
                    </a:p>
                    <a:p>
                      <a:pPr algn="ctr"/>
                      <a:endParaRPr lang="en-US" sz="1100" dirty="0">
                        <a:solidFill>
                          <a:schemeClr val="tx1"/>
                        </a:solidFill>
                      </a:endParaRPr>
                    </a:p>
                    <a:p>
                      <a:pPr algn="ctr"/>
                      <a:r>
                        <a:rPr lang="en-US" sz="1100" dirty="0"/>
                        <a:t>Water pictures, collage, shading by adding black or white, colour mixing for beach huts, making passports. </a:t>
                      </a:r>
                    </a:p>
                    <a:p>
                      <a:pPr algn="ctr"/>
                      <a:endParaRPr lang="en-US" sz="1100" dirty="0">
                        <a:solidFill>
                          <a:schemeClr val="tx1"/>
                        </a:solidFill>
                      </a:endParaRPr>
                    </a:p>
                    <a:p>
                      <a:pPr algn="ctr"/>
                      <a:r>
                        <a:rPr lang="en-US" sz="1100" dirty="0"/>
                        <a:t>Colour mixing – underwater pictures. </a:t>
                      </a:r>
                    </a:p>
                    <a:p>
                      <a:pPr algn="ctr"/>
                      <a:endParaRPr lang="en-US" sz="1100" dirty="0">
                        <a:solidFill>
                          <a:schemeClr val="tx1"/>
                        </a:solidFill>
                      </a:endParaRPr>
                    </a:p>
                    <a:p>
                      <a:pPr algn="ctr"/>
                      <a:r>
                        <a:rPr lang="en-US" sz="1100" dirty="0">
                          <a:solidFill>
                            <a:schemeClr val="tx1"/>
                          </a:solidFill>
                        </a:rPr>
                        <a:t>Father’s </a:t>
                      </a:r>
                    </a:p>
                    <a:p>
                      <a:pPr algn="ctr"/>
                      <a:r>
                        <a:rPr lang="en-US" sz="1100" dirty="0">
                          <a:solidFill>
                            <a:schemeClr val="tx1"/>
                          </a:solidFill>
                        </a:rPr>
                        <a:t>Day Crafts </a:t>
                      </a:r>
                      <a:endParaRPr lang="en-GB" sz="11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63662612"/>
                  </a:ext>
                </a:extLst>
              </a:tr>
            </a:tbl>
          </a:graphicData>
        </a:graphic>
      </p:graphicFrame>
      <p:pic>
        <p:nvPicPr>
          <p:cNvPr id="3076" name="Picture 4" descr="See the source image">
            <a:extLst>
              <a:ext uri="{FF2B5EF4-FFF2-40B4-BE49-F238E27FC236}">
                <a16:creationId xmlns:a16="http://schemas.microsoft.com/office/drawing/2014/main" id="{706D85D1-16BB-4B06-B2CA-7F9990E63E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890" y="5310408"/>
            <a:ext cx="1325563" cy="13255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ee the source image">
            <a:extLst>
              <a:ext uri="{FF2B5EF4-FFF2-40B4-BE49-F238E27FC236}">
                <a16:creationId xmlns:a16="http://schemas.microsoft.com/office/drawing/2014/main" id="{FDFD0639-DD35-4F11-8CAD-68D61E05E5A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600" b="96200" l="3165" r="97046">
                        <a14:foregroundMark x1="11814" y1="28200" x2="11814" y2="28200"/>
                        <a14:foregroundMark x1="8228" y1="45200" x2="8228" y2="45200"/>
                        <a14:foregroundMark x1="3165" y1="54000" x2="3165" y2="55200"/>
                        <a14:foregroundMark x1="17722" y1="84200" x2="17722" y2="84200"/>
                        <a14:foregroundMark x1="49578" y1="96200" x2="49578" y2="96200"/>
                        <a14:foregroundMark x1="68987" y1="89200" x2="70042" y2="88800"/>
                        <a14:foregroundMark x1="93038" y1="76200" x2="93038" y2="74200"/>
                        <a14:foregroundMark x1="90295" y1="54800" x2="90295" y2="54800"/>
                        <a14:foregroundMark x1="61181" y1="6600" x2="61181" y2="6600"/>
                        <a14:foregroundMark x1="77215" y1="14800" x2="77215" y2="14800"/>
                        <a14:foregroundMark x1="55907" y1="2600" x2="55907" y2="2600"/>
                        <a14:foregroundMark x1="97046" y1="25800" x2="97046" y2="25800"/>
                      </a14:backgroundRemoval>
                    </a14:imgEffect>
                  </a14:imgLayer>
                </a14:imgProps>
              </a:ext>
              <a:ext uri="{28A0092B-C50C-407E-A947-70E740481C1C}">
                <a14:useLocalDpi xmlns:a14="http://schemas.microsoft.com/office/drawing/2010/main" val="0"/>
              </a:ext>
            </a:extLst>
          </a:blip>
          <a:srcRect/>
          <a:stretch>
            <a:fillRect/>
          </a:stretch>
        </p:blipFill>
        <p:spPr bwMode="auto">
          <a:xfrm>
            <a:off x="11048140" y="5977486"/>
            <a:ext cx="958523" cy="10111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E86068C-E4F3-4063-B847-D2FC77DC8B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8682" y="37527"/>
            <a:ext cx="496384" cy="496384"/>
          </a:xfrm>
          <a:prstGeom prst="rect">
            <a:avLst/>
          </a:prstGeom>
        </p:spPr>
      </p:pic>
      <p:pic>
        <p:nvPicPr>
          <p:cNvPr id="5" name="Picture 4">
            <a:extLst>
              <a:ext uri="{FF2B5EF4-FFF2-40B4-BE49-F238E27FC236}">
                <a16:creationId xmlns:a16="http://schemas.microsoft.com/office/drawing/2014/main" id="{3F4432A0-F523-4F37-9145-061956227A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86153">
            <a:off x="1769361" y="90726"/>
            <a:ext cx="423530" cy="423530"/>
          </a:xfrm>
          <a:prstGeom prst="rect">
            <a:avLst/>
          </a:prstGeom>
        </p:spPr>
      </p:pic>
      <p:pic>
        <p:nvPicPr>
          <p:cNvPr id="12" name="Picture 11">
            <a:extLst>
              <a:ext uri="{FF2B5EF4-FFF2-40B4-BE49-F238E27FC236}">
                <a16:creationId xmlns:a16="http://schemas.microsoft.com/office/drawing/2014/main" id="{ABCC15F5-3ECD-4A4E-9645-0681E1EFA0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658156">
            <a:off x="9509637" y="66835"/>
            <a:ext cx="423530" cy="423530"/>
          </a:xfrm>
          <a:prstGeom prst="rect">
            <a:avLst/>
          </a:prstGeom>
        </p:spPr>
      </p:pic>
      <p:pic>
        <p:nvPicPr>
          <p:cNvPr id="13" name="Picture 12">
            <a:extLst>
              <a:ext uri="{FF2B5EF4-FFF2-40B4-BE49-F238E27FC236}">
                <a16:creationId xmlns:a16="http://schemas.microsoft.com/office/drawing/2014/main" id="{6E7B22F3-1AEF-4509-B1D9-CFF7B569FA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4957" y="279076"/>
            <a:ext cx="633287" cy="633287"/>
          </a:xfrm>
          <a:prstGeom prst="rect">
            <a:avLst/>
          </a:prstGeom>
        </p:spPr>
      </p:pic>
      <p:pic>
        <p:nvPicPr>
          <p:cNvPr id="14" name="Picture 13">
            <a:extLst>
              <a:ext uri="{FF2B5EF4-FFF2-40B4-BE49-F238E27FC236}">
                <a16:creationId xmlns:a16="http://schemas.microsoft.com/office/drawing/2014/main" id="{DC560AD9-497D-46A4-A0CF-E8DBC10D786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9181" y="219851"/>
            <a:ext cx="861008" cy="645756"/>
          </a:xfrm>
          <a:prstGeom prst="rect">
            <a:avLst/>
          </a:prstGeom>
        </p:spPr>
      </p:pic>
    </p:spTree>
    <p:extLst>
      <p:ext uri="{BB962C8B-B14F-4D97-AF65-F5344CB8AC3E}">
        <p14:creationId xmlns:p14="http://schemas.microsoft.com/office/powerpoint/2010/main" val="390772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62372"/>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a:t>
            </a:r>
            <a:r>
              <a:rPr lang="en-US" sz="3600">
                <a:latin typeface="Amatic SC" panose="00000500000000000000" pitchFamily="2" charset="-79"/>
                <a:cs typeface="Amatic SC" panose="00000500000000000000" pitchFamily="2" charset="-79"/>
              </a:rPr>
              <a:t>Plan 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4140330527"/>
              </p:ext>
            </p:extLst>
          </p:nvPr>
        </p:nvGraphicFramePr>
        <p:xfrm>
          <a:off x="366318" y="506944"/>
          <a:ext cx="11459364" cy="6309360"/>
        </p:xfrm>
        <a:graphic>
          <a:graphicData uri="http://schemas.openxmlformats.org/drawingml/2006/table">
            <a:tbl>
              <a:tblPr firstRow="1" bandRow="1">
                <a:tableStyleId>{5C22544A-7EE6-4342-B048-85BDC9FD1C3A}</a:tableStyleId>
              </a:tblPr>
              <a:tblGrid>
                <a:gridCol w="1682603">
                  <a:extLst>
                    <a:ext uri="{9D8B030D-6E8A-4147-A177-3AD203B41FA5}">
                      <a16:colId xmlns:a16="http://schemas.microsoft.com/office/drawing/2014/main" val="385991600"/>
                    </a:ext>
                  </a:extLst>
                </a:gridCol>
                <a:gridCol w="1591501">
                  <a:extLst>
                    <a:ext uri="{9D8B030D-6E8A-4147-A177-3AD203B41FA5}">
                      <a16:colId xmlns:a16="http://schemas.microsoft.com/office/drawing/2014/main" val="2865123548"/>
                    </a:ext>
                  </a:extLst>
                </a:gridCol>
                <a:gridCol w="1352683">
                  <a:extLst>
                    <a:ext uri="{9D8B030D-6E8A-4147-A177-3AD203B41FA5}">
                      <a16:colId xmlns:a16="http://schemas.microsoft.com/office/drawing/2014/main" val="872926247"/>
                    </a:ext>
                  </a:extLst>
                </a:gridCol>
                <a:gridCol w="1922600">
                  <a:extLst>
                    <a:ext uri="{9D8B030D-6E8A-4147-A177-3AD203B41FA5}">
                      <a16:colId xmlns:a16="http://schemas.microsoft.com/office/drawing/2014/main" val="1315738151"/>
                    </a:ext>
                  </a:extLst>
                </a:gridCol>
                <a:gridCol w="1384916">
                  <a:extLst>
                    <a:ext uri="{9D8B030D-6E8A-4147-A177-3AD203B41FA5}">
                      <a16:colId xmlns:a16="http://schemas.microsoft.com/office/drawing/2014/main" val="2709165749"/>
                    </a:ext>
                  </a:extLst>
                </a:gridCol>
                <a:gridCol w="2148396">
                  <a:extLst>
                    <a:ext uri="{9D8B030D-6E8A-4147-A177-3AD203B41FA5}">
                      <a16:colId xmlns:a16="http://schemas.microsoft.com/office/drawing/2014/main" val="2335150482"/>
                    </a:ext>
                  </a:extLst>
                </a:gridCol>
                <a:gridCol w="1376665">
                  <a:extLst>
                    <a:ext uri="{9D8B030D-6E8A-4147-A177-3AD203B41FA5}">
                      <a16:colId xmlns:a16="http://schemas.microsoft.com/office/drawing/2014/main" val="4046203905"/>
                    </a:ext>
                  </a:extLst>
                </a:gridCol>
              </a:tblGrid>
              <a:tr h="327592">
                <a:tc gridSpan="7">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Early Learning Goals – for the </a:t>
                      </a:r>
                      <a:r>
                        <a:rPr lang="en-US" sz="2800" dirty="0">
                          <a:solidFill>
                            <a:srgbClr val="FF0000"/>
                          </a:solidFill>
                          <a:latin typeface="Amatic SC" panose="00000500000000000000" pitchFamily="2" charset="-79"/>
                          <a:cs typeface="Amatic SC" panose="00000500000000000000" pitchFamily="2" charset="-79"/>
                        </a:rPr>
                        <a:t>end of the year  </a:t>
                      </a:r>
                      <a:r>
                        <a:rPr lang="en-US" sz="2400" dirty="0">
                          <a:solidFill>
                            <a:srgbClr val="FF0000"/>
                          </a:solidFill>
                          <a:latin typeface="Amatic SC" panose="00000500000000000000" pitchFamily="2" charset="-79"/>
                          <a:cs typeface="Amatic SC" panose="00000500000000000000" pitchFamily="2" charset="-79"/>
                        </a:rPr>
                        <a:t>- </a:t>
                      </a:r>
                      <a:r>
                        <a:rPr lang="en-US" sz="2400" dirty="0">
                          <a:solidFill>
                            <a:schemeClr val="bg1">
                              <a:lumMod val="50000"/>
                            </a:schemeClr>
                          </a:solidFill>
                          <a:latin typeface="Amatic SC" panose="00000500000000000000" pitchFamily="2" charset="-79"/>
                          <a:cs typeface="Amatic SC" panose="00000500000000000000" pitchFamily="2" charset="-79"/>
                        </a:rPr>
                        <a:t>Holistic / best fit Judgement! </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Early Learning Goals </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chemeClr val="bg1">
                              <a:lumMod val="50000"/>
                            </a:schemeClr>
                          </a:solidFill>
                          <a:latin typeface="Amatic SC" panose="00000500000000000000" pitchFamily="2" charset="-79"/>
                          <a:cs typeface="Amatic SC" panose="00000500000000000000" pitchFamily="2" charset="-79"/>
                        </a:rPr>
                        <a:t>Autumn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288791">
                <a:tc>
                  <a:txBody>
                    <a:bodyPr/>
                    <a:lstStyle/>
                    <a:p>
                      <a:pPr algn="r"/>
                      <a:r>
                        <a:rPr lang="en-US" sz="1400" b="1" dirty="0">
                          <a:latin typeface="Amatic SC" panose="00000500000000000000" pitchFamily="2" charset="-79"/>
                          <a:cs typeface="Amatic SC" panose="00000500000000000000" pitchFamily="2" charset="-79"/>
                        </a:rPr>
                        <a:t>Communication and Language </a:t>
                      </a:r>
                      <a:endParaRPr lang="en-GB" sz="14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33"/>
                    </a:solidFill>
                  </a:tcPr>
                </a:tc>
                <a:tc>
                  <a:txBody>
                    <a:bodyPr/>
                    <a:lstStyle/>
                    <a:p>
                      <a:pPr algn="r"/>
                      <a:r>
                        <a:rPr lang="en-US" sz="1400" b="1" dirty="0">
                          <a:latin typeface="Amatic SC" panose="00000500000000000000" pitchFamily="2" charset="-79"/>
                          <a:cs typeface="Amatic SC" panose="00000500000000000000" pitchFamily="2" charset="-79"/>
                        </a:rPr>
                        <a:t>Personal, social, emotional development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a:latin typeface="Amatic SC" panose="00000500000000000000" pitchFamily="2" charset="-79"/>
                          <a:cs typeface="Amatic SC" panose="00000500000000000000" pitchFamily="2" charset="-79"/>
                        </a:rPr>
                        <a:t>Physical </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a:latin typeface="Amatic SC" panose="00000500000000000000" pitchFamily="2" charset="-79"/>
                          <a:cs typeface="Amatic SC" panose="00000500000000000000" pitchFamily="2" charset="-79"/>
                        </a:rPr>
                        <a:t>Development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r"/>
                      <a:r>
                        <a:rPr lang="en-US" sz="1400" b="1" dirty="0">
                          <a:latin typeface="Amatic SC" panose="00000500000000000000" pitchFamily="2" charset="-79"/>
                          <a:cs typeface="Amatic SC" panose="00000500000000000000" pitchFamily="2" charset="-79"/>
                        </a:rPr>
                        <a:t>Literacy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err="1">
                          <a:latin typeface="Amatic SC" panose="00000500000000000000" pitchFamily="2" charset="-79"/>
                          <a:cs typeface="Amatic SC" panose="00000500000000000000" pitchFamily="2" charset="-79"/>
                        </a:rPr>
                        <a:t>Maths</a:t>
                      </a:r>
                      <a:r>
                        <a:rPr lang="en-US" sz="1400" b="1" dirty="0">
                          <a:latin typeface="Amatic SC" panose="00000500000000000000" pitchFamily="2" charset="-79"/>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r"/>
                      <a:r>
                        <a:rPr lang="en-US" sz="1400" b="1" dirty="0">
                          <a:latin typeface="Amatic SC" panose="00000500000000000000" pitchFamily="2" charset="-79"/>
                          <a:cs typeface="Amatic SC" panose="00000500000000000000" pitchFamily="2" charset="-79"/>
                        </a:rPr>
                        <a:t>Understanding the World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66FF"/>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a:latin typeface="Amatic SC" panose="00000500000000000000" pitchFamily="2" charset="-79"/>
                          <a:cs typeface="Amatic SC" panose="00000500000000000000" pitchFamily="2" charset="-79"/>
                        </a:rPr>
                        <a:t>Expressive arts and design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FFFF"/>
                    </a:solidFill>
                  </a:tcPr>
                </a:tc>
                <a:extLst>
                  <a:ext uri="{0D108BD9-81ED-4DB2-BD59-A6C34878D82A}">
                    <a16:rowId xmlns:a16="http://schemas.microsoft.com/office/drawing/2014/main" val="2272033691"/>
                  </a:ext>
                </a:extLst>
              </a:tr>
              <a:tr h="0">
                <a:tc>
                  <a:txBody>
                    <a:bodyPr/>
                    <a:lstStyle/>
                    <a:p>
                      <a:pPr algn="ctr"/>
                      <a:r>
                        <a:rPr lang="en-US" sz="700" b="1" dirty="0">
                          <a:latin typeface="+mn-lt"/>
                        </a:rPr>
                        <a:t>ELG: Listening, Attention and Understanding</a:t>
                      </a:r>
                    </a:p>
                    <a:p>
                      <a:pPr algn="ctr"/>
                      <a:endParaRPr lang="en-US" sz="700" dirty="0">
                        <a:latin typeface="+mn-lt"/>
                      </a:endParaRPr>
                    </a:p>
                    <a:p>
                      <a:pPr algn="ctr"/>
                      <a:r>
                        <a:rPr lang="en-US" sz="700" dirty="0">
                          <a:latin typeface="+mn-lt"/>
                        </a:rPr>
                        <a:t> Listen attentively and respond to what they hear with relevant questions, comments and actions when being read to and during whole class discussions and small group interactions</a:t>
                      </a:r>
                    </a:p>
                    <a:p>
                      <a:pPr algn="ctr"/>
                      <a:endParaRPr lang="en-US" sz="700" dirty="0">
                        <a:latin typeface="+mn-lt"/>
                      </a:endParaRPr>
                    </a:p>
                    <a:p>
                      <a:pPr algn="ctr"/>
                      <a:r>
                        <a:rPr lang="en-US" sz="700" dirty="0">
                          <a:latin typeface="+mn-lt"/>
                        </a:rPr>
                        <a:t> Make comments about what they have heard and ask questions to clarify their understanding</a:t>
                      </a:r>
                    </a:p>
                    <a:p>
                      <a:pPr algn="ctr"/>
                      <a:endParaRPr lang="en-US" sz="700" dirty="0">
                        <a:latin typeface="+mn-lt"/>
                      </a:endParaRPr>
                    </a:p>
                    <a:p>
                      <a:pPr algn="ctr"/>
                      <a:r>
                        <a:rPr lang="en-US" sz="700" dirty="0">
                          <a:latin typeface="+mn-lt"/>
                        </a:rPr>
                        <a:t> Hold conversation when engaged in back-and-forth exchanges with their teacher and peers</a:t>
                      </a:r>
                    </a:p>
                    <a:p>
                      <a:pPr algn="ctr"/>
                      <a:endParaRPr lang="en-US" sz="700" b="0" dirty="0">
                        <a:latin typeface="+mn-lt"/>
                        <a:cs typeface="Amatic SC" panose="00000500000000000000" pitchFamily="2" charset="-79"/>
                      </a:endParaRPr>
                    </a:p>
                    <a:p>
                      <a:pPr algn="ctr"/>
                      <a:r>
                        <a:rPr lang="en-US" sz="700" b="1" dirty="0">
                          <a:latin typeface="+mn-lt"/>
                        </a:rPr>
                        <a:t>ELG: Speaking</a:t>
                      </a:r>
                    </a:p>
                    <a:p>
                      <a:pPr algn="ctr"/>
                      <a:endParaRPr lang="en-US" sz="700" dirty="0">
                        <a:latin typeface="+mn-lt"/>
                      </a:endParaRPr>
                    </a:p>
                    <a:p>
                      <a:pPr algn="ctr"/>
                      <a:r>
                        <a:rPr lang="en-US" sz="700" dirty="0">
                          <a:latin typeface="+mn-lt"/>
                        </a:rPr>
                        <a:t>Participate in small group, class and one-to-one discussions, offering their own ideas, using recently introduced vocabulary. </a:t>
                      </a:r>
                    </a:p>
                    <a:p>
                      <a:pPr algn="ctr"/>
                      <a:endParaRPr lang="en-US" sz="700" dirty="0">
                        <a:latin typeface="+mn-lt"/>
                      </a:endParaRPr>
                    </a:p>
                    <a:p>
                      <a:pPr algn="ctr"/>
                      <a:r>
                        <a:rPr lang="en-US" sz="700" dirty="0">
                          <a:latin typeface="+mn-lt"/>
                        </a:rPr>
                        <a:t>Offer explanations for why things might happen, making use of recently introduced vocabulary from stories, non-fiction, rhymes and poems when appropriate. </a:t>
                      </a:r>
                    </a:p>
                    <a:p>
                      <a:pPr algn="ctr"/>
                      <a:endParaRPr lang="en-US" sz="700" dirty="0">
                        <a:latin typeface="+mn-lt"/>
                      </a:endParaRPr>
                    </a:p>
                    <a:p>
                      <a:pPr algn="ctr"/>
                      <a:r>
                        <a:rPr lang="en-US" sz="700" dirty="0">
                          <a:latin typeface="+mn-lt"/>
                        </a:rPr>
                        <a:t> Express their ideas and feelings about their experiences using full sentences, including use of past, present and future tenses and making use of conjunctions, with modelling and support from their teacher. </a:t>
                      </a:r>
                      <a:endParaRPr lang="en-US" sz="700" b="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33"/>
                    </a:solidFill>
                  </a:tcPr>
                </a:tc>
                <a:tc>
                  <a:txBody>
                    <a:bodyPr/>
                    <a:lstStyle/>
                    <a:p>
                      <a:pPr algn="ctr"/>
                      <a:r>
                        <a:rPr lang="en-US" sz="700" b="1" dirty="0">
                          <a:latin typeface="+mn-lt"/>
                        </a:rPr>
                        <a:t>ELG: Self-Regulation </a:t>
                      </a:r>
                    </a:p>
                    <a:p>
                      <a:pPr algn="ctr"/>
                      <a:endParaRPr lang="en-US" sz="700" dirty="0">
                        <a:latin typeface="+mn-lt"/>
                      </a:endParaRPr>
                    </a:p>
                    <a:p>
                      <a:pPr algn="ctr"/>
                      <a:r>
                        <a:rPr lang="en-US" sz="700" dirty="0">
                          <a:latin typeface="+mn-lt"/>
                        </a:rPr>
                        <a:t>Show an understanding of their own feelings and those of others, and begin to regulate their behaviour accordingly. </a:t>
                      </a:r>
                    </a:p>
                    <a:p>
                      <a:pPr algn="ctr"/>
                      <a:endParaRPr lang="en-US" sz="700" dirty="0">
                        <a:latin typeface="+mn-lt"/>
                      </a:endParaRPr>
                    </a:p>
                    <a:p>
                      <a:pPr algn="ctr"/>
                      <a:r>
                        <a:rPr lang="en-US" sz="700" dirty="0">
                          <a:latin typeface="+mn-lt"/>
                        </a:rPr>
                        <a:t> Set and work towards simple goals, being able to wait for what they want and control their immediate impulses when appropriate. </a:t>
                      </a:r>
                    </a:p>
                    <a:p>
                      <a:pPr algn="ctr"/>
                      <a:endParaRPr lang="en-US" sz="700" dirty="0">
                        <a:latin typeface="+mn-lt"/>
                      </a:endParaRPr>
                    </a:p>
                    <a:p>
                      <a:pPr algn="ctr"/>
                      <a:r>
                        <a:rPr lang="en-US" sz="700" dirty="0">
                          <a:latin typeface="+mn-lt"/>
                        </a:rPr>
                        <a:t>Give focused attention to what the teacher says, responding appropriately even when engaged in activity, and show an ability to follow instructions involving several ideas or actions.</a:t>
                      </a:r>
                    </a:p>
                    <a:p>
                      <a:pPr algn="ctr"/>
                      <a:endParaRPr lang="en-US" sz="700" b="1" dirty="0">
                        <a:latin typeface="+mn-lt"/>
                      </a:endParaRPr>
                    </a:p>
                    <a:p>
                      <a:pPr algn="ctr"/>
                      <a:r>
                        <a:rPr lang="en-US" sz="700" b="1" dirty="0">
                          <a:latin typeface="+mn-lt"/>
                        </a:rPr>
                        <a:t> ELG: Managing Self </a:t>
                      </a:r>
                    </a:p>
                    <a:p>
                      <a:pPr algn="ctr"/>
                      <a:endParaRPr lang="en-US" sz="700" dirty="0">
                        <a:latin typeface="+mn-lt"/>
                      </a:endParaRPr>
                    </a:p>
                    <a:p>
                      <a:pPr algn="ctr"/>
                      <a:r>
                        <a:rPr lang="en-US" sz="700" dirty="0">
                          <a:latin typeface="+mn-lt"/>
                        </a:rPr>
                        <a:t>Be confident to try new activities and show independence, resilience and perseverance in the face of challenge. </a:t>
                      </a:r>
                    </a:p>
                    <a:p>
                      <a:pPr algn="ctr"/>
                      <a:endParaRPr lang="en-US" sz="700" dirty="0">
                        <a:latin typeface="+mn-lt"/>
                      </a:endParaRPr>
                    </a:p>
                    <a:p>
                      <a:pPr algn="ctr"/>
                      <a:r>
                        <a:rPr lang="en-US" sz="700" dirty="0">
                          <a:latin typeface="+mn-lt"/>
                        </a:rPr>
                        <a:t>Explain the reasons for rules, know right from wrong and try to behave accordingly. </a:t>
                      </a:r>
                    </a:p>
                    <a:p>
                      <a:pPr algn="ctr"/>
                      <a:endParaRPr lang="en-US" sz="700" dirty="0">
                        <a:latin typeface="+mn-lt"/>
                      </a:endParaRPr>
                    </a:p>
                    <a:p>
                      <a:pPr algn="ctr"/>
                      <a:r>
                        <a:rPr lang="en-US" sz="700" dirty="0">
                          <a:latin typeface="+mn-lt"/>
                        </a:rPr>
                        <a:t>Manage their own basic hygiene and personal needs, including dressing, going to the toilet and understanding the importance of healthy food choices. </a:t>
                      </a:r>
                    </a:p>
                    <a:p>
                      <a:pPr algn="ctr"/>
                      <a:endParaRPr lang="en-US" sz="700" dirty="0">
                        <a:latin typeface="+mn-lt"/>
                      </a:endParaRPr>
                    </a:p>
                    <a:p>
                      <a:pPr algn="ctr"/>
                      <a:endParaRPr lang="en-US" sz="700" dirty="0">
                        <a:latin typeface="+mn-lt"/>
                      </a:endParaRPr>
                    </a:p>
                    <a:p>
                      <a:pPr algn="ctr"/>
                      <a:r>
                        <a:rPr lang="en-US" sz="700" dirty="0">
                          <a:latin typeface="+mn-lt"/>
                        </a:rPr>
                        <a:t>ELG: Building Relationships </a:t>
                      </a:r>
                    </a:p>
                    <a:p>
                      <a:pPr algn="ctr"/>
                      <a:endParaRPr lang="en-US" sz="700" dirty="0">
                        <a:latin typeface="+mn-lt"/>
                      </a:endParaRPr>
                    </a:p>
                    <a:p>
                      <a:pPr algn="ctr"/>
                      <a:endParaRPr lang="en-US" sz="700" dirty="0">
                        <a:latin typeface="+mn-lt"/>
                      </a:endParaRPr>
                    </a:p>
                    <a:p>
                      <a:pPr algn="ctr"/>
                      <a:r>
                        <a:rPr lang="en-US" sz="700" dirty="0">
                          <a:latin typeface="+mn-lt"/>
                        </a:rPr>
                        <a:t>Work and play cooperatively and take turns with others.</a:t>
                      </a:r>
                    </a:p>
                    <a:p>
                      <a:pPr algn="ctr"/>
                      <a:endParaRPr lang="en-US" sz="700" dirty="0">
                        <a:latin typeface="+mn-lt"/>
                      </a:endParaRPr>
                    </a:p>
                    <a:p>
                      <a:pPr algn="ctr"/>
                      <a:r>
                        <a:rPr lang="en-US" sz="700" dirty="0">
                          <a:latin typeface="+mn-lt"/>
                        </a:rPr>
                        <a:t>Form positive attachments to adults and friendships with peers;. </a:t>
                      </a:r>
                    </a:p>
                    <a:p>
                      <a:pPr algn="ctr"/>
                      <a:endParaRPr lang="en-US" sz="700" dirty="0">
                        <a:latin typeface="+mn-lt"/>
                      </a:endParaRPr>
                    </a:p>
                    <a:p>
                      <a:pPr algn="ctr"/>
                      <a:r>
                        <a:rPr lang="en-US" sz="700" dirty="0">
                          <a:latin typeface="+mn-lt"/>
                        </a:rPr>
                        <a:t>Show sensitivity to their own and to others’ needs. </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mn-lt"/>
                        </a:rPr>
                        <a:t>ELG: Gross Motor Skills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Negotiate space and obstacles safely, with consideration for themselves and others.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 Demonstrate strength, balance and coordination when playing. </a:t>
                      </a:r>
                    </a:p>
                    <a:p>
                      <a:pPr marL="0" marR="0" lvl="0" indent="0" algn="ctr" defTabSz="914400" rtl="0" eaLnBrk="1" fontAlgn="auto" latinLnBrk="0" hangingPunct="1">
                        <a:lnSpc>
                          <a:spcPct val="107000"/>
                        </a:lnSpc>
                        <a:spcBef>
                          <a:spcPts val="0"/>
                        </a:spcBef>
                        <a:spcAft>
                          <a:spcPts val="800"/>
                        </a:spcAft>
                        <a:buClrTx/>
                        <a:buSzTx/>
                        <a:buFontTx/>
                        <a:buNone/>
                        <a:tabLst/>
                        <a:defRPr/>
                      </a:pPr>
                      <a:endParaRPr lang="en-US" sz="700" dirty="0">
                        <a:latin typeface="+mn-lt"/>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Move energetically, such as running, jumping, dancing, hopping, skipping and climbing.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mn-lt"/>
                        </a:rPr>
                        <a:t>ELG: Fine Motor Skills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Hold a pencil effectively in preparation for fluent writing – using the tripod grip in almost all cases.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Use a range of small tools, including scissors, paint brushes and cutlery.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Begin to show accuracy and care when drawing. </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mn-lt"/>
                        </a:rPr>
                        <a:t>ELG: Comprehension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 Demonstrate understanding of what has been read to them by retelling stories and narratives using their own words and recently introduced vocabulary.</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 Anticipate – where appropriate – key events in stories.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Use and understand recently introduced vocabulary during discussions about stories, non-fiction, rhymes and poems and during role-play.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mn-lt"/>
                        </a:rPr>
                        <a:t>ELG: Word Reading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Say a sound for each letter in the alphabet and at least 10 digraphs.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Read words consistent with their phonic knowledge by sound-blending.</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Read aloud simple sentences and books that are consistent with their phonic knowledge, including some common exception words.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mn-lt"/>
                        </a:rPr>
                        <a:t> ELG: Writing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Write recognisable letters, most of which are correctly formed.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Spell words by identifying sounds in them and representing the sounds with a letter or letters.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 Write simple phrases and sentences that can be read by others.</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pPr>
                      <a:r>
                        <a:rPr lang="en-US" sz="700" b="1" dirty="0">
                          <a:latin typeface="+mn-lt"/>
                        </a:rPr>
                        <a:t>ELG: Number </a:t>
                      </a:r>
                    </a:p>
                    <a:p>
                      <a:pPr algn="ctr">
                        <a:lnSpc>
                          <a:spcPct val="107000"/>
                        </a:lnSpc>
                        <a:spcAft>
                          <a:spcPts val="800"/>
                        </a:spcAft>
                      </a:pPr>
                      <a:r>
                        <a:rPr lang="en-US" sz="700" dirty="0">
                          <a:latin typeface="+mn-lt"/>
                        </a:rPr>
                        <a:t>Have a deep understanding of number to 10, including the composition of each number; </a:t>
                      </a:r>
                    </a:p>
                    <a:p>
                      <a:pPr algn="ctr">
                        <a:lnSpc>
                          <a:spcPct val="107000"/>
                        </a:lnSpc>
                        <a:spcAft>
                          <a:spcPts val="800"/>
                        </a:spcAft>
                      </a:pPr>
                      <a:r>
                        <a:rPr lang="en-US" sz="700" dirty="0" err="1">
                          <a:latin typeface="+mn-lt"/>
                        </a:rPr>
                        <a:t>Subitise</a:t>
                      </a:r>
                      <a:r>
                        <a:rPr lang="en-US" sz="700" dirty="0">
                          <a:latin typeface="+mn-lt"/>
                        </a:rPr>
                        <a:t> (recognise quantities without counting) up to 5; - Automatically recall (without reference to rhymes, counting or other aids) number bonds up to 5 (including subtraction facts) and some number bonds to 10, including double facts. </a:t>
                      </a:r>
                    </a:p>
                    <a:p>
                      <a:pPr algn="ctr">
                        <a:lnSpc>
                          <a:spcPct val="107000"/>
                        </a:lnSpc>
                        <a:spcAft>
                          <a:spcPts val="800"/>
                        </a:spcAft>
                      </a:pPr>
                      <a:r>
                        <a:rPr lang="en-US" sz="700" b="1" dirty="0">
                          <a:latin typeface="+mn-lt"/>
                        </a:rPr>
                        <a:t>ELG: Numerical Patterns </a:t>
                      </a:r>
                    </a:p>
                    <a:p>
                      <a:pPr algn="ctr">
                        <a:lnSpc>
                          <a:spcPct val="107000"/>
                        </a:lnSpc>
                        <a:spcAft>
                          <a:spcPts val="800"/>
                        </a:spcAft>
                      </a:pPr>
                      <a:r>
                        <a:rPr lang="en-US" sz="700" dirty="0">
                          <a:latin typeface="+mn-lt"/>
                        </a:rPr>
                        <a:t>Verbally count beyond 20, recognising the pattern of the counting system; - Compare quantities up to 10 in different contexts, recognising when one quantity is greater than, less than or the same as the other quantity. </a:t>
                      </a:r>
                    </a:p>
                    <a:p>
                      <a:pPr algn="ctr">
                        <a:lnSpc>
                          <a:spcPct val="107000"/>
                        </a:lnSpc>
                        <a:spcAft>
                          <a:spcPts val="800"/>
                        </a:spcAft>
                      </a:pPr>
                      <a:r>
                        <a:rPr lang="en-US" sz="700" dirty="0">
                          <a:latin typeface="+mn-lt"/>
                        </a:rPr>
                        <a:t> Explore and represent patterns within numbers up to 10, including evens and odds, double facts and how quantities can be distributed equally.</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700" b="1" dirty="0">
                          <a:latin typeface="+mn-lt"/>
                        </a:rPr>
                        <a:t>ELG: Past and Present </a:t>
                      </a:r>
                    </a:p>
                    <a:p>
                      <a:pPr algn="ctr"/>
                      <a:endParaRPr lang="en-US" sz="700" dirty="0">
                        <a:latin typeface="+mn-lt"/>
                      </a:endParaRPr>
                    </a:p>
                    <a:p>
                      <a:pPr algn="ctr"/>
                      <a:r>
                        <a:rPr lang="en-US" sz="700" dirty="0">
                          <a:latin typeface="+mn-lt"/>
                        </a:rPr>
                        <a:t>Talk about the lives of the people around them and their roles in society.</a:t>
                      </a:r>
                    </a:p>
                    <a:p>
                      <a:pPr algn="ctr"/>
                      <a:endParaRPr lang="en-US" sz="700" dirty="0">
                        <a:latin typeface="+mn-lt"/>
                      </a:endParaRPr>
                    </a:p>
                    <a:p>
                      <a:pPr algn="ctr"/>
                      <a:r>
                        <a:rPr lang="en-US" sz="700" dirty="0">
                          <a:latin typeface="+mn-lt"/>
                        </a:rPr>
                        <a:t>Know some similarities and differences between things in the past and now, drawing on their experiences and what has been read in class. </a:t>
                      </a:r>
                    </a:p>
                    <a:p>
                      <a:pPr algn="ctr"/>
                      <a:endParaRPr lang="en-US" sz="700" dirty="0">
                        <a:latin typeface="+mn-lt"/>
                      </a:endParaRPr>
                    </a:p>
                    <a:p>
                      <a:pPr algn="ctr"/>
                      <a:r>
                        <a:rPr lang="en-US" sz="700" dirty="0">
                          <a:latin typeface="+mn-lt"/>
                        </a:rPr>
                        <a:t>Understand the past through settings, characters and events encountered in books read in class and storytelling.</a:t>
                      </a:r>
                    </a:p>
                    <a:p>
                      <a:pPr algn="ctr"/>
                      <a:endParaRPr lang="en-US" sz="700" dirty="0">
                        <a:latin typeface="+mn-lt"/>
                      </a:endParaRPr>
                    </a:p>
                    <a:p>
                      <a:pPr algn="ctr"/>
                      <a:r>
                        <a:rPr lang="en-US" sz="700" b="1" dirty="0">
                          <a:latin typeface="+mn-lt"/>
                        </a:rPr>
                        <a:t> ELG: People, Culture and Communities </a:t>
                      </a:r>
                    </a:p>
                    <a:p>
                      <a:pPr algn="ctr"/>
                      <a:endParaRPr lang="en-US" sz="700" dirty="0">
                        <a:latin typeface="+mn-lt"/>
                      </a:endParaRPr>
                    </a:p>
                    <a:p>
                      <a:pPr algn="ctr"/>
                      <a:r>
                        <a:rPr lang="en-US" sz="700" dirty="0">
                          <a:latin typeface="+mn-lt"/>
                        </a:rPr>
                        <a:t>Describe their immediate environment using knowledge from observation, discussion, stories, non-fiction texts and maps. </a:t>
                      </a:r>
                    </a:p>
                    <a:p>
                      <a:pPr algn="ctr"/>
                      <a:endParaRPr lang="en-US" sz="700" dirty="0">
                        <a:latin typeface="+mn-lt"/>
                      </a:endParaRPr>
                    </a:p>
                    <a:p>
                      <a:pPr algn="ctr"/>
                      <a:r>
                        <a:rPr lang="en-US" sz="700" dirty="0">
                          <a:latin typeface="+mn-lt"/>
                        </a:rPr>
                        <a:t>Know some similarities and differences between different religious and cultural communities in this country, drawing on their experiences and what has been read in class. </a:t>
                      </a:r>
                    </a:p>
                    <a:p>
                      <a:pPr algn="ctr"/>
                      <a:endParaRPr lang="en-US" sz="700" dirty="0">
                        <a:latin typeface="+mn-lt"/>
                      </a:endParaRPr>
                    </a:p>
                    <a:p>
                      <a:pPr algn="ctr"/>
                      <a:r>
                        <a:rPr lang="en-US" sz="700" dirty="0">
                          <a:latin typeface="+mn-lt"/>
                        </a:rPr>
                        <a:t>Explain some similarities and differences between life in this country and life in other countries, drawing on knowledge from stories, non-fiction texts and – when appropriate – maps.</a:t>
                      </a:r>
                    </a:p>
                    <a:p>
                      <a:pPr algn="ctr"/>
                      <a:endParaRPr lang="en-US" sz="700" dirty="0">
                        <a:solidFill>
                          <a:schemeClr val="tx1"/>
                        </a:solidFill>
                        <a:latin typeface="+mn-lt"/>
                      </a:endParaRPr>
                    </a:p>
                    <a:p>
                      <a:pPr algn="ctr"/>
                      <a:r>
                        <a:rPr lang="en-US" sz="700" b="1" dirty="0">
                          <a:latin typeface="+mn-lt"/>
                        </a:rPr>
                        <a:t>ELG: The Natural World </a:t>
                      </a:r>
                    </a:p>
                    <a:p>
                      <a:pPr algn="ctr"/>
                      <a:endParaRPr lang="en-US" sz="700" dirty="0">
                        <a:latin typeface="+mn-lt"/>
                      </a:endParaRPr>
                    </a:p>
                    <a:p>
                      <a:pPr algn="ctr"/>
                      <a:r>
                        <a:rPr lang="en-US" sz="700" dirty="0">
                          <a:latin typeface="+mn-lt"/>
                        </a:rPr>
                        <a:t>Explore the natural world around them, making observations and drawing pictures of animals and plants.</a:t>
                      </a:r>
                    </a:p>
                    <a:p>
                      <a:pPr algn="ctr"/>
                      <a:endParaRPr lang="en-US" sz="700" dirty="0">
                        <a:latin typeface="+mn-lt"/>
                      </a:endParaRPr>
                    </a:p>
                    <a:p>
                      <a:pPr algn="ctr"/>
                      <a:r>
                        <a:rPr lang="en-US" sz="700" dirty="0">
                          <a:latin typeface="+mn-lt"/>
                        </a:rPr>
                        <a:t>Know some similarities and differences between the natural world around them and contrasting environments, drawing on their experiences and what has been read in class.</a:t>
                      </a:r>
                    </a:p>
                    <a:p>
                      <a:pPr algn="ctr"/>
                      <a:endParaRPr lang="en-US" sz="700" dirty="0">
                        <a:latin typeface="+mn-lt"/>
                      </a:endParaRPr>
                    </a:p>
                    <a:p>
                      <a:pPr algn="ctr"/>
                      <a:r>
                        <a:rPr lang="en-US" sz="700" dirty="0">
                          <a:latin typeface="+mn-lt"/>
                        </a:rPr>
                        <a:t>Understand some important processes and changes in the natural world around them, including the seasons and changing states of matter.</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66FF"/>
                    </a:solidFill>
                  </a:tcPr>
                </a:tc>
                <a:tc>
                  <a:txBody>
                    <a:bodyPr/>
                    <a:lstStyle/>
                    <a:p>
                      <a:pPr algn="ctr"/>
                      <a:r>
                        <a:rPr lang="en-US" sz="700" b="1" dirty="0">
                          <a:latin typeface="+mn-lt"/>
                        </a:rPr>
                        <a:t>ELG: Creating with Materials </a:t>
                      </a:r>
                    </a:p>
                    <a:p>
                      <a:pPr algn="ctr"/>
                      <a:endParaRPr lang="en-US" sz="700" b="1" dirty="0">
                        <a:latin typeface="+mn-lt"/>
                      </a:endParaRPr>
                    </a:p>
                    <a:p>
                      <a:pPr algn="ctr"/>
                      <a:r>
                        <a:rPr lang="en-US" sz="700" dirty="0">
                          <a:latin typeface="+mn-lt"/>
                        </a:rPr>
                        <a:t>Safely use and explore a variety of materials, tools and techniques, experimenting with colour, design, texture, form and function. </a:t>
                      </a:r>
                    </a:p>
                    <a:p>
                      <a:pPr algn="ctr"/>
                      <a:endParaRPr lang="en-US" sz="700" dirty="0">
                        <a:latin typeface="+mn-lt"/>
                      </a:endParaRPr>
                    </a:p>
                    <a:p>
                      <a:pPr algn="ctr"/>
                      <a:r>
                        <a:rPr lang="en-US" sz="700" dirty="0">
                          <a:latin typeface="+mn-lt"/>
                        </a:rPr>
                        <a:t>Share their creations, explaining the process they have used; - Make use of props and materials when role playing characters in narratives and stories.</a:t>
                      </a:r>
                    </a:p>
                    <a:p>
                      <a:pPr algn="ctr"/>
                      <a:endParaRPr lang="en-US" sz="700" dirty="0">
                        <a:latin typeface="+mn-lt"/>
                      </a:endParaRPr>
                    </a:p>
                    <a:p>
                      <a:pPr algn="ctr"/>
                      <a:r>
                        <a:rPr lang="en-US" sz="700" dirty="0">
                          <a:latin typeface="+mn-lt"/>
                        </a:rPr>
                        <a:t> </a:t>
                      </a:r>
                      <a:r>
                        <a:rPr lang="en-US" sz="700" b="1" dirty="0">
                          <a:latin typeface="+mn-lt"/>
                        </a:rPr>
                        <a:t>ELG: Being Imaginative and Expressive </a:t>
                      </a:r>
                    </a:p>
                    <a:p>
                      <a:pPr algn="ctr"/>
                      <a:endParaRPr lang="en-US" sz="700" dirty="0">
                        <a:latin typeface="+mn-lt"/>
                      </a:endParaRPr>
                    </a:p>
                    <a:p>
                      <a:pPr algn="ctr"/>
                      <a:r>
                        <a:rPr lang="en-US" sz="700" dirty="0">
                          <a:latin typeface="+mn-lt"/>
                        </a:rPr>
                        <a:t>Invent, adapt and recount narratives and stories with peers and their teacher. </a:t>
                      </a:r>
                    </a:p>
                    <a:p>
                      <a:pPr algn="ctr"/>
                      <a:endParaRPr lang="en-US" sz="700" dirty="0">
                        <a:latin typeface="+mn-lt"/>
                      </a:endParaRPr>
                    </a:p>
                    <a:p>
                      <a:pPr algn="ctr"/>
                      <a:r>
                        <a:rPr lang="en-US" sz="700" dirty="0">
                          <a:latin typeface="+mn-lt"/>
                        </a:rPr>
                        <a:t> Sing a range of well-known nursery rhymes and songs; Perform songs, rhymes, poems and stories with others, and – when appropriate – try to move in time with music. </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FFFF"/>
                    </a:solidFill>
                  </a:tcPr>
                </a:tc>
                <a:extLst>
                  <a:ext uri="{0D108BD9-81ED-4DB2-BD59-A6C34878D82A}">
                    <a16:rowId xmlns:a16="http://schemas.microsoft.com/office/drawing/2014/main" val="663662612"/>
                  </a:ext>
                </a:extLst>
              </a:tr>
            </a:tbl>
          </a:graphicData>
        </a:graphic>
      </p:graphicFrame>
      <p:pic>
        <p:nvPicPr>
          <p:cNvPr id="8" name="Picture 7">
            <a:extLst>
              <a:ext uri="{FF2B5EF4-FFF2-40B4-BE49-F238E27FC236}">
                <a16:creationId xmlns:a16="http://schemas.microsoft.com/office/drawing/2014/main" id="{115F40D6-CFA8-4566-9890-A489E9881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8929" y="1734419"/>
            <a:ext cx="363194" cy="363194"/>
          </a:xfrm>
          <a:prstGeom prst="rect">
            <a:avLst/>
          </a:prstGeom>
        </p:spPr>
      </p:pic>
      <p:pic>
        <p:nvPicPr>
          <p:cNvPr id="9" name="Picture 8">
            <a:extLst>
              <a:ext uri="{FF2B5EF4-FFF2-40B4-BE49-F238E27FC236}">
                <a16:creationId xmlns:a16="http://schemas.microsoft.com/office/drawing/2014/main" id="{0A0B5B12-8D4D-4712-8431-41086A8AC3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3625" y="1535383"/>
            <a:ext cx="466695" cy="466695"/>
          </a:xfrm>
          <a:prstGeom prst="rect">
            <a:avLst/>
          </a:prstGeom>
        </p:spPr>
      </p:pic>
      <p:pic>
        <p:nvPicPr>
          <p:cNvPr id="10" name="Picture 9">
            <a:extLst>
              <a:ext uri="{FF2B5EF4-FFF2-40B4-BE49-F238E27FC236}">
                <a16:creationId xmlns:a16="http://schemas.microsoft.com/office/drawing/2014/main" id="{AC1E81BA-2249-4FAC-88E8-19E565C0D2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2819" y="1630918"/>
            <a:ext cx="466695" cy="466695"/>
          </a:xfrm>
          <a:prstGeom prst="rect">
            <a:avLst/>
          </a:prstGeom>
        </p:spPr>
      </p:pic>
      <p:pic>
        <p:nvPicPr>
          <p:cNvPr id="11" name="Picture 10">
            <a:extLst>
              <a:ext uri="{FF2B5EF4-FFF2-40B4-BE49-F238E27FC236}">
                <a16:creationId xmlns:a16="http://schemas.microsoft.com/office/drawing/2014/main" id="{46936493-4B19-4961-877B-8975158800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3458" y="1650910"/>
            <a:ext cx="363194" cy="363194"/>
          </a:xfrm>
          <a:prstGeom prst="rect">
            <a:avLst/>
          </a:prstGeom>
        </p:spPr>
      </p:pic>
      <p:pic>
        <p:nvPicPr>
          <p:cNvPr id="12" name="Picture 11">
            <a:extLst>
              <a:ext uri="{FF2B5EF4-FFF2-40B4-BE49-F238E27FC236}">
                <a16:creationId xmlns:a16="http://schemas.microsoft.com/office/drawing/2014/main" id="{128822E2-39EF-4679-81F8-C43940C418C2}"/>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3125" b="98633" l="9961" r="89844">
                        <a14:foregroundMark x1="64063" y1="9961" x2="55664" y2="6250"/>
                        <a14:foregroundMark x1="51563" y1="3125" x2="51563" y2="3125"/>
                        <a14:foregroundMark x1="46484" y1="96484" x2="46484" y2="96484"/>
                        <a14:foregroundMark x1="64648" y1="98633" x2="64648" y2="98633"/>
                        <a14:foregroundMark x1="78516" y1="48633" x2="78516" y2="48633"/>
                        <a14:backgroundMark x1="59570" y1="50781" x2="59570" y2="50781"/>
                        <a14:backgroundMark x1="59570" y1="50781" x2="59570" y2="50781"/>
                        <a14:backgroundMark x1="58594" y1="49609" x2="40820" y2="48242"/>
                        <a14:backgroundMark x1="65039" y1="48242" x2="49609" y2="53125"/>
                      </a14:backgroundRemoval>
                    </a14:imgEffect>
                  </a14:imgLayer>
                </a14:imgProps>
              </a:ext>
              <a:ext uri="{28A0092B-C50C-407E-A947-70E740481C1C}">
                <a14:useLocalDpi xmlns:a14="http://schemas.microsoft.com/office/drawing/2010/main" val="0"/>
              </a:ext>
            </a:extLst>
          </a:blip>
          <a:stretch>
            <a:fillRect/>
          </a:stretch>
        </p:blipFill>
        <p:spPr>
          <a:xfrm rot="20385759">
            <a:off x="3747854" y="1304799"/>
            <a:ext cx="376586" cy="376586"/>
          </a:xfrm>
          <a:prstGeom prst="rect">
            <a:avLst/>
          </a:prstGeom>
        </p:spPr>
      </p:pic>
      <p:pic>
        <p:nvPicPr>
          <p:cNvPr id="13" name="Picture 12">
            <a:extLst>
              <a:ext uri="{FF2B5EF4-FFF2-40B4-BE49-F238E27FC236}">
                <a16:creationId xmlns:a16="http://schemas.microsoft.com/office/drawing/2014/main" id="{39401746-DFF5-45B3-B458-DEB981D97B0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1931" y="1714595"/>
            <a:ext cx="417124" cy="417124"/>
          </a:xfrm>
          <a:prstGeom prst="rect">
            <a:avLst/>
          </a:prstGeom>
        </p:spPr>
      </p:pic>
      <p:pic>
        <p:nvPicPr>
          <p:cNvPr id="14" name="Picture 13">
            <a:extLst>
              <a:ext uri="{FF2B5EF4-FFF2-40B4-BE49-F238E27FC236}">
                <a16:creationId xmlns:a16="http://schemas.microsoft.com/office/drawing/2014/main" id="{52E055B6-F448-4C08-B24C-A9523B238E5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82711" y="1769268"/>
            <a:ext cx="307777" cy="307777"/>
          </a:xfrm>
          <a:prstGeom prst="rect">
            <a:avLst/>
          </a:prstGeom>
        </p:spPr>
      </p:pic>
      <p:pic>
        <p:nvPicPr>
          <p:cNvPr id="15" name="Picture 14">
            <a:extLst>
              <a:ext uri="{FF2B5EF4-FFF2-40B4-BE49-F238E27FC236}">
                <a16:creationId xmlns:a16="http://schemas.microsoft.com/office/drawing/2014/main" id="{45D21B6A-8AEB-47B4-8BF3-5F8811E7650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4914" y="81113"/>
            <a:ext cx="425832" cy="425832"/>
          </a:xfrm>
          <a:prstGeom prst="rect">
            <a:avLst/>
          </a:prstGeom>
        </p:spPr>
      </p:pic>
      <p:pic>
        <p:nvPicPr>
          <p:cNvPr id="17" name="Picture 16">
            <a:extLst>
              <a:ext uri="{FF2B5EF4-FFF2-40B4-BE49-F238E27FC236}">
                <a16:creationId xmlns:a16="http://schemas.microsoft.com/office/drawing/2014/main" id="{82753637-D72D-43BC-B125-4AB128CC39F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07230" y="34007"/>
            <a:ext cx="548362" cy="411272"/>
          </a:xfrm>
          <a:prstGeom prst="rect">
            <a:avLst/>
          </a:prstGeom>
        </p:spPr>
      </p:pic>
    </p:spTree>
    <p:extLst>
      <p:ext uri="{BB962C8B-B14F-4D97-AF65-F5344CB8AC3E}">
        <p14:creationId xmlns:p14="http://schemas.microsoft.com/office/powerpoint/2010/main" val="19791241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cbf6fcd-a56e-40ab-92f5-ea8387f0b4f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AC6C4ECE2C94C4CA14E2D6545A1AF21" ma:contentTypeVersion="16" ma:contentTypeDescription="Create a new document." ma:contentTypeScope="" ma:versionID="e91ad5d8fa721e868d6888324d054ef7">
  <xsd:schema xmlns:xsd="http://www.w3.org/2001/XMLSchema" xmlns:xs="http://www.w3.org/2001/XMLSchema" xmlns:p="http://schemas.microsoft.com/office/2006/metadata/properties" xmlns:ns3="acbf6fcd-a56e-40ab-92f5-ea8387f0b4f9" xmlns:ns4="886585d9-04df-4862-993f-de22c84d00b8" targetNamespace="http://schemas.microsoft.com/office/2006/metadata/properties" ma:root="true" ma:fieldsID="c46cc4dc9bb4c5e4eeef61857f144961" ns3:_="" ns4:_="">
    <xsd:import namespace="acbf6fcd-a56e-40ab-92f5-ea8387f0b4f9"/>
    <xsd:import namespace="886585d9-04df-4862-993f-de22c84d00b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LengthInSeconds"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_activity" minOccurs="0"/>
                <xsd:element ref="ns3:MediaServiceLoca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bf6fcd-a56e-40ab-92f5-ea8387f0b4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86585d9-04df-4862-993f-de22c84d00b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B3BE9B-2812-4A7F-9E20-061B9E6D1AA8}">
  <ds:schemaRefs>
    <ds:schemaRef ds:uri="http://schemas.microsoft.com/office/2006/metadata/properties"/>
    <ds:schemaRef ds:uri="http://schemas.microsoft.com/office/2006/documentManagement/types"/>
    <ds:schemaRef ds:uri="http://schemas.openxmlformats.org/package/2006/metadata/core-properties"/>
    <ds:schemaRef ds:uri="886585d9-04df-4862-993f-de22c84d00b8"/>
    <ds:schemaRef ds:uri="http://purl.org/dc/dcmitype/"/>
    <ds:schemaRef ds:uri="http://schemas.microsoft.com/office/infopath/2007/PartnerControls"/>
    <ds:schemaRef ds:uri="http://purl.org/dc/elements/1.1/"/>
    <ds:schemaRef ds:uri="acbf6fcd-a56e-40ab-92f5-ea8387f0b4f9"/>
    <ds:schemaRef ds:uri="http://www.w3.org/XML/1998/namespace"/>
    <ds:schemaRef ds:uri="http://purl.org/dc/terms/"/>
  </ds:schemaRefs>
</ds:datastoreItem>
</file>

<file path=customXml/itemProps2.xml><?xml version="1.0" encoding="utf-8"?>
<ds:datastoreItem xmlns:ds="http://schemas.openxmlformats.org/officeDocument/2006/customXml" ds:itemID="{7B312629-BC7D-45F0-AF82-C9DA9CC1B9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bf6fcd-a56e-40ab-92f5-ea8387f0b4f9"/>
    <ds:schemaRef ds:uri="886585d9-04df-4862-993f-de22c84d00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E4E485-0505-4A9A-97F5-08FAA2CE5A1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19352</TotalTime>
  <Words>14625</Words>
  <Application>Microsoft Office PowerPoint</Application>
  <PresentationFormat>Widescreen</PresentationFormat>
  <Paragraphs>1826</Paragraphs>
  <Slides>22</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Adler</vt:lpstr>
      <vt:lpstr>Calibri Light</vt:lpstr>
      <vt:lpstr>Courier New</vt:lpstr>
      <vt:lpstr>Amatic SC</vt:lpstr>
      <vt:lpstr>Wingdings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Underwood (Avanti Gardens)</dc:creator>
  <cp:lastModifiedBy>S Howe</cp:lastModifiedBy>
  <cp:revision>176</cp:revision>
  <cp:lastPrinted>2021-08-25T10:08:52Z</cp:lastPrinted>
  <dcterms:created xsi:type="dcterms:W3CDTF">2021-06-03T07:59:39Z</dcterms:created>
  <dcterms:modified xsi:type="dcterms:W3CDTF">2026-10-07T15:08:24Z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0x010100DAC6C4ECE2C94C4CA14E2D6545A1AF21</vt:lpwstr>
  </property>
</Properties>
</file>