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2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513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536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525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726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905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23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93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289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276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067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990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84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01521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en-GB" sz="2800" dirty="0">
                <a:solidFill>
                  <a:schemeClr val="accent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R.E.(Y2) </a:t>
            </a:r>
            <a:r>
              <a:rPr lang="en-GB" sz="4000" dirty="0">
                <a:solidFill>
                  <a:schemeClr val="accent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–</a:t>
            </a:r>
            <a:r>
              <a:rPr lang="en-GB" sz="2800" dirty="0">
                <a:solidFill>
                  <a:schemeClr val="accent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Creation and Covenant</a:t>
            </a:r>
          </a:p>
        </p:txBody>
      </p:sp>
      <p:sp>
        <p:nvSpPr>
          <p:cNvPr id="6" name="Rectangle 5"/>
          <p:cNvSpPr/>
          <p:nvPr/>
        </p:nvSpPr>
        <p:spPr>
          <a:xfrm rot="10800000">
            <a:off x="9689207" y="0"/>
            <a:ext cx="2167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7615" y="141667"/>
            <a:ext cx="939781" cy="990847"/>
          </a:xfrm>
          <a:prstGeom prst="rect">
            <a:avLst/>
          </a:prstGeo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897136"/>
              </p:ext>
            </p:extLst>
          </p:nvPr>
        </p:nvGraphicFramePr>
        <p:xfrm>
          <a:off x="5331585" y="1693353"/>
          <a:ext cx="4232766" cy="4719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9545">
                  <a:extLst>
                    <a:ext uri="{9D8B030D-6E8A-4147-A177-3AD203B41FA5}">
                      <a16:colId xmlns:a16="http://schemas.microsoft.com/office/drawing/2014/main" val="1936419850"/>
                    </a:ext>
                  </a:extLst>
                </a:gridCol>
                <a:gridCol w="2853221">
                  <a:extLst>
                    <a:ext uri="{9D8B030D-6E8A-4147-A177-3AD203B41FA5}">
                      <a16:colId xmlns:a16="http://schemas.microsoft.com/office/drawing/2014/main" val="1874438953"/>
                    </a:ext>
                  </a:extLst>
                </a:gridCol>
              </a:tblGrid>
              <a:tr h="373056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Key Vocabulary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012645"/>
                  </a:ext>
                </a:extLst>
              </a:tr>
              <a:tr h="418335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Baptism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</a:t>
                      </a:r>
                      <a:r>
                        <a:rPr lang="en-GB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sacrament which welcomes someone into God’s family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476015"/>
                  </a:ext>
                </a:extLst>
              </a:tr>
              <a:tr h="579646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 special holy book that teaches people about God, His love, and how to live a good life</a:t>
                      </a:r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233611"/>
                  </a:ext>
                </a:extLst>
              </a:tr>
              <a:tr h="743137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Catholic Social Teaching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 guide to show how to put Jesus's message of love, fairness, and peace into action in our</a:t>
                      </a:r>
                      <a:r>
                        <a:rPr lang="en-GB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world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496368"/>
                  </a:ext>
                </a:extLst>
              </a:tr>
              <a:tr h="418335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Covenant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</a:t>
                      </a:r>
                      <a:r>
                        <a:rPr lang="en-GB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sacred </a:t>
                      </a:r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promise made between God and His people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276863"/>
                  </a:ext>
                </a:extLst>
              </a:tr>
              <a:tr h="416156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Psalm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 holy song, poem or prayer written to praise God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0284"/>
                  </a:ext>
                </a:extLst>
              </a:tr>
              <a:tr h="743137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Sacrament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</a:t>
                      </a:r>
                      <a:r>
                        <a:rPr lang="en-GB" sz="1100" b="1" baseline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special, holy ceremony in the Christian church that acts as a visible sign of God's invisible love and grace</a:t>
                      </a:r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238441"/>
                  </a:ext>
                </a:extLst>
              </a:tr>
              <a:tr h="416156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when we do something wrong</a:t>
                      </a:r>
                      <a:r>
                        <a:rPr lang="en-GB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which hurts others and God</a:t>
                      </a:r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85421"/>
                  </a:ext>
                </a:extLst>
              </a:tr>
              <a:tr h="521256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Stewardship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looking after</a:t>
                      </a:r>
                      <a:r>
                        <a:rPr lang="en-GB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the world and each other</a:t>
                      </a:r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319464"/>
                  </a:ext>
                </a:extLst>
              </a:tr>
            </a:tbl>
          </a:graphicData>
        </a:graphic>
      </p:graphicFrame>
      <p:sp>
        <p:nvSpPr>
          <p:cNvPr id="7" name="Horizontal Scroll 6"/>
          <p:cNvSpPr/>
          <p:nvPr/>
        </p:nvSpPr>
        <p:spPr>
          <a:xfrm>
            <a:off x="1501277" y="5848272"/>
            <a:ext cx="3384767" cy="895350"/>
          </a:xfrm>
          <a:prstGeom prst="horizontalScroll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“God saw everything that he had made and indeed it was very good.” Gen 1:31</a:t>
            </a:r>
            <a:endParaRPr lang="en-GB" sz="1400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144100" y="453006"/>
            <a:ext cx="3928056" cy="248069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story of Creation is a form of prayer and poetry about God’s world.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Everything comes from God who made heaven and earth.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 is seen in the world through its beauty.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We are called to look after God’s world and each other. (CST)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world is everyone’s home.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Pope wrote a special letter ‘</a:t>
            </a:r>
            <a:r>
              <a:rPr lang="en-GB" sz="1100" dirty="0" err="1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Laudato</a:t>
            </a: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Si’ about looking after the world.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Prayers are a way of getting closer to God.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 know the Our Father and the first lines of the Creed.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484427" y="87182"/>
            <a:ext cx="3247403" cy="40526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Prior Knowledge</a:t>
            </a:r>
            <a:endParaRPr lang="en-GB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038787" y="3299524"/>
            <a:ext cx="4163083" cy="254874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Bible is in two parts called the Old and the New Testaments.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 gave people the responsibility to look after the world and each other-this is called stewardship.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 know of ways in which we can care for the earth.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 made a promise with Noah. Noah answered God’s call.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rainbow is a sign of God’s promise.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Baptism is a sign of Jesus’ love.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Baptism welcomes us into the Christian family.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484426" y="3096892"/>
            <a:ext cx="3247403" cy="40526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Key Knowledge</a:t>
            </a:r>
            <a:endParaRPr lang="en-GB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119" y="209885"/>
            <a:ext cx="2473170" cy="117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913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655AC"/>
      </a:accent1>
      <a:accent2>
        <a:srgbClr val="3D70E0"/>
      </a:accent2>
      <a:accent3>
        <a:srgbClr val="81C0F5"/>
      </a:accent3>
      <a:accent4>
        <a:srgbClr val="FF9D00"/>
      </a:accent4>
      <a:accent5>
        <a:srgbClr val="000000"/>
      </a:accent5>
      <a:accent6>
        <a:srgbClr val="000000"/>
      </a:accent6>
      <a:hlink>
        <a:srgbClr val="FF9D00"/>
      </a:hlink>
      <a:folHlink>
        <a:srgbClr val="81C0F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417</TotalTime>
  <Words>327</Words>
  <Application>Microsoft Office PowerPoint</Application>
  <PresentationFormat>A4 Paper (210x297 mm)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 O'Donnell</dc:creator>
  <cp:lastModifiedBy>N Kippax (OLS Staff)</cp:lastModifiedBy>
  <cp:revision>55</cp:revision>
  <dcterms:created xsi:type="dcterms:W3CDTF">2023-01-31T13:55:25Z</dcterms:created>
  <dcterms:modified xsi:type="dcterms:W3CDTF">2026-09-14T06:40:58Z</dcterms:modified>
</cp:coreProperties>
</file>