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2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051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353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0525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726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90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23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9935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289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27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67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2990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98ECC2-BBD6-4121-93E4-6D66522E1BD4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406B01-8E4F-4894-A984-88A1C3F1A7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884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01521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R.E.(Y4) </a:t>
            </a:r>
            <a:r>
              <a:rPr lang="en-GB" sz="40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–</a:t>
            </a:r>
            <a:r>
              <a:rPr lang="en-GB" sz="2800" dirty="0">
                <a:solidFill>
                  <a:schemeClr val="accent4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</a:rPr>
              <a:t>Creation and Covenant </a:t>
            </a:r>
          </a:p>
        </p:txBody>
      </p:sp>
      <p:sp>
        <p:nvSpPr>
          <p:cNvPr id="6" name="Rectangle 5"/>
          <p:cNvSpPr/>
          <p:nvPr/>
        </p:nvSpPr>
        <p:spPr>
          <a:xfrm rot="10800000">
            <a:off x="9689207" y="0"/>
            <a:ext cx="216793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615" y="141667"/>
            <a:ext cx="939781" cy="990847"/>
          </a:xfrm>
          <a:prstGeom prst="rect">
            <a:avLst/>
          </a:prstGeom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6306442"/>
              </p:ext>
            </p:extLst>
          </p:nvPr>
        </p:nvGraphicFramePr>
        <p:xfrm>
          <a:off x="5269683" y="1470970"/>
          <a:ext cx="4232766" cy="39350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9235">
                  <a:extLst>
                    <a:ext uri="{9D8B030D-6E8A-4147-A177-3AD203B41FA5}">
                      <a16:colId xmlns:a16="http://schemas.microsoft.com/office/drawing/2014/main" val="1936419850"/>
                    </a:ext>
                  </a:extLst>
                </a:gridCol>
                <a:gridCol w="2813531">
                  <a:extLst>
                    <a:ext uri="{9D8B030D-6E8A-4147-A177-3AD203B41FA5}">
                      <a16:colId xmlns:a16="http://schemas.microsoft.com/office/drawing/2014/main" val="1874438953"/>
                    </a:ext>
                  </a:extLst>
                </a:gridCol>
              </a:tblGrid>
              <a:tr h="409853">
                <a:tc gridSpan="2">
                  <a:txBody>
                    <a:bodyPr/>
                    <a:lstStyle/>
                    <a:p>
                      <a:pPr algn="ctr"/>
                      <a:r>
                        <a:rPr lang="en-GB" dirty="0"/>
                        <a:t>Key Vocabulary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012645"/>
                  </a:ext>
                </a:extLst>
              </a:tr>
              <a:tr h="459599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Covenant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 promise made between God and His people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9362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Faith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belief or trust in someone or something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76863"/>
                  </a:ext>
                </a:extLst>
              </a:tr>
              <a:tr h="344128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Forgiveness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choosing to let go of angry or hurt feelings when someone makes a mistake or treats you badly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895137"/>
                  </a:ext>
                </a:extLst>
              </a:tr>
              <a:tr h="572671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wanting something good to happen and believing that it might come true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6162"/>
                  </a:ext>
                </a:extLst>
              </a:tr>
              <a:tr h="572671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strong feelings of emotions for someone</a:t>
                      </a:r>
                      <a:r>
                        <a:rPr lang="en-GB" sz="1200" b="1" baseline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else</a:t>
                      </a:r>
                      <a:endParaRPr lang="en-GB" sz="12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0284"/>
                  </a:ext>
                </a:extLst>
              </a:tr>
              <a:tr h="572671"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Virtue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a</a:t>
                      </a:r>
                      <a:r>
                        <a:rPr lang="en-GB" sz="1200" b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 </a:t>
                      </a:r>
                      <a:r>
                        <a:rPr lang="en-GB" sz="12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</a:rPr>
                        <a:t>way of acting that is right, kind, and helpful to others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8891"/>
                  </a:ext>
                </a:extLst>
              </a:tr>
            </a:tbl>
          </a:graphicData>
        </a:graphic>
      </p:graphicFrame>
      <p:sp>
        <p:nvSpPr>
          <p:cNvPr id="7" name="Horizontal Scroll 6"/>
          <p:cNvSpPr/>
          <p:nvPr/>
        </p:nvSpPr>
        <p:spPr>
          <a:xfrm>
            <a:off x="5401059" y="5406004"/>
            <a:ext cx="3792595" cy="1309121"/>
          </a:xfrm>
          <a:prstGeom prst="horizontalScroll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1100" b="1" dirty="0">
                <a:solidFill>
                  <a:schemeClr val="accent1">
                    <a:lumMod val="75000"/>
                  </a:schemeClr>
                </a:solidFill>
              </a:rPr>
              <a:t>“ God said, ‘I am making you the ancestor of many nations.  I will give you many descendants, and some of them will be kings. You will have so many descendants that they will become nations.’” Gen 17:5-6</a:t>
            </a:r>
            <a:endParaRPr lang="en-GB" sz="1100" dirty="0">
              <a:ln>
                <a:solidFill>
                  <a:schemeClr val="accent1">
                    <a:lumMod val="75000"/>
                  </a:schemeClr>
                </a:solidFill>
              </a:ln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74855" y="453006"/>
            <a:ext cx="3928056" cy="2690468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Humans are made in the image and likeness of God.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recognise the poetic language used in the Creation Story to describe how the world was formed.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 the Creation Story humans are created equal.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use the words of a psalm or prayer to illustrate how it describes the praise of creation.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Pope Francis asked everyone to have a loving relationship with God, everyone and the world.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Catholic Social Teaching helps us to think about human dignity.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84427" y="87182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Prior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026586" y="3548738"/>
            <a:ext cx="4163083" cy="3080662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covenant with God strengthened the Israelites.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To understand the family tree between Abraham and Joseph.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and Joseph’s decisions were based on their faith, hope and love in God.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Abraham’s covenant with God links Judaism and Christianity through the Old and New Testaments.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Faith, hope and love are virtues which guide our lives and show others God’s love.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Prayers are a way of showing our love and trust in God.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527588" y="3346106"/>
            <a:ext cx="3247403" cy="40526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n>
                  <a:solidFill>
                    <a:schemeClr val="accent1">
                      <a:lumMod val="7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Key Knowledge</a:t>
            </a:r>
            <a:endParaRPr lang="en-GB" sz="2000" dirty="0">
              <a:solidFill>
                <a:schemeClr val="accent1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2650" y="141667"/>
            <a:ext cx="1656711" cy="125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134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655AC"/>
      </a:accent1>
      <a:accent2>
        <a:srgbClr val="3D70E0"/>
      </a:accent2>
      <a:accent3>
        <a:srgbClr val="81C0F5"/>
      </a:accent3>
      <a:accent4>
        <a:srgbClr val="FF9D00"/>
      </a:accent4>
      <a:accent5>
        <a:srgbClr val="000000"/>
      </a:accent5>
      <a:accent6>
        <a:srgbClr val="000000"/>
      </a:accent6>
      <a:hlink>
        <a:srgbClr val="FF9D00"/>
      </a:hlink>
      <a:folHlink>
        <a:srgbClr val="81C0F5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580</TotalTime>
  <Words>296</Words>
  <Application>Microsoft Office PowerPoint</Application>
  <PresentationFormat>A4 Paper (210x297 mm)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Verdana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 O'Donnell</dc:creator>
  <cp:lastModifiedBy>N Kippax (OLS Staff)</cp:lastModifiedBy>
  <cp:revision>66</cp:revision>
  <dcterms:created xsi:type="dcterms:W3CDTF">2023-01-31T13:55:25Z</dcterms:created>
  <dcterms:modified xsi:type="dcterms:W3CDTF">2026-09-14T06:41:43Z</dcterms:modified>
</cp:coreProperties>
</file>