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62" r:id="rId5"/>
    <p:sldId id="263" r:id="rId6"/>
    <p:sldId id="264" r:id="rId7"/>
    <p:sldId id="265" r:id="rId8"/>
    <p:sldId id="267" r:id="rId9"/>
    <p:sldId id="266" r:id="rId10"/>
    <p:sldId id="268" r:id="rId11"/>
    <p:sldId id="269" r:id="rId12"/>
    <p:sldId id="270" r:id="rId13"/>
    <p:sldId id="271" r:id="rId14"/>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9BC8"/>
    <a:srgbClr val="83519C"/>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79739-EDCC-0B68-CF89-E5AC9A2B3F52}" v="1" dt="2024-10-24T09:22:37.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1" autoAdjust="0"/>
    <p:restoredTop sz="94660"/>
  </p:normalViewPr>
  <p:slideViewPr>
    <p:cSldViewPr snapToGrid="0">
      <p:cViewPr varScale="1">
        <p:scale>
          <a:sx n="82" d="100"/>
          <a:sy n="82" d="100"/>
        </p:scale>
        <p:origin x="29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24/10/2024</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A339C-6CD1-474C-A8A0-AE43F6DFE60D}" type="datetimeFigureOut">
              <a:rPr lang="en-GB" smtClean="0"/>
              <a:t>24/10/2024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A339C-6CD1-474C-A8A0-AE43F6DFE60D}" type="datetimeFigureOut">
              <a:rPr lang="en-GB" smtClean="0"/>
              <a:t>24/10/2024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24/10/2024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purple and black background with a white logo&#10;&#10;Description automatically generated">
            <a:extLst>
              <a:ext uri="{FF2B5EF4-FFF2-40B4-BE49-F238E27FC236}">
                <a16:creationId xmlns:a16="http://schemas.microsoft.com/office/drawing/2014/main" id="{583AC02B-AB7A-5743-FBC8-6F939DDEA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ART</a:t>
            </a:r>
          </a:p>
        </p:txBody>
      </p:sp>
      <p:sp>
        <p:nvSpPr>
          <p:cNvPr id="2" name="TextBox 1">
            <a:extLst>
              <a:ext uri="{FF2B5EF4-FFF2-40B4-BE49-F238E27FC236}">
                <a16:creationId xmlns:a16="http://schemas.microsoft.com/office/drawing/2014/main" id="{9A38FE4A-8B45-BDB1-945C-B57BABD921DA}"/>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8" name="TextBox 7">
            <a:extLst>
              <a:ext uri="{FF2B5EF4-FFF2-40B4-BE49-F238E27FC236}">
                <a16:creationId xmlns:a16="http://schemas.microsoft.com/office/drawing/2014/main" id="{57E568B7-0EE5-4E6D-A40C-7CF862AF8B31}"/>
              </a:ext>
            </a:extLst>
          </p:cNvPr>
          <p:cNvSpPr txBox="1"/>
          <p:nvPr/>
        </p:nvSpPr>
        <p:spPr>
          <a:xfrm>
            <a:off x="1710889" y="7890452"/>
            <a:ext cx="4137891" cy="707886"/>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Lady and </a:t>
            </a: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St Thomas</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TextBox 2">
            <a:extLst>
              <a:ext uri="{FF2B5EF4-FFF2-40B4-BE49-F238E27FC236}">
                <a16:creationId xmlns:a16="http://schemas.microsoft.com/office/drawing/2014/main" id="{92943385-EF0D-4C7E-8EAB-41595379754A}"/>
              </a:ext>
            </a:extLst>
          </p:cNvPr>
          <p:cNvSpPr txBox="1"/>
          <p:nvPr/>
        </p:nvSpPr>
        <p:spPr>
          <a:xfrm>
            <a:off x="192918" y="1058415"/>
            <a:ext cx="7178742" cy="67172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050" b="1" dirty="0">
                <a:ea typeface="Arial"/>
                <a:cs typeface="Calibri"/>
              </a:rPr>
              <a:t>Assessment comprises two </a:t>
            </a:r>
            <a:r>
              <a:rPr lang="en-GB" sz="1050" b="1" u="sng" dirty="0">
                <a:ea typeface="Arial"/>
                <a:cs typeface="Calibri"/>
              </a:rPr>
              <a:t>linked</a:t>
            </a:r>
            <a:r>
              <a:rPr lang="en-GB" sz="1050" b="1" dirty="0">
                <a:ea typeface="Arial"/>
                <a:cs typeface="Calibri"/>
              </a:rPr>
              <a:t> processes:</a:t>
            </a:r>
          </a:p>
          <a:p>
            <a:pPr algn="just"/>
            <a:endParaRPr lang="en-GB" sz="1050" b="1" dirty="0">
              <a:ea typeface="Arial"/>
              <a:cs typeface="Calibri"/>
            </a:endParaRPr>
          </a:p>
          <a:p>
            <a:pPr algn="just"/>
            <a:r>
              <a:rPr lang="en-GB" sz="1050" b="1" dirty="0">
                <a:ea typeface="Arial"/>
                <a:cs typeface="Calibri"/>
              </a:rPr>
              <a:t>Formative Assessment:</a:t>
            </a:r>
            <a:r>
              <a:rPr lang="en-GB" sz="1050" dirty="0">
                <a:ea typeface="Arial"/>
                <a:cs typeface="Calibri"/>
              </a:rPr>
              <a:t> provides Assessment </a:t>
            </a:r>
            <a:r>
              <a:rPr lang="en-GB" sz="1050" b="1" u="sng" dirty="0">
                <a:ea typeface="Arial"/>
                <a:cs typeface="Calibri"/>
              </a:rPr>
              <a:t>for</a:t>
            </a:r>
            <a:r>
              <a:rPr lang="en-GB" sz="1050" b="1" dirty="0">
                <a:ea typeface="Arial"/>
                <a:cs typeface="Calibri"/>
              </a:rPr>
              <a:t> </a:t>
            </a:r>
            <a:r>
              <a:rPr lang="en-GB" sz="1050" dirty="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dirty="0">
                <a:solidFill>
                  <a:srgbClr val="000000"/>
                </a:solidFill>
                <a:ea typeface="Arial"/>
                <a:cs typeface="Calibri"/>
              </a:rPr>
              <a:t>as</a:t>
            </a:r>
            <a:r>
              <a:rPr lang="en-GB" sz="1050" b="1" u="sng" dirty="0">
                <a:solidFill>
                  <a:srgbClr val="FF0000"/>
                </a:solidFill>
                <a:ea typeface="Arial"/>
                <a:cs typeface="Calibri"/>
              </a:rPr>
              <a:t> </a:t>
            </a:r>
            <a:r>
              <a:rPr lang="en-GB" sz="1050" dirty="0">
                <a:ea typeface="Arial"/>
                <a:cs typeface="Calibri"/>
              </a:rPr>
              <a:t>Learning.  Self-regulated learners are aware of their strengths and weaknesses, and can motivate themselves to engage in, and improve, their learning. Pupils start by </a:t>
            </a:r>
            <a:r>
              <a:rPr lang="en-GB" sz="1050" b="1" dirty="0">
                <a:ea typeface="Arial"/>
                <a:cs typeface="Calibri"/>
              </a:rPr>
              <a:t>planning</a:t>
            </a:r>
            <a:r>
              <a:rPr lang="en-GB" sz="1050" dirty="0">
                <a:ea typeface="Arial"/>
                <a:cs typeface="Calibri"/>
              </a:rPr>
              <a:t> how to undertake a task, working on it while </a:t>
            </a:r>
            <a:r>
              <a:rPr lang="en-GB" sz="1050" b="1" dirty="0">
                <a:ea typeface="Arial"/>
                <a:cs typeface="Calibri"/>
              </a:rPr>
              <a:t>monitoring</a:t>
            </a:r>
            <a:r>
              <a:rPr lang="en-GB" sz="1050" dirty="0">
                <a:ea typeface="Arial"/>
                <a:cs typeface="Calibri"/>
              </a:rPr>
              <a:t> the strategy to check progress, then </a:t>
            </a:r>
            <a:r>
              <a:rPr lang="en-GB" sz="1050" b="1" dirty="0">
                <a:ea typeface="Arial"/>
                <a:cs typeface="Calibri"/>
              </a:rPr>
              <a:t>evaluating</a:t>
            </a:r>
            <a:r>
              <a:rPr lang="en-GB" sz="1050" dirty="0">
                <a:ea typeface="Arial"/>
                <a:cs typeface="Calibri"/>
              </a:rPr>
              <a:t> the overall success.</a:t>
            </a:r>
            <a:endParaRPr lang="en-GB" sz="1050" dirty="0">
              <a:cs typeface="Calibri" panose="020F0502020204030204"/>
            </a:endParaRPr>
          </a:p>
          <a:p>
            <a:endParaRPr lang="en-GB" sz="1050" dirty="0">
              <a:cs typeface="Calibri" panose="020F0502020204030204"/>
            </a:endParaRPr>
          </a:p>
          <a:p>
            <a:endParaRPr lang="en-GB" sz="1050" dirty="0">
              <a:ea typeface="Arial"/>
              <a:cs typeface="Calibri"/>
            </a:endParaRPr>
          </a:p>
          <a:p>
            <a:pPr algn="just"/>
            <a:endParaRPr lang="en-GB" sz="1050"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r>
              <a:rPr lang="en-GB" sz="1050" b="1" dirty="0">
                <a:ea typeface="Arial"/>
                <a:cs typeface="Calibri"/>
              </a:rPr>
              <a:t>Summative Assessment:</a:t>
            </a:r>
            <a:r>
              <a:rPr lang="en-GB" sz="1050" dirty="0">
                <a:ea typeface="Arial"/>
                <a:cs typeface="Calibri"/>
              </a:rPr>
              <a:t> provides Assessment </a:t>
            </a:r>
            <a:r>
              <a:rPr lang="en-GB" sz="1050" b="1" u="sng" dirty="0">
                <a:ea typeface="Arial"/>
                <a:cs typeface="Calibri"/>
              </a:rPr>
              <a:t>of</a:t>
            </a:r>
            <a:r>
              <a:rPr lang="en-GB" sz="1050" dirty="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dirty="0">
              <a:cs typeface="Calibri"/>
            </a:endParaRPr>
          </a:p>
          <a:p>
            <a:pPr algn="just"/>
            <a:endParaRPr lang="en-GB" sz="1050" b="1" dirty="0">
              <a:solidFill>
                <a:srgbClr val="1F3864"/>
              </a:solidFill>
              <a:ea typeface="Arial"/>
              <a:cs typeface="Calibri"/>
            </a:endParaRPr>
          </a:p>
          <a:p>
            <a:pPr algn="just"/>
            <a:r>
              <a:rPr lang="en-GB" sz="1050" b="1" dirty="0">
                <a:ea typeface="Arial"/>
                <a:cs typeface="Calibri"/>
              </a:rPr>
              <a:t>Assessment</a:t>
            </a:r>
            <a:r>
              <a:rPr lang="en-GB" sz="1050" dirty="0">
                <a:ea typeface="Arial"/>
                <a:cs typeface="Calibri"/>
              </a:rPr>
              <a:t> is a continuous process which is integral to teaching and learning and:</a:t>
            </a:r>
          </a:p>
          <a:p>
            <a:pPr algn="just">
              <a:buChar char="•"/>
            </a:pPr>
            <a:r>
              <a:rPr lang="en-GB" sz="1050" dirty="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dirty="0">
                <a:ea typeface="Arial"/>
                <a:cs typeface="Calibri"/>
              </a:rPr>
              <a:t>Incorporates a wide range of assessment techniques to be used in different contexts/purposes. </a:t>
            </a:r>
          </a:p>
          <a:p>
            <a:pPr lvl="0" algn="just">
              <a:buChar char="•"/>
            </a:pPr>
            <a:r>
              <a:rPr lang="en-GB" sz="1050" dirty="0">
                <a:ea typeface="Arial"/>
                <a:cs typeface="Calibri"/>
              </a:rPr>
              <a:t>Is accompanied by </a:t>
            </a:r>
            <a:r>
              <a:rPr lang="en-GB" sz="1050" b="1" dirty="0">
                <a:ea typeface="Arial"/>
                <a:cs typeface="Calibri"/>
              </a:rPr>
              <a:t>clear assessment criteria</a:t>
            </a:r>
            <a:r>
              <a:rPr lang="en-GB" sz="1050" dirty="0">
                <a:ea typeface="Arial"/>
                <a:cs typeface="Calibri"/>
              </a:rPr>
              <a:t> that enables effective marking and feedback, a reliable progress evaluation to be given and demonstrates clearly what a pupil must do to improve.</a:t>
            </a:r>
          </a:p>
          <a:p>
            <a:pPr algn="just">
              <a:buChar char="•"/>
            </a:pPr>
            <a:r>
              <a:rPr lang="en-GB" sz="1050" dirty="0">
                <a:ea typeface="Arial"/>
                <a:cs typeface="Calibri"/>
              </a:rPr>
              <a:t>Provides feedback recognising achievement, increasing pupil confidence/motivation. </a:t>
            </a:r>
          </a:p>
          <a:p>
            <a:pPr lvl="0" algn="just">
              <a:buChar char="•"/>
            </a:pPr>
            <a:r>
              <a:rPr lang="en-GB" sz="1050" dirty="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dirty="0">
                <a:ea typeface="Arial"/>
                <a:cs typeface="Calibri"/>
              </a:rPr>
              <a:t>Allows regular subject specific extended writing and access to high quality text/ reading.</a:t>
            </a:r>
          </a:p>
          <a:p>
            <a:pPr lvl="0" algn="just">
              <a:buChar char="•"/>
            </a:pPr>
            <a:r>
              <a:rPr lang="en-GB" sz="1050" dirty="0">
                <a:ea typeface="Arial"/>
                <a:cs typeface="Calibri"/>
              </a:rPr>
              <a:t>Should be moderated and standardised to ensure </a:t>
            </a:r>
            <a:r>
              <a:rPr lang="en-GB" sz="1050" b="1" u="sng" dirty="0">
                <a:ea typeface="Arial"/>
                <a:cs typeface="Calibri"/>
              </a:rPr>
              <a:t>purposeful, meaningful, and timely feedback.</a:t>
            </a:r>
          </a:p>
          <a:p>
            <a:pPr lvl="0" algn="just">
              <a:buChar char="•"/>
            </a:pPr>
            <a:r>
              <a:rPr lang="en-GB" sz="1050" dirty="0">
                <a:ea typeface="Arial"/>
                <a:cs typeface="Calibri"/>
              </a:rPr>
              <a:t>Includes feedback to pupils to help them understand what they need to improve, challenging them to achieve their target rather than a grade.</a:t>
            </a:r>
          </a:p>
          <a:p>
            <a:pPr>
              <a:buChar char="•"/>
            </a:pPr>
            <a:r>
              <a:rPr lang="en-GB" sz="1050" dirty="0">
                <a:ea typeface="Arial"/>
                <a:cs typeface="Calibri"/>
              </a:rPr>
              <a:t>Allows leaders and staff to make timely adaptations to the curriculum. </a:t>
            </a:r>
            <a:endParaRPr lang="en-GB" sz="1050" dirty="0">
              <a:cs typeface="Calibri"/>
            </a:endParaRPr>
          </a:p>
        </p:txBody>
      </p:sp>
      <p:pic>
        <p:nvPicPr>
          <p:cNvPr id="10" name="Picture 9" descr="A screen shot of a device&#10;&#10;Description automatically generated">
            <a:extLst>
              <a:ext uri="{FF2B5EF4-FFF2-40B4-BE49-F238E27FC236}">
                <a16:creationId xmlns:a16="http://schemas.microsoft.com/office/drawing/2014/main" id="{41819E49-56D3-4A81-B845-A9534D274D16}"/>
              </a:ext>
            </a:extLst>
          </p:cNvPr>
          <p:cNvPicPr>
            <a:picLocks noChangeAspect="1"/>
          </p:cNvPicPr>
          <p:nvPr/>
        </p:nvPicPr>
        <p:blipFill>
          <a:blip r:embed="rId3"/>
          <a:stretch>
            <a:fillRect/>
          </a:stretch>
        </p:blipFill>
        <p:spPr>
          <a:xfrm>
            <a:off x="2643402" y="2733501"/>
            <a:ext cx="2268539" cy="1438275"/>
          </a:xfrm>
          <a:prstGeom prst="rect">
            <a:avLst/>
          </a:prstGeom>
        </p:spPr>
      </p:pic>
      <p:pic>
        <p:nvPicPr>
          <p:cNvPr id="11" name="Picture 10">
            <a:extLst>
              <a:ext uri="{FF2B5EF4-FFF2-40B4-BE49-F238E27FC236}">
                <a16:creationId xmlns:a16="http://schemas.microsoft.com/office/drawing/2014/main" id="{58A7A8EC-5217-4E10-BBED-0AB63F625C42}"/>
              </a:ext>
            </a:extLst>
          </p:cNvPr>
          <p:cNvPicPr>
            <a:picLocks noChangeAspect="1"/>
          </p:cNvPicPr>
          <p:nvPr/>
        </p:nvPicPr>
        <p:blipFill>
          <a:blip r:embed="rId4"/>
          <a:stretch>
            <a:fillRect/>
          </a:stretch>
        </p:blipFill>
        <p:spPr>
          <a:xfrm>
            <a:off x="2918474" y="4247931"/>
            <a:ext cx="1811019" cy="333375"/>
          </a:xfrm>
          <a:prstGeom prst="rect">
            <a:avLst/>
          </a:prstGeom>
        </p:spPr>
      </p:pic>
      <p:pic>
        <p:nvPicPr>
          <p:cNvPr id="12" name="Picture 11" descr="A diagram of a learning&#10;&#10;Description automatically generated">
            <a:extLst>
              <a:ext uri="{FF2B5EF4-FFF2-40B4-BE49-F238E27FC236}">
                <a16:creationId xmlns:a16="http://schemas.microsoft.com/office/drawing/2014/main" id="{344762B7-E524-4827-A674-2E63A5367294}"/>
              </a:ext>
            </a:extLst>
          </p:cNvPr>
          <p:cNvPicPr>
            <a:picLocks noChangeAspect="1"/>
          </p:cNvPicPr>
          <p:nvPr/>
        </p:nvPicPr>
        <p:blipFill>
          <a:blip r:embed="rId5"/>
          <a:stretch>
            <a:fillRect/>
          </a:stretch>
        </p:blipFill>
        <p:spPr>
          <a:xfrm>
            <a:off x="1335153" y="7781487"/>
            <a:ext cx="4985067" cy="2305050"/>
          </a:xfrm>
          <a:prstGeom prst="rect">
            <a:avLst/>
          </a:prstGeom>
        </p:spPr>
      </p:pic>
    </p:spTree>
    <p:extLst>
      <p:ext uri="{BB962C8B-B14F-4D97-AF65-F5344CB8AC3E}">
        <p14:creationId xmlns:p14="http://schemas.microsoft.com/office/powerpoint/2010/main" val="213736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E78033C-5CB2-EE39-CED8-5EF66DECB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purple spiral with white text&#10;&#10;Description automatically generated">
            <a:extLst>
              <a:ext uri="{FF2B5EF4-FFF2-40B4-BE49-F238E27FC236}">
                <a16:creationId xmlns:a16="http://schemas.microsoft.com/office/drawing/2014/main" id="{FCF1284D-C583-61F6-2B8F-023ED81DE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 y="-285058"/>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1">
            <a:extLst>
              <a:ext uri="{FF2B5EF4-FFF2-40B4-BE49-F238E27FC236}">
                <a16:creationId xmlns:a16="http://schemas.microsoft.com/office/drawing/2014/main" id="{742D7094-CE1D-45D9-A08C-DDFC4564D3B8}"/>
              </a:ext>
            </a:extLst>
          </p:cNvPr>
          <p:cNvSpPr txBox="1"/>
          <p:nvPr/>
        </p:nvSpPr>
        <p:spPr>
          <a:xfrm>
            <a:off x="4986863" y="7445362"/>
            <a:ext cx="1001170" cy="400110"/>
          </a:xfrm>
          <a:prstGeom prst="rect">
            <a:avLst/>
          </a:prstGeom>
          <a:noFill/>
        </p:spPr>
        <p:txBody>
          <a:bodyPr wrap="square" rtlCol="0">
            <a:spAutoFit/>
          </a:bodyPr>
          <a:lstStyle/>
          <a:p>
            <a:pPr algn="ctr"/>
            <a:r>
              <a:rPr lang="en-GB" sz="1000" dirty="0">
                <a:solidFill>
                  <a:schemeClr val="bg1"/>
                </a:solidFill>
              </a:rPr>
              <a:t>Observational Drawing</a:t>
            </a:r>
          </a:p>
        </p:txBody>
      </p:sp>
      <p:sp>
        <p:nvSpPr>
          <p:cNvPr id="7" name="TextBox 6">
            <a:extLst>
              <a:ext uri="{FF2B5EF4-FFF2-40B4-BE49-F238E27FC236}">
                <a16:creationId xmlns:a16="http://schemas.microsoft.com/office/drawing/2014/main" id="{CD000B38-BBC5-4845-BF42-22561CCD7B98}"/>
              </a:ext>
            </a:extLst>
          </p:cNvPr>
          <p:cNvSpPr txBox="1"/>
          <p:nvPr/>
        </p:nvSpPr>
        <p:spPr>
          <a:xfrm>
            <a:off x="2121461" y="6290969"/>
            <a:ext cx="660271" cy="400110"/>
          </a:xfrm>
          <a:prstGeom prst="rect">
            <a:avLst/>
          </a:prstGeom>
          <a:noFill/>
        </p:spPr>
        <p:txBody>
          <a:bodyPr wrap="square" rtlCol="0">
            <a:spAutoFit/>
          </a:bodyPr>
          <a:lstStyle/>
          <a:p>
            <a:pPr algn="ctr"/>
            <a:r>
              <a:rPr lang="en-GB" sz="1000" dirty="0">
                <a:solidFill>
                  <a:schemeClr val="bg1"/>
                </a:solidFill>
              </a:rPr>
              <a:t>2D to 3D Still Life</a:t>
            </a:r>
          </a:p>
        </p:txBody>
      </p:sp>
      <p:sp>
        <p:nvSpPr>
          <p:cNvPr id="10" name="TextBox 9">
            <a:extLst>
              <a:ext uri="{FF2B5EF4-FFF2-40B4-BE49-F238E27FC236}">
                <a16:creationId xmlns:a16="http://schemas.microsoft.com/office/drawing/2014/main" id="{BC50A079-C919-4A55-BA9D-30AAAC42A0BD}"/>
              </a:ext>
            </a:extLst>
          </p:cNvPr>
          <p:cNvSpPr txBox="1"/>
          <p:nvPr/>
        </p:nvSpPr>
        <p:spPr>
          <a:xfrm>
            <a:off x="5069308" y="5118807"/>
            <a:ext cx="530903" cy="400110"/>
          </a:xfrm>
          <a:prstGeom prst="rect">
            <a:avLst/>
          </a:prstGeom>
          <a:noFill/>
        </p:spPr>
        <p:txBody>
          <a:bodyPr wrap="square" rtlCol="0">
            <a:spAutoFit/>
          </a:bodyPr>
          <a:lstStyle/>
          <a:p>
            <a:pPr algn="ctr"/>
            <a:r>
              <a:rPr lang="en-GB" sz="1000" dirty="0">
                <a:solidFill>
                  <a:schemeClr val="bg1"/>
                </a:solidFill>
              </a:rPr>
              <a:t>Use of Line</a:t>
            </a:r>
          </a:p>
        </p:txBody>
      </p:sp>
      <p:sp>
        <p:nvSpPr>
          <p:cNvPr id="11" name="TextBox 10">
            <a:extLst>
              <a:ext uri="{FF2B5EF4-FFF2-40B4-BE49-F238E27FC236}">
                <a16:creationId xmlns:a16="http://schemas.microsoft.com/office/drawing/2014/main" id="{E8F1BCFE-6756-4E73-91F3-E78A58DD75C9}"/>
              </a:ext>
            </a:extLst>
          </p:cNvPr>
          <p:cNvSpPr txBox="1"/>
          <p:nvPr/>
        </p:nvSpPr>
        <p:spPr>
          <a:xfrm>
            <a:off x="2068641" y="3896022"/>
            <a:ext cx="840576" cy="553998"/>
          </a:xfrm>
          <a:prstGeom prst="rect">
            <a:avLst/>
          </a:prstGeom>
          <a:noFill/>
        </p:spPr>
        <p:txBody>
          <a:bodyPr wrap="square" rtlCol="0">
            <a:spAutoFit/>
          </a:bodyPr>
          <a:lstStyle/>
          <a:p>
            <a:pPr algn="ctr"/>
            <a:r>
              <a:rPr lang="en-GB" sz="1000" dirty="0">
                <a:solidFill>
                  <a:schemeClr val="bg1"/>
                </a:solidFill>
              </a:rPr>
              <a:t>Illuminated Letters and Patterns</a:t>
            </a:r>
          </a:p>
        </p:txBody>
      </p:sp>
      <p:sp>
        <p:nvSpPr>
          <p:cNvPr id="12" name="TextBox 11">
            <a:extLst>
              <a:ext uri="{FF2B5EF4-FFF2-40B4-BE49-F238E27FC236}">
                <a16:creationId xmlns:a16="http://schemas.microsoft.com/office/drawing/2014/main" id="{69A6A0AB-CF55-4625-9B8F-D3A28EF3A397}"/>
              </a:ext>
            </a:extLst>
          </p:cNvPr>
          <p:cNvSpPr txBox="1"/>
          <p:nvPr/>
        </p:nvSpPr>
        <p:spPr>
          <a:xfrm>
            <a:off x="5145082" y="2877042"/>
            <a:ext cx="632965" cy="246221"/>
          </a:xfrm>
          <a:prstGeom prst="rect">
            <a:avLst/>
          </a:prstGeom>
          <a:noFill/>
        </p:spPr>
        <p:txBody>
          <a:bodyPr wrap="square" rtlCol="0">
            <a:spAutoFit/>
          </a:bodyPr>
          <a:lstStyle/>
          <a:p>
            <a:pPr algn="ctr"/>
            <a:r>
              <a:rPr lang="en-GB" sz="1000" dirty="0">
                <a:solidFill>
                  <a:schemeClr val="bg1"/>
                </a:solidFill>
              </a:rPr>
              <a:t>Portraits</a:t>
            </a:r>
            <a:endParaRPr lang="en-GB" sz="1200" dirty="0">
              <a:solidFill>
                <a:schemeClr val="bg1"/>
              </a:solidFill>
            </a:endParaRPr>
          </a:p>
        </p:txBody>
      </p:sp>
      <p:sp>
        <p:nvSpPr>
          <p:cNvPr id="13" name="TextBox 12">
            <a:extLst>
              <a:ext uri="{FF2B5EF4-FFF2-40B4-BE49-F238E27FC236}">
                <a16:creationId xmlns:a16="http://schemas.microsoft.com/office/drawing/2014/main" id="{58DC4D3D-C67F-4A04-8EB8-57408F9CEE0F}"/>
              </a:ext>
            </a:extLst>
          </p:cNvPr>
          <p:cNvSpPr txBox="1"/>
          <p:nvPr/>
        </p:nvSpPr>
        <p:spPr>
          <a:xfrm>
            <a:off x="2046857" y="1740765"/>
            <a:ext cx="660270" cy="246221"/>
          </a:xfrm>
          <a:prstGeom prst="rect">
            <a:avLst/>
          </a:prstGeom>
          <a:noFill/>
        </p:spPr>
        <p:txBody>
          <a:bodyPr wrap="square" rtlCol="0">
            <a:spAutoFit/>
          </a:bodyPr>
          <a:lstStyle/>
          <a:p>
            <a:pPr algn="ctr"/>
            <a:r>
              <a:rPr lang="en-GB" sz="1000" dirty="0">
                <a:solidFill>
                  <a:schemeClr val="bg1"/>
                </a:solidFill>
              </a:rPr>
              <a:t>Posters</a:t>
            </a:r>
          </a:p>
        </p:txBody>
      </p:sp>
      <p:sp>
        <p:nvSpPr>
          <p:cNvPr id="14" name="TextBox 13">
            <a:extLst>
              <a:ext uri="{FF2B5EF4-FFF2-40B4-BE49-F238E27FC236}">
                <a16:creationId xmlns:a16="http://schemas.microsoft.com/office/drawing/2014/main" id="{B1C2C6E3-E022-4CD2-BA8F-08BA209A14B1}"/>
              </a:ext>
            </a:extLst>
          </p:cNvPr>
          <p:cNvSpPr txBox="1"/>
          <p:nvPr/>
        </p:nvSpPr>
        <p:spPr>
          <a:xfrm>
            <a:off x="2158417" y="9939640"/>
            <a:ext cx="757882" cy="276999"/>
          </a:xfrm>
          <a:prstGeom prst="rect">
            <a:avLst/>
          </a:prstGeom>
          <a:noFill/>
        </p:spPr>
        <p:txBody>
          <a:bodyPr wrap="square" rtlCol="0">
            <a:spAutoFit/>
          </a:bodyPr>
          <a:lstStyle/>
          <a:p>
            <a:pPr algn="ctr"/>
            <a:r>
              <a:rPr lang="en-GB" sz="1200" dirty="0">
                <a:solidFill>
                  <a:schemeClr val="accent2">
                    <a:lumMod val="75000"/>
                  </a:schemeClr>
                </a:solidFill>
              </a:rPr>
              <a:t>Drawing</a:t>
            </a:r>
            <a:endParaRPr lang="en-GB" sz="1200" dirty="0">
              <a:solidFill>
                <a:srgbClr val="00B050"/>
              </a:solidFill>
            </a:endParaRPr>
          </a:p>
        </p:txBody>
      </p:sp>
      <p:sp>
        <p:nvSpPr>
          <p:cNvPr id="15" name="TextBox 14">
            <a:extLst>
              <a:ext uri="{FF2B5EF4-FFF2-40B4-BE49-F238E27FC236}">
                <a16:creationId xmlns:a16="http://schemas.microsoft.com/office/drawing/2014/main" id="{70899AF2-CB72-42C9-97C8-00FBC0A25E03}"/>
              </a:ext>
            </a:extLst>
          </p:cNvPr>
          <p:cNvSpPr txBox="1"/>
          <p:nvPr/>
        </p:nvSpPr>
        <p:spPr>
          <a:xfrm>
            <a:off x="3641891" y="7448108"/>
            <a:ext cx="856556" cy="400110"/>
          </a:xfrm>
          <a:prstGeom prst="rect">
            <a:avLst/>
          </a:prstGeom>
          <a:noFill/>
        </p:spPr>
        <p:txBody>
          <a:bodyPr wrap="square" rtlCol="0">
            <a:spAutoFit/>
          </a:bodyPr>
          <a:lstStyle/>
          <a:p>
            <a:pPr algn="ctr"/>
            <a:r>
              <a:rPr lang="en-GB" sz="1000" dirty="0">
                <a:solidFill>
                  <a:schemeClr val="bg1"/>
                </a:solidFill>
              </a:rPr>
              <a:t>Paper Sculptures</a:t>
            </a:r>
          </a:p>
        </p:txBody>
      </p:sp>
      <p:sp>
        <p:nvSpPr>
          <p:cNvPr id="16" name="TextBox 15">
            <a:extLst>
              <a:ext uri="{FF2B5EF4-FFF2-40B4-BE49-F238E27FC236}">
                <a16:creationId xmlns:a16="http://schemas.microsoft.com/office/drawing/2014/main" id="{77E8FB60-5174-4BF3-A8C9-0B3991080AF9}"/>
              </a:ext>
            </a:extLst>
          </p:cNvPr>
          <p:cNvSpPr txBox="1"/>
          <p:nvPr/>
        </p:nvSpPr>
        <p:spPr>
          <a:xfrm>
            <a:off x="3464207" y="6360805"/>
            <a:ext cx="512622" cy="246221"/>
          </a:xfrm>
          <a:prstGeom prst="rect">
            <a:avLst/>
          </a:prstGeom>
          <a:noFill/>
        </p:spPr>
        <p:txBody>
          <a:bodyPr wrap="square" rtlCol="0">
            <a:spAutoFit/>
          </a:bodyPr>
          <a:lstStyle/>
          <a:p>
            <a:pPr algn="ctr"/>
            <a:r>
              <a:rPr lang="en-GB" sz="1000" dirty="0">
                <a:solidFill>
                  <a:schemeClr val="bg1"/>
                </a:solidFill>
              </a:rPr>
              <a:t>Masks</a:t>
            </a:r>
          </a:p>
        </p:txBody>
      </p:sp>
      <p:sp>
        <p:nvSpPr>
          <p:cNvPr id="17" name="TextBox 16">
            <a:extLst>
              <a:ext uri="{FF2B5EF4-FFF2-40B4-BE49-F238E27FC236}">
                <a16:creationId xmlns:a16="http://schemas.microsoft.com/office/drawing/2014/main" id="{F8D50C5B-FAF7-4792-8841-4C996756225D}"/>
              </a:ext>
            </a:extLst>
          </p:cNvPr>
          <p:cNvSpPr txBox="1"/>
          <p:nvPr/>
        </p:nvSpPr>
        <p:spPr>
          <a:xfrm>
            <a:off x="3725974" y="5134346"/>
            <a:ext cx="750186" cy="400110"/>
          </a:xfrm>
          <a:prstGeom prst="rect">
            <a:avLst/>
          </a:prstGeom>
          <a:noFill/>
        </p:spPr>
        <p:txBody>
          <a:bodyPr wrap="square" rtlCol="0">
            <a:spAutoFit/>
          </a:bodyPr>
          <a:lstStyle/>
          <a:p>
            <a:pPr algn="ctr"/>
            <a:r>
              <a:rPr lang="en-GB" sz="1000" dirty="0">
                <a:solidFill>
                  <a:schemeClr val="bg1"/>
                </a:solidFill>
              </a:rPr>
              <a:t>Flower Sculptures</a:t>
            </a:r>
          </a:p>
        </p:txBody>
      </p:sp>
      <p:sp>
        <p:nvSpPr>
          <p:cNvPr id="18" name="TextBox 17">
            <a:extLst>
              <a:ext uri="{FF2B5EF4-FFF2-40B4-BE49-F238E27FC236}">
                <a16:creationId xmlns:a16="http://schemas.microsoft.com/office/drawing/2014/main" id="{D60C50BB-9B98-48D3-B9EC-75BAB7D8B0E8}"/>
              </a:ext>
            </a:extLst>
          </p:cNvPr>
          <p:cNvSpPr txBox="1"/>
          <p:nvPr/>
        </p:nvSpPr>
        <p:spPr>
          <a:xfrm>
            <a:off x="3455387" y="4047043"/>
            <a:ext cx="680415" cy="246221"/>
          </a:xfrm>
          <a:prstGeom prst="rect">
            <a:avLst/>
          </a:prstGeom>
          <a:noFill/>
        </p:spPr>
        <p:txBody>
          <a:bodyPr wrap="square" rtlCol="0">
            <a:spAutoFit/>
          </a:bodyPr>
          <a:lstStyle/>
          <a:p>
            <a:pPr algn="ctr"/>
            <a:r>
              <a:rPr lang="en-GB" sz="1000" dirty="0">
                <a:solidFill>
                  <a:schemeClr val="bg1"/>
                </a:solidFill>
              </a:rPr>
              <a:t>Clay Tiles</a:t>
            </a:r>
          </a:p>
        </p:txBody>
      </p:sp>
      <p:sp>
        <p:nvSpPr>
          <p:cNvPr id="19" name="TextBox 18">
            <a:extLst>
              <a:ext uri="{FF2B5EF4-FFF2-40B4-BE49-F238E27FC236}">
                <a16:creationId xmlns:a16="http://schemas.microsoft.com/office/drawing/2014/main" id="{FE55D337-FA2C-48AF-8B66-4879B66872D2}"/>
              </a:ext>
            </a:extLst>
          </p:cNvPr>
          <p:cNvSpPr txBox="1"/>
          <p:nvPr/>
        </p:nvSpPr>
        <p:spPr>
          <a:xfrm>
            <a:off x="3216832" y="1730847"/>
            <a:ext cx="873617" cy="246221"/>
          </a:xfrm>
          <a:prstGeom prst="rect">
            <a:avLst/>
          </a:prstGeom>
          <a:noFill/>
        </p:spPr>
        <p:txBody>
          <a:bodyPr wrap="square" rtlCol="0">
            <a:spAutoFit/>
          </a:bodyPr>
          <a:lstStyle/>
          <a:p>
            <a:pPr algn="ctr"/>
            <a:r>
              <a:rPr lang="en-GB" sz="1000" dirty="0">
                <a:solidFill>
                  <a:schemeClr val="bg1"/>
                </a:solidFill>
              </a:rPr>
              <a:t>Human Form</a:t>
            </a:r>
          </a:p>
        </p:txBody>
      </p:sp>
      <p:sp>
        <p:nvSpPr>
          <p:cNvPr id="20" name="TextBox 19">
            <a:extLst>
              <a:ext uri="{FF2B5EF4-FFF2-40B4-BE49-F238E27FC236}">
                <a16:creationId xmlns:a16="http://schemas.microsoft.com/office/drawing/2014/main" id="{CB587592-81AD-4BCD-95E9-C71DDF23706A}"/>
              </a:ext>
            </a:extLst>
          </p:cNvPr>
          <p:cNvSpPr txBox="1"/>
          <p:nvPr/>
        </p:nvSpPr>
        <p:spPr>
          <a:xfrm>
            <a:off x="3749017" y="2804501"/>
            <a:ext cx="779608" cy="400110"/>
          </a:xfrm>
          <a:prstGeom prst="rect">
            <a:avLst/>
          </a:prstGeom>
          <a:noFill/>
        </p:spPr>
        <p:txBody>
          <a:bodyPr wrap="square" rtlCol="0">
            <a:spAutoFit/>
          </a:bodyPr>
          <a:lstStyle/>
          <a:p>
            <a:pPr algn="ctr"/>
            <a:r>
              <a:rPr lang="en-GB" sz="1000" dirty="0">
                <a:solidFill>
                  <a:schemeClr val="bg1"/>
                </a:solidFill>
              </a:rPr>
              <a:t>Transient Sculptures</a:t>
            </a:r>
          </a:p>
        </p:txBody>
      </p:sp>
      <p:sp>
        <p:nvSpPr>
          <p:cNvPr id="22" name="TextBox 21">
            <a:extLst>
              <a:ext uri="{FF2B5EF4-FFF2-40B4-BE49-F238E27FC236}">
                <a16:creationId xmlns:a16="http://schemas.microsoft.com/office/drawing/2014/main" id="{554EA953-398B-4421-BC73-31F852AAB50A}"/>
              </a:ext>
            </a:extLst>
          </p:cNvPr>
          <p:cNvSpPr txBox="1"/>
          <p:nvPr/>
        </p:nvSpPr>
        <p:spPr>
          <a:xfrm>
            <a:off x="2291308" y="7365850"/>
            <a:ext cx="840577" cy="553998"/>
          </a:xfrm>
          <a:prstGeom prst="rect">
            <a:avLst/>
          </a:prstGeom>
          <a:noFill/>
        </p:spPr>
        <p:txBody>
          <a:bodyPr wrap="square" rtlCol="0">
            <a:spAutoFit/>
          </a:bodyPr>
          <a:lstStyle/>
          <a:p>
            <a:pPr algn="ctr"/>
            <a:r>
              <a:rPr lang="en-GB" sz="1000" dirty="0">
                <a:solidFill>
                  <a:schemeClr val="bg1"/>
                </a:solidFill>
              </a:rPr>
              <a:t>Shapes – Kandinsky/</a:t>
            </a:r>
          </a:p>
          <a:p>
            <a:pPr algn="ctr"/>
            <a:r>
              <a:rPr lang="en-GB" sz="1000" dirty="0">
                <a:solidFill>
                  <a:schemeClr val="bg1"/>
                </a:solidFill>
              </a:rPr>
              <a:t>Delaunay</a:t>
            </a:r>
          </a:p>
        </p:txBody>
      </p:sp>
      <p:sp>
        <p:nvSpPr>
          <p:cNvPr id="24" name="TextBox 23">
            <a:extLst>
              <a:ext uri="{FF2B5EF4-FFF2-40B4-BE49-F238E27FC236}">
                <a16:creationId xmlns:a16="http://schemas.microsoft.com/office/drawing/2014/main" id="{09AC193E-CFCD-4F69-B5C5-3320284B174B}"/>
              </a:ext>
            </a:extLst>
          </p:cNvPr>
          <p:cNvSpPr txBox="1"/>
          <p:nvPr/>
        </p:nvSpPr>
        <p:spPr>
          <a:xfrm>
            <a:off x="2353751" y="5138511"/>
            <a:ext cx="719529" cy="400110"/>
          </a:xfrm>
          <a:prstGeom prst="rect">
            <a:avLst/>
          </a:prstGeom>
          <a:noFill/>
        </p:spPr>
        <p:txBody>
          <a:bodyPr wrap="square" rtlCol="0">
            <a:spAutoFit/>
          </a:bodyPr>
          <a:lstStyle/>
          <a:p>
            <a:pPr algn="ctr"/>
            <a:r>
              <a:rPr lang="en-GB" sz="1000" dirty="0">
                <a:solidFill>
                  <a:schemeClr val="bg1"/>
                </a:solidFill>
              </a:rPr>
              <a:t>Patterns in Nature </a:t>
            </a:r>
          </a:p>
        </p:txBody>
      </p:sp>
      <p:sp>
        <p:nvSpPr>
          <p:cNvPr id="25" name="TextBox 24">
            <a:extLst>
              <a:ext uri="{FF2B5EF4-FFF2-40B4-BE49-F238E27FC236}">
                <a16:creationId xmlns:a16="http://schemas.microsoft.com/office/drawing/2014/main" id="{57E2D126-4D76-4BA6-A98A-891D9083D116}"/>
              </a:ext>
            </a:extLst>
          </p:cNvPr>
          <p:cNvSpPr txBox="1"/>
          <p:nvPr/>
        </p:nvSpPr>
        <p:spPr>
          <a:xfrm>
            <a:off x="2407803" y="2895834"/>
            <a:ext cx="660270" cy="246221"/>
          </a:xfrm>
          <a:prstGeom prst="rect">
            <a:avLst/>
          </a:prstGeom>
          <a:noFill/>
        </p:spPr>
        <p:txBody>
          <a:bodyPr wrap="square" rtlCol="0">
            <a:spAutoFit/>
          </a:bodyPr>
          <a:lstStyle/>
          <a:p>
            <a:pPr algn="ctr"/>
            <a:r>
              <a:rPr lang="en-GB" sz="1000" dirty="0">
                <a:solidFill>
                  <a:schemeClr val="bg1"/>
                </a:solidFill>
              </a:rPr>
              <a:t>Cubism</a:t>
            </a:r>
          </a:p>
        </p:txBody>
      </p:sp>
      <p:sp>
        <p:nvSpPr>
          <p:cNvPr id="26" name="TextBox 25">
            <a:extLst>
              <a:ext uri="{FF2B5EF4-FFF2-40B4-BE49-F238E27FC236}">
                <a16:creationId xmlns:a16="http://schemas.microsoft.com/office/drawing/2014/main" id="{0DC712AD-8C30-4A3B-9F85-37A98DDAF5BF}"/>
              </a:ext>
            </a:extLst>
          </p:cNvPr>
          <p:cNvSpPr txBox="1"/>
          <p:nvPr/>
        </p:nvSpPr>
        <p:spPr>
          <a:xfrm>
            <a:off x="4597752" y="1747872"/>
            <a:ext cx="763451" cy="246221"/>
          </a:xfrm>
          <a:prstGeom prst="rect">
            <a:avLst/>
          </a:prstGeom>
          <a:noFill/>
        </p:spPr>
        <p:txBody>
          <a:bodyPr wrap="square" rtlCol="0">
            <a:spAutoFit/>
          </a:bodyPr>
          <a:lstStyle/>
          <a:p>
            <a:pPr algn="ctr"/>
            <a:r>
              <a:rPr lang="en-GB" sz="1000" dirty="0">
                <a:solidFill>
                  <a:schemeClr val="bg1"/>
                </a:solidFill>
              </a:rPr>
              <a:t>Cityscapes</a:t>
            </a:r>
          </a:p>
        </p:txBody>
      </p:sp>
      <p:sp>
        <p:nvSpPr>
          <p:cNvPr id="27" name="TextBox 26">
            <a:extLst>
              <a:ext uri="{FF2B5EF4-FFF2-40B4-BE49-F238E27FC236}">
                <a16:creationId xmlns:a16="http://schemas.microsoft.com/office/drawing/2014/main" id="{AA96C96E-989E-4D01-983C-7ABD67B1FDC1}"/>
              </a:ext>
            </a:extLst>
          </p:cNvPr>
          <p:cNvSpPr txBox="1"/>
          <p:nvPr/>
        </p:nvSpPr>
        <p:spPr>
          <a:xfrm>
            <a:off x="4762399" y="3961352"/>
            <a:ext cx="680416" cy="400110"/>
          </a:xfrm>
          <a:prstGeom prst="rect">
            <a:avLst/>
          </a:prstGeom>
          <a:noFill/>
        </p:spPr>
        <p:txBody>
          <a:bodyPr wrap="square" rtlCol="0">
            <a:spAutoFit/>
          </a:bodyPr>
          <a:lstStyle/>
          <a:p>
            <a:pPr algn="ctr"/>
            <a:r>
              <a:rPr lang="en-GB" sz="1000" dirty="0">
                <a:solidFill>
                  <a:schemeClr val="bg1"/>
                </a:solidFill>
              </a:rPr>
              <a:t>Printing Patterns</a:t>
            </a:r>
          </a:p>
        </p:txBody>
      </p:sp>
      <p:sp>
        <p:nvSpPr>
          <p:cNvPr id="29" name="TextBox 28">
            <a:extLst>
              <a:ext uri="{FF2B5EF4-FFF2-40B4-BE49-F238E27FC236}">
                <a16:creationId xmlns:a16="http://schemas.microsoft.com/office/drawing/2014/main" id="{7ECC52C2-9BF6-4ADD-A86B-0DE8D1307713}"/>
              </a:ext>
            </a:extLst>
          </p:cNvPr>
          <p:cNvSpPr txBox="1"/>
          <p:nvPr/>
        </p:nvSpPr>
        <p:spPr>
          <a:xfrm>
            <a:off x="2277029" y="8563600"/>
            <a:ext cx="1365161" cy="276999"/>
          </a:xfrm>
          <a:prstGeom prst="rect">
            <a:avLst/>
          </a:prstGeom>
          <a:noFill/>
        </p:spPr>
        <p:txBody>
          <a:bodyPr wrap="square" rtlCol="0">
            <a:spAutoFit/>
          </a:bodyPr>
          <a:lstStyle/>
          <a:p>
            <a:pPr algn="ctr"/>
            <a:endParaRPr lang="en-GB" sz="1200" dirty="0">
              <a:solidFill>
                <a:schemeClr val="accent2">
                  <a:lumMod val="75000"/>
                </a:schemeClr>
              </a:solidFill>
            </a:endParaRPr>
          </a:p>
        </p:txBody>
      </p:sp>
      <p:sp>
        <p:nvSpPr>
          <p:cNvPr id="30" name="TextBox 29">
            <a:extLst>
              <a:ext uri="{FF2B5EF4-FFF2-40B4-BE49-F238E27FC236}">
                <a16:creationId xmlns:a16="http://schemas.microsoft.com/office/drawing/2014/main" id="{AAAB3F0F-AF1F-463A-BB0D-8DA15DD8E594}"/>
              </a:ext>
            </a:extLst>
          </p:cNvPr>
          <p:cNvSpPr txBox="1"/>
          <p:nvPr/>
        </p:nvSpPr>
        <p:spPr>
          <a:xfrm>
            <a:off x="2342466" y="8546778"/>
            <a:ext cx="4728693" cy="584775"/>
          </a:xfrm>
          <a:prstGeom prst="rect">
            <a:avLst/>
          </a:prstGeom>
          <a:noFill/>
        </p:spPr>
        <p:txBody>
          <a:bodyPr wrap="square" rtlCol="0">
            <a:spAutoFit/>
          </a:bodyPr>
          <a:lstStyle/>
          <a:p>
            <a:r>
              <a:rPr lang="en-GB" sz="800" b="1" dirty="0">
                <a:solidFill>
                  <a:schemeClr val="bg1"/>
                </a:solidFill>
              </a:rPr>
              <a:t>Expressive Arts and Design: </a:t>
            </a:r>
            <a:r>
              <a:rPr lang="en-GB" sz="800" dirty="0">
                <a:solidFill>
                  <a:schemeClr val="bg1"/>
                </a:solidFill>
              </a:rPr>
              <a:t>In the EYFS children begin to use  and  explore a variety of </a:t>
            </a:r>
          </a:p>
          <a:p>
            <a:r>
              <a:rPr lang="en-GB" sz="800" dirty="0" err="1">
                <a:solidFill>
                  <a:schemeClr val="bg1"/>
                </a:solidFill>
              </a:rPr>
              <a:t>materials,tools</a:t>
            </a:r>
            <a:r>
              <a:rPr lang="en-GB" sz="800" dirty="0">
                <a:solidFill>
                  <a:schemeClr val="bg1"/>
                </a:solidFill>
              </a:rPr>
              <a:t> and techniques such as paint, play doh, collage etc. They begin to </a:t>
            </a:r>
          </a:p>
          <a:p>
            <a:r>
              <a:rPr lang="en-GB" sz="800" dirty="0">
                <a:solidFill>
                  <a:schemeClr val="bg1"/>
                </a:solidFill>
              </a:rPr>
              <a:t>experiment with colour, design, texture, form and function linked to their interests,</a:t>
            </a:r>
          </a:p>
          <a:p>
            <a:r>
              <a:rPr lang="en-GB" sz="800" dirty="0">
                <a:solidFill>
                  <a:schemeClr val="bg1"/>
                </a:solidFill>
              </a:rPr>
              <a:t> and learn to mark make in different ways.</a:t>
            </a:r>
          </a:p>
        </p:txBody>
      </p:sp>
      <p:sp>
        <p:nvSpPr>
          <p:cNvPr id="28" name="TextBox 27">
            <a:extLst>
              <a:ext uri="{FF2B5EF4-FFF2-40B4-BE49-F238E27FC236}">
                <a16:creationId xmlns:a16="http://schemas.microsoft.com/office/drawing/2014/main" id="{94989F00-430E-4012-8B6D-2A250A02373C}"/>
              </a:ext>
            </a:extLst>
          </p:cNvPr>
          <p:cNvSpPr txBox="1"/>
          <p:nvPr/>
        </p:nvSpPr>
        <p:spPr>
          <a:xfrm>
            <a:off x="4815453" y="6348867"/>
            <a:ext cx="577400" cy="246221"/>
          </a:xfrm>
          <a:prstGeom prst="rect">
            <a:avLst/>
          </a:prstGeom>
          <a:noFill/>
        </p:spPr>
        <p:txBody>
          <a:bodyPr wrap="square" rtlCol="0">
            <a:spAutoFit/>
          </a:bodyPr>
          <a:lstStyle/>
          <a:p>
            <a:pPr algn="ctr"/>
            <a:r>
              <a:rPr lang="en-GB" sz="1000" dirty="0">
                <a:solidFill>
                  <a:schemeClr val="bg1"/>
                </a:solidFill>
              </a:rPr>
              <a:t>Pop Art </a:t>
            </a:r>
          </a:p>
        </p:txBody>
      </p:sp>
      <p:pic>
        <p:nvPicPr>
          <p:cNvPr id="5" name="Picture 4" descr="A circle with a pen drawn on it&#10;&#10;Description automatically generated">
            <a:extLst>
              <a:ext uri="{FF2B5EF4-FFF2-40B4-BE49-F238E27FC236}">
                <a16:creationId xmlns:a16="http://schemas.microsoft.com/office/drawing/2014/main" id="{91F64D31-3481-2AB6-C408-87F41BF17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716" y="9257869"/>
            <a:ext cx="653284" cy="653284"/>
          </a:xfrm>
          <a:prstGeom prst="rect">
            <a:avLst/>
          </a:prstGeom>
        </p:spPr>
      </p:pic>
      <p:pic>
        <p:nvPicPr>
          <p:cNvPr id="23" name="Picture 22" descr="A blue and white circle with a paint brush and a paint can&#10;&#10;Description automatically generated">
            <a:extLst>
              <a:ext uri="{FF2B5EF4-FFF2-40B4-BE49-F238E27FC236}">
                <a16:creationId xmlns:a16="http://schemas.microsoft.com/office/drawing/2014/main" id="{7793A0DA-25D3-CF62-6010-6D16C562B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163" y="9253780"/>
            <a:ext cx="653284" cy="653284"/>
          </a:xfrm>
          <a:prstGeom prst="rect">
            <a:avLst/>
          </a:prstGeom>
        </p:spPr>
      </p:pic>
      <p:pic>
        <p:nvPicPr>
          <p:cNvPr id="32" name="Picture 31" descr="A green and white circle with a statue on it&#10;&#10;Description automatically generated">
            <a:extLst>
              <a:ext uri="{FF2B5EF4-FFF2-40B4-BE49-F238E27FC236}">
                <a16:creationId xmlns:a16="http://schemas.microsoft.com/office/drawing/2014/main" id="{4E4DF56D-8C95-647F-4D10-7B848B2A00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0235" y="9253780"/>
            <a:ext cx="653284" cy="653284"/>
          </a:xfrm>
          <a:prstGeom prst="rect">
            <a:avLst/>
          </a:prstGeom>
        </p:spPr>
      </p:pic>
      <p:sp>
        <p:nvSpPr>
          <p:cNvPr id="35" name="TextBox 34">
            <a:extLst>
              <a:ext uri="{FF2B5EF4-FFF2-40B4-BE49-F238E27FC236}">
                <a16:creationId xmlns:a16="http://schemas.microsoft.com/office/drawing/2014/main" id="{A825982E-E75C-A878-87C8-4820F2066167}"/>
              </a:ext>
            </a:extLst>
          </p:cNvPr>
          <p:cNvSpPr txBox="1"/>
          <p:nvPr/>
        </p:nvSpPr>
        <p:spPr>
          <a:xfrm>
            <a:off x="3366996" y="9940801"/>
            <a:ext cx="873617" cy="276999"/>
          </a:xfrm>
          <a:prstGeom prst="rect">
            <a:avLst/>
          </a:prstGeom>
          <a:noFill/>
        </p:spPr>
        <p:txBody>
          <a:bodyPr wrap="square" rtlCol="0">
            <a:spAutoFit/>
          </a:bodyPr>
          <a:lstStyle/>
          <a:p>
            <a:pPr algn="ctr"/>
            <a:r>
              <a:rPr lang="en-GB" sz="1200" dirty="0">
                <a:solidFill>
                  <a:srgbClr val="0070C0"/>
                </a:solidFill>
              </a:rPr>
              <a:t>Sculpture</a:t>
            </a:r>
          </a:p>
        </p:txBody>
      </p:sp>
      <p:sp>
        <p:nvSpPr>
          <p:cNvPr id="36" name="TextBox 35">
            <a:extLst>
              <a:ext uri="{FF2B5EF4-FFF2-40B4-BE49-F238E27FC236}">
                <a16:creationId xmlns:a16="http://schemas.microsoft.com/office/drawing/2014/main" id="{BACDD891-B890-81E4-D43E-51146A37713A}"/>
              </a:ext>
            </a:extLst>
          </p:cNvPr>
          <p:cNvSpPr txBox="1"/>
          <p:nvPr/>
        </p:nvSpPr>
        <p:spPr>
          <a:xfrm>
            <a:off x="4710068" y="9939640"/>
            <a:ext cx="873617" cy="276999"/>
          </a:xfrm>
          <a:prstGeom prst="rect">
            <a:avLst/>
          </a:prstGeom>
          <a:noFill/>
        </p:spPr>
        <p:txBody>
          <a:bodyPr wrap="square" rtlCol="0">
            <a:spAutoFit/>
          </a:bodyPr>
          <a:lstStyle/>
          <a:p>
            <a:pPr algn="ctr"/>
            <a:r>
              <a:rPr lang="en-GB" sz="1200" dirty="0">
                <a:solidFill>
                  <a:srgbClr val="00B050"/>
                </a:solidFill>
              </a:rPr>
              <a:t>Painting</a:t>
            </a:r>
          </a:p>
        </p:txBody>
      </p:sp>
      <p:pic>
        <p:nvPicPr>
          <p:cNvPr id="37" name="Picture 36" descr="A circle with a pen drawn on it&#10;&#10;Description automatically generated">
            <a:extLst>
              <a:ext uri="{FF2B5EF4-FFF2-40B4-BE49-F238E27FC236}">
                <a16:creationId xmlns:a16="http://schemas.microsoft.com/office/drawing/2014/main" id="{231DBBF0-54D9-3C72-5030-A6752CA1A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439" y="7370560"/>
            <a:ext cx="512622" cy="512622"/>
          </a:xfrm>
          <a:prstGeom prst="rect">
            <a:avLst/>
          </a:prstGeom>
        </p:spPr>
      </p:pic>
      <p:pic>
        <p:nvPicPr>
          <p:cNvPr id="38" name="Picture 37" descr="A blue and white circle with a paint brush and a paint can&#10;&#10;Description automatically generated">
            <a:extLst>
              <a:ext uri="{FF2B5EF4-FFF2-40B4-BE49-F238E27FC236}">
                <a16:creationId xmlns:a16="http://schemas.microsoft.com/office/drawing/2014/main" id="{45042510-84B1-C444-5E74-D8BFBC49AC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484" y="7386277"/>
            <a:ext cx="512622" cy="512622"/>
          </a:xfrm>
          <a:prstGeom prst="rect">
            <a:avLst/>
          </a:prstGeom>
        </p:spPr>
      </p:pic>
      <p:pic>
        <p:nvPicPr>
          <p:cNvPr id="39" name="Picture 38" descr="A green and white circle with a statue on it&#10;&#10;Description automatically generated">
            <a:extLst>
              <a:ext uri="{FF2B5EF4-FFF2-40B4-BE49-F238E27FC236}">
                <a16:creationId xmlns:a16="http://schemas.microsoft.com/office/drawing/2014/main" id="{7F4FBA45-6D91-2B01-B78A-AC0A69296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310" y="7389106"/>
            <a:ext cx="512622" cy="512622"/>
          </a:xfrm>
          <a:prstGeom prst="rect">
            <a:avLst/>
          </a:prstGeom>
        </p:spPr>
      </p:pic>
      <p:pic>
        <p:nvPicPr>
          <p:cNvPr id="40" name="Picture 39" descr="A circle with a pen drawn on it&#10;&#10;Description automatically generated">
            <a:extLst>
              <a:ext uri="{FF2B5EF4-FFF2-40B4-BE49-F238E27FC236}">
                <a16:creationId xmlns:a16="http://schemas.microsoft.com/office/drawing/2014/main" id="{A4A81C63-BCC8-1EC4-8077-1D3961D94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779" y="6215666"/>
            <a:ext cx="512622" cy="512622"/>
          </a:xfrm>
          <a:prstGeom prst="rect">
            <a:avLst/>
          </a:prstGeom>
        </p:spPr>
      </p:pic>
      <p:pic>
        <p:nvPicPr>
          <p:cNvPr id="41" name="Picture 40" descr="A blue and white circle with a paint brush and a paint can&#10;&#10;Description automatically generated">
            <a:extLst>
              <a:ext uri="{FF2B5EF4-FFF2-40B4-BE49-F238E27FC236}">
                <a16:creationId xmlns:a16="http://schemas.microsoft.com/office/drawing/2014/main" id="{335A84CE-6EC1-8CEC-5496-42DDCE0CB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824" y="6223161"/>
            <a:ext cx="512622" cy="512622"/>
          </a:xfrm>
          <a:prstGeom prst="rect">
            <a:avLst/>
          </a:prstGeom>
        </p:spPr>
      </p:pic>
      <p:pic>
        <p:nvPicPr>
          <p:cNvPr id="42" name="Picture 41" descr="A green and white circle with a statue on it&#10;&#10;Description automatically generated">
            <a:extLst>
              <a:ext uri="{FF2B5EF4-FFF2-40B4-BE49-F238E27FC236}">
                <a16:creationId xmlns:a16="http://schemas.microsoft.com/office/drawing/2014/main" id="{9C62BFE8-BC85-96BB-1A07-71A1D2324E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7232" y="6215666"/>
            <a:ext cx="512622" cy="512622"/>
          </a:xfrm>
          <a:prstGeom prst="rect">
            <a:avLst/>
          </a:prstGeom>
        </p:spPr>
      </p:pic>
      <p:pic>
        <p:nvPicPr>
          <p:cNvPr id="43" name="Picture 42" descr="A circle with a pen drawn on it&#10;&#10;Description automatically generated">
            <a:extLst>
              <a:ext uri="{FF2B5EF4-FFF2-40B4-BE49-F238E27FC236}">
                <a16:creationId xmlns:a16="http://schemas.microsoft.com/office/drawing/2014/main" id="{B806796D-9388-EFD2-4F4A-2AB0526AE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865" y="5063777"/>
            <a:ext cx="512622" cy="512622"/>
          </a:xfrm>
          <a:prstGeom prst="rect">
            <a:avLst/>
          </a:prstGeom>
        </p:spPr>
      </p:pic>
      <p:pic>
        <p:nvPicPr>
          <p:cNvPr id="44" name="Picture 43" descr="A blue and white circle with a paint brush and a paint can&#10;&#10;Description automatically generated">
            <a:extLst>
              <a:ext uri="{FF2B5EF4-FFF2-40B4-BE49-F238E27FC236}">
                <a16:creationId xmlns:a16="http://schemas.microsoft.com/office/drawing/2014/main" id="{BB705F26-BD25-D6B9-CE26-809BB5026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521" y="5062551"/>
            <a:ext cx="512622" cy="512622"/>
          </a:xfrm>
          <a:prstGeom prst="rect">
            <a:avLst/>
          </a:prstGeom>
        </p:spPr>
      </p:pic>
      <p:pic>
        <p:nvPicPr>
          <p:cNvPr id="45" name="Picture 44" descr="A green and white circle with a statue on it&#10;&#10;Description automatically generated">
            <a:extLst>
              <a:ext uri="{FF2B5EF4-FFF2-40B4-BE49-F238E27FC236}">
                <a16:creationId xmlns:a16="http://schemas.microsoft.com/office/drawing/2014/main" id="{0EA54D1D-E721-BED5-31DD-C5C23598A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1834" y="5069462"/>
            <a:ext cx="512622" cy="512622"/>
          </a:xfrm>
          <a:prstGeom prst="rect">
            <a:avLst/>
          </a:prstGeom>
        </p:spPr>
      </p:pic>
      <p:pic>
        <p:nvPicPr>
          <p:cNvPr id="46" name="Picture 45" descr="A green and white circle with a statue on it&#10;&#10;Description automatically generated">
            <a:extLst>
              <a:ext uri="{FF2B5EF4-FFF2-40B4-BE49-F238E27FC236}">
                <a16:creationId xmlns:a16="http://schemas.microsoft.com/office/drawing/2014/main" id="{EC3B89F3-32CF-D1B4-EBEC-37C3668D1D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484" y="3919623"/>
            <a:ext cx="512622" cy="512622"/>
          </a:xfrm>
          <a:prstGeom prst="rect">
            <a:avLst/>
          </a:prstGeom>
        </p:spPr>
      </p:pic>
      <p:pic>
        <p:nvPicPr>
          <p:cNvPr id="47" name="Picture 46" descr="A blue and white circle with a paint brush and a paint can&#10;&#10;Description automatically generated">
            <a:extLst>
              <a:ext uri="{FF2B5EF4-FFF2-40B4-BE49-F238E27FC236}">
                <a16:creationId xmlns:a16="http://schemas.microsoft.com/office/drawing/2014/main" id="{53CF01B4-6F61-F371-CC99-FAAD638C1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577" y="3893678"/>
            <a:ext cx="512622" cy="512622"/>
          </a:xfrm>
          <a:prstGeom prst="rect">
            <a:avLst/>
          </a:prstGeom>
        </p:spPr>
      </p:pic>
      <p:pic>
        <p:nvPicPr>
          <p:cNvPr id="48" name="Picture 47" descr="A circle with a pen drawn on it&#10;&#10;Description automatically generated">
            <a:extLst>
              <a:ext uri="{FF2B5EF4-FFF2-40B4-BE49-F238E27FC236}">
                <a16:creationId xmlns:a16="http://schemas.microsoft.com/office/drawing/2014/main" id="{93BAB951-5619-BA6E-8CAC-C6DCF4A8E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265" y="3905096"/>
            <a:ext cx="512622" cy="512622"/>
          </a:xfrm>
          <a:prstGeom prst="rect">
            <a:avLst/>
          </a:prstGeom>
        </p:spPr>
      </p:pic>
      <p:pic>
        <p:nvPicPr>
          <p:cNvPr id="49" name="Picture 48" descr="A circle with a pen drawn on it&#10;&#10;Description automatically generated">
            <a:extLst>
              <a:ext uri="{FF2B5EF4-FFF2-40B4-BE49-F238E27FC236}">
                <a16:creationId xmlns:a16="http://schemas.microsoft.com/office/drawing/2014/main" id="{B82FC929-3240-AF77-D5CB-07B76FA5E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668" y="2752743"/>
            <a:ext cx="512622" cy="512622"/>
          </a:xfrm>
          <a:prstGeom prst="rect">
            <a:avLst/>
          </a:prstGeom>
        </p:spPr>
      </p:pic>
      <p:pic>
        <p:nvPicPr>
          <p:cNvPr id="50" name="Picture 49" descr="A blue and white circle with a paint brush and a paint can&#10;&#10;Description automatically generated">
            <a:extLst>
              <a:ext uri="{FF2B5EF4-FFF2-40B4-BE49-F238E27FC236}">
                <a16:creationId xmlns:a16="http://schemas.microsoft.com/office/drawing/2014/main" id="{DB8F679B-9DC1-E573-090B-39657FB3D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968" y="2755926"/>
            <a:ext cx="512622" cy="512622"/>
          </a:xfrm>
          <a:prstGeom prst="rect">
            <a:avLst/>
          </a:prstGeom>
        </p:spPr>
      </p:pic>
      <p:pic>
        <p:nvPicPr>
          <p:cNvPr id="51" name="Picture 50" descr="A green and white circle with a statue on it&#10;&#10;Description automatically generated">
            <a:extLst>
              <a:ext uri="{FF2B5EF4-FFF2-40B4-BE49-F238E27FC236}">
                <a16:creationId xmlns:a16="http://schemas.microsoft.com/office/drawing/2014/main" id="{3927BEAE-6626-DF70-8DFE-8DC801906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5035" y="2758892"/>
            <a:ext cx="512622" cy="512622"/>
          </a:xfrm>
          <a:prstGeom prst="rect">
            <a:avLst/>
          </a:prstGeom>
        </p:spPr>
      </p:pic>
      <p:pic>
        <p:nvPicPr>
          <p:cNvPr id="52" name="Picture 51" descr="A green and white circle with a statue on it&#10;&#10;Description automatically generated">
            <a:extLst>
              <a:ext uri="{FF2B5EF4-FFF2-40B4-BE49-F238E27FC236}">
                <a16:creationId xmlns:a16="http://schemas.microsoft.com/office/drawing/2014/main" id="{4DA762B2-B47B-E18F-CC05-5909DAB11B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1836" y="1614352"/>
            <a:ext cx="512622" cy="512622"/>
          </a:xfrm>
          <a:prstGeom prst="rect">
            <a:avLst/>
          </a:prstGeom>
        </p:spPr>
      </p:pic>
      <p:pic>
        <p:nvPicPr>
          <p:cNvPr id="53" name="Picture 52" descr="A blue and white circle with a paint brush and a paint can&#10;&#10;Description automatically generated">
            <a:extLst>
              <a:ext uri="{FF2B5EF4-FFF2-40B4-BE49-F238E27FC236}">
                <a16:creationId xmlns:a16="http://schemas.microsoft.com/office/drawing/2014/main" id="{CFCD7E3F-33FD-FD93-67F1-AA3FB8F60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959" y="1606361"/>
            <a:ext cx="512622" cy="512622"/>
          </a:xfrm>
          <a:prstGeom prst="rect">
            <a:avLst/>
          </a:prstGeom>
        </p:spPr>
      </p:pic>
      <p:pic>
        <p:nvPicPr>
          <p:cNvPr id="54" name="Picture 53" descr="A circle with a pen drawn on it&#10;&#10;Description automatically generated">
            <a:extLst>
              <a:ext uri="{FF2B5EF4-FFF2-40B4-BE49-F238E27FC236}">
                <a16:creationId xmlns:a16="http://schemas.microsoft.com/office/drawing/2014/main" id="{9C1F4E4B-144D-713B-A86E-EF457D1A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794" y="1604006"/>
            <a:ext cx="512622" cy="512622"/>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1B28742A-B64B-FD44-3443-141B09D0C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38"/>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510708991"/>
              </p:ext>
            </p:extLst>
          </p:nvPr>
        </p:nvGraphicFramePr>
        <p:xfrm>
          <a:off x="135996" y="1682018"/>
          <a:ext cx="1842718" cy="3912112"/>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Why do artists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extLst>
                  <a:ext uri="{0D108BD9-81ED-4DB2-BD59-A6C34878D82A}">
                    <a16:rowId xmlns:a16="http://schemas.microsoft.com/office/drawing/2014/main" val="3088175293"/>
                  </a:ext>
                </a:extLst>
              </a:tr>
              <a:tr h="3596184">
                <a:tc>
                  <a:txBody>
                    <a:bodyPr/>
                    <a:lstStyle/>
                    <a:p>
                      <a:r>
                        <a:rPr lang="en-GB" sz="1000" dirty="0"/>
                        <a:t>For inspiration</a:t>
                      </a:r>
                    </a:p>
                    <a:p>
                      <a:endParaRPr lang="en-GB" sz="1000" dirty="0"/>
                    </a:p>
                    <a:p>
                      <a:r>
                        <a:rPr lang="en-GB" sz="1000" dirty="0"/>
                        <a:t>To find out specific information about products (materials, processes etc).</a:t>
                      </a:r>
                    </a:p>
                    <a:p>
                      <a:endParaRPr lang="en-GB" sz="1000" dirty="0"/>
                    </a:p>
                    <a:p>
                      <a:r>
                        <a:rPr lang="en-GB" sz="1000" dirty="0"/>
                        <a:t>To learn about the history of art.</a:t>
                      </a:r>
                    </a:p>
                    <a:p>
                      <a:endParaRPr lang="en-GB" sz="1000" dirty="0"/>
                    </a:p>
                    <a:p>
                      <a:r>
                        <a:rPr lang="en-GB" sz="1000" dirty="0"/>
                        <a:t>To help develop their own creative skills.</a:t>
                      </a:r>
                    </a:p>
                    <a:p>
                      <a:endParaRPr lang="en-GB" sz="1000" dirty="0"/>
                    </a:p>
                    <a:p>
                      <a:endParaRPr lang="en-GB" sz="10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purple and white rectangles&#10;&#10;Description automatically generated">
            <a:extLst>
              <a:ext uri="{FF2B5EF4-FFF2-40B4-BE49-F238E27FC236}">
                <a16:creationId xmlns:a16="http://schemas.microsoft.com/office/drawing/2014/main" id="{CF9C1682-1086-1973-414D-DFC6E14DB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4429814"/>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2288905531"/>
              </p:ext>
            </p:extLst>
          </p:nvPr>
        </p:nvGraphicFramePr>
        <p:xfrm>
          <a:off x="2114712" y="1682017"/>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Write like an artist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extLst>
                  <a:ext uri="{0D108BD9-81ED-4DB2-BD59-A6C34878D82A}">
                    <a16:rowId xmlns:a16="http://schemas.microsoft.com/office/drawing/2014/main" val="3088175293"/>
                  </a:ext>
                </a:extLst>
              </a:tr>
              <a:tr h="3616325">
                <a:tc>
                  <a:txBody>
                    <a:bodyPr/>
                    <a:lstStyle/>
                    <a:p>
                      <a:r>
                        <a:rPr lang="en-GB" sz="1000" b="1" dirty="0"/>
                        <a:t>Annotating - </a:t>
                      </a:r>
                      <a:r>
                        <a:rPr lang="en-GB" sz="1000" dirty="0"/>
                        <a:t>Children will be encouraged to annotate their work using stem sentences relating to likes, dislikes, techniques and materials they have used. They will evaluate their work, commenting upon how they could develop it further.</a:t>
                      </a:r>
                    </a:p>
                    <a:p>
                      <a:endParaRPr lang="en-GB" sz="1000" dirty="0"/>
                    </a:p>
                    <a:p>
                      <a:r>
                        <a:rPr lang="en-GB" sz="1000" b="1" dirty="0"/>
                        <a:t>Vocabulary – </a:t>
                      </a:r>
                      <a:r>
                        <a:rPr lang="en-GB" sz="1000" dirty="0"/>
                        <a:t>Children will use subject specific language to describe the processes they are using. They will become familiar with the names of prominent artists and their style of work. </a:t>
                      </a:r>
                    </a:p>
                    <a:p>
                      <a:endParaRPr lang="en-GB" sz="1000" dirty="0"/>
                    </a:p>
                    <a:p>
                      <a:r>
                        <a:rPr lang="en-GB" sz="1000" b="1" dirty="0"/>
                        <a:t>Asking questions – </a:t>
                      </a:r>
                      <a:r>
                        <a:rPr lang="en-GB" sz="1000" dirty="0"/>
                        <a:t>Answer key questions relating to Art History. For example:</a:t>
                      </a:r>
                    </a:p>
                    <a:p>
                      <a:r>
                        <a:rPr lang="en-GB" sz="1000" dirty="0"/>
                        <a:t>What attracts you to this work?</a:t>
                      </a:r>
                    </a:p>
                    <a:p>
                      <a:r>
                        <a:rPr lang="en-GB" sz="1000" dirty="0"/>
                        <a:t>What is it about the work that keeps you looking?</a:t>
                      </a:r>
                    </a:p>
                    <a:p>
                      <a:br>
                        <a:rPr lang="en-GB" sz="1000" dirty="0"/>
                      </a:br>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4053224923"/>
              </p:ext>
            </p:extLst>
          </p:nvPr>
        </p:nvGraphicFramePr>
        <p:xfrm>
          <a:off x="4629469" y="1686120"/>
          <a:ext cx="2792042" cy="3908010"/>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26811">
                <a:tc gridSpan="2">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endParaRPr lang="en-GB"/>
                    </a:p>
                  </a:txBody>
                  <a:tcPr/>
                </a:tc>
                <a:extLst>
                  <a:ext uri="{0D108BD9-81ED-4DB2-BD59-A6C34878D82A}">
                    <a16:rowId xmlns:a16="http://schemas.microsoft.com/office/drawing/2014/main" val="3088175293"/>
                  </a:ext>
                </a:extLst>
              </a:tr>
              <a:tr h="3581199">
                <a:tc>
                  <a:txBody>
                    <a:bodyPr/>
                    <a:lstStyle/>
                    <a:p>
                      <a:endParaRPr lang="en-GB" sz="105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dirty="0"/>
                        <a:t>Developing</a:t>
                      </a:r>
                    </a:p>
                    <a:p>
                      <a:r>
                        <a:rPr lang="en-GB" sz="1000" b="0" dirty="0"/>
                        <a:t>Children will develop ideas and inspiration through exploring other artists work and the natural world.</a:t>
                      </a:r>
                    </a:p>
                    <a:p>
                      <a:endParaRPr lang="en-GB" sz="1000" b="0" dirty="0"/>
                    </a:p>
                    <a:p>
                      <a:endParaRPr lang="en-GB" sz="1000" b="0" dirty="0"/>
                    </a:p>
                    <a:p>
                      <a:r>
                        <a:rPr lang="en-GB" sz="1000" b="1" dirty="0"/>
                        <a:t>Experimenting</a:t>
                      </a:r>
                    </a:p>
                    <a:p>
                      <a:r>
                        <a:rPr lang="en-GB" sz="1000" b="0" dirty="0"/>
                        <a:t>Children will experiment with different skills and techniques to further their learning and understanding.</a:t>
                      </a:r>
                    </a:p>
                    <a:p>
                      <a:endParaRPr lang="en-GB" sz="1000" b="1" dirty="0"/>
                    </a:p>
                    <a:p>
                      <a:endParaRPr lang="en-GB" sz="1000" b="1" dirty="0"/>
                    </a:p>
                    <a:p>
                      <a:r>
                        <a:rPr lang="en-GB" sz="1000" b="1" dirty="0"/>
                        <a:t>Recording </a:t>
                      </a:r>
                    </a:p>
                    <a:p>
                      <a:r>
                        <a:rPr lang="en-GB" sz="1000" b="0" dirty="0"/>
                        <a:t>Children will learn to record in a variety of ways.</a:t>
                      </a:r>
                    </a:p>
                    <a:p>
                      <a:endParaRPr lang="en-GB" sz="1000" b="1" dirty="0"/>
                    </a:p>
                    <a:p>
                      <a:endParaRPr lang="en-GB" sz="1000" b="1" dirty="0"/>
                    </a:p>
                    <a:p>
                      <a:r>
                        <a:rPr lang="en-GB" sz="1000" b="1" dirty="0"/>
                        <a:t>Presenting</a:t>
                      </a:r>
                    </a:p>
                    <a:p>
                      <a:r>
                        <a:rPr lang="en-GB" sz="1000" dirty="0"/>
                        <a:t>Children will use their sketchbooks to present their work, showing a clear understanding of concepts, skills and techniques.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29" y="1118270"/>
            <a:ext cx="7287681" cy="430887"/>
          </a:xfrm>
          <a:prstGeom prst="rect">
            <a:avLst/>
          </a:prstGeom>
          <a:noFill/>
        </p:spPr>
        <p:txBody>
          <a:bodyPr wrap="square" rtlCol="0">
            <a:spAutoFit/>
          </a:bodyPr>
          <a:lstStyle/>
          <a:p>
            <a:pPr algn="ctr"/>
            <a:r>
              <a:rPr lang="en-US" sz="1100" dirty="0"/>
              <a:t>Within our Art and Design curriculum, there are 4 key elements, which, when combined, ensure that our pupils can access a deep understanding of the subject. These Threshold Concepts are: </a:t>
            </a:r>
            <a:r>
              <a:rPr lang="en-US" sz="1100" b="1" i="1" dirty="0"/>
              <a:t>Developing</a:t>
            </a:r>
            <a:r>
              <a:rPr lang="en-US" sz="1100" dirty="0"/>
              <a:t>, </a:t>
            </a:r>
            <a:r>
              <a:rPr lang="en-US" sz="1100" b="1" i="1" dirty="0"/>
              <a:t>Experimenting</a:t>
            </a:r>
            <a:r>
              <a:rPr lang="en-US" sz="1100" dirty="0"/>
              <a:t>, </a:t>
            </a:r>
            <a:r>
              <a:rPr lang="en-US" sz="1100" b="1" i="1" dirty="0"/>
              <a:t>Recording</a:t>
            </a:r>
            <a:r>
              <a:rPr lang="en-US" sz="1100" dirty="0"/>
              <a:t> and </a:t>
            </a:r>
            <a:r>
              <a:rPr lang="en-US" sz="1100" b="1" i="1" dirty="0"/>
              <a:t>Presenting</a:t>
            </a:r>
            <a:r>
              <a:rPr lang="en-US" sz="1100" dirty="0"/>
              <a:t>.</a:t>
            </a:r>
            <a:endParaRPr lang="en-GB" sz="1100" dirty="0"/>
          </a:p>
        </p:txBody>
      </p:sp>
      <p:sp>
        <p:nvSpPr>
          <p:cNvPr id="4" name="Rectangle 3">
            <a:extLst>
              <a:ext uri="{FF2B5EF4-FFF2-40B4-BE49-F238E27FC236}">
                <a16:creationId xmlns:a16="http://schemas.microsoft.com/office/drawing/2014/main" id="{C37B18A3-6972-465E-915C-4E31718B713B}"/>
              </a:ext>
            </a:extLst>
          </p:cNvPr>
          <p:cNvSpPr/>
          <p:nvPr/>
        </p:nvSpPr>
        <p:spPr>
          <a:xfrm>
            <a:off x="318215" y="5845815"/>
            <a:ext cx="6954124" cy="3816429"/>
          </a:xfrm>
          <a:prstGeom prst="rect">
            <a:avLst/>
          </a:prstGeom>
        </p:spPr>
        <p:txBody>
          <a:bodyPr wrap="square" lIns="91440" tIns="45720" rIns="91440" bIns="45720" anchor="t">
            <a:spAutoFit/>
          </a:bodyPr>
          <a:lstStyle/>
          <a:p>
            <a:pPr fontAlgn="base"/>
            <a:r>
              <a:rPr lang="en-GB" sz="1100" dirty="0">
                <a:solidFill>
                  <a:srgbClr val="333333"/>
                </a:solidFill>
                <a:latin typeface="Calibri"/>
                <a:ea typeface="Times New Roman" panose="02020603050405020304" pitchFamily="18" charset="0"/>
                <a:cs typeface="Arial"/>
              </a:rPr>
              <a:t>In order to equip children with a breadth and depth of knowledge, the curriculum embeds these threshold concepts through the completion of three projects/units in each year group:</a:t>
            </a:r>
            <a:br>
              <a:rPr lang="en-GB" sz="1100" dirty="0">
                <a:solidFill>
                  <a:srgbClr val="333333"/>
                </a:solidFill>
                <a:latin typeface="Calibri"/>
                <a:ea typeface="Times New Roman" panose="02020603050405020304" pitchFamily="18" charset="0"/>
                <a:cs typeface="Arial"/>
              </a:rPr>
            </a:br>
            <a:endParaRPr lang="en-GB" sz="1100" dirty="0">
              <a:latin typeface="Calibri"/>
              <a:ea typeface="Times New Roman" panose="02020603050405020304" pitchFamily="18" charset="0"/>
              <a:cs typeface="Arial"/>
            </a:endParaRPr>
          </a:p>
          <a:p>
            <a:pPr marL="342900" lvl="0" indent="-342900" algn="just" fontAlgn="base">
              <a:buFont typeface="Symbol" panose="05050102010706020507" pitchFamily="18" charset="2"/>
              <a:buChar char=""/>
            </a:pPr>
            <a:r>
              <a:rPr lang="en-GB" sz="1100" b="1" i="1" dirty="0">
                <a:solidFill>
                  <a:srgbClr val="333333"/>
                </a:solidFill>
                <a:latin typeface="Calibri"/>
                <a:ea typeface="Times New Roman" panose="02020603050405020304" pitchFamily="18" charset="0"/>
                <a:cs typeface="Arial"/>
              </a:rPr>
              <a:t>every year group will start with a drawing unit</a:t>
            </a:r>
            <a:endParaRPr lang="en-GB" sz="1100" dirty="0">
              <a:latin typeface="Calibri"/>
              <a:ea typeface="Times New Roman" panose="02020603050405020304" pitchFamily="18" charset="0"/>
              <a:cs typeface="Arial"/>
            </a:endParaRPr>
          </a:p>
          <a:p>
            <a:pPr marL="342900" lvl="0" indent="-342900" algn="just" fontAlgn="base">
              <a:buFont typeface="Symbol" panose="05050102010706020507" pitchFamily="18" charset="2"/>
              <a:buChar char=""/>
            </a:pPr>
            <a:r>
              <a:rPr lang="en-GB" sz="1100" b="1" i="1" dirty="0">
                <a:solidFill>
                  <a:srgbClr val="333333"/>
                </a:solidFill>
                <a:latin typeface="Calibri"/>
                <a:ea typeface="Times New Roman" panose="02020603050405020304" pitchFamily="18" charset="0"/>
                <a:cs typeface="Arial"/>
              </a:rPr>
              <a:t>each painting unit will start with a colour study</a:t>
            </a:r>
          </a:p>
          <a:p>
            <a:pPr marL="342900" lvl="0" indent="-342900" algn="just" fontAlgn="base">
              <a:buFont typeface="Symbol" panose="05050102010706020507" pitchFamily="18" charset="2"/>
              <a:buChar char=""/>
            </a:pPr>
            <a:r>
              <a:rPr lang="en-GB" sz="1100" b="1" i="1" dirty="0">
                <a:solidFill>
                  <a:srgbClr val="333333"/>
                </a:solidFill>
                <a:latin typeface="Calibri"/>
                <a:ea typeface="Times New Roman" panose="02020603050405020304" pitchFamily="18" charset="0"/>
                <a:cs typeface="Arial"/>
              </a:rPr>
              <a:t>each class in a key stage will explore printing or collage as part of a drawing or painting unit.</a:t>
            </a:r>
          </a:p>
          <a:p>
            <a:pPr lvl="0" algn="just" fontAlgn="base"/>
            <a:endParaRPr lang="en-GB" sz="1100" b="1" i="1" dirty="0">
              <a:solidFill>
                <a:srgbClr val="333333"/>
              </a:solidFill>
              <a:latin typeface="Calibri"/>
              <a:ea typeface="Times New Roman" panose="02020603050405020304" pitchFamily="18" charset="0"/>
              <a:cs typeface="Arial" panose="020B0604020202020204" pitchFamily="34" charset="0"/>
            </a:endParaRPr>
          </a:p>
          <a:p>
            <a:pPr marL="342900" lvl="0" indent="-342900" algn="just" fontAlgn="base">
              <a:buFont typeface="Symbol" panose="05050102010706020507" pitchFamily="18" charset="2"/>
              <a:buChar char=""/>
            </a:pPr>
            <a:endParaRPr lang="en-GB" sz="1100" b="1" i="1" dirty="0">
              <a:solidFill>
                <a:srgbClr val="333333"/>
              </a:solidFill>
              <a:latin typeface="Calibri"/>
              <a:ea typeface="Times New Roman" panose="02020603050405020304" pitchFamily="18" charset="0"/>
              <a:cs typeface="Arial" panose="020B0604020202020204" pitchFamily="34" charset="0"/>
            </a:endParaRPr>
          </a:p>
          <a:p>
            <a:pPr lvl="0" algn="just" fontAlgn="base"/>
            <a:r>
              <a:rPr lang="en-GB" sz="1100" dirty="0">
                <a:solidFill>
                  <a:srgbClr val="202124"/>
                </a:solidFill>
                <a:latin typeface="Calibri"/>
                <a:ea typeface="Calibri"/>
                <a:cs typeface="Calibri"/>
              </a:rPr>
              <a:t>Children will also be taught the formal elements in art and design which will develop and progress throughout each year. The formal elements are the parts used to make a piece of artwork. The formal elements are:</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Line</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Shape</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Space</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Form</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Tone</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Texture</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Pattern</a:t>
            </a:r>
          </a:p>
          <a:p>
            <a:pPr marL="171450" lvl="0" indent="-171450" algn="just" fontAlgn="base">
              <a:buFont typeface="Arial" panose="020B0604020202020204" pitchFamily="34" charset="0"/>
              <a:buChar char="•"/>
            </a:pPr>
            <a:r>
              <a:rPr lang="en-GB" sz="1100" b="1" i="1" dirty="0">
                <a:solidFill>
                  <a:srgbClr val="040C28"/>
                </a:solidFill>
                <a:latin typeface="Calibri"/>
                <a:ea typeface="Calibri"/>
                <a:cs typeface="Calibri"/>
              </a:rPr>
              <a:t>Colour</a:t>
            </a:r>
          </a:p>
          <a:p>
            <a:pPr marL="171450" indent="-171450" algn="just" fontAlgn="base">
              <a:buFont typeface="Arial" panose="020B0604020202020204" pitchFamily="34" charset="0"/>
              <a:buChar char="•"/>
            </a:pPr>
            <a:r>
              <a:rPr lang="en-GB" sz="1100" b="1" i="1" dirty="0">
                <a:solidFill>
                  <a:srgbClr val="040C28"/>
                </a:solidFill>
                <a:latin typeface="Calibri"/>
                <a:ea typeface="Calibri"/>
                <a:cs typeface="Calibri"/>
              </a:rPr>
              <a:t>Composition</a:t>
            </a:r>
            <a:r>
              <a:rPr lang="en-GB" sz="1100" b="1" i="1" dirty="0">
                <a:solidFill>
                  <a:srgbClr val="202124"/>
                </a:solidFill>
                <a:latin typeface="Calibri"/>
                <a:ea typeface="Calibri"/>
                <a:cs typeface="Calibri"/>
              </a:rPr>
              <a:t>. </a:t>
            </a:r>
          </a:p>
          <a:p>
            <a:pPr lvl="0" algn="just" fontAlgn="base"/>
            <a:endParaRPr lang="en-GB" sz="1100" dirty="0">
              <a:solidFill>
                <a:srgbClr val="202124"/>
              </a:solidFill>
              <a:latin typeface="Calibri"/>
              <a:ea typeface="Calibri"/>
              <a:cs typeface="Calibri"/>
            </a:endParaRPr>
          </a:p>
          <a:p>
            <a:pPr lvl="0" algn="just" fontAlgn="base"/>
            <a:r>
              <a:rPr lang="en-GB" sz="1100" dirty="0">
                <a:solidFill>
                  <a:srgbClr val="202124"/>
                </a:solidFill>
                <a:latin typeface="Calibri"/>
                <a:ea typeface="Calibri"/>
                <a:cs typeface="Calibri"/>
              </a:rPr>
              <a:t>They are often used together, and how they are organised in a piece of art determines what the finished piece will look like.</a:t>
            </a:r>
            <a:endParaRPr lang="en-GB" sz="1100" dirty="0">
              <a:latin typeface="Calibri"/>
              <a:ea typeface="Calibri"/>
              <a:cs typeface="Calibri"/>
            </a:endParaRPr>
          </a:p>
        </p:txBody>
      </p:sp>
      <p:pic>
        <p:nvPicPr>
          <p:cNvPr id="6" name="Picture 5" descr="A purple circle with a white border and a black background&#10;&#10;Description automatically generated">
            <a:extLst>
              <a:ext uri="{FF2B5EF4-FFF2-40B4-BE49-F238E27FC236}">
                <a16:creationId xmlns:a16="http://schemas.microsoft.com/office/drawing/2014/main" id="{AA0C3B0B-1B4E-8FCE-0B85-72BF6408B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095" y="2106982"/>
            <a:ext cx="572220" cy="572220"/>
          </a:xfrm>
          <a:prstGeom prst="rect">
            <a:avLst/>
          </a:prstGeom>
        </p:spPr>
      </p:pic>
      <p:pic>
        <p:nvPicPr>
          <p:cNvPr id="13" name="Picture 12" descr="A purple circle with a white circle and a black background&#10;&#10;Description automatically generated">
            <a:extLst>
              <a:ext uri="{FF2B5EF4-FFF2-40B4-BE49-F238E27FC236}">
                <a16:creationId xmlns:a16="http://schemas.microsoft.com/office/drawing/2014/main" id="{032B310A-A104-1C97-A82A-DEF708A53E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095" y="3022917"/>
            <a:ext cx="572220" cy="572220"/>
          </a:xfrm>
          <a:prstGeom prst="rect">
            <a:avLst/>
          </a:prstGeom>
        </p:spPr>
      </p:pic>
      <p:pic>
        <p:nvPicPr>
          <p:cNvPr id="15" name="Picture 14" descr="A purple circle with a picture on it&#10;&#10;Description automatically generated">
            <a:extLst>
              <a:ext uri="{FF2B5EF4-FFF2-40B4-BE49-F238E27FC236}">
                <a16:creationId xmlns:a16="http://schemas.microsoft.com/office/drawing/2014/main" id="{BF2CFCF5-5841-5FD0-00D4-323400E30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134" y="4693082"/>
            <a:ext cx="572220" cy="572220"/>
          </a:xfrm>
          <a:prstGeom prst="rect">
            <a:avLst/>
          </a:prstGeom>
        </p:spPr>
      </p:pic>
      <p:pic>
        <p:nvPicPr>
          <p:cNvPr id="17" name="Picture 16" descr="A purple circle with a pencil and paper&#10;&#10;Description automatically generated">
            <a:extLst>
              <a:ext uri="{FF2B5EF4-FFF2-40B4-BE49-F238E27FC236}">
                <a16:creationId xmlns:a16="http://schemas.microsoft.com/office/drawing/2014/main" id="{D3DB3480-B273-7754-EBB2-6CE6EA521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134" y="3930492"/>
            <a:ext cx="572220" cy="572220"/>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434B295-58C1-B320-7A49-CB86DA9FC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1522" y="1038148"/>
            <a:ext cx="6972300" cy="246221"/>
          </a:xfrm>
          <a:prstGeom prst="rect">
            <a:avLst/>
          </a:prstGeom>
          <a:noFill/>
        </p:spPr>
        <p:txBody>
          <a:bodyPr wrap="square" rtlCol="0">
            <a:spAutoFit/>
          </a:bodyPr>
          <a:lstStyle/>
          <a:p>
            <a:pPr algn="ctr"/>
            <a:r>
              <a:rPr lang="en-GB" sz="1000" b="1" dirty="0">
                <a:latin typeface="Open Sans" panose="020B0606030504020204" pitchFamily="34" charset="0"/>
                <a:ea typeface="Open Sans" panose="020B0606030504020204" pitchFamily="34" charset="0"/>
                <a:cs typeface="Open Sans" panose="020B0606030504020204" pitchFamily="34" charset="0"/>
              </a:rPr>
              <a:t>Progression through the Threshold Concepts</a:t>
            </a:r>
          </a:p>
        </p:txBody>
      </p:sp>
      <p:graphicFrame>
        <p:nvGraphicFramePr>
          <p:cNvPr id="3" name="Table 2">
            <a:extLst>
              <a:ext uri="{FF2B5EF4-FFF2-40B4-BE49-F238E27FC236}">
                <a16:creationId xmlns:a16="http://schemas.microsoft.com/office/drawing/2014/main" id="{284DD949-2175-47F2-B9C5-442844ADA700}"/>
              </a:ext>
            </a:extLst>
          </p:cNvPr>
          <p:cNvGraphicFramePr>
            <a:graphicFrameLocks noGrp="1"/>
          </p:cNvGraphicFramePr>
          <p:nvPr>
            <p:extLst>
              <p:ext uri="{D42A27DB-BD31-4B8C-83A1-F6EECF244321}">
                <p14:modId xmlns:p14="http://schemas.microsoft.com/office/powerpoint/2010/main" val="1213692507"/>
              </p:ext>
            </p:extLst>
          </p:nvPr>
        </p:nvGraphicFramePr>
        <p:xfrm>
          <a:off x="291522" y="6620453"/>
          <a:ext cx="6972300" cy="3348458"/>
        </p:xfrm>
        <a:graphic>
          <a:graphicData uri="http://schemas.openxmlformats.org/drawingml/2006/table">
            <a:tbl>
              <a:tblPr firstRow="1" bandRow="1">
                <a:tableStyleId>{5C22544A-7EE6-4342-B048-85BDC9FD1C3A}</a:tableStyleId>
              </a:tblPr>
              <a:tblGrid>
                <a:gridCol w="1394460">
                  <a:extLst>
                    <a:ext uri="{9D8B030D-6E8A-4147-A177-3AD203B41FA5}">
                      <a16:colId xmlns:a16="http://schemas.microsoft.com/office/drawing/2014/main" val="2019834942"/>
                    </a:ext>
                  </a:extLst>
                </a:gridCol>
                <a:gridCol w="549218">
                  <a:extLst>
                    <a:ext uri="{9D8B030D-6E8A-4147-A177-3AD203B41FA5}">
                      <a16:colId xmlns:a16="http://schemas.microsoft.com/office/drawing/2014/main" val="4015990990"/>
                    </a:ext>
                  </a:extLst>
                </a:gridCol>
                <a:gridCol w="845242">
                  <a:extLst>
                    <a:ext uri="{9D8B030D-6E8A-4147-A177-3AD203B41FA5}">
                      <a16:colId xmlns:a16="http://schemas.microsoft.com/office/drawing/2014/main" val="1697227305"/>
                    </a:ext>
                  </a:extLst>
                </a:gridCol>
                <a:gridCol w="697230">
                  <a:extLst>
                    <a:ext uri="{9D8B030D-6E8A-4147-A177-3AD203B41FA5}">
                      <a16:colId xmlns:a16="http://schemas.microsoft.com/office/drawing/2014/main" val="4255634862"/>
                    </a:ext>
                  </a:extLst>
                </a:gridCol>
                <a:gridCol w="697230">
                  <a:extLst>
                    <a:ext uri="{9D8B030D-6E8A-4147-A177-3AD203B41FA5}">
                      <a16:colId xmlns:a16="http://schemas.microsoft.com/office/drawing/2014/main" val="3408639593"/>
                    </a:ext>
                  </a:extLst>
                </a:gridCol>
                <a:gridCol w="1045845">
                  <a:extLst>
                    <a:ext uri="{9D8B030D-6E8A-4147-A177-3AD203B41FA5}">
                      <a16:colId xmlns:a16="http://schemas.microsoft.com/office/drawing/2014/main" val="272078822"/>
                    </a:ext>
                  </a:extLst>
                </a:gridCol>
                <a:gridCol w="245053">
                  <a:extLst>
                    <a:ext uri="{9D8B030D-6E8A-4147-A177-3AD203B41FA5}">
                      <a16:colId xmlns:a16="http://schemas.microsoft.com/office/drawing/2014/main" val="921430111"/>
                    </a:ext>
                  </a:extLst>
                </a:gridCol>
                <a:gridCol w="1498022">
                  <a:extLst>
                    <a:ext uri="{9D8B030D-6E8A-4147-A177-3AD203B41FA5}">
                      <a16:colId xmlns:a16="http://schemas.microsoft.com/office/drawing/2014/main" val="1741946523"/>
                    </a:ext>
                  </a:extLst>
                </a:gridCol>
              </a:tblGrid>
              <a:tr h="313747">
                <a:tc>
                  <a:txBody>
                    <a:bodyPr/>
                    <a:lstStyle/>
                    <a:p>
                      <a:pPr algn="ctr"/>
                      <a:r>
                        <a:rPr lang="en-GB" sz="1200" b="1" dirty="0"/>
                        <a:t>Line</a:t>
                      </a:r>
                    </a:p>
                  </a:txBody>
                  <a:tcPr>
                    <a:solidFill>
                      <a:srgbClr val="BB9BC8"/>
                    </a:solidFill>
                  </a:tcPr>
                </a:tc>
                <a:tc gridSpan="2">
                  <a:txBody>
                    <a:bodyPr/>
                    <a:lstStyle/>
                    <a:p>
                      <a:pPr algn="ctr"/>
                      <a:r>
                        <a:rPr lang="en-GB" sz="1200" b="1" dirty="0"/>
                        <a:t>Shape</a:t>
                      </a:r>
                    </a:p>
                  </a:txBody>
                  <a:tcPr>
                    <a:solidFill>
                      <a:srgbClr val="BB9BC8"/>
                    </a:solidFill>
                  </a:tcPr>
                </a:tc>
                <a:tc hMerge="1">
                  <a:txBody>
                    <a:bodyPr/>
                    <a:lstStyle/>
                    <a:p>
                      <a:endParaRPr lang="en-GB"/>
                    </a:p>
                  </a:txBody>
                  <a:tcPr/>
                </a:tc>
                <a:tc gridSpan="2">
                  <a:txBody>
                    <a:bodyPr/>
                    <a:lstStyle/>
                    <a:p>
                      <a:pPr algn="ctr"/>
                      <a:r>
                        <a:rPr lang="en-GB" sz="1200" b="1" dirty="0"/>
                        <a:t>Space</a:t>
                      </a:r>
                    </a:p>
                  </a:txBody>
                  <a:tcPr>
                    <a:solidFill>
                      <a:srgbClr val="BB9BC8"/>
                    </a:solidFill>
                  </a:tcPr>
                </a:tc>
                <a:tc hMerge="1">
                  <a:txBody>
                    <a:bodyPr/>
                    <a:lstStyle/>
                    <a:p>
                      <a:endParaRPr lang="en-GB"/>
                    </a:p>
                  </a:txBody>
                  <a:tcPr/>
                </a:tc>
                <a:tc gridSpan="2">
                  <a:txBody>
                    <a:bodyPr/>
                    <a:lstStyle/>
                    <a:p>
                      <a:pPr algn="ctr"/>
                      <a:r>
                        <a:rPr lang="en-GB" sz="1200" b="1" dirty="0"/>
                        <a:t>Form</a:t>
                      </a:r>
                    </a:p>
                  </a:txBody>
                  <a:tcPr>
                    <a:solidFill>
                      <a:srgbClr val="BB9BC8"/>
                    </a:solidFill>
                  </a:tcPr>
                </a:tc>
                <a:tc hMerge="1">
                  <a:txBody>
                    <a:bodyPr/>
                    <a:lstStyle/>
                    <a:p>
                      <a:endParaRPr lang="en-GB"/>
                    </a:p>
                  </a:txBody>
                  <a:tcPr/>
                </a:tc>
                <a:tc>
                  <a:txBody>
                    <a:bodyPr/>
                    <a:lstStyle/>
                    <a:p>
                      <a:pPr algn="ctr"/>
                      <a:r>
                        <a:rPr lang="en-GB" sz="1200" b="1" dirty="0"/>
                        <a:t>Tone</a:t>
                      </a:r>
                    </a:p>
                  </a:txBody>
                  <a:tcPr>
                    <a:solidFill>
                      <a:srgbClr val="BB9BC8"/>
                    </a:solidFill>
                  </a:tcPr>
                </a:tc>
                <a:extLst>
                  <a:ext uri="{0D108BD9-81ED-4DB2-BD59-A6C34878D82A}">
                    <a16:rowId xmlns:a16="http://schemas.microsoft.com/office/drawing/2014/main" val="2120581818"/>
                  </a:ext>
                </a:extLst>
              </a:tr>
              <a:tr h="1312062">
                <a:tc>
                  <a:txBody>
                    <a:bodyPr/>
                    <a:lstStyle/>
                    <a:p>
                      <a:r>
                        <a:rPr lang="en-GB" sz="900" dirty="0"/>
                        <a:t>Children will learn how to use lines in different ways to create multiple effects.</a:t>
                      </a:r>
                    </a:p>
                  </a:txBody>
                  <a:tcPr>
                    <a:solidFill>
                      <a:schemeClr val="bg1">
                        <a:lumMod val="95000"/>
                      </a:schemeClr>
                    </a:solidFill>
                  </a:tcPr>
                </a:tc>
                <a:tc gridSpan="2">
                  <a:txBody>
                    <a:bodyPr/>
                    <a:lstStyle/>
                    <a:p>
                      <a:r>
                        <a:rPr lang="en-GB" sz="900" dirty="0"/>
                        <a:t>Children will develop their understanding of how to use shapes in different ways and that a shape is flat, and created by a closed line. </a:t>
                      </a:r>
                    </a:p>
                    <a:p>
                      <a:endParaRPr lang="en-GB" sz="900" dirty="0"/>
                    </a:p>
                  </a:txBody>
                  <a:tcPr>
                    <a:solidFill>
                      <a:schemeClr val="bg1">
                        <a:lumMod val="85000"/>
                      </a:schemeClr>
                    </a:solidFill>
                  </a:tcPr>
                </a:tc>
                <a:tc hMerge="1">
                  <a:txBody>
                    <a:bodyPr/>
                    <a:lstStyle/>
                    <a:p>
                      <a:endParaRPr lang="en-GB"/>
                    </a:p>
                  </a:txBody>
                  <a:tcPr/>
                </a:tc>
                <a:tc gridSpan="2">
                  <a:txBody>
                    <a:bodyPr/>
                    <a:lstStyle/>
                    <a:p>
                      <a:r>
                        <a:rPr lang="en-GB" sz="900" dirty="0"/>
                        <a:t>Children will begin to understand that space is the area around or between objects. Space includes the background, foreground, and middle ground. A space can be negative or positive.</a:t>
                      </a:r>
                    </a:p>
                  </a:txBody>
                  <a:tcPr>
                    <a:solidFill>
                      <a:schemeClr val="bg1">
                        <a:lumMod val="95000"/>
                      </a:schemeClr>
                    </a:solidFill>
                  </a:tcPr>
                </a:tc>
                <a:tc hMerge="1">
                  <a:txBody>
                    <a:bodyPr/>
                    <a:lstStyle/>
                    <a:p>
                      <a:endParaRPr lang="en-GB"/>
                    </a:p>
                  </a:txBody>
                  <a:tcPr/>
                </a:tc>
                <a:tc gridSpan="2">
                  <a:txBody>
                    <a:bodyPr/>
                    <a:lstStyle/>
                    <a:p>
                      <a:r>
                        <a:rPr lang="en-GB" sz="900" dirty="0"/>
                        <a:t>Children will learn that form is a three dimensional shape. It may be a regular shape, such as a cube or pyramid, or an irregular, organic shape.</a:t>
                      </a:r>
                    </a:p>
                  </a:txBody>
                  <a:tcPr>
                    <a:solidFill>
                      <a:schemeClr val="bg1">
                        <a:lumMod val="85000"/>
                      </a:schemeClr>
                    </a:solidFill>
                  </a:tcPr>
                </a:tc>
                <a:tc hMerge="1">
                  <a:txBody>
                    <a:bodyPr/>
                    <a:lstStyle/>
                    <a:p>
                      <a:endParaRPr lang="en-GB"/>
                    </a:p>
                  </a:txBody>
                  <a:tcPr/>
                </a:tc>
                <a:tc>
                  <a:txBody>
                    <a:bodyPr/>
                    <a:lstStyle/>
                    <a:p>
                      <a:r>
                        <a:rPr lang="en-GB" sz="900" dirty="0"/>
                        <a:t>Children will know that the tone of something refers to how light or dark it is. Areas with lots of light are called highlights, and darker areas are called shadows. There are a range of tones in between. Shading can be used to create different tones in a drawing.</a:t>
                      </a:r>
                    </a:p>
                  </a:txBody>
                  <a:tcPr>
                    <a:solidFill>
                      <a:schemeClr val="bg1">
                        <a:lumMod val="95000"/>
                      </a:schemeClr>
                    </a:solidFill>
                  </a:tcPr>
                </a:tc>
                <a:extLst>
                  <a:ext uri="{0D108BD9-81ED-4DB2-BD59-A6C34878D82A}">
                    <a16:rowId xmlns:a16="http://schemas.microsoft.com/office/drawing/2014/main" val="1496845242"/>
                  </a:ext>
                </a:extLst>
              </a:tr>
              <a:tr h="302260">
                <a:tc gridSpan="2">
                  <a:txBody>
                    <a:bodyPr/>
                    <a:lstStyle/>
                    <a:p>
                      <a:pPr algn="ctr"/>
                      <a:r>
                        <a:rPr lang="en-GB" sz="1200" b="1" dirty="0">
                          <a:solidFill>
                            <a:schemeClr val="bg1"/>
                          </a:solidFill>
                        </a:rPr>
                        <a:t>Texture</a:t>
                      </a:r>
                    </a:p>
                  </a:txBody>
                  <a:tcPr>
                    <a:solidFill>
                      <a:srgbClr val="BB9BC8"/>
                    </a:solidFill>
                  </a:tcPr>
                </a:tc>
                <a:tc hMerge="1">
                  <a:txBody>
                    <a:bodyPr/>
                    <a:lstStyle/>
                    <a:p>
                      <a:pPr algn="ctr"/>
                      <a:endParaRPr lang="en-GB" dirty="0"/>
                    </a:p>
                  </a:txBody>
                  <a:tcPr>
                    <a:solidFill>
                      <a:srgbClr val="83519C"/>
                    </a:solidFill>
                  </a:tcPr>
                </a:tc>
                <a:tc gridSpan="2">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Pattern</a:t>
                      </a:r>
                    </a:p>
                  </a:txBody>
                  <a:tcPr>
                    <a:solidFill>
                      <a:srgbClr val="BB9BC8"/>
                    </a:solidFill>
                  </a:tcPr>
                </a:tc>
                <a:tc hMerge="1">
                  <a:txBody>
                    <a:bodyPr/>
                    <a:lstStyle/>
                    <a:p>
                      <a:pPr algn="ctr"/>
                      <a:endParaRPr lang="en-GB" dirty="0"/>
                    </a:p>
                  </a:txBody>
                  <a:tcPr>
                    <a:solidFill>
                      <a:srgbClr val="83519C"/>
                    </a:solidFill>
                  </a:tcPr>
                </a:tc>
                <a:tc gridSpan="2">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Colour</a:t>
                      </a:r>
                    </a:p>
                  </a:txBody>
                  <a:tcPr>
                    <a:solidFill>
                      <a:srgbClr val="BB9BC8"/>
                    </a:solidFill>
                  </a:tcPr>
                </a:tc>
                <a:tc hMerge="1">
                  <a:txBody>
                    <a:bodyPr/>
                    <a:lstStyle/>
                    <a:p>
                      <a:endParaRPr lang="en-GB" dirty="0"/>
                    </a:p>
                  </a:txBody>
                  <a:tcPr>
                    <a:solidFill>
                      <a:srgbClr val="83519C"/>
                    </a:solidFill>
                  </a:tcPr>
                </a:tc>
                <a:tc gridSpan="2">
                  <a:txBody>
                    <a:bodyPr/>
                    <a:lstStyle/>
                    <a:p>
                      <a:pPr algn="ctr"/>
                      <a:r>
                        <a:rPr lang="en-GB" sz="1200" b="1" dirty="0">
                          <a:solidFill>
                            <a:schemeClr val="bg1"/>
                          </a:solidFill>
                        </a:rPr>
                        <a:t>Composition</a:t>
                      </a:r>
                    </a:p>
                  </a:txBody>
                  <a:tcPr>
                    <a:solidFill>
                      <a:srgbClr val="BB9BC8"/>
                    </a:solidFill>
                  </a:tcPr>
                </a:tc>
                <a:tc hMerge="1">
                  <a:txBody>
                    <a:bodyPr/>
                    <a:lstStyle/>
                    <a:p>
                      <a:endParaRPr lang="en-GB" dirty="0"/>
                    </a:p>
                  </a:txBody>
                  <a:tcPr>
                    <a:solidFill>
                      <a:srgbClr val="83519C"/>
                    </a:solidFill>
                  </a:tcPr>
                </a:tc>
                <a:extLst>
                  <a:ext uri="{0D108BD9-81ED-4DB2-BD59-A6C34878D82A}">
                    <a16:rowId xmlns:a16="http://schemas.microsoft.com/office/drawing/2014/main" val="1796687403"/>
                  </a:ext>
                </a:extLst>
              </a:tr>
              <a:tr h="1269411">
                <a:tc gridSpan="2">
                  <a:txBody>
                    <a:bodyPr/>
                    <a:lstStyle/>
                    <a:p>
                      <a:r>
                        <a:rPr lang="en-GB" sz="900" dirty="0"/>
                        <a:t>Children will learn that texture refers to the surface quality of something, and the way it feels. Children will develop their understanding of actual texture through collage and sculpture, and visual texture through drawing painting and printmaking. </a:t>
                      </a:r>
                    </a:p>
                  </a:txBody>
                  <a:tcPr>
                    <a:solidFill>
                      <a:schemeClr val="bg1">
                        <a:lumMod val="85000"/>
                      </a:schemeClr>
                    </a:solidFill>
                  </a:tcPr>
                </a:tc>
                <a:tc hMerge="1">
                  <a:txBody>
                    <a:bodyPr/>
                    <a:lstStyle/>
                    <a:p>
                      <a:endParaRPr lang="en-GB" dirty="0"/>
                    </a:p>
                  </a:txBody>
                  <a:tcPr/>
                </a:tc>
                <a:tc gridSpan="2">
                  <a:txBody>
                    <a:bodyPr/>
                    <a:lstStyle/>
                    <a:p>
                      <a:r>
                        <a:rPr lang="en-GB" sz="900" dirty="0"/>
                        <a:t>Children will begin to understand that a pattern uses a repeated design or a motif, created using line, shape, or tone. The design can be simple or complex. Some patterns are manmade and some are natural. </a:t>
                      </a:r>
                    </a:p>
                  </a:txBody>
                  <a:tcPr>
                    <a:solidFill>
                      <a:schemeClr val="bg1">
                        <a:lumMod val="95000"/>
                      </a:schemeClr>
                    </a:solidFill>
                  </a:tcPr>
                </a:tc>
                <a:tc hMerge="1">
                  <a:txBody>
                    <a:bodyPr/>
                    <a:lstStyle/>
                    <a:p>
                      <a:endParaRPr lang="en-GB" dirty="0"/>
                    </a:p>
                  </a:txBody>
                  <a:tcPr/>
                </a:tc>
                <a:tc gridSpan="2">
                  <a:txBody>
                    <a:bodyPr/>
                    <a:lstStyle/>
                    <a:p>
                      <a:r>
                        <a:rPr lang="en-GB" sz="900" dirty="0"/>
                        <a:t>Children will learn about primary, secondary and tertiary colours through colour mixing and use of a colour wheel. Each painting unit starts with a colour study. </a:t>
                      </a:r>
                    </a:p>
                  </a:txBody>
                  <a:tcPr>
                    <a:solidFill>
                      <a:schemeClr val="bg1">
                        <a:lumMod val="85000"/>
                      </a:schemeClr>
                    </a:solidFill>
                  </a:tcPr>
                </a:tc>
                <a:tc hMerge="1">
                  <a:txBody>
                    <a:bodyPr/>
                    <a:lstStyle/>
                    <a:p>
                      <a:endParaRPr lang="en-GB" dirty="0"/>
                    </a:p>
                  </a:txBody>
                  <a:tcPr/>
                </a:tc>
                <a:tc gridSpan="2">
                  <a:txBody>
                    <a:bodyPr/>
                    <a:lstStyle/>
                    <a:p>
                      <a:r>
                        <a:rPr lang="en-GB" sz="900" dirty="0"/>
                        <a:t>The children will begin to understand how the composition of a piece of art can draw the view to the work of art. They will experiment with different compositions. </a:t>
                      </a:r>
                    </a:p>
                  </a:txBody>
                  <a:tcPr>
                    <a:solidFill>
                      <a:schemeClr val="bg1">
                        <a:lumMod val="95000"/>
                      </a:schemeClr>
                    </a:solidFill>
                  </a:tcPr>
                </a:tc>
                <a:tc hMerge="1">
                  <a:txBody>
                    <a:bodyPr/>
                    <a:lstStyle/>
                    <a:p>
                      <a:endParaRPr lang="en-GB" dirty="0"/>
                    </a:p>
                  </a:txBody>
                  <a:tcPr/>
                </a:tc>
                <a:extLst>
                  <a:ext uri="{0D108BD9-81ED-4DB2-BD59-A6C34878D82A}">
                    <a16:rowId xmlns:a16="http://schemas.microsoft.com/office/drawing/2014/main" val="411736446"/>
                  </a:ext>
                </a:extLst>
              </a:tr>
            </a:tbl>
          </a:graphicData>
        </a:graphic>
      </p:graphicFrame>
      <p:pic>
        <p:nvPicPr>
          <p:cNvPr id="4" name="Picture 3" descr="A purple circle with a white border and a black background&#10;&#10;Description automatically generated">
            <a:extLst>
              <a:ext uri="{FF2B5EF4-FFF2-40B4-BE49-F238E27FC236}">
                <a16:creationId xmlns:a16="http://schemas.microsoft.com/office/drawing/2014/main" id="{C8EB861C-BF3A-F346-8CF2-5A68A5CA7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1" y="1484682"/>
            <a:ext cx="572220" cy="572220"/>
          </a:xfrm>
          <a:prstGeom prst="rect">
            <a:avLst/>
          </a:prstGeom>
        </p:spPr>
      </p:pic>
      <p:pic>
        <p:nvPicPr>
          <p:cNvPr id="5" name="Picture 4" descr="A purple circle with a white circle and a black background&#10;&#10;Description automatically generated">
            <a:extLst>
              <a:ext uri="{FF2B5EF4-FFF2-40B4-BE49-F238E27FC236}">
                <a16:creationId xmlns:a16="http://schemas.microsoft.com/office/drawing/2014/main" id="{438C1C2C-0710-BE7B-079E-A3C68CB9C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81" y="2692717"/>
            <a:ext cx="572220" cy="572220"/>
          </a:xfrm>
          <a:prstGeom prst="rect">
            <a:avLst/>
          </a:prstGeom>
        </p:spPr>
      </p:pic>
      <p:pic>
        <p:nvPicPr>
          <p:cNvPr id="6" name="Picture 5" descr="A purple circle with a picture on it&#10;&#10;Description automatically generated">
            <a:extLst>
              <a:ext uri="{FF2B5EF4-FFF2-40B4-BE49-F238E27FC236}">
                <a16:creationId xmlns:a16="http://schemas.microsoft.com/office/drawing/2014/main" id="{805746FB-B828-938C-73AD-221F7CC20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20" y="4705782"/>
            <a:ext cx="572220" cy="572220"/>
          </a:xfrm>
          <a:prstGeom prst="rect">
            <a:avLst/>
          </a:prstGeom>
        </p:spPr>
      </p:pic>
      <p:pic>
        <p:nvPicPr>
          <p:cNvPr id="7" name="Picture 6" descr="A purple circle with a pencil and paper&#10;&#10;Description automatically generated">
            <a:extLst>
              <a:ext uri="{FF2B5EF4-FFF2-40B4-BE49-F238E27FC236}">
                <a16:creationId xmlns:a16="http://schemas.microsoft.com/office/drawing/2014/main" id="{E63A3C5E-CF38-BA11-0F29-ECDA21A6F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20" y="3714592"/>
            <a:ext cx="572220" cy="572220"/>
          </a:xfrm>
          <a:prstGeom prst="rect">
            <a:avLst/>
          </a:prstGeom>
        </p:spPr>
      </p:pic>
      <p:sp>
        <p:nvSpPr>
          <p:cNvPr id="11" name="TextBox 10">
            <a:extLst>
              <a:ext uri="{FF2B5EF4-FFF2-40B4-BE49-F238E27FC236}">
                <a16:creationId xmlns:a16="http://schemas.microsoft.com/office/drawing/2014/main" id="{707642CB-6B9C-909C-70B4-4C36FBF51333}"/>
              </a:ext>
            </a:extLst>
          </p:cNvPr>
          <p:cNvSpPr txBox="1"/>
          <p:nvPr/>
        </p:nvSpPr>
        <p:spPr>
          <a:xfrm>
            <a:off x="901700" y="1400782"/>
            <a:ext cx="6362122" cy="4662815"/>
          </a:xfrm>
          <a:prstGeom prst="rect">
            <a:avLst/>
          </a:prstGeom>
          <a:noFill/>
        </p:spPr>
        <p:txBody>
          <a:bodyPr wrap="square">
            <a:spAutoFit/>
          </a:bodyPr>
          <a:lstStyle/>
          <a:p>
            <a:r>
              <a:rPr lang="en-GB" sz="1100" b="1" dirty="0"/>
              <a:t>Developing</a:t>
            </a:r>
          </a:p>
          <a:p>
            <a:r>
              <a:rPr lang="en-GB" sz="1100" dirty="0"/>
              <a:t>Children will develop ideas through investigations, demonstrating critical understanding of sources. They will be encouraged to explore materials and techniques and in doing so, develop ideas. Children will be encouraged to take chances and learn from them. They will learn to demonstrate a critical understanding of sources e.g. looking at nature, looking at trees, natural textures and rock formation. They will also look at different artists and explore their work by producing work that is inspired by them.</a:t>
            </a:r>
          </a:p>
          <a:p>
            <a:endParaRPr lang="en-GB" sz="1100" dirty="0"/>
          </a:p>
          <a:p>
            <a:r>
              <a:rPr lang="en-GB" sz="1100" b="1" dirty="0"/>
              <a:t>Experimenting</a:t>
            </a:r>
          </a:p>
          <a:p>
            <a:r>
              <a:rPr lang="en-GB" sz="1100" dirty="0"/>
              <a:t>Children will be encouraged to develop their ideas further. Children will experiment with a range of different materials and techniques. Children will have evidence in their sketchbooks that they have explored a broad range of different techniques and materials and should begin to analyse how well each one works. Children will develop note taking skills called annotation in their sketchbooks. </a:t>
            </a:r>
          </a:p>
          <a:p>
            <a:endParaRPr lang="en-GB" sz="1100" dirty="0"/>
          </a:p>
          <a:p>
            <a:r>
              <a:rPr lang="en-GB" sz="1100" b="1" dirty="0"/>
              <a:t>Recording </a:t>
            </a:r>
          </a:p>
          <a:p>
            <a:r>
              <a:rPr lang="en-GB" sz="1100" dirty="0"/>
              <a:t>Recording can be done in lots of different ways. Children will be encouraged to explore as many ways of recording as possible. Children are recording whenever they respond to an image or object through whatever material they happen to be using. Progression will be seen in sketchbooks as they develop their skills and techniques as an artist. </a:t>
            </a:r>
          </a:p>
          <a:p>
            <a:endParaRPr lang="en-GB" sz="1100" dirty="0"/>
          </a:p>
          <a:p>
            <a:r>
              <a:rPr lang="en-GB" sz="1100" b="1" dirty="0"/>
              <a:t>Presenting</a:t>
            </a:r>
          </a:p>
          <a:p>
            <a:r>
              <a:rPr lang="en-GB" sz="1100" dirty="0"/>
              <a:t>Children will connect all of their experimentations together and show that they can make informed choices along the way in their sketchbooks. Their work will show that they have a clear understanding of what they have done and why. They will have had the opportunities to experiment with different techniques and materials in their sketchbook and will use these to inform their final piece to end each project. This means that they will ‘present’ their personal response meaning they’ve developed their own, original artwork by taking inspiration from artists. Children’s sketchbooks will show clear links between ideas and formal elements. </a:t>
            </a:r>
          </a:p>
        </p:txBody>
      </p:sp>
      <p:sp>
        <p:nvSpPr>
          <p:cNvPr id="12" name="TextBox 11">
            <a:extLst>
              <a:ext uri="{FF2B5EF4-FFF2-40B4-BE49-F238E27FC236}">
                <a16:creationId xmlns:a16="http://schemas.microsoft.com/office/drawing/2014/main" id="{583B477F-557B-AFEE-ED09-35176AD3C6A6}"/>
              </a:ext>
            </a:extLst>
          </p:cNvPr>
          <p:cNvSpPr txBox="1"/>
          <p:nvPr/>
        </p:nvSpPr>
        <p:spPr>
          <a:xfrm>
            <a:off x="291522" y="6263622"/>
            <a:ext cx="6972300" cy="246221"/>
          </a:xfrm>
          <a:prstGeom prst="rect">
            <a:avLst/>
          </a:prstGeom>
          <a:noFill/>
        </p:spPr>
        <p:txBody>
          <a:bodyPr wrap="square" rtlCol="0">
            <a:spAutoFit/>
          </a:bodyPr>
          <a:lstStyle/>
          <a:p>
            <a:pPr algn="ctr"/>
            <a:r>
              <a:rPr lang="en-GB" sz="1000" b="1" dirty="0">
                <a:latin typeface="Open Sans" panose="020B0606030504020204" pitchFamily="34" charset="0"/>
                <a:ea typeface="Open Sans" panose="020B0606030504020204" pitchFamily="34" charset="0"/>
                <a:cs typeface="Open Sans" panose="020B0606030504020204" pitchFamily="34" charset="0"/>
              </a:rPr>
              <a:t>Formal Elements:</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2ADE451C-85B2-8770-502F-11F7DD9D9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2100" y="1263292"/>
            <a:ext cx="6997700" cy="8725466"/>
          </a:xfrm>
          <a:prstGeom prst="rect">
            <a:avLst/>
          </a:prstGeom>
          <a:noFill/>
        </p:spPr>
        <p:txBody>
          <a:bodyPr wrap="square" rtlCol="0">
            <a:spAutoFit/>
          </a:bodyPr>
          <a:lstStyle/>
          <a:p>
            <a:r>
              <a:rPr lang="en-GB" sz="1100" b="1" dirty="0">
                <a:latin typeface="Calibri" panose="020F0502020204030204" pitchFamily="34" charset="0"/>
                <a:ea typeface="Open Sans" panose="020B0606030504020204" pitchFamily="34" charset="0"/>
                <a:cs typeface="Calibri" panose="020F0502020204030204" pitchFamily="34" charset="0"/>
              </a:rPr>
              <a:t>Intent</a:t>
            </a:r>
          </a:p>
          <a:p>
            <a:r>
              <a:rPr lang="en-GB" sz="1100" dirty="0">
                <a:latin typeface="Calibri" panose="020F0502020204030204" pitchFamily="34" charset="0"/>
                <a:ea typeface="Open Sans" panose="020B0606030504020204" pitchFamily="34" charset="0"/>
                <a:cs typeface="Calibri" panose="020F0502020204030204" pitchFamily="34" charset="0"/>
              </a:rPr>
              <a:t>Our Art and Design Curriculum has been designed through collaborative work with primary subject leaders and KS3 specialists. The curriculum narrative has been carefully planned to develop a child’s early creative experiences and build upon them each year, enabling them to express themselves in a practical and inspiring way. Through learning about a wide range of art and crafts, from various cultures, we hope to not only develop the children’s passion and love of the subject but also build a respect, natural inquisitiveness and an appreciation of art in all its forms which they may carry with them throughout their lives. Art and Design stimulates imagination and creativity; involving children in a range of visual, tactile and sensory experiences, which enable them to communicate what they see, think and feel in a range of ways, regardless of their ability; it promotes careful observation and an appreciation of the world around us. Through learning about the roles and functions of art, children can explore the impact it has had on contemporary life and on different periods and cultures. </a:t>
            </a:r>
          </a:p>
          <a:p>
            <a:endParaRPr lang="en-GB" sz="1100" b="1" dirty="0">
              <a:latin typeface="Calibri" panose="020F0502020204030204" pitchFamily="34" charset="0"/>
              <a:ea typeface="Open Sans" panose="020B0606030504020204" pitchFamily="34" charset="0"/>
              <a:cs typeface="Calibri" panose="020F0502020204030204" pitchFamily="34" charset="0"/>
            </a:endParaRPr>
          </a:p>
          <a:p>
            <a:endParaRPr lang="en-GB" sz="1100" b="1" dirty="0">
              <a:latin typeface="Calibri" panose="020F0502020204030204" pitchFamily="34" charset="0"/>
              <a:ea typeface="Open Sans" panose="020B0606030504020204" pitchFamily="34" charset="0"/>
              <a:cs typeface="Calibri" panose="020F0502020204030204" pitchFamily="34" charset="0"/>
            </a:endParaRPr>
          </a:p>
          <a:p>
            <a:r>
              <a:rPr lang="en-GB" sz="1100" b="1" dirty="0">
                <a:latin typeface="Calibri" panose="020F0502020204030204" pitchFamily="34" charset="0"/>
                <a:ea typeface="Open Sans" panose="020B0606030504020204" pitchFamily="34" charset="0"/>
                <a:cs typeface="Calibri" panose="020F0502020204030204" pitchFamily="34" charset="0"/>
              </a:rPr>
              <a:t>Implementation</a:t>
            </a:r>
          </a:p>
          <a:p>
            <a:r>
              <a:rPr lang="en-GB" sz="1100" dirty="0">
                <a:latin typeface="Calibri" panose="020F0502020204030204" pitchFamily="34" charset="0"/>
                <a:ea typeface="Open Sans" panose="020B0606030504020204" pitchFamily="34" charset="0"/>
                <a:cs typeface="Calibri" panose="020F0502020204030204" pitchFamily="34" charset="0"/>
              </a:rPr>
              <a:t>Our long term plan provides a rich and inspiring curriculum for all children from EYFS to year 6. Our creative curriculum allows for art to be placed into context along with key events, people and places and allows them to understand the effect artwork and artists have had on historical situations. Basic skills are introduced and then built upon, including drawing, printmaking, collage, painting and making. Skills are revisited and the use of ongoing sketchbook work underpins this process. We believe the role of the teacher is to introduce key skills, materials and ideas to the pupils in such a way that each pupil can then explore his or her own creativity. By creating a safe and nurturing environment, pupils are encouraged to take creative risks and to learn from the journey. The resources and experiences provided are suitable for pupils of all abilities, and enable every child to really delve into their creativity.</a:t>
            </a:r>
          </a:p>
          <a:p>
            <a:endParaRPr lang="en-GB" sz="1100" dirty="0">
              <a:latin typeface="Calibri" panose="020F0502020204030204" pitchFamily="34" charset="0"/>
              <a:ea typeface="Open Sans" panose="020B0606030504020204" pitchFamily="34" charset="0"/>
              <a:cs typeface="Calibri" panose="020F0502020204030204" pitchFamily="34" charset="0"/>
            </a:endParaRPr>
          </a:p>
          <a:p>
            <a:r>
              <a:rPr lang="en-GB" sz="1100" dirty="0">
                <a:latin typeface="Calibri" panose="020F0502020204030204" pitchFamily="34" charset="0"/>
                <a:ea typeface="Open Sans" panose="020B0606030504020204" pitchFamily="34" charset="0"/>
                <a:cs typeface="Calibri" panose="020F0502020204030204" pitchFamily="34" charset="0"/>
              </a:rPr>
              <a:t>Our curriculum also takes into account the National Curriculum expectations for art and design. This ensures that all pupils:</a:t>
            </a:r>
          </a:p>
          <a:p>
            <a:endParaRPr lang="en-GB" sz="1100" i="1" dirty="0">
              <a:latin typeface="Calibri" panose="020F0502020204030204" pitchFamily="34" charset="0"/>
              <a:ea typeface="Open Sans" panose="020B0606030504020204" pitchFamily="34" charset="0"/>
              <a:cs typeface="Calibri" panose="020F0502020204030204" pitchFamily="34" charset="0"/>
            </a:endParaRPr>
          </a:p>
          <a:p>
            <a:r>
              <a:rPr lang="en-GB" sz="1100" i="1" dirty="0">
                <a:latin typeface="Calibri" panose="020F0502020204030204" pitchFamily="34" charset="0"/>
                <a:ea typeface="Open Sans" panose="020B0606030504020204" pitchFamily="34" charset="0"/>
                <a:cs typeface="Calibri" panose="020F0502020204030204" pitchFamily="34" charset="0"/>
              </a:rPr>
              <a:t>•	produce creative work, exploring their ideas and recording their experiences </a:t>
            </a:r>
          </a:p>
          <a:p>
            <a:r>
              <a:rPr lang="en-GB" sz="1100" i="1" dirty="0">
                <a:latin typeface="Calibri" panose="020F0502020204030204" pitchFamily="34" charset="0"/>
                <a:ea typeface="Open Sans" panose="020B0606030504020204" pitchFamily="34" charset="0"/>
                <a:cs typeface="Calibri" panose="020F0502020204030204" pitchFamily="34" charset="0"/>
              </a:rPr>
              <a:t>•	become proficient in drawing, painting, sculpture and other art, craft and design techniques </a:t>
            </a:r>
          </a:p>
          <a:p>
            <a:r>
              <a:rPr lang="en-GB" sz="1100" i="1" dirty="0">
                <a:latin typeface="Calibri" panose="020F0502020204030204" pitchFamily="34" charset="0"/>
                <a:ea typeface="Open Sans" panose="020B0606030504020204" pitchFamily="34" charset="0"/>
                <a:cs typeface="Calibri" panose="020F0502020204030204" pitchFamily="34" charset="0"/>
              </a:rPr>
              <a:t>•	evaluate and analyse creative works using the language of art, craft and design </a:t>
            </a:r>
          </a:p>
          <a:p>
            <a:r>
              <a:rPr lang="en-GB" sz="1100" i="1" dirty="0">
                <a:latin typeface="Calibri" panose="020F0502020204030204" pitchFamily="34" charset="0"/>
                <a:ea typeface="Open Sans" panose="020B0606030504020204" pitchFamily="34" charset="0"/>
                <a:cs typeface="Calibri" panose="020F0502020204030204" pitchFamily="34" charset="0"/>
              </a:rPr>
              <a:t>•	know about great artists, craft makers and designers, and understand the historical and cultural development of 	their art forms.</a:t>
            </a:r>
          </a:p>
          <a:p>
            <a:endParaRPr lang="en-GB" sz="1100" dirty="0">
              <a:latin typeface="Calibri" panose="020F0502020204030204" pitchFamily="34" charset="0"/>
              <a:ea typeface="Open Sans" panose="020B0606030504020204" pitchFamily="34" charset="0"/>
              <a:cs typeface="Calibri" panose="020F0502020204030204" pitchFamily="34" charset="0"/>
            </a:endParaRPr>
          </a:p>
          <a:p>
            <a:r>
              <a:rPr lang="en-GB" sz="1100" dirty="0">
                <a:latin typeface="Calibri" panose="020F0502020204030204" pitchFamily="34" charset="0"/>
                <a:ea typeface="Open Sans" panose="020B0606030504020204" pitchFamily="34" charset="0"/>
                <a:cs typeface="Calibri" panose="020F0502020204030204" pitchFamily="34" charset="0"/>
              </a:rPr>
              <a:t>Our curriculum toolkits and resources promote a diverse range of creative teaching from EYFS to Key Stage 2, they are designed to be highly progressive and skills based. This ensures that the children are able to revisit and evolve skills consistently through school and therefore become masters of each of the main disciplines. They will also be introduced to a range of key artists, movements and styles and will refer back to these on a regular basis</a:t>
            </a:r>
            <a:r>
              <a:rPr lang="en-GB" sz="1100" b="1" dirty="0">
                <a:latin typeface="Calibri" panose="020F0502020204030204" pitchFamily="34" charset="0"/>
                <a:ea typeface="Open Sans" panose="020B0606030504020204" pitchFamily="34" charset="0"/>
                <a:cs typeface="Calibri" panose="020F0502020204030204" pitchFamily="34" charset="0"/>
              </a:rPr>
              <a:t>. </a:t>
            </a:r>
          </a:p>
          <a:p>
            <a:endParaRPr lang="en-GB" sz="1100" b="1" dirty="0">
              <a:latin typeface="Calibri" panose="020F0502020204030204" pitchFamily="34" charset="0"/>
              <a:ea typeface="Open Sans" panose="020B0606030504020204" pitchFamily="34" charset="0"/>
              <a:cs typeface="Calibri" panose="020F0502020204030204" pitchFamily="34" charset="0"/>
            </a:endParaRPr>
          </a:p>
          <a:p>
            <a:endParaRPr lang="en-GB" sz="1100" b="1" dirty="0">
              <a:latin typeface="Calibri" panose="020F0502020204030204" pitchFamily="34" charset="0"/>
              <a:ea typeface="Open Sans" panose="020B0606030504020204" pitchFamily="34" charset="0"/>
              <a:cs typeface="Calibri" panose="020F0502020204030204" pitchFamily="34" charset="0"/>
            </a:endParaRPr>
          </a:p>
          <a:p>
            <a:r>
              <a:rPr lang="en-GB" sz="1100" b="1" dirty="0">
                <a:latin typeface="Calibri" panose="020F0502020204030204" pitchFamily="34" charset="0"/>
                <a:ea typeface="Open Sans" panose="020B0606030504020204" pitchFamily="34" charset="0"/>
                <a:cs typeface="Calibri" panose="020F0502020204030204" pitchFamily="34" charset="0"/>
              </a:rPr>
              <a:t>Impact</a:t>
            </a:r>
          </a:p>
          <a:p>
            <a:r>
              <a:rPr lang="en-GB" sz="1100" dirty="0">
                <a:latin typeface="Calibri" panose="020F0502020204030204" pitchFamily="34" charset="0"/>
                <a:ea typeface="Open Sans" panose="020B0606030504020204" pitchFamily="34" charset="0"/>
                <a:cs typeface="Calibri" panose="020F0502020204030204" pitchFamily="34" charset="0"/>
              </a:rPr>
              <a:t>We measure the impact of our art curriculum with various formative methods of assessment including self and peer assessment. Children appraise and suggest constructive developments for their own work and that of their peers. Evidence of children’s work in art can be found in their ongoing sketch books as well as work displayed around school and photos in books. </a:t>
            </a:r>
          </a:p>
          <a:p>
            <a:endParaRPr lang="en-GB" sz="1100" dirty="0">
              <a:latin typeface="Calibri" panose="020F0502020204030204" pitchFamily="34" charset="0"/>
              <a:ea typeface="Open Sans" panose="020B0606030504020204" pitchFamily="34" charset="0"/>
              <a:cs typeface="Calibri" panose="020F0502020204030204" pitchFamily="34" charset="0"/>
            </a:endParaRPr>
          </a:p>
          <a:p>
            <a:r>
              <a:rPr lang="en-GB" sz="1100" dirty="0">
                <a:latin typeface="Calibri" panose="020F0502020204030204" pitchFamily="34" charset="0"/>
                <a:ea typeface="Open Sans" panose="020B0606030504020204" pitchFamily="34" charset="0"/>
                <a:cs typeface="Calibri" panose="020F0502020204030204" pitchFamily="34" charset="0"/>
              </a:rPr>
              <a:t>As well as assessing the skills, knowledge and understanding that children have developed in the subject, we also consider their level of enjoyment and engagement. This enables us to identify the children for whom art is their gift. We endeavour to provide guidance and further opportunities to explore their talents and interest in this subject with extracurricular activities, visits from practising artists, community events and competitions or shows in our region. We also strive to provide opportunities for all children to witness well-known works of art by taking advantage of the plethora of wonderful art galleries that we have in our local area; including the Laing, Baltic and Shipley.</a:t>
            </a:r>
          </a:p>
        </p:txBody>
      </p:sp>
    </p:spTree>
    <p:extLst>
      <p:ext uri="{BB962C8B-B14F-4D97-AF65-F5344CB8AC3E}">
        <p14:creationId xmlns:p14="http://schemas.microsoft.com/office/powerpoint/2010/main" val="225315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191BAA85-74DD-233F-F90A-4E146652A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19157"/>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10372" y="471301"/>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34032"/>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890325915"/>
              </p:ext>
            </p:extLst>
          </p:nvPr>
        </p:nvGraphicFramePr>
        <p:xfrm>
          <a:off x="188678" y="1783450"/>
          <a:ext cx="7179197" cy="7787640"/>
        </p:xfrm>
        <a:graphic>
          <a:graphicData uri="http://schemas.openxmlformats.org/drawingml/2006/table">
            <a:tbl>
              <a:tblPr firstRow="1" bandRow="1">
                <a:tableStyleId>{6E25E649-3F16-4E02-A733-19D2CDBF48F0}</a:tableStyleId>
              </a:tblPr>
              <a:tblGrid>
                <a:gridCol w="281221">
                  <a:extLst>
                    <a:ext uri="{9D8B030D-6E8A-4147-A177-3AD203B41FA5}">
                      <a16:colId xmlns:a16="http://schemas.microsoft.com/office/drawing/2014/main" val="4071917207"/>
                    </a:ext>
                  </a:extLst>
                </a:gridCol>
                <a:gridCol w="355600">
                  <a:extLst>
                    <a:ext uri="{9D8B030D-6E8A-4147-A177-3AD203B41FA5}">
                      <a16:colId xmlns:a16="http://schemas.microsoft.com/office/drawing/2014/main" val="4189815118"/>
                    </a:ext>
                  </a:extLst>
                </a:gridCol>
                <a:gridCol w="690032">
                  <a:extLst>
                    <a:ext uri="{9D8B030D-6E8A-4147-A177-3AD203B41FA5}">
                      <a16:colId xmlns:a16="http://schemas.microsoft.com/office/drawing/2014/main" val="2882456411"/>
                    </a:ext>
                  </a:extLst>
                </a:gridCol>
                <a:gridCol w="1566334">
                  <a:extLst>
                    <a:ext uri="{9D8B030D-6E8A-4147-A177-3AD203B41FA5}">
                      <a16:colId xmlns:a16="http://schemas.microsoft.com/office/drawing/2014/main" val="3146045241"/>
                    </a:ext>
                  </a:extLst>
                </a:gridCol>
                <a:gridCol w="660399">
                  <a:extLst>
                    <a:ext uri="{9D8B030D-6E8A-4147-A177-3AD203B41FA5}">
                      <a16:colId xmlns:a16="http://schemas.microsoft.com/office/drawing/2014/main" val="3991867393"/>
                    </a:ext>
                  </a:extLst>
                </a:gridCol>
                <a:gridCol w="1354665">
                  <a:extLst>
                    <a:ext uri="{9D8B030D-6E8A-4147-A177-3AD203B41FA5}">
                      <a16:colId xmlns:a16="http://schemas.microsoft.com/office/drawing/2014/main" val="96208107"/>
                    </a:ext>
                  </a:extLst>
                </a:gridCol>
                <a:gridCol w="694267">
                  <a:extLst>
                    <a:ext uri="{9D8B030D-6E8A-4147-A177-3AD203B41FA5}">
                      <a16:colId xmlns:a16="http://schemas.microsoft.com/office/drawing/2014/main" val="2826797314"/>
                    </a:ext>
                  </a:extLst>
                </a:gridCol>
                <a:gridCol w="1576679">
                  <a:extLst>
                    <a:ext uri="{9D8B030D-6E8A-4147-A177-3AD203B41FA5}">
                      <a16:colId xmlns:a16="http://schemas.microsoft.com/office/drawing/2014/main" val="40570822"/>
                    </a:ext>
                  </a:extLst>
                </a:gridCol>
              </a:tblGrid>
              <a:tr h="155579">
                <a:tc gridSpan="8">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519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519C"/>
                    </a:solidFill>
                  </a:tcPr>
                </a:tc>
                <a:tc hMerge="1">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3088175293"/>
                  </a:ext>
                </a:extLst>
              </a:tr>
              <a:tr h="662243">
                <a:tc rowSpan="2">
                  <a:txBody>
                    <a:bodyPr/>
                    <a:lstStyle/>
                    <a:p>
                      <a:pPr algn="ctr"/>
                      <a:r>
                        <a:rPr lang="en-GB" sz="1200" b="1" dirty="0">
                          <a:solidFill>
                            <a:schemeClr val="bg1"/>
                          </a:solidFill>
                        </a:rPr>
                        <a:t>Upper KS2</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9BC8"/>
                    </a:solidFill>
                  </a:tcPr>
                </a:tc>
                <a:tc>
                  <a:txBody>
                    <a:bodyPr/>
                    <a:lstStyle/>
                    <a:p>
                      <a:pPr algn="ctr"/>
                      <a:r>
                        <a:rPr lang="en-GB" sz="1200" b="1" dirty="0"/>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chemeClr val="accent2">
                              <a:lumMod val="75000"/>
                            </a:schemeClr>
                          </a:solidFill>
                        </a:rPr>
                        <a:t>Posters</a:t>
                      </a:r>
                    </a:p>
                    <a:p>
                      <a:pPr algn="ctr"/>
                      <a:r>
                        <a:rPr lang="en-GB" sz="900" u="none" dirty="0">
                          <a:solidFill>
                            <a:schemeClr val="tx1"/>
                          </a:solidFill>
                        </a:rPr>
                        <a:t>Pupils will use powerful messages and portraits of significant figures to develop propaganda posters. They will develop skills of drawing block letterings, vectorising portraits, and how to create a striking composition.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F0"/>
                          </a:solidFill>
                        </a:rPr>
                        <a:t>Human Form</a:t>
                      </a:r>
                    </a:p>
                    <a:p>
                      <a:pPr algn="ctr"/>
                      <a:r>
                        <a:rPr lang="en-GB" sz="900" u="none" dirty="0">
                          <a:solidFill>
                            <a:schemeClr val="tx1"/>
                          </a:solidFill>
                        </a:rPr>
                        <a:t>Pupils will revisit the art of making 3d sculptures. They will now explore how human form is represented through sculptural pieces.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50"/>
                          </a:solidFill>
                        </a:rPr>
                        <a:t>Cityscapes</a:t>
                      </a:r>
                    </a:p>
                    <a:p>
                      <a:pPr algn="ctr"/>
                      <a:r>
                        <a:rPr lang="en-GB" sz="900" u="none" dirty="0">
                          <a:solidFill>
                            <a:schemeClr val="tx1"/>
                          </a:solidFill>
                        </a:rPr>
                        <a:t>Exploring the work of Charles </a:t>
                      </a:r>
                      <a:r>
                        <a:rPr lang="en-GB" sz="900" u="none" err="1">
                          <a:solidFill>
                            <a:schemeClr val="tx1"/>
                          </a:solidFill>
                        </a:rPr>
                        <a:t>Fazzino</a:t>
                      </a:r>
                      <a:r>
                        <a:rPr lang="en-GB" sz="900" u="none" dirty="0">
                          <a:solidFill>
                            <a:schemeClr val="tx1"/>
                          </a:solidFill>
                        </a:rPr>
                        <a:t>, children will create their own cityscape based on NYC using drawing and painting techniques.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62243">
                <a:tc vMerge="1">
                  <a:txBody>
                    <a:bodyPr/>
                    <a:lstStyle/>
                    <a:p>
                      <a:endParaRPr lang="en-GB"/>
                    </a:p>
                  </a:txBody>
                  <a:tcPr/>
                </a:tc>
                <a:tc>
                  <a:txBody>
                    <a:bodyPr/>
                    <a:lstStyle/>
                    <a:p>
                      <a:pPr algn="ctr"/>
                      <a:r>
                        <a:rPr lang="en-GB" sz="1200" b="1" dirty="0"/>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chemeClr val="accent2">
                              <a:lumMod val="75000"/>
                            </a:schemeClr>
                          </a:solidFill>
                        </a:rPr>
                        <a:t>Portraits</a:t>
                      </a:r>
                    </a:p>
                    <a:p>
                      <a:pPr algn="ctr"/>
                      <a:r>
                        <a:rPr lang="en-GB" sz="900" u="none" dirty="0">
                          <a:solidFill>
                            <a:schemeClr val="tx1"/>
                          </a:solidFill>
                        </a:rPr>
                        <a:t>Pupils will develop their drawing skills through portraiture, also looking at famous portrait artists, such as Andy Warhol, and how colour theory can be used.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F0"/>
                          </a:solidFill>
                        </a:rPr>
                        <a:t>Transient Sculptures</a:t>
                      </a:r>
                    </a:p>
                    <a:p>
                      <a:pPr algn="ctr"/>
                      <a:r>
                        <a:rPr lang="en-GB" sz="900" u="none" dirty="0">
                          <a:solidFill>
                            <a:schemeClr val="tx1"/>
                          </a:solidFill>
                        </a:rPr>
                        <a:t>The children exploring ‘transient art’ and will be creating real life sculptures using foraged materials from outside, inspired by sculpture artist Andy Goldsworthy.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50"/>
                          </a:solidFill>
                        </a:rPr>
                        <a:t>Cubism</a:t>
                      </a:r>
                    </a:p>
                    <a:p>
                      <a:pPr algn="ctr"/>
                      <a:r>
                        <a:rPr lang="en-GB" sz="900" u="none" dirty="0">
                          <a:solidFill>
                            <a:schemeClr val="tx1"/>
                          </a:solidFill>
                        </a:rPr>
                        <a:t>Pupils will learn about the Cubist movement and will explore the unique way cubist artist compose their work.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62243">
                <a:tc rowSpan="2">
                  <a:txBody>
                    <a:bodyPr/>
                    <a:lstStyle/>
                    <a:p>
                      <a:pPr algn="ctr"/>
                      <a:r>
                        <a:rPr lang="en-GB" sz="1200" b="1" dirty="0"/>
                        <a:t>Lower KS2</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chemeClr val="accent2">
                              <a:lumMod val="75000"/>
                            </a:schemeClr>
                          </a:solidFill>
                        </a:rPr>
                        <a:t>Illuminated Letters and Patterns</a:t>
                      </a:r>
                    </a:p>
                    <a:p>
                      <a:pPr algn="ctr"/>
                      <a:r>
                        <a:rPr lang="en-GB" sz="900" u="none" dirty="0">
                          <a:solidFill>
                            <a:schemeClr val="tx1"/>
                          </a:solidFill>
                        </a:rPr>
                        <a:t>Pupils will explore the shapes, lines and coloured used in illuminated lettering which features in the Lindisfarne Gospels.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F0"/>
                          </a:solidFill>
                        </a:rPr>
                        <a:t>Clay Tiles</a:t>
                      </a:r>
                    </a:p>
                    <a:p>
                      <a:pPr algn="ctr"/>
                      <a:r>
                        <a:rPr lang="en-GB" sz="900" u="none" dirty="0">
                          <a:solidFill>
                            <a:schemeClr val="tx1"/>
                          </a:solidFill>
                        </a:rPr>
                        <a:t>Pupils will build up to creating a relief sculpture using clay. They will compare and contrast different artworks and use the natural world for inspiration.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50"/>
                          </a:solidFill>
                        </a:rPr>
                        <a:t>Printing Patterns</a:t>
                      </a:r>
                    </a:p>
                    <a:p>
                      <a:pPr algn="ctr"/>
                      <a:r>
                        <a:rPr lang="en-GB" sz="900" u="none" dirty="0">
                          <a:solidFill>
                            <a:schemeClr val="tx1"/>
                          </a:solidFill>
                        </a:rPr>
                        <a:t>Children will be researching the artist, William Morris, They will experiment with printing blocks and print using a range of colours to create an accurate print design.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62243">
                <a:tc vMerge="1">
                  <a:txBody>
                    <a:bodyPr/>
                    <a:lstStyle/>
                    <a:p>
                      <a:endParaRPr lang="en-GB"/>
                    </a:p>
                  </a:txBody>
                  <a:tcPr/>
                </a:tc>
                <a:tc>
                  <a:txBody>
                    <a:bodyPr/>
                    <a:lstStyle/>
                    <a:p>
                      <a:pPr algn="ctr"/>
                      <a:r>
                        <a:rPr lang="en-GB" sz="1200" b="1" dirty="0"/>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chemeClr val="accent2">
                              <a:lumMod val="75000"/>
                            </a:schemeClr>
                          </a:solidFill>
                        </a:rPr>
                        <a:t>Use of Line</a:t>
                      </a:r>
                    </a:p>
                    <a:p>
                      <a:pPr algn="ctr"/>
                      <a:r>
                        <a:rPr lang="en-GB" sz="900" u="none" dirty="0">
                          <a:solidFill>
                            <a:schemeClr val="tx1"/>
                          </a:solidFill>
                        </a:rPr>
                        <a:t>Children will explore how to manipulate lines to create different effects, such as a continuous line drawing.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F0"/>
                          </a:solidFill>
                        </a:rPr>
                        <a:t>Flower Sculptures</a:t>
                      </a:r>
                    </a:p>
                    <a:p>
                      <a:pPr algn="ctr"/>
                      <a:r>
                        <a:rPr lang="en-GB" sz="900" u="none" dirty="0">
                          <a:solidFill>
                            <a:schemeClr val="tx1"/>
                          </a:solidFill>
                        </a:rPr>
                        <a:t>Children will develop their 3D sculpture skills and use the natural world as inspiration. They will explore the work of Japanese artist </a:t>
                      </a:r>
                      <a:r>
                        <a:rPr lang="en-GB" sz="900" u="none" dirty="0" err="1">
                          <a:solidFill>
                            <a:schemeClr val="tx1"/>
                          </a:solidFill>
                        </a:rPr>
                        <a:t>Yoyoi</a:t>
                      </a:r>
                      <a:r>
                        <a:rPr lang="en-GB" sz="900" u="none" dirty="0">
                          <a:solidFill>
                            <a:schemeClr val="tx1"/>
                          </a:solidFill>
                        </a:rPr>
                        <a:t> Kusama.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50"/>
                          </a:solidFill>
                        </a:rPr>
                        <a:t>Patterns in Nature</a:t>
                      </a:r>
                    </a:p>
                    <a:p>
                      <a:pPr algn="ctr"/>
                      <a:r>
                        <a:rPr lang="en-GB" sz="900" u="none" dirty="0">
                          <a:solidFill>
                            <a:schemeClr val="tx1"/>
                          </a:solidFill>
                        </a:rPr>
                        <a:t>Pupils will design and create patterns in nature. They will explore the works of artists, such as Charles Rennie Macintosh.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62243">
                <a:tc rowSpan="2">
                  <a:txBody>
                    <a:bodyPr/>
                    <a:lstStyle/>
                    <a:p>
                      <a:pPr algn="ctr"/>
                      <a:r>
                        <a:rPr lang="en-GB" sz="1200" b="1" dirty="0">
                          <a:solidFill>
                            <a:schemeClr val="bg1"/>
                          </a:solidFill>
                        </a:rPr>
                        <a:t>KS1</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B9BC8"/>
                    </a:solidFill>
                  </a:tcPr>
                </a:tc>
                <a:tc>
                  <a:txBody>
                    <a:bodyPr/>
                    <a:lstStyle/>
                    <a:p>
                      <a:pPr algn="ctr"/>
                      <a:r>
                        <a:rPr lang="en-GB" sz="1200" b="1" dirty="0"/>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chemeClr val="accent2">
                              <a:lumMod val="75000"/>
                            </a:schemeClr>
                          </a:solidFill>
                        </a:rPr>
                        <a:t>2D to 3D Still Life</a:t>
                      </a:r>
                    </a:p>
                    <a:p>
                      <a:pPr algn="ctr"/>
                      <a:r>
                        <a:rPr lang="en-GB" sz="900" u="none" dirty="0">
                          <a:solidFill>
                            <a:schemeClr val="tx1"/>
                          </a:solidFill>
                        </a:rPr>
                        <a:t>Focusing on tonal shading, children will explore how to change a 2D drawing to 3D.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F0"/>
                          </a:solidFill>
                        </a:rPr>
                        <a:t>Masks</a:t>
                      </a:r>
                    </a:p>
                    <a:p>
                      <a:pPr algn="ctr"/>
                      <a:r>
                        <a:rPr lang="en-GB" sz="900" u="none" dirty="0">
                          <a:solidFill>
                            <a:schemeClr val="tx1"/>
                          </a:solidFill>
                        </a:rPr>
                        <a:t>Pupils will use a range of materials to design and make an African mask. They will use the medium of sculpture to develop and share ideas, experience and imagination.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900" b="1" u="none" dirty="0">
                          <a:solidFill>
                            <a:srgbClr val="00B050"/>
                          </a:solidFill>
                        </a:rPr>
                        <a:t>Pop Art</a:t>
                      </a:r>
                    </a:p>
                    <a:p>
                      <a:pPr algn="ctr"/>
                      <a:r>
                        <a:rPr lang="en-GB" sz="900" u="none" dirty="0">
                          <a:solidFill>
                            <a:schemeClr val="tx1"/>
                          </a:solidFill>
                        </a:rPr>
                        <a:t>Pupils will explore pattern, texture, colour and line used in the Pop Art movement. The will learn about famous Pop Artists such as Andy Warhol and Roy </a:t>
                      </a:r>
                      <a:r>
                        <a:rPr lang="en-GB" sz="900" u="none" err="1">
                          <a:solidFill>
                            <a:schemeClr val="tx1"/>
                          </a:solidFill>
                        </a:rPr>
                        <a:t>Lichtenstien</a:t>
                      </a:r>
                      <a:r>
                        <a:rPr lang="en-GB" sz="900" u="none" dirty="0">
                          <a:solidFill>
                            <a:schemeClr val="tx1"/>
                          </a:solidFill>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62243">
                <a:tc vMerge="1">
                  <a:txBody>
                    <a:bodyPr/>
                    <a:lstStyle/>
                    <a:p>
                      <a:endParaRPr lang="en-GB"/>
                    </a:p>
                  </a:txBody>
                  <a:tcPr/>
                </a:tc>
                <a:tc>
                  <a:txBody>
                    <a:bodyPr/>
                    <a:lstStyle/>
                    <a:p>
                      <a:pPr algn="ctr"/>
                      <a:r>
                        <a:rPr lang="en-GB" sz="1200" b="1" dirty="0"/>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chemeClr val="accent2">
                              <a:lumMod val="75000"/>
                            </a:schemeClr>
                          </a:solidFill>
                        </a:rPr>
                        <a:t>Observational Drawing</a:t>
                      </a:r>
                    </a:p>
                    <a:p>
                      <a:pPr algn="ctr"/>
                      <a:r>
                        <a:rPr lang="en-GB" sz="900" u="none" dirty="0">
                          <a:solidFill>
                            <a:schemeClr val="tx1"/>
                          </a:solidFill>
                        </a:rPr>
                        <a:t>Exploring a range of mark making techniques. Children will explore local landscapes and artist such as Van Gogh and Lucy Pittaway.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F0"/>
                          </a:solidFill>
                        </a:rPr>
                        <a:t>Paper Sculptures</a:t>
                      </a:r>
                    </a:p>
                    <a:p>
                      <a:pPr algn="ctr"/>
                      <a:r>
                        <a:rPr lang="en-GB" sz="900" u="none" dirty="0">
                          <a:solidFill>
                            <a:schemeClr val="tx1"/>
                          </a:solidFill>
                        </a:rPr>
                        <a:t>The children will explore form, texture and composition to create sculptures using paper.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900" b="1" u="none" dirty="0">
                          <a:solidFill>
                            <a:srgbClr val="00B050"/>
                          </a:solidFill>
                        </a:rPr>
                        <a:t>Shapes</a:t>
                      </a:r>
                    </a:p>
                    <a:p>
                      <a:pPr algn="ctr"/>
                      <a:r>
                        <a:rPr lang="en-GB" sz="900" u="none" dirty="0">
                          <a:solidFill>
                            <a:schemeClr val="tx1"/>
                          </a:solidFill>
                        </a:rPr>
                        <a:t>Children will explore a range of painting techniques. They will also explore the works of famous artists, Kandinsky and Delaunay, and discover the importance of colour in their work.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3" name="TextBox 2">
            <a:extLst>
              <a:ext uri="{FF2B5EF4-FFF2-40B4-BE49-F238E27FC236}">
                <a16:creationId xmlns:a16="http://schemas.microsoft.com/office/drawing/2014/main" id="{9DAA6775-15D2-0FBC-8F72-CEDE3ED5C752}"/>
              </a:ext>
            </a:extLst>
          </p:cNvPr>
          <p:cNvSpPr txBox="1"/>
          <p:nvPr/>
        </p:nvSpPr>
        <p:spPr>
          <a:xfrm>
            <a:off x="-1039" y="1050451"/>
            <a:ext cx="7558636" cy="553998"/>
          </a:xfrm>
          <a:prstGeom prst="rect">
            <a:avLst/>
          </a:prstGeom>
          <a:noFill/>
        </p:spPr>
        <p:txBody>
          <a:bodyPr wrap="square" rtlCol="0">
            <a:spAutoFit/>
          </a:bodyPr>
          <a:lstStyle/>
          <a:p>
            <a:pPr algn="ctr"/>
            <a:r>
              <a:rPr lang="en-GB" sz="1000" b="1" i="1" dirty="0">
                <a:solidFill>
                  <a:srgbClr val="BB9BC8"/>
                </a:solidFill>
                <a:latin typeface="Open Sans" panose="020B0606030504020204" pitchFamily="34" charset="0"/>
                <a:ea typeface="Open Sans" panose="020B0606030504020204" pitchFamily="34" charset="0"/>
                <a:cs typeface="Open Sans" panose="020B0606030504020204" pitchFamily="34" charset="0"/>
              </a:rPr>
              <a:t>“Art has a role in education of helping children to become like themselves instead of more like everyone else.” </a:t>
            </a:r>
          </a:p>
          <a:p>
            <a:pPr algn="ctr"/>
            <a:endParaRPr lang="en-GB" sz="1000" b="1" dirty="0">
              <a:solidFill>
                <a:srgbClr val="BB9BC8"/>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dirty="0">
                <a:solidFill>
                  <a:srgbClr val="BB9BC8"/>
                </a:solidFill>
                <a:latin typeface="Open Sans" panose="020B0606030504020204" pitchFamily="34" charset="0"/>
                <a:ea typeface="Open Sans" panose="020B0606030504020204" pitchFamily="34" charset="0"/>
                <a:cs typeface="Open Sans" panose="020B0606030504020204" pitchFamily="34" charset="0"/>
              </a:rPr>
              <a:t>- Sydney </a:t>
            </a:r>
            <a:r>
              <a:rPr lang="en-GB" sz="1000" b="1" dirty="0" err="1">
                <a:solidFill>
                  <a:srgbClr val="BB9BC8"/>
                </a:solidFill>
                <a:latin typeface="Open Sans" panose="020B0606030504020204" pitchFamily="34" charset="0"/>
                <a:ea typeface="Open Sans" panose="020B0606030504020204" pitchFamily="34" charset="0"/>
                <a:cs typeface="Open Sans" panose="020B0606030504020204" pitchFamily="34" charset="0"/>
              </a:rPr>
              <a:t>Gurewitz</a:t>
            </a:r>
            <a:r>
              <a:rPr lang="en-GB" sz="1000" b="1" dirty="0">
                <a:solidFill>
                  <a:srgbClr val="BB9BC8"/>
                </a:solidFill>
                <a:latin typeface="Open Sans" panose="020B0606030504020204" pitchFamily="34" charset="0"/>
                <a:ea typeface="Open Sans" panose="020B0606030504020204" pitchFamily="34" charset="0"/>
                <a:cs typeface="Open Sans" panose="020B0606030504020204" pitchFamily="34" charset="0"/>
              </a:rPr>
              <a:t> Clemens</a:t>
            </a:r>
          </a:p>
        </p:txBody>
      </p:sp>
      <p:pic>
        <p:nvPicPr>
          <p:cNvPr id="4" name="Picture 3" descr="A green and white circle with a statue on it&#10;&#10;Description automatically generated">
            <a:extLst>
              <a:ext uri="{FF2B5EF4-FFF2-40B4-BE49-F238E27FC236}">
                <a16:creationId xmlns:a16="http://schemas.microsoft.com/office/drawing/2014/main" id="{D77D6E10-01AE-E18F-33AB-B0A55E4DB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2417746"/>
            <a:ext cx="512622" cy="512622"/>
          </a:xfrm>
          <a:prstGeom prst="rect">
            <a:avLst/>
          </a:prstGeom>
        </p:spPr>
      </p:pic>
      <p:pic>
        <p:nvPicPr>
          <p:cNvPr id="5" name="Picture 4" descr="A blue and white circle with a paint brush and a paint can&#10;&#10;Description automatically generated">
            <a:extLst>
              <a:ext uri="{FF2B5EF4-FFF2-40B4-BE49-F238E27FC236}">
                <a16:creationId xmlns:a16="http://schemas.microsoft.com/office/drawing/2014/main" id="{08A53CE0-D0C2-764A-E944-B646C837B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2417746"/>
            <a:ext cx="512622" cy="512622"/>
          </a:xfrm>
          <a:prstGeom prst="rect">
            <a:avLst/>
          </a:prstGeom>
        </p:spPr>
      </p:pic>
      <p:pic>
        <p:nvPicPr>
          <p:cNvPr id="7" name="Picture 6" descr="A circle with a pen drawn on it&#10;&#10;Description automatically generated">
            <a:extLst>
              <a:ext uri="{FF2B5EF4-FFF2-40B4-BE49-F238E27FC236}">
                <a16:creationId xmlns:a16="http://schemas.microsoft.com/office/drawing/2014/main" id="{1C3BDA46-0836-B945-F971-58E0A8670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2417746"/>
            <a:ext cx="512622" cy="512622"/>
          </a:xfrm>
          <a:prstGeom prst="rect">
            <a:avLst/>
          </a:prstGeom>
        </p:spPr>
      </p:pic>
      <p:pic>
        <p:nvPicPr>
          <p:cNvPr id="10" name="Picture 9" descr="A green and white circle with a statue on it&#10;&#10;Description automatically generated">
            <a:extLst>
              <a:ext uri="{FF2B5EF4-FFF2-40B4-BE49-F238E27FC236}">
                <a16:creationId xmlns:a16="http://schemas.microsoft.com/office/drawing/2014/main" id="{9AD52355-FA2B-B60A-D800-9EAE565DE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3679150"/>
            <a:ext cx="512622" cy="512622"/>
          </a:xfrm>
          <a:prstGeom prst="rect">
            <a:avLst/>
          </a:prstGeom>
        </p:spPr>
      </p:pic>
      <p:pic>
        <p:nvPicPr>
          <p:cNvPr id="11" name="Picture 10" descr="A blue and white circle with a paint brush and a paint can&#10;&#10;Description automatically generated">
            <a:extLst>
              <a:ext uri="{FF2B5EF4-FFF2-40B4-BE49-F238E27FC236}">
                <a16:creationId xmlns:a16="http://schemas.microsoft.com/office/drawing/2014/main" id="{DF5482EF-A084-C6C7-0C46-0E076A0F9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3679150"/>
            <a:ext cx="512622" cy="512622"/>
          </a:xfrm>
          <a:prstGeom prst="rect">
            <a:avLst/>
          </a:prstGeom>
        </p:spPr>
      </p:pic>
      <p:pic>
        <p:nvPicPr>
          <p:cNvPr id="12" name="Picture 11" descr="A circle with a pen drawn on it&#10;&#10;Description automatically generated">
            <a:extLst>
              <a:ext uri="{FF2B5EF4-FFF2-40B4-BE49-F238E27FC236}">
                <a16:creationId xmlns:a16="http://schemas.microsoft.com/office/drawing/2014/main" id="{651E3897-92BF-86F2-28AB-D2410E3A6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3679150"/>
            <a:ext cx="512622" cy="512622"/>
          </a:xfrm>
          <a:prstGeom prst="rect">
            <a:avLst/>
          </a:prstGeom>
        </p:spPr>
      </p:pic>
      <p:pic>
        <p:nvPicPr>
          <p:cNvPr id="13" name="Picture 12" descr="A green and white circle with a statue on it&#10;&#10;Description automatically generated">
            <a:extLst>
              <a:ext uri="{FF2B5EF4-FFF2-40B4-BE49-F238E27FC236}">
                <a16:creationId xmlns:a16="http://schemas.microsoft.com/office/drawing/2014/main" id="{73D5E697-482C-5C20-F443-BF049FC7E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4940554"/>
            <a:ext cx="512622" cy="512622"/>
          </a:xfrm>
          <a:prstGeom prst="rect">
            <a:avLst/>
          </a:prstGeom>
        </p:spPr>
      </p:pic>
      <p:pic>
        <p:nvPicPr>
          <p:cNvPr id="14" name="Picture 13" descr="A blue and white circle with a paint brush and a paint can&#10;&#10;Description automatically generated">
            <a:extLst>
              <a:ext uri="{FF2B5EF4-FFF2-40B4-BE49-F238E27FC236}">
                <a16:creationId xmlns:a16="http://schemas.microsoft.com/office/drawing/2014/main" id="{3662A9F1-3877-BFB1-9182-007FAA166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4940554"/>
            <a:ext cx="512622" cy="512622"/>
          </a:xfrm>
          <a:prstGeom prst="rect">
            <a:avLst/>
          </a:prstGeom>
        </p:spPr>
      </p:pic>
      <p:pic>
        <p:nvPicPr>
          <p:cNvPr id="15" name="Picture 14" descr="A circle with a pen drawn on it&#10;&#10;Description automatically generated">
            <a:extLst>
              <a:ext uri="{FF2B5EF4-FFF2-40B4-BE49-F238E27FC236}">
                <a16:creationId xmlns:a16="http://schemas.microsoft.com/office/drawing/2014/main" id="{36D43177-9B93-FED8-85BC-4B014C829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4940554"/>
            <a:ext cx="512622" cy="512622"/>
          </a:xfrm>
          <a:prstGeom prst="rect">
            <a:avLst/>
          </a:prstGeom>
        </p:spPr>
      </p:pic>
      <p:pic>
        <p:nvPicPr>
          <p:cNvPr id="16" name="Picture 15" descr="A green and white circle with a statue on it&#10;&#10;Description automatically generated">
            <a:extLst>
              <a:ext uri="{FF2B5EF4-FFF2-40B4-BE49-F238E27FC236}">
                <a16:creationId xmlns:a16="http://schemas.microsoft.com/office/drawing/2014/main" id="{1B0DD47D-0DB7-73D8-9D41-8BB270DAB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6201958"/>
            <a:ext cx="512622" cy="512622"/>
          </a:xfrm>
          <a:prstGeom prst="rect">
            <a:avLst/>
          </a:prstGeom>
        </p:spPr>
      </p:pic>
      <p:pic>
        <p:nvPicPr>
          <p:cNvPr id="17" name="Picture 16" descr="A blue and white circle with a paint brush and a paint can&#10;&#10;Description automatically generated">
            <a:extLst>
              <a:ext uri="{FF2B5EF4-FFF2-40B4-BE49-F238E27FC236}">
                <a16:creationId xmlns:a16="http://schemas.microsoft.com/office/drawing/2014/main" id="{9567B490-72BF-72C7-CF9B-A66B79B6E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6201958"/>
            <a:ext cx="512622" cy="512622"/>
          </a:xfrm>
          <a:prstGeom prst="rect">
            <a:avLst/>
          </a:prstGeom>
        </p:spPr>
      </p:pic>
      <p:pic>
        <p:nvPicPr>
          <p:cNvPr id="18" name="Picture 17" descr="A circle with a pen drawn on it&#10;&#10;Description automatically generated">
            <a:extLst>
              <a:ext uri="{FF2B5EF4-FFF2-40B4-BE49-F238E27FC236}">
                <a16:creationId xmlns:a16="http://schemas.microsoft.com/office/drawing/2014/main" id="{CFF48A74-8C12-5657-098A-40A699F85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6201958"/>
            <a:ext cx="512622" cy="512622"/>
          </a:xfrm>
          <a:prstGeom prst="rect">
            <a:avLst/>
          </a:prstGeom>
        </p:spPr>
      </p:pic>
      <p:pic>
        <p:nvPicPr>
          <p:cNvPr id="19" name="Picture 18" descr="A green and white circle with a statue on it&#10;&#10;Description automatically generated">
            <a:extLst>
              <a:ext uri="{FF2B5EF4-FFF2-40B4-BE49-F238E27FC236}">
                <a16:creationId xmlns:a16="http://schemas.microsoft.com/office/drawing/2014/main" id="{C2F9E5F8-475C-E76A-2BE5-1FB9B1D19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7463362"/>
            <a:ext cx="512622" cy="512622"/>
          </a:xfrm>
          <a:prstGeom prst="rect">
            <a:avLst/>
          </a:prstGeom>
        </p:spPr>
      </p:pic>
      <p:pic>
        <p:nvPicPr>
          <p:cNvPr id="20" name="Picture 19" descr="A blue and white circle with a paint brush and a paint can&#10;&#10;Description automatically generated">
            <a:extLst>
              <a:ext uri="{FF2B5EF4-FFF2-40B4-BE49-F238E27FC236}">
                <a16:creationId xmlns:a16="http://schemas.microsoft.com/office/drawing/2014/main" id="{C7585FF2-3FF0-3F0E-A1C4-BA11682E6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7463362"/>
            <a:ext cx="512622" cy="512622"/>
          </a:xfrm>
          <a:prstGeom prst="rect">
            <a:avLst/>
          </a:prstGeom>
        </p:spPr>
      </p:pic>
      <p:pic>
        <p:nvPicPr>
          <p:cNvPr id="21" name="Picture 20" descr="A circle with a pen drawn on it&#10;&#10;Description automatically generated">
            <a:extLst>
              <a:ext uri="{FF2B5EF4-FFF2-40B4-BE49-F238E27FC236}">
                <a16:creationId xmlns:a16="http://schemas.microsoft.com/office/drawing/2014/main" id="{F6B6DB15-3B86-F052-ACA9-BBA964038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7463362"/>
            <a:ext cx="512622" cy="512622"/>
          </a:xfrm>
          <a:prstGeom prst="rect">
            <a:avLst/>
          </a:prstGeom>
        </p:spPr>
      </p:pic>
      <p:pic>
        <p:nvPicPr>
          <p:cNvPr id="22" name="Picture 21" descr="A green and white circle with a statue on it&#10;&#10;Description automatically generated">
            <a:extLst>
              <a:ext uri="{FF2B5EF4-FFF2-40B4-BE49-F238E27FC236}">
                <a16:creationId xmlns:a16="http://schemas.microsoft.com/office/drawing/2014/main" id="{55D24B0A-6B1D-62AA-BA85-0523C80FC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2" y="8724766"/>
            <a:ext cx="512622" cy="512622"/>
          </a:xfrm>
          <a:prstGeom prst="rect">
            <a:avLst/>
          </a:prstGeom>
        </p:spPr>
      </p:pic>
      <p:pic>
        <p:nvPicPr>
          <p:cNvPr id="23" name="Picture 22" descr="A blue and white circle with a paint brush and a paint can&#10;&#10;Description automatically generated">
            <a:extLst>
              <a:ext uri="{FF2B5EF4-FFF2-40B4-BE49-F238E27FC236}">
                <a16:creationId xmlns:a16="http://schemas.microsoft.com/office/drawing/2014/main" id="{F24DBF29-8168-C09E-40B0-F48647FA0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58" y="8724766"/>
            <a:ext cx="512622" cy="512622"/>
          </a:xfrm>
          <a:prstGeom prst="rect">
            <a:avLst/>
          </a:prstGeom>
        </p:spPr>
      </p:pic>
      <p:pic>
        <p:nvPicPr>
          <p:cNvPr id="24" name="Picture 23" descr="A circle with a pen drawn on it&#10;&#10;Description automatically generated">
            <a:extLst>
              <a:ext uri="{FF2B5EF4-FFF2-40B4-BE49-F238E27FC236}">
                <a16:creationId xmlns:a16="http://schemas.microsoft.com/office/drawing/2014/main" id="{2D3CDD6A-13BE-1E49-C626-B4A55971A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27" y="8724766"/>
            <a:ext cx="512622" cy="512622"/>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033251919"/>
              </p:ext>
            </p:extLst>
          </p:nvPr>
        </p:nvGraphicFramePr>
        <p:xfrm>
          <a:off x="449212" y="3240531"/>
          <a:ext cx="6802488" cy="6430328"/>
        </p:xfrm>
        <a:graphic>
          <a:graphicData uri="http://schemas.openxmlformats.org/drawingml/2006/table">
            <a:tbl>
              <a:tblPr firstRow="1" bandRow="1">
                <a:tableStyleId>{6E25E649-3F16-4E02-A733-19D2CDBF48F0}</a:tableStyleId>
              </a:tblPr>
              <a:tblGrid>
                <a:gridCol w="1700622">
                  <a:extLst>
                    <a:ext uri="{9D8B030D-6E8A-4147-A177-3AD203B41FA5}">
                      <a16:colId xmlns:a16="http://schemas.microsoft.com/office/drawing/2014/main" val="4071917207"/>
                    </a:ext>
                  </a:extLst>
                </a:gridCol>
                <a:gridCol w="1700622">
                  <a:extLst>
                    <a:ext uri="{9D8B030D-6E8A-4147-A177-3AD203B41FA5}">
                      <a16:colId xmlns:a16="http://schemas.microsoft.com/office/drawing/2014/main" val="1240094198"/>
                    </a:ext>
                  </a:extLst>
                </a:gridCol>
                <a:gridCol w="1700622">
                  <a:extLst>
                    <a:ext uri="{9D8B030D-6E8A-4147-A177-3AD203B41FA5}">
                      <a16:colId xmlns:a16="http://schemas.microsoft.com/office/drawing/2014/main" val="4190830973"/>
                    </a:ext>
                  </a:extLst>
                </a:gridCol>
                <a:gridCol w="1700622">
                  <a:extLst>
                    <a:ext uri="{9D8B030D-6E8A-4147-A177-3AD203B41FA5}">
                      <a16:colId xmlns:a16="http://schemas.microsoft.com/office/drawing/2014/main" val="287625695"/>
                    </a:ext>
                  </a:extLst>
                </a:gridCol>
              </a:tblGrid>
              <a:tr h="255788">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Developing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Experimenting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Recording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Presenting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3088175293"/>
                  </a:ext>
                </a:extLst>
              </a:tr>
              <a:tr h="255788">
                <a:tc gridSpan="4">
                  <a:txBody>
                    <a:bodyPr/>
                    <a:lstStyle/>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Nursery</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8106036"/>
                  </a:ext>
                </a:extLst>
              </a:tr>
              <a:tr h="255788">
                <a:tc>
                  <a:txBody>
                    <a:bodyPr/>
                    <a:lstStyle/>
                    <a:p>
                      <a:pPr marL="0" lvl="0" indent="0" algn="l">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Use a comfortable grip with good control when holding pens and pencils.</a:t>
                      </a:r>
                    </a:p>
                    <a:p>
                      <a:pPr marL="0" lvl="0" indent="0" algn="l">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100" dirty="0">
                          <a:effectLst/>
                          <a:latin typeface="Calibri" panose="020F0502020204030204" pitchFamily="34" charset="0"/>
                          <a:ea typeface="Calibri" panose="020F0502020204030204" pitchFamily="34" charset="0"/>
                        </a:rPr>
                        <a:t>Use drawing to represent ideas like movement or loud noises.</a:t>
                      </a: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Explore colour and </a:t>
                      </a:r>
                    </a:p>
                    <a:p>
                      <a:pPr marL="0" lvl="0" indent="0" algn="l">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colour-mixing.</a:t>
                      </a:r>
                    </a:p>
                    <a:p>
                      <a:pPr marL="0" lvl="0" indent="0" algn="l">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Explore different textures.</a:t>
                      </a:r>
                    </a:p>
                    <a:p>
                      <a:pPr marL="0" lvl="0" indent="0" algn="l">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Join different materials.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Explore different materials freely, to develop their ideas about how to use them and what to make.</a:t>
                      </a:r>
                    </a:p>
                    <a:p>
                      <a:pPr marL="0" lvl="0" indent="0" algn="l">
                        <a:lnSpc>
                          <a:spcPct val="107000"/>
                        </a:lnSpc>
                        <a:spcAft>
                          <a:spcPts val="0"/>
                        </a:spcAft>
                        <a:buFont typeface="Symbol" panose="05050102010706020507" pitchFamily="18" charset="2"/>
                        <a:buNone/>
                      </a:pP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Calibri" panose="020F0502020204030204" pitchFamily="34" charset="0"/>
                        </a:rPr>
                        <a:t>Develop their own ideas and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then decide which materials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to use to express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dirty="0">
                          <a:effectLst/>
                          <a:latin typeface="Calibri" panose="020F0502020204030204" pitchFamily="34" charset="0"/>
                          <a:ea typeface="Calibri" panose="020F0502020204030204" pitchFamily="34" charset="0"/>
                        </a:rPr>
                        <a:t>Share their work with others. </a:t>
                      </a: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5241566"/>
                  </a:ext>
                </a:extLst>
              </a:tr>
              <a:tr h="255788">
                <a:tc gridSpan="4">
                  <a:txBody>
                    <a:bodyPr/>
                    <a:lstStyle/>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Reception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hMerge="1">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hMerge="1">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1811274439"/>
                  </a:ext>
                </a:extLst>
              </a:tr>
              <a:tr h="2018360">
                <a:tc>
                  <a:txBody>
                    <a:bodyPr/>
                    <a:lstStyle/>
                    <a:p>
                      <a:pPr algn="l"/>
                      <a:r>
                        <a:rPr lang="en-GB" sz="1100" kern="1200" dirty="0">
                          <a:solidFill>
                            <a:schemeClr val="dk1"/>
                          </a:solidFill>
                          <a:effectLst/>
                          <a:latin typeface="+mn-lt"/>
                          <a:ea typeface="+mn-ea"/>
                          <a:cs typeface="+mn-cs"/>
                        </a:rPr>
                        <a:t>Explore, use and refine a variety of artistic effects to express their ideas and feelings.</a:t>
                      </a:r>
                    </a:p>
                    <a:p>
                      <a:pPr algn="l"/>
                      <a:endParaRPr lang="en-GB" sz="1100" kern="1200" dirty="0">
                        <a:solidFill>
                          <a:schemeClr val="dk1"/>
                        </a:solidFill>
                        <a:effectLst/>
                        <a:latin typeface="+mn-lt"/>
                        <a:ea typeface="+mn-ea"/>
                        <a:cs typeface="+mn-cs"/>
                      </a:endParaRPr>
                    </a:p>
                    <a:p>
                      <a:pPr algn="l"/>
                      <a:r>
                        <a:rPr lang="en-GB" sz="1100" kern="1200" dirty="0">
                          <a:solidFill>
                            <a:schemeClr val="dk1"/>
                          </a:solidFill>
                          <a:effectLst/>
                          <a:latin typeface="+mn-lt"/>
                          <a:ea typeface="+mn-ea"/>
                          <a:cs typeface="+mn-cs"/>
                        </a:rPr>
                        <a:t>Begin to use and develop skills linked to formal elements i.e. creating different types of lines, recognising patterns, beginning to colour in shapes etc.</a:t>
                      </a:r>
                    </a:p>
                    <a:p>
                      <a:pPr algn="l"/>
                      <a:endParaRPr lang="en-GB" sz="1100" kern="1200" dirty="0">
                        <a:solidFill>
                          <a:schemeClr val="dk1"/>
                        </a:solidFill>
                        <a:effectLst/>
                        <a:latin typeface="+mn-lt"/>
                        <a:ea typeface="+mn-ea"/>
                        <a:cs typeface="+mn-cs"/>
                      </a:endParaRPr>
                    </a:p>
                    <a:p>
                      <a:pPr algn="l"/>
                      <a:r>
                        <a:rPr lang="en-GB" sz="1100" kern="1200" dirty="0">
                          <a:solidFill>
                            <a:schemeClr val="dk1"/>
                          </a:solidFill>
                          <a:effectLst/>
                          <a:latin typeface="+mn-lt"/>
                          <a:ea typeface="+mn-ea"/>
                          <a:cs typeface="+mn-cs"/>
                        </a:rPr>
                        <a:t>Explore famous artists and artworks, taking inspiration from them into their own work.</a:t>
                      </a:r>
                    </a:p>
                    <a:p>
                      <a:pPr algn="l"/>
                      <a:endParaRPr lang="en-GB" sz="1100" kern="1200" dirty="0">
                        <a:solidFill>
                          <a:schemeClr val="dk1"/>
                        </a:solidFill>
                        <a:effectLst/>
                        <a:latin typeface="+mn-lt"/>
                        <a:ea typeface="+mn-ea"/>
                        <a:cs typeface="+mn-cs"/>
                      </a:endParaRPr>
                    </a:p>
                    <a:p>
                      <a:pPr algn="l"/>
                      <a:r>
                        <a:rPr lang="en-GB" sz="1100" kern="1200" dirty="0">
                          <a:solidFill>
                            <a:schemeClr val="dk1"/>
                          </a:solidFill>
                          <a:effectLst/>
                          <a:latin typeface="+mn-lt"/>
                          <a:ea typeface="+mn-ea"/>
                          <a:cs typeface="+mn-cs"/>
                        </a:rPr>
                        <a:t>Use a range of small tools, including scissors, paintbrushes and cutlery.</a:t>
                      </a:r>
                    </a:p>
                    <a:p>
                      <a:pPr algn="l"/>
                      <a:endParaRPr lang="en-GB" sz="1100" kern="1200" dirty="0">
                        <a:solidFill>
                          <a:schemeClr val="dk1"/>
                        </a:solidFill>
                        <a:effectLst/>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dirty="0"/>
                        <a:t>Safely use and explore a variety of materials, tools and techniques, experimenting with colour, design, texture, form and function.</a:t>
                      </a:r>
                    </a:p>
                    <a:p>
                      <a:pPr algn="l"/>
                      <a:endParaRPr lang="en-GB" sz="1100" dirty="0"/>
                    </a:p>
                    <a:p>
                      <a:pPr algn="l"/>
                      <a:r>
                        <a:rPr lang="en-GB" sz="1100" dirty="0"/>
                        <a:t>Explore ways to mark make using a range of techniques including painting, drawing, printmaking. </a:t>
                      </a:r>
                    </a:p>
                    <a:p>
                      <a:pPr algn="l"/>
                      <a:endParaRPr lang="en-GB" sz="1100" dirty="0"/>
                    </a:p>
                    <a:p>
                      <a:pPr algn="l"/>
                      <a:endParaRPr lang="en-GB" sz="1100" dirty="0"/>
                    </a:p>
                    <a:p>
                      <a:pPr algn="l"/>
                      <a:endParaRPr lang="en-GB" sz="11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dirty="0"/>
                        <a:t>Create collaboratively, sharing ideas, resources and skills.</a:t>
                      </a:r>
                    </a:p>
                    <a:p>
                      <a:pPr algn="l"/>
                      <a:endParaRPr lang="en-GB" sz="1100" dirty="0"/>
                    </a:p>
                    <a:p>
                      <a:pPr algn="l"/>
                      <a:r>
                        <a:rPr lang="en-GB" sz="1100" dirty="0"/>
                        <a:t>Begin to show accuracy and care when drawing.</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100" kern="1200" dirty="0">
                          <a:solidFill>
                            <a:schemeClr val="dk1"/>
                          </a:solidFill>
                          <a:effectLst/>
                          <a:latin typeface="+mn-lt"/>
                          <a:ea typeface="+mn-ea"/>
                          <a:cs typeface="+mn-cs"/>
                        </a:rPr>
                        <a:t>Return to and build on their previous learning, refining ideas and developing their ability to represent them.</a:t>
                      </a:r>
                    </a:p>
                    <a:p>
                      <a:pPr algn="l"/>
                      <a:endParaRPr lang="en-GB" sz="1100" kern="1200" dirty="0">
                        <a:solidFill>
                          <a:schemeClr val="dk1"/>
                        </a:solidFill>
                        <a:effectLst/>
                        <a:latin typeface="+mn-lt"/>
                        <a:ea typeface="+mn-ea"/>
                        <a:cs typeface="+mn-cs"/>
                      </a:endParaRPr>
                    </a:p>
                    <a:p>
                      <a:pPr algn="l"/>
                      <a:r>
                        <a:rPr lang="en-GB" sz="1100" kern="1200" dirty="0">
                          <a:solidFill>
                            <a:schemeClr val="dk1"/>
                          </a:solidFill>
                          <a:effectLst/>
                          <a:latin typeface="+mn-lt"/>
                          <a:ea typeface="+mn-ea"/>
                          <a:cs typeface="+mn-cs"/>
                        </a:rPr>
                        <a:t>Share their creations, explaining the process they have used. </a:t>
                      </a:r>
                    </a:p>
                    <a:p>
                      <a:pPr algn="l"/>
                      <a:endParaRPr lang="en-GB" sz="1100" kern="1200" dirty="0">
                        <a:solidFill>
                          <a:schemeClr val="dk1"/>
                        </a:solidFill>
                        <a:effectLst/>
                        <a:latin typeface="+mn-lt"/>
                        <a:ea typeface="+mn-ea"/>
                        <a:cs typeface="+mn-cs"/>
                      </a:endParaRPr>
                    </a:p>
                    <a:p>
                      <a:pPr algn="l"/>
                      <a:r>
                        <a:rPr lang="en-GB" sz="1100" kern="1200" dirty="0">
                          <a:solidFill>
                            <a:schemeClr val="dk1"/>
                          </a:solidFill>
                          <a:effectLst/>
                          <a:latin typeface="+mn-lt"/>
                          <a:ea typeface="+mn-ea"/>
                          <a:cs typeface="+mn-cs"/>
                        </a:rPr>
                        <a:t>Begin to use vocabulary linked to formal elements. </a:t>
                      </a:r>
                    </a:p>
                    <a:p>
                      <a:pPr algn="l"/>
                      <a:endParaRPr lang="en-GB" sz="1100" kern="1200" dirty="0">
                        <a:solidFill>
                          <a:schemeClr val="dk1"/>
                        </a:solidFill>
                        <a:effectLst/>
                        <a:latin typeface="+mn-lt"/>
                        <a:ea typeface="+mn-ea"/>
                        <a:cs typeface="+mn-cs"/>
                      </a:endParaRPr>
                    </a:p>
                    <a:p>
                      <a:pPr algn="l"/>
                      <a:endParaRPr lang="en-GB" sz="11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279400" y="2423687"/>
            <a:ext cx="6972300" cy="817147"/>
          </a:xfrm>
          <a:prstGeom prst="rect">
            <a:avLst/>
          </a:prstGeom>
          <a:noFill/>
        </p:spPr>
        <p:txBody>
          <a:bodyPr wrap="square" rtlCol="0">
            <a:spAutoFit/>
          </a:bodyPr>
          <a:lstStyle/>
          <a:p>
            <a:pPr>
              <a:lnSpc>
                <a:spcPct val="107000"/>
              </a:lnSpc>
              <a:spcAft>
                <a:spcPts val="800"/>
              </a:spcAft>
            </a:pPr>
            <a:r>
              <a:rPr lang="en-GB" sz="1100" b="1" dirty="0">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a:t>
            </a:r>
          </a:p>
          <a:p>
            <a:pPr algn="just">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0766EF7-C17B-4344-BC01-192593B5522E}"/>
              </a:ext>
            </a:extLst>
          </p:cNvPr>
          <p:cNvSpPr/>
          <p:nvPr/>
        </p:nvSpPr>
        <p:spPr>
          <a:xfrm>
            <a:off x="291522" y="1220384"/>
            <a:ext cx="6972300" cy="1107996"/>
          </a:xfrm>
          <a:prstGeom prst="rect">
            <a:avLst/>
          </a:prstGeom>
        </p:spPr>
        <p:txBody>
          <a:bodyPr wrap="square">
            <a:spAutoFit/>
          </a:bodyPr>
          <a:lstStyle/>
          <a:p>
            <a:r>
              <a:rPr lang="en-GB" sz="1100" dirty="0">
                <a:solidFill>
                  <a:srgbClr val="000000"/>
                </a:solidFill>
                <a:latin typeface="Calibri" panose="020F0502020204030204" pitchFamily="34" charset="0"/>
              </a:rPr>
              <a:t>A team of Primary teachers and Secondary Heads of Department within BHCET have worked together to produce high quality units, following the threshold concepts. An effective history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history threshold concepts.</a:t>
            </a:r>
            <a:endParaRPr lang="en-GB" sz="2400" dirty="0"/>
          </a:p>
        </p:txBody>
      </p:sp>
    </p:spTree>
    <p:extLst>
      <p:ext uri="{BB962C8B-B14F-4D97-AF65-F5344CB8AC3E}">
        <p14:creationId xmlns:p14="http://schemas.microsoft.com/office/powerpoint/2010/main" val="2084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482254578"/>
              </p:ext>
            </p:extLst>
          </p:nvPr>
        </p:nvGraphicFramePr>
        <p:xfrm>
          <a:off x="304800" y="1580284"/>
          <a:ext cx="6972300" cy="5729098"/>
        </p:xfrm>
        <a:graphic>
          <a:graphicData uri="http://schemas.openxmlformats.org/drawingml/2006/table">
            <a:tbl>
              <a:tblPr firstRow="1" bandRow="1">
                <a:tableStyleId>{6E25E649-3F16-4E02-A733-19D2CDBF48F0}</a:tableStyleId>
              </a:tblPr>
              <a:tblGrid>
                <a:gridCol w="1743075">
                  <a:extLst>
                    <a:ext uri="{9D8B030D-6E8A-4147-A177-3AD203B41FA5}">
                      <a16:colId xmlns:a16="http://schemas.microsoft.com/office/drawing/2014/main" val="4071917207"/>
                    </a:ext>
                  </a:extLst>
                </a:gridCol>
                <a:gridCol w="1743075">
                  <a:extLst>
                    <a:ext uri="{9D8B030D-6E8A-4147-A177-3AD203B41FA5}">
                      <a16:colId xmlns:a16="http://schemas.microsoft.com/office/drawing/2014/main" val="1240094198"/>
                    </a:ext>
                  </a:extLst>
                </a:gridCol>
                <a:gridCol w="1743075">
                  <a:extLst>
                    <a:ext uri="{9D8B030D-6E8A-4147-A177-3AD203B41FA5}">
                      <a16:colId xmlns:a16="http://schemas.microsoft.com/office/drawing/2014/main" val="4190830973"/>
                    </a:ext>
                  </a:extLst>
                </a:gridCol>
                <a:gridCol w="1743075">
                  <a:extLst>
                    <a:ext uri="{9D8B030D-6E8A-4147-A177-3AD203B41FA5}">
                      <a16:colId xmlns:a16="http://schemas.microsoft.com/office/drawing/2014/main" val="287625695"/>
                    </a:ext>
                  </a:extLst>
                </a:gridCol>
              </a:tblGrid>
              <a:tr h="255788">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Developing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Experimenting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Recording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tc>
                  <a:txBody>
                    <a:bodyPr/>
                    <a:lstStyle/>
                    <a:p>
                      <a:pPr algn="ctr"/>
                      <a:r>
                        <a:rPr lang="en-GB" sz="1100" dirty="0">
                          <a:latin typeface="Open Sans" panose="020B0606030504020204" pitchFamily="34" charset="0"/>
                          <a:ea typeface="Open Sans" panose="020B0606030504020204" pitchFamily="34" charset="0"/>
                          <a:cs typeface="Open Sans" panose="020B0606030504020204" pitchFamily="34" charset="0"/>
                        </a:rPr>
                        <a:t>Presenting</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3519C"/>
                    </a:solidFill>
                  </a:tcPr>
                </a:tc>
                <a:extLst>
                  <a:ext uri="{0D108BD9-81ED-4DB2-BD59-A6C34878D82A}">
                    <a16:rowId xmlns:a16="http://schemas.microsoft.com/office/drawing/2014/main" val="3088175293"/>
                  </a:ext>
                </a:extLst>
              </a:tr>
              <a:tr h="255788">
                <a:tc gridSpan="4">
                  <a:txBody>
                    <a:bodyPr/>
                    <a:lstStyle/>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Year 1</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08106036"/>
                  </a:ext>
                </a:extLst>
              </a:tr>
              <a:tr h="336365">
                <a:tc>
                  <a:txBody>
                    <a:bodyPr/>
                    <a:lstStyle/>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Recognise that ideas can be expressed in art work.</a:t>
                      </a: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Calibri" panose="020F0502020204030204" pitchFamily="34" charset="0"/>
                          <a:ea typeface="Calibri" panose="020F0502020204030204" pitchFamily="34" charset="0"/>
                        </a:rPr>
                        <a:t>Recognise and describe some simple characteristics of different kinds of art, craft and design (models, collage, Pop Art).</a:t>
                      </a: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Experiment confidently with a range of materials and techniques. </a:t>
                      </a:r>
                    </a:p>
                    <a:p>
                      <a:pPr marL="0" lvl="0" indent="0">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Use materials purposefully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achieve particular characteristics or qualities.</a:t>
                      </a:r>
                    </a:p>
                    <a:p>
                      <a:pPr marL="0" lvl="0" indent="0">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Name the tools, materials, techniques and some formal elements (colours, shapes, tones etc.) that they use.</a:t>
                      </a:r>
                    </a:p>
                    <a:p>
                      <a:pPr algn="ct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Use sketchbook to begin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record ideas and inspiration.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Try out a range of materials and processes and recognise that they have different qualities. </a:t>
                      </a:r>
                    </a:p>
                    <a:p>
                      <a:pPr algn="ct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Talk about their own, and other’s work, identifying similarities and differences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rPr>
                        <a:t>and what they like.</a:t>
                      </a: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5241566"/>
                  </a:ext>
                </a:extLst>
              </a:tr>
              <a:tr h="255788">
                <a:tc gridSpan="4">
                  <a:txBody>
                    <a:bodyPr/>
                    <a:lstStyle/>
                    <a:p>
                      <a:pPr algn="ctr"/>
                      <a:r>
                        <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Year 2</a:t>
                      </a:r>
                    </a:p>
                  </a:txBody>
                  <a:tcPr>
                    <a:lnL>
                      <a:noFill/>
                    </a:lnL>
                    <a:lnR>
                      <a:noFill/>
                    </a:lnR>
                    <a:lnT w="25400" cmpd="sng">
                      <a:noFill/>
                    </a:lnT>
                    <a:lnB w="25400" cmpd="sng">
                      <a:noFill/>
                    </a:lnB>
                    <a:lnTlToBr w="12700" cmpd="sng">
                      <a:noFill/>
                      <a:prstDash val="solid"/>
                    </a:lnTlToBr>
                    <a:lnBlToTr w="12700" cmpd="sng">
                      <a:noFill/>
                      <a:prstDash val="solid"/>
                    </a:lnBlToTr>
                    <a:solidFill>
                      <a:srgbClr val="BB9BC8"/>
                    </a:solidFill>
                  </a:tcPr>
                </a:tc>
                <a:tc hMerge="1">
                  <a:txBody>
                    <a:bodyPr/>
                    <a:lstStyle/>
                    <a:p>
                      <a:pPr algn="ctr"/>
                      <a:endPar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hMerge="1">
                  <a:txBody>
                    <a:bodyPr/>
                    <a:lstStyle/>
                    <a:p>
                      <a:pPr marL="0" lvl="0" indent="0">
                        <a:lnSpc>
                          <a:spcPct val="107000"/>
                        </a:lnSpc>
                        <a:spcAft>
                          <a:spcPts val="800"/>
                        </a:spcAft>
                        <a:buFont typeface="Symbol" panose="05050102010706020507" pitchFamily="18" charset="2"/>
                        <a:buNone/>
                      </a:pPr>
                      <a:endParaRPr lang="en-GB" sz="1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0066520"/>
                  </a:ext>
                </a:extLst>
              </a:tr>
              <a:tr h="255788">
                <a:tc>
                  <a:txBody>
                    <a:bodyPr/>
                    <a:lstStyle/>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Identify that different forms of creative works are made by artists, craftspeople and designers, from all cultures and times.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Test ideas using other</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materials.</a:t>
                      </a:r>
                    </a:p>
                    <a:p>
                      <a:pPr marL="0" lvl="0" indent="0">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Choose particular techniques for a given purpose.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Develop care and control over the materials and tools used.</a:t>
                      </a:r>
                    </a:p>
                    <a:p>
                      <a:pPr marL="0" lvl="0" indent="0">
                        <a:lnSpc>
                          <a:spcPct val="107000"/>
                        </a:lnSpc>
                        <a:spcAft>
                          <a:spcPts val="0"/>
                        </a:spcAft>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Use different techniques to begin to record ideas and develop designs.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Express, and give some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reasons for preferences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when looking at creative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Calibri" panose="020F0502020204030204" pitchFamily="34" charset="0"/>
                        </a:rPr>
                        <a:t>work.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Calibri" panose="020F0502020204030204" pitchFamily="34" charset="0"/>
                        </a:rPr>
                        <a:t>Talk about the materials, techniques and processes they have used, using an appropriate vocabulary: names of tools, materials and colours used.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7835000"/>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282575" y="1150934"/>
            <a:ext cx="6994525" cy="265201"/>
          </a:xfrm>
          <a:prstGeom prst="rect">
            <a:avLst/>
          </a:prstGeom>
          <a:noFill/>
        </p:spPr>
        <p:txBody>
          <a:bodyPr wrap="square" rtlCol="0">
            <a:spAutoFit/>
          </a:bodyPr>
          <a:lstStyle/>
          <a:p>
            <a:pPr>
              <a:lnSpc>
                <a:spcPct val="107000"/>
              </a:lnSpc>
              <a:spcAft>
                <a:spcPts val="800"/>
              </a:spcAft>
            </a:pPr>
            <a:r>
              <a:rPr lang="en-GB" sz="1100" b="1" dirty="0">
                <a:effectLst/>
                <a:latin typeface="Open Sans" panose="020B0606030504020204" pitchFamily="34" charset="0"/>
                <a:ea typeface="Open Sans" panose="020B0606030504020204" pitchFamily="34" charset="0"/>
                <a:cs typeface="Open Sans" panose="020B0606030504020204" pitchFamily="34" charset="0"/>
              </a:rPr>
              <a:t>What are th</a:t>
            </a:r>
            <a:r>
              <a:rPr lang="en-GB" sz="1100" b="1" dirty="0">
                <a:latin typeface="Open Sans" panose="020B0606030504020204" pitchFamily="34" charset="0"/>
                <a:ea typeface="Open Sans" panose="020B0606030504020204" pitchFamily="34" charset="0"/>
                <a:cs typeface="Open Sans" panose="020B0606030504020204" pitchFamily="34" charset="0"/>
              </a:rPr>
              <a:t>e Key Stage One End Points</a:t>
            </a:r>
            <a:r>
              <a:rPr lang="en-GB" sz="1100" b="1"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9252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95CA1727-9245-F0E4-F1D8-47748F41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SEND</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Rectangle 6">
            <a:extLst>
              <a:ext uri="{FF2B5EF4-FFF2-40B4-BE49-F238E27FC236}">
                <a16:creationId xmlns:a16="http://schemas.microsoft.com/office/drawing/2014/main" id="{8569F823-E882-4BB7-98AC-C050A8DE4937}"/>
              </a:ext>
            </a:extLst>
          </p:cNvPr>
          <p:cNvSpPr/>
          <p:nvPr/>
        </p:nvSpPr>
        <p:spPr>
          <a:xfrm>
            <a:off x="306816" y="1100606"/>
            <a:ext cx="6941712" cy="8894743"/>
          </a:xfrm>
          <a:prstGeom prst="rect">
            <a:avLst/>
          </a:prstGeom>
        </p:spPr>
        <p:txBody>
          <a:bodyPr wrap="square" lIns="91440" tIns="45720" rIns="91440" bIns="45720" anchor="t">
            <a:spAutoFit/>
          </a:bodyPr>
          <a:lstStyle/>
          <a:p>
            <a:pPr fontAlgn="base"/>
            <a:r>
              <a:rPr lang="en-GB" sz="1100">
                <a:solidFill>
                  <a:srgbClr val="000000"/>
                </a:solidFill>
              </a:rPr>
              <a:t>The BHCET Art curriculum has been designed to be delivered to the whole class. However, the tasks are adapted </a:t>
            </a:r>
            <a:r>
              <a:rPr lang="en-GB" sz="1100" dirty="0">
                <a:solidFill>
                  <a:srgbClr val="000000"/>
                </a:solidFill>
              </a:rPr>
              <a:t>by class teachers to meet the needs of individual children. To ensure pupils with SEND achieve well, they should be exposed to the same learning as their peers; however, the way they evidence their learning through the tasks can be adapted. </a:t>
            </a:r>
            <a:r>
              <a:rPr lang="en-US" sz="1100" dirty="0">
                <a:solidFill>
                  <a:srgbClr val="000000"/>
                </a:solidFill>
              </a:rPr>
              <a:t>​</a:t>
            </a:r>
          </a:p>
          <a:p>
            <a:pPr fontAlgn="base"/>
            <a:r>
              <a:rPr lang="en-GB" sz="1100" dirty="0">
                <a:solidFill>
                  <a:srgbClr val="000000"/>
                </a:solidFill>
              </a:rPr>
              <a:t>​</a:t>
            </a:r>
          </a:p>
          <a:p>
            <a:pPr fontAlgn="base"/>
            <a:r>
              <a:rPr lang="en-GB" sz="1100" dirty="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fontAlgn="base"/>
            <a:r>
              <a:rPr lang="en-GB" sz="1100" dirty="0">
                <a:solidFill>
                  <a:srgbClr val="000000"/>
                </a:solidFill>
              </a:rPr>
              <a:t>​</a:t>
            </a:r>
          </a:p>
          <a:p>
            <a:pPr fontAlgn="base"/>
            <a:r>
              <a:rPr lang="en-GB" sz="1100" dirty="0">
                <a:solidFill>
                  <a:srgbClr val="000000"/>
                </a:solidFill>
              </a:rPr>
              <a:t>Other strategies of adaptation are outlined through the EEF’s Five-a-Day principles, which include explicit instruction, metacognitive strategies, flexible grouping and the use of technology:</a:t>
            </a:r>
            <a:r>
              <a:rPr lang="en-US" sz="1100" dirty="0">
                <a:solidFill>
                  <a:srgbClr val="000000"/>
                </a:solidFill>
              </a:rPr>
              <a:t>​</a:t>
            </a:r>
          </a:p>
          <a:p>
            <a:pPr fontAlgn="base"/>
            <a:endParaRPr lang="en-US" sz="1100" dirty="0">
              <a:solidFill>
                <a:srgbClr val="000000"/>
              </a:solidFill>
            </a:endParaRPr>
          </a:p>
          <a:p>
            <a:pPr fontAlgn="base"/>
            <a:r>
              <a:rPr lang="en-GB" sz="1100" b="1" u="sng" dirty="0">
                <a:solidFill>
                  <a:srgbClr val="000000"/>
                </a:solidFill>
              </a:rPr>
              <a:t>Scaffolding</a:t>
            </a:r>
            <a:r>
              <a:rPr lang="en-GB" sz="1100" dirty="0">
                <a:solidFill>
                  <a:srgbClr val="000000"/>
                </a:solidFill>
              </a:rPr>
              <a:t>​</a:t>
            </a:r>
          </a:p>
          <a:p>
            <a:pPr fontAlgn="base"/>
            <a:r>
              <a:rPr lang="en-GB" sz="1100" dirty="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fontAlgn="base"/>
            <a:r>
              <a:rPr lang="en-GB" sz="1100" dirty="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100" dirty="0">
                <a:solidFill>
                  <a:srgbClr val="000000"/>
                </a:solidFill>
              </a:rPr>
              <a:t>​</a:t>
            </a:r>
          </a:p>
          <a:p>
            <a:pPr fontAlgn="base"/>
            <a:r>
              <a:rPr lang="en-GB" sz="1100" dirty="0">
                <a:solidFill>
                  <a:srgbClr val="000000"/>
                </a:solidFill>
              </a:rPr>
              <a:t>​</a:t>
            </a:r>
          </a:p>
          <a:p>
            <a:pPr fontAlgn="base"/>
            <a:r>
              <a:rPr lang="en-GB" sz="1100" b="1" u="sng" dirty="0">
                <a:solidFill>
                  <a:srgbClr val="000000"/>
                </a:solidFill>
              </a:rPr>
              <a:t>Explicit Instruction</a:t>
            </a:r>
            <a:r>
              <a:rPr lang="en-GB" sz="1100" dirty="0">
                <a:solidFill>
                  <a:srgbClr val="000000"/>
                </a:solidFill>
              </a:rPr>
              <a:t>​</a:t>
            </a:r>
          </a:p>
          <a:p>
            <a:pPr fontAlgn="base"/>
            <a:r>
              <a:rPr lang="en-GB" sz="1100" dirty="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100" dirty="0" err="1">
                <a:solidFill>
                  <a:srgbClr val="000000"/>
                </a:solidFill>
              </a:rPr>
              <a:t>Rosenshine’s</a:t>
            </a:r>
            <a:r>
              <a:rPr lang="en-GB" sz="1100" dirty="0">
                <a:solidFill>
                  <a:srgbClr val="000000"/>
                </a:solidFill>
              </a:rPr>
              <a:t>  ‘Principles of Instruction’.</a:t>
            </a:r>
            <a:r>
              <a:rPr lang="en-US" sz="1100" dirty="0">
                <a:solidFill>
                  <a:srgbClr val="000000"/>
                </a:solidFill>
              </a:rPr>
              <a:t>​</a:t>
            </a:r>
          </a:p>
          <a:p>
            <a:pPr fontAlgn="base"/>
            <a:r>
              <a:rPr lang="en-GB" sz="1100" dirty="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100" dirty="0">
                <a:solidFill>
                  <a:srgbClr val="000000"/>
                </a:solidFill>
              </a:rPr>
              <a:t>​</a:t>
            </a:r>
          </a:p>
          <a:p>
            <a:pPr fontAlgn="base"/>
            <a:r>
              <a:rPr lang="en-GB" sz="1100" dirty="0">
                <a:solidFill>
                  <a:srgbClr val="000000"/>
                </a:solidFill>
              </a:rPr>
              <a:t>​</a:t>
            </a:r>
          </a:p>
          <a:p>
            <a:pPr fontAlgn="base"/>
            <a:r>
              <a:rPr lang="en-GB" sz="1100" b="1" u="sng" dirty="0">
                <a:solidFill>
                  <a:srgbClr val="000000"/>
                </a:solidFill>
              </a:rPr>
              <a:t>Cognitive and Metacognitive Strategies</a:t>
            </a:r>
            <a:r>
              <a:rPr lang="en-GB" sz="1100" dirty="0">
                <a:solidFill>
                  <a:srgbClr val="000000"/>
                </a:solidFill>
              </a:rPr>
              <a:t>​</a:t>
            </a:r>
          </a:p>
          <a:p>
            <a:pPr fontAlgn="base"/>
            <a:r>
              <a:rPr lang="en-GB" sz="1100" dirty="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100" dirty="0">
                <a:solidFill>
                  <a:srgbClr val="000000"/>
                </a:solidFill>
              </a:rPr>
              <a:t>​</a:t>
            </a:r>
          </a:p>
          <a:p>
            <a:pPr fontAlgn="base"/>
            <a:r>
              <a:rPr lang="en-GB" sz="1100" dirty="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100" dirty="0">
                <a:solidFill>
                  <a:srgbClr val="000000"/>
                </a:solidFill>
              </a:rPr>
              <a:t>​</a:t>
            </a:r>
          </a:p>
          <a:p>
            <a:pPr fontAlgn="base"/>
            <a:r>
              <a:rPr lang="en-GB" sz="1100" dirty="0">
                <a:solidFill>
                  <a:srgbClr val="000000"/>
                </a:solidFill>
              </a:rPr>
              <a:t>Prompt sheets that help pupils to evaluate their progress, with ideas for further support.</a:t>
            </a:r>
            <a:r>
              <a:rPr lang="en-US" sz="1100" dirty="0">
                <a:solidFill>
                  <a:srgbClr val="000000"/>
                </a:solidFill>
              </a:rPr>
              <a:t>​</a:t>
            </a:r>
          </a:p>
          <a:p>
            <a:pPr fontAlgn="base"/>
            <a:r>
              <a:rPr lang="en-GB" sz="1100" dirty="0">
                <a:solidFill>
                  <a:srgbClr val="000000"/>
                </a:solidFill>
              </a:rPr>
              <a:t>​</a:t>
            </a:r>
          </a:p>
          <a:p>
            <a:pPr fontAlgn="base"/>
            <a:r>
              <a:rPr lang="en-GB" sz="1100" b="1" u="sng" dirty="0">
                <a:solidFill>
                  <a:srgbClr val="000000"/>
                </a:solidFill>
              </a:rPr>
              <a:t>Flexible Grouping</a:t>
            </a:r>
            <a:r>
              <a:rPr lang="en-GB" sz="1100" dirty="0">
                <a:solidFill>
                  <a:srgbClr val="000000"/>
                </a:solidFill>
              </a:rPr>
              <a:t>​</a:t>
            </a:r>
          </a:p>
          <a:p>
            <a:pPr fontAlgn="base"/>
            <a:r>
              <a:rPr lang="en-GB" sz="1100" dirty="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100" dirty="0">
                <a:solidFill>
                  <a:srgbClr val="000000"/>
                </a:solidFill>
              </a:rPr>
              <a:t>​</a:t>
            </a:r>
          </a:p>
          <a:p>
            <a:pPr fontAlgn="base"/>
            <a:r>
              <a:rPr lang="en-GB" sz="1100" dirty="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100" dirty="0">
                <a:solidFill>
                  <a:srgbClr val="000000"/>
                </a:solidFill>
              </a:rPr>
              <a:t>​</a:t>
            </a:r>
          </a:p>
          <a:p>
            <a:pPr fontAlgn="base"/>
            <a:r>
              <a:rPr lang="en-GB" sz="1100" dirty="0">
                <a:solidFill>
                  <a:srgbClr val="000000"/>
                </a:solidFill>
              </a:rPr>
              <a:t>​</a:t>
            </a:r>
          </a:p>
          <a:p>
            <a:pPr fontAlgn="base"/>
            <a:r>
              <a:rPr lang="en-GB" sz="1100" b="1" u="sng" dirty="0">
                <a:solidFill>
                  <a:srgbClr val="000000"/>
                </a:solidFill>
              </a:rPr>
              <a:t>Use of Technology</a:t>
            </a:r>
            <a:r>
              <a:rPr lang="en-GB" sz="1100" dirty="0">
                <a:solidFill>
                  <a:srgbClr val="000000"/>
                </a:solidFill>
              </a:rPr>
              <a:t>​</a:t>
            </a:r>
          </a:p>
          <a:p>
            <a:pPr fontAlgn="base"/>
            <a:r>
              <a:rPr lang="en-GB" sz="1100" dirty="0">
                <a:solidFill>
                  <a:srgbClr val="000000"/>
                </a:solidFill>
              </a:rPr>
              <a:t>Technology can assist teacher modelling. Technology, as a method to provide feedback to pupils and/ or parents can be effective, especially when the pupil can act on this feedback. </a:t>
            </a:r>
            <a:r>
              <a:rPr lang="en-US" sz="1100" dirty="0">
                <a:solidFill>
                  <a:srgbClr val="000000"/>
                </a:solidFill>
              </a:rPr>
              <a:t>​</a:t>
            </a:r>
          </a:p>
          <a:p>
            <a:pPr fontAlgn="base"/>
            <a:r>
              <a:rPr lang="en-GB" sz="1100" dirty="0">
                <a:solidFill>
                  <a:srgbClr val="000000"/>
                </a:solidFill>
              </a:rPr>
              <a:t>Examples: Use a visualizer to model worked examples. Technology applications, such as online quizzes can prove effective. Speech generating apps to enable note-taking and extended writing can be helpful.</a:t>
            </a:r>
            <a:endParaRPr lang="en-GB" sz="1100" b="0" i="0" dirty="0">
              <a:solidFill>
                <a:srgbClr val="000000"/>
              </a:solidFill>
              <a:effectLst/>
            </a:endParaRPr>
          </a:p>
        </p:txBody>
      </p:sp>
    </p:spTree>
    <p:extLst>
      <p:ext uri="{BB962C8B-B14F-4D97-AF65-F5344CB8AC3E}">
        <p14:creationId xmlns:p14="http://schemas.microsoft.com/office/powerpoint/2010/main" val="1930000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f14ffed-4913-4c98-8c1a-95267fcad62b" xsi:nil="true"/>
    <SharedWithUsers xmlns="85c3f3a3-3e5b-44e4-ba41-3947e82dc2c0">
      <UserInfo>
        <DisplayName/>
        <AccountId xsi:nil="true"/>
        <AccountType/>
      </UserInfo>
    </SharedWithUsers>
    <_activity xmlns="7f14ffed-4913-4c98-8c1a-95267fcad6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C7D8C213D4ED43A6DC2631E2BAF33E" ma:contentTypeVersion="18" ma:contentTypeDescription="Create a new document." ma:contentTypeScope="" ma:versionID="c11312dad60cd6564fe42160c6211fa8">
  <xsd:schema xmlns:xsd="http://www.w3.org/2001/XMLSchema" xmlns:xs="http://www.w3.org/2001/XMLSchema" xmlns:p="http://schemas.microsoft.com/office/2006/metadata/properties" xmlns:ns3="7f14ffed-4913-4c98-8c1a-95267fcad62b" xmlns:ns4="85c3f3a3-3e5b-44e4-ba41-3947e82dc2c0" targetNamespace="http://schemas.microsoft.com/office/2006/metadata/properties" ma:root="true" ma:fieldsID="ffbf08bdd9ae4780b1a65ab300a422c9" ns3:_="" ns4:_="">
    <xsd:import namespace="7f14ffed-4913-4c98-8c1a-95267fcad62b"/>
    <xsd:import namespace="85c3f3a3-3e5b-44e4-ba41-3947e82dc2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4ffed-4913-4c98-8c1a-95267fcad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3f3a3-3e5b-44e4-ba41-3947e82dc2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B8CBE-8690-4FB9-BDD3-AA7D5CC84AF1}">
  <ds:schemaRefs>
    <ds:schemaRef ds:uri="http://schemas.microsoft.com/sharepoint/v3/contenttype/forms"/>
  </ds:schemaRefs>
</ds:datastoreItem>
</file>

<file path=customXml/itemProps2.xml><?xml version="1.0" encoding="utf-8"?>
<ds:datastoreItem xmlns:ds="http://schemas.openxmlformats.org/officeDocument/2006/customXml" ds:itemID="{32FF187D-C6C0-4E21-B9AB-CDFAF2D7BE96}">
  <ds:schemaRefs>
    <ds:schemaRef ds:uri="http://schemas.microsoft.com/office/2006/documentManagement/types"/>
    <ds:schemaRef ds:uri="http://schemas.openxmlformats.org/package/2006/metadata/core-properties"/>
    <ds:schemaRef ds:uri="http://purl.org/dc/elements/1.1/"/>
    <ds:schemaRef ds:uri="7f14ffed-4913-4c98-8c1a-95267fcad62b"/>
    <ds:schemaRef ds:uri="http://purl.org/dc/terms/"/>
    <ds:schemaRef ds:uri="http://purl.org/dc/dcmitype/"/>
    <ds:schemaRef ds:uri="http://schemas.microsoft.com/office/2006/metadata/properties"/>
    <ds:schemaRef ds:uri="http://schemas.microsoft.com/office/infopath/2007/PartnerControls"/>
    <ds:schemaRef ds:uri="85c3f3a3-3e5b-44e4-ba41-3947e82dc2c0"/>
    <ds:schemaRef ds:uri="http://www.w3.org/XML/1998/namespace"/>
  </ds:schemaRefs>
</ds:datastoreItem>
</file>

<file path=customXml/itemProps3.xml><?xml version="1.0" encoding="utf-8"?>
<ds:datastoreItem xmlns:ds="http://schemas.openxmlformats.org/officeDocument/2006/customXml" ds:itemID="{414083A3-CBEA-4F7E-95AB-286C5F5B8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4ffed-4913-4c98-8c1a-95267fcad62b"/>
    <ds:schemaRef ds:uri="85c3f3a3-3e5b-44e4-ba41-3947e82d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1356</TotalTime>
  <Words>4348</Words>
  <Application>Microsoft Office PowerPoint</Application>
  <PresentationFormat>Custom</PresentationFormat>
  <Paragraphs>330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Open Sans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Ruth Veitch</cp:lastModifiedBy>
  <cp:revision>68</cp:revision>
  <cp:lastPrinted>2024-07-10T13:02:24Z</cp:lastPrinted>
  <dcterms:created xsi:type="dcterms:W3CDTF">2023-09-18T13:33:59Z</dcterms:created>
  <dcterms:modified xsi:type="dcterms:W3CDTF">2024-10-24T12:14:56Z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0x01010040C7D8C213D4ED43A6DC2631E2BAF33E</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xd_Signature">
    <vt:bool>false</vt:bool>
  </property>
  <property fmtid="{D5CDD505-2E9C-101B-9397-08002B2CF9AE}" pid="11" name="TriggerFlowInfo">
    <vt:lpwstr/>
  </property>
  <property fmtid="{D5CDD505-2E9C-101B-9397-08002B2CF9AE}" pid="12" name="Order">
    <vt:r8>58169000</vt:r8>
  </property>
</Properties>
</file>